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565"/>
              </a:lnSpc>
            </a:pPr>
            <a:fld id="{81D60167-4931-47E6-BA6A-407CBD079E47}" type="slidenum">
              <a:rPr dirty="0" spc="-459"/>
              <a:t>#</a:t>
            </a:fld>
            <a:r>
              <a:rPr dirty="0" spc="-320"/>
              <a:t>/16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565"/>
              </a:lnSpc>
            </a:pPr>
            <a:fld id="{81D60167-4931-47E6-BA6A-407CBD079E47}" type="slidenum">
              <a:rPr dirty="0" spc="-459"/>
              <a:t>#</a:t>
            </a:fld>
            <a:r>
              <a:rPr dirty="0" spc="-320"/>
              <a:t>/16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565"/>
              </a:lnSpc>
            </a:pPr>
            <a:fld id="{81D60167-4931-47E6-BA6A-407CBD079E47}" type="slidenum">
              <a:rPr dirty="0" spc="-459"/>
              <a:t>#</a:t>
            </a:fld>
            <a:r>
              <a:rPr dirty="0" spc="-320"/>
              <a:t>/16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565"/>
              </a:lnSpc>
            </a:pPr>
            <a:fld id="{81D60167-4931-47E6-BA6A-407CBD079E47}" type="slidenum">
              <a:rPr dirty="0" spc="-459"/>
              <a:t>#</a:t>
            </a:fld>
            <a:r>
              <a:rPr dirty="0" spc="-320"/>
              <a:t>/16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565"/>
              </a:lnSpc>
            </a:pPr>
            <a:fld id="{81D60167-4931-47E6-BA6A-407CBD079E47}" type="slidenum">
              <a:rPr dirty="0" spc="-459"/>
              <a:t>#</a:t>
            </a:fld>
            <a:r>
              <a:rPr dirty="0" spc="-320"/>
              <a:t>/16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762" y="826769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914400"/>
                </a:moveTo>
                <a:lnTo>
                  <a:pt x="0" y="0"/>
                </a:lnTo>
              </a:path>
            </a:pathLst>
          </a:custGeom>
          <a:ln w="19812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3172" y="839165"/>
            <a:ext cx="7044055" cy="78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3516" y="1924329"/>
            <a:ext cx="10484967" cy="3785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021070" y="6445356"/>
            <a:ext cx="4641850" cy="351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892028" y="6445356"/>
            <a:ext cx="467359" cy="351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565"/>
              </a:lnSpc>
            </a:pPr>
            <a:fld id="{81D60167-4931-47E6-BA6A-407CBD079E47}" type="slidenum">
              <a:rPr dirty="0" spc="-459"/>
              <a:t>#</a:t>
            </a:fld>
            <a:r>
              <a:rPr dirty="0" spc="-320"/>
              <a:t>/16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mailto:jplozi@unice.fr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hyperlink" Target="mailto:baptiste.lepers@epfl.ch" TargetMode="External"/><Relationship Id="rId8" Type="http://schemas.openxmlformats.org/officeDocument/2006/relationships/hyperlink" Target="mailto:me@fabiengaud.net" TargetMode="External"/><Relationship Id="rId9" Type="http://schemas.openxmlformats.org/officeDocument/2006/relationships/image" Target="../media/image5.jpg"/><Relationship Id="rId10" Type="http://schemas.openxmlformats.org/officeDocument/2006/relationships/hyperlink" Target="mailto:sasha@ece.ubc.ca" TargetMode="External"/><Relationship Id="rId11" Type="http://schemas.openxmlformats.org/officeDocument/2006/relationships/hyperlink" Target="mailto:jfunston@ece.ubc.ca" TargetMode="External"/><Relationship Id="rId12" Type="http://schemas.openxmlformats.org/officeDocument/2006/relationships/hyperlink" Target="mailto:vivien.quema@imag.fr" TargetMode="External"/><Relationship Id="rId13" Type="http://schemas.openxmlformats.org/officeDocument/2006/relationships/image" Target="../media/image6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
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jpg"/><Relationship Id="rId8" Type="http://schemas.openxmlformats.org/officeDocument/2006/relationships/image" Target="../media/image1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jpg"/><Relationship Id="rId8" Type="http://schemas.openxmlformats.org/officeDocument/2006/relationships/image" Target="../media/image1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jpg"/><Relationship Id="rId8" Type="http://schemas.openxmlformats.org/officeDocument/2006/relationships/image" Target="../media/image11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jpg"/><Relationship Id="rId8" Type="http://schemas.openxmlformats.org/officeDocument/2006/relationships/image" Target="../media/image11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jpg"/><Relationship Id="rId8" Type="http://schemas.openxmlformats.org/officeDocument/2006/relationships/image" Target="../media/image11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jpg"/><Relationship Id="rId8" Type="http://schemas.openxmlformats.org/officeDocument/2006/relationships/image" Target="../media/image1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7" Type="http://schemas.openxmlformats.org/officeDocument/2006/relationships/image" Target="../media/image17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7" Type="http://schemas.openxmlformats.org/officeDocument/2006/relationships/image" Target="../media/image17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7" Type="http://schemas.openxmlformats.org/officeDocument/2006/relationships/image" Target="../media/image17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7" Type="http://schemas.openxmlformats.org/officeDocument/2006/relationships/image" Target="../media/image17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0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0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0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0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0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10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10.jp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0.jp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0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0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0.jpg"/><Relationship Id="rId7" Type="http://schemas.openxmlformats.org/officeDocument/2006/relationships/image" Target="../media/image24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0.jp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7" Type="http://schemas.openxmlformats.org/officeDocument/2006/relationships/image" Target="../media/image34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0.jp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0.jp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0.jp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0.jp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0.jp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0.jp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0.jp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0.jp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0.jp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0.jp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Relationship Id="rId15" Type="http://schemas.openxmlformats.org/officeDocument/2006/relationships/image" Target="../media/image41.png"/><Relationship Id="rId16" Type="http://schemas.openxmlformats.org/officeDocument/2006/relationships/image" Target="../media/image42.png"/><Relationship Id="rId17" Type="http://schemas.openxmlformats.org/officeDocument/2006/relationships/image" Target="../media/image43.png"/><Relationship Id="rId18" Type="http://schemas.openxmlformats.org/officeDocument/2006/relationships/image" Target="../media/image44.png"/><Relationship Id="rId19" Type="http://schemas.openxmlformats.org/officeDocument/2006/relationships/image" Target="../media/image45.png"/><Relationship Id="rId20" Type="http://schemas.openxmlformats.org/officeDocument/2006/relationships/image" Target="../media/image46.png"/><Relationship Id="rId21" Type="http://schemas.openxmlformats.org/officeDocument/2006/relationships/image" Target="../media/image47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48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48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0.jpg"/><Relationship Id="rId8" Type="http://schemas.openxmlformats.org/officeDocument/2006/relationships/image" Target="../media/image11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48.pn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48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7" Type="http://schemas.openxmlformats.org/officeDocument/2006/relationships/image" Target="../media/image49.pn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7" Type="http://schemas.openxmlformats.org/officeDocument/2006/relationships/image" Target="../media/image49.pn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7" Type="http://schemas.openxmlformats.org/officeDocument/2006/relationships/image" Target="../media/image50.pn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7" Type="http://schemas.openxmlformats.org/officeDocument/2006/relationships/image" Target="../media/image50.pn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7" Type="http://schemas.openxmlformats.org/officeDocument/2006/relationships/image" Target="../media/image50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0.jpg"/><Relationship Id="rId8" Type="http://schemas.openxmlformats.org/officeDocument/2006/relationships/image" Target="../media/image11.pn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7" Type="http://schemas.openxmlformats.org/officeDocument/2006/relationships/image" Target="../media/image50.pn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7" Type="http://schemas.openxmlformats.org/officeDocument/2006/relationships/image" Target="../media/image50.png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7" Type="http://schemas.openxmlformats.org/officeDocument/2006/relationships/image" Target="../media/image50.png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5" Type="http://schemas.openxmlformats.org/officeDocument/2006/relationships/image" Target="../media/image51.png"/><Relationship Id="rId6" Type="http://schemas.openxmlformats.org/officeDocument/2006/relationships/image" Target="../media/image11.png"/><Relationship Id="rId7" Type="http://schemas.openxmlformats.org/officeDocument/2006/relationships/image" Target="../media/image52.png"/><Relationship Id="rId8" Type="http://schemas.openxmlformats.org/officeDocument/2006/relationships/image" Target="../media/image8.png"/><Relationship Id="rId9" Type="http://schemas.openxmlformats.org/officeDocument/2006/relationships/image" Target="../media/image53.png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5" Type="http://schemas.openxmlformats.org/officeDocument/2006/relationships/image" Target="../media/image51.png"/><Relationship Id="rId6" Type="http://schemas.openxmlformats.org/officeDocument/2006/relationships/image" Target="../media/image11.png"/><Relationship Id="rId7" Type="http://schemas.openxmlformats.org/officeDocument/2006/relationships/image" Target="../media/image52.png"/><Relationship Id="rId8" Type="http://schemas.openxmlformats.org/officeDocument/2006/relationships/image" Target="../media/image8.png"/><Relationship Id="rId9" Type="http://schemas.openxmlformats.org/officeDocument/2006/relationships/image" Target="../media/image53.png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5" Type="http://schemas.openxmlformats.org/officeDocument/2006/relationships/image" Target="../media/image51.png"/><Relationship Id="rId6" Type="http://schemas.openxmlformats.org/officeDocument/2006/relationships/image" Target="../media/image11.png"/><Relationship Id="rId7" Type="http://schemas.openxmlformats.org/officeDocument/2006/relationships/image" Target="../media/image52.png"/><Relationship Id="rId8" Type="http://schemas.openxmlformats.org/officeDocument/2006/relationships/image" Target="../media/image8.png"/><Relationship Id="rId9" Type="http://schemas.openxmlformats.org/officeDocument/2006/relationships/image" Target="../media/image53.png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5" Type="http://schemas.openxmlformats.org/officeDocument/2006/relationships/image" Target="../media/image51.png"/><Relationship Id="rId6" Type="http://schemas.openxmlformats.org/officeDocument/2006/relationships/image" Target="../media/image11.png"/><Relationship Id="rId7" Type="http://schemas.openxmlformats.org/officeDocument/2006/relationships/image" Target="../media/image52.png"/><Relationship Id="rId8" Type="http://schemas.openxmlformats.org/officeDocument/2006/relationships/image" Target="../media/image8.png"/><Relationship Id="rId9" Type="http://schemas.openxmlformats.org/officeDocument/2006/relationships/image" Target="../media/image53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5" Type="http://schemas.openxmlformats.org/officeDocument/2006/relationships/image" Target="../media/image51.png"/><Relationship Id="rId6" Type="http://schemas.openxmlformats.org/officeDocument/2006/relationships/image" Target="../media/image11.png"/><Relationship Id="rId7" Type="http://schemas.openxmlformats.org/officeDocument/2006/relationships/image" Target="../media/image52.png"/><Relationship Id="rId8" Type="http://schemas.openxmlformats.org/officeDocument/2006/relationships/image" Target="../media/image8.png"/><Relationship Id="rId9" Type="http://schemas.openxmlformats.org/officeDocument/2006/relationships/image" Target="../media/image53.png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/Relationships>
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/Relationships>
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/Relationships>
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/Relationships>
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/Relationships>
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/Relationships>
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/Relationships>
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/Relationships>
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4752340"/>
            <a:chOff x="0" y="0"/>
            <a:chExt cx="12192000" cy="475234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4572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1770888"/>
              <a:ext cx="12192000" cy="2981325"/>
            </a:xfrm>
            <a:custGeom>
              <a:avLst/>
              <a:gdLst/>
              <a:ahLst/>
              <a:cxnLst/>
              <a:rect l="l" t="t" r="r" b="b"/>
              <a:pathLst>
                <a:path w="12192000" h="2981325">
                  <a:moveTo>
                    <a:pt x="0" y="2980944"/>
                  </a:moveTo>
                  <a:lnTo>
                    <a:pt x="12192000" y="2980944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29809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51203" y="3090672"/>
              <a:ext cx="1356360" cy="8747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101648" y="2405329"/>
            <a:ext cx="1653539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5">
                <a:latin typeface="Arial"/>
                <a:cs typeface="Arial"/>
              </a:rPr>
              <a:t>Jean-Pierre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 spc="-145">
                <a:latin typeface="Arial"/>
                <a:cs typeface="Arial"/>
              </a:rPr>
              <a:t>Lozi</a:t>
            </a:r>
            <a:endParaRPr sz="200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</a:pPr>
            <a:r>
              <a:rPr dirty="0" sz="2000" spc="-90" i="1">
                <a:latin typeface="Arial"/>
                <a:cs typeface="Arial"/>
                <a:hlinkClick r:id="rId4"/>
              </a:rPr>
              <a:t>jplozi@unice.fr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08803" y="3093720"/>
            <a:ext cx="6266815" cy="871855"/>
            <a:chOff x="4908803" y="3093720"/>
            <a:chExt cx="6266815" cy="871855"/>
          </a:xfrm>
        </p:grpSpPr>
        <p:sp>
          <p:nvSpPr>
            <p:cNvPr id="8" name="object 8"/>
            <p:cNvSpPr/>
            <p:nvPr/>
          </p:nvSpPr>
          <p:spPr>
            <a:xfrm>
              <a:off x="4908803" y="3093720"/>
              <a:ext cx="1813559" cy="8702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788907" y="3095244"/>
              <a:ext cx="2386583" cy="8702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656835" y="2406853"/>
            <a:ext cx="231775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2000" spc="-105">
                <a:latin typeface="Arial"/>
                <a:cs typeface="Arial"/>
              </a:rPr>
              <a:t>Baptiste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150">
                <a:latin typeface="Arial"/>
                <a:cs typeface="Arial"/>
              </a:rPr>
              <a:t>Lepers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2000" spc="-130" i="1">
                <a:latin typeface="Arial"/>
                <a:cs typeface="Arial"/>
                <a:hlinkClick r:id="rId7"/>
              </a:rPr>
              <a:t>baptiste.lepers@epfl.ch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66707" y="2406142"/>
            <a:ext cx="203327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2000" spc="-125">
                <a:latin typeface="Arial"/>
                <a:cs typeface="Arial"/>
              </a:rPr>
              <a:t>Fabien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65">
                <a:latin typeface="Arial"/>
                <a:cs typeface="Arial"/>
              </a:rPr>
              <a:t>Gaud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2000" spc="-135" i="1">
                <a:latin typeface="Arial"/>
                <a:cs typeface="Arial"/>
                <a:hlinkClick r:id="rId8"/>
              </a:rPr>
              <a:t>me@fabiengaud.net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05171" y="4829555"/>
            <a:ext cx="830579" cy="11323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466848" y="4599888"/>
            <a:ext cx="21272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65">
                <a:latin typeface="Arial"/>
                <a:cs typeface="Arial"/>
              </a:rPr>
              <a:t>Alexandra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 spc="-110">
                <a:latin typeface="Arial"/>
                <a:cs typeface="Arial"/>
              </a:rPr>
              <a:t>Fedorova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7173" y="4764598"/>
            <a:ext cx="2030095" cy="1223645"/>
          </a:xfrm>
          <a:prstGeom prst="rect">
            <a:avLst/>
          </a:prstGeom>
        </p:spPr>
        <p:txBody>
          <a:bodyPr wrap="square" lIns="0" tIns="153670" rIns="0" bIns="0" rtlCol="0" vert="horz">
            <a:spAutoFit/>
          </a:bodyPr>
          <a:lstStyle/>
          <a:p>
            <a:pPr algn="ctr" marR="16510">
              <a:lnSpc>
                <a:spcPct val="100000"/>
              </a:lnSpc>
              <a:spcBef>
                <a:spcPts val="1210"/>
              </a:spcBef>
            </a:pPr>
            <a:r>
              <a:rPr dirty="0" sz="2000" spc="-190" i="1">
                <a:latin typeface="Arial"/>
                <a:cs typeface="Arial"/>
                <a:hlinkClick r:id="rId10"/>
              </a:rPr>
              <a:t>sasha@ece.ubc.ca</a:t>
            </a:r>
            <a:endParaRPr sz="2000">
              <a:latin typeface="Arial"/>
              <a:cs typeface="Arial"/>
            </a:endParaRPr>
          </a:p>
          <a:p>
            <a:pPr algn="ctr" marL="635">
              <a:lnSpc>
                <a:spcPct val="100000"/>
              </a:lnSpc>
              <a:spcBef>
                <a:spcPts val="1115"/>
              </a:spcBef>
            </a:pPr>
            <a:r>
              <a:rPr dirty="0" sz="2000" spc="-175">
                <a:latin typeface="Arial"/>
                <a:cs typeface="Arial"/>
              </a:rPr>
              <a:t>Justin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20">
                <a:latin typeface="Arial"/>
                <a:cs typeface="Arial"/>
              </a:rPr>
              <a:t>Funston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2000" spc="-160" i="1">
                <a:latin typeface="Arial"/>
                <a:cs typeface="Arial"/>
                <a:hlinkClick r:id="rId11"/>
              </a:rPr>
              <a:t>jfunston@ece.ubc.ca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63510" y="4524247"/>
            <a:ext cx="14560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0">
                <a:latin typeface="Arial"/>
                <a:cs typeface="Arial"/>
              </a:rPr>
              <a:t>Vivien </a:t>
            </a:r>
            <a:r>
              <a:rPr dirty="0" sz="2000" spc="-140">
                <a:latin typeface="Arial"/>
                <a:cs typeface="Arial"/>
              </a:rPr>
              <a:t>Quéma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63842" y="4828743"/>
            <a:ext cx="226060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20" i="1">
                <a:latin typeface="Arial"/>
                <a:cs typeface="Arial"/>
                <a:hlinkClick r:id="rId12"/>
              </a:rPr>
              <a:t>vivien.quema@imag.fr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13676" y="5210555"/>
            <a:ext cx="1418844" cy="9067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83919"/>
          </a:xfrm>
          <a:prstGeom prst="rect"/>
          <a:solidFill>
            <a:srgbClr val="247CBE"/>
          </a:solidFill>
        </p:spPr>
        <p:txBody>
          <a:bodyPr wrap="square" lIns="0" tIns="0" rIns="0" bIns="0" rtlCol="0" vert="horz">
            <a:spAutoFit/>
          </a:bodyPr>
          <a:lstStyle/>
          <a:p>
            <a:pPr marL="5433695">
              <a:lnSpc>
                <a:spcPts val="6959"/>
              </a:lnSpc>
            </a:pPr>
            <a:r>
              <a:rPr dirty="0" sz="7200" spc="-2120">
                <a:solidFill>
                  <a:srgbClr val="FFFFFF"/>
                </a:solidFill>
              </a:rPr>
              <a:t>THE</a:t>
            </a:r>
            <a:r>
              <a:rPr dirty="0" sz="7200" spc="-320">
                <a:solidFill>
                  <a:srgbClr val="FFFFFF"/>
                </a:solidFill>
              </a:rPr>
              <a:t> </a:t>
            </a:r>
            <a:r>
              <a:rPr dirty="0" sz="7200" spc="-1570">
                <a:solidFill>
                  <a:srgbClr val="FFFFFF"/>
                </a:solidFill>
              </a:rPr>
              <a:t>LINUX </a:t>
            </a:r>
            <a:r>
              <a:rPr dirty="0" sz="7200" spc="-1975">
                <a:solidFill>
                  <a:srgbClr val="FFFFFF"/>
                </a:solidFill>
              </a:rPr>
              <a:t>SCHEDULER:</a:t>
            </a:r>
            <a:endParaRPr sz="7200"/>
          </a:p>
        </p:txBody>
      </p:sp>
      <p:sp>
        <p:nvSpPr>
          <p:cNvPr id="20" name="object 20"/>
          <p:cNvSpPr txBox="1"/>
          <p:nvPr/>
        </p:nvSpPr>
        <p:spPr>
          <a:xfrm>
            <a:off x="6020180" y="6445356"/>
            <a:ext cx="4641850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755">
                <a:solidFill>
                  <a:srgbClr val="0D0D0D"/>
                </a:solidFill>
                <a:latin typeface="Arial"/>
                <a:cs typeface="Arial"/>
              </a:rPr>
              <a:t>THE</a:t>
            </a:r>
            <a:r>
              <a:rPr dirty="0" sz="2400" spc="-2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580">
                <a:solidFill>
                  <a:srgbClr val="0D0D0D"/>
                </a:solidFill>
                <a:latin typeface="Arial"/>
                <a:cs typeface="Arial"/>
              </a:rPr>
              <a:t>LINUX </a:t>
            </a:r>
            <a:r>
              <a:rPr dirty="0" sz="2400" spc="-725">
                <a:solidFill>
                  <a:srgbClr val="0D0D0D"/>
                </a:solidFill>
                <a:latin typeface="Arial"/>
                <a:cs typeface="Arial"/>
              </a:rPr>
              <a:t>SCHEDULER:</a:t>
            </a:r>
            <a:r>
              <a:rPr dirty="0" sz="2400" spc="-2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60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dirty="0" sz="2400" spc="-57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765">
                <a:solidFill>
                  <a:srgbClr val="0D0D0D"/>
                </a:solidFill>
                <a:latin typeface="Arial"/>
                <a:cs typeface="Arial"/>
              </a:rPr>
              <a:t>DECADE</a:t>
            </a:r>
            <a:r>
              <a:rPr dirty="0" sz="2400" spc="-2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730">
                <a:solidFill>
                  <a:srgbClr val="0D0D0D"/>
                </a:solidFill>
                <a:latin typeface="Arial"/>
                <a:cs typeface="Arial"/>
              </a:rPr>
              <a:t>OF</a:t>
            </a:r>
            <a:r>
              <a:rPr dirty="0" sz="2400" spc="-2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790">
                <a:solidFill>
                  <a:srgbClr val="0D0D0D"/>
                </a:solidFill>
                <a:latin typeface="Arial"/>
                <a:cs typeface="Arial"/>
              </a:rPr>
              <a:t>WASTED</a:t>
            </a:r>
            <a:r>
              <a:rPr dirty="0" sz="2400" spc="-2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830">
                <a:solidFill>
                  <a:srgbClr val="0D0D0D"/>
                </a:solidFill>
                <a:latin typeface="Arial"/>
                <a:cs typeface="Arial"/>
              </a:rPr>
              <a:t>CORES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565"/>
              </a:lnSpc>
            </a:pPr>
            <a:fld id="{81D60167-4931-47E6-BA6A-407CBD079E47}" type="slidenum">
              <a:rPr dirty="0" spc="-459"/>
              <a:t>1</a:t>
            </a:fld>
            <a:r>
              <a:rPr dirty="0" spc="-320"/>
              <a:t>/16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0" y="883919"/>
            <a:ext cx="12192000" cy="887094"/>
          </a:xfrm>
          <a:prstGeom prst="rect">
            <a:avLst/>
          </a:prstGeom>
          <a:solidFill>
            <a:srgbClr val="1D6194"/>
          </a:solidFill>
        </p:spPr>
        <p:txBody>
          <a:bodyPr wrap="square" lIns="0" tIns="0" rIns="0" bIns="0" rtlCol="0" vert="horz">
            <a:spAutoFit/>
          </a:bodyPr>
          <a:lstStyle/>
          <a:p>
            <a:pPr marL="3781425">
              <a:lnSpc>
                <a:spcPts val="6984"/>
              </a:lnSpc>
            </a:pPr>
            <a:r>
              <a:rPr dirty="0" sz="7200" spc="-18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7200" spc="-17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200" spc="-2130">
                <a:solidFill>
                  <a:srgbClr val="FFFFFF"/>
                </a:solidFill>
                <a:latin typeface="Arial"/>
                <a:cs typeface="Arial"/>
              </a:rPr>
              <a:t>DECADE</a:t>
            </a:r>
            <a:r>
              <a:rPr dirty="0" sz="7200" spc="-2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200" spc="-209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7200" spc="-3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200" spc="-2195">
                <a:solidFill>
                  <a:srgbClr val="FFFFFF"/>
                </a:solidFill>
                <a:latin typeface="Arial"/>
                <a:cs typeface="Arial"/>
              </a:rPr>
              <a:t>WASTED</a:t>
            </a:r>
            <a:r>
              <a:rPr dirty="0" sz="7200" spc="-3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200" spc="-2325">
                <a:solidFill>
                  <a:srgbClr val="FFFFFF"/>
                </a:solidFill>
                <a:latin typeface="Arial"/>
                <a:cs typeface="Arial"/>
              </a:rPr>
              <a:t>CORES</a:t>
            </a:r>
            <a:endParaRPr sz="7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295402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60"/>
              <a:t>I</a:t>
            </a:r>
            <a:r>
              <a:rPr dirty="0" spc="-1435"/>
              <a:t>N</a:t>
            </a:r>
            <a:r>
              <a:rPr dirty="0" spc="-1350"/>
              <a:t>T</a:t>
            </a:r>
            <a:r>
              <a:rPr dirty="0" spc="-1750"/>
              <a:t>R</a:t>
            </a:r>
            <a:r>
              <a:rPr dirty="0" spc="-1510"/>
              <a:t>O</a:t>
            </a:r>
            <a:r>
              <a:rPr dirty="0" spc="-1435"/>
              <a:t>DU</a:t>
            </a:r>
            <a:r>
              <a:rPr dirty="0" spc="-1700"/>
              <a:t>C</a:t>
            </a:r>
            <a:r>
              <a:rPr dirty="0" spc="-1350"/>
              <a:t>T</a:t>
            </a:r>
            <a:r>
              <a:rPr dirty="0" spc="-160"/>
              <a:t>I</a:t>
            </a:r>
            <a:r>
              <a:rPr dirty="0" spc="-1510"/>
              <a:t>O</a:t>
            </a:r>
            <a:r>
              <a:rPr dirty="0" spc="-1525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7452" y="1918652"/>
            <a:ext cx="10295255" cy="1418590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236220" indent="-224154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Font typeface="Wingdings"/>
              <a:buChar char=""/>
              <a:tabLst>
                <a:tab pos="236854" algn="l"/>
              </a:tabLst>
            </a:pPr>
            <a:r>
              <a:rPr dirty="0" sz="2400" spc="-110">
                <a:latin typeface="Arial"/>
                <a:cs typeface="Arial"/>
              </a:rPr>
              <a:t>General-purpose </a:t>
            </a:r>
            <a:r>
              <a:rPr dirty="0" sz="2400" spc="-185">
                <a:latin typeface="Arial"/>
                <a:cs typeface="Arial"/>
              </a:rPr>
              <a:t>schedulers </a:t>
            </a:r>
            <a:r>
              <a:rPr dirty="0" sz="2400" spc="-140">
                <a:latin typeface="Arial"/>
                <a:cs typeface="Arial"/>
              </a:rPr>
              <a:t>aim </a:t>
            </a:r>
            <a:r>
              <a:rPr dirty="0" sz="2400" spc="-80">
                <a:latin typeface="Arial"/>
                <a:cs typeface="Arial"/>
              </a:rPr>
              <a:t>to </a:t>
            </a:r>
            <a:r>
              <a:rPr dirty="0" sz="2400" spc="-75">
                <a:latin typeface="Arial"/>
                <a:cs typeface="Arial"/>
              </a:rPr>
              <a:t>be </a:t>
            </a:r>
            <a:r>
              <a:rPr dirty="0" sz="2400" spc="-135">
                <a:latin typeface="Arial"/>
                <a:cs typeface="Arial"/>
              </a:rPr>
              <a:t>work-conserving </a:t>
            </a:r>
            <a:r>
              <a:rPr dirty="0" sz="2400" spc="-210">
                <a:latin typeface="Arial"/>
                <a:cs typeface="Arial"/>
              </a:rPr>
              <a:t>on </a:t>
            </a:r>
            <a:r>
              <a:rPr dirty="0" sz="2400" spc="-140">
                <a:latin typeface="Arial"/>
                <a:cs typeface="Arial"/>
              </a:rPr>
              <a:t>multicore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135">
                <a:latin typeface="Arial"/>
                <a:cs typeface="Arial"/>
              </a:rPr>
              <a:t>architectures</a:t>
            </a:r>
            <a:endParaRPr sz="2400">
              <a:latin typeface="Arial"/>
              <a:cs typeface="Arial"/>
            </a:endParaRPr>
          </a:p>
          <a:p>
            <a:pPr marL="233045" indent="-220979">
              <a:lnSpc>
                <a:spcPct val="100000"/>
              </a:lnSpc>
              <a:spcBef>
                <a:spcPts val="1105"/>
              </a:spcBef>
              <a:buClr>
                <a:srgbClr val="1CACE3"/>
              </a:buClr>
              <a:buFont typeface="Wingdings"/>
              <a:buChar char=""/>
              <a:tabLst>
                <a:tab pos="233679" algn="l"/>
              </a:tabLst>
            </a:pPr>
            <a:r>
              <a:rPr dirty="0" sz="2400" spc="-250" b="1">
                <a:solidFill>
                  <a:srgbClr val="FF0000"/>
                </a:solidFill>
                <a:latin typeface="Arial"/>
                <a:cs typeface="Arial"/>
              </a:rPr>
              <a:t>Basic </a:t>
            </a:r>
            <a:r>
              <a:rPr dirty="0" sz="2400" spc="-125" b="1">
                <a:solidFill>
                  <a:srgbClr val="FF0000"/>
                </a:solidFill>
                <a:latin typeface="Arial"/>
                <a:cs typeface="Arial"/>
              </a:rPr>
              <a:t>invariant: </a:t>
            </a:r>
            <a:r>
              <a:rPr dirty="0" sz="2400" spc="-210">
                <a:solidFill>
                  <a:srgbClr val="FF0000"/>
                </a:solidFill>
                <a:latin typeface="Arial"/>
                <a:cs typeface="Arial"/>
              </a:rPr>
              <a:t>no </a:t>
            </a:r>
            <a:r>
              <a:rPr dirty="0" sz="2400" spc="-45">
                <a:solidFill>
                  <a:srgbClr val="FF0000"/>
                </a:solidFill>
                <a:latin typeface="Arial"/>
                <a:cs typeface="Arial"/>
              </a:rPr>
              <a:t>idle </a:t>
            </a:r>
            <a:r>
              <a:rPr dirty="0" sz="2400" spc="-195">
                <a:solidFill>
                  <a:srgbClr val="FF0000"/>
                </a:solidFill>
                <a:latin typeface="Arial"/>
                <a:cs typeface="Arial"/>
              </a:rPr>
              <a:t>cores </a:t>
            </a:r>
            <a:r>
              <a:rPr dirty="0" sz="2400" spc="60">
                <a:solidFill>
                  <a:srgbClr val="FF0000"/>
                </a:solidFill>
                <a:latin typeface="Arial"/>
                <a:cs typeface="Arial"/>
              </a:rPr>
              <a:t>if </a:t>
            </a:r>
            <a:r>
              <a:rPr dirty="0" sz="2400" spc="-270">
                <a:solidFill>
                  <a:srgbClr val="FF0000"/>
                </a:solidFill>
                <a:latin typeface="Arial"/>
                <a:cs typeface="Arial"/>
              </a:rPr>
              <a:t>some </a:t>
            </a:r>
            <a:r>
              <a:rPr dirty="0" sz="2400" spc="-190">
                <a:solidFill>
                  <a:srgbClr val="FF0000"/>
                </a:solidFill>
                <a:latin typeface="Arial"/>
                <a:cs typeface="Arial"/>
              </a:rPr>
              <a:t>cores </a:t>
            </a:r>
            <a:r>
              <a:rPr dirty="0" sz="2400" spc="-160">
                <a:solidFill>
                  <a:srgbClr val="FF0000"/>
                </a:solidFill>
                <a:latin typeface="Arial"/>
                <a:cs typeface="Arial"/>
              </a:rPr>
              <a:t>have </a:t>
            </a:r>
            <a:r>
              <a:rPr dirty="0" sz="2400" spc="-130">
                <a:solidFill>
                  <a:srgbClr val="FF0000"/>
                </a:solidFill>
                <a:latin typeface="Arial"/>
                <a:cs typeface="Arial"/>
              </a:rPr>
              <a:t>several </a:t>
            </a:r>
            <a:r>
              <a:rPr dirty="0" sz="2400" spc="-125">
                <a:solidFill>
                  <a:srgbClr val="FF0000"/>
                </a:solidFill>
                <a:latin typeface="Arial"/>
                <a:cs typeface="Arial"/>
              </a:rPr>
              <a:t>threads </a:t>
            </a:r>
            <a:r>
              <a:rPr dirty="0" sz="2400" spc="-15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dirty="0" sz="2400" spc="-90">
                <a:solidFill>
                  <a:srgbClr val="FF0000"/>
                </a:solidFill>
                <a:latin typeface="Arial"/>
                <a:cs typeface="Arial"/>
              </a:rPr>
              <a:t>their</a:t>
            </a:r>
            <a:r>
              <a:rPr dirty="0" sz="2400" spc="-45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200">
                <a:solidFill>
                  <a:srgbClr val="FF0000"/>
                </a:solidFill>
                <a:latin typeface="Arial"/>
                <a:cs typeface="Arial"/>
              </a:rPr>
              <a:t>runqueues</a:t>
            </a:r>
            <a:endParaRPr sz="2400">
              <a:latin typeface="Arial"/>
              <a:cs typeface="Arial"/>
            </a:endParaRPr>
          </a:p>
          <a:p>
            <a:pPr lvl="1" marL="364490" indent="-224790">
              <a:lnSpc>
                <a:spcPct val="100000"/>
              </a:lnSpc>
              <a:spcBef>
                <a:spcPts val="120"/>
              </a:spcBef>
              <a:buClr>
                <a:srgbClr val="1CACE3"/>
              </a:buClr>
              <a:buFont typeface="Wingdings"/>
              <a:buChar char=""/>
              <a:tabLst>
                <a:tab pos="365125" algn="l"/>
              </a:tabLst>
            </a:pPr>
            <a:r>
              <a:rPr dirty="0" sz="2400" spc="-240" i="1">
                <a:latin typeface="Arial"/>
                <a:cs typeface="Arial"/>
              </a:rPr>
              <a:t>Can </a:t>
            </a:r>
            <a:r>
              <a:rPr dirty="0" sz="2400" spc="-130" i="1">
                <a:latin typeface="Arial"/>
                <a:cs typeface="Arial"/>
              </a:rPr>
              <a:t>actually </a:t>
            </a:r>
            <a:r>
              <a:rPr dirty="0" sz="2400" spc="-190" i="1">
                <a:latin typeface="Arial"/>
                <a:cs typeface="Arial"/>
              </a:rPr>
              <a:t>happen, </a:t>
            </a:r>
            <a:r>
              <a:rPr dirty="0" sz="2400" spc="-130" i="1">
                <a:latin typeface="Arial"/>
                <a:cs typeface="Arial"/>
              </a:rPr>
              <a:t>but </a:t>
            </a:r>
            <a:r>
              <a:rPr dirty="0" sz="2400" spc="-145" i="1">
                <a:latin typeface="Arial"/>
                <a:cs typeface="Arial"/>
              </a:rPr>
              <a:t>only </a:t>
            </a:r>
            <a:r>
              <a:rPr dirty="0" sz="2400" spc="-155" i="1">
                <a:latin typeface="Arial"/>
                <a:cs typeface="Arial"/>
              </a:rPr>
              <a:t>in </a:t>
            </a:r>
            <a:r>
              <a:rPr dirty="0" sz="2400" spc="-160" i="1">
                <a:latin typeface="Arial"/>
                <a:cs typeface="Arial"/>
              </a:rPr>
              <a:t>transient</a:t>
            </a:r>
            <a:r>
              <a:rPr dirty="0" sz="2400" spc="45" i="1">
                <a:latin typeface="Arial"/>
                <a:cs typeface="Arial"/>
              </a:rPr>
              <a:t> </a:t>
            </a:r>
            <a:r>
              <a:rPr dirty="0" sz="2400" spc="-155" i="1">
                <a:latin typeface="Arial"/>
                <a:cs typeface="Arial"/>
              </a:rPr>
              <a:t>situations!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7891247" y="22415"/>
            <a:ext cx="4241800" cy="2062480"/>
            <a:chOff x="7891247" y="22415"/>
            <a:chExt cx="4241800" cy="2062480"/>
          </a:xfrm>
        </p:grpSpPr>
        <p:sp>
          <p:nvSpPr>
            <p:cNvPr id="10" name="object 10"/>
            <p:cNvSpPr/>
            <p:nvPr/>
          </p:nvSpPr>
          <p:spPr>
            <a:xfrm>
              <a:off x="7891247" y="60990"/>
              <a:ext cx="4230673" cy="198571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028431" y="38100"/>
              <a:ext cx="4104131" cy="203606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213341" y="30352"/>
              <a:ext cx="2046605" cy="2046605"/>
            </a:xfrm>
            <a:custGeom>
              <a:avLst/>
              <a:gdLst/>
              <a:ahLst/>
              <a:cxnLst/>
              <a:rect l="l" t="t" r="r" b="b"/>
              <a:pathLst>
                <a:path w="2046604" h="2046605">
                  <a:moveTo>
                    <a:pt x="1678177" y="0"/>
                  </a:moveTo>
                  <a:lnTo>
                    <a:pt x="1023238" y="654938"/>
                  </a:lnTo>
                  <a:lnTo>
                    <a:pt x="368300" y="0"/>
                  </a:lnTo>
                  <a:lnTo>
                    <a:pt x="0" y="368300"/>
                  </a:lnTo>
                  <a:lnTo>
                    <a:pt x="654938" y="1023238"/>
                  </a:lnTo>
                  <a:lnTo>
                    <a:pt x="0" y="1678177"/>
                  </a:lnTo>
                  <a:lnTo>
                    <a:pt x="368300" y="2046477"/>
                  </a:lnTo>
                  <a:lnTo>
                    <a:pt x="1023238" y="1391666"/>
                  </a:lnTo>
                  <a:lnTo>
                    <a:pt x="1678177" y="2046477"/>
                  </a:lnTo>
                  <a:lnTo>
                    <a:pt x="2046477" y="1678177"/>
                  </a:lnTo>
                  <a:lnTo>
                    <a:pt x="1391665" y="1023238"/>
                  </a:lnTo>
                  <a:lnTo>
                    <a:pt x="2046477" y="368300"/>
                  </a:lnTo>
                  <a:lnTo>
                    <a:pt x="167817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213341" y="30352"/>
              <a:ext cx="2046605" cy="2046605"/>
            </a:xfrm>
            <a:custGeom>
              <a:avLst/>
              <a:gdLst/>
              <a:ahLst/>
              <a:cxnLst/>
              <a:rect l="l" t="t" r="r" b="b"/>
              <a:pathLst>
                <a:path w="2046604" h="2046605">
                  <a:moveTo>
                    <a:pt x="0" y="1678177"/>
                  </a:moveTo>
                  <a:lnTo>
                    <a:pt x="654938" y="1023238"/>
                  </a:lnTo>
                  <a:lnTo>
                    <a:pt x="0" y="368300"/>
                  </a:lnTo>
                  <a:lnTo>
                    <a:pt x="368300" y="0"/>
                  </a:lnTo>
                  <a:lnTo>
                    <a:pt x="1023238" y="654938"/>
                  </a:lnTo>
                  <a:lnTo>
                    <a:pt x="1678177" y="0"/>
                  </a:lnTo>
                  <a:lnTo>
                    <a:pt x="2046477" y="368300"/>
                  </a:lnTo>
                  <a:lnTo>
                    <a:pt x="1391665" y="1023238"/>
                  </a:lnTo>
                  <a:lnTo>
                    <a:pt x="2046477" y="1678177"/>
                  </a:lnTo>
                  <a:lnTo>
                    <a:pt x="1678177" y="2046477"/>
                  </a:lnTo>
                  <a:lnTo>
                    <a:pt x="1023238" y="1391666"/>
                  </a:lnTo>
                  <a:lnTo>
                    <a:pt x="368300" y="2046477"/>
                  </a:lnTo>
                  <a:lnTo>
                    <a:pt x="0" y="1678177"/>
                  </a:lnTo>
                  <a:close/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3/16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250190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9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7480" rIns="0" bIns="0" rtlCol="0" vert="horz">
            <a:spAutoFit/>
          </a:bodyPr>
          <a:lstStyle/>
          <a:p>
            <a:pPr marL="419734" indent="-205740">
              <a:lnSpc>
                <a:spcPct val="100000"/>
              </a:lnSpc>
              <a:spcBef>
                <a:spcPts val="1240"/>
              </a:spcBef>
              <a:buClr>
                <a:srgbClr val="1CACE3"/>
              </a:buClr>
              <a:buFont typeface="Wingdings"/>
              <a:buChar char=""/>
              <a:tabLst>
                <a:tab pos="421005" algn="l"/>
              </a:tabLst>
            </a:pPr>
            <a:r>
              <a:rPr dirty="0" spc="-150"/>
              <a:t>Scheduling </a:t>
            </a:r>
            <a:r>
              <a:rPr dirty="0" spc="-175"/>
              <a:t>(as </a:t>
            </a:r>
            <a:r>
              <a:rPr dirty="0" spc="-140"/>
              <a:t>in </a:t>
            </a:r>
            <a:r>
              <a:rPr dirty="0" spc="-60"/>
              <a:t>dividing </a:t>
            </a:r>
            <a:r>
              <a:rPr dirty="0" spc="-300"/>
              <a:t>CPU </a:t>
            </a:r>
            <a:r>
              <a:rPr dirty="0" spc="-180"/>
              <a:t>cycles </a:t>
            </a:r>
            <a:r>
              <a:rPr dirty="0" spc="-160"/>
              <a:t>among </a:t>
            </a:r>
            <a:r>
              <a:rPr dirty="0" spc="-135"/>
              <a:t>theads) </a:t>
            </a:r>
            <a:r>
              <a:rPr dirty="0" spc="-85"/>
              <a:t>often </a:t>
            </a:r>
            <a:r>
              <a:rPr dirty="0" spc="-140"/>
              <a:t>thought </a:t>
            </a:r>
            <a:r>
              <a:rPr dirty="0" spc="-75"/>
              <a:t>to </a:t>
            </a:r>
            <a:r>
              <a:rPr dirty="0" spc="-70"/>
              <a:t>be </a:t>
            </a:r>
            <a:r>
              <a:rPr dirty="0" spc="-15"/>
              <a:t>a </a:t>
            </a:r>
            <a:r>
              <a:rPr dirty="0" spc="-140"/>
              <a:t>solved</a:t>
            </a:r>
            <a:r>
              <a:rPr dirty="0" spc="-254"/>
              <a:t> </a:t>
            </a:r>
            <a:r>
              <a:rPr dirty="0" spc="-100"/>
              <a:t>problem</a:t>
            </a:r>
          </a:p>
          <a:p>
            <a:pPr marL="417195" indent="-203200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Font typeface="Wingdings"/>
              <a:buChar char=""/>
              <a:tabLst>
                <a:tab pos="418465" algn="l"/>
              </a:tabLst>
            </a:pPr>
            <a:r>
              <a:rPr dirty="0" spc="-135" b="1">
                <a:solidFill>
                  <a:srgbClr val="FF0000"/>
                </a:solidFill>
                <a:latin typeface="Arial"/>
                <a:cs typeface="Arial"/>
              </a:rPr>
              <a:t>Analysis: </a:t>
            </a:r>
            <a:r>
              <a:rPr dirty="0" spc="-114">
                <a:solidFill>
                  <a:srgbClr val="FF0000"/>
                </a:solidFill>
              </a:rPr>
              <a:t>fundamental </a:t>
            </a:r>
            <a:r>
              <a:rPr dirty="0" spc="-254">
                <a:solidFill>
                  <a:srgbClr val="FF0000"/>
                </a:solidFill>
              </a:rPr>
              <a:t>issues </a:t>
            </a:r>
            <a:r>
              <a:rPr dirty="0" spc="-55">
                <a:solidFill>
                  <a:srgbClr val="FF0000"/>
                </a:solidFill>
              </a:rPr>
              <a:t>(added </a:t>
            </a:r>
            <a:r>
              <a:rPr dirty="0" spc="-120">
                <a:solidFill>
                  <a:srgbClr val="FF0000"/>
                </a:solidFill>
              </a:rPr>
              <a:t>incrementally), </a:t>
            </a:r>
            <a:r>
              <a:rPr dirty="0" spc="-175">
                <a:solidFill>
                  <a:srgbClr val="FF0000"/>
                </a:solidFill>
              </a:rPr>
              <a:t>even </a:t>
            </a:r>
            <a:r>
              <a:rPr dirty="0" spc="-135">
                <a:solidFill>
                  <a:srgbClr val="FF0000"/>
                </a:solidFill>
              </a:rPr>
              <a:t>basic </a:t>
            </a:r>
            <a:r>
              <a:rPr dirty="0" spc="-90">
                <a:solidFill>
                  <a:srgbClr val="FF0000"/>
                </a:solidFill>
              </a:rPr>
              <a:t>invariant</a:t>
            </a:r>
            <a:r>
              <a:rPr dirty="0" spc="345">
                <a:solidFill>
                  <a:srgbClr val="FF0000"/>
                </a:solidFill>
              </a:rPr>
              <a:t> </a:t>
            </a:r>
            <a:r>
              <a:rPr dirty="0" spc="-65">
                <a:solidFill>
                  <a:srgbClr val="FF0000"/>
                </a:solidFill>
              </a:rPr>
              <a:t>violated!</a:t>
            </a:r>
          </a:p>
          <a:p>
            <a:pPr marL="417195" indent="-203200">
              <a:lnSpc>
                <a:spcPct val="100000"/>
              </a:lnSpc>
              <a:spcBef>
                <a:spcPts val="1130"/>
              </a:spcBef>
              <a:buClr>
                <a:srgbClr val="1CACE3"/>
              </a:buClr>
              <a:buFont typeface="Wingdings"/>
              <a:buChar char=""/>
              <a:tabLst>
                <a:tab pos="418465" algn="l"/>
              </a:tabLst>
            </a:pPr>
            <a:r>
              <a:rPr dirty="0" spc="-210" b="1">
                <a:latin typeface="Arial"/>
                <a:cs typeface="Arial"/>
              </a:rPr>
              <a:t>Proposed </a:t>
            </a:r>
            <a:r>
              <a:rPr dirty="0" spc="-145" b="1">
                <a:latin typeface="Arial"/>
                <a:cs typeface="Arial"/>
              </a:rPr>
              <a:t>pragmatic </a:t>
            </a:r>
            <a:r>
              <a:rPr dirty="0" spc="-175" b="1">
                <a:latin typeface="Arial"/>
                <a:cs typeface="Arial"/>
              </a:rPr>
              <a:t>detection </a:t>
            </a:r>
            <a:r>
              <a:rPr dirty="0" spc="-170" b="1">
                <a:latin typeface="Arial"/>
                <a:cs typeface="Arial"/>
              </a:rPr>
              <a:t>approach </a:t>
            </a:r>
            <a:r>
              <a:rPr dirty="0" spc="-240" b="1">
                <a:latin typeface="Arial"/>
                <a:cs typeface="Arial"/>
              </a:rPr>
              <a:t>(</a:t>
            </a:r>
            <a:r>
              <a:rPr dirty="0" spc="-240" b="1" i="1">
                <a:latin typeface="Arial"/>
                <a:cs typeface="Arial"/>
              </a:rPr>
              <a:t>sanity </a:t>
            </a:r>
            <a:r>
              <a:rPr dirty="0" spc="-275" b="1" i="1">
                <a:latin typeface="Arial"/>
                <a:cs typeface="Arial"/>
              </a:rPr>
              <a:t>checker </a:t>
            </a:r>
            <a:r>
              <a:rPr dirty="0" spc="175" b="1">
                <a:latin typeface="Arial"/>
                <a:cs typeface="Arial"/>
              </a:rPr>
              <a:t>+ </a:t>
            </a:r>
            <a:r>
              <a:rPr dirty="0" spc="-175" b="1">
                <a:latin typeface="Arial"/>
                <a:cs typeface="Arial"/>
              </a:rPr>
              <a:t>traces):</a:t>
            </a:r>
            <a:r>
              <a:rPr dirty="0" spc="-305" b="1">
                <a:latin typeface="Arial"/>
                <a:cs typeface="Arial"/>
              </a:rPr>
              <a:t> </a:t>
            </a:r>
            <a:r>
              <a:rPr dirty="0" spc="-80"/>
              <a:t>helpful</a:t>
            </a:r>
          </a:p>
          <a:p>
            <a:pPr marL="417195" indent="-203200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Font typeface="Wingdings"/>
              <a:buChar char=""/>
              <a:tabLst>
                <a:tab pos="418465" algn="l"/>
              </a:tabLst>
            </a:pPr>
            <a:r>
              <a:rPr dirty="0" spc="-210" b="1">
                <a:latin typeface="Arial"/>
                <a:cs typeface="Arial"/>
              </a:rPr>
              <a:t>Proposed </a:t>
            </a:r>
            <a:r>
              <a:rPr dirty="0" spc="-130" b="1">
                <a:latin typeface="Arial"/>
                <a:cs typeface="Arial"/>
              </a:rPr>
              <a:t>fixes: </a:t>
            </a:r>
            <a:r>
              <a:rPr dirty="0" spc="-135"/>
              <a:t>not </a:t>
            </a:r>
            <a:r>
              <a:rPr dirty="0" spc="-110"/>
              <a:t>always</a:t>
            </a:r>
            <a:r>
              <a:rPr dirty="0" spc="5"/>
              <a:t> </a:t>
            </a:r>
            <a:r>
              <a:rPr dirty="0" spc="-90"/>
              <a:t>satisfactory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0975" y="4203191"/>
            <a:ext cx="10345420" cy="670560"/>
          </a:xfrm>
          <a:prstGeom prst="rect">
            <a:avLst/>
          </a:prstGeom>
          <a:ln w="57911">
            <a:solidFill>
              <a:srgbClr val="FF0000"/>
            </a:solidFill>
          </a:ln>
        </p:spPr>
        <p:txBody>
          <a:bodyPr wrap="square" lIns="0" tIns="85725" rIns="0" bIns="0" rtlCol="0" vert="horz">
            <a:spAutoFit/>
          </a:bodyPr>
          <a:lstStyle/>
          <a:p>
            <a:pPr marL="117475">
              <a:lnSpc>
                <a:spcPct val="100000"/>
              </a:lnSpc>
              <a:spcBef>
                <a:spcPts val="675"/>
              </a:spcBef>
            </a:pPr>
            <a:r>
              <a:rPr dirty="0" sz="2800" spc="-310" b="1" i="1">
                <a:solidFill>
                  <a:srgbClr val="FF0000"/>
                </a:solidFill>
                <a:latin typeface="Arial"/>
                <a:cs typeface="Arial"/>
              </a:rPr>
              <a:t>Open </a:t>
            </a:r>
            <a:r>
              <a:rPr dirty="0" sz="2800" spc="-330" b="1" i="1">
                <a:solidFill>
                  <a:srgbClr val="FF0000"/>
                </a:solidFill>
                <a:latin typeface="Arial"/>
                <a:cs typeface="Arial"/>
              </a:rPr>
              <a:t>problem: </a:t>
            </a:r>
            <a:r>
              <a:rPr dirty="0" sz="2800" spc="-360" b="1" i="1">
                <a:solidFill>
                  <a:srgbClr val="FF0000"/>
                </a:solidFill>
                <a:latin typeface="Arial"/>
                <a:cs typeface="Arial"/>
              </a:rPr>
              <a:t>how </a:t>
            </a:r>
            <a:r>
              <a:rPr dirty="0" sz="2800" spc="-370" b="1" i="1">
                <a:solidFill>
                  <a:srgbClr val="FF0000"/>
                </a:solidFill>
                <a:latin typeface="Arial"/>
                <a:cs typeface="Arial"/>
              </a:rPr>
              <a:t>do </a:t>
            </a:r>
            <a:r>
              <a:rPr dirty="0" sz="2800" spc="-229" b="1" i="1">
                <a:solidFill>
                  <a:srgbClr val="FF0000"/>
                </a:solidFill>
                <a:latin typeface="Arial"/>
                <a:cs typeface="Arial"/>
              </a:rPr>
              <a:t>we </a:t>
            </a:r>
            <a:r>
              <a:rPr dirty="0" sz="2800" spc="-375" b="1" i="1">
                <a:solidFill>
                  <a:srgbClr val="FF0000"/>
                </a:solidFill>
                <a:latin typeface="Arial"/>
                <a:cs typeface="Arial"/>
              </a:rPr>
              <a:t>ensure </a:t>
            </a:r>
            <a:r>
              <a:rPr dirty="0" sz="2800" spc="-300" b="1" i="1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dirty="0" sz="2800" spc="-355" b="1" i="1">
                <a:solidFill>
                  <a:srgbClr val="FF0000"/>
                </a:solidFill>
                <a:latin typeface="Arial"/>
                <a:cs typeface="Arial"/>
              </a:rPr>
              <a:t>scheduler </a:t>
            </a:r>
            <a:r>
              <a:rPr dirty="0" sz="2800" spc="-310" b="1" i="1">
                <a:solidFill>
                  <a:srgbClr val="FF0000"/>
                </a:solidFill>
                <a:latin typeface="Arial"/>
                <a:cs typeface="Arial"/>
              </a:rPr>
              <a:t>works/evolves </a:t>
            </a:r>
            <a:r>
              <a:rPr dirty="0" sz="2800" spc="-265" b="1" i="1">
                <a:solidFill>
                  <a:srgbClr val="FF0000"/>
                </a:solidFill>
                <a:latin typeface="Arial"/>
                <a:cs typeface="Arial"/>
              </a:rPr>
              <a:t>correctly</a:t>
            </a:r>
            <a:r>
              <a:rPr dirty="0" sz="2800" spc="45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375" b="1" i="1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5928" y="5052821"/>
            <a:ext cx="9686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45" i="1">
                <a:latin typeface="Arial"/>
                <a:cs typeface="Arial"/>
              </a:rPr>
              <a:t>New </a:t>
            </a:r>
            <a:r>
              <a:rPr dirty="0" sz="2400" spc="-204" i="1">
                <a:latin typeface="Arial"/>
                <a:cs typeface="Arial"/>
              </a:rPr>
              <a:t>design? </a:t>
            </a:r>
            <a:r>
              <a:rPr dirty="0" sz="2400" spc="-245" i="1">
                <a:latin typeface="Arial"/>
                <a:cs typeface="Arial"/>
              </a:rPr>
              <a:t>New </a:t>
            </a:r>
            <a:r>
              <a:rPr dirty="0" sz="2400" spc="-225" i="1">
                <a:latin typeface="Arial"/>
                <a:cs typeface="Arial"/>
              </a:rPr>
              <a:t>techniques </a:t>
            </a:r>
            <a:r>
              <a:rPr dirty="0" sz="2400" spc="-125" i="1">
                <a:latin typeface="Arial"/>
                <a:cs typeface="Arial"/>
              </a:rPr>
              <a:t>involving testing/performance</a:t>
            </a:r>
            <a:r>
              <a:rPr dirty="0" sz="2400" spc="-235" i="1">
                <a:latin typeface="Arial"/>
                <a:cs typeface="Arial"/>
              </a:rPr>
              <a:t> </a:t>
            </a:r>
            <a:r>
              <a:rPr dirty="0" sz="2400" spc="-100" i="1">
                <a:latin typeface="Arial"/>
                <a:cs typeface="Arial"/>
              </a:rPr>
              <a:t>regression/proofs/...?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47996" y="5687059"/>
            <a:ext cx="35312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80" b="1">
                <a:latin typeface="Arial"/>
                <a:cs typeface="Arial"/>
              </a:rPr>
              <a:t>Your </a:t>
            </a:r>
            <a:r>
              <a:rPr dirty="0" sz="3600" spc="-250" b="1">
                <a:latin typeface="Arial"/>
                <a:cs typeface="Arial"/>
              </a:rPr>
              <a:t>next paper</a:t>
            </a:r>
            <a:r>
              <a:rPr dirty="0" sz="3600" spc="-185" b="1">
                <a:latin typeface="Arial"/>
                <a:cs typeface="Arial"/>
              </a:rPr>
              <a:t> </a:t>
            </a:r>
            <a:r>
              <a:rPr dirty="0" sz="3600" spc="-490" b="1">
                <a:latin typeface="Wingdings"/>
                <a:cs typeface="Wingdings"/>
              </a:rPr>
              <a:t></a:t>
            </a:r>
            <a:endParaRPr sz="3600">
              <a:latin typeface="Wingdings"/>
              <a:cs typeface="Wingding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917428" y="6445356"/>
            <a:ext cx="553085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75">
                <a:solidFill>
                  <a:srgbClr val="0D0D0D"/>
                </a:solidFill>
                <a:latin typeface="Arial"/>
                <a:cs typeface="Arial"/>
              </a:rPr>
              <a:t>16/16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295402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60"/>
              <a:t>I</a:t>
            </a:r>
            <a:r>
              <a:rPr dirty="0" spc="-1435"/>
              <a:t>N</a:t>
            </a:r>
            <a:r>
              <a:rPr dirty="0" spc="-1350"/>
              <a:t>T</a:t>
            </a:r>
            <a:r>
              <a:rPr dirty="0" spc="-1750"/>
              <a:t>R</a:t>
            </a:r>
            <a:r>
              <a:rPr dirty="0" spc="-1510"/>
              <a:t>O</a:t>
            </a:r>
            <a:r>
              <a:rPr dirty="0" spc="-1435"/>
              <a:t>DU</a:t>
            </a:r>
            <a:r>
              <a:rPr dirty="0" spc="-1700"/>
              <a:t>C</a:t>
            </a:r>
            <a:r>
              <a:rPr dirty="0" spc="-1350"/>
              <a:t>T</a:t>
            </a:r>
            <a:r>
              <a:rPr dirty="0" spc="-160"/>
              <a:t>I</a:t>
            </a:r>
            <a:r>
              <a:rPr dirty="0" spc="-1510"/>
              <a:t>O</a:t>
            </a:r>
            <a:r>
              <a:rPr dirty="0" spc="-1525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7452" y="1918652"/>
            <a:ext cx="10295255" cy="1418590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236220" indent="-224154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Font typeface="Wingdings"/>
              <a:buChar char=""/>
              <a:tabLst>
                <a:tab pos="236854" algn="l"/>
              </a:tabLst>
            </a:pPr>
            <a:r>
              <a:rPr dirty="0" sz="2400" spc="-110">
                <a:latin typeface="Arial"/>
                <a:cs typeface="Arial"/>
              </a:rPr>
              <a:t>General-purpose </a:t>
            </a:r>
            <a:r>
              <a:rPr dirty="0" sz="2400" spc="-185">
                <a:latin typeface="Arial"/>
                <a:cs typeface="Arial"/>
              </a:rPr>
              <a:t>schedulers </a:t>
            </a:r>
            <a:r>
              <a:rPr dirty="0" sz="2400" spc="-140">
                <a:latin typeface="Arial"/>
                <a:cs typeface="Arial"/>
              </a:rPr>
              <a:t>aim </a:t>
            </a:r>
            <a:r>
              <a:rPr dirty="0" sz="2400" spc="-80">
                <a:latin typeface="Arial"/>
                <a:cs typeface="Arial"/>
              </a:rPr>
              <a:t>to </a:t>
            </a:r>
            <a:r>
              <a:rPr dirty="0" sz="2400" spc="-75">
                <a:latin typeface="Arial"/>
                <a:cs typeface="Arial"/>
              </a:rPr>
              <a:t>be </a:t>
            </a:r>
            <a:r>
              <a:rPr dirty="0" sz="2400" spc="-135">
                <a:latin typeface="Arial"/>
                <a:cs typeface="Arial"/>
              </a:rPr>
              <a:t>work-conserving </a:t>
            </a:r>
            <a:r>
              <a:rPr dirty="0" sz="2400" spc="-210">
                <a:latin typeface="Arial"/>
                <a:cs typeface="Arial"/>
              </a:rPr>
              <a:t>on </a:t>
            </a:r>
            <a:r>
              <a:rPr dirty="0" sz="2400" spc="-140">
                <a:latin typeface="Arial"/>
                <a:cs typeface="Arial"/>
              </a:rPr>
              <a:t>multicore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135">
                <a:latin typeface="Arial"/>
                <a:cs typeface="Arial"/>
              </a:rPr>
              <a:t>architectures</a:t>
            </a:r>
            <a:endParaRPr sz="2400">
              <a:latin typeface="Arial"/>
              <a:cs typeface="Arial"/>
            </a:endParaRPr>
          </a:p>
          <a:p>
            <a:pPr marL="233045" indent="-220979">
              <a:lnSpc>
                <a:spcPct val="100000"/>
              </a:lnSpc>
              <a:spcBef>
                <a:spcPts val="1105"/>
              </a:spcBef>
              <a:buClr>
                <a:srgbClr val="1CACE3"/>
              </a:buClr>
              <a:buFont typeface="Wingdings"/>
              <a:buChar char=""/>
              <a:tabLst>
                <a:tab pos="233679" algn="l"/>
              </a:tabLst>
            </a:pPr>
            <a:r>
              <a:rPr dirty="0" sz="2400" spc="-250" b="1">
                <a:solidFill>
                  <a:srgbClr val="FF0000"/>
                </a:solidFill>
                <a:latin typeface="Arial"/>
                <a:cs typeface="Arial"/>
              </a:rPr>
              <a:t>Basic </a:t>
            </a:r>
            <a:r>
              <a:rPr dirty="0" sz="2400" spc="-125" b="1">
                <a:solidFill>
                  <a:srgbClr val="FF0000"/>
                </a:solidFill>
                <a:latin typeface="Arial"/>
                <a:cs typeface="Arial"/>
              </a:rPr>
              <a:t>invariant: </a:t>
            </a:r>
            <a:r>
              <a:rPr dirty="0" sz="2400" spc="-210">
                <a:solidFill>
                  <a:srgbClr val="FF0000"/>
                </a:solidFill>
                <a:latin typeface="Arial"/>
                <a:cs typeface="Arial"/>
              </a:rPr>
              <a:t>no </a:t>
            </a:r>
            <a:r>
              <a:rPr dirty="0" sz="2400" spc="-45">
                <a:solidFill>
                  <a:srgbClr val="FF0000"/>
                </a:solidFill>
                <a:latin typeface="Arial"/>
                <a:cs typeface="Arial"/>
              </a:rPr>
              <a:t>idle </a:t>
            </a:r>
            <a:r>
              <a:rPr dirty="0" sz="2400" spc="-195">
                <a:solidFill>
                  <a:srgbClr val="FF0000"/>
                </a:solidFill>
                <a:latin typeface="Arial"/>
                <a:cs typeface="Arial"/>
              </a:rPr>
              <a:t>cores </a:t>
            </a:r>
            <a:r>
              <a:rPr dirty="0" sz="2400" spc="60">
                <a:solidFill>
                  <a:srgbClr val="FF0000"/>
                </a:solidFill>
                <a:latin typeface="Arial"/>
                <a:cs typeface="Arial"/>
              </a:rPr>
              <a:t>if </a:t>
            </a:r>
            <a:r>
              <a:rPr dirty="0" sz="2400" spc="-270">
                <a:solidFill>
                  <a:srgbClr val="FF0000"/>
                </a:solidFill>
                <a:latin typeface="Arial"/>
                <a:cs typeface="Arial"/>
              </a:rPr>
              <a:t>some </a:t>
            </a:r>
            <a:r>
              <a:rPr dirty="0" sz="2400" spc="-190">
                <a:solidFill>
                  <a:srgbClr val="FF0000"/>
                </a:solidFill>
                <a:latin typeface="Arial"/>
                <a:cs typeface="Arial"/>
              </a:rPr>
              <a:t>cores </a:t>
            </a:r>
            <a:r>
              <a:rPr dirty="0" sz="2400" spc="-160">
                <a:solidFill>
                  <a:srgbClr val="FF0000"/>
                </a:solidFill>
                <a:latin typeface="Arial"/>
                <a:cs typeface="Arial"/>
              </a:rPr>
              <a:t>have </a:t>
            </a:r>
            <a:r>
              <a:rPr dirty="0" sz="2400" spc="-130">
                <a:solidFill>
                  <a:srgbClr val="FF0000"/>
                </a:solidFill>
                <a:latin typeface="Arial"/>
                <a:cs typeface="Arial"/>
              </a:rPr>
              <a:t>several </a:t>
            </a:r>
            <a:r>
              <a:rPr dirty="0" sz="2400" spc="-125">
                <a:solidFill>
                  <a:srgbClr val="FF0000"/>
                </a:solidFill>
                <a:latin typeface="Arial"/>
                <a:cs typeface="Arial"/>
              </a:rPr>
              <a:t>threads </a:t>
            </a:r>
            <a:r>
              <a:rPr dirty="0" sz="2400" spc="-15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dirty="0" sz="2400" spc="-90">
                <a:solidFill>
                  <a:srgbClr val="FF0000"/>
                </a:solidFill>
                <a:latin typeface="Arial"/>
                <a:cs typeface="Arial"/>
              </a:rPr>
              <a:t>their</a:t>
            </a:r>
            <a:r>
              <a:rPr dirty="0" sz="2400" spc="-45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200">
                <a:solidFill>
                  <a:srgbClr val="FF0000"/>
                </a:solidFill>
                <a:latin typeface="Arial"/>
                <a:cs typeface="Arial"/>
              </a:rPr>
              <a:t>runqueues</a:t>
            </a:r>
            <a:endParaRPr sz="2400">
              <a:latin typeface="Arial"/>
              <a:cs typeface="Arial"/>
            </a:endParaRPr>
          </a:p>
          <a:p>
            <a:pPr lvl="1" marL="364490" indent="-224790">
              <a:lnSpc>
                <a:spcPct val="100000"/>
              </a:lnSpc>
              <a:spcBef>
                <a:spcPts val="120"/>
              </a:spcBef>
              <a:buClr>
                <a:srgbClr val="1CACE3"/>
              </a:buClr>
              <a:buFont typeface="Wingdings"/>
              <a:buChar char=""/>
              <a:tabLst>
                <a:tab pos="365125" algn="l"/>
              </a:tabLst>
            </a:pPr>
            <a:r>
              <a:rPr dirty="0" sz="2400" spc="-240" i="1">
                <a:latin typeface="Arial"/>
                <a:cs typeface="Arial"/>
              </a:rPr>
              <a:t>Can </a:t>
            </a:r>
            <a:r>
              <a:rPr dirty="0" sz="2400" spc="-130" i="1">
                <a:latin typeface="Arial"/>
                <a:cs typeface="Arial"/>
              </a:rPr>
              <a:t>actually </a:t>
            </a:r>
            <a:r>
              <a:rPr dirty="0" sz="2400" spc="-190" i="1">
                <a:latin typeface="Arial"/>
                <a:cs typeface="Arial"/>
              </a:rPr>
              <a:t>happen, </a:t>
            </a:r>
            <a:r>
              <a:rPr dirty="0" sz="2400" spc="-130" i="1">
                <a:latin typeface="Arial"/>
                <a:cs typeface="Arial"/>
              </a:rPr>
              <a:t>but </a:t>
            </a:r>
            <a:r>
              <a:rPr dirty="0" sz="2400" spc="-145" i="1">
                <a:latin typeface="Arial"/>
                <a:cs typeface="Arial"/>
              </a:rPr>
              <a:t>only </a:t>
            </a:r>
            <a:r>
              <a:rPr dirty="0" sz="2400" spc="-155" i="1">
                <a:latin typeface="Arial"/>
                <a:cs typeface="Arial"/>
              </a:rPr>
              <a:t>in </a:t>
            </a:r>
            <a:r>
              <a:rPr dirty="0" sz="2400" spc="-160" i="1">
                <a:latin typeface="Arial"/>
                <a:cs typeface="Arial"/>
              </a:rPr>
              <a:t>transient</a:t>
            </a:r>
            <a:r>
              <a:rPr dirty="0" sz="2400" spc="45" i="1">
                <a:latin typeface="Arial"/>
                <a:cs typeface="Arial"/>
              </a:rPr>
              <a:t> </a:t>
            </a:r>
            <a:r>
              <a:rPr dirty="0" sz="2400" spc="-155" i="1">
                <a:latin typeface="Arial"/>
                <a:cs typeface="Arial"/>
              </a:rPr>
              <a:t>situations!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9844" y="3453384"/>
            <a:ext cx="9778365" cy="1005840"/>
          </a:xfrm>
          <a:prstGeom prst="rect">
            <a:avLst/>
          </a:prstGeom>
          <a:ln w="57911">
            <a:solidFill>
              <a:srgbClr val="FF0000"/>
            </a:solidFill>
          </a:ln>
        </p:spPr>
        <p:txBody>
          <a:bodyPr wrap="square" lIns="0" tIns="93980" rIns="0" bIns="0" rtlCol="0" vert="horz">
            <a:spAutoFit/>
          </a:bodyPr>
          <a:lstStyle/>
          <a:p>
            <a:pPr marL="3700779" marR="240665" indent="-3489325">
              <a:lnSpc>
                <a:spcPts val="3020"/>
              </a:lnSpc>
              <a:spcBef>
                <a:spcPts val="740"/>
              </a:spcBef>
            </a:pPr>
            <a:r>
              <a:rPr dirty="0" sz="2800" spc="-335" b="1">
                <a:solidFill>
                  <a:srgbClr val="FF0000"/>
                </a:solidFill>
                <a:latin typeface="Arial"/>
                <a:cs typeface="Arial"/>
              </a:rPr>
              <a:t>We </a:t>
            </a:r>
            <a:r>
              <a:rPr dirty="0" sz="2800" spc="-200" b="1">
                <a:solidFill>
                  <a:srgbClr val="FF0000"/>
                </a:solidFill>
                <a:latin typeface="Arial"/>
                <a:cs typeface="Arial"/>
              </a:rPr>
              <a:t>found </a:t>
            </a:r>
            <a:r>
              <a:rPr dirty="0" sz="2800" spc="-190" b="1">
                <a:solidFill>
                  <a:srgbClr val="FF0000"/>
                </a:solidFill>
                <a:latin typeface="Arial"/>
                <a:cs typeface="Arial"/>
              </a:rPr>
              <a:t>four </a:t>
            </a:r>
            <a:r>
              <a:rPr dirty="0" sz="2800" spc="-170" b="1">
                <a:solidFill>
                  <a:srgbClr val="FF0000"/>
                </a:solidFill>
                <a:latin typeface="Arial"/>
                <a:cs typeface="Arial"/>
              </a:rPr>
              <a:t>major </a:t>
            </a:r>
            <a:r>
              <a:rPr dirty="0" sz="2800" spc="-280" b="1">
                <a:solidFill>
                  <a:srgbClr val="FF0000"/>
                </a:solidFill>
                <a:latin typeface="Arial"/>
                <a:cs typeface="Arial"/>
              </a:rPr>
              <a:t>bugs </a:t>
            </a:r>
            <a:r>
              <a:rPr dirty="0" sz="2800" spc="-165" b="1">
                <a:solidFill>
                  <a:srgbClr val="FF0000"/>
                </a:solidFill>
                <a:latin typeface="Arial"/>
                <a:cs typeface="Arial"/>
              </a:rPr>
              <a:t>that </a:t>
            </a:r>
            <a:r>
              <a:rPr dirty="0" sz="2800" spc="-185" b="1">
                <a:solidFill>
                  <a:srgbClr val="FF0000"/>
                </a:solidFill>
                <a:latin typeface="Arial"/>
                <a:cs typeface="Arial"/>
              </a:rPr>
              <a:t>break </a:t>
            </a:r>
            <a:r>
              <a:rPr dirty="0" sz="2800" spc="-210" b="1">
                <a:solidFill>
                  <a:srgbClr val="FF0000"/>
                </a:solidFill>
                <a:latin typeface="Arial"/>
                <a:cs typeface="Arial"/>
              </a:rPr>
              <a:t>this </a:t>
            </a:r>
            <a:r>
              <a:rPr dirty="0" sz="2800" spc="-140" b="1">
                <a:solidFill>
                  <a:srgbClr val="FF0000"/>
                </a:solidFill>
                <a:latin typeface="Arial"/>
                <a:cs typeface="Arial"/>
              </a:rPr>
              <a:t>invariant in </a:t>
            </a:r>
            <a:r>
              <a:rPr dirty="0" sz="2800" spc="-220" b="1">
                <a:solidFill>
                  <a:srgbClr val="FF0000"/>
                </a:solidFill>
                <a:latin typeface="Arial"/>
                <a:cs typeface="Arial"/>
              </a:rPr>
              <a:t>the Linux  </a:t>
            </a:r>
            <a:r>
              <a:rPr dirty="0" sz="2800" spc="-240" b="1">
                <a:solidFill>
                  <a:srgbClr val="FF0000"/>
                </a:solidFill>
                <a:latin typeface="Arial"/>
                <a:cs typeface="Arial"/>
              </a:rPr>
              <a:t>scheduler</a:t>
            </a:r>
            <a:r>
              <a:rPr dirty="0" sz="2800" spc="-4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295" b="1">
                <a:solidFill>
                  <a:srgbClr val="FF0000"/>
                </a:solidFill>
                <a:latin typeface="Arial"/>
                <a:cs typeface="Arial"/>
              </a:rPr>
              <a:t>(CFS)!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7891247" y="22415"/>
            <a:ext cx="4241800" cy="2062480"/>
            <a:chOff x="7891247" y="22415"/>
            <a:chExt cx="4241800" cy="2062480"/>
          </a:xfrm>
        </p:grpSpPr>
        <p:sp>
          <p:nvSpPr>
            <p:cNvPr id="11" name="object 11"/>
            <p:cNvSpPr/>
            <p:nvPr/>
          </p:nvSpPr>
          <p:spPr>
            <a:xfrm>
              <a:off x="7891247" y="60990"/>
              <a:ext cx="4230673" cy="198571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028431" y="38100"/>
              <a:ext cx="4104131" cy="203606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213341" y="30352"/>
              <a:ext cx="2046605" cy="2046605"/>
            </a:xfrm>
            <a:custGeom>
              <a:avLst/>
              <a:gdLst/>
              <a:ahLst/>
              <a:cxnLst/>
              <a:rect l="l" t="t" r="r" b="b"/>
              <a:pathLst>
                <a:path w="2046604" h="2046605">
                  <a:moveTo>
                    <a:pt x="1678177" y="0"/>
                  </a:moveTo>
                  <a:lnTo>
                    <a:pt x="1023238" y="654938"/>
                  </a:lnTo>
                  <a:lnTo>
                    <a:pt x="368300" y="0"/>
                  </a:lnTo>
                  <a:lnTo>
                    <a:pt x="0" y="368300"/>
                  </a:lnTo>
                  <a:lnTo>
                    <a:pt x="654938" y="1023238"/>
                  </a:lnTo>
                  <a:lnTo>
                    <a:pt x="0" y="1678177"/>
                  </a:lnTo>
                  <a:lnTo>
                    <a:pt x="368300" y="2046477"/>
                  </a:lnTo>
                  <a:lnTo>
                    <a:pt x="1023238" y="1391666"/>
                  </a:lnTo>
                  <a:lnTo>
                    <a:pt x="1678177" y="2046477"/>
                  </a:lnTo>
                  <a:lnTo>
                    <a:pt x="2046477" y="1678177"/>
                  </a:lnTo>
                  <a:lnTo>
                    <a:pt x="1391665" y="1023238"/>
                  </a:lnTo>
                  <a:lnTo>
                    <a:pt x="2046477" y="368300"/>
                  </a:lnTo>
                  <a:lnTo>
                    <a:pt x="167817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213341" y="30352"/>
              <a:ext cx="2046605" cy="2046605"/>
            </a:xfrm>
            <a:custGeom>
              <a:avLst/>
              <a:gdLst/>
              <a:ahLst/>
              <a:cxnLst/>
              <a:rect l="l" t="t" r="r" b="b"/>
              <a:pathLst>
                <a:path w="2046604" h="2046605">
                  <a:moveTo>
                    <a:pt x="0" y="1678177"/>
                  </a:moveTo>
                  <a:lnTo>
                    <a:pt x="654938" y="1023238"/>
                  </a:lnTo>
                  <a:lnTo>
                    <a:pt x="0" y="368300"/>
                  </a:lnTo>
                  <a:lnTo>
                    <a:pt x="368300" y="0"/>
                  </a:lnTo>
                  <a:lnTo>
                    <a:pt x="1023238" y="654938"/>
                  </a:lnTo>
                  <a:lnTo>
                    <a:pt x="1678177" y="0"/>
                  </a:lnTo>
                  <a:lnTo>
                    <a:pt x="2046477" y="368300"/>
                  </a:lnTo>
                  <a:lnTo>
                    <a:pt x="1391665" y="1023238"/>
                  </a:lnTo>
                  <a:lnTo>
                    <a:pt x="2046477" y="1678177"/>
                  </a:lnTo>
                  <a:lnTo>
                    <a:pt x="1678177" y="2046477"/>
                  </a:lnTo>
                  <a:lnTo>
                    <a:pt x="1023238" y="1391666"/>
                  </a:lnTo>
                  <a:lnTo>
                    <a:pt x="368300" y="2046477"/>
                  </a:lnTo>
                  <a:lnTo>
                    <a:pt x="0" y="1678177"/>
                  </a:lnTo>
                  <a:close/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3/16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295402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60"/>
              <a:t>I</a:t>
            </a:r>
            <a:r>
              <a:rPr dirty="0" spc="-1435"/>
              <a:t>N</a:t>
            </a:r>
            <a:r>
              <a:rPr dirty="0" spc="-1350"/>
              <a:t>T</a:t>
            </a:r>
            <a:r>
              <a:rPr dirty="0" spc="-1750"/>
              <a:t>R</a:t>
            </a:r>
            <a:r>
              <a:rPr dirty="0" spc="-1510"/>
              <a:t>O</a:t>
            </a:r>
            <a:r>
              <a:rPr dirty="0" spc="-1435"/>
              <a:t>DU</a:t>
            </a:r>
            <a:r>
              <a:rPr dirty="0" spc="-1700"/>
              <a:t>C</a:t>
            </a:r>
            <a:r>
              <a:rPr dirty="0" spc="-1350"/>
              <a:t>T</a:t>
            </a:r>
            <a:r>
              <a:rPr dirty="0" spc="-160"/>
              <a:t>I</a:t>
            </a:r>
            <a:r>
              <a:rPr dirty="0" spc="-1510"/>
              <a:t>O</a:t>
            </a:r>
            <a:r>
              <a:rPr dirty="0" spc="-1525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7452" y="1918652"/>
            <a:ext cx="10295255" cy="1418590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236220" indent="-224154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Font typeface="Wingdings"/>
              <a:buChar char=""/>
              <a:tabLst>
                <a:tab pos="236854" algn="l"/>
              </a:tabLst>
            </a:pPr>
            <a:r>
              <a:rPr dirty="0" sz="2400" spc="-110">
                <a:latin typeface="Arial"/>
                <a:cs typeface="Arial"/>
              </a:rPr>
              <a:t>General-purpose </a:t>
            </a:r>
            <a:r>
              <a:rPr dirty="0" sz="2400" spc="-185">
                <a:latin typeface="Arial"/>
                <a:cs typeface="Arial"/>
              </a:rPr>
              <a:t>schedulers </a:t>
            </a:r>
            <a:r>
              <a:rPr dirty="0" sz="2400" spc="-140">
                <a:latin typeface="Arial"/>
                <a:cs typeface="Arial"/>
              </a:rPr>
              <a:t>aim </a:t>
            </a:r>
            <a:r>
              <a:rPr dirty="0" sz="2400" spc="-80">
                <a:latin typeface="Arial"/>
                <a:cs typeface="Arial"/>
              </a:rPr>
              <a:t>to </a:t>
            </a:r>
            <a:r>
              <a:rPr dirty="0" sz="2400" spc="-75">
                <a:latin typeface="Arial"/>
                <a:cs typeface="Arial"/>
              </a:rPr>
              <a:t>be </a:t>
            </a:r>
            <a:r>
              <a:rPr dirty="0" sz="2400" spc="-135">
                <a:latin typeface="Arial"/>
                <a:cs typeface="Arial"/>
              </a:rPr>
              <a:t>work-conserving </a:t>
            </a:r>
            <a:r>
              <a:rPr dirty="0" sz="2400" spc="-210">
                <a:latin typeface="Arial"/>
                <a:cs typeface="Arial"/>
              </a:rPr>
              <a:t>on </a:t>
            </a:r>
            <a:r>
              <a:rPr dirty="0" sz="2400" spc="-140">
                <a:latin typeface="Arial"/>
                <a:cs typeface="Arial"/>
              </a:rPr>
              <a:t>multicore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135">
                <a:latin typeface="Arial"/>
                <a:cs typeface="Arial"/>
              </a:rPr>
              <a:t>architectures</a:t>
            </a:r>
            <a:endParaRPr sz="2400">
              <a:latin typeface="Arial"/>
              <a:cs typeface="Arial"/>
            </a:endParaRPr>
          </a:p>
          <a:p>
            <a:pPr marL="233045" indent="-220979">
              <a:lnSpc>
                <a:spcPct val="100000"/>
              </a:lnSpc>
              <a:spcBef>
                <a:spcPts val="1105"/>
              </a:spcBef>
              <a:buClr>
                <a:srgbClr val="1CACE3"/>
              </a:buClr>
              <a:buFont typeface="Wingdings"/>
              <a:buChar char=""/>
              <a:tabLst>
                <a:tab pos="233679" algn="l"/>
              </a:tabLst>
            </a:pPr>
            <a:r>
              <a:rPr dirty="0" sz="2400" spc="-250" b="1">
                <a:solidFill>
                  <a:srgbClr val="FF0000"/>
                </a:solidFill>
                <a:latin typeface="Arial"/>
                <a:cs typeface="Arial"/>
              </a:rPr>
              <a:t>Basic </a:t>
            </a:r>
            <a:r>
              <a:rPr dirty="0" sz="2400" spc="-125" b="1">
                <a:solidFill>
                  <a:srgbClr val="FF0000"/>
                </a:solidFill>
                <a:latin typeface="Arial"/>
                <a:cs typeface="Arial"/>
              </a:rPr>
              <a:t>invariant: </a:t>
            </a:r>
            <a:r>
              <a:rPr dirty="0" sz="2400" spc="-210">
                <a:solidFill>
                  <a:srgbClr val="FF0000"/>
                </a:solidFill>
                <a:latin typeface="Arial"/>
                <a:cs typeface="Arial"/>
              </a:rPr>
              <a:t>no </a:t>
            </a:r>
            <a:r>
              <a:rPr dirty="0" sz="2400" spc="-45">
                <a:solidFill>
                  <a:srgbClr val="FF0000"/>
                </a:solidFill>
                <a:latin typeface="Arial"/>
                <a:cs typeface="Arial"/>
              </a:rPr>
              <a:t>idle </a:t>
            </a:r>
            <a:r>
              <a:rPr dirty="0" sz="2400" spc="-195">
                <a:solidFill>
                  <a:srgbClr val="FF0000"/>
                </a:solidFill>
                <a:latin typeface="Arial"/>
                <a:cs typeface="Arial"/>
              </a:rPr>
              <a:t>cores </a:t>
            </a:r>
            <a:r>
              <a:rPr dirty="0" sz="2400" spc="60">
                <a:solidFill>
                  <a:srgbClr val="FF0000"/>
                </a:solidFill>
                <a:latin typeface="Arial"/>
                <a:cs typeface="Arial"/>
              </a:rPr>
              <a:t>if </a:t>
            </a:r>
            <a:r>
              <a:rPr dirty="0" sz="2400" spc="-270">
                <a:solidFill>
                  <a:srgbClr val="FF0000"/>
                </a:solidFill>
                <a:latin typeface="Arial"/>
                <a:cs typeface="Arial"/>
              </a:rPr>
              <a:t>some </a:t>
            </a:r>
            <a:r>
              <a:rPr dirty="0" sz="2400" spc="-190">
                <a:solidFill>
                  <a:srgbClr val="FF0000"/>
                </a:solidFill>
                <a:latin typeface="Arial"/>
                <a:cs typeface="Arial"/>
              </a:rPr>
              <a:t>cores </a:t>
            </a:r>
            <a:r>
              <a:rPr dirty="0" sz="2400" spc="-160">
                <a:solidFill>
                  <a:srgbClr val="FF0000"/>
                </a:solidFill>
                <a:latin typeface="Arial"/>
                <a:cs typeface="Arial"/>
              </a:rPr>
              <a:t>have </a:t>
            </a:r>
            <a:r>
              <a:rPr dirty="0" sz="2400" spc="-130">
                <a:solidFill>
                  <a:srgbClr val="FF0000"/>
                </a:solidFill>
                <a:latin typeface="Arial"/>
                <a:cs typeface="Arial"/>
              </a:rPr>
              <a:t>several </a:t>
            </a:r>
            <a:r>
              <a:rPr dirty="0" sz="2400" spc="-125">
                <a:solidFill>
                  <a:srgbClr val="FF0000"/>
                </a:solidFill>
                <a:latin typeface="Arial"/>
                <a:cs typeface="Arial"/>
              </a:rPr>
              <a:t>threads </a:t>
            </a:r>
            <a:r>
              <a:rPr dirty="0" sz="2400" spc="-15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dirty="0" sz="2400" spc="-90">
                <a:solidFill>
                  <a:srgbClr val="FF0000"/>
                </a:solidFill>
                <a:latin typeface="Arial"/>
                <a:cs typeface="Arial"/>
              </a:rPr>
              <a:t>their</a:t>
            </a:r>
            <a:r>
              <a:rPr dirty="0" sz="2400" spc="-45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200">
                <a:solidFill>
                  <a:srgbClr val="FF0000"/>
                </a:solidFill>
                <a:latin typeface="Arial"/>
                <a:cs typeface="Arial"/>
              </a:rPr>
              <a:t>runqueues</a:t>
            </a:r>
            <a:endParaRPr sz="2400">
              <a:latin typeface="Arial"/>
              <a:cs typeface="Arial"/>
            </a:endParaRPr>
          </a:p>
          <a:p>
            <a:pPr lvl="1" marL="364490" indent="-224790">
              <a:lnSpc>
                <a:spcPct val="100000"/>
              </a:lnSpc>
              <a:spcBef>
                <a:spcPts val="120"/>
              </a:spcBef>
              <a:buClr>
                <a:srgbClr val="1CACE3"/>
              </a:buClr>
              <a:buFont typeface="Wingdings"/>
              <a:buChar char=""/>
              <a:tabLst>
                <a:tab pos="365125" algn="l"/>
              </a:tabLst>
            </a:pPr>
            <a:r>
              <a:rPr dirty="0" sz="2400" spc="-240" i="1">
                <a:latin typeface="Arial"/>
                <a:cs typeface="Arial"/>
              </a:rPr>
              <a:t>Can </a:t>
            </a:r>
            <a:r>
              <a:rPr dirty="0" sz="2400" spc="-130" i="1">
                <a:latin typeface="Arial"/>
                <a:cs typeface="Arial"/>
              </a:rPr>
              <a:t>actually </a:t>
            </a:r>
            <a:r>
              <a:rPr dirty="0" sz="2400" spc="-190" i="1">
                <a:latin typeface="Arial"/>
                <a:cs typeface="Arial"/>
              </a:rPr>
              <a:t>happen, </a:t>
            </a:r>
            <a:r>
              <a:rPr dirty="0" sz="2400" spc="-130" i="1">
                <a:latin typeface="Arial"/>
                <a:cs typeface="Arial"/>
              </a:rPr>
              <a:t>but </a:t>
            </a:r>
            <a:r>
              <a:rPr dirty="0" sz="2400" spc="-145" i="1">
                <a:latin typeface="Arial"/>
                <a:cs typeface="Arial"/>
              </a:rPr>
              <a:t>only </a:t>
            </a:r>
            <a:r>
              <a:rPr dirty="0" sz="2400" spc="-155" i="1">
                <a:latin typeface="Arial"/>
                <a:cs typeface="Arial"/>
              </a:rPr>
              <a:t>in </a:t>
            </a:r>
            <a:r>
              <a:rPr dirty="0" sz="2400" spc="-160" i="1">
                <a:latin typeface="Arial"/>
                <a:cs typeface="Arial"/>
              </a:rPr>
              <a:t>transient</a:t>
            </a:r>
            <a:r>
              <a:rPr dirty="0" sz="2400" spc="45" i="1">
                <a:latin typeface="Arial"/>
                <a:cs typeface="Arial"/>
              </a:rPr>
              <a:t> </a:t>
            </a:r>
            <a:r>
              <a:rPr dirty="0" sz="2400" spc="-155" i="1">
                <a:latin typeface="Arial"/>
                <a:cs typeface="Arial"/>
              </a:rPr>
              <a:t>situations!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9844" y="3453384"/>
            <a:ext cx="9778365" cy="1005840"/>
          </a:xfrm>
          <a:prstGeom prst="rect">
            <a:avLst/>
          </a:prstGeom>
          <a:ln w="57911">
            <a:solidFill>
              <a:srgbClr val="FF0000"/>
            </a:solidFill>
          </a:ln>
        </p:spPr>
        <p:txBody>
          <a:bodyPr wrap="square" lIns="0" tIns="93980" rIns="0" bIns="0" rtlCol="0" vert="horz">
            <a:spAutoFit/>
          </a:bodyPr>
          <a:lstStyle/>
          <a:p>
            <a:pPr marL="3700779" marR="240665" indent="-3489325">
              <a:lnSpc>
                <a:spcPts val="3020"/>
              </a:lnSpc>
              <a:spcBef>
                <a:spcPts val="740"/>
              </a:spcBef>
            </a:pPr>
            <a:r>
              <a:rPr dirty="0" sz="2800" spc="-335" b="1">
                <a:solidFill>
                  <a:srgbClr val="FF0000"/>
                </a:solidFill>
                <a:latin typeface="Arial"/>
                <a:cs typeface="Arial"/>
              </a:rPr>
              <a:t>We </a:t>
            </a:r>
            <a:r>
              <a:rPr dirty="0" sz="2800" spc="-200" b="1">
                <a:solidFill>
                  <a:srgbClr val="FF0000"/>
                </a:solidFill>
                <a:latin typeface="Arial"/>
                <a:cs typeface="Arial"/>
              </a:rPr>
              <a:t>found </a:t>
            </a:r>
            <a:r>
              <a:rPr dirty="0" sz="2800" spc="-190" b="1">
                <a:solidFill>
                  <a:srgbClr val="FF0000"/>
                </a:solidFill>
                <a:latin typeface="Arial"/>
                <a:cs typeface="Arial"/>
              </a:rPr>
              <a:t>four </a:t>
            </a:r>
            <a:r>
              <a:rPr dirty="0" sz="2800" spc="-170" b="1">
                <a:solidFill>
                  <a:srgbClr val="FF0000"/>
                </a:solidFill>
                <a:latin typeface="Arial"/>
                <a:cs typeface="Arial"/>
              </a:rPr>
              <a:t>major </a:t>
            </a:r>
            <a:r>
              <a:rPr dirty="0" sz="2800" spc="-280" b="1">
                <a:solidFill>
                  <a:srgbClr val="FF0000"/>
                </a:solidFill>
                <a:latin typeface="Arial"/>
                <a:cs typeface="Arial"/>
              </a:rPr>
              <a:t>bugs </a:t>
            </a:r>
            <a:r>
              <a:rPr dirty="0" sz="2800" spc="-165" b="1">
                <a:solidFill>
                  <a:srgbClr val="FF0000"/>
                </a:solidFill>
                <a:latin typeface="Arial"/>
                <a:cs typeface="Arial"/>
              </a:rPr>
              <a:t>that </a:t>
            </a:r>
            <a:r>
              <a:rPr dirty="0" sz="2800" spc="-185" b="1">
                <a:solidFill>
                  <a:srgbClr val="FF0000"/>
                </a:solidFill>
                <a:latin typeface="Arial"/>
                <a:cs typeface="Arial"/>
              </a:rPr>
              <a:t>break </a:t>
            </a:r>
            <a:r>
              <a:rPr dirty="0" sz="2800" spc="-210" b="1">
                <a:solidFill>
                  <a:srgbClr val="FF0000"/>
                </a:solidFill>
                <a:latin typeface="Arial"/>
                <a:cs typeface="Arial"/>
              </a:rPr>
              <a:t>this </a:t>
            </a:r>
            <a:r>
              <a:rPr dirty="0" sz="2800" spc="-140" b="1">
                <a:solidFill>
                  <a:srgbClr val="FF0000"/>
                </a:solidFill>
                <a:latin typeface="Arial"/>
                <a:cs typeface="Arial"/>
              </a:rPr>
              <a:t>invariant in </a:t>
            </a:r>
            <a:r>
              <a:rPr dirty="0" sz="2800" spc="-220" b="1">
                <a:solidFill>
                  <a:srgbClr val="FF0000"/>
                </a:solidFill>
                <a:latin typeface="Arial"/>
                <a:cs typeface="Arial"/>
              </a:rPr>
              <a:t>the Linux  </a:t>
            </a:r>
            <a:r>
              <a:rPr dirty="0" sz="2800" spc="-240" b="1">
                <a:solidFill>
                  <a:srgbClr val="FF0000"/>
                </a:solidFill>
                <a:latin typeface="Arial"/>
                <a:cs typeface="Arial"/>
              </a:rPr>
              <a:t>scheduler</a:t>
            </a:r>
            <a:r>
              <a:rPr dirty="0" sz="2800" spc="-4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295" b="1">
                <a:solidFill>
                  <a:srgbClr val="FF0000"/>
                </a:solidFill>
                <a:latin typeface="Arial"/>
                <a:cs typeface="Arial"/>
              </a:rPr>
              <a:t>(CFS)!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7452" y="4562982"/>
            <a:ext cx="9290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3045" indent="-220979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Font typeface="Wingdings"/>
              <a:buChar char=""/>
              <a:tabLst>
                <a:tab pos="233679" algn="l"/>
              </a:tabLst>
            </a:pPr>
            <a:r>
              <a:rPr dirty="0" sz="2400" spc="-220" b="1">
                <a:latin typeface="Arial"/>
                <a:cs typeface="Arial"/>
              </a:rPr>
              <a:t>This </a:t>
            </a:r>
            <a:r>
              <a:rPr dirty="0" sz="2400" spc="-130" b="1">
                <a:latin typeface="Arial"/>
                <a:cs typeface="Arial"/>
              </a:rPr>
              <a:t>talk: </a:t>
            </a:r>
            <a:r>
              <a:rPr dirty="0" sz="2400" spc="-125">
                <a:latin typeface="Arial"/>
                <a:cs typeface="Arial"/>
              </a:rPr>
              <a:t>presentation </a:t>
            </a:r>
            <a:r>
              <a:rPr dirty="0" sz="2400" spc="-5">
                <a:latin typeface="Arial"/>
                <a:cs typeface="Arial"/>
              </a:rPr>
              <a:t>of </a:t>
            </a:r>
            <a:r>
              <a:rPr dirty="0" sz="2400" spc="-145">
                <a:latin typeface="Arial"/>
                <a:cs typeface="Arial"/>
              </a:rPr>
              <a:t>the </a:t>
            </a:r>
            <a:r>
              <a:rPr dirty="0" sz="2400" spc="-370">
                <a:latin typeface="Arial"/>
                <a:cs typeface="Arial"/>
              </a:rPr>
              <a:t>CFS </a:t>
            </a:r>
            <a:r>
              <a:rPr dirty="0" sz="2400" spc="-160">
                <a:latin typeface="Arial"/>
                <a:cs typeface="Arial"/>
              </a:rPr>
              <a:t>scheduler </a:t>
            </a:r>
            <a:r>
              <a:rPr dirty="0" sz="2400" spc="195">
                <a:latin typeface="Arial"/>
                <a:cs typeface="Arial"/>
              </a:rPr>
              <a:t>+ </a:t>
            </a:r>
            <a:r>
              <a:rPr dirty="0" sz="2400" spc="-275">
                <a:latin typeface="Arial"/>
                <a:cs typeface="Arial"/>
              </a:rPr>
              <a:t>issues </a:t>
            </a:r>
            <a:r>
              <a:rPr dirty="0" sz="2400" spc="-165">
                <a:latin typeface="Arial"/>
                <a:cs typeface="Arial"/>
              </a:rPr>
              <a:t>we </a:t>
            </a:r>
            <a:r>
              <a:rPr dirty="0" sz="2400" spc="-125">
                <a:latin typeface="Arial"/>
                <a:cs typeface="Arial"/>
              </a:rPr>
              <a:t>found </a:t>
            </a:r>
            <a:r>
              <a:rPr dirty="0" sz="2400" spc="195">
                <a:latin typeface="Arial"/>
                <a:cs typeface="Arial"/>
              </a:rPr>
              <a:t>+</a:t>
            </a:r>
            <a:r>
              <a:rPr dirty="0" sz="2400" spc="350">
                <a:latin typeface="Arial"/>
                <a:cs typeface="Arial"/>
              </a:rPr>
              <a:t> </a:t>
            </a:r>
            <a:r>
              <a:rPr dirty="0" sz="2400" spc="-220">
                <a:latin typeface="Arial"/>
                <a:cs typeface="Arial"/>
              </a:rPr>
              <a:t>discussion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7891247" y="22415"/>
            <a:ext cx="4241800" cy="2062480"/>
            <a:chOff x="7891247" y="22415"/>
            <a:chExt cx="4241800" cy="2062480"/>
          </a:xfrm>
        </p:grpSpPr>
        <p:sp>
          <p:nvSpPr>
            <p:cNvPr id="12" name="object 12"/>
            <p:cNvSpPr/>
            <p:nvPr/>
          </p:nvSpPr>
          <p:spPr>
            <a:xfrm>
              <a:off x="7891247" y="60990"/>
              <a:ext cx="4230673" cy="198571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028431" y="38100"/>
              <a:ext cx="4104131" cy="203606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213341" y="30352"/>
              <a:ext cx="2046605" cy="2046605"/>
            </a:xfrm>
            <a:custGeom>
              <a:avLst/>
              <a:gdLst/>
              <a:ahLst/>
              <a:cxnLst/>
              <a:rect l="l" t="t" r="r" b="b"/>
              <a:pathLst>
                <a:path w="2046604" h="2046605">
                  <a:moveTo>
                    <a:pt x="1678177" y="0"/>
                  </a:moveTo>
                  <a:lnTo>
                    <a:pt x="1023238" y="654938"/>
                  </a:lnTo>
                  <a:lnTo>
                    <a:pt x="368300" y="0"/>
                  </a:lnTo>
                  <a:lnTo>
                    <a:pt x="0" y="368300"/>
                  </a:lnTo>
                  <a:lnTo>
                    <a:pt x="654938" y="1023238"/>
                  </a:lnTo>
                  <a:lnTo>
                    <a:pt x="0" y="1678177"/>
                  </a:lnTo>
                  <a:lnTo>
                    <a:pt x="368300" y="2046477"/>
                  </a:lnTo>
                  <a:lnTo>
                    <a:pt x="1023238" y="1391666"/>
                  </a:lnTo>
                  <a:lnTo>
                    <a:pt x="1678177" y="2046477"/>
                  </a:lnTo>
                  <a:lnTo>
                    <a:pt x="2046477" y="1678177"/>
                  </a:lnTo>
                  <a:lnTo>
                    <a:pt x="1391665" y="1023238"/>
                  </a:lnTo>
                  <a:lnTo>
                    <a:pt x="2046477" y="368300"/>
                  </a:lnTo>
                  <a:lnTo>
                    <a:pt x="167817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213341" y="30352"/>
              <a:ext cx="2046605" cy="2046605"/>
            </a:xfrm>
            <a:custGeom>
              <a:avLst/>
              <a:gdLst/>
              <a:ahLst/>
              <a:cxnLst/>
              <a:rect l="l" t="t" r="r" b="b"/>
              <a:pathLst>
                <a:path w="2046604" h="2046605">
                  <a:moveTo>
                    <a:pt x="0" y="1678177"/>
                  </a:moveTo>
                  <a:lnTo>
                    <a:pt x="654938" y="1023238"/>
                  </a:lnTo>
                  <a:lnTo>
                    <a:pt x="0" y="368300"/>
                  </a:lnTo>
                  <a:lnTo>
                    <a:pt x="368300" y="0"/>
                  </a:lnTo>
                  <a:lnTo>
                    <a:pt x="1023238" y="654938"/>
                  </a:lnTo>
                  <a:lnTo>
                    <a:pt x="1678177" y="0"/>
                  </a:lnTo>
                  <a:lnTo>
                    <a:pt x="2046477" y="368300"/>
                  </a:lnTo>
                  <a:lnTo>
                    <a:pt x="1391665" y="1023238"/>
                  </a:lnTo>
                  <a:lnTo>
                    <a:pt x="2046477" y="1678177"/>
                  </a:lnTo>
                  <a:lnTo>
                    <a:pt x="1678177" y="2046477"/>
                  </a:lnTo>
                  <a:lnTo>
                    <a:pt x="1023238" y="1391666"/>
                  </a:lnTo>
                  <a:lnTo>
                    <a:pt x="368300" y="2046477"/>
                  </a:lnTo>
                  <a:lnTo>
                    <a:pt x="0" y="1678177"/>
                  </a:lnTo>
                  <a:close/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3/16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295402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60"/>
              <a:t>I</a:t>
            </a:r>
            <a:r>
              <a:rPr dirty="0" spc="-1435"/>
              <a:t>N</a:t>
            </a:r>
            <a:r>
              <a:rPr dirty="0" spc="-1350"/>
              <a:t>T</a:t>
            </a:r>
            <a:r>
              <a:rPr dirty="0" spc="-1750"/>
              <a:t>R</a:t>
            </a:r>
            <a:r>
              <a:rPr dirty="0" spc="-1510"/>
              <a:t>O</a:t>
            </a:r>
            <a:r>
              <a:rPr dirty="0" spc="-1435"/>
              <a:t>DU</a:t>
            </a:r>
            <a:r>
              <a:rPr dirty="0" spc="-1700"/>
              <a:t>C</a:t>
            </a:r>
            <a:r>
              <a:rPr dirty="0" spc="-1350"/>
              <a:t>T</a:t>
            </a:r>
            <a:r>
              <a:rPr dirty="0" spc="-160"/>
              <a:t>I</a:t>
            </a:r>
            <a:r>
              <a:rPr dirty="0" spc="-1510"/>
              <a:t>O</a:t>
            </a:r>
            <a:r>
              <a:rPr dirty="0" spc="-1525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7452" y="1918652"/>
            <a:ext cx="10295255" cy="1418590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236220" indent="-224154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Font typeface="Wingdings"/>
              <a:buChar char=""/>
              <a:tabLst>
                <a:tab pos="236854" algn="l"/>
              </a:tabLst>
            </a:pPr>
            <a:r>
              <a:rPr dirty="0" sz="2400" spc="-110">
                <a:latin typeface="Arial"/>
                <a:cs typeface="Arial"/>
              </a:rPr>
              <a:t>General-purpose </a:t>
            </a:r>
            <a:r>
              <a:rPr dirty="0" sz="2400" spc="-185">
                <a:latin typeface="Arial"/>
                <a:cs typeface="Arial"/>
              </a:rPr>
              <a:t>schedulers </a:t>
            </a:r>
            <a:r>
              <a:rPr dirty="0" sz="2400" spc="-140">
                <a:latin typeface="Arial"/>
                <a:cs typeface="Arial"/>
              </a:rPr>
              <a:t>aim </a:t>
            </a:r>
            <a:r>
              <a:rPr dirty="0" sz="2400" spc="-80">
                <a:latin typeface="Arial"/>
                <a:cs typeface="Arial"/>
              </a:rPr>
              <a:t>to </a:t>
            </a:r>
            <a:r>
              <a:rPr dirty="0" sz="2400" spc="-75">
                <a:latin typeface="Arial"/>
                <a:cs typeface="Arial"/>
              </a:rPr>
              <a:t>be </a:t>
            </a:r>
            <a:r>
              <a:rPr dirty="0" sz="2400" spc="-135">
                <a:latin typeface="Arial"/>
                <a:cs typeface="Arial"/>
              </a:rPr>
              <a:t>work-conserving </a:t>
            </a:r>
            <a:r>
              <a:rPr dirty="0" sz="2400" spc="-210">
                <a:latin typeface="Arial"/>
                <a:cs typeface="Arial"/>
              </a:rPr>
              <a:t>on </a:t>
            </a:r>
            <a:r>
              <a:rPr dirty="0" sz="2400" spc="-140">
                <a:latin typeface="Arial"/>
                <a:cs typeface="Arial"/>
              </a:rPr>
              <a:t>multicore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135">
                <a:latin typeface="Arial"/>
                <a:cs typeface="Arial"/>
              </a:rPr>
              <a:t>architectures</a:t>
            </a:r>
            <a:endParaRPr sz="2400">
              <a:latin typeface="Arial"/>
              <a:cs typeface="Arial"/>
            </a:endParaRPr>
          </a:p>
          <a:p>
            <a:pPr marL="233045" indent="-220979">
              <a:lnSpc>
                <a:spcPct val="100000"/>
              </a:lnSpc>
              <a:spcBef>
                <a:spcPts val="1105"/>
              </a:spcBef>
              <a:buClr>
                <a:srgbClr val="1CACE3"/>
              </a:buClr>
              <a:buFont typeface="Wingdings"/>
              <a:buChar char=""/>
              <a:tabLst>
                <a:tab pos="233679" algn="l"/>
              </a:tabLst>
            </a:pPr>
            <a:r>
              <a:rPr dirty="0" sz="2400" spc="-250" b="1">
                <a:solidFill>
                  <a:srgbClr val="FF0000"/>
                </a:solidFill>
                <a:latin typeface="Arial"/>
                <a:cs typeface="Arial"/>
              </a:rPr>
              <a:t>Basic </a:t>
            </a:r>
            <a:r>
              <a:rPr dirty="0" sz="2400" spc="-125" b="1">
                <a:solidFill>
                  <a:srgbClr val="FF0000"/>
                </a:solidFill>
                <a:latin typeface="Arial"/>
                <a:cs typeface="Arial"/>
              </a:rPr>
              <a:t>invariant: </a:t>
            </a:r>
            <a:r>
              <a:rPr dirty="0" sz="2400" spc="-210">
                <a:solidFill>
                  <a:srgbClr val="FF0000"/>
                </a:solidFill>
                <a:latin typeface="Arial"/>
                <a:cs typeface="Arial"/>
              </a:rPr>
              <a:t>no </a:t>
            </a:r>
            <a:r>
              <a:rPr dirty="0" sz="2400" spc="-45">
                <a:solidFill>
                  <a:srgbClr val="FF0000"/>
                </a:solidFill>
                <a:latin typeface="Arial"/>
                <a:cs typeface="Arial"/>
              </a:rPr>
              <a:t>idle </a:t>
            </a:r>
            <a:r>
              <a:rPr dirty="0" sz="2400" spc="-195">
                <a:solidFill>
                  <a:srgbClr val="FF0000"/>
                </a:solidFill>
                <a:latin typeface="Arial"/>
                <a:cs typeface="Arial"/>
              </a:rPr>
              <a:t>cores </a:t>
            </a:r>
            <a:r>
              <a:rPr dirty="0" sz="2400" spc="60">
                <a:solidFill>
                  <a:srgbClr val="FF0000"/>
                </a:solidFill>
                <a:latin typeface="Arial"/>
                <a:cs typeface="Arial"/>
              </a:rPr>
              <a:t>if </a:t>
            </a:r>
            <a:r>
              <a:rPr dirty="0" sz="2400" spc="-270">
                <a:solidFill>
                  <a:srgbClr val="FF0000"/>
                </a:solidFill>
                <a:latin typeface="Arial"/>
                <a:cs typeface="Arial"/>
              </a:rPr>
              <a:t>some </a:t>
            </a:r>
            <a:r>
              <a:rPr dirty="0" sz="2400" spc="-190">
                <a:solidFill>
                  <a:srgbClr val="FF0000"/>
                </a:solidFill>
                <a:latin typeface="Arial"/>
                <a:cs typeface="Arial"/>
              </a:rPr>
              <a:t>cores </a:t>
            </a:r>
            <a:r>
              <a:rPr dirty="0" sz="2400" spc="-160">
                <a:solidFill>
                  <a:srgbClr val="FF0000"/>
                </a:solidFill>
                <a:latin typeface="Arial"/>
                <a:cs typeface="Arial"/>
              </a:rPr>
              <a:t>have </a:t>
            </a:r>
            <a:r>
              <a:rPr dirty="0" sz="2400" spc="-130">
                <a:solidFill>
                  <a:srgbClr val="FF0000"/>
                </a:solidFill>
                <a:latin typeface="Arial"/>
                <a:cs typeface="Arial"/>
              </a:rPr>
              <a:t>several </a:t>
            </a:r>
            <a:r>
              <a:rPr dirty="0" sz="2400" spc="-125">
                <a:solidFill>
                  <a:srgbClr val="FF0000"/>
                </a:solidFill>
                <a:latin typeface="Arial"/>
                <a:cs typeface="Arial"/>
              </a:rPr>
              <a:t>threads </a:t>
            </a:r>
            <a:r>
              <a:rPr dirty="0" sz="2400" spc="-15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dirty="0" sz="2400" spc="-90">
                <a:solidFill>
                  <a:srgbClr val="FF0000"/>
                </a:solidFill>
                <a:latin typeface="Arial"/>
                <a:cs typeface="Arial"/>
              </a:rPr>
              <a:t>their</a:t>
            </a:r>
            <a:r>
              <a:rPr dirty="0" sz="2400" spc="-45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200">
                <a:solidFill>
                  <a:srgbClr val="FF0000"/>
                </a:solidFill>
                <a:latin typeface="Arial"/>
                <a:cs typeface="Arial"/>
              </a:rPr>
              <a:t>runqueues</a:t>
            </a:r>
            <a:endParaRPr sz="2400">
              <a:latin typeface="Arial"/>
              <a:cs typeface="Arial"/>
            </a:endParaRPr>
          </a:p>
          <a:p>
            <a:pPr lvl="1" marL="364490" indent="-224790">
              <a:lnSpc>
                <a:spcPct val="100000"/>
              </a:lnSpc>
              <a:spcBef>
                <a:spcPts val="120"/>
              </a:spcBef>
              <a:buClr>
                <a:srgbClr val="1CACE3"/>
              </a:buClr>
              <a:buFont typeface="Wingdings"/>
              <a:buChar char=""/>
              <a:tabLst>
                <a:tab pos="365125" algn="l"/>
              </a:tabLst>
            </a:pPr>
            <a:r>
              <a:rPr dirty="0" sz="2400" spc="-240" i="1">
                <a:latin typeface="Arial"/>
                <a:cs typeface="Arial"/>
              </a:rPr>
              <a:t>Can </a:t>
            </a:r>
            <a:r>
              <a:rPr dirty="0" sz="2400" spc="-130" i="1">
                <a:latin typeface="Arial"/>
                <a:cs typeface="Arial"/>
              </a:rPr>
              <a:t>actually </a:t>
            </a:r>
            <a:r>
              <a:rPr dirty="0" sz="2400" spc="-190" i="1">
                <a:latin typeface="Arial"/>
                <a:cs typeface="Arial"/>
              </a:rPr>
              <a:t>happen, </a:t>
            </a:r>
            <a:r>
              <a:rPr dirty="0" sz="2400" spc="-130" i="1">
                <a:latin typeface="Arial"/>
                <a:cs typeface="Arial"/>
              </a:rPr>
              <a:t>but </a:t>
            </a:r>
            <a:r>
              <a:rPr dirty="0" sz="2400" spc="-145" i="1">
                <a:latin typeface="Arial"/>
                <a:cs typeface="Arial"/>
              </a:rPr>
              <a:t>only </a:t>
            </a:r>
            <a:r>
              <a:rPr dirty="0" sz="2400" spc="-155" i="1">
                <a:latin typeface="Arial"/>
                <a:cs typeface="Arial"/>
              </a:rPr>
              <a:t>in </a:t>
            </a:r>
            <a:r>
              <a:rPr dirty="0" sz="2400" spc="-160" i="1">
                <a:latin typeface="Arial"/>
                <a:cs typeface="Arial"/>
              </a:rPr>
              <a:t>transient</a:t>
            </a:r>
            <a:r>
              <a:rPr dirty="0" sz="2400" spc="45" i="1">
                <a:latin typeface="Arial"/>
                <a:cs typeface="Arial"/>
              </a:rPr>
              <a:t> </a:t>
            </a:r>
            <a:r>
              <a:rPr dirty="0" sz="2400" spc="-155" i="1">
                <a:latin typeface="Arial"/>
                <a:cs typeface="Arial"/>
              </a:rPr>
              <a:t>situations!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9844" y="3453384"/>
            <a:ext cx="9778365" cy="1005840"/>
          </a:xfrm>
          <a:prstGeom prst="rect">
            <a:avLst/>
          </a:prstGeom>
          <a:ln w="57911">
            <a:solidFill>
              <a:srgbClr val="FF0000"/>
            </a:solidFill>
          </a:ln>
        </p:spPr>
        <p:txBody>
          <a:bodyPr wrap="square" lIns="0" tIns="93980" rIns="0" bIns="0" rtlCol="0" vert="horz">
            <a:spAutoFit/>
          </a:bodyPr>
          <a:lstStyle/>
          <a:p>
            <a:pPr marL="3700779" marR="240665" indent="-3489325">
              <a:lnSpc>
                <a:spcPts val="3020"/>
              </a:lnSpc>
              <a:spcBef>
                <a:spcPts val="740"/>
              </a:spcBef>
            </a:pPr>
            <a:r>
              <a:rPr dirty="0" sz="2800" spc="-335" b="1">
                <a:solidFill>
                  <a:srgbClr val="FF0000"/>
                </a:solidFill>
                <a:latin typeface="Arial"/>
                <a:cs typeface="Arial"/>
              </a:rPr>
              <a:t>We </a:t>
            </a:r>
            <a:r>
              <a:rPr dirty="0" sz="2800" spc="-200" b="1">
                <a:solidFill>
                  <a:srgbClr val="FF0000"/>
                </a:solidFill>
                <a:latin typeface="Arial"/>
                <a:cs typeface="Arial"/>
              </a:rPr>
              <a:t>found </a:t>
            </a:r>
            <a:r>
              <a:rPr dirty="0" sz="2800" spc="-190" b="1">
                <a:solidFill>
                  <a:srgbClr val="FF0000"/>
                </a:solidFill>
                <a:latin typeface="Arial"/>
                <a:cs typeface="Arial"/>
              </a:rPr>
              <a:t>four </a:t>
            </a:r>
            <a:r>
              <a:rPr dirty="0" sz="2800" spc="-170" b="1">
                <a:solidFill>
                  <a:srgbClr val="FF0000"/>
                </a:solidFill>
                <a:latin typeface="Arial"/>
                <a:cs typeface="Arial"/>
              </a:rPr>
              <a:t>major </a:t>
            </a:r>
            <a:r>
              <a:rPr dirty="0" sz="2800" spc="-280" b="1">
                <a:solidFill>
                  <a:srgbClr val="FF0000"/>
                </a:solidFill>
                <a:latin typeface="Arial"/>
                <a:cs typeface="Arial"/>
              </a:rPr>
              <a:t>bugs </a:t>
            </a:r>
            <a:r>
              <a:rPr dirty="0" sz="2800" spc="-165" b="1">
                <a:solidFill>
                  <a:srgbClr val="FF0000"/>
                </a:solidFill>
                <a:latin typeface="Arial"/>
                <a:cs typeface="Arial"/>
              </a:rPr>
              <a:t>that </a:t>
            </a:r>
            <a:r>
              <a:rPr dirty="0" sz="2800" spc="-185" b="1">
                <a:solidFill>
                  <a:srgbClr val="FF0000"/>
                </a:solidFill>
                <a:latin typeface="Arial"/>
                <a:cs typeface="Arial"/>
              </a:rPr>
              <a:t>break </a:t>
            </a:r>
            <a:r>
              <a:rPr dirty="0" sz="2800" spc="-210" b="1">
                <a:solidFill>
                  <a:srgbClr val="FF0000"/>
                </a:solidFill>
                <a:latin typeface="Arial"/>
                <a:cs typeface="Arial"/>
              </a:rPr>
              <a:t>this </a:t>
            </a:r>
            <a:r>
              <a:rPr dirty="0" sz="2800" spc="-140" b="1">
                <a:solidFill>
                  <a:srgbClr val="FF0000"/>
                </a:solidFill>
                <a:latin typeface="Arial"/>
                <a:cs typeface="Arial"/>
              </a:rPr>
              <a:t>invariant in </a:t>
            </a:r>
            <a:r>
              <a:rPr dirty="0" sz="2800" spc="-220" b="1">
                <a:solidFill>
                  <a:srgbClr val="FF0000"/>
                </a:solidFill>
                <a:latin typeface="Arial"/>
                <a:cs typeface="Arial"/>
              </a:rPr>
              <a:t>the Linux  </a:t>
            </a:r>
            <a:r>
              <a:rPr dirty="0" sz="2800" spc="-240" b="1">
                <a:solidFill>
                  <a:srgbClr val="FF0000"/>
                </a:solidFill>
                <a:latin typeface="Arial"/>
                <a:cs typeface="Arial"/>
              </a:rPr>
              <a:t>scheduler</a:t>
            </a:r>
            <a:r>
              <a:rPr dirty="0" sz="2800" spc="-4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295" b="1">
                <a:solidFill>
                  <a:srgbClr val="FF0000"/>
                </a:solidFill>
                <a:latin typeface="Arial"/>
                <a:cs typeface="Arial"/>
              </a:rPr>
              <a:t>(CFS)!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7452" y="4562982"/>
            <a:ext cx="9290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3045" indent="-220979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Font typeface="Wingdings"/>
              <a:buChar char=""/>
              <a:tabLst>
                <a:tab pos="233679" algn="l"/>
              </a:tabLst>
            </a:pPr>
            <a:r>
              <a:rPr dirty="0" sz="2400" spc="-220" b="1">
                <a:latin typeface="Arial"/>
                <a:cs typeface="Arial"/>
              </a:rPr>
              <a:t>This </a:t>
            </a:r>
            <a:r>
              <a:rPr dirty="0" sz="2400" spc="-130" b="1">
                <a:latin typeface="Arial"/>
                <a:cs typeface="Arial"/>
              </a:rPr>
              <a:t>talk: </a:t>
            </a:r>
            <a:r>
              <a:rPr dirty="0" sz="2400" spc="-125">
                <a:latin typeface="Arial"/>
                <a:cs typeface="Arial"/>
              </a:rPr>
              <a:t>presentation </a:t>
            </a:r>
            <a:r>
              <a:rPr dirty="0" sz="2400" spc="-5">
                <a:latin typeface="Arial"/>
                <a:cs typeface="Arial"/>
              </a:rPr>
              <a:t>of </a:t>
            </a:r>
            <a:r>
              <a:rPr dirty="0" sz="2400" spc="-145">
                <a:latin typeface="Arial"/>
                <a:cs typeface="Arial"/>
              </a:rPr>
              <a:t>the </a:t>
            </a:r>
            <a:r>
              <a:rPr dirty="0" sz="2400" spc="-370">
                <a:latin typeface="Arial"/>
                <a:cs typeface="Arial"/>
              </a:rPr>
              <a:t>CFS </a:t>
            </a:r>
            <a:r>
              <a:rPr dirty="0" sz="2400" spc="-160">
                <a:latin typeface="Arial"/>
                <a:cs typeface="Arial"/>
              </a:rPr>
              <a:t>scheduler </a:t>
            </a:r>
            <a:r>
              <a:rPr dirty="0" sz="2400" spc="195">
                <a:latin typeface="Arial"/>
                <a:cs typeface="Arial"/>
              </a:rPr>
              <a:t>+ </a:t>
            </a:r>
            <a:r>
              <a:rPr dirty="0" sz="2400" spc="-275">
                <a:latin typeface="Arial"/>
                <a:cs typeface="Arial"/>
              </a:rPr>
              <a:t>issues </a:t>
            </a:r>
            <a:r>
              <a:rPr dirty="0" sz="2400" spc="-165">
                <a:latin typeface="Arial"/>
                <a:cs typeface="Arial"/>
              </a:rPr>
              <a:t>we </a:t>
            </a:r>
            <a:r>
              <a:rPr dirty="0" sz="2400" spc="-125">
                <a:latin typeface="Arial"/>
                <a:cs typeface="Arial"/>
              </a:rPr>
              <a:t>found </a:t>
            </a:r>
            <a:r>
              <a:rPr dirty="0" sz="2400" spc="195">
                <a:latin typeface="Arial"/>
                <a:cs typeface="Arial"/>
              </a:rPr>
              <a:t>+</a:t>
            </a:r>
            <a:r>
              <a:rPr dirty="0" sz="2400" spc="350">
                <a:latin typeface="Arial"/>
                <a:cs typeface="Arial"/>
              </a:rPr>
              <a:t> </a:t>
            </a:r>
            <a:r>
              <a:rPr dirty="0" sz="2400" spc="-220">
                <a:latin typeface="Arial"/>
                <a:cs typeface="Arial"/>
              </a:rPr>
              <a:t>discussion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7891247" y="22415"/>
            <a:ext cx="4241800" cy="2062480"/>
            <a:chOff x="7891247" y="22415"/>
            <a:chExt cx="4241800" cy="2062480"/>
          </a:xfrm>
        </p:grpSpPr>
        <p:sp>
          <p:nvSpPr>
            <p:cNvPr id="12" name="object 12"/>
            <p:cNvSpPr/>
            <p:nvPr/>
          </p:nvSpPr>
          <p:spPr>
            <a:xfrm>
              <a:off x="7891247" y="60990"/>
              <a:ext cx="4230673" cy="198571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028431" y="38100"/>
              <a:ext cx="4104131" cy="203606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213341" y="30352"/>
              <a:ext cx="2046605" cy="2046605"/>
            </a:xfrm>
            <a:custGeom>
              <a:avLst/>
              <a:gdLst/>
              <a:ahLst/>
              <a:cxnLst/>
              <a:rect l="l" t="t" r="r" b="b"/>
              <a:pathLst>
                <a:path w="2046604" h="2046605">
                  <a:moveTo>
                    <a:pt x="1678177" y="0"/>
                  </a:moveTo>
                  <a:lnTo>
                    <a:pt x="1023238" y="654938"/>
                  </a:lnTo>
                  <a:lnTo>
                    <a:pt x="368300" y="0"/>
                  </a:lnTo>
                  <a:lnTo>
                    <a:pt x="0" y="368300"/>
                  </a:lnTo>
                  <a:lnTo>
                    <a:pt x="654938" y="1023238"/>
                  </a:lnTo>
                  <a:lnTo>
                    <a:pt x="0" y="1678177"/>
                  </a:lnTo>
                  <a:lnTo>
                    <a:pt x="368300" y="2046477"/>
                  </a:lnTo>
                  <a:lnTo>
                    <a:pt x="1023238" y="1391666"/>
                  </a:lnTo>
                  <a:lnTo>
                    <a:pt x="1678177" y="2046477"/>
                  </a:lnTo>
                  <a:lnTo>
                    <a:pt x="2046477" y="1678177"/>
                  </a:lnTo>
                  <a:lnTo>
                    <a:pt x="1391665" y="1023238"/>
                  </a:lnTo>
                  <a:lnTo>
                    <a:pt x="2046477" y="368300"/>
                  </a:lnTo>
                  <a:lnTo>
                    <a:pt x="167817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213341" y="30352"/>
              <a:ext cx="2046605" cy="2046605"/>
            </a:xfrm>
            <a:custGeom>
              <a:avLst/>
              <a:gdLst/>
              <a:ahLst/>
              <a:cxnLst/>
              <a:rect l="l" t="t" r="r" b="b"/>
              <a:pathLst>
                <a:path w="2046604" h="2046605">
                  <a:moveTo>
                    <a:pt x="0" y="1678177"/>
                  </a:moveTo>
                  <a:lnTo>
                    <a:pt x="654938" y="1023238"/>
                  </a:lnTo>
                  <a:lnTo>
                    <a:pt x="0" y="368300"/>
                  </a:lnTo>
                  <a:lnTo>
                    <a:pt x="368300" y="0"/>
                  </a:lnTo>
                  <a:lnTo>
                    <a:pt x="1023238" y="654938"/>
                  </a:lnTo>
                  <a:lnTo>
                    <a:pt x="1678177" y="0"/>
                  </a:lnTo>
                  <a:lnTo>
                    <a:pt x="2046477" y="368300"/>
                  </a:lnTo>
                  <a:lnTo>
                    <a:pt x="1391665" y="1023238"/>
                  </a:lnTo>
                  <a:lnTo>
                    <a:pt x="2046477" y="1678177"/>
                  </a:lnTo>
                  <a:lnTo>
                    <a:pt x="1678177" y="2046477"/>
                  </a:lnTo>
                  <a:lnTo>
                    <a:pt x="1023238" y="1391666"/>
                  </a:lnTo>
                  <a:lnTo>
                    <a:pt x="368300" y="2046477"/>
                  </a:lnTo>
                  <a:lnTo>
                    <a:pt x="0" y="1678177"/>
                  </a:lnTo>
                  <a:close/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/>
          <p:nvPr/>
        </p:nvSpPr>
        <p:spPr>
          <a:xfrm>
            <a:off x="3444869" y="5252160"/>
            <a:ext cx="821296" cy="72451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302508" y="5077967"/>
            <a:ext cx="6373495" cy="1073150"/>
          </a:xfrm>
          <a:prstGeom prst="rect">
            <a:avLst/>
          </a:prstGeom>
          <a:ln w="57911">
            <a:solidFill>
              <a:srgbClr val="000000"/>
            </a:solidFill>
          </a:ln>
        </p:spPr>
        <p:txBody>
          <a:bodyPr wrap="square" lIns="0" tIns="86995" rIns="0" bIns="0" rtlCol="0" vert="horz">
            <a:spAutoFit/>
          </a:bodyPr>
          <a:lstStyle/>
          <a:p>
            <a:pPr marL="1140460">
              <a:lnSpc>
                <a:spcPct val="100000"/>
              </a:lnSpc>
              <a:spcBef>
                <a:spcPts val="685"/>
              </a:spcBef>
            </a:pPr>
            <a:r>
              <a:rPr dirty="0" sz="2800" spc="-330" b="1" i="1">
                <a:latin typeface="Arial"/>
                <a:cs typeface="Arial"/>
              </a:rPr>
              <a:t>Disclaimer: </a:t>
            </a:r>
            <a:r>
              <a:rPr dirty="0" sz="2800" spc="-395" b="1" i="1">
                <a:latin typeface="Arial"/>
                <a:cs typeface="Arial"/>
              </a:rPr>
              <a:t>this </a:t>
            </a:r>
            <a:r>
              <a:rPr dirty="0" sz="2800" spc="-445" b="1" i="1">
                <a:latin typeface="Arial"/>
                <a:cs typeface="Arial"/>
              </a:rPr>
              <a:t>is </a:t>
            </a:r>
            <a:r>
              <a:rPr dirty="0" sz="2800" spc="-220" b="1" i="1">
                <a:latin typeface="Arial"/>
                <a:cs typeface="Arial"/>
              </a:rPr>
              <a:t>a </a:t>
            </a:r>
            <a:r>
              <a:rPr dirty="0" sz="2800" spc="-300" b="1" i="1">
                <a:latin typeface="Arial"/>
                <a:cs typeface="Arial"/>
              </a:rPr>
              <a:t>motivation</a:t>
            </a:r>
            <a:r>
              <a:rPr dirty="0" sz="2800" spc="-295" b="1" i="1">
                <a:latin typeface="Arial"/>
                <a:cs typeface="Arial"/>
              </a:rPr>
              <a:t> paper!</a:t>
            </a:r>
            <a:endParaRPr sz="2800">
              <a:latin typeface="Arial"/>
              <a:cs typeface="Arial"/>
            </a:endParaRPr>
          </a:p>
          <a:p>
            <a:pPr marL="1140460">
              <a:lnSpc>
                <a:spcPct val="100000"/>
              </a:lnSpc>
              <a:spcBef>
                <a:spcPts val="20"/>
              </a:spcBef>
            </a:pPr>
            <a:r>
              <a:rPr dirty="0" sz="2800" spc="-185">
                <a:latin typeface="Arial"/>
                <a:cs typeface="Arial"/>
              </a:rPr>
              <a:t>Don’t </a:t>
            </a:r>
            <a:r>
              <a:rPr dirty="0" sz="2800" spc="-125">
                <a:latin typeface="Arial"/>
                <a:cs typeface="Arial"/>
              </a:rPr>
              <a:t>expect </a:t>
            </a:r>
            <a:r>
              <a:rPr dirty="0" sz="2800" spc="-15">
                <a:latin typeface="Arial"/>
                <a:cs typeface="Arial"/>
              </a:rPr>
              <a:t>a </a:t>
            </a:r>
            <a:r>
              <a:rPr dirty="0" sz="2800" spc="-180">
                <a:latin typeface="Arial"/>
                <a:cs typeface="Arial"/>
              </a:rPr>
              <a:t>solved </a:t>
            </a:r>
            <a:r>
              <a:rPr dirty="0" sz="2800" spc="-130">
                <a:latin typeface="Arial"/>
                <a:cs typeface="Arial"/>
              </a:rPr>
              <a:t>problem</a:t>
            </a:r>
            <a:r>
              <a:rPr dirty="0" sz="2800" spc="480">
                <a:latin typeface="Arial"/>
                <a:cs typeface="Arial"/>
              </a:rPr>
              <a:t> </a:t>
            </a:r>
            <a:r>
              <a:rPr dirty="0" sz="2800" spc="3515">
                <a:latin typeface="Wingdings"/>
                <a:cs typeface="Wingdings"/>
              </a:rPr>
              <a:t>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3/16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965708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00"/>
              <a:t>THE</a:t>
            </a:r>
            <a:r>
              <a:rPr dirty="0" spc="-295"/>
              <a:t> </a:t>
            </a:r>
            <a:r>
              <a:rPr dirty="0" spc="-1465"/>
              <a:t>COMPLETELY</a:t>
            </a:r>
            <a:r>
              <a:rPr dirty="0" spc="-300"/>
              <a:t> </a:t>
            </a:r>
            <a:r>
              <a:rPr dirty="0" spc="-1175"/>
              <a:t>FAIR </a:t>
            </a:r>
            <a:r>
              <a:rPr dirty="0" spc="-1530"/>
              <a:t>SCHEDULER</a:t>
            </a:r>
            <a:r>
              <a:rPr dirty="0" spc="-295"/>
              <a:t> </a:t>
            </a:r>
            <a:r>
              <a:rPr dirty="0" spc="-1070"/>
              <a:t>(CFS):</a:t>
            </a:r>
            <a:r>
              <a:rPr dirty="0" spc="-855"/>
              <a:t> </a:t>
            </a:r>
            <a:r>
              <a:rPr dirty="0" spc="-1550"/>
              <a:t>CONCEPT</a:t>
            </a:r>
          </a:p>
        </p:txBody>
      </p:sp>
      <p:sp>
        <p:nvSpPr>
          <p:cNvPr id="3" name="object 3"/>
          <p:cNvSpPr/>
          <p:nvPr/>
        </p:nvSpPr>
        <p:spPr>
          <a:xfrm>
            <a:off x="816863" y="5195315"/>
            <a:ext cx="2276856" cy="1097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16863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3591" y="5195315"/>
            <a:ext cx="2276856" cy="1097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593591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70320" y="5195315"/>
            <a:ext cx="2276855" cy="1097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370320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7047" y="5195315"/>
            <a:ext cx="2275331" cy="1097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147047" y="5195315"/>
            <a:ext cx="227584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317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19883" y="5242559"/>
            <a:ext cx="919480" cy="317500"/>
            <a:chOff x="2119883" y="5242559"/>
            <a:chExt cx="919480" cy="317500"/>
          </a:xfrm>
        </p:grpSpPr>
        <p:sp>
          <p:nvSpPr>
            <p:cNvPr id="12" name="object 12"/>
            <p:cNvSpPr/>
            <p:nvPr/>
          </p:nvSpPr>
          <p:spPr>
            <a:xfrm>
              <a:off x="2127503" y="5250179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903732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2" y="301752"/>
                  </a:lnTo>
                  <a:lnTo>
                    <a:pt x="903732" y="0"/>
                  </a:lnTo>
                  <a:close/>
                </a:path>
              </a:pathLst>
            </a:custGeom>
            <a:solidFill>
              <a:srgbClr val="61A2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127503" y="5250179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0" y="301752"/>
                  </a:moveTo>
                  <a:lnTo>
                    <a:pt x="903732" y="301752"/>
                  </a:lnTo>
                  <a:lnTo>
                    <a:pt x="903732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4904232" y="5237988"/>
            <a:ext cx="919480" cy="317500"/>
            <a:chOff x="4904232" y="5237988"/>
            <a:chExt cx="919480" cy="317500"/>
          </a:xfrm>
        </p:grpSpPr>
        <p:sp>
          <p:nvSpPr>
            <p:cNvPr id="15" name="object 15"/>
            <p:cNvSpPr/>
            <p:nvPr/>
          </p:nvSpPr>
          <p:spPr>
            <a:xfrm>
              <a:off x="4911852" y="5245608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903731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1" y="30175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3D87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911852" y="5245608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0" y="301752"/>
                  </a:moveTo>
                  <a:lnTo>
                    <a:pt x="903731" y="301752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39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7674864" y="5237988"/>
            <a:ext cx="917575" cy="320040"/>
            <a:chOff x="7674864" y="5237988"/>
            <a:chExt cx="917575" cy="320040"/>
          </a:xfrm>
        </p:grpSpPr>
        <p:sp>
          <p:nvSpPr>
            <p:cNvPr id="18" name="object 18"/>
            <p:cNvSpPr/>
            <p:nvPr/>
          </p:nvSpPr>
          <p:spPr>
            <a:xfrm>
              <a:off x="7682484" y="5245608"/>
              <a:ext cx="902335" cy="304800"/>
            </a:xfrm>
            <a:custGeom>
              <a:avLst/>
              <a:gdLst/>
              <a:ahLst/>
              <a:cxnLst/>
              <a:rect l="l" t="t" r="r" b="b"/>
              <a:pathLst>
                <a:path w="902334" h="304800">
                  <a:moveTo>
                    <a:pt x="902207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902207" y="304799"/>
                  </a:lnTo>
                  <a:lnTo>
                    <a:pt x="902207" y="0"/>
                  </a:lnTo>
                  <a:close/>
                </a:path>
              </a:pathLst>
            </a:custGeom>
            <a:solidFill>
              <a:srgbClr val="27CE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682484" y="5245608"/>
              <a:ext cx="902335" cy="304800"/>
            </a:xfrm>
            <a:custGeom>
              <a:avLst/>
              <a:gdLst/>
              <a:ahLst/>
              <a:cxnLst/>
              <a:rect l="l" t="t" r="r" b="b"/>
              <a:pathLst>
                <a:path w="902334" h="304800">
                  <a:moveTo>
                    <a:pt x="0" y="304799"/>
                  </a:moveTo>
                  <a:lnTo>
                    <a:pt x="902207" y="304799"/>
                  </a:lnTo>
                  <a:lnTo>
                    <a:pt x="902207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10456164" y="5237988"/>
            <a:ext cx="919480" cy="264160"/>
            <a:chOff x="10456164" y="5237988"/>
            <a:chExt cx="919480" cy="264160"/>
          </a:xfrm>
        </p:grpSpPr>
        <p:sp>
          <p:nvSpPr>
            <p:cNvPr id="21" name="object 21"/>
            <p:cNvSpPr/>
            <p:nvPr/>
          </p:nvSpPr>
          <p:spPr>
            <a:xfrm>
              <a:off x="10463784" y="5245608"/>
              <a:ext cx="904240" cy="248920"/>
            </a:xfrm>
            <a:custGeom>
              <a:avLst/>
              <a:gdLst/>
              <a:ahLst/>
              <a:cxnLst/>
              <a:rect l="l" t="t" r="r" b="b"/>
              <a:pathLst>
                <a:path w="904240" h="248920">
                  <a:moveTo>
                    <a:pt x="903731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903731" y="24841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463784" y="5245608"/>
              <a:ext cx="904240" cy="248920"/>
            </a:xfrm>
            <a:custGeom>
              <a:avLst/>
              <a:gdLst/>
              <a:ahLst/>
              <a:cxnLst/>
              <a:rect l="l" t="t" r="r" b="b"/>
              <a:pathLst>
                <a:path w="904240" h="248920">
                  <a:moveTo>
                    <a:pt x="0" y="248412"/>
                  </a:moveTo>
                  <a:lnTo>
                    <a:pt x="903731" y="248412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4/16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965708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00"/>
              <a:t>THE</a:t>
            </a:r>
            <a:r>
              <a:rPr dirty="0" spc="-295"/>
              <a:t> </a:t>
            </a:r>
            <a:r>
              <a:rPr dirty="0" spc="-1465"/>
              <a:t>COMPLETELY</a:t>
            </a:r>
            <a:r>
              <a:rPr dirty="0" spc="-300"/>
              <a:t> </a:t>
            </a:r>
            <a:r>
              <a:rPr dirty="0" spc="-1175"/>
              <a:t>FAIR </a:t>
            </a:r>
            <a:r>
              <a:rPr dirty="0" spc="-1530"/>
              <a:t>SCHEDULER</a:t>
            </a:r>
            <a:r>
              <a:rPr dirty="0" spc="-295"/>
              <a:t> </a:t>
            </a:r>
            <a:r>
              <a:rPr dirty="0" spc="-1070"/>
              <a:t>(CFS):</a:t>
            </a:r>
            <a:r>
              <a:rPr dirty="0" spc="-855"/>
              <a:t> </a:t>
            </a:r>
            <a:r>
              <a:rPr dirty="0" spc="-1550"/>
              <a:t>CONCEPT</a:t>
            </a:r>
          </a:p>
        </p:txBody>
      </p:sp>
      <p:sp>
        <p:nvSpPr>
          <p:cNvPr id="3" name="object 3"/>
          <p:cNvSpPr/>
          <p:nvPr/>
        </p:nvSpPr>
        <p:spPr>
          <a:xfrm>
            <a:off x="816863" y="5195315"/>
            <a:ext cx="2276856" cy="1097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16863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3591" y="5195315"/>
            <a:ext cx="2276856" cy="1097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593591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70320" y="5195315"/>
            <a:ext cx="2276855" cy="1097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370320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7047" y="5195315"/>
            <a:ext cx="2275331" cy="1097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147047" y="5195315"/>
            <a:ext cx="227584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317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12891" y="2244851"/>
            <a:ext cx="1103630" cy="2367280"/>
            <a:chOff x="5612891" y="2244851"/>
            <a:chExt cx="1103630" cy="2367280"/>
          </a:xfrm>
        </p:grpSpPr>
        <p:sp>
          <p:nvSpPr>
            <p:cNvPr id="12" name="object 12"/>
            <p:cNvSpPr/>
            <p:nvPr/>
          </p:nvSpPr>
          <p:spPr>
            <a:xfrm>
              <a:off x="5620511" y="2252471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998346" y="0"/>
                  </a:moveTo>
                  <a:lnTo>
                    <a:pt x="89788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8" y="2351532"/>
                  </a:lnTo>
                  <a:lnTo>
                    <a:pt x="998346" y="2351532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6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620511" y="2252471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0" y="89788"/>
                  </a:moveTo>
                  <a:lnTo>
                    <a:pt x="7046" y="54810"/>
                  </a:lnTo>
                  <a:lnTo>
                    <a:pt x="26273" y="26273"/>
                  </a:lnTo>
                  <a:lnTo>
                    <a:pt x="54810" y="7046"/>
                  </a:lnTo>
                  <a:lnTo>
                    <a:pt x="89788" y="0"/>
                  </a:lnTo>
                  <a:lnTo>
                    <a:pt x="998346" y="0"/>
                  </a:lnTo>
                  <a:lnTo>
                    <a:pt x="1033325" y="7046"/>
                  </a:lnTo>
                  <a:lnTo>
                    <a:pt x="1061862" y="26273"/>
                  </a:lnTo>
                  <a:lnTo>
                    <a:pt x="1081089" y="54810"/>
                  </a:lnTo>
                  <a:lnTo>
                    <a:pt x="1088136" y="89788"/>
                  </a:lnTo>
                  <a:lnTo>
                    <a:pt x="1088136" y="2261742"/>
                  </a:lnTo>
                  <a:lnTo>
                    <a:pt x="1081089" y="2296721"/>
                  </a:lnTo>
                  <a:lnTo>
                    <a:pt x="1061862" y="2325258"/>
                  </a:lnTo>
                  <a:lnTo>
                    <a:pt x="1033325" y="2344485"/>
                  </a:lnTo>
                  <a:lnTo>
                    <a:pt x="998346" y="2351532"/>
                  </a:lnTo>
                  <a:lnTo>
                    <a:pt x="89788" y="2351532"/>
                  </a:lnTo>
                  <a:lnTo>
                    <a:pt x="54810" y="2344485"/>
                  </a:lnTo>
                  <a:lnTo>
                    <a:pt x="26273" y="2325258"/>
                  </a:lnTo>
                  <a:lnTo>
                    <a:pt x="7046" y="2296721"/>
                  </a:lnTo>
                  <a:lnTo>
                    <a:pt x="0" y="2261742"/>
                  </a:lnTo>
                  <a:lnTo>
                    <a:pt x="0" y="897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713476" y="2735579"/>
            <a:ext cx="904240" cy="247015"/>
          </a:xfrm>
          <a:prstGeom prst="rect">
            <a:avLst/>
          </a:prstGeom>
          <a:solidFill>
            <a:srgbClr val="000000"/>
          </a:solidFill>
          <a:ln w="15240">
            <a:solidFill>
              <a:srgbClr val="1D619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10489">
              <a:lnSpc>
                <a:spcPts val="1845"/>
              </a:lnSpc>
            </a:pPr>
            <a:r>
              <a:rPr dirty="0" sz="1600" spc="-36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103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13476" y="3049523"/>
            <a:ext cx="904240" cy="510540"/>
          </a:xfrm>
          <a:prstGeom prst="rect">
            <a:avLst/>
          </a:prstGeom>
          <a:solidFill>
            <a:srgbClr val="61A29F"/>
          </a:solidFill>
          <a:ln w="15240">
            <a:solidFill>
              <a:srgbClr val="1D6194"/>
            </a:solidFill>
          </a:ln>
        </p:spPr>
        <p:txBody>
          <a:bodyPr wrap="square" lIns="0" tIns="123189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69"/>
              </a:spcBef>
            </a:pPr>
            <a:r>
              <a:rPr dirty="0" sz="1600" spc="-36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82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13476" y="3627120"/>
            <a:ext cx="904240" cy="248920"/>
          </a:xfrm>
          <a:prstGeom prst="rect">
            <a:avLst/>
          </a:prstGeom>
          <a:solidFill>
            <a:srgbClr val="3D8752"/>
          </a:solidFill>
          <a:ln w="15240">
            <a:solidFill>
              <a:srgbClr val="1D619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67005">
              <a:lnSpc>
                <a:spcPts val="1860"/>
              </a:lnSpc>
            </a:pPr>
            <a:r>
              <a:rPr dirty="0" sz="1600" spc="-36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13476" y="3942588"/>
            <a:ext cx="904240" cy="247015"/>
          </a:xfrm>
          <a:prstGeom prst="rect">
            <a:avLst/>
          </a:prstGeom>
          <a:solidFill>
            <a:srgbClr val="42B996"/>
          </a:solidFill>
          <a:ln w="15240">
            <a:solidFill>
              <a:srgbClr val="1D619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67005">
              <a:lnSpc>
                <a:spcPts val="1850"/>
              </a:lnSpc>
            </a:pPr>
            <a:r>
              <a:rPr dirty="0" sz="1600" spc="-36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13476" y="4256532"/>
            <a:ext cx="904240" cy="247015"/>
          </a:xfrm>
          <a:prstGeom prst="rect">
            <a:avLst/>
          </a:prstGeom>
          <a:solidFill>
            <a:srgbClr val="27CED6"/>
          </a:solidFill>
          <a:ln w="15240">
            <a:solidFill>
              <a:srgbClr val="1D619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67005">
              <a:lnSpc>
                <a:spcPts val="1855"/>
              </a:lnSpc>
            </a:pPr>
            <a:r>
              <a:rPr dirty="0" sz="1600" spc="-36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119883" y="5242559"/>
            <a:ext cx="919480" cy="317500"/>
            <a:chOff x="2119883" y="5242559"/>
            <a:chExt cx="919480" cy="317500"/>
          </a:xfrm>
        </p:grpSpPr>
        <p:sp>
          <p:nvSpPr>
            <p:cNvPr id="20" name="object 20"/>
            <p:cNvSpPr/>
            <p:nvPr/>
          </p:nvSpPr>
          <p:spPr>
            <a:xfrm>
              <a:off x="2127503" y="5250179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903732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2" y="301752"/>
                  </a:lnTo>
                  <a:lnTo>
                    <a:pt x="903732" y="0"/>
                  </a:lnTo>
                  <a:close/>
                </a:path>
              </a:pathLst>
            </a:custGeom>
            <a:solidFill>
              <a:srgbClr val="61A2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127503" y="5250179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0" y="301752"/>
                  </a:moveTo>
                  <a:lnTo>
                    <a:pt x="903732" y="301752"/>
                  </a:lnTo>
                  <a:lnTo>
                    <a:pt x="903732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4904232" y="5237988"/>
            <a:ext cx="919480" cy="317500"/>
            <a:chOff x="4904232" y="5237988"/>
            <a:chExt cx="919480" cy="317500"/>
          </a:xfrm>
        </p:grpSpPr>
        <p:sp>
          <p:nvSpPr>
            <p:cNvPr id="23" name="object 23"/>
            <p:cNvSpPr/>
            <p:nvPr/>
          </p:nvSpPr>
          <p:spPr>
            <a:xfrm>
              <a:off x="4911852" y="5245608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903731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1" y="30175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3D87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911852" y="5245608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0" y="301752"/>
                  </a:moveTo>
                  <a:lnTo>
                    <a:pt x="903731" y="301752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39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7674864" y="5237988"/>
            <a:ext cx="917575" cy="320040"/>
            <a:chOff x="7674864" y="5237988"/>
            <a:chExt cx="917575" cy="320040"/>
          </a:xfrm>
        </p:grpSpPr>
        <p:sp>
          <p:nvSpPr>
            <p:cNvPr id="26" name="object 26"/>
            <p:cNvSpPr/>
            <p:nvPr/>
          </p:nvSpPr>
          <p:spPr>
            <a:xfrm>
              <a:off x="7682484" y="5245608"/>
              <a:ext cx="902335" cy="304800"/>
            </a:xfrm>
            <a:custGeom>
              <a:avLst/>
              <a:gdLst/>
              <a:ahLst/>
              <a:cxnLst/>
              <a:rect l="l" t="t" r="r" b="b"/>
              <a:pathLst>
                <a:path w="902334" h="304800">
                  <a:moveTo>
                    <a:pt x="902207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902207" y="304799"/>
                  </a:lnTo>
                  <a:lnTo>
                    <a:pt x="902207" y="0"/>
                  </a:lnTo>
                  <a:close/>
                </a:path>
              </a:pathLst>
            </a:custGeom>
            <a:solidFill>
              <a:srgbClr val="27CE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682484" y="5245608"/>
              <a:ext cx="902335" cy="304800"/>
            </a:xfrm>
            <a:custGeom>
              <a:avLst/>
              <a:gdLst/>
              <a:ahLst/>
              <a:cxnLst/>
              <a:rect l="l" t="t" r="r" b="b"/>
              <a:pathLst>
                <a:path w="902334" h="304800">
                  <a:moveTo>
                    <a:pt x="0" y="304799"/>
                  </a:moveTo>
                  <a:lnTo>
                    <a:pt x="902207" y="304799"/>
                  </a:lnTo>
                  <a:lnTo>
                    <a:pt x="902207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/>
          <p:cNvGrpSpPr/>
          <p:nvPr/>
        </p:nvGrpSpPr>
        <p:grpSpPr>
          <a:xfrm>
            <a:off x="10456164" y="5237988"/>
            <a:ext cx="919480" cy="264160"/>
            <a:chOff x="10456164" y="5237988"/>
            <a:chExt cx="919480" cy="264160"/>
          </a:xfrm>
        </p:grpSpPr>
        <p:sp>
          <p:nvSpPr>
            <p:cNvPr id="29" name="object 29"/>
            <p:cNvSpPr/>
            <p:nvPr/>
          </p:nvSpPr>
          <p:spPr>
            <a:xfrm>
              <a:off x="10463784" y="5245608"/>
              <a:ext cx="904240" cy="248920"/>
            </a:xfrm>
            <a:custGeom>
              <a:avLst/>
              <a:gdLst/>
              <a:ahLst/>
              <a:cxnLst/>
              <a:rect l="l" t="t" r="r" b="b"/>
              <a:pathLst>
                <a:path w="904240" h="248920">
                  <a:moveTo>
                    <a:pt x="903731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903731" y="24841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0463784" y="5245608"/>
              <a:ext cx="904240" cy="248920"/>
            </a:xfrm>
            <a:custGeom>
              <a:avLst/>
              <a:gdLst/>
              <a:ahLst/>
              <a:cxnLst/>
              <a:rect l="l" t="t" r="r" b="b"/>
              <a:pathLst>
                <a:path w="904240" h="248920">
                  <a:moveTo>
                    <a:pt x="0" y="248412"/>
                  </a:moveTo>
                  <a:lnTo>
                    <a:pt x="903731" y="248412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1937766" y="2180336"/>
            <a:ext cx="232918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7500" marR="5080" indent="-304800">
              <a:lnSpc>
                <a:spcPct val="100000"/>
              </a:lnSpc>
              <a:spcBef>
                <a:spcPts val="105"/>
              </a:spcBef>
            </a:pPr>
            <a:r>
              <a:rPr dirty="0" sz="2000" spc="-120">
                <a:latin typeface="Arial"/>
                <a:cs typeface="Arial"/>
              </a:rPr>
              <a:t>One </a:t>
            </a:r>
            <a:r>
              <a:rPr dirty="0" sz="2000" spc="-150">
                <a:latin typeface="Arial"/>
                <a:cs typeface="Arial"/>
              </a:rPr>
              <a:t>runqueue, </a:t>
            </a:r>
            <a:r>
              <a:rPr dirty="0" sz="2000" spc="-105">
                <a:latin typeface="Arial"/>
                <a:cs typeface="Arial"/>
              </a:rPr>
              <a:t>threads  </a:t>
            </a:r>
            <a:r>
              <a:rPr dirty="0" sz="2000" spc="-90">
                <a:latin typeface="Arial"/>
                <a:cs typeface="Arial"/>
              </a:rPr>
              <a:t>sorted </a:t>
            </a:r>
            <a:r>
              <a:rPr dirty="0" sz="2000" spc="-55">
                <a:latin typeface="Arial"/>
                <a:cs typeface="Arial"/>
              </a:rPr>
              <a:t>by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229" b="1" i="1">
                <a:latin typeface="Arial"/>
                <a:cs typeface="Arial"/>
              </a:rPr>
              <a:t>runtime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4/16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965708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00"/>
              <a:t>THE</a:t>
            </a:r>
            <a:r>
              <a:rPr dirty="0" spc="-295"/>
              <a:t> </a:t>
            </a:r>
            <a:r>
              <a:rPr dirty="0" spc="-1465"/>
              <a:t>COMPLETELY</a:t>
            </a:r>
            <a:r>
              <a:rPr dirty="0" spc="-300"/>
              <a:t> </a:t>
            </a:r>
            <a:r>
              <a:rPr dirty="0" spc="-1175"/>
              <a:t>FAIR </a:t>
            </a:r>
            <a:r>
              <a:rPr dirty="0" spc="-1530"/>
              <a:t>SCHEDULER</a:t>
            </a:r>
            <a:r>
              <a:rPr dirty="0" spc="-295"/>
              <a:t> </a:t>
            </a:r>
            <a:r>
              <a:rPr dirty="0" spc="-1070"/>
              <a:t>(CFS):</a:t>
            </a:r>
            <a:r>
              <a:rPr dirty="0" spc="-855"/>
              <a:t> </a:t>
            </a:r>
            <a:r>
              <a:rPr dirty="0" spc="-1550"/>
              <a:t>CONCEPT</a:t>
            </a:r>
          </a:p>
        </p:txBody>
      </p:sp>
      <p:sp>
        <p:nvSpPr>
          <p:cNvPr id="3" name="object 3"/>
          <p:cNvSpPr/>
          <p:nvPr/>
        </p:nvSpPr>
        <p:spPr>
          <a:xfrm>
            <a:off x="816863" y="5195315"/>
            <a:ext cx="2276856" cy="1097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16863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3591" y="5195315"/>
            <a:ext cx="2276856" cy="1097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593591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65557" y="5190553"/>
            <a:ext cx="2286635" cy="1106805"/>
            <a:chOff x="6365557" y="5190553"/>
            <a:chExt cx="2286635" cy="1106805"/>
          </a:xfrm>
        </p:grpSpPr>
        <p:sp>
          <p:nvSpPr>
            <p:cNvPr id="8" name="object 8"/>
            <p:cNvSpPr/>
            <p:nvPr/>
          </p:nvSpPr>
          <p:spPr>
            <a:xfrm>
              <a:off x="6370320" y="5195315"/>
              <a:ext cx="2276855" cy="1097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370320" y="5195315"/>
              <a:ext cx="2277110" cy="1097280"/>
            </a:xfrm>
            <a:custGeom>
              <a:avLst/>
              <a:gdLst/>
              <a:ahLst/>
              <a:cxnLst/>
              <a:rect l="l" t="t" r="r" b="b"/>
              <a:pathLst>
                <a:path w="2277109" h="1097279">
                  <a:moveTo>
                    <a:pt x="0" y="1097280"/>
                  </a:moveTo>
                  <a:lnTo>
                    <a:pt x="2276855" y="1097280"/>
                  </a:lnTo>
                  <a:lnTo>
                    <a:pt x="2276855" y="0"/>
                  </a:lnTo>
                  <a:lnTo>
                    <a:pt x="0" y="0"/>
                  </a:lnTo>
                  <a:lnTo>
                    <a:pt x="0" y="1097280"/>
                  </a:lnTo>
                  <a:close/>
                </a:path>
              </a:pathLst>
            </a:custGeom>
            <a:ln w="9144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7180580" y="5894628"/>
            <a:ext cx="6584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47047" y="5195315"/>
            <a:ext cx="2275331" cy="1097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147047" y="5195315"/>
            <a:ext cx="227584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317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612891" y="2244851"/>
            <a:ext cx="1103630" cy="2367280"/>
            <a:chOff x="5612891" y="2244851"/>
            <a:chExt cx="1103630" cy="2367280"/>
          </a:xfrm>
        </p:grpSpPr>
        <p:sp>
          <p:nvSpPr>
            <p:cNvPr id="14" name="object 14"/>
            <p:cNvSpPr/>
            <p:nvPr/>
          </p:nvSpPr>
          <p:spPr>
            <a:xfrm>
              <a:off x="5620511" y="2252471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998346" y="0"/>
                  </a:moveTo>
                  <a:lnTo>
                    <a:pt x="89788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8" y="2351532"/>
                  </a:lnTo>
                  <a:lnTo>
                    <a:pt x="998346" y="2351532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6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620511" y="2252471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0" y="89788"/>
                  </a:moveTo>
                  <a:lnTo>
                    <a:pt x="7046" y="54810"/>
                  </a:lnTo>
                  <a:lnTo>
                    <a:pt x="26273" y="26273"/>
                  </a:lnTo>
                  <a:lnTo>
                    <a:pt x="54810" y="7046"/>
                  </a:lnTo>
                  <a:lnTo>
                    <a:pt x="89788" y="0"/>
                  </a:lnTo>
                  <a:lnTo>
                    <a:pt x="998346" y="0"/>
                  </a:lnTo>
                  <a:lnTo>
                    <a:pt x="1033325" y="7046"/>
                  </a:lnTo>
                  <a:lnTo>
                    <a:pt x="1061862" y="26273"/>
                  </a:lnTo>
                  <a:lnTo>
                    <a:pt x="1081089" y="54810"/>
                  </a:lnTo>
                  <a:lnTo>
                    <a:pt x="1088136" y="89788"/>
                  </a:lnTo>
                  <a:lnTo>
                    <a:pt x="1088136" y="2261742"/>
                  </a:lnTo>
                  <a:lnTo>
                    <a:pt x="1081089" y="2296721"/>
                  </a:lnTo>
                  <a:lnTo>
                    <a:pt x="1061862" y="2325258"/>
                  </a:lnTo>
                  <a:lnTo>
                    <a:pt x="1033325" y="2344485"/>
                  </a:lnTo>
                  <a:lnTo>
                    <a:pt x="998346" y="2351532"/>
                  </a:lnTo>
                  <a:lnTo>
                    <a:pt x="89788" y="2351532"/>
                  </a:lnTo>
                  <a:lnTo>
                    <a:pt x="54810" y="2344485"/>
                  </a:lnTo>
                  <a:lnTo>
                    <a:pt x="26273" y="2325258"/>
                  </a:lnTo>
                  <a:lnTo>
                    <a:pt x="7046" y="2296721"/>
                  </a:lnTo>
                  <a:lnTo>
                    <a:pt x="0" y="2261742"/>
                  </a:lnTo>
                  <a:lnTo>
                    <a:pt x="0" y="897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713475" y="2735579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903731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903731" y="246887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713475" y="2735579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0" y="246887"/>
                  </a:moveTo>
                  <a:lnTo>
                    <a:pt x="903731" y="246887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721096" y="2713989"/>
            <a:ext cx="89661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2870">
              <a:lnSpc>
                <a:spcPct val="100000"/>
              </a:lnSpc>
              <a:spcBef>
                <a:spcPts val="95"/>
              </a:spcBef>
            </a:pPr>
            <a:r>
              <a:rPr dirty="0" sz="1600" spc="-36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103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705855" y="3041904"/>
            <a:ext cx="919480" cy="1469390"/>
            <a:chOff x="5705855" y="3041904"/>
            <a:chExt cx="919480" cy="1469390"/>
          </a:xfrm>
        </p:grpSpPr>
        <p:sp>
          <p:nvSpPr>
            <p:cNvPr id="20" name="object 20"/>
            <p:cNvSpPr/>
            <p:nvPr/>
          </p:nvSpPr>
          <p:spPr>
            <a:xfrm>
              <a:off x="5713475" y="3049524"/>
              <a:ext cx="904240" cy="510540"/>
            </a:xfrm>
            <a:custGeom>
              <a:avLst/>
              <a:gdLst/>
              <a:ahLst/>
              <a:cxnLst/>
              <a:rect l="l" t="t" r="r" b="b"/>
              <a:pathLst>
                <a:path w="904240" h="510539">
                  <a:moveTo>
                    <a:pt x="903731" y="0"/>
                  </a:moveTo>
                  <a:lnTo>
                    <a:pt x="0" y="0"/>
                  </a:lnTo>
                  <a:lnTo>
                    <a:pt x="0" y="510539"/>
                  </a:lnTo>
                  <a:lnTo>
                    <a:pt x="903731" y="510539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61A2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713475" y="3049524"/>
              <a:ext cx="904240" cy="510540"/>
            </a:xfrm>
            <a:custGeom>
              <a:avLst/>
              <a:gdLst/>
              <a:ahLst/>
              <a:cxnLst/>
              <a:rect l="l" t="t" r="r" b="b"/>
              <a:pathLst>
                <a:path w="904240" h="510539">
                  <a:moveTo>
                    <a:pt x="0" y="510539"/>
                  </a:moveTo>
                  <a:lnTo>
                    <a:pt x="903731" y="510539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510539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713475" y="3627120"/>
              <a:ext cx="904240" cy="248920"/>
            </a:xfrm>
            <a:custGeom>
              <a:avLst/>
              <a:gdLst/>
              <a:ahLst/>
              <a:cxnLst/>
              <a:rect l="l" t="t" r="r" b="b"/>
              <a:pathLst>
                <a:path w="904240" h="248920">
                  <a:moveTo>
                    <a:pt x="903731" y="0"/>
                  </a:moveTo>
                  <a:lnTo>
                    <a:pt x="0" y="0"/>
                  </a:lnTo>
                  <a:lnTo>
                    <a:pt x="0" y="248411"/>
                  </a:lnTo>
                  <a:lnTo>
                    <a:pt x="903731" y="248411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3D87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713475" y="3627120"/>
              <a:ext cx="904240" cy="248920"/>
            </a:xfrm>
            <a:custGeom>
              <a:avLst/>
              <a:gdLst/>
              <a:ahLst/>
              <a:cxnLst/>
              <a:rect l="l" t="t" r="r" b="b"/>
              <a:pathLst>
                <a:path w="904240" h="248920">
                  <a:moveTo>
                    <a:pt x="0" y="248411"/>
                  </a:moveTo>
                  <a:lnTo>
                    <a:pt x="903731" y="248411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8411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713475" y="3942588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903731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903731" y="246887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42B9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713475" y="3942588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0" y="246887"/>
                  </a:moveTo>
                  <a:lnTo>
                    <a:pt x="903731" y="246887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713475" y="4256532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903731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903731" y="246888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27CE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713475" y="4256532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0" y="246888"/>
                  </a:moveTo>
                  <a:lnTo>
                    <a:pt x="903731" y="246888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5721096" y="3160522"/>
            <a:ext cx="896619" cy="1344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9385">
              <a:lnSpc>
                <a:spcPct val="100000"/>
              </a:lnSpc>
              <a:spcBef>
                <a:spcPts val="95"/>
              </a:spcBef>
            </a:pPr>
            <a:r>
              <a:rPr dirty="0" sz="1600" spc="-360">
                <a:solidFill>
                  <a:srgbClr val="FFFFFF"/>
                </a:solidFill>
                <a:latin typeface="Arial"/>
                <a:cs typeface="Arial"/>
              </a:rPr>
              <a:t>R    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6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82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Arial"/>
              <a:cs typeface="Arial"/>
            </a:endParaRPr>
          </a:p>
          <a:p>
            <a:pPr marL="159385">
              <a:lnSpc>
                <a:spcPct val="100000"/>
              </a:lnSpc>
              <a:spcBef>
                <a:spcPts val="5"/>
              </a:spcBef>
            </a:pPr>
            <a:r>
              <a:rPr dirty="0" sz="1600" spc="-360">
                <a:solidFill>
                  <a:srgbClr val="FFFFFF"/>
                </a:solidFill>
                <a:latin typeface="Arial"/>
                <a:cs typeface="Arial"/>
              </a:rPr>
              <a:t>R    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6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600">
              <a:latin typeface="Arial"/>
              <a:cs typeface="Arial"/>
            </a:endParaRPr>
          </a:p>
          <a:p>
            <a:pPr marL="159385">
              <a:lnSpc>
                <a:spcPct val="100000"/>
              </a:lnSpc>
              <a:spcBef>
                <a:spcPts val="555"/>
              </a:spcBef>
            </a:pPr>
            <a:r>
              <a:rPr dirty="0" sz="1600" spc="-360">
                <a:solidFill>
                  <a:srgbClr val="FFFFFF"/>
                </a:solidFill>
                <a:latin typeface="Arial"/>
                <a:cs typeface="Arial"/>
              </a:rPr>
              <a:t>R    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6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600">
              <a:latin typeface="Arial"/>
              <a:cs typeface="Arial"/>
            </a:endParaRPr>
          </a:p>
          <a:p>
            <a:pPr marL="159385">
              <a:lnSpc>
                <a:spcPct val="100000"/>
              </a:lnSpc>
              <a:spcBef>
                <a:spcPts val="555"/>
              </a:spcBef>
            </a:pPr>
            <a:r>
              <a:rPr dirty="0" sz="1600" spc="-360">
                <a:solidFill>
                  <a:srgbClr val="FFFFFF"/>
                </a:solidFill>
                <a:latin typeface="Arial"/>
                <a:cs typeface="Arial"/>
              </a:rPr>
              <a:t>R    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6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119883" y="5242559"/>
            <a:ext cx="919480" cy="317500"/>
            <a:chOff x="2119883" y="5242559"/>
            <a:chExt cx="919480" cy="317500"/>
          </a:xfrm>
        </p:grpSpPr>
        <p:sp>
          <p:nvSpPr>
            <p:cNvPr id="30" name="object 30"/>
            <p:cNvSpPr/>
            <p:nvPr/>
          </p:nvSpPr>
          <p:spPr>
            <a:xfrm>
              <a:off x="2127503" y="5250179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903732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2" y="301752"/>
                  </a:lnTo>
                  <a:lnTo>
                    <a:pt x="903732" y="0"/>
                  </a:lnTo>
                  <a:close/>
                </a:path>
              </a:pathLst>
            </a:custGeom>
            <a:solidFill>
              <a:srgbClr val="61A2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127503" y="5250179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0" y="301752"/>
                  </a:moveTo>
                  <a:lnTo>
                    <a:pt x="903732" y="301752"/>
                  </a:lnTo>
                  <a:lnTo>
                    <a:pt x="903732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/>
          <p:cNvGrpSpPr/>
          <p:nvPr/>
        </p:nvGrpSpPr>
        <p:grpSpPr>
          <a:xfrm>
            <a:off x="4904232" y="5237988"/>
            <a:ext cx="919480" cy="317500"/>
            <a:chOff x="4904232" y="5237988"/>
            <a:chExt cx="919480" cy="317500"/>
          </a:xfrm>
        </p:grpSpPr>
        <p:sp>
          <p:nvSpPr>
            <p:cNvPr id="33" name="object 33"/>
            <p:cNvSpPr/>
            <p:nvPr/>
          </p:nvSpPr>
          <p:spPr>
            <a:xfrm>
              <a:off x="4911852" y="5245608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903731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1" y="30175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3D87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911852" y="5245608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0" y="301752"/>
                  </a:moveTo>
                  <a:lnTo>
                    <a:pt x="903731" y="301752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39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7674864" y="5237988"/>
            <a:ext cx="917575" cy="320040"/>
            <a:chOff x="7674864" y="5237988"/>
            <a:chExt cx="917575" cy="320040"/>
          </a:xfrm>
        </p:grpSpPr>
        <p:sp>
          <p:nvSpPr>
            <p:cNvPr id="36" name="object 36"/>
            <p:cNvSpPr/>
            <p:nvPr/>
          </p:nvSpPr>
          <p:spPr>
            <a:xfrm>
              <a:off x="7682484" y="5245608"/>
              <a:ext cx="902335" cy="304800"/>
            </a:xfrm>
            <a:custGeom>
              <a:avLst/>
              <a:gdLst/>
              <a:ahLst/>
              <a:cxnLst/>
              <a:rect l="l" t="t" r="r" b="b"/>
              <a:pathLst>
                <a:path w="902334" h="304800">
                  <a:moveTo>
                    <a:pt x="902207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902207" y="304799"/>
                  </a:lnTo>
                  <a:lnTo>
                    <a:pt x="902207" y="0"/>
                  </a:lnTo>
                  <a:close/>
                </a:path>
              </a:pathLst>
            </a:custGeom>
            <a:solidFill>
              <a:srgbClr val="27CE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682484" y="5245608"/>
              <a:ext cx="902335" cy="304800"/>
            </a:xfrm>
            <a:custGeom>
              <a:avLst/>
              <a:gdLst/>
              <a:ahLst/>
              <a:cxnLst/>
              <a:rect l="l" t="t" r="r" b="b"/>
              <a:pathLst>
                <a:path w="902334" h="304800">
                  <a:moveTo>
                    <a:pt x="0" y="304799"/>
                  </a:moveTo>
                  <a:lnTo>
                    <a:pt x="902207" y="304799"/>
                  </a:lnTo>
                  <a:lnTo>
                    <a:pt x="902207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1937766" y="2180336"/>
            <a:ext cx="232918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7500" marR="5080" indent="-304800">
              <a:lnSpc>
                <a:spcPct val="100000"/>
              </a:lnSpc>
              <a:spcBef>
                <a:spcPts val="105"/>
              </a:spcBef>
            </a:pPr>
            <a:r>
              <a:rPr dirty="0" sz="2000" spc="-120">
                <a:latin typeface="Arial"/>
                <a:cs typeface="Arial"/>
              </a:rPr>
              <a:t>One </a:t>
            </a:r>
            <a:r>
              <a:rPr dirty="0" sz="2000" spc="-150">
                <a:latin typeface="Arial"/>
                <a:cs typeface="Arial"/>
              </a:rPr>
              <a:t>runqueue, </a:t>
            </a:r>
            <a:r>
              <a:rPr dirty="0" sz="2000" spc="-105">
                <a:latin typeface="Arial"/>
                <a:cs typeface="Arial"/>
              </a:rPr>
              <a:t>threads  </a:t>
            </a:r>
            <a:r>
              <a:rPr dirty="0" sz="2000" spc="-90">
                <a:latin typeface="Arial"/>
                <a:cs typeface="Arial"/>
              </a:rPr>
              <a:t>sorted </a:t>
            </a:r>
            <a:r>
              <a:rPr dirty="0" sz="2000" spc="-55">
                <a:latin typeface="Arial"/>
                <a:cs typeface="Arial"/>
              </a:rPr>
              <a:t>by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229" b="1" i="1">
                <a:latin typeface="Arial"/>
                <a:cs typeface="Arial"/>
              </a:rPr>
              <a:t>runtime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976618" y="2024252"/>
            <a:ext cx="334264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59690">
              <a:lnSpc>
                <a:spcPct val="100000"/>
              </a:lnSpc>
              <a:spcBef>
                <a:spcPts val="105"/>
              </a:spcBef>
            </a:pPr>
            <a:r>
              <a:rPr dirty="0" sz="2000" spc="-120">
                <a:latin typeface="Arial"/>
                <a:cs typeface="Arial"/>
              </a:rPr>
              <a:t>When </a:t>
            </a:r>
            <a:r>
              <a:rPr dirty="0" sz="2000" spc="-65">
                <a:latin typeface="Arial"/>
                <a:cs typeface="Arial"/>
              </a:rPr>
              <a:t>thread </a:t>
            </a:r>
            <a:r>
              <a:rPr dirty="0" sz="2000" spc="-120">
                <a:latin typeface="Arial"/>
                <a:cs typeface="Arial"/>
              </a:rPr>
              <a:t>done</a:t>
            </a:r>
            <a:r>
              <a:rPr dirty="0" sz="2000" spc="95">
                <a:latin typeface="Arial"/>
                <a:cs typeface="Arial"/>
              </a:rPr>
              <a:t> </a:t>
            </a:r>
            <a:r>
              <a:rPr dirty="0" sz="2000" spc="-135">
                <a:latin typeface="Arial"/>
                <a:cs typeface="Arial"/>
              </a:rPr>
              <a:t>running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2000" spc="-10">
                <a:latin typeface="Arial"/>
                <a:cs typeface="Arial"/>
              </a:rPr>
              <a:t>for </a:t>
            </a:r>
            <a:r>
              <a:rPr dirty="0" sz="2000" spc="-120">
                <a:latin typeface="Arial"/>
                <a:cs typeface="Arial"/>
              </a:rPr>
              <a:t>its </a:t>
            </a:r>
            <a:r>
              <a:rPr dirty="0" sz="2000" spc="-220" b="1" i="1">
                <a:latin typeface="Arial"/>
                <a:cs typeface="Arial"/>
              </a:rPr>
              <a:t>timeslice </a:t>
            </a:r>
            <a:r>
              <a:rPr dirty="0" sz="2000" spc="-120">
                <a:latin typeface="Arial"/>
                <a:cs typeface="Arial"/>
              </a:rPr>
              <a:t>: </a:t>
            </a:r>
            <a:r>
              <a:rPr dirty="0" sz="2000" spc="-130">
                <a:latin typeface="Arial"/>
                <a:cs typeface="Arial"/>
              </a:rPr>
              <a:t>enqueued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60">
                <a:latin typeface="Arial"/>
                <a:cs typeface="Arial"/>
              </a:rPr>
              <a:t>again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705855" y="2401823"/>
            <a:ext cx="919480" cy="264160"/>
            <a:chOff x="5705855" y="2401823"/>
            <a:chExt cx="919480" cy="264160"/>
          </a:xfrm>
        </p:grpSpPr>
        <p:sp>
          <p:nvSpPr>
            <p:cNvPr id="41" name="object 41"/>
            <p:cNvSpPr/>
            <p:nvPr/>
          </p:nvSpPr>
          <p:spPr>
            <a:xfrm>
              <a:off x="5713475" y="2409443"/>
              <a:ext cx="904240" cy="248920"/>
            </a:xfrm>
            <a:custGeom>
              <a:avLst/>
              <a:gdLst/>
              <a:ahLst/>
              <a:cxnLst/>
              <a:rect l="l" t="t" r="r" b="b"/>
              <a:pathLst>
                <a:path w="904240" h="248919">
                  <a:moveTo>
                    <a:pt x="903731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903731" y="24841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713475" y="2409443"/>
              <a:ext cx="904240" cy="248920"/>
            </a:xfrm>
            <a:custGeom>
              <a:avLst/>
              <a:gdLst/>
              <a:ahLst/>
              <a:cxnLst/>
              <a:rect l="l" t="t" r="r" b="b"/>
              <a:pathLst>
                <a:path w="904240" h="248919">
                  <a:moveTo>
                    <a:pt x="0" y="248412"/>
                  </a:moveTo>
                  <a:lnTo>
                    <a:pt x="903731" y="248412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5721096" y="2388488"/>
            <a:ext cx="89661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2870">
              <a:lnSpc>
                <a:spcPct val="100000"/>
              </a:lnSpc>
              <a:spcBef>
                <a:spcPts val="95"/>
              </a:spcBef>
            </a:pPr>
            <a:r>
              <a:rPr dirty="0" sz="1600" spc="-36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112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865876" y="1812035"/>
            <a:ext cx="5180330" cy="3411220"/>
            <a:chOff x="5865876" y="1812035"/>
            <a:chExt cx="5180330" cy="3411220"/>
          </a:xfrm>
        </p:grpSpPr>
        <p:sp>
          <p:nvSpPr>
            <p:cNvPr id="45" name="object 45"/>
            <p:cNvSpPr/>
            <p:nvPr/>
          </p:nvSpPr>
          <p:spPr>
            <a:xfrm>
              <a:off x="5870448" y="1816607"/>
              <a:ext cx="5171440" cy="3401695"/>
            </a:xfrm>
            <a:custGeom>
              <a:avLst/>
              <a:gdLst/>
              <a:ahLst/>
              <a:cxnLst/>
              <a:rect l="l" t="t" r="r" b="b"/>
              <a:pathLst>
                <a:path w="5171440" h="3401695">
                  <a:moveTo>
                    <a:pt x="5141570" y="186816"/>
                  </a:moveTo>
                  <a:lnTo>
                    <a:pt x="4850003" y="186816"/>
                  </a:lnTo>
                  <a:lnTo>
                    <a:pt x="4892382" y="193656"/>
                  </a:lnTo>
                  <a:lnTo>
                    <a:pt x="4929196" y="212700"/>
                  </a:lnTo>
                  <a:lnTo>
                    <a:pt x="4958231" y="241735"/>
                  </a:lnTo>
                  <a:lnTo>
                    <a:pt x="4977275" y="278549"/>
                  </a:lnTo>
                  <a:lnTo>
                    <a:pt x="4984115" y="320928"/>
                  </a:lnTo>
                  <a:lnTo>
                    <a:pt x="4984115" y="3401567"/>
                  </a:lnTo>
                  <a:lnTo>
                    <a:pt x="5170932" y="3401567"/>
                  </a:lnTo>
                  <a:lnTo>
                    <a:pt x="5170932" y="320928"/>
                  </a:lnTo>
                  <a:lnTo>
                    <a:pt x="5167453" y="273493"/>
                  </a:lnTo>
                  <a:lnTo>
                    <a:pt x="5157348" y="228223"/>
                  </a:lnTo>
                  <a:lnTo>
                    <a:pt x="5141570" y="186816"/>
                  </a:lnTo>
                  <a:close/>
                </a:path>
                <a:path w="5171440" h="3401695">
                  <a:moveTo>
                    <a:pt x="561339" y="320928"/>
                  </a:moveTo>
                  <a:lnTo>
                    <a:pt x="0" y="320928"/>
                  </a:lnTo>
                  <a:lnTo>
                    <a:pt x="280669" y="552450"/>
                  </a:lnTo>
                  <a:lnTo>
                    <a:pt x="561339" y="320928"/>
                  </a:lnTo>
                  <a:close/>
                </a:path>
                <a:path w="5171440" h="3401695">
                  <a:moveTo>
                    <a:pt x="4850003" y="0"/>
                  </a:moveTo>
                  <a:lnTo>
                    <a:pt x="508126" y="0"/>
                  </a:lnTo>
                  <a:lnTo>
                    <a:pt x="460723" y="3478"/>
                  </a:lnTo>
                  <a:lnTo>
                    <a:pt x="415478" y="13583"/>
                  </a:lnTo>
                  <a:lnTo>
                    <a:pt x="372888" y="29820"/>
                  </a:lnTo>
                  <a:lnTo>
                    <a:pt x="333450" y="51691"/>
                  </a:lnTo>
                  <a:lnTo>
                    <a:pt x="297660" y="78702"/>
                  </a:lnTo>
                  <a:lnTo>
                    <a:pt x="266015" y="110356"/>
                  </a:lnTo>
                  <a:lnTo>
                    <a:pt x="239010" y="146158"/>
                  </a:lnTo>
                  <a:lnTo>
                    <a:pt x="217142" y="185612"/>
                  </a:lnTo>
                  <a:lnTo>
                    <a:pt x="200908" y="228223"/>
                  </a:lnTo>
                  <a:lnTo>
                    <a:pt x="190803" y="273493"/>
                  </a:lnTo>
                  <a:lnTo>
                    <a:pt x="187325" y="320928"/>
                  </a:lnTo>
                  <a:lnTo>
                    <a:pt x="374141" y="320928"/>
                  </a:lnTo>
                  <a:lnTo>
                    <a:pt x="380968" y="278549"/>
                  </a:lnTo>
                  <a:lnTo>
                    <a:pt x="399980" y="241735"/>
                  </a:lnTo>
                  <a:lnTo>
                    <a:pt x="428978" y="212700"/>
                  </a:lnTo>
                  <a:lnTo>
                    <a:pt x="465760" y="193656"/>
                  </a:lnTo>
                  <a:lnTo>
                    <a:pt x="508126" y="186816"/>
                  </a:lnTo>
                  <a:lnTo>
                    <a:pt x="5141570" y="186816"/>
                  </a:lnTo>
                  <a:lnTo>
                    <a:pt x="5141111" y="185612"/>
                  </a:lnTo>
                  <a:lnTo>
                    <a:pt x="5119240" y="146158"/>
                  </a:lnTo>
                  <a:lnTo>
                    <a:pt x="5092229" y="110356"/>
                  </a:lnTo>
                  <a:lnTo>
                    <a:pt x="5060575" y="78702"/>
                  </a:lnTo>
                  <a:lnTo>
                    <a:pt x="5024773" y="51691"/>
                  </a:lnTo>
                  <a:lnTo>
                    <a:pt x="4985319" y="29820"/>
                  </a:lnTo>
                  <a:lnTo>
                    <a:pt x="4942708" y="13583"/>
                  </a:lnTo>
                  <a:lnTo>
                    <a:pt x="4897438" y="3478"/>
                  </a:lnTo>
                  <a:lnTo>
                    <a:pt x="4850003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870448" y="1816607"/>
              <a:ext cx="5171440" cy="3401695"/>
            </a:xfrm>
            <a:custGeom>
              <a:avLst/>
              <a:gdLst/>
              <a:ahLst/>
              <a:cxnLst/>
              <a:rect l="l" t="t" r="r" b="b"/>
              <a:pathLst>
                <a:path w="5171440" h="3401695">
                  <a:moveTo>
                    <a:pt x="5170932" y="3401567"/>
                  </a:moveTo>
                  <a:lnTo>
                    <a:pt x="5170932" y="320928"/>
                  </a:lnTo>
                  <a:lnTo>
                    <a:pt x="5167453" y="273493"/>
                  </a:lnTo>
                  <a:lnTo>
                    <a:pt x="5157348" y="228223"/>
                  </a:lnTo>
                  <a:lnTo>
                    <a:pt x="5141111" y="185612"/>
                  </a:lnTo>
                  <a:lnTo>
                    <a:pt x="5119240" y="146158"/>
                  </a:lnTo>
                  <a:lnTo>
                    <a:pt x="5092229" y="110356"/>
                  </a:lnTo>
                  <a:lnTo>
                    <a:pt x="5060575" y="78702"/>
                  </a:lnTo>
                  <a:lnTo>
                    <a:pt x="5024773" y="51691"/>
                  </a:lnTo>
                  <a:lnTo>
                    <a:pt x="4985319" y="29820"/>
                  </a:lnTo>
                  <a:lnTo>
                    <a:pt x="4942708" y="13583"/>
                  </a:lnTo>
                  <a:lnTo>
                    <a:pt x="4897438" y="3478"/>
                  </a:lnTo>
                  <a:lnTo>
                    <a:pt x="4850003" y="0"/>
                  </a:lnTo>
                  <a:lnTo>
                    <a:pt x="508126" y="0"/>
                  </a:lnTo>
                  <a:lnTo>
                    <a:pt x="460723" y="3478"/>
                  </a:lnTo>
                  <a:lnTo>
                    <a:pt x="415478" y="13583"/>
                  </a:lnTo>
                  <a:lnTo>
                    <a:pt x="372888" y="29820"/>
                  </a:lnTo>
                  <a:lnTo>
                    <a:pt x="333450" y="51691"/>
                  </a:lnTo>
                  <a:lnTo>
                    <a:pt x="297660" y="78702"/>
                  </a:lnTo>
                  <a:lnTo>
                    <a:pt x="266015" y="110356"/>
                  </a:lnTo>
                  <a:lnTo>
                    <a:pt x="239010" y="146158"/>
                  </a:lnTo>
                  <a:lnTo>
                    <a:pt x="217142" y="185612"/>
                  </a:lnTo>
                  <a:lnTo>
                    <a:pt x="200908" y="228223"/>
                  </a:lnTo>
                  <a:lnTo>
                    <a:pt x="190803" y="273493"/>
                  </a:lnTo>
                  <a:lnTo>
                    <a:pt x="187325" y="320928"/>
                  </a:lnTo>
                  <a:lnTo>
                    <a:pt x="0" y="320928"/>
                  </a:lnTo>
                  <a:lnTo>
                    <a:pt x="280669" y="552450"/>
                  </a:lnTo>
                  <a:lnTo>
                    <a:pt x="561339" y="320928"/>
                  </a:lnTo>
                  <a:lnTo>
                    <a:pt x="374141" y="320928"/>
                  </a:lnTo>
                  <a:lnTo>
                    <a:pt x="380968" y="278549"/>
                  </a:lnTo>
                  <a:lnTo>
                    <a:pt x="399980" y="241735"/>
                  </a:lnTo>
                  <a:lnTo>
                    <a:pt x="428978" y="212700"/>
                  </a:lnTo>
                  <a:lnTo>
                    <a:pt x="465760" y="193656"/>
                  </a:lnTo>
                  <a:lnTo>
                    <a:pt x="508126" y="186816"/>
                  </a:lnTo>
                  <a:lnTo>
                    <a:pt x="4850003" y="186816"/>
                  </a:lnTo>
                  <a:lnTo>
                    <a:pt x="4892382" y="193656"/>
                  </a:lnTo>
                  <a:lnTo>
                    <a:pt x="4929196" y="212700"/>
                  </a:lnTo>
                  <a:lnTo>
                    <a:pt x="4958231" y="241735"/>
                  </a:lnTo>
                  <a:lnTo>
                    <a:pt x="4977275" y="278549"/>
                  </a:lnTo>
                  <a:lnTo>
                    <a:pt x="4984115" y="320928"/>
                  </a:lnTo>
                  <a:lnTo>
                    <a:pt x="4984115" y="3401567"/>
                  </a:lnTo>
                  <a:lnTo>
                    <a:pt x="5170932" y="3401567"/>
                  </a:lnTo>
                  <a:close/>
                </a:path>
              </a:pathLst>
            </a:custGeom>
            <a:ln w="9144">
              <a:solidFill>
                <a:srgbClr val="FF92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4/16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965708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00"/>
              <a:t>THE</a:t>
            </a:r>
            <a:r>
              <a:rPr dirty="0" spc="-295"/>
              <a:t> </a:t>
            </a:r>
            <a:r>
              <a:rPr dirty="0" spc="-1465"/>
              <a:t>COMPLETELY</a:t>
            </a:r>
            <a:r>
              <a:rPr dirty="0" spc="-300"/>
              <a:t> </a:t>
            </a:r>
            <a:r>
              <a:rPr dirty="0" spc="-1175"/>
              <a:t>FAIR </a:t>
            </a:r>
            <a:r>
              <a:rPr dirty="0" spc="-1530"/>
              <a:t>SCHEDULER</a:t>
            </a:r>
            <a:r>
              <a:rPr dirty="0" spc="-295"/>
              <a:t> </a:t>
            </a:r>
            <a:r>
              <a:rPr dirty="0" spc="-1070"/>
              <a:t>(CFS):</a:t>
            </a:r>
            <a:r>
              <a:rPr dirty="0" spc="-855"/>
              <a:t> </a:t>
            </a:r>
            <a:r>
              <a:rPr dirty="0" spc="-1550"/>
              <a:t>CONCEPT</a:t>
            </a:r>
          </a:p>
        </p:txBody>
      </p:sp>
      <p:sp>
        <p:nvSpPr>
          <p:cNvPr id="3" name="object 3"/>
          <p:cNvSpPr/>
          <p:nvPr/>
        </p:nvSpPr>
        <p:spPr>
          <a:xfrm>
            <a:off x="816863" y="5195315"/>
            <a:ext cx="2276856" cy="1097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16863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3591" y="5195315"/>
            <a:ext cx="2276856" cy="1097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593591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65557" y="5190553"/>
            <a:ext cx="2286635" cy="1106805"/>
            <a:chOff x="6365557" y="5190553"/>
            <a:chExt cx="2286635" cy="1106805"/>
          </a:xfrm>
        </p:grpSpPr>
        <p:sp>
          <p:nvSpPr>
            <p:cNvPr id="8" name="object 8"/>
            <p:cNvSpPr/>
            <p:nvPr/>
          </p:nvSpPr>
          <p:spPr>
            <a:xfrm>
              <a:off x="6370320" y="5195315"/>
              <a:ext cx="2276855" cy="1097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370320" y="5195315"/>
              <a:ext cx="2277110" cy="1097280"/>
            </a:xfrm>
            <a:custGeom>
              <a:avLst/>
              <a:gdLst/>
              <a:ahLst/>
              <a:cxnLst/>
              <a:rect l="l" t="t" r="r" b="b"/>
              <a:pathLst>
                <a:path w="2277109" h="1097279">
                  <a:moveTo>
                    <a:pt x="0" y="1097280"/>
                  </a:moveTo>
                  <a:lnTo>
                    <a:pt x="2276855" y="1097280"/>
                  </a:lnTo>
                  <a:lnTo>
                    <a:pt x="2276855" y="0"/>
                  </a:lnTo>
                  <a:lnTo>
                    <a:pt x="0" y="0"/>
                  </a:lnTo>
                  <a:lnTo>
                    <a:pt x="0" y="1097280"/>
                  </a:lnTo>
                  <a:close/>
                </a:path>
              </a:pathLst>
            </a:custGeom>
            <a:ln w="9144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9147047" y="5195315"/>
            <a:ext cx="2275331" cy="1097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180580" y="5894628"/>
            <a:ext cx="42418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8920" algn="l"/>
              </a:tabLst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2	</a:t>
            </a: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0">
                <a:latin typeface="Arial"/>
                <a:cs typeface="Arial"/>
              </a:rPr>
              <a:t> 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612891" y="2244851"/>
            <a:ext cx="1103630" cy="2367280"/>
            <a:chOff x="5612891" y="2244851"/>
            <a:chExt cx="1103630" cy="2367280"/>
          </a:xfrm>
        </p:grpSpPr>
        <p:sp>
          <p:nvSpPr>
            <p:cNvPr id="13" name="object 13"/>
            <p:cNvSpPr/>
            <p:nvPr/>
          </p:nvSpPr>
          <p:spPr>
            <a:xfrm>
              <a:off x="5620511" y="2252471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998346" y="0"/>
                  </a:moveTo>
                  <a:lnTo>
                    <a:pt x="89788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8" y="2351532"/>
                  </a:lnTo>
                  <a:lnTo>
                    <a:pt x="998346" y="2351532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6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620511" y="2252471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0" y="89788"/>
                  </a:moveTo>
                  <a:lnTo>
                    <a:pt x="7046" y="54810"/>
                  </a:lnTo>
                  <a:lnTo>
                    <a:pt x="26273" y="26273"/>
                  </a:lnTo>
                  <a:lnTo>
                    <a:pt x="54810" y="7046"/>
                  </a:lnTo>
                  <a:lnTo>
                    <a:pt x="89788" y="0"/>
                  </a:lnTo>
                  <a:lnTo>
                    <a:pt x="998346" y="0"/>
                  </a:lnTo>
                  <a:lnTo>
                    <a:pt x="1033325" y="7046"/>
                  </a:lnTo>
                  <a:lnTo>
                    <a:pt x="1061862" y="26273"/>
                  </a:lnTo>
                  <a:lnTo>
                    <a:pt x="1081089" y="54810"/>
                  </a:lnTo>
                  <a:lnTo>
                    <a:pt x="1088136" y="89788"/>
                  </a:lnTo>
                  <a:lnTo>
                    <a:pt x="1088136" y="2261742"/>
                  </a:lnTo>
                  <a:lnTo>
                    <a:pt x="1081089" y="2296721"/>
                  </a:lnTo>
                  <a:lnTo>
                    <a:pt x="1061862" y="2325258"/>
                  </a:lnTo>
                  <a:lnTo>
                    <a:pt x="1033325" y="2344485"/>
                  </a:lnTo>
                  <a:lnTo>
                    <a:pt x="998346" y="2351532"/>
                  </a:lnTo>
                  <a:lnTo>
                    <a:pt x="89788" y="2351532"/>
                  </a:lnTo>
                  <a:lnTo>
                    <a:pt x="54810" y="2344485"/>
                  </a:lnTo>
                  <a:lnTo>
                    <a:pt x="26273" y="2325258"/>
                  </a:lnTo>
                  <a:lnTo>
                    <a:pt x="7046" y="2296721"/>
                  </a:lnTo>
                  <a:lnTo>
                    <a:pt x="0" y="2261742"/>
                  </a:lnTo>
                  <a:lnTo>
                    <a:pt x="0" y="897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713475" y="2735579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903731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903731" y="246887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713475" y="2735579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0" y="246887"/>
                  </a:moveTo>
                  <a:lnTo>
                    <a:pt x="903731" y="246887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721096" y="2713989"/>
            <a:ext cx="89661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2870">
              <a:lnSpc>
                <a:spcPct val="100000"/>
              </a:lnSpc>
              <a:spcBef>
                <a:spcPts val="95"/>
              </a:spcBef>
            </a:pPr>
            <a:r>
              <a:rPr dirty="0" sz="1600" spc="-36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103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705855" y="3041904"/>
            <a:ext cx="919480" cy="525780"/>
            <a:chOff x="5705855" y="3041904"/>
            <a:chExt cx="919480" cy="525780"/>
          </a:xfrm>
        </p:grpSpPr>
        <p:sp>
          <p:nvSpPr>
            <p:cNvPr id="19" name="object 19"/>
            <p:cNvSpPr/>
            <p:nvPr/>
          </p:nvSpPr>
          <p:spPr>
            <a:xfrm>
              <a:off x="5713475" y="3049524"/>
              <a:ext cx="904240" cy="510540"/>
            </a:xfrm>
            <a:custGeom>
              <a:avLst/>
              <a:gdLst/>
              <a:ahLst/>
              <a:cxnLst/>
              <a:rect l="l" t="t" r="r" b="b"/>
              <a:pathLst>
                <a:path w="904240" h="510539">
                  <a:moveTo>
                    <a:pt x="903731" y="0"/>
                  </a:moveTo>
                  <a:lnTo>
                    <a:pt x="0" y="0"/>
                  </a:lnTo>
                  <a:lnTo>
                    <a:pt x="0" y="510539"/>
                  </a:lnTo>
                  <a:lnTo>
                    <a:pt x="903731" y="510539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61A2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713475" y="3049524"/>
              <a:ext cx="904240" cy="510540"/>
            </a:xfrm>
            <a:custGeom>
              <a:avLst/>
              <a:gdLst/>
              <a:ahLst/>
              <a:cxnLst/>
              <a:rect l="l" t="t" r="r" b="b"/>
              <a:pathLst>
                <a:path w="904240" h="510539">
                  <a:moveTo>
                    <a:pt x="0" y="510539"/>
                  </a:moveTo>
                  <a:lnTo>
                    <a:pt x="903731" y="510539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510539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721096" y="3160522"/>
            <a:ext cx="89661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9385">
              <a:lnSpc>
                <a:spcPct val="100000"/>
              </a:lnSpc>
              <a:spcBef>
                <a:spcPts val="95"/>
              </a:spcBef>
            </a:pPr>
            <a:r>
              <a:rPr dirty="0" sz="1600" spc="-36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82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705855" y="3619500"/>
            <a:ext cx="919480" cy="264160"/>
            <a:chOff x="5705855" y="3619500"/>
            <a:chExt cx="919480" cy="264160"/>
          </a:xfrm>
        </p:grpSpPr>
        <p:sp>
          <p:nvSpPr>
            <p:cNvPr id="23" name="object 23"/>
            <p:cNvSpPr/>
            <p:nvPr/>
          </p:nvSpPr>
          <p:spPr>
            <a:xfrm>
              <a:off x="5713475" y="3627120"/>
              <a:ext cx="904240" cy="248920"/>
            </a:xfrm>
            <a:custGeom>
              <a:avLst/>
              <a:gdLst/>
              <a:ahLst/>
              <a:cxnLst/>
              <a:rect l="l" t="t" r="r" b="b"/>
              <a:pathLst>
                <a:path w="904240" h="248920">
                  <a:moveTo>
                    <a:pt x="903731" y="0"/>
                  </a:moveTo>
                  <a:lnTo>
                    <a:pt x="0" y="0"/>
                  </a:lnTo>
                  <a:lnTo>
                    <a:pt x="0" y="248411"/>
                  </a:lnTo>
                  <a:lnTo>
                    <a:pt x="903731" y="248411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3D87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713475" y="3627120"/>
              <a:ext cx="904240" cy="248920"/>
            </a:xfrm>
            <a:custGeom>
              <a:avLst/>
              <a:gdLst/>
              <a:ahLst/>
              <a:cxnLst/>
              <a:rect l="l" t="t" r="r" b="b"/>
              <a:pathLst>
                <a:path w="904240" h="248920">
                  <a:moveTo>
                    <a:pt x="0" y="248411"/>
                  </a:moveTo>
                  <a:lnTo>
                    <a:pt x="903731" y="248411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8411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5721096" y="3607053"/>
            <a:ext cx="89661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9385">
              <a:lnSpc>
                <a:spcPct val="100000"/>
              </a:lnSpc>
              <a:spcBef>
                <a:spcPts val="95"/>
              </a:spcBef>
            </a:pPr>
            <a:r>
              <a:rPr dirty="0" sz="1600" spc="-36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705855" y="3934967"/>
            <a:ext cx="919480" cy="262255"/>
            <a:chOff x="5705855" y="3934967"/>
            <a:chExt cx="919480" cy="262255"/>
          </a:xfrm>
        </p:grpSpPr>
        <p:sp>
          <p:nvSpPr>
            <p:cNvPr id="27" name="object 27"/>
            <p:cNvSpPr/>
            <p:nvPr/>
          </p:nvSpPr>
          <p:spPr>
            <a:xfrm>
              <a:off x="5713475" y="3942587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903731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903731" y="246887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42B9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713475" y="3942587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0" y="246887"/>
                  </a:moveTo>
                  <a:lnTo>
                    <a:pt x="903731" y="246887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5721096" y="3921378"/>
            <a:ext cx="89661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9385">
              <a:lnSpc>
                <a:spcPct val="100000"/>
              </a:lnSpc>
              <a:spcBef>
                <a:spcPts val="95"/>
              </a:spcBef>
            </a:pPr>
            <a:r>
              <a:rPr dirty="0" sz="1600" spc="-36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705855" y="4248911"/>
            <a:ext cx="919480" cy="262255"/>
            <a:chOff x="5705855" y="4248911"/>
            <a:chExt cx="919480" cy="262255"/>
          </a:xfrm>
        </p:grpSpPr>
        <p:sp>
          <p:nvSpPr>
            <p:cNvPr id="31" name="object 31"/>
            <p:cNvSpPr/>
            <p:nvPr/>
          </p:nvSpPr>
          <p:spPr>
            <a:xfrm>
              <a:off x="5713475" y="4256531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903731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903731" y="246888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27CE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713475" y="4256531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0" y="246888"/>
                  </a:moveTo>
                  <a:lnTo>
                    <a:pt x="903731" y="246888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5721096" y="4235958"/>
            <a:ext cx="89661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9385">
              <a:lnSpc>
                <a:spcPct val="100000"/>
              </a:lnSpc>
              <a:spcBef>
                <a:spcPts val="95"/>
              </a:spcBef>
            </a:pPr>
            <a:r>
              <a:rPr dirty="0" sz="1600" spc="-36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119883" y="5242559"/>
            <a:ext cx="919480" cy="317500"/>
            <a:chOff x="2119883" y="5242559"/>
            <a:chExt cx="919480" cy="317500"/>
          </a:xfrm>
        </p:grpSpPr>
        <p:sp>
          <p:nvSpPr>
            <p:cNvPr id="35" name="object 35"/>
            <p:cNvSpPr/>
            <p:nvPr/>
          </p:nvSpPr>
          <p:spPr>
            <a:xfrm>
              <a:off x="2127503" y="5250179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903732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2" y="301752"/>
                  </a:lnTo>
                  <a:lnTo>
                    <a:pt x="903732" y="0"/>
                  </a:lnTo>
                  <a:close/>
                </a:path>
              </a:pathLst>
            </a:custGeom>
            <a:solidFill>
              <a:srgbClr val="61A2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127503" y="5250179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0" y="301752"/>
                  </a:moveTo>
                  <a:lnTo>
                    <a:pt x="903732" y="301752"/>
                  </a:lnTo>
                  <a:lnTo>
                    <a:pt x="903732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7" name="object 37"/>
          <p:cNvGrpSpPr/>
          <p:nvPr/>
        </p:nvGrpSpPr>
        <p:grpSpPr>
          <a:xfrm>
            <a:off x="4904232" y="5237988"/>
            <a:ext cx="919480" cy="317500"/>
            <a:chOff x="4904232" y="5237988"/>
            <a:chExt cx="919480" cy="317500"/>
          </a:xfrm>
        </p:grpSpPr>
        <p:sp>
          <p:nvSpPr>
            <p:cNvPr id="38" name="object 38"/>
            <p:cNvSpPr/>
            <p:nvPr/>
          </p:nvSpPr>
          <p:spPr>
            <a:xfrm>
              <a:off x="4911852" y="5245608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903731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1" y="30175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3D87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911852" y="5245608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0" y="301752"/>
                  </a:moveTo>
                  <a:lnTo>
                    <a:pt x="903731" y="301752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39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0" name="object 40"/>
          <p:cNvGrpSpPr/>
          <p:nvPr/>
        </p:nvGrpSpPr>
        <p:grpSpPr>
          <a:xfrm>
            <a:off x="7674864" y="5237988"/>
            <a:ext cx="917575" cy="320040"/>
            <a:chOff x="7674864" y="5237988"/>
            <a:chExt cx="917575" cy="320040"/>
          </a:xfrm>
        </p:grpSpPr>
        <p:sp>
          <p:nvSpPr>
            <p:cNvPr id="41" name="object 41"/>
            <p:cNvSpPr/>
            <p:nvPr/>
          </p:nvSpPr>
          <p:spPr>
            <a:xfrm>
              <a:off x="7682484" y="5245608"/>
              <a:ext cx="902335" cy="304800"/>
            </a:xfrm>
            <a:custGeom>
              <a:avLst/>
              <a:gdLst/>
              <a:ahLst/>
              <a:cxnLst/>
              <a:rect l="l" t="t" r="r" b="b"/>
              <a:pathLst>
                <a:path w="902334" h="304800">
                  <a:moveTo>
                    <a:pt x="902207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902207" y="304799"/>
                  </a:lnTo>
                  <a:lnTo>
                    <a:pt x="902207" y="0"/>
                  </a:lnTo>
                  <a:close/>
                </a:path>
              </a:pathLst>
            </a:custGeom>
            <a:solidFill>
              <a:srgbClr val="27CE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682484" y="5245608"/>
              <a:ext cx="902335" cy="304800"/>
            </a:xfrm>
            <a:custGeom>
              <a:avLst/>
              <a:gdLst/>
              <a:ahLst/>
              <a:cxnLst/>
              <a:rect l="l" t="t" r="r" b="b"/>
              <a:pathLst>
                <a:path w="902334" h="304800">
                  <a:moveTo>
                    <a:pt x="0" y="304799"/>
                  </a:moveTo>
                  <a:lnTo>
                    <a:pt x="902207" y="304799"/>
                  </a:lnTo>
                  <a:lnTo>
                    <a:pt x="902207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1937766" y="2180336"/>
            <a:ext cx="232918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7500" marR="5080" indent="-304800">
              <a:lnSpc>
                <a:spcPct val="100000"/>
              </a:lnSpc>
              <a:spcBef>
                <a:spcPts val="105"/>
              </a:spcBef>
            </a:pPr>
            <a:r>
              <a:rPr dirty="0" sz="2000" spc="-120">
                <a:latin typeface="Arial"/>
                <a:cs typeface="Arial"/>
              </a:rPr>
              <a:t>One </a:t>
            </a:r>
            <a:r>
              <a:rPr dirty="0" sz="2000" spc="-150">
                <a:latin typeface="Arial"/>
                <a:cs typeface="Arial"/>
              </a:rPr>
              <a:t>runqueue, </a:t>
            </a:r>
            <a:r>
              <a:rPr dirty="0" sz="2000" spc="-105">
                <a:latin typeface="Arial"/>
                <a:cs typeface="Arial"/>
              </a:rPr>
              <a:t>threads  </a:t>
            </a:r>
            <a:r>
              <a:rPr dirty="0" sz="2000" spc="-90">
                <a:latin typeface="Arial"/>
                <a:cs typeface="Arial"/>
              </a:rPr>
              <a:t>sorted </a:t>
            </a:r>
            <a:r>
              <a:rPr dirty="0" sz="2000" spc="-55">
                <a:latin typeface="Arial"/>
                <a:cs typeface="Arial"/>
              </a:rPr>
              <a:t>by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229" b="1" i="1">
                <a:latin typeface="Arial"/>
                <a:cs typeface="Arial"/>
              </a:rPr>
              <a:t>runtime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976618" y="2024252"/>
            <a:ext cx="334264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59690">
              <a:lnSpc>
                <a:spcPct val="100000"/>
              </a:lnSpc>
              <a:spcBef>
                <a:spcPts val="105"/>
              </a:spcBef>
            </a:pPr>
            <a:r>
              <a:rPr dirty="0" sz="2000" spc="-120">
                <a:latin typeface="Arial"/>
                <a:cs typeface="Arial"/>
              </a:rPr>
              <a:t>When </a:t>
            </a:r>
            <a:r>
              <a:rPr dirty="0" sz="2000" spc="-65">
                <a:latin typeface="Arial"/>
                <a:cs typeface="Arial"/>
              </a:rPr>
              <a:t>thread </a:t>
            </a:r>
            <a:r>
              <a:rPr dirty="0" sz="2000" spc="-120">
                <a:latin typeface="Arial"/>
                <a:cs typeface="Arial"/>
              </a:rPr>
              <a:t>done</a:t>
            </a:r>
            <a:r>
              <a:rPr dirty="0" sz="2000" spc="95">
                <a:latin typeface="Arial"/>
                <a:cs typeface="Arial"/>
              </a:rPr>
              <a:t> </a:t>
            </a:r>
            <a:r>
              <a:rPr dirty="0" sz="2000" spc="-135">
                <a:latin typeface="Arial"/>
                <a:cs typeface="Arial"/>
              </a:rPr>
              <a:t>running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2000" spc="-10">
                <a:latin typeface="Arial"/>
                <a:cs typeface="Arial"/>
              </a:rPr>
              <a:t>for </a:t>
            </a:r>
            <a:r>
              <a:rPr dirty="0" sz="2000" spc="-120">
                <a:latin typeface="Arial"/>
                <a:cs typeface="Arial"/>
              </a:rPr>
              <a:t>its </a:t>
            </a:r>
            <a:r>
              <a:rPr dirty="0" sz="2000" spc="-220" b="1" i="1">
                <a:latin typeface="Arial"/>
                <a:cs typeface="Arial"/>
              </a:rPr>
              <a:t>timeslice </a:t>
            </a:r>
            <a:r>
              <a:rPr dirty="0" sz="2000" spc="-120">
                <a:latin typeface="Arial"/>
                <a:cs typeface="Arial"/>
              </a:rPr>
              <a:t>: </a:t>
            </a:r>
            <a:r>
              <a:rPr dirty="0" sz="2000" spc="-130">
                <a:latin typeface="Arial"/>
                <a:cs typeface="Arial"/>
              </a:rPr>
              <a:t>enqueued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60">
                <a:latin typeface="Arial"/>
                <a:cs typeface="Arial"/>
              </a:rPr>
              <a:t>again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705855" y="2401823"/>
            <a:ext cx="919480" cy="264160"/>
            <a:chOff x="5705855" y="2401823"/>
            <a:chExt cx="919480" cy="264160"/>
          </a:xfrm>
        </p:grpSpPr>
        <p:sp>
          <p:nvSpPr>
            <p:cNvPr id="46" name="object 46"/>
            <p:cNvSpPr/>
            <p:nvPr/>
          </p:nvSpPr>
          <p:spPr>
            <a:xfrm>
              <a:off x="5713475" y="2409443"/>
              <a:ext cx="904240" cy="248920"/>
            </a:xfrm>
            <a:custGeom>
              <a:avLst/>
              <a:gdLst/>
              <a:ahLst/>
              <a:cxnLst/>
              <a:rect l="l" t="t" r="r" b="b"/>
              <a:pathLst>
                <a:path w="904240" h="248919">
                  <a:moveTo>
                    <a:pt x="903731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903731" y="24841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713475" y="2409443"/>
              <a:ext cx="904240" cy="248920"/>
            </a:xfrm>
            <a:custGeom>
              <a:avLst/>
              <a:gdLst/>
              <a:ahLst/>
              <a:cxnLst/>
              <a:rect l="l" t="t" r="r" b="b"/>
              <a:pathLst>
                <a:path w="904240" h="248919">
                  <a:moveTo>
                    <a:pt x="0" y="248412"/>
                  </a:moveTo>
                  <a:lnTo>
                    <a:pt x="903731" y="248412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5721096" y="2388488"/>
            <a:ext cx="89661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2870">
              <a:lnSpc>
                <a:spcPct val="100000"/>
              </a:lnSpc>
              <a:spcBef>
                <a:spcPts val="95"/>
              </a:spcBef>
            </a:pPr>
            <a:r>
              <a:rPr dirty="0" sz="1600" spc="-36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112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046214" y="3709542"/>
            <a:ext cx="3322954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000" spc="-155">
                <a:latin typeface="Arial"/>
                <a:cs typeface="Arial"/>
              </a:rPr>
              <a:t>Lower </a:t>
            </a:r>
            <a:r>
              <a:rPr dirty="0" sz="2000" spc="-305" b="1" i="1">
                <a:latin typeface="Arial"/>
                <a:cs typeface="Arial"/>
              </a:rPr>
              <a:t>niceness </a:t>
            </a:r>
            <a:r>
              <a:rPr dirty="0" sz="2000" spc="165" i="1">
                <a:latin typeface="Arial"/>
                <a:cs typeface="Arial"/>
              </a:rPr>
              <a:t>= </a:t>
            </a:r>
            <a:r>
              <a:rPr dirty="0" sz="2000" spc="-90">
                <a:latin typeface="Arial"/>
                <a:cs typeface="Arial"/>
              </a:rPr>
              <a:t>longer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 spc="-220" b="1" i="1">
                <a:latin typeface="Arial"/>
                <a:cs typeface="Arial"/>
              </a:rPr>
              <a:t>timeslice</a:t>
            </a:r>
            <a:endParaRPr sz="2000">
              <a:latin typeface="Arial"/>
              <a:cs typeface="Arial"/>
            </a:endParaRPr>
          </a:p>
          <a:p>
            <a:pPr algn="ctr" marR="57785">
              <a:lnSpc>
                <a:spcPct val="100000"/>
              </a:lnSpc>
              <a:spcBef>
                <a:spcPts val="5"/>
              </a:spcBef>
            </a:pPr>
            <a:r>
              <a:rPr dirty="0" sz="2000" spc="-160">
                <a:latin typeface="Arial"/>
                <a:cs typeface="Arial"/>
              </a:rPr>
              <a:t>(tasks </a:t>
            </a:r>
            <a:r>
              <a:rPr dirty="0" sz="2000" spc="-65">
                <a:latin typeface="Arial"/>
                <a:cs typeface="Arial"/>
              </a:rPr>
              <a:t>allowed to </a:t>
            </a:r>
            <a:r>
              <a:rPr dirty="0" sz="2000" spc="-145">
                <a:latin typeface="Arial"/>
                <a:cs typeface="Arial"/>
              </a:rPr>
              <a:t>run</a:t>
            </a:r>
            <a:r>
              <a:rPr dirty="0" sz="2000" spc="180">
                <a:latin typeface="Arial"/>
                <a:cs typeface="Arial"/>
              </a:rPr>
              <a:t> </a:t>
            </a:r>
            <a:r>
              <a:rPr dirty="0" sz="2000" spc="-95">
                <a:latin typeface="Arial"/>
                <a:cs typeface="Arial"/>
              </a:rPr>
              <a:t>longer)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865876" y="1812035"/>
            <a:ext cx="5180330" cy="3411220"/>
            <a:chOff x="5865876" y="1812035"/>
            <a:chExt cx="5180330" cy="3411220"/>
          </a:xfrm>
        </p:grpSpPr>
        <p:sp>
          <p:nvSpPr>
            <p:cNvPr id="51" name="object 51"/>
            <p:cNvSpPr/>
            <p:nvPr/>
          </p:nvSpPr>
          <p:spPr>
            <a:xfrm>
              <a:off x="6617208" y="3253612"/>
              <a:ext cx="2159000" cy="501015"/>
            </a:xfrm>
            <a:custGeom>
              <a:avLst/>
              <a:gdLst/>
              <a:ahLst/>
              <a:cxnLst/>
              <a:rect l="l" t="t" r="r" b="b"/>
              <a:pathLst>
                <a:path w="2159000" h="501014">
                  <a:moveTo>
                    <a:pt x="176099" y="56849"/>
                  </a:moveTo>
                  <a:lnTo>
                    <a:pt x="165012" y="113635"/>
                  </a:lnTo>
                  <a:lnTo>
                    <a:pt x="2147824" y="500506"/>
                  </a:lnTo>
                  <a:lnTo>
                    <a:pt x="2158873" y="443738"/>
                  </a:lnTo>
                  <a:lnTo>
                    <a:pt x="176099" y="56849"/>
                  </a:lnTo>
                  <a:close/>
                </a:path>
                <a:path w="2159000" h="501014">
                  <a:moveTo>
                    <a:pt x="187198" y="0"/>
                  </a:moveTo>
                  <a:lnTo>
                    <a:pt x="0" y="51942"/>
                  </a:lnTo>
                  <a:lnTo>
                    <a:pt x="153924" y="170434"/>
                  </a:lnTo>
                  <a:lnTo>
                    <a:pt x="165012" y="113635"/>
                  </a:lnTo>
                  <a:lnTo>
                    <a:pt x="136525" y="108076"/>
                  </a:lnTo>
                  <a:lnTo>
                    <a:pt x="147700" y="51308"/>
                  </a:lnTo>
                  <a:lnTo>
                    <a:pt x="177181" y="51308"/>
                  </a:lnTo>
                  <a:lnTo>
                    <a:pt x="187198" y="0"/>
                  </a:lnTo>
                  <a:close/>
                </a:path>
                <a:path w="2159000" h="501014">
                  <a:moveTo>
                    <a:pt x="147700" y="51308"/>
                  </a:moveTo>
                  <a:lnTo>
                    <a:pt x="136525" y="108076"/>
                  </a:lnTo>
                  <a:lnTo>
                    <a:pt x="165012" y="113635"/>
                  </a:lnTo>
                  <a:lnTo>
                    <a:pt x="176099" y="56849"/>
                  </a:lnTo>
                  <a:lnTo>
                    <a:pt x="147700" y="51308"/>
                  </a:lnTo>
                  <a:close/>
                </a:path>
                <a:path w="2159000" h="501014">
                  <a:moveTo>
                    <a:pt x="177181" y="51308"/>
                  </a:moveTo>
                  <a:lnTo>
                    <a:pt x="147700" y="51308"/>
                  </a:lnTo>
                  <a:lnTo>
                    <a:pt x="176099" y="56849"/>
                  </a:lnTo>
                  <a:lnTo>
                    <a:pt x="177181" y="51308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870448" y="1816607"/>
              <a:ext cx="5171440" cy="3401695"/>
            </a:xfrm>
            <a:custGeom>
              <a:avLst/>
              <a:gdLst/>
              <a:ahLst/>
              <a:cxnLst/>
              <a:rect l="l" t="t" r="r" b="b"/>
              <a:pathLst>
                <a:path w="5171440" h="3401695">
                  <a:moveTo>
                    <a:pt x="5141570" y="186816"/>
                  </a:moveTo>
                  <a:lnTo>
                    <a:pt x="4850003" y="186816"/>
                  </a:lnTo>
                  <a:lnTo>
                    <a:pt x="4892382" y="193656"/>
                  </a:lnTo>
                  <a:lnTo>
                    <a:pt x="4929196" y="212700"/>
                  </a:lnTo>
                  <a:lnTo>
                    <a:pt x="4958231" y="241735"/>
                  </a:lnTo>
                  <a:lnTo>
                    <a:pt x="4977275" y="278549"/>
                  </a:lnTo>
                  <a:lnTo>
                    <a:pt x="4984115" y="320928"/>
                  </a:lnTo>
                  <a:lnTo>
                    <a:pt x="4984115" y="3401567"/>
                  </a:lnTo>
                  <a:lnTo>
                    <a:pt x="5170932" y="3401567"/>
                  </a:lnTo>
                  <a:lnTo>
                    <a:pt x="5170932" y="320928"/>
                  </a:lnTo>
                  <a:lnTo>
                    <a:pt x="5167453" y="273493"/>
                  </a:lnTo>
                  <a:lnTo>
                    <a:pt x="5157348" y="228223"/>
                  </a:lnTo>
                  <a:lnTo>
                    <a:pt x="5141570" y="186816"/>
                  </a:lnTo>
                  <a:close/>
                </a:path>
                <a:path w="5171440" h="3401695">
                  <a:moveTo>
                    <a:pt x="561339" y="320928"/>
                  </a:moveTo>
                  <a:lnTo>
                    <a:pt x="0" y="320928"/>
                  </a:lnTo>
                  <a:lnTo>
                    <a:pt x="280669" y="552450"/>
                  </a:lnTo>
                  <a:lnTo>
                    <a:pt x="561339" y="320928"/>
                  </a:lnTo>
                  <a:close/>
                </a:path>
                <a:path w="5171440" h="3401695">
                  <a:moveTo>
                    <a:pt x="4850003" y="0"/>
                  </a:moveTo>
                  <a:lnTo>
                    <a:pt x="508126" y="0"/>
                  </a:lnTo>
                  <a:lnTo>
                    <a:pt x="460723" y="3478"/>
                  </a:lnTo>
                  <a:lnTo>
                    <a:pt x="415478" y="13583"/>
                  </a:lnTo>
                  <a:lnTo>
                    <a:pt x="372888" y="29820"/>
                  </a:lnTo>
                  <a:lnTo>
                    <a:pt x="333450" y="51691"/>
                  </a:lnTo>
                  <a:lnTo>
                    <a:pt x="297660" y="78702"/>
                  </a:lnTo>
                  <a:lnTo>
                    <a:pt x="266015" y="110356"/>
                  </a:lnTo>
                  <a:lnTo>
                    <a:pt x="239010" y="146158"/>
                  </a:lnTo>
                  <a:lnTo>
                    <a:pt x="217142" y="185612"/>
                  </a:lnTo>
                  <a:lnTo>
                    <a:pt x="200908" y="228223"/>
                  </a:lnTo>
                  <a:lnTo>
                    <a:pt x="190803" y="273493"/>
                  </a:lnTo>
                  <a:lnTo>
                    <a:pt x="187325" y="320928"/>
                  </a:lnTo>
                  <a:lnTo>
                    <a:pt x="374141" y="320928"/>
                  </a:lnTo>
                  <a:lnTo>
                    <a:pt x="380968" y="278549"/>
                  </a:lnTo>
                  <a:lnTo>
                    <a:pt x="399980" y="241735"/>
                  </a:lnTo>
                  <a:lnTo>
                    <a:pt x="428978" y="212700"/>
                  </a:lnTo>
                  <a:lnTo>
                    <a:pt x="465760" y="193656"/>
                  </a:lnTo>
                  <a:lnTo>
                    <a:pt x="508126" y="186816"/>
                  </a:lnTo>
                  <a:lnTo>
                    <a:pt x="5141570" y="186816"/>
                  </a:lnTo>
                  <a:lnTo>
                    <a:pt x="5141111" y="185612"/>
                  </a:lnTo>
                  <a:lnTo>
                    <a:pt x="5119240" y="146158"/>
                  </a:lnTo>
                  <a:lnTo>
                    <a:pt x="5092229" y="110356"/>
                  </a:lnTo>
                  <a:lnTo>
                    <a:pt x="5060575" y="78702"/>
                  </a:lnTo>
                  <a:lnTo>
                    <a:pt x="5024773" y="51691"/>
                  </a:lnTo>
                  <a:lnTo>
                    <a:pt x="4985319" y="29820"/>
                  </a:lnTo>
                  <a:lnTo>
                    <a:pt x="4942708" y="13583"/>
                  </a:lnTo>
                  <a:lnTo>
                    <a:pt x="4897438" y="3478"/>
                  </a:lnTo>
                  <a:lnTo>
                    <a:pt x="4850003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5870448" y="1816607"/>
              <a:ext cx="5171440" cy="3401695"/>
            </a:xfrm>
            <a:custGeom>
              <a:avLst/>
              <a:gdLst/>
              <a:ahLst/>
              <a:cxnLst/>
              <a:rect l="l" t="t" r="r" b="b"/>
              <a:pathLst>
                <a:path w="5171440" h="3401695">
                  <a:moveTo>
                    <a:pt x="5170932" y="3401567"/>
                  </a:moveTo>
                  <a:lnTo>
                    <a:pt x="5170932" y="320928"/>
                  </a:lnTo>
                  <a:lnTo>
                    <a:pt x="5167453" y="273493"/>
                  </a:lnTo>
                  <a:lnTo>
                    <a:pt x="5157348" y="228223"/>
                  </a:lnTo>
                  <a:lnTo>
                    <a:pt x="5141111" y="185612"/>
                  </a:lnTo>
                  <a:lnTo>
                    <a:pt x="5119240" y="146158"/>
                  </a:lnTo>
                  <a:lnTo>
                    <a:pt x="5092229" y="110356"/>
                  </a:lnTo>
                  <a:lnTo>
                    <a:pt x="5060575" y="78702"/>
                  </a:lnTo>
                  <a:lnTo>
                    <a:pt x="5024773" y="51691"/>
                  </a:lnTo>
                  <a:lnTo>
                    <a:pt x="4985319" y="29820"/>
                  </a:lnTo>
                  <a:lnTo>
                    <a:pt x="4942708" y="13583"/>
                  </a:lnTo>
                  <a:lnTo>
                    <a:pt x="4897438" y="3478"/>
                  </a:lnTo>
                  <a:lnTo>
                    <a:pt x="4850003" y="0"/>
                  </a:lnTo>
                  <a:lnTo>
                    <a:pt x="508126" y="0"/>
                  </a:lnTo>
                  <a:lnTo>
                    <a:pt x="460723" y="3478"/>
                  </a:lnTo>
                  <a:lnTo>
                    <a:pt x="415478" y="13583"/>
                  </a:lnTo>
                  <a:lnTo>
                    <a:pt x="372888" y="29820"/>
                  </a:lnTo>
                  <a:lnTo>
                    <a:pt x="333450" y="51691"/>
                  </a:lnTo>
                  <a:lnTo>
                    <a:pt x="297660" y="78702"/>
                  </a:lnTo>
                  <a:lnTo>
                    <a:pt x="266015" y="110356"/>
                  </a:lnTo>
                  <a:lnTo>
                    <a:pt x="239010" y="146158"/>
                  </a:lnTo>
                  <a:lnTo>
                    <a:pt x="217142" y="185612"/>
                  </a:lnTo>
                  <a:lnTo>
                    <a:pt x="200908" y="228223"/>
                  </a:lnTo>
                  <a:lnTo>
                    <a:pt x="190803" y="273493"/>
                  </a:lnTo>
                  <a:lnTo>
                    <a:pt x="187325" y="320928"/>
                  </a:lnTo>
                  <a:lnTo>
                    <a:pt x="0" y="320928"/>
                  </a:lnTo>
                  <a:lnTo>
                    <a:pt x="280669" y="552450"/>
                  </a:lnTo>
                  <a:lnTo>
                    <a:pt x="561339" y="320928"/>
                  </a:lnTo>
                  <a:lnTo>
                    <a:pt x="374141" y="320928"/>
                  </a:lnTo>
                  <a:lnTo>
                    <a:pt x="380968" y="278549"/>
                  </a:lnTo>
                  <a:lnTo>
                    <a:pt x="399980" y="241735"/>
                  </a:lnTo>
                  <a:lnTo>
                    <a:pt x="428978" y="212700"/>
                  </a:lnTo>
                  <a:lnTo>
                    <a:pt x="465760" y="193656"/>
                  </a:lnTo>
                  <a:lnTo>
                    <a:pt x="508126" y="186816"/>
                  </a:lnTo>
                  <a:lnTo>
                    <a:pt x="4850003" y="186816"/>
                  </a:lnTo>
                  <a:lnTo>
                    <a:pt x="4892382" y="193656"/>
                  </a:lnTo>
                  <a:lnTo>
                    <a:pt x="4929196" y="212700"/>
                  </a:lnTo>
                  <a:lnTo>
                    <a:pt x="4958231" y="241735"/>
                  </a:lnTo>
                  <a:lnTo>
                    <a:pt x="4977275" y="278549"/>
                  </a:lnTo>
                  <a:lnTo>
                    <a:pt x="4984115" y="320928"/>
                  </a:lnTo>
                  <a:lnTo>
                    <a:pt x="4984115" y="3401567"/>
                  </a:lnTo>
                  <a:lnTo>
                    <a:pt x="5170932" y="3401567"/>
                  </a:lnTo>
                  <a:close/>
                </a:path>
              </a:pathLst>
            </a:custGeom>
            <a:ln w="9144">
              <a:solidFill>
                <a:srgbClr val="FF92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4/16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6863" y="4546091"/>
            <a:ext cx="9427210" cy="1746885"/>
            <a:chOff x="816863" y="4546091"/>
            <a:chExt cx="9427210" cy="1746885"/>
          </a:xfrm>
        </p:grpSpPr>
        <p:sp>
          <p:nvSpPr>
            <p:cNvPr id="3" name="object 3"/>
            <p:cNvSpPr/>
            <p:nvPr/>
          </p:nvSpPr>
          <p:spPr>
            <a:xfrm>
              <a:off x="1941322" y="4546091"/>
              <a:ext cx="8303259" cy="802640"/>
            </a:xfrm>
            <a:custGeom>
              <a:avLst/>
              <a:gdLst/>
              <a:ahLst/>
              <a:cxnLst/>
              <a:rect l="l" t="t" r="r" b="b"/>
              <a:pathLst>
                <a:path w="8303259" h="802639">
                  <a:moveTo>
                    <a:pt x="3760978" y="56388"/>
                  </a:moveTo>
                  <a:lnTo>
                    <a:pt x="3747160" y="52197"/>
                  </a:lnTo>
                  <a:lnTo>
                    <a:pt x="3575177" y="0"/>
                  </a:lnTo>
                  <a:lnTo>
                    <a:pt x="3584905" y="57073"/>
                  </a:lnTo>
                  <a:lnTo>
                    <a:pt x="0" y="669937"/>
                  </a:lnTo>
                  <a:lnTo>
                    <a:pt x="9652" y="726948"/>
                  </a:lnTo>
                  <a:lnTo>
                    <a:pt x="3594646" y="114223"/>
                  </a:lnTo>
                  <a:lnTo>
                    <a:pt x="3604387" y="171323"/>
                  </a:lnTo>
                  <a:lnTo>
                    <a:pt x="3760978" y="56388"/>
                  </a:lnTo>
                  <a:close/>
                </a:path>
                <a:path w="8303259" h="802639">
                  <a:moveTo>
                    <a:pt x="5620766" y="750697"/>
                  </a:moveTo>
                  <a:lnTo>
                    <a:pt x="4390758" y="112255"/>
                  </a:lnTo>
                  <a:lnTo>
                    <a:pt x="4397667" y="98933"/>
                  </a:lnTo>
                  <a:lnTo>
                    <a:pt x="4417441" y="60833"/>
                  </a:lnTo>
                  <a:lnTo>
                    <a:pt x="4224134" y="57937"/>
                  </a:lnTo>
                  <a:lnTo>
                    <a:pt x="4030091" y="49530"/>
                  </a:lnTo>
                  <a:lnTo>
                    <a:pt x="4053751" y="102412"/>
                  </a:lnTo>
                  <a:lnTo>
                    <a:pt x="2778887" y="672719"/>
                  </a:lnTo>
                  <a:lnTo>
                    <a:pt x="2802509" y="725551"/>
                  </a:lnTo>
                  <a:lnTo>
                    <a:pt x="4077436" y="155333"/>
                  </a:lnTo>
                  <a:lnTo>
                    <a:pt x="4101084" y="208153"/>
                  </a:lnTo>
                  <a:lnTo>
                    <a:pt x="4197400" y="90551"/>
                  </a:lnTo>
                  <a:lnTo>
                    <a:pt x="4223664" y="58496"/>
                  </a:lnTo>
                  <a:lnTo>
                    <a:pt x="4337431" y="215011"/>
                  </a:lnTo>
                  <a:lnTo>
                    <a:pt x="4364063" y="163677"/>
                  </a:lnTo>
                  <a:lnTo>
                    <a:pt x="5594096" y="802132"/>
                  </a:lnTo>
                  <a:lnTo>
                    <a:pt x="5620766" y="750697"/>
                  </a:lnTo>
                  <a:close/>
                </a:path>
                <a:path w="8303259" h="802639">
                  <a:moveTo>
                    <a:pt x="8302752" y="669937"/>
                  </a:moveTo>
                  <a:lnTo>
                    <a:pt x="4865738" y="58305"/>
                  </a:lnTo>
                  <a:lnTo>
                    <a:pt x="4866652" y="53213"/>
                  </a:lnTo>
                  <a:lnTo>
                    <a:pt x="4875911" y="1270"/>
                  </a:lnTo>
                  <a:lnTo>
                    <a:pt x="4689602" y="56388"/>
                  </a:lnTo>
                  <a:lnTo>
                    <a:pt x="4845431" y="172339"/>
                  </a:lnTo>
                  <a:lnTo>
                    <a:pt x="4855578" y="115328"/>
                  </a:lnTo>
                  <a:lnTo>
                    <a:pt x="8292592" y="726948"/>
                  </a:lnTo>
                  <a:lnTo>
                    <a:pt x="8302752" y="669937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16863" y="5195315"/>
              <a:ext cx="2276856" cy="1097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965708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00"/>
              <a:t>THE</a:t>
            </a:r>
            <a:r>
              <a:rPr dirty="0" spc="-295"/>
              <a:t> </a:t>
            </a:r>
            <a:r>
              <a:rPr dirty="0" spc="-1465"/>
              <a:t>COMPLETELY</a:t>
            </a:r>
            <a:r>
              <a:rPr dirty="0" spc="-300"/>
              <a:t> </a:t>
            </a:r>
            <a:r>
              <a:rPr dirty="0" spc="-1175"/>
              <a:t>FAIR </a:t>
            </a:r>
            <a:r>
              <a:rPr dirty="0" spc="-1530"/>
              <a:t>SCHEDULER</a:t>
            </a:r>
            <a:r>
              <a:rPr dirty="0" spc="-295"/>
              <a:t> </a:t>
            </a:r>
            <a:r>
              <a:rPr dirty="0" spc="-1070"/>
              <a:t>(CFS):</a:t>
            </a:r>
            <a:r>
              <a:rPr dirty="0" spc="-855"/>
              <a:t> </a:t>
            </a:r>
            <a:r>
              <a:rPr dirty="0" spc="-1550"/>
              <a:t>CONCEPT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6863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3591" y="5195315"/>
            <a:ext cx="2276856" cy="1097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593591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365557" y="5190553"/>
            <a:ext cx="5057140" cy="1106805"/>
            <a:chOff x="6365557" y="5190553"/>
            <a:chExt cx="5057140" cy="1106805"/>
          </a:xfrm>
        </p:grpSpPr>
        <p:sp>
          <p:nvSpPr>
            <p:cNvPr id="10" name="object 10"/>
            <p:cNvSpPr/>
            <p:nvPr/>
          </p:nvSpPr>
          <p:spPr>
            <a:xfrm>
              <a:off x="6370320" y="5195315"/>
              <a:ext cx="2276855" cy="1097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370320" y="5195315"/>
              <a:ext cx="2277110" cy="1097280"/>
            </a:xfrm>
            <a:custGeom>
              <a:avLst/>
              <a:gdLst/>
              <a:ahLst/>
              <a:cxnLst/>
              <a:rect l="l" t="t" r="r" b="b"/>
              <a:pathLst>
                <a:path w="2277109" h="1097279">
                  <a:moveTo>
                    <a:pt x="0" y="1097280"/>
                  </a:moveTo>
                  <a:lnTo>
                    <a:pt x="2276855" y="1097280"/>
                  </a:lnTo>
                  <a:lnTo>
                    <a:pt x="2276855" y="0"/>
                  </a:lnTo>
                  <a:lnTo>
                    <a:pt x="0" y="0"/>
                  </a:lnTo>
                  <a:lnTo>
                    <a:pt x="0" y="1097280"/>
                  </a:lnTo>
                  <a:close/>
                </a:path>
              </a:pathLst>
            </a:custGeom>
            <a:ln w="9144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147048" y="5195315"/>
              <a:ext cx="2275331" cy="10972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180580" y="5894628"/>
            <a:ext cx="42418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8920" algn="l"/>
              </a:tabLst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2	</a:t>
            </a: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0">
                <a:latin typeface="Arial"/>
                <a:cs typeface="Arial"/>
              </a:rPr>
              <a:t> 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612891" y="2244851"/>
            <a:ext cx="1103630" cy="2367280"/>
            <a:chOff x="5612891" y="2244851"/>
            <a:chExt cx="1103630" cy="2367280"/>
          </a:xfrm>
        </p:grpSpPr>
        <p:sp>
          <p:nvSpPr>
            <p:cNvPr id="15" name="object 15"/>
            <p:cNvSpPr/>
            <p:nvPr/>
          </p:nvSpPr>
          <p:spPr>
            <a:xfrm>
              <a:off x="5620511" y="2252471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998346" y="0"/>
                  </a:moveTo>
                  <a:lnTo>
                    <a:pt x="89788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8" y="2351532"/>
                  </a:lnTo>
                  <a:lnTo>
                    <a:pt x="998346" y="2351532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6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620511" y="2252471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0" y="89788"/>
                  </a:moveTo>
                  <a:lnTo>
                    <a:pt x="7046" y="54810"/>
                  </a:lnTo>
                  <a:lnTo>
                    <a:pt x="26273" y="26273"/>
                  </a:lnTo>
                  <a:lnTo>
                    <a:pt x="54810" y="7046"/>
                  </a:lnTo>
                  <a:lnTo>
                    <a:pt x="89788" y="0"/>
                  </a:lnTo>
                  <a:lnTo>
                    <a:pt x="998346" y="0"/>
                  </a:lnTo>
                  <a:lnTo>
                    <a:pt x="1033325" y="7046"/>
                  </a:lnTo>
                  <a:lnTo>
                    <a:pt x="1061862" y="26273"/>
                  </a:lnTo>
                  <a:lnTo>
                    <a:pt x="1081089" y="54810"/>
                  </a:lnTo>
                  <a:lnTo>
                    <a:pt x="1088136" y="89788"/>
                  </a:lnTo>
                  <a:lnTo>
                    <a:pt x="1088136" y="2261742"/>
                  </a:lnTo>
                  <a:lnTo>
                    <a:pt x="1081089" y="2296721"/>
                  </a:lnTo>
                  <a:lnTo>
                    <a:pt x="1061862" y="2325258"/>
                  </a:lnTo>
                  <a:lnTo>
                    <a:pt x="1033325" y="2344485"/>
                  </a:lnTo>
                  <a:lnTo>
                    <a:pt x="998346" y="2351532"/>
                  </a:lnTo>
                  <a:lnTo>
                    <a:pt x="89788" y="2351532"/>
                  </a:lnTo>
                  <a:lnTo>
                    <a:pt x="54810" y="2344485"/>
                  </a:lnTo>
                  <a:lnTo>
                    <a:pt x="26273" y="2325258"/>
                  </a:lnTo>
                  <a:lnTo>
                    <a:pt x="7046" y="2296721"/>
                  </a:lnTo>
                  <a:lnTo>
                    <a:pt x="0" y="2261742"/>
                  </a:lnTo>
                  <a:lnTo>
                    <a:pt x="0" y="897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713475" y="2735579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903731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903731" y="246887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713475" y="2735579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0" y="246887"/>
                  </a:moveTo>
                  <a:lnTo>
                    <a:pt x="903731" y="246887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721096" y="2713989"/>
            <a:ext cx="89661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2870">
              <a:lnSpc>
                <a:spcPct val="100000"/>
              </a:lnSpc>
              <a:spcBef>
                <a:spcPts val="95"/>
              </a:spcBef>
            </a:pPr>
            <a:r>
              <a:rPr dirty="0" sz="1600" spc="-36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103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705855" y="3041904"/>
            <a:ext cx="919480" cy="525780"/>
            <a:chOff x="5705855" y="3041904"/>
            <a:chExt cx="919480" cy="525780"/>
          </a:xfrm>
        </p:grpSpPr>
        <p:sp>
          <p:nvSpPr>
            <p:cNvPr id="21" name="object 21"/>
            <p:cNvSpPr/>
            <p:nvPr/>
          </p:nvSpPr>
          <p:spPr>
            <a:xfrm>
              <a:off x="5713475" y="3049524"/>
              <a:ext cx="904240" cy="510540"/>
            </a:xfrm>
            <a:custGeom>
              <a:avLst/>
              <a:gdLst/>
              <a:ahLst/>
              <a:cxnLst/>
              <a:rect l="l" t="t" r="r" b="b"/>
              <a:pathLst>
                <a:path w="904240" h="510539">
                  <a:moveTo>
                    <a:pt x="903731" y="0"/>
                  </a:moveTo>
                  <a:lnTo>
                    <a:pt x="0" y="0"/>
                  </a:lnTo>
                  <a:lnTo>
                    <a:pt x="0" y="510539"/>
                  </a:lnTo>
                  <a:lnTo>
                    <a:pt x="903731" y="510539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61A2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713475" y="3049524"/>
              <a:ext cx="904240" cy="510540"/>
            </a:xfrm>
            <a:custGeom>
              <a:avLst/>
              <a:gdLst/>
              <a:ahLst/>
              <a:cxnLst/>
              <a:rect l="l" t="t" r="r" b="b"/>
              <a:pathLst>
                <a:path w="904240" h="510539">
                  <a:moveTo>
                    <a:pt x="0" y="510539"/>
                  </a:moveTo>
                  <a:lnTo>
                    <a:pt x="903731" y="510539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510539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5721096" y="3160522"/>
            <a:ext cx="89661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9385">
              <a:lnSpc>
                <a:spcPct val="100000"/>
              </a:lnSpc>
              <a:spcBef>
                <a:spcPts val="95"/>
              </a:spcBef>
            </a:pPr>
            <a:r>
              <a:rPr dirty="0" sz="1600" spc="-36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82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705855" y="3619500"/>
            <a:ext cx="919480" cy="264160"/>
            <a:chOff x="5705855" y="3619500"/>
            <a:chExt cx="919480" cy="264160"/>
          </a:xfrm>
        </p:grpSpPr>
        <p:sp>
          <p:nvSpPr>
            <p:cNvPr id="25" name="object 25"/>
            <p:cNvSpPr/>
            <p:nvPr/>
          </p:nvSpPr>
          <p:spPr>
            <a:xfrm>
              <a:off x="5713475" y="3627120"/>
              <a:ext cx="904240" cy="248920"/>
            </a:xfrm>
            <a:custGeom>
              <a:avLst/>
              <a:gdLst/>
              <a:ahLst/>
              <a:cxnLst/>
              <a:rect l="l" t="t" r="r" b="b"/>
              <a:pathLst>
                <a:path w="904240" h="248920">
                  <a:moveTo>
                    <a:pt x="903731" y="0"/>
                  </a:moveTo>
                  <a:lnTo>
                    <a:pt x="0" y="0"/>
                  </a:lnTo>
                  <a:lnTo>
                    <a:pt x="0" y="248411"/>
                  </a:lnTo>
                  <a:lnTo>
                    <a:pt x="903731" y="248411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3D87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713475" y="3627120"/>
              <a:ext cx="904240" cy="248920"/>
            </a:xfrm>
            <a:custGeom>
              <a:avLst/>
              <a:gdLst/>
              <a:ahLst/>
              <a:cxnLst/>
              <a:rect l="l" t="t" r="r" b="b"/>
              <a:pathLst>
                <a:path w="904240" h="248920">
                  <a:moveTo>
                    <a:pt x="0" y="248411"/>
                  </a:moveTo>
                  <a:lnTo>
                    <a:pt x="903731" y="248411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8411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5721096" y="3607053"/>
            <a:ext cx="89661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9385">
              <a:lnSpc>
                <a:spcPct val="100000"/>
              </a:lnSpc>
              <a:spcBef>
                <a:spcPts val="95"/>
              </a:spcBef>
            </a:pPr>
            <a:r>
              <a:rPr dirty="0" sz="1600" spc="-36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705855" y="3934967"/>
            <a:ext cx="919480" cy="262255"/>
            <a:chOff x="5705855" y="3934967"/>
            <a:chExt cx="919480" cy="262255"/>
          </a:xfrm>
        </p:grpSpPr>
        <p:sp>
          <p:nvSpPr>
            <p:cNvPr id="29" name="object 29"/>
            <p:cNvSpPr/>
            <p:nvPr/>
          </p:nvSpPr>
          <p:spPr>
            <a:xfrm>
              <a:off x="5713475" y="3942587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903731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903731" y="246887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42B9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713475" y="3942587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0" y="246887"/>
                  </a:moveTo>
                  <a:lnTo>
                    <a:pt x="903731" y="246887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5721096" y="3921378"/>
            <a:ext cx="89661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9385">
              <a:lnSpc>
                <a:spcPct val="100000"/>
              </a:lnSpc>
              <a:spcBef>
                <a:spcPts val="95"/>
              </a:spcBef>
            </a:pPr>
            <a:r>
              <a:rPr dirty="0" sz="1600" spc="-36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705855" y="4248911"/>
            <a:ext cx="919480" cy="262255"/>
            <a:chOff x="5705855" y="4248911"/>
            <a:chExt cx="919480" cy="262255"/>
          </a:xfrm>
        </p:grpSpPr>
        <p:sp>
          <p:nvSpPr>
            <p:cNvPr id="33" name="object 33"/>
            <p:cNvSpPr/>
            <p:nvPr/>
          </p:nvSpPr>
          <p:spPr>
            <a:xfrm>
              <a:off x="5713475" y="4256531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903731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903731" y="246888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27CE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713475" y="4256531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0" y="246888"/>
                  </a:moveTo>
                  <a:lnTo>
                    <a:pt x="903731" y="246888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5721096" y="4235958"/>
            <a:ext cx="89661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9385">
              <a:lnSpc>
                <a:spcPct val="100000"/>
              </a:lnSpc>
              <a:spcBef>
                <a:spcPts val="95"/>
              </a:spcBef>
            </a:pPr>
            <a:r>
              <a:rPr dirty="0" sz="1600" spc="-36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76618" y="2024252"/>
            <a:ext cx="334264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59690">
              <a:lnSpc>
                <a:spcPct val="100000"/>
              </a:lnSpc>
              <a:spcBef>
                <a:spcPts val="105"/>
              </a:spcBef>
            </a:pPr>
            <a:r>
              <a:rPr dirty="0" sz="2000" spc="-120">
                <a:latin typeface="Arial"/>
                <a:cs typeface="Arial"/>
              </a:rPr>
              <a:t>When </a:t>
            </a:r>
            <a:r>
              <a:rPr dirty="0" sz="2000" spc="-65">
                <a:latin typeface="Arial"/>
                <a:cs typeface="Arial"/>
              </a:rPr>
              <a:t>thread </a:t>
            </a:r>
            <a:r>
              <a:rPr dirty="0" sz="2000" spc="-120">
                <a:latin typeface="Arial"/>
                <a:cs typeface="Arial"/>
              </a:rPr>
              <a:t>done</a:t>
            </a:r>
            <a:r>
              <a:rPr dirty="0" sz="2000" spc="95">
                <a:latin typeface="Arial"/>
                <a:cs typeface="Arial"/>
              </a:rPr>
              <a:t> </a:t>
            </a:r>
            <a:r>
              <a:rPr dirty="0" sz="2000" spc="-135">
                <a:latin typeface="Arial"/>
                <a:cs typeface="Arial"/>
              </a:rPr>
              <a:t>running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2000" spc="-10">
                <a:latin typeface="Arial"/>
                <a:cs typeface="Arial"/>
              </a:rPr>
              <a:t>for </a:t>
            </a:r>
            <a:r>
              <a:rPr dirty="0" sz="2000" spc="-120">
                <a:latin typeface="Arial"/>
                <a:cs typeface="Arial"/>
              </a:rPr>
              <a:t>its </a:t>
            </a:r>
            <a:r>
              <a:rPr dirty="0" sz="2000" spc="-220" b="1" i="1">
                <a:latin typeface="Arial"/>
                <a:cs typeface="Arial"/>
              </a:rPr>
              <a:t>timeslice </a:t>
            </a:r>
            <a:r>
              <a:rPr dirty="0" sz="2000" spc="-120">
                <a:latin typeface="Arial"/>
                <a:cs typeface="Arial"/>
              </a:rPr>
              <a:t>: </a:t>
            </a:r>
            <a:r>
              <a:rPr dirty="0" sz="2000" spc="-130">
                <a:latin typeface="Arial"/>
                <a:cs typeface="Arial"/>
              </a:rPr>
              <a:t>enqueued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60">
                <a:latin typeface="Arial"/>
                <a:cs typeface="Arial"/>
              </a:rPr>
              <a:t>again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705855" y="2401823"/>
            <a:ext cx="919480" cy="264160"/>
            <a:chOff x="5705855" y="2401823"/>
            <a:chExt cx="919480" cy="264160"/>
          </a:xfrm>
        </p:grpSpPr>
        <p:sp>
          <p:nvSpPr>
            <p:cNvPr id="38" name="object 38"/>
            <p:cNvSpPr/>
            <p:nvPr/>
          </p:nvSpPr>
          <p:spPr>
            <a:xfrm>
              <a:off x="5713475" y="2409443"/>
              <a:ext cx="904240" cy="248920"/>
            </a:xfrm>
            <a:custGeom>
              <a:avLst/>
              <a:gdLst/>
              <a:ahLst/>
              <a:cxnLst/>
              <a:rect l="l" t="t" r="r" b="b"/>
              <a:pathLst>
                <a:path w="904240" h="248919">
                  <a:moveTo>
                    <a:pt x="903731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903731" y="24841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713475" y="2409443"/>
              <a:ext cx="904240" cy="248920"/>
            </a:xfrm>
            <a:custGeom>
              <a:avLst/>
              <a:gdLst/>
              <a:ahLst/>
              <a:cxnLst/>
              <a:rect l="l" t="t" r="r" b="b"/>
              <a:pathLst>
                <a:path w="904240" h="248919">
                  <a:moveTo>
                    <a:pt x="0" y="248412"/>
                  </a:moveTo>
                  <a:lnTo>
                    <a:pt x="903731" y="248412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5721096" y="2388488"/>
            <a:ext cx="89661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2870">
              <a:lnSpc>
                <a:spcPct val="100000"/>
              </a:lnSpc>
              <a:spcBef>
                <a:spcPts val="95"/>
              </a:spcBef>
            </a:pPr>
            <a:r>
              <a:rPr dirty="0" sz="1600" spc="-36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112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046214" y="3709542"/>
            <a:ext cx="3322954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000" spc="-155">
                <a:latin typeface="Arial"/>
                <a:cs typeface="Arial"/>
              </a:rPr>
              <a:t>Lower </a:t>
            </a:r>
            <a:r>
              <a:rPr dirty="0" sz="2000" spc="-305" b="1" i="1">
                <a:latin typeface="Arial"/>
                <a:cs typeface="Arial"/>
              </a:rPr>
              <a:t>niceness </a:t>
            </a:r>
            <a:r>
              <a:rPr dirty="0" sz="2000" spc="165" i="1">
                <a:latin typeface="Arial"/>
                <a:cs typeface="Arial"/>
              </a:rPr>
              <a:t>= </a:t>
            </a:r>
            <a:r>
              <a:rPr dirty="0" sz="2000" spc="-90">
                <a:latin typeface="Arial"/>
                <a:cs typeface="Arial"/>
              </a:rPr>
              <a:t>longer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 spc="-220" b="1" i="1">
                <a:latin typeface="Arial"/>
                <a:cs typeface="Arial"/>
              </a:rPr>
              <a:t>timeslice</a:t>
            </a:r>
            <a:endParaRPr sz="2000">
              <a:latin typeface="Arial"/>
              <a:cs typeface="Arial"/>
            </a:endParaRPr>
          </a:p>
          <a:p>
            <a:pPr algn="ctr" marR="57785">
              <a:lnSpc>
                <a:spcPct val="100000"/>
              </a:lnSpc>
              <a:spcBef>
                <a:spcPts val="5"/>
              </a:spcBef>
            </a:pPr>
            <a:r>
              <a:rPr dirty="0" sz="2000" spc="-160">
                <a:latin typeface="Arial"/>
                <a:cs typeface="Arial"/>
              </a:rPr>
              <a:t>(tasks </a:t>
            </a:r>
            <a:r>
              <a:rPr dirty="0" sz="2000" spc="-65">
                <a:latin typeface="Arial"/>
                <a:cs typeface="Arial"/>
              </a:rPr>
              <a:t>allowed to </a:t>
            </a:r>
            <a:r>
              <a:rPr dirty="0" sz="2000" spc="-145">
                <a:latin typeface="Arial"/>
                <a:cs typeface="Arial"/>
              </a:rPr>
              <a:t>run</a:t>
            </a:r>
            <a:r>
              <a:rPr dirty="0" sz="2000" spc="180">
                <a:latin typeface="Arial"/>
                <a:cs typeface="Arial"/>
              </a:rPr>
              <a:t> </a:t>
            </a:r>
            <a:r>
              <a:rPr dirty="0" sz="2000" spc="-95">
                <a:latin typeface="Arial"/>
                <a:cs typeface="Arial"/>
              </a:rPr>
              <a:t>longer)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617207" y="3253613"/>
            <a:ext cx="2159000" cy="501015"/>
          </a:xfrm>
          <a:custGeom>
            <a:avLst/>
            <a:gdLst/>
            <a:ahLst/>
            <a:cxnLst/>
            <a:rect l="l" t="t" r="r" b="b"/>
            <a:pathLst>
              <a:path w="2159000" h="501014">
                <a:moveTo>
                  <a:pt x="176099" y="56849"/>
                </a:moveTo>
                <a:lnTo>
                  <a:pt x="165012" y="113635"/>
                </a:lnTo>
                <a:lnTo>
                  <a:pt x="2147824" y="500506"/>
                </a:lnTo>
                <a:lnTo>
                  <a:pt x="2158873" y="443738"/>
                </a:lnTo>
                <a:lnTo>
                  <a:pt x="176099" y="56849"/>
                </a:lnTo>
                <a:close/>
              </a:path>
              <a:path w="2159000" h="501014">
                <a:moveTo>
                  <a:pt x="187198" y="0"/>
                </a:moveTo>
                <a:lnTo>
                  <a:pt x="0" y="51942"/>
                </a:lnTo>
                <a:lnTo>
                  <a:pt x="153924" y="170434"/>
                </a:lnTo>
                <a:lnTo>
                  <a:pt x="165012" y="113635"/>
                </a:lnTo>
                <a:lnTo>
                  <a:pt x="136525" y="108076"/>
                </a:lnTo>
                <a:lnTo>
                  <a:pt x="147700" y="51308"/>
                </a:lnTo>
                <a:lnTo>
                  <a:pt x="177181" y="51308"/>
                </a:lnTo>
                <a:lnTo>
                  <a:pt x="187198" y="0"/>
                </a:lnTo>
                <a:close/>
              </a:path>
              <a:path w="2159000" h="501014">
                <a:moveTo>
                  <a:pt x="147700" y="51308"/>
                </a:moveTo>
                <a:lnTo>
                  <a:pt x="136525" y="108076"/>
                </a:lnTo>
                <a:lnTo>
                  <a:pt x="165012" y="113635"/>
                </a:lnTo>
                <a:lnTo>
                  <a:pt x="176099" y="56849"/>
                </a:lnTo>
                <a:lnTo>
                  <a:pt x="147700" y="51308"/>
                </a:lnTo>
                <a:close/>
              </a:path>
              <a:path w="2159000" h="501014">
                <a:moveTo>
                  <a:pt x="177181" y="51308"/>
                </a:moveTo>
                <a:lnTo>
                  <a:pt x="147700" y="51308"/>
                </a:lnTo>
                <a:lnTo>
                  <a:pt x="176099" y="56849"/>
                </a:lnTo>
                <a:lnTo>
                  <a:pt x="177181" y="51308"/>
                </a:lnTo>
                <a:close/>
              </a:path>
            </a:pathLst>
          </a:custGeom>
          <a:solidFill>
            <a:srgbClr val="FF9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493647" y="2180336"/>
            <a:ext cx="3155950" cy="1094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456565" marR="387350">
              <a:lnSpc>
                <a:spcPct val="100000"/>
              </a:lnSpc>
              <a:spcBef>
                <a:spcPts val="105"/>
              </a:spcBef>
            </a:pPr>
            <a:r>
              <a:rPr dirty="0" sz="2000" spc="-120">
                <a:latin typeface="Arial"/>
                <a:cs typeface="Arial"/>
              </a:rPr>
              <a:t>One </a:t>
            </a:r>
            <a:r>
              <a:rPr dirty="0" sz="2000" spc="-150">
                <a:latin typeface="Arial"/>
                <a:cs typeface="Arial"/>
              </a:rPr>
              <a:t>runqueue, </a:t>
            </a:r>
            <a:r>
              <a:rPr dirty="0" sz="2000" spc="-105">
                <a:latin typeface="Arial"/>
                <a:cs typeface="Arial"/>
              </a:rPr>
              <a:t>threads  </a:t>
            </a:r>
            <a:r>
              <a:rPr dirty="0" sz="2000" spc="-90">
                <a:latin typeface="Arial"/>
                <a:cs typeface="Arial"/>
              </a:rPr>
              <a:t>sorted </a:t>
            </a:r>
            <a:r>
              <a:rPr dirty="0" sz="2000" spc="-55">
                <a:latin typeface="Arial"/>
                <a:cs typeface="Arial"/>
              </a:rPr>
              <a:t>by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229" b="1" i="1">
                <a:latin typeface="Arial"/>
                <a:cs typeface="Arial"/>
              </a:rPr>
              <a:t>runtime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dirty="0" sz="2000" spc="-150">
                <a:latin typeface="Arial"/>
                <a:cs typeface="Arial"/>
              </a:rPr>
              <a:t>Cores: </a:t>
            </a:r>
            <a:r>
              <a:rPr dirty="0" sz="2000" spc="-105">
                <a:latin typeface="Arial"/>
                <a:cs typeface="Arial"/>
              </a:rPr>
              <a:t>next </a:t>
            </a:r>
            <a:r>
              <a:rPr dirty="0" sz="2000" spc="-120">
                <a:latin typeface="Arial"/>
                <a:cs typeface="Arial"/>
              </a:rPr>
              <a:t>task </a:t>
            </a:r>
            <a:r>
              <a:rPr dirty="0" sz="2000" spc="-90">
                <a:latin typeface="Arial"/>
                <a:cs typeface="Arial"/>
              </a:rPr>
              <a:t>from</a:t>
            </a:r>
            <a:r>
              <a:rPr dirty="0" sz="2000" spc="204">
                <a:latin typeface="Arial"/>
                <a:cs typeface="Arial"/>
              </a:rPr>
              <a:t> </a:t>
            </a:r>
            <a:r>
              <a:rPr dirty="0" sz="2000" spc="-145">
                <a:latin typeface="Arial"/>
                <a:cs typeface="Arial"/>
              </a:rPr>
              <a:t>runqueue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865876" y="1812035"/>
            <a:ext cx="5180330" cy="3411220"/>
            <a:chOff x="5865876" y="1812035"/>
            <a:chExt cx="5180330" cy="3411220"/>
          </a:xfrm>
        </p:grpSpPr>
        <p:sp>
          <p:nvSpPr>
            <p:cNvPr id="45" name="object 45"/>
            <p:cNvSpPr/>
            <p:nvPr/>
          </p:nvSpPr>
          <p:spPr>
            <a:xfrm>
              <a:off x="5870448" y="1816607"/>
              <a:ext cx="5171440" cy="3401695"/>
            </a:xfrm>
            <a:custGeom>
              <a:avLst/>
              <a:gdLst/>
              <a:ahLst/>
              <a:cxnLst/>
              <a:rect l="l" t="t" r="r" b="b"/>
              <a:pathLst>
                <a:path w="5171440" h="3401695">
                  <a:moveTo>
                    <a:pt x="5141570" y="186816"/>
                  </a:moveTo>
                  <a:lnTo>
                    <a:pt x="4850003" y="186816"/>
                  </a:lnTo>
                  <a:lnTo>
                    <a:pt x="4892382" y="193656"/>
                  </a:lnTo>
                  <a:lnTo>
                    <a:pt x="4929196" y="212700"/>
                  </a:lnTo>
                  <a:lnTo>
                    <a:pt x="4958231" y="241735"/>
                  </a:lnTo>
                  <a:lnTo>
                    <a:pt x="4977275" y="278549"/>
                  </a:lnTo>
                  <a:lnTo>
                    <a:pt x="4984115" y="320928"/>
                  </a:lnTo>
                  <a:lnTo>
                    <a:pt x="4984115" y="3401567"/>
                  </a:lnTo>
                  <a:lnTo>
                    <a:pt x="5170932" y="3401567"/>
                  </a:lnTo>
                  <a:lnTo>
                    <a:pt x="5170932" y="320928"/>
                  </a:lnTo>
                  <a:lnTo>
                    <a:pt x="5167453" y="273493"/>
                  </a:lnTo>
                  <a:lnTo>
                    <a:pt x="5157348" y="228223"/>
                  </a:lnTo>
                  <a:lnTo>
                    <a:pt x="5141570" y="186816"/>
                  </a:lnTo>
                  <a:close/>
                </a:path>
                <a:path w="5171440" h="3401695">
                  <a:moveTo>
                    <a:pt x="561339" y="320928"/>
                  </a:moveTo>
                  <a:lnTo>
                    <a:pt x="0" y="320928"/>
                  </a:lnTo>
                  <a:lnTo>
                    <a:pt x="280669" y="552450"/>
                  </a:lnTo>
                  <a:lnTo>
                    <a:pt x="561339" y="320928"/>
                  </a:lnTo>
                  <a:close/>
                </a:path>
                <a:path w="5171440" h="3401695">
                  <a:moveTo>
                    <a:pt x="4850003" y="0"/>
                  </a:moveTo>
                  <a:lnTo>
                    <a:pt x="508126" y="0"/>
                  </a:lnTo>
                  <a:lnTo>
                    <a:pt x="460723" y="3478"/>
                  </a:lnTo>
                  <a:lnTo>
                    <a:pt x="415478" y="13583"/>
                  </a:lnTo>
                  <a:lnTo>
                    <a:pt x="372888" y="29820"/>
                  </a:lnTo>
                  <a:lnTo>
                    <a:pt x="333450" y="51691"/>
                  </a:lnTo>
                  <a:lnTo>
                    <a:pt x="297660" y="78702"/>
                  </a:lnTo>
                  <a:lnTo>
                    <a:pt x="266015" y="110356"/>
                  </a:lnTo>
                  <a:lnTo>
                    <a:pt x="239010" y="146158"/>
                  </a:lnTo>
                  <a:lnTo>
                    <a:pt x="217142" y="185612"/>
                  </a:lnTo>
                  <a:lnTo>
                    <a:pt x="200908" y="228223"/>
                  </a:lnTo>
                  <a:lnTo>
                    <a:pt x="190803" y="273493"/>
                  </a:lnTo>
                  <a:lnTo>
                    <a:pt x="187325" y="320928"/>
                  </a:lnTo>
                  <a:lnTo>
                    <a:pt x="374141" y="320928"/>
                  </a:lnTo>
                  <a:lnTo>
                    <a:pt x="380968" y="278549"/>
                  </a:lnTo>
                  <a:lnTo>
                    <a:pt x="399980" y="241735"/>
                  </a:lnTo>
                  <a:lnTo>
                    <a:pt x="428978" y="212700"/>
                  </a:lnTo>
                  <a:lnTo>
                    <a:pt x="465760" y="193656"/>
                  </a:lnTo>
                  <a:lnTo>
                    <a:pt x="508126" y="186816"/>
                  </a:lnTo>
                  <a:lnTo>
                    <a:pt x="5141570" y="186816"/>
                  </a:lnTo>
                  <a:lnTo>
                    <a:pt x="5141111" y="185612"/>
                  </a:lnTo>
                  <a:lnTo>
                    <a:pt x="5119240" y="146158"/>
                  </a:lnTo>
                  <a:lnTo>
                    <a:pt x="5092229" y="110356"/>
                  </a:lnTo>
                  <a:lnTo>
                    <a:pt x="5060575" y="78702"/>
                  </a:lnTo>
                  <a:lnTo>
                    <a:pt x="5024773" y="51691"/>
                  </a:lnTo>
                  <a:lnTo>
                    <a:pt x="4985319" y="29820"/>
                  </a:lnTo>
                  <a:lnTo>
                    <a:pt x="4942708" y="13583"/>
                  </a:lnTo>
                  <a:lnTo>
                    <a:pt x="4897438" y="3478"/>
                  </a:lnTo>
                  <a:lnTo>
                    <a:pt x="4850003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870448" y="1816607"/>
              <a:ext cx="5171440" cy="3401695"/>
            </a:xfrm>
            <a:custGeom>
              <a:avLst/>
              <a:gdLst/>
              <a:ahLst/>
              <a:cxnLst/>
              <a:rect l="l" t="t" r="r" b="b"/>
              <a:pathLst>
                <a:path w="5171440" h="3401695">
                  <a:moveTo>
                    <a:pt x="5170932" y="3401567"/>
                  </a:moveTo>
                  <a:lnTo>
                    <a:pt x="5170932" y="320928"/>
                  </a:lnTo>
                  <a:lnTo>
                    <a:pt x="5167453" y="273493"/>
                  </a:lnTo>
                  <a:lnTo>
                    <a:pt x="5157348" y="228223"/>
                  </a:lnTo>
                  <a:lnTo>
                    <a:pt x="5141111" y="185612"/>
                  </a:lnTo>
                  <a:lnTo>
                    <a:pt x="5119240" y="146158"/>
                  </a:lnTo>
                  <a:lnTo>
                    <a:pt x="5092229" y="110356"/>
                  </a:lnTo>
                  <a:lnTo>
                    <a:pt x="5060575" y="78702"/>
                  </a:lnTo>
                  <a:lnTo>
                    <a:pt x="5024773" y="51691"/>
                  </a:lnTo>
                  <a:lnTo>
                    <a:pt x="4985319" y="29820"/>
                  </a:lnTo>
                  <a:lnTo>
                    <a:pt x="4942708" y="13583"/>
                  </a:lnTo>
                  <a:lnTo>
                    <a:pt x="4897438" y="3478"/>
                  </a:lnTo>
                  <a:lnTo>
                    <a:pt x="4850003" y="0"/>
                  </a:lnTo>
                  <a:lnTo>
                    <a:pt x="508126" y="0"/>
                  </a:lnTo>
                  <a:lnTo>
                    <a:pt x="460723" y="3478"/>
                  </a:lnTo>
                  <a:lnTo>
                    <a:pt x="415478" y="13583"/>
                  </a:lnTo>
                  <a:lnTo>
                    <a:pt x="372888" y="29820"/>
                  </a:lnTo>
                  <a:lnTo>
                    <a:pt x="333450" y="51691"/>
                  </a:lnTo>
                  <a:lnTo>
                    <a:pt x="297660" y="78702"/>
                  </a:lnTo>
                  <a:lnTo>
                    <a:pt x="266015" y="110356"/>
                  </a:lnTo>
                  <a:lnTo>
                    <a:pt x="239010" y="146158"/>
                  </a:lnTo>
                  <a:lnTo>
                    <a:pt x="217142" y="185612"/>
                  </a:lnTo>
                  <a:lnTo>
                    <a:pt x="200908" y="228223"/>
                  </a:lnTo>
                  <a:lnTo>
                    <a:pt x="190803" y="273493"/>
                  </a:lnTo>
                  <a:lnTo>
                    <a:pt x="187325" y="320928"/>
                  </a:lnTo>
                  <a:lnTo>
                    <a:pt x="0" y="320928"/>
                  </a:lnTo>
                  <a:lnTo>
                    <a:pt x="280669" y="552450"/>
                  </a:lnTo>
                  <a:lnTo>
                    <a:pt x="561339" y="320928"/>
                  </a:lnTo>
                  <a:lnTo>
                    <a:pt x="374141" y="320928"/>
                  </a:lnTo>
                  <a:lnTo>
                    <a:pt x="380968" y="278549"/>
                  </a:lnTo>
                  <a:lnTo>
                    <a:pt x="399980" y="241735"/>
                  </a:lnTo>
                  <a:lnTo>
                    <a:pt x="428978" y="212700"/>
                  </a:lnTo>
                  <a:lnTo>
                    <a:pt x="465760" y="193656"/>
                  </a:lnTo>
                  <a:lnTo>
                    <a:pt x="508126" y="186816"/>
                  </a:lnTo>
                  <a:lnTo>
                    <a:pt x="4850003" y="186816"/>
                  </a:lnTo>
                  <a:lnTo>
                    <a:pt x="4892382" y="193656"/>
                  </a:lnTo>
                  <a:lnTo>
                    <a:pt x="4929196" y="212700"/>
                  </a:lnTo>
                  <a:lnTo>
                    <a:pt x="4958231" y="241735"/>
                  </a:lnTo>
                  <a:lnTo>
                    <a:pt x="4977275" y="278549"/>
                  </a:lnTo>
                  <a:lnTo>
                    <a:pt x="4984115" y="320928"/>
                  </a:lnTo>
                  <a:lnTo>
                    <a:pt x="4984115" y="3401567"/>
                  </a:lnTo>
                  <a:lnTo>
                    <a:pt x="5170932" y="3401567"/>
                  </a:lnTo>
                  <a:close/>
                </a:path>
              </a:pathLst>
            </a:custGeom>
            <a:ln w="9144">
              <a:solidFill>
                <a:srgbClr val="FF92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4/16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6863" y="4546091"/>
            <a:ext cx="9427210" cy="1746885"/>
            <a:chOff x="816863" y="4546091"/>
            <a:chExt cx="9427210" cy="1746885"/>
          </a:xfrm>
        </p:grpSpPr>
        <p:sp>
          <p:nvSpPr>
            <p:cNvPr id="3" name="object 3"/>
            <p:cNvSpPr/>
            <p:nvPr/>
          </p:nvSpPr>
          <p:spPr>
            <a:xfrm>
              <a:off x="1941322" y="4546091"/>
              <a:ext cx="8303259" cy="802640"/>
            </a:xfrm>
            <a:custGeom>
              <a:avLst/>
              <a:gdLst/>
              <a:ahLst/>
              <a:cxnLst/>
              <a:rect l="l" t="t" r="r" b="b"/>
              <a:pathLst>
                <a:path w="8303259" h="802639">
                  <a:moveTo>
                    <a:pt x="3760978" y="56388"/>
                  </a:moveTo>
                  <a:lnTo>
                    <a:pt x="3747160" y="52197"/>
                  </a:lnTo>
                  <a:lnTo>
                    <a:pt x="3575177" y="0"/>
                  </a:lnTo>
                  <a:lnTo>
                    <a:pt x="3584905" y="57073"/>
                  </a:lnTo>
                  <a:lnTo>
                    <a:pt x="0" y="669937"/>
                  </a:lnTo>
                  <a:lnTo>
                    <a:pt x="9652" y="726948"/>
                  </a:lnTo>
                  <a:lnTo>
                    <a:pt x="3594646" y="114223"/>
                  </a:lnTo>
                  <a:lnTo>
                    <a:pt x="3604387" y="171323"/>
                  </a:lnTo>
                  <a:lnTo>
                    <a:pt x="3760978" y="56388"/>
                  </a:lnTo>
                  <a:close/>
                </a:path>
                <a:path w="8303259" h="802639">
                  <a:moveTo>
                    <a:pt x="5620766" y="750697"/>
                  </a:moveTo>
                  <a:lnTo>
                    <a:pt x="4390758" y="112255"/>
                  </a:lnTo>
                  <a:lnTo>
                    <a:pt x="4397667" y="98933"/>
                  </a:lnTo>
                  <a:lnTo>
                    <a:pt x="4417441" y="60833"/>
                  </a:lnTo>
                  <a:lnTo>
                    <a:pt x="4224134" y="57937"/>
                  </a:lnTo>
                  <a:lnTo>
                    <a:pt x="4030091" y="49530"/>
                  </a:lnTo>
                  <a:lnTo>
                    <a:pt x="4053751" y="102412"/>
                  </a:lnTo>
                  <a:lnTo>
                    <a:pt x="2778887" y="672719"/>
                  </a:lnTo>
                  <a:lnTo>
                    <a:pt x="2802509" y="725551"/>
                  </a:lnTo>
                  <a:lnTo>
                    <a:pt x="4077436" y="155333"/>
                  </a:lnTo>
                  <a:lnTo>
                    <a:pt x="4101084" y="208153"/>
                  </a:lnTo>
                  <a:lnTo>
                    <a:pt x="4197400" y="90551"/>
                  </a:lnTo>
                  <a:lnTo>
                    <a:pt x="4223664" y="58496"/>
                  </a:lnTo>
                  <a:lnTo>
                    <a:pt x="4337431" y="215011"/>
                  </a:lnTo>
                  <a:lnTo>
                    <a:pt x="4364063" y="163677"/>
                  </a:lnTo>
                  <a:lnTo>
                    <a:pt x="5594096" y="802132"/>
                  </a:lnTo>
                  <a:lnTo>
                    <a:pt x="5620766" y="750697"/>
                  </a:lnTo>
                  <a:close/>
                </a:path>
                <a:path w="8303259" h="802639">
                  <a:moveTo>
                    <a:pt x="8302752" y="669937"/>
                  </a:moveTo>
                  <a:lnTo>
                    <a:pt x="4865738" y="58305"/>
                  </a:lnTo>
                  <a:lnTo>
                    <a:pt x="4866652" y="53213"/>
                  </a:lnTo>
                  <a:lnTo>
                    <a:pt x="4875911" y="1270"/>
                  </a:lnTo>
                  <a:lnTo>
                    <a:pt x="4689602" y="56388"/>
                  </a:lnTo>
                  <a:lnTo>
                    <a:pt x="4845431" y="172339"/>
                  </a:lnTo>
                  <a:lnTo>
                    <a:pt x="4855578" y="115328"/>
                  </a:lnTo>
                  <a:lnTo>
                    <a:pt x="8292592" y="726948"/>
                  </a:lnTo>
                  <a:lnTo>
                    <a:pt x="8302752" y="669937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16863" y="5195315"/>
              <a:ext cx="2276856" cy="1097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965708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00"/>
              <a:t>THE</a:t>
            </a:r>
            <a:r>
              <a:rPr dirty="0" spc="-295"/>
              <a:t> </a:t>
            </a:r>
            <a:r>
              <a:rPr dirty="0" spc="-1465"/>
              <a:t>COMPLETELY</a:t>
            </a:r>
            <a:r>
              <a:rPr dirty="0" spc="-300"/>
              <a:t> </a:t>
            </a:r>
            <a:r>
              <a:rPr dirty="0" spc="-1175"/>
              <a:t>FAIR </a:t>
            </a:r>
            <a:r>
              <a:rPr dirty="0" spc="-1530"/>
              <a:t>SCHEDULER</a:t>
            </a:r>
            <a:r>
              <a:rPr dirty="0" spc="-295"/>
              <a:t> </a:t>
            </a:r>
            <a:r>
              <a:rPr dirty="0" spc="-1070"/>
              <a:t>(CFS):</a:t>
            </a:r>
            <a:r>
              <a:rPr dirty="0" spc="-855"/>
              <a:t> </a:t>
            </a:r>
            <a:r>
              <a:rPr dirty="0" spc="-1550"/>
              <a:t>CONCEPT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6863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3591" y="5195315"/>
            <a:ext cx="2276856" cy="1097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593591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365557" y="5190553"/>
            <a:ext cx="5057140" cy="1106805"/>
            <a:chOff x="6365557" y="5190553"/>
            <a:chExt cx="5057140" cy="1106805"/>
          </a:xfrm>
        </p:grpSpPr>
        <p:sp>
          <p:nvSpPr>
            <p:cNvPr id="10" name="object 10"/>
            <p:cNvSpPr/>
            <p:nvPr/>
          </p:nvSpPr>
          <p:spPr>
            <a:xfrm>
              <a:off x="6370320" y="5195315"/>
              <a:ext cx="2276855" cy="1097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370320" y="5195315"/>
              <a:ext cx="2277110" cy="1097280"/>
            </a:xfrm>
            <a:custGeom>
              <a:avLst/>
              <a:gdLst/>
              <a:ahLst/>
              <a:cxnLst/>
              <a:rect l="l" t="t" r="r" b="b"/>
              <a:pathLst>
                <a:path w="2277109" h="1097279">
                  <a:moveTo>
                    <a:pt x="0" y="1097280"/>
                  </a:moveTo>
                  <a:lnTo>
                    <a:pt x="2276855" y="1097280"/>
                  </a:lnTo>
                  <a:lnTo>
                    <a:pt x="2276855" y="0"/>
                  </a:lnTo>
                  <a:lnTo>
                    <a:pt x="0" y="0"/>
                  </a:lnTo>
                  <a:lnTo>
                    <a:pt x="0" y="1097280"/>
                  </a:lnTo>
                  <a:close/>
                </a:path>
              </a:pathLst>
            </a:custGeom>
            <a:ln w="9144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147048" y="5195315"/>
              <a:ext cx="2275331" cy="10972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180580" y="5894628"/>
            <a:ext cx="42418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8920" algn="l"/>
              </a:tabLst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2	</a:t>
            </a: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0">
                <a:latin typeface="Arial"/>
                <a:cs typeface="Arial"/>
              </a:rPr>
              <a:t> 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612891" y="2244851"/>
            <a:ext cx="1103630" cy="2367280"/>
            <a:chOff x="5612891" y="2244851"/>
            <a:chExt cx="1103630" cy="2367280"/>
          </a:xfrm>
        </p:grpSpPr>
        <p:sp>
          <p:nvSpPr>
            <p:cNvPr id="15" name="object 15"/>
            <p:cNvSpPr/>
            <p:nvPr/>
          </p:nvSpPr>
          <p:spPr>
            <a:xfrm>
              <a:off x="5620511" y="2252471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998346" y="0"/>
                  </a:moveTo>
                  <a:lnTo>
                    <a:pt x="89788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8" y="2351532"/>
                  </a:lnTo>
                  <a:lnTo>
                    <a:pt x="998346" y="2351532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6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620511" y="2252471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0" y="89788"/>
                  </a:moveTo>
                  <a:lnTo>
                    <a:pt x="7046" y="54810"/>
                  </a:lnTo>
                  <a:lnTo>
                    <a:pt x="26273" y="26273"/>
                  </a:lnTo>
                  <a:lnTo>
                    <a:pt x="54810" y="7046"/>
                  </a:lnTo>
                  <a:lnTo>
                    <a:pt x="89788" y="0"/>
                  </a:lnTo>
                  <a:lnTo>
                    <a:pt x="998346" y="0"/>
                  </a:lnTo>
                  <a:lnTo>
                    <a:pt x="1033325" y="7046"/>
                  </a:lnTo>
                  <a:lnTo>
                    <a:pt x="1061862" y="26273"/>
                  </a:lnTo>
                  <a:lnTo>
                    <a:pt x="1081089" y="54810"/>
                  </a:lnTo>
                  <a:lnTo>
                    <a:pt x="1088136" y="89788"/>
                  </a:lnTo>
                  <a:lnTo>
                    <a:pt x="1088136" y="2261742"/>
                  </a:lnTo>
                  <a:lnTo>
                    <a:pt x="1081089" y="2296721"/>
                  </a:lnTo>
                  <a:lnTo>
                    <a:pt x="1061862" y="2325258"/>
                  </a:lnTo>
                  <a:lnTo>
                    <a:pt x="1033325" y="2344485"/>
                  </a:lnTo>
                  <a:lnTo>
                    <a:pt x="998346" y="2351532"/>
                  </a:lnTo>
                  <a:lnTo>
                    <a:pt x="89788" y="2351532"/>
                  </a:lnTo>
                  <a:lnTo>
                    <a:pt x="54810" y="2344485"/>
                  </a:lnTo>
                  <a:lnTo>
                    <a:pt x="26273" y="2325258"/>
                  </a:lnTo>
                  <a:lnTo>
                    <a:pt x="7046" y="2296721"/>
                  </a:lnTo>
                  <a:lnTo>
                    <a:pt x="0" y="2261742"/>
                  </a:lnTo>
                  <a:lnTo>
                    <a:pt x="0" y="897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713475" y="2735579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903731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903731" y="246887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713475" y="2735579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0" y="246887"/>
                  </a:moveTo>
                  <a:lnTo>
                    <a:pt x="903731" y="246887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721096" y="2713989"/>
            <a:ext cx="89661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2870">
              <a:lnSpc>
                <a:spcPct val="100000"/>
              </a:lnSpc>
              <a:spcBef>
                <a:spcPts val="95"/>
              </a:spcBef>
            </a:pPr>
            <a:r>
              <a:rPr dirty="0" sz="1600" spc="-36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103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705855" y="3041904"/>
            <a:ext cx="919480" cy="525780"/>
            <a:chOff x="5705855" y="3041904"/>
            <a:chExt cx="919480" cy="525780"/>
          </a:xfrm>
        </p:grpSpPr>
        <p:sp>
          <p:nvSpPr>
            <p:cNvPr id="21" name="object 21"/>
            <p:cNvSpPr/>
            <p:nvPr/>
          </p:nvSpPr>
          <p:spPr>
            <a:xfrm>
              <a:off x="5713475" y="3049524"/>
              <a:ext cx="904240" cy="510540"/>
            </a:xfrm>
            <a:custGeom>
              <a:avLst/>
              <a:gdLst/>
              <a:ahLst/>
              <a:cxnLst/>
              <a:rect l="l" t="t" r="r" b="b"/>
              <a:pathLst>
                <a:path w="904240" h="510539">
                  <a:moveTo>
                    <a:pt x="903731" y="0"/>
                  </a:moveTo>
                  <a:lnTo>
                    <a:pt x="0" y="0"/>
                  </a:lnTo>
                  <a:lnTo>
                    <a:pt x="0" y="510539"/>
                  </a:lnTo>
                  <a:lnTo>
                    <a:pt x="903731" y="510539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61A2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713475" y="3049524"/>
              <a:ext cx="904240" cy="510540"/>
            </a:xfrm>
            <a:custGeom>
              <a:avLst/>
              <a:gdLst/>
              <a:ahLst/>
              <a:cxnLst/>
              <a:rect l="l" t="t" r="r" b="b"/>
              <a:pathLst>
                <a:path w="904240" h="510539">
                  <a:moveTo>
                    <a:pt x="0" y="510539"/>
                  </a:moveTo>
                  <a:lnTo>
                    <a:pt x="903731" y="510539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510539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5721096" y="3160522"/>
            <a:ext cx="89661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9385">
              <a:lnSpc>
                <a:spcPct val="100000"/>
              </a:lnSpc>
              <a:spcBef>
                <a:spcPts val="95"/>
              </a:spcBef>
            </a:pPr>
            <a:r>
              <a:rPr dirty="0" sz="1600" spc="-36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82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705855" y="3619500"/>
            <a:ext cx="919480" cy="264160"/>
            <a:chOff x="5705855" y="3619500"/>
            <a:chExt cx="919480" cy="264160"/>
          </a:xfrm>
        </p:grpSpPr>
        <p:sp>
          <p:nvSpPr>
            <p:cNvPr id="25" name="object 25"/>
            <p:cNvSpPr/>
            <p:nvPr/>
          </p:nvSpPr>
          <p:spPr>
            <a:xfrm>
              <a:off x="5713475" y="3627120"/>
              <a:ext cx="904240" cy="248920"/>
            </a:xfrm>
            <a:custGeom>
              <a:avLst/>
              <a:gdLst/>
              <a:ahLst/>
              <a:cxnLst/>
              <a:rect l="l" t="t" r="r" b="b"/>
              <a:pathLst>
                <a:path w="904240" h="248920">
                  <a:moveTo>
                    <a:pt x="903731" y="0"/>
                  </a:moveTo>
                  <a:lnTo>
                    <a:pt x="0" y="0"/>
                  </a:lnTo>
                  <a:lnTo>
                    <a:pt x="0" y="248411"/>
                  </a:lnTo>
                  <a:lnTo>
                    <a:pt x="903731" y="248411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3D87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713475" y="3627120"/>
              <a:ext cx="904240" cy="248920"/>
            </a:xfrm>
            <a:custGeom>
              <a:avLst/>
              <a:gdLst/>
              <a:ahLst/>
              <a:cxnLst/>
              <a:rect l="l" t="t" r="r" b="b"/>
              <a:pathLst>
                <a:path w="904240" h="248920">
                  <a:moveTo>
                    <a:pt x="0" y="248411"/>
                  </a:moveTo>
                  <a:lnTo>
                    <a:pt x="903731" y="248411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8411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5721096" y="3607053"/>
            <a:ext cx="89661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9385">
              <a:lnSpc>
                <a:spcPct val="100000"/>
              </a:lnSpc>
              <a:spcBef>
                <a:spcPts val="95"/>
              </a:spcBef>
            </a:pPr>
            <a:r>
              <a:rPr dirty="0" sz="1600" spc="-36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705855" y="3934967"/>
            <a:ext cx="919480" cy="262255"/>
            <a:chOff x="5705855" y="3934967"/>
            <a:chExt cx="919480" cy="262255"/>
          </a:xfrm>
        </p:grpSpPr>
        <p:sp>
          <p:nvSpPr>
            <p:cNvPr id="29" name="object 29"/>
            <p:cNvSpPr/>
            <p:nvPr/>
          </p:nvSpPr>
          <p:spPr>
            <a:xfrm>
              <a:off x="5713475" y="3942587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903731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903731" y="246887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42B9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713475" y="3942587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0" y="246887"/>
                  </a:moveTo>
                  <a:lnTo>
                    <a:pt x="903731" y="246887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5721096" y="3921378"/>
            <a:ext cx="89661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9385">
              <a:lnSpc>
                <a:spcPct val="100000"/>
              </a:lnSpc>
              <a:spcBef>
                <a:spcPts val="95"/>
              </a:spcBef>
            </a:pPr>
            <a:r>
              <a:rPr dirty="0" sz="1600" spc="-36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705855" y="4248911"/>
            <a:ext cx="919480" cy="262255"/>
            <a:chOff x="5705855" y="4248911"/>
            <a:chExt cx="919480" cy="262255"/>
          </a:xfrm>
        </p:grpSpPr>
        <p:sp>
          <p:nvSpPr>
            <p:cNvPr id="33" name="object 33"/>
            <p:cNvSpPr/>
            <p:nvPr/>
          </p:nvSpPr>
          <p:spPr>
            <a:xfrm>
              <a:off x="5713475" y="4256531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903731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903731" y="246888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27CE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713475" y="4256531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0" y="246888"/>
                  </a:moveTo>
                  <a:lnTo>
                    <a:pt x="903731" y="246888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5721096" y="4235958"/>
            <a:ext cx="89661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9385">
              <a:lnSpc>
                <a:spcPct val="100000"/>
              </a:lnSpc>
              <a:spcBef>
                <a:spcPts val="95"/>
              </a:spcBef>
            </a:pPr>
            <a:r>
              <a:rPr dirty="0" sz="1600" spc="-36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76618" y="2024252"/>
            <a:ext cx="334264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59690">
              <a:lnSpc>
                <a:spcPct val="100000"/>
              </a:lnSpc>
              <a:spcBef>
                <a:spcPts val="105"/>
              </a:spcBef>
            </a:pPr>
            <a:r>
              <a:rPr dirty="0" sz="2000" spc="-120">
                <a:latin typeface="Arial"/>
                <a:cs typeface="Arial"/>
              </a:rPr>
              <a:t>When </a:t>
            </a:r>
            <a:r>
              <a:rPr dirty="0" sz="2000" spc="-65">
                <a:latin typeface="Arial"/>
                <a:cs typeface="Arial"/>
              </a:rPr>
              <a:t>thread </a:t>
            </a:r>
            <a:r>
              <a:rPr dirty="0" sz="2000" spc="-120">
                <a:latin typeface="Arial"/>
                <a:cs typeface="Arial"/>
              </a:rPr>
              <a:t>done</a:t>
            </a:r>
            <a:r>
              <a:rPr dirty="0" sz="2000" spc="95">
                <a:latin typeface="Arial"/>
                <a:cs typeface="Arial"/>
              </a:rPr>
              <a:t> </a:t>
            </a:r>
            <a:r>
              <a:rPr dirty="0" sz="2000" spc="-135">
                <a:latin typeface="Arial"/>
                <a:cs typeface="Arial"/>
              </a:rPr>
              <a:t>running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2000" spc="-10">
                <a:latin typeface="Arial"/>
                <a:cs typeface="Arial"/>
              </a:rPr>
              <a:t>for </a:t>
            </a:r>
            <a:r>
              <a:rPr dirty="0" sz="2000" spc="-120">
                <a:latin typeface="Arial"/>
                <a:cs typeface="Arial"/>
              </a:rPr>
              <a:t>its </a:t>
            </a:r>
            <a:r>
              <a:rPr dirty="0" sz="2000" spc="-220" b="1" i="1">
                <a:latin typeface="Arial"/>
                <a:cs typeface="Arial"/>
              </a:rPr>
              <a:t>timeslice </a:t>
            </a:r>
            <a:r>
              <a:rPr dirty="0" sz="2000" spc="-120">
                <a:latin typeface="Arial"/>
                <a:cs typeface="Arial"/>
              </a:rPr>
              <a:t>: </a:t>
            </a:r>
            <a:r>
              <a:rPr dirty="0" sz="2000" spc="-130">
                <a:latin typeface="Arial"/>
                <a:cs typeface="Arial"/>
              </a:rPr>
              <a:t>enqueued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60">
                <a:latin typeface="Arial"/>
                <a:cs typeface="Arial"/>
              </a:rPr>
              <a:t>again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705855" y="2401823"/>
            <a:ext cx="919480" cy="264160"/>
            <a:chOff x="5705855" y="2401823"/>
            <a:chExt cx="919480" cy="264160"/>
          </a:xfrm>
        </p:grpSpPr>
        <p:sp>
          <p:nvSpPr>
            <p:cNvPr id="38" name="object 38"/>
            <p:cNvSpPr/>
            <p:nvPr/>
          </p:nvSpPr>
          <p:spPr>
            <a:xfrm>
              <a:off x="5713475" y="2409443"/>
              <a:ext cx="904240" cy="248920"/>
            </a:xfrm>
            <a:custGeom>
              <a:avLst/>
              <a:gdLst/>
              <a:ahLst/>
              <a:cxnLst/>
              <a:rect l="l" t="t" r="r" b="b"/>
              <a:pathLst>
                <a:path w="904240" h="248919">
                  <a:moveTo>
                    <a:pt x="903731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903731" y="24841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713475" y="2409443"/>
              <a:ext cx="904240" cy="248920"/>
            </a:xfrm>
            <a:custGeom>
              <a:avLst/>
              <a:gdLst/>
              <a:ahLst/>
              <a:cxnLst/>
              <a:rect l="l" t="t" r="r" b="b"/>
              <a:pathLst>
                <a:path w="904240" h="248919">
                  <a:moveTo>
                    <a:pt x="0" y="248412"/>
                  </a:moveTo>
                  <a:lnTo>
                    <a:pt x="903731" y="248412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5721096" y="2388488"/>
            <a:ext cx="89661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2870">
              <a:lnSpc>
                <a:spcPct val="100000"/>
              </a:lnSpc>
              <a:spcBef>
                <a:spcPts val="95"/>
              </a:spcBef>
            </a:pPr>
            <a:r>
              <a:rPr dirty="0" sz="1600" spc="-36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112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046214" y="3709542"/>
            <a:ext cx="3322954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000" spc="-155">
                <a:latin typeface="Arial"/>
                <a:cs typeface="Arial"/>
              </a:rPr>
              <a:t>Lower </a:t>
            </a:r>
            <a:r>
              <a:rPr dirty="0" sz="2000" spc="-305" b="1" i="1">
                <a:latin typeface="Arial"/>
                <a:cs typeface="Arial"/>
              </a:rPr>
              <a:t>niceness </a:t>
            </a:r>
            <a:r>
              <a:rPr dirty="0" sz="2000" spc="165" i="1">
                <a:latin typeface="Arial"/>
                <a:cs typeface="Arial"/>
              </a:rPr>
              <a:t>= </a:t>
            </a:r>
            <a:r>
              <a:rPr dirty="0" sz="2000" spc="-90">
                <a:latin typeface="Arial"/>
                <a:cs typeface="Arial"/>
              </a:rPr>
              <a:t>longer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 spc="-220" b="1" i="1">
                <a:latin typeface="Arial"/>
                <a:cs typeface="Arial"/>
              </a:rPr>
              <a:t>timeslice</a:t>
            </a:r>
            <a:endParaRPr sz="2000">
              <a:latin typeface="Arial"/>
              <a:cs typeface="Arial"/>
            </a:endParaRPr>
          </a:p>
          <a:p>
            <a:pPr algn="ctr" marR="57785">
              <a:lnSpc>
                <a:spcPct val="100000"/>
              </a:lnSpc>
              <a:spcBef>
                <a:spcPts val="5"/>
              </a:spcBef>
            </a:pPr>
            <a:r>
              <a:rPr dirty="0" sz="2000" spc="-160">
                <a:latin typeface="Arial"/>
                <a:cs typeface="Arial"/>
              </a:rPr>
              <a:t>(tasks </a:t>
            </a:r>
            <a:r>
              <a:rPr dirty="0" sz="2000" spc="-65">
                <a:latin typeface="Arial"/>
                <a:cs typeface="Arial"/>
              </a:rPr>
              <a:t>allowed to </a:t>
            </a:r>
            <a:r>
              <a:rPr dirty="0" sz="2000" spc="-145">
                <a:latin typeface="Arial"/>
                <a:cs typeface="Arial"/>
              </a:rPr>
              <a:t>run</a:t>
            </a:r>
            <a:r>
              <a:rPr dirty="0" sz="2000" spc="180">
                <a:latin typeface="Arial"/>
                <a:cs typeface="Arial"/>
              </a:rPr>
              <a:t> </a:t>
            </a:r>
            <a:r>
              <a:rPr dirty="0" sz="2000" spc="-95">
                <a:latin typeface="Arial"/>
                <a:cs typeface="Arial"/>
              </a:rPr>
              <a:t>longer)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617207" y="3253613"/>
            <a:ext cx="2159000" cy="501015"/>
          </a:xfrm>
          <a:custGeom>
            <a:avLst/>
            <a:gdLst/>
            <a:ahLst/>
            <a:cxnLst/>
            <a:rect l="l" t="t" r="r" b="b"/>
            <a:pathLst>
              <a:path w="2159000" h="501014">
                <a:moveTo>
                  <a:pt x="176099" y="56849"/>
                </a:moveTo>
                <a:lnTo>
                  <a:pt x="165012" y="113635"/>
                </a:lnTo>
                <a:lnTo>
                  <a:pt x="2147824" y="500506"/>
                </a:lnTo>
                <a:lnTo>
                  <a:pt x="2158873" y="443738"/>
                </a:lnTo>
                <a:lnTo>
                  <a:pt x="176099" y="56849"/>
                </a:lnTo>
                <a:close/>
              </a:path>
              <a:path w="2159000" h="501014">
                <a:moveTo>
                  <a:pt x="187198" y="0"/>
                </a:moveTo>
                <a:lnTo>
                  <a:pt x="0" y="51942"/>
                </a:lnTo>
                <a:lnTo>
                  <a:pt x="153924" y="170434"/>
                </a:lnTo>
                <a:lnTo>
                  <a:pt x="165012" y="113635"/>
                </a:lnTo>
                <a:lnTo>
                  <a:pt x="136525" y="108076"/>
                </a:lnTo>
                <a:lnTo>
                  <a:pt x="147700" y="51308"/>
                </a:lnTo>
                <a:lnTo>
                  <a:pt x="177181" y="51308"/>
                </a:lnTo>
                <a:lnTo>
                  <a:pt x="187198" y="0"/>
                </a:lnTo>
                <a:close/>
              </a:path>
              <a:path w="2159000" h="501014">
                <a:moveTo>
                  <a:pt x="147700" y="51308"/>
                </a:moveTo>
                <a:lnTo>
                  <a:pt x="136525" y="108076"/>
                </a:lnTo>
                <a:lnTo>
                  <a:pt x="165012" y="113635"/>
                </a:lnTo>
                <a:lnTo>
                  <a:pt x="176099" y="56849"/>
                </a:lnTo>
                <a:lnTo>
                  <a:pt x="147700" y="51308"/>
                </a:lnTo>
                <a:close/>
              </a:path>
              <a:path w="2159000" h="501014">
                <a:moveTo>
                  <a:pt x="177181" y="51308"/>
                </a:moveTo>
                <a:lnTo>
                  <a:pt x="147700" y="51308"/>
                </a:lnTo>
                <a:lnTo>
                  <a:pt x="176099" y="56849"/>
                </a:lnTo>
                <a:lnTo>
                  <a:pt x="177181" y="51308"/>
                </a:lnTo>
                <a:close/>
              </a:path>
            </a:pathLst>
          </a:custGeom>
          <a:solidFill>
            <a:srgbClr val="FF9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493647" y="2180336"/>
            <a:ext cx="3155950" cy="1094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456565" marR="387350">
              <a:lnSpc>
                <a:spcPct val="100000"/>
              </a:lnSpc>
              <a:spcBef>
                <a:spcPts val="105"/>
              </a:spcBef>
            </a:pPr>
            <a:r>
              <a:rPr dirty="0" sz="2000" spc="-120">
                <a:latin typeface="Arial"/>
                <a:cs typeface="Arial"/>
              </a:rPr>
              <a:t>One </a:t>
            </a:r>
            <a:r>
              <a:rPr dirty="0" sz="2000" spc="-150">
                <a:latin typeface="Arial"/>
                <a:cs typeface="Arial"/>
              </a:rPr>
              <a:t>runqueue, </a:t>
            </a:r>
            <a:r>
              <a:rPr dirty="0" sz="2000" spc="-105">
                <a:latin typeface="Arial"/>
                <a:cs typeface="Arial"/>
              </a:rPr>
              <a:t>threads  </a:t>
            </a:r>
            <a:r>
              <a:rPr dirty="0" sz="2000" spc="-90">
                <a:latin typeface="Arial"/>
                <a:cs typeface="Arial"/>
              </a:rPr>
              <a:t>sorted </a:t>
            </a:r>
            <a:r>
              <a:rPr dirty="0" sz="2000" spc="-55">
                <a:latin typeface="Arial"/>
                <a:cs typeface="Arial"/>
              </a:rPr>
              <a:t>by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229" b="1" i="1">
                <a:latin typeface="Arial"/>
                <a:cs typeface="Arial"/>
              </a:rPr>
              <a:t>runtime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dirty="0" sz="2000" spc="-150">
                <a:latin typeface="Arial"/>
                <a:cs typeface="Arial"/>
              </a:rPr>
              <a:t>Cores: </a:t>
            </a:r>
            <a:r>
              <a:rPr dirty="0" sz="2000" spc="-105">
                <a:latin typeface="Arial"/>
                <a:cs typeface="Arial"/>
              </a:rPr>
              <a:t>next </a:t>
            </a:r>
            <a:r>
              <a:rPr dirty="0" sz="2000" spc="-120">
                <a:latin typeface="Arial"/>
                <a:cs typeface="Arial"/>
              </a:rPr>
              <a:t>task </a:t>
            </a:r>
            <a:r>
              <a:rPr dirty="0" sz="2000" spc="-90">
                <a:latin typeface="Arial"/>
                <a:cs typeface="Arial"/>
              </a:rPr>
              <a:t>from</a:t>
            </a:r>
            <a:r>
              <a:rPr dirty="0" sz="2000" spc="204">
                <a:latin typeface="Arial"/>
                <a:cs typeface="Arial"/>
              </a:rPr>
              <a:t> </a:t>
            </a:r>
            <a:r>
              <a:rPr dirty="0" sz="2000" spc="-145">
                <a:latin typeface="Arial"/>
                <a:cs typeface="Arial"/>
              </a:rPr>
              <a:t>runqueue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234541" y="3812285"/>
            <a:ext cx="379412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9550" marR="5080" indent="-197485">
              <a:lnSpc>
                <a:spcPct val="100000"/>
              </a:lnSpc>
              <a:spcBef>
                <a:spcPts val="100"/>
              </a:spcBef>
            </a:pPr>
            <a:r>
              <a:rPr dirty="0" sz="2000" spc="-100" b="1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dirty="0" sz="2000" spc="-165" b="1">
                <a:solidFill>
                  <a:srgbClr val="FF0000"/>
                </a:solidFill>
                <a:latin typeface="Arial"/>
                <a:cs typeface="Arial"/>
              </a:rPr>
              <a:t>practice: cannot </a:t>
            </a:r>
            <a:r>
              <a:rPr dirty="0" sz="2000" spc="-110" b="1">
                <a:solidFill>
                  <a:srgbClr val="FF0000"/>
                </a:solidFill>
                <a:latin typeface="Arial"/>
                <a:cs typeface="Arial"/>
              </a:rPr>
              <a:t>work </a:t>
            </a:r>
            <a:r>
              <a:rPr dirty="0" sz="2000" spc="-80" b="1">
                <a:solidFill>
                  <a:srgbClr val="FF0000"/>
                </a:solidFill>
                <a:latin typeface="Arial"/>
                <a:cs typeface="Arial"/>
              </a:rPr>
              <a:t>with </a:t>
            </a:r>
            <a:r>
              <a:rPr dirty="0" sz="2000" spc="-135" b="1">
                <a:solidFill>
                  <a:srgbClr val="FF0000"/>
                </a:solidFill>
                <a:latin typeface="Arial"/>
                <a:cs typeface="Arial"/>
              </a:rPr>
              <a:t>single  </a:t>
            </a:r>
            <a:r>
              <a:rPr dirty="0" sz="2000" spc="-160" b="1">
                <a:solidFill>
                  <a:srgbClr val="FF0000"/>
                </a:solidFill>
                <a:latin typeface="Arial"/>
                <a:cs typeface="Arial"/>
              </a:rPr>
              <a:t>runqueue </a:t>
            </a:r>
            <a:r>
              <a:rPr dirty="0" sz="2000" spc="-180" b="1">
                <a:solidFill>
                  <a:srgbClr val="FF0000"/>
                </a:solidFill>
                <a:latin typeface="Arial"/>
                <a:cs typeface="Arial"/>
              </a:rPr>
              <a:t>because </a:t>
            </a:r>
            <a:r>
              <a:rPr dirty="0" sz="2000" spc="-10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z="20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170" b="1">
                <a:solidFill>
                  <a:srgbClr val="FF0000"/>
                </a:solidFill>
                <a:latin typeface="Arial"/>
                <a:cs typeface="Arial"/>
              </a:rPr>
              <a:t>contention!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582411" y="1812035"/>
            <a:ext cx="5463540" cy="3411220"/>
            <a:chOff x="5582411" y="1812035"/>
            <a:chExt cx="5463540" cy="3411220"/>
          </a:xfrm>
        </p:grpSpPr>
        <p:sp>
          <p:nvSpPr>
            <p:cNvPr id="46" name="object 46"/>
            <p:cNvSpPr/>
            <p:nvPr/>
          </p:nvSpPr>
          <p:spPr>
            <a:xfrm>
              <a:off x="5620511" y="2278379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0" y="89789"/>
                  </a:moveTo>
                  <a:lnTo>
                    <a:pt x="7046" y="54810"/>
                  </a:lnTo>
                  <a:lnTo>
                    <a:pt x="26273" y="26273"/>
                  </a:lnTo>
                  <a:lnTo>
                    <a:pt x="54810" y="7046"/>
                  </a:lnTo>
                  <a:lnTo>
                    <a:pt x="89788" y="0"/>
                  </a:lnTo>
                  <a:lnTo>
                    <a:pt x="998346" y="0"/>
                  </a:lnTo>
                  <a:lnTo>
                    <a:pt x="1033325" y="7046"/>
                  </a:lnTo>
                  <a:lnTo>
                    <a:pt x="1061862" y="26273"/>
                  </a:lnTo>
                  <a:lnTo>
                    <a:pt x="1081089" y="54810"/>
                  </a:lnTo>
                  <a:lnTo>
                    <a:pt x="1088136" y="89789"/>
                  </a:lnTo>
                  <a:lnTo>
                    <a:pt x="1088136" y="2261743"/>
                  </a:lnTo>
                  <a:lnTo>
                    <a:pt x="1081089" y="2296721"/>
                  </a:lnTo>
                  <a:lnTo>
                    <a:pt x="1061862" y="2325258"/>
                  </a:lnTo>
                  <a:lnTo>
                    <a:pt x="1033325" y="2344485"/>
                  </a:lnTo>
                  <a:lnTo>
                    <a:pt x="998346" y="2351532"/>
                  </a:lnTo>
                  <a:lnTo>
                    <a:pt x="89788" y="2351532"/>
                  </a:lnTo>
                  <a:lnTo>
                    <a:pt x="54810" y="2344485"/>
                  </a:lnTo>
                  <a:lnTo>
                    <a:pt x="26273" y="2325258"/>
                  </a:lnTo>
                  <a:lnTo>
                    <a:pt x="7046" y="2296721"/>
                  </a:lnTo>
                  <a:lnTo>
                    <a:pt x="0" y="2261743"/>
                  </a:lnTo>
                  <a:lnTo>
                    <a:pt x="0" y="89789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870447" y="1816607"/>
              <a:ext cx="5171440" cy="3401695"/>
            </a:xfrm>
            <a:custGeom>
              <a:avLst/>
              <a:gdLst/>
              <a:ahLst/>
              <a:cxnLst/>
              <a:rect l="l" t="t" r="r" b="b"/>
              <a:pathLst>
                <a:path w="5171440" h="3401695">
                  <a:moveTo>
                    <a:pt x="5141570" y="186816"/>
                  </a:moveTo>
                  <a:lnTo>
                    <a:pt x="4850003" y="186816"/>
                  </a:lnTo>
                  <a:lnTo>
                    <a:pt x="4892382" y="193656"/>
                  </a:lnTo>
                  <a:lnTo>
                    <a:pt x="4929196" y="212700"/>
                  </a:lnTo>
                  <a:lnTo>
                    <a:pt x="4958231" y="241735"/>
                  </a:lnTo>
                  <a:lnTo>
                    <a:pt x="4977275" y="278549"/>
                  </a:lnTo>
                  <a:lnTo>
                    <a:pt x="4984115" y="320928"/>
                  </a:lnTo>
                  <a:lnTo>
                    <a:pt x="4984115" y="3401567"/>
                  </a:lnTo>
                  <a:lnTo>
                    <a:pt x="5170932" y="3401567"/>
                  </a:lnTo>
                  <a:lnTo>
                    <a:pt x="5170932" y="320928"/>
                  </a:lnTo>
                  <a:lnTo>
                    <a:pt x="5167453" y="273493"/>
                  </a:lnTo>
                  <a:lnTo>
                    <a:pt x="5157348" y="228223"/>
                  </a:lnTo>
                  <a:lnTo>
                    <a:pt x="5141570" y="186816"/>
                  </a:lnTo>
                  <a:close/>
                </a:path>
                <a:path w="5171440" h="3401695">
                  <a:moveTo>
                    <a:pt x="561339" y="320928"/>
                  </a:moveTo>
                  <a:lnTo>
                    <a:pt x="0" y="320928"/>
                  </a:lnTo>
                  <a:lnTo>
                    <a:pt x="280669" y="552450"/>
                  </a:lnTo>
                  <a:lnTo>
                    <a:pt x="561339" y="320928"/>
                  </a:lnTo>
                  <a:close/>
                </a:path>
                <a:path w="5171440" h="3401695">
                  <a:moveTo>
                    <a:pt x="4850003" y="0"/>
                  </a:moveTo>
                  <a:lnTo>
                    <a:pt x="508126" y="0"/>
                  </a:lnTo>
                  <a:lnTo>
                    <a:pt x="460723" y="3478"/>
                  </a:lnTo>
                  <a:lnTo>
                    <a:pt x="415478" y="13583"/>
                  </a:lnTo>
                  <a:lnTo>
                    <a:pt x="372888" y="29820"/>
                  </a:lnTo>
                  <a:lnTo>
                    <a:pt x="333450" y="51691"/>
                  </a:lnTo>
                  <a:lnTo>
                    <a:pt x="297660" y="78702"/>
                  </a:lnTo>
                  <a:lnTo>
                    <a:pt x="266015" y="110356"/>
                  </a:lnTo>
                  <a:lnTo>
                    <a:pt x="239010" y="146158"/>
                  </a:lnTo>
                  <a:lnTo>
                    <a:pt x="217142" y="185612"/>
                  </a:lnTo>
                  <a:lnTo>
                    <a:pt x="200908" y="228223"/>
                  </a:lnTo>
                  <a:lnTo>
                    <a:pt x="190803" y="273493"/>
                  </a:lnTo>
                  <a:lnTo>
                    <a:pt x="187325" y="320928"/>
                  </a:lnTo>
                  <a:lnTo>
                    <a:pt x="374141" y="320928"/>
                  </a:lnTo>
                  <a:lnTo>
                    <a:pt x="380968" y="278549"/>
                  </a:lnTo>
                  <a:lnTo>
                    <a:pt x="399980" y="241735"/>
                  </a:lnTo>
                  <a:lnTo>
                    <a:pt x="428978" y="212700"/>
                  </a:lnTo>
                  <a:lnTo>
                    <a:pt x="465760" y="193656"/>
                  </a:lnTo>
                  <a:lnTo>
                    <a:pt x="508126" y="186816"/>
                  </a:lnTo>
                  <a:lnTo>
                    <a:pt x="5141570" y="186816"/>
                  </a:lnTo>
                  <a:lnTo>
                    <a:pt x="5141111" y="185612"/>
                  </a:lnTo>
                  <a:lnTo>
                    <a:pt x="5119240" y="146158"/>
                  </a:lnTo>
                  <a:lnTo>
                    <a:pt x="5092229" y="110356"/>
                  </a:lnTo>
                  <a:lnTo>
                    <a:pt x="5060575" y="78702"/>
                  </a:lnTo>
                  <a:lnTo>
                    <a:pt x="5024773" y="51691"/>
                  </a:lnTo>
                  <a:lnTo>
                    <a:pt x="4985319" y="29820"/>
                  </a:lnTo>
                  <a:lnTo>
                    <a:pt x="4942708" y="13583"/>
                  </a:lnTo>
                  <a:lnTo>
                    <a:pt x="4897438" y="3478"/>
                  </a:lnTo>
                  <a:lnTo>
                    <a:pt x="4850003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870447" y="1816607"/>
              <a:ext cx="5171440" cy="3401695"/>
            </a:xfrm>
            <a:custGeom>
              <a:avLst/>
              <a:gdLst/>
              <a:ahLst/>
              <a:cxnLst/>
              <a:rect l="l" t="t" r="r" b="b"/>
              <a:pathLst>
                <a:path w="5171440" h="3401695">
                  <a:moveTo>
                    <a:pt x="5170932" y="3401567"/>
                  </a:moveTo>
                  <a:lnTo>
                    <a:pt x="5170932" y="320928"/>
                  </a:lnTo>
                  <a:lnTo>
                    <a:pt x="5167453" y="273493"/>
                  </a:lnTo>
                  <a:lnTo>
                    <a:pt x="5157348" y="228223"/>
                  </a:lnTo>
                  <a:lnTo>
                    <a:pt x="5141111" y="185612"/>
                  </a:lnTo>
                  <a:lnTo>
                    <a:pt x="5119240" y="146158"/>
                  </a:lnTo>
                  <a:lnTo>
                    <a:pt x="5092229" y="110356"/>
                  </a:lnTo>
                  <a:lnTo>
                    <a:pt x="5060575" y="78702"/>
                  </a:lnTo>
                  <a:lnTo>
                    <a:pt x="5024773" y="51691"/>
                  </a:lnTo>
                  <a:lnTo>
                    <a:pt x="4985319" y="29820"/>
                  </a:lnTo>
                  <a:lnTo>
                    <a:pt x="4942708" y="13583"/>
                  </a:lnTo>
                  <a:lnTo>
                    <a:pt x="4897438" y="3478"/>
                  </a:lnTo>
                  <a:lnTo>
                    <a:pt x="4850003" y="0"/>
                  </a:lnTo>
                  <a:lnTo>
                    <a:pt x="508126" y="0"/>
                  </a:lnTo>
                  <a:lnTo>
                    <a:pt x="460723" y="3478"/>
                  </a:lnTo>
                  <a:lnTo>
                    <a:pt x="415478" y="13583"/>
                  </a:lnTo>
                  <a:lnTo>
                    <a:pt x="372888" y="29820"/>
                  </a:lnTo>
                  <a:lnTo>
                    <a:pt x="333450" y="51691"/>
                  </a:lnTo>
                  <a:lnTo>
                    <a:pt x="297660" y="78702"/>
                  </a:lnTo>
                  <a:lnTo>
                    <a:pt x="266015" y="110356"/>
                  </a:lnTo>
                  <a:lnTo>
                    <a:pt x="239010" y="146158"/>
                  </a:lnTo>
                  <a:lnTo>
                    <a:pt x="217142" y="185612"/>
                  </a:lnTo>
                  <a:lnTo>
                    <a:pt x="200908" y="228223"/>
                  </a:lnTo>
                  <a:lnTo>
                    <a:pt x="190803" y="273493"/>
                  </a:lnTo>
                  <a:lnTo>
                    <a:pt x="187325" y="320928"/>
                  </a:lnTo>
                  <a:lnTo>
                    <a:pt x="0" y="320928"/>
                  </a:lnTo>
                  <a:lnTo>
                    <a:pt x="280669" y="552450"/>
                  </a:lnTo>
                  <a:lnTo>
                    <a:pt x="561339" y="320928"/>
                  </a:lnTo>
                  <a:lnTo>
                    <a:pt x="374141" y="320928"/>
                  </a:lnTo>
                  <a:lnTo>
                    <a:pt x="380968" y="278549"/>
                  </a:lnTo>
                  <a:lnTo>
                    <a:pt x="399980" y="241735"/>
                  </a:lnTo>
                  <a:lnTo>
                    <a:pt x="428978" y="212700"/>
                  </a:lnTo>
                  <a:lnTo>
                    <a:pt x="465760" y="193656"/>
                  </a:lnTo>
                  <a:lnTo>
                    <a:pt x="508126" y="186816"/>
                  </a:lnTo>
                  <a:lnTo>
                    <a:pt x="4850003" y="186816"/>
                  </a:lnTo>
                  <a:lnTo>
                    <a:pt x="4892382" y="193656"/>
                  </a:lnTo>
                  <a:lnTo>
                    <a:pt x="4929196" y="212700"/>
                  </a:lnTo>
                  <a:lnTo>
                    <a:pt x="4958231" y="241735"/>
                  </a:lnTo>
                  <a:lnTo>
                    <a:pt x="4977275" y="278549"/>
                  </a:lnTo>
                  <a:lnTo>
                    <a:pt x="4984115" y="320928"/>
                  </a:lnTo>
                  <a:lnTo>
                    <a:pt x="4984115" y="3401567"/>
                  </a:lnTo>
                  <a:lnTo>
                    <a:pt x="5170932" y="3401567"/>
                  </a:lnTo>
                  <a:close/>
                </a:path>
              </a:pathLst>
            </a:custGeom>
            <a:ln w="9144">
              <a:solidFill>
                <a:srgbClr val="FF92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4/16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295402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60"/>
              <a:t>I</a:t>
            </a:r>
            <a:r>
              <a:rPr dirty="0" spc="-1435"/>
              <a:t>N</a:t>
            </a:r>
            <a:r>
              <a:rPr dirty="0" spc="-1350"/>
              <a:t>T</a:t>
            </a:r>
            <a:r>
              <a:rPr dirty="0" spc="-1750"/>
              <a:t>R</a:t>
            </a:r>
            <a:r>
              <a:rPr dirty="0" spc="-1510"/>
              <a:t>O</a:t>
            </a:r>
            <a:r>
              <a:rPr dirty="0" spc="-1435"/>
              <a:t>DU</a:t>
            </a:r>
            <a:r>
              <a:rPr dirty="0" spc="-1700"/>
              <a:t>C</a:t>
            </a:r>
            <a:r>
              <a:rPr dirty="0" spc="-1350"/>
              <a:t>T</a:t>
            </a:r>
            <a:r>
              <a:rPr dirty="0" spc="-160"/>
              <a:t>I</a:t>
            </a:r>
            <a:r>
              <a:rPr dirty="0" spc="-1510"/>
              <a:t>O</a:t>
            </a:r>
            <a:r>
              <a:rPr dirty="0" spc="-1525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7452" y="2058415"/>
            <a:ext cx="63576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6220" indent="-224154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Font typeface="Wingdings"/>
              <a:buChar char=""/>
              <a:tabLst>
                <a:tab pos="236854" algn="l"/>
              </a:tabLst>
            </a:pPr>
            <a:r>
              <a:rPr dirty="0" sz="2400" spc="-240">
                <a:latin typeface="Arial"/>
                <a:cs typeface="Arial"/>
              </a:rPr>
              <a:t>Take </a:t>
            </a:r>
            <a:r>
              <a:rPr dirty="0" sz="2400" spc="-15">
                <a:latin typeface="Arial"/>
                <a:cs typeface="Arial"/>
              </a:rPr>
              <a:t>a </a:t>
            </a:r>
            <a:r>
              <a:rPr dirty="0" sz="2400" spc="-190">
                <a:latin typeface="Arial"/>
                <a:cs typeface="Arial"/>
              </a:rPr>
              <a:t>machine </a:t>
            </a:r>
            <a:r>
              <a:rPr dirty="0" sz="2400" spc="-114">
                <a:latin typeface="Arial"/>
                <a:cs typeface="Arial"/>
              </a:rPr>
              <a:t>with </a:t>
            </a:r>
            <a:r>
              <a:rPr dirty="0" sz="2400" spc="-15">
                <a:latin typeface="Arial"/>
                <a:cs typeface="Arial"/>
              </a:rPr>
              <a:t>a </a:t>
            </a:r>
            <a:r>
              <a:rPr dirty="0" sz="2400" spc="-55">
                <a:latin typeface="Arial"/>
                <a:cs typeface="Arial"/>
              </a:rPr>
              <a:t>lot </a:t>
            </a:r>
            <a:r>
              <a:rPr dirty="0" sz="2400" spc="-5">
                <a:latin typeface="Arial"/>
                <a:cs typeface="Arial"/>
              </a:rPr>
              <a:t>of </a:t>
            </a:r>
            <a:r>
              <a:rPr dirty="0" sz="2400" spc="-190">
                <a:latin typeface="Arial"/>
                <a:cs typeface="Arial"/>
              </a:rPr>
              <a:t>cores </a:t>
            </a:r>
            <a:r>
              <a:rPr dirty="0" sz="2400" spc="-60">
                <a:latin typeface="Arial"/>
                <a:cs typeface="Arial"/>
              </a:rPr>
              <a:t>(64 </a:t>
            </a:r>
            <a:r>
              <a:rPr dirty="0" sz="2400" spc="-150">
                <a:latin typeface="Arial"/>
                <a:cs typeface="Arial"/>
              </a:rPr>
              <a:t>in </a:t>
            </a:r>
            <a:r>
              <a:rPr dirty="0" sz="2400" spc="-140">
                <a:latin typeface="Arial"/>
                <a:cs typeface="Arial"/>
              </a:rPr>
              <a:t>our</a:t>
            </a:r>
            <a:r>
              <a:rPr dirty="0" sz="2400" spc="-395">
                <a:latin typeface="Arial"/>
                <a:cs typeface="Arial"/>
              </a:rPr>
              <a:t> </a:t>
            </a:r>
            <a:r>
              <a:rPr dirty="0" sz="2400" spc="-195">
                <a:latin typeface="Arial"/>
                <a:cs typeface="Arial"/>
              </a:rPr>
              <a:t>case)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2/16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26323" y="4014215"/>
            <a:ext cx="173990" cy="530860"/>
          </a:xfrm>
          <a:custGeom>
            <a:avLst/>
            <a:gdLst/>
            <a:ahLst/>
            <a:cxnLst/>
            <a:rect l="l" t="t" r="r" b="b"/>
            <a:pathLst>
              <a:path w="173990" h="530860">
                <a:moveTo>
                  <a:pt x="115824" y="144779"/>
                </a:moveTo>
                <a:lnTo>
                  <a:pt x="57911" y="144779"/>
                </a:lnTo>
                <a:lnTo>
                  <a:pt x="57911" y="530732"/>
                </a:lnTo>
                <a:lnTo>
                  <a:pt x="115824" y="530732"/>
                </a:lnTo>
                <a:lnTo>
                  <a:pt x="115824" y="144779"/>
                </a:lnTo>
                <a:close/>
              </a:path>
              <a:path w="173990" h="530860">
                <a:moveTo>
                  <a:pt x="86868" y="0"/>
                </a:moveTo>
                <a:lnTo>
                  <a:pt x="0" y="173735"/>
                </a:lnTo>
                <a:lnTo>
                  <a:pt x="57911" y="173735"/>
                </a:lnTo>
                <a:lnTo>
                  <a:pt x="57911" y="144779"/>
                </a:lnTo>
                <a:lnTo>
                  <a:pt x="159257" y="144779"/>
                </a:lnTo>
                <a:lnTo>
                  <a:pt x="86868" y="0"/>
                </a:lnTo>
                <a:close/>
              </a:path>
              <a:path w="173990" h="530860">
                <a:moveTo>
                  <a:pt x="159257" y="144779"/>
                </a:moveTo>
                <a:lnTo>
                  <a:pt x="115824" y="144779"/>
                </a:lnTo>
                <a:lnTo>
                  <a:pt x="115824" y="173735"/>
                </a:lnTo>
                <a:lnTo>
                  <a:pt x="173735" y="173735"/>
                </a:lnTo>
                <a:lnTo>
                  <a:pt x="159257" y="144779"/>
                </a:lnTo>
                <a:close/>
              </a:path>
            </a:pathLst>
          </a:custGeom>
          <a:solidFill>
            <a:srgbClr val="FF92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238231" y="1655064"/>
            <a:ext cx="1103630" cy="2889885"/>
            <a:chOff x="10238231" y="1655064"/>
            <a:chExt cx="1103630" cy="2889885"/>
          </a:xfrm>
        </p:grpSpPr>
        <p:sp>
          <p:nvSpPr>
            <p:cNvPr id="4" name="object 4"/>
            <p:cNvSpPr/>
            <p:nvPr/>
          </p:nvSpPr>
          <p:spPr>
            <a:xfrm>
              <a:off x="10703051" y="4014216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90" h="530860">
                  <a:moveTo>
                    <a:pt x="115824" y="144779"/>
                  </a:moveTo>
                  <a:lnTo>
                    <a:pt x="57912" y="144779"/>
                  </a:lnTo>
                  <a:lnTo>
                    <a:pt x="57912" y="530732"/>
                  </a:lnTo>
                  <a:lnTo>
                    <a:pt x="115824" y="530732"/>
                  </a:lnTo>
                  <a:lnTo>
                    <a:pt x="115824" y="144779"/>
                  </a:lnTo>
                  <a:close/>
                </a:path>
                <a:path w="173990" h="530860">
                  <a:moveTo>
                    <a:pt x="86868" y="0"/>
                  </a:moveTo>
                  <a:lnTo>
                    <a:pt x="0" y="173735"/>
                  </a:lnTo>
                  <a:lnTo>
                    <a:pt x="57912" y="173735"/>
                  </a:lnTo>
                  <a:lnTo>
                    <a:pt x="57912" y="144779"/>
                  </a:lnTo>
                  <a:lnTo>
                    <a:pt x="159258" y="144779"/>
                  </a:lnTo>
                  <a:lnTo>
                    <a:pt x="86868" y="0"/>
                  </a:lnTo>
                  <a:close/>
                </a:path>
                <a:path w="173990" h="530860">
                  <a:moveTo>
                    <a:pt x="159258" y="144779"/>
                  </a:moveTo>
                  <a:lnTo>
                    <a:pt x="115824" y="144779"/>
                  </a:lnTo>
                  <a:lnTo>
                    <a:pt x="115824" y="173735"/>
                  </a:lnTo>
                  <a:lnTo>
                    <a:pt x="173736" y="173735"/>
                  </a:lnTo>
                  <a:lnTo>
                    <a:pt x="159258" y="144779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245851" y="1662684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9" y="2351532"/>
                  </a:lnTo>
                  <a:lnTo>
                    <a:pt x="998347" y="2351532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45851" y="1662684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0" y="89788"/>
                  </a:moveTo>
                  <a:lnTo>
                    <a:pt x="7046" y="54810"/>
                  </a:lnTo>
                  <a:lnTo>
                    <a:pt x="26273" y="26273"/>
                  </a:lnTo>
                  <a:lnTo>
                    <a:pt x="54810" y="7046"/>
                  </a:lnTo>
                  <a:lnTo>
                    <a:pt x="89789" y="0"/>
                  </a:lnTo>
                  <a:lnTo>
                    <a:pt x="998347" y="0"/>
                  </a:lnTo>
                  <a:lnTo>
                    <a:pt x="1033325" y="7046"/>
                  </a:lnTo>
                  <a:lnTo>
                    <a:pt x="1061862" y="26273"/>
                  </a:lnTo>
                  <a:lnTo>
                    <a:pt x="1081089" y="54810"/>
                  </a:lnTo>
                  <a:lnTo>
                    <a:pt x="1088136" y="89788"/>
                  </a:lnTo>
                  <a:lnTo>
                    <a:pt x="1088136" y="2261742"/>
                  </a:lnTo>
                  <a:lnTo>
                    <a:pt x="1081089" y="2296721"/>
                  </a:lnTo>
                  <a:lnTo>
                    <a:pt x="1061862" y="2325258"/>
                  </a:lnTo>
                  <a:lnTo>
                    <a:pt x="1033325" y="2344485"/>
                  </a:lnTo>
                  <a:lnTo>
                    <a:pt x="998347" y="2351532"/>
                  </a:lnTo>
                  <a:lnTo>
                    <a:pt x="89789" y="2351532"/>
                  </a:lnTo>
                  <a:lnTo>
                    <a:pt x="54810" y="2344485"/>
                  </a:lnTo>
                  <a:lnTo>
                    <a:pt x="26273" y="2325258"/>
                  </a:lnTo>
                  <a:lnTo>
                    <a:pt x="7046" y="2296721"/>
                  </a:lnTo>
                  <a:lnTo>
                    <a:pt x="0" y="2261742"/>
                  </a:lnTo>
                  <a:lnTo>
                    <a:pt x="0" y="897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334073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80"/>
              <a:t>CFS: </a:t>
            </a:r>
            <a:r>
              <a:rPr dirty="0" spc="-844"/>
              <a:t>IN</a:t>
            </a:r>
            <a:r>
              <a:rPr dirty="0" spc="-330"/>
              <a:t> </a:t>
            </a:r>
            <a:r>
              <a:rPr dirty="0" spc="-1380"/>
              <a:t>PRACTICE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57452" y="2062987"/>
            <a:ext cx="506857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155" b="1">
                <a:latin typeface="Arial"/>
                <a:cs typeface="Arial"/>
              </a:rPr>
              <a:t>One </a:t>
            </a:r>
            <a:r>
              <a:rPr dirty="0" sz="2200" spc="-180" b="1">
                <a:latin typeface="Arial"/>
                <a:cs typeface="Arial"/>
              </a:rPr>
              <a:t>runqueue </a:t>
            </a:r>
            <a:r>
              <a:rPr dirty="0" sz="2200" spc="-175" b="1">
                <a:latin typeface="Arial"/>
                <a:cs typeface="Arial"/>
              </a:rPr>
              <a:t>per </a:t>
            </a:r>
            <a:r>
              <a:rPr dirty="0" sz="2200" spc="-204" b="1">
                <a:latin typeface="Arial"/>
                <a:cs typeface="Arial"/>
              </a:rPr>
              <a:t>core </a:t>
            </a:r>
            <a:r>
              <a:rPr dirty="0" sz="2200" spc="-75">
                <a:latin typeface="Arial"/>
                <a:cs typeface="Arial"/>
              </a:rPr>
              <a:t>to </a:t>
            </a:r>
            <a:r>
              <a:rPr dirty="0" sz="2200" spc="-70">
                <a:latin typeface="Arial"/>
                <a:cs typeface="Arial"/>
              </a:rPr>
              <a:t>avoid</a:t>
            </a:r>
            <a:r>
              <a:rPr dirty="0" sz="2200" spc="260">
                <a:latin typeface="Arial"/>
                <a:cs typeface="Arial"/>
              </a:rPr>
              <a:t> </a:t>
            </a:r>
            <a:r>
              <a:rPr dirty="0" sz="2200" spc="-145">
                <a:latin typeface="Arial"/>
                <a:cs typeface="Arial"/>
              </a:rPr>
              <a:t>contention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7461504" y="1655064"/>
            <a:ext cx="1103630" cy="2367280"/>
            <a:chOff x="7461504" y="1655064"/>
            <a:chExt cx="1103630" cy="2367280"/>
          </a:xfrm>
        </p:grpSpPr>
        <p:sp>
          <p:nvSpPr>
            <p:cNvPr id="15" name="object 15"/>
            <p:cNvSpPr/>
            <p:nvPr/>
          </p:nvSpPr>
          <p:spPr>
            <a:xfrm>
              <a:off x="7469124" y="1662684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9" y="2351532"/>
                  </a:lnTo>
                  <a:lnTo>
                    <a:pt x="998347" y="2351532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5" y="2261742"/>
                  </a:lnTo>
                  <a:lnTo>
                    <a:pt x="1088135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469124" y="1662684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0" y="89788"/>
                  </a:moveTo>
                  <a:lnTo>
                    <a:pt x="7046" y="54810"/>
                  </a:lnTo>
                  <a:lnTo>
                    <a:pt x="26273" y="26273"/>
                  </a:lnTo>
                  <a:lnTo>
                    <a:pt x="54810" y="7046"/>
                  </a:lnTo>
                  <a:lnTo>
                    <a:pt x="89789" y="0"/>
                  </a:lnTo>
                  <a:lnTo>
                    <a:pt x="998347" y="0"/>
                  </a:lnTo>
                  <a:lnTo>
                    <a:pt x="1033325" y="7046"/>
                  </a:lnTo>
                  <a:lnTo>
                    <a:pt x="1061862" y="26273"/>
                  </a:lnTo>
                  <a:lnTo>
                    <a:pt x="1081089" y="54810"/>
                  </a:lnTo>
                  <a:lnTo>
                    <a:pt x="1088135" y="89788"/>
                  </a:lnTo>
                  <a:lnTo>
                    <a:pt x="1088135" y="2261742"/>
                  </a:lnTo>
                  <a:lnTo>
                    <a:pt x="1081089" y="2296721"/>
                  </a:lnTo>
                  <a:lnTo>
                    <a:pt x="1061862" y="2325258"/>
                  </a:lnTo>
                  <a:lnTo>
                    <a:pt x="1033325" y="2344485"/>
                  </a:lnTo>
                  <a:lnTo>
                    <a:pt x="998347" y="2351532"/>
                  </a:lnTo>
                  <a:lnTo>
                    <a:pt x="89789" y="2351532"/>
                  </a:lnTo>
                  <a:lnTo>
                    <a:pt x="54810" y="2344485"/>
                  </a:lnTo>
                  <a:lnTo>
                    <a:pt x="26273" y="2325258"/>
                  </a:lnTo>
                  <a:lnTo>
                    <a:pt x="7046" y="2296721"/>
                  </a:lnTo>
                  <a:lnTo>
                    <a:pt x="0" y="2261742"/>
                  </a:lnTo>
                  <a:lnTo>
                    <a:pt x="0" y="897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0340340" y="2098548"/>
            <a:ext cx="904240" cy="1818639"/>
          </a:xfrm>
          <a:prstGeom prst="rect">
            <a:avLst/>
          </a:prstGeom>
          <a:solidFill>
            <a:srgbClr val="61A29F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227965">
              <a:lnSpc>
                <a:spcPct val="100000"/>
              </a:lnSpc>
              <a:spcBef>
                <a:spcPts val="5"/>
              </a:spcBef>
            </a:pP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W=6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74764" y="4544567"/>
            <a:ext cx="2276855" cy="1097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874764" y="4544567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3175">
              <a:lnSpc>
                <a:spcPct val="100000"/>
              </a:lnSpc>
              <a:spcBef>
                <a:spcPts val="1245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651492" y="4544567"/>
            <a:ext cx="2276855" cy="1097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9651492" y="4544567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3175">
              <a:lnSpc>
                <a:spcPct val="100000"/>
              </a:lnSpc>
              <a:spcBef>
                <a:spcPts val="1245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177783" y="4591811"/>
            <a:ext cx="919480" cy="317500"/>
            <a:chOff x="8177783" y="4591811"/>
            <a:chExt cx="919480" cy="317500"/>
          </a:xfrm>
        </p:grpSpPr>
        <p:sp>
          <p:nvSpPr>
            <p:cNvPr id="23" name="object 23"/>
            <p:cNvSpPr/>
            <p:nvPr/>
          </p:nvSpPr>
          <p:spPr>
            <a:xfrm>
              <a:off x="8185403" y="4599431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40" h="302260">
                  <a:moveTo>
                    <a:pt x="903731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1" y="30175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185403" y="4599431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40" h="302260">
                  <a:moveTo>
                    <a:pt x="0" y="301752"/>
                  </a:moveTo>
                  <a:lnTo>
                    <a:pt x="903731" y="301752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39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10962131" y="4587240"/>
            <a:ext cx="919480" cy="318770"/>
            <a:chOff x="10962131" y="4587240"/>
            <a:chExt cx="919480" cy="318770"/>
          </a:xfrm>
        </p:grpSpPr>
        <p:sp>
          <p:nvSpPr>
            <p:cNvPr id="26" name="object 26"/>
            <p:cNvSpPr/>
            <p:nvPr/>
          </p:nvSpPr>
          <p:spPr>
            <a:xfrm>
              <a:off x="10969751" y="4594860"/>
              <a:ext cx="904240" cy="303530"/>
            </a:xfrm>
            <a:custGeom>
              <a:avLst/>
              <a:gdLst/>
              <a:ahLst/>
              <a:cxnLst/>
              <a:rect l="l" t="t" r="r" b="b"/>
              <a:pathLst>
                <a:path w="904240" h="303529">
                  <a:moveTo>
                    <a:pt x="903731" y="0"/>
                  </a:moveTo>
                  <a:lnTo>
                    <a:pt x="0" y="0"/>
                  </a:lnTo>
                  <a:lnTo>
                    <a:pt x="0" y="303275"/>
                  </a:lnTo>
                  <a:lnTo>
                    <a:pt x="903731" y="303275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2544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969751" y="4594860"/>
              <a:ext cx="904240" cy="303530"/>
            </a:xfrm>
            <a:custGeom>
              <a:avLst/>
              <a:gdLst/>
              <a:ahLst/>
              <a:cxnLst/>
              <a:rect l="l" t="t" r="r" b="b"/>
              <a:pathLst>
                <a:path w="904240" h="303529">
                  <a:moveTo>
                    <a:pt x="0" y="303275"/>
                  </a:moveTo>
                  <a:lnTo>
                    <a:pt x="903731" y="303275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3275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7562088" y="2727960"/>
            <a:ext cx="904240" cy="247015"/>
          </a:xfrm>
          <a:prstGeom prst="rect">
            <a:avLst/>
          </a:prstGeom>
          <a:solidFill>
            <a:srgbClr val="1382AC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>
              <a:lnSpc>
                <a:spcPts val="1850"/>
              </a:lnSpc>
            </a:pP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W=1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5/16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62088" y="3041904"/>
            <a:ext cx="904240" cy="247015"/>
          </a:xfrm>
          <a:prstGeom prst="rect">
            <a:avLst/>
          </a:prstGeom>
          <a:solidFill>
            <a:srgbClr val="3D8752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>
              <a:lnSpc>
                <a:spcPts val="1845"/>
              </a:lnSpc>
            </a:pP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W=1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62088" y="3354323"/>
            <a:ext cx="904240" cy="247015"/>
          </a:xfrm>
          <a:prstGeom prst="rect">
            <a:avLst/>
          </a:prstGeom>
          <a:solidFill>
            <a:srgbClr val="42B996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>
              <a:lnSpc>
                <a:spcPts val="1855"/>
              </a:lnSpc>
            </a:pP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W=1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62088" y="3668267"/>
            <a:ext cx="904240" cy="247015"/>
          </a:xfrm>
          <a:prstGeom prst="rect">
            <a:avLst/>
          </a:prstGeom>
          <a:solidFill>
            <a:srgbClr val="27CED6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>
              <a:lnSpc>
                <a:spcPts val="1850"/>
              </a:lnSpc>
            </a:pP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W=1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62088" y="2412492"/>
            <a:ext cx="904240" cy="248920"/>
          </a:xfrm>
          <a:prstGeom prst="rect">
            <a:avLst/>
          </a:prstGeom>
          <a:solidFill>
            <a:srgbClr val="6FA0C0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>
              <a:lnSpc>
                <a:spcPts val="1860"/>
              </a:lnSpc>
            </a:pP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W=1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562088" y="2098548"/>
            <a:ext cx="904240" cy="248920"/>
          </a:xfrm>
          <a:prstGeom prst="rect">
            <a:avLst/>
          </a:prstGeom>
          <a:solidFill>
            <a:srgbClr val="205D4A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>
              <a:lnSpc>
                <a:spcPts val="1855"/>
              </a:lnSpc>
            </a:pP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W=1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26323" y="4014215"/>
            <a:ext cx="173990" cy="530860"/>
          </a:xfrm>
          <a:custGeom>
            <a:avLst/>
            <a:gdLst/>
            <a:ahLst/>
            <a:cxnLst/>
            <a:rect l="l" t="t" r="r" b="b"/>
            <a:pathLst>
              <a:path w="173990" h="530860">
                <a:moveTo>
                  <a:pt x="115824" y="144779"/>
                </a:moveTo>
                <a:lnTo>
                  <a:pt x="57911" y="144779"/>
                </a:lnTo>
                <a:lnTo>
                  <a:pt x="57911" y="530732"/>
                </a:lnTo>
                <a:lnTo>
                  <a:pt x="115824" y="530732"/>
                </a:lnTo>
                <a:lnTo>
                  <a:pt x="115824" y="144779"/>
                </a:lnTo>
                <a:close/>
              </a:path>
              <a:path w="173990" h="530860">
                <a:moveTo>
                  <a:pt x="86868" y="0"/>
                </a:moveTo>
                <a:lnTo>
                  <a:pt x="0" y="173735"/>
                </a:lnTo>
                <a:lnTo>
                  <a:pt x="57911" y="173735"/>
                </a:lnTo>
                <a:lnTo>
                  <a:pt x="57911" y="144779"/>
                </a:lnTo>
                <a:lnTo>
                  <a:pt x="159257" y="144779"/>
                </a:lnTo>
                <a:lnTo>
                  <a:pt x="86868" y="0"/>
                </a:lnTo>
                <a:close/>
              </a:path>
              <a:path w="173990" h="530860">
                <a:moveTo>
                  <a:pt x="159257" y="144779"/>
                </a:moveTo>
                <a:lnTo>
                  <a:pt x="115824" y="144779"/>
                </a:lnTo>
                <a:lnTo>
                  <a:pt x="115824" y="173735"/>
                </a:lnTo>
                <a:lnTo>
                  <a:pt x="173735" y="173735"/>
                </a:lnTo>
                <a:lnTo>
                  <a:pt x="159257" y="144779"/>
                </a:lnTo>
                <a:close/>
              </a:path>
            </a:pathLst>
          </a:custGeom>
          <a:solidFill>
            <a:srgbClr val="FF92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238231" y="1655064"/>
            <a:ext cx="1103630" cy="2889885"/>
            <a:chOff x="10238231" y="1655064"/>
            <a:chExt cx="1103630" cy="2889885"/>
          </a:xfrm>
        </p:grpSpPr>
        <p:sp>
          <p:nvSpPr>
            <p:cNvPr id="4" name="object 4"/>
            <p:cNvSpPr/>
            <p:nvPr/>
          </p:nvSpPr>
          <p:spPr>
            <a:xfrm>
              <a:off x="10703051" y="4014216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90" h="530860">
                  <a:moveTo>
                    <a:pt x="115824" y="144779"/>
                  </a:moveTo>
                  <a:lnTo>
                    <a:pt x="57912" y="144779"/>
                  </a:lnTo>
                  <a:lnTo>
                    <a:pt x="57912" y="530732"/>
                  </a:lnTo>
                  <a:lnTo>
                    <a:pt x="115824" y="530732"/>
                  </a:lnTo>
                  <a:lnTo>
                    <a:pt x="115824" y="144779"/>
                  </a:lnTo>
                  <a:close/>
                </a:path>
                <a:path w="173990" h="530860">
                  <a:moveTo>
                    <a:pt x="86868" y="0"/>
                  </a:moveTo>
                  <a:lnTo>
                    <a:pt x="0" y="173735"/>
                  </a:lnTo>
                  <a:lnTo>
                    <a:pt x="57912" y="173735"/>
                  </a:lnTo>
                  <a:lnTo>
                    <a:pt x="57912" y="144779"/>
                  </a:lnTo>
                  <a:lnTo>
                    <a:pt x="159258" y="144779"/>
                  </a:lnTo>
                  <a:lnTo>
                    <a:pt x="86868" y="0"/>
                  </a:lnTo>
                  <a:close/>
                </a:path>
                <a:path w="173990" h="530860">
                  <a:moveTo>
                    <a:pt x="159258" y="144779"/>
                  </a:moveTo>
                  <a:lnTo>
                    <a:pt x="115824" y="144779"/>
                  </a:lnTo>
                  <a:lnTo>
                    <a:pt x="115824" y="173735"/>
                  </a:lnTo>
                  <a:lnTo>
                    <a:pt x="173736" y="173735"/>
                  </a:lnTo>
                  <a:lnTo>
                    <a:pt x="159258" y="144779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245851" y="1662684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9" y="2351532"/>
                  </a:lnTo>
                  <a:lnTo>
                    <a:pt x="998347" y="2351532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45851" y="1662684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0" y="89788"/>
                  </a:moveTo>
                  <a:lnTo>
                    <a:pt x="7046" y="54810"/>
                  </a:lnTo>
                  <a:lnTo>
                    <a:pt x="26273" y="26273"/>
                  </a:lnTo>
                  <a:lnTo>
                    <a:pt x="54810" y="7046"/>
                  </a:lnTo>
                  <a:lnTo>
                    <a:pt x="89789" y="0"/>
                  </a:lnTo>
                  <a:lnTo>
                    <a:pt x="998347" y="0"/>
                  </a:lnTo>
                  <a:lnTo>
                    <a:pt x="1033325" y="7046"/>
                  </a:lnTo>
                  <a:lnTo>
                    <a:pt x="1061862" y="26273"/>
                  </a:lnTo>
                  <a:lnTo>
                    <a:pt x="1081089" y="54810"/>
                  </a:lnTo>
                  <a:lnTo>
                    <a:pt x="1088136" y="89788"/>
                  </a:lnTo>
                  <a:lnTo>
                    <a:pt x="1088136" y="2261742"/>
                  </a:lnTo>
                  <a:lnTo>
                    <a:pt x="1081089" y="2296721"/>
                  </a:lnTo>
                  <a:lnTo>
                    <a:pt x="1061862" y="2325258"/>
                  </a:lnTo>
                  <a:lnTo>
                    <a:pt x="1033325" y="2344485"/>
                  </a:lnTo>
                  <a:lnTo>
                    <a:pt x="998347" y="2351532"/>
                  </a:lnTo>
                  <a:lnTo>
                    <a:pt x="89789" y="2351532"/>
                  </a:lnTo>
                  <a:lnTo>
                    <a:pt x="54810" y="2344485"/>
                  </a:lnTo>
                  <a:lnTo>
                    <a:pt x="26273" y="2325258"/>
                  </a:lnTo>
                  <a:lnTo>
                    <a:pt x="7046" y="2296721"/>
                  </a:lnTo>
                  <a:lnTo>
                    <a:pt x="0" y="2261742"/>
                  </a:lnTo>
                  <a:lnTo>
                    <a:pt x="0" y="897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334073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80"/>
              <a:t>CFS: </a:t>
            </a:r>
            <a:r>
              <a:rPr dirty="0" spc="-844"/>
              <a:t>IN</a:t>
            </a:r>
            <a:r>
              <a:rPr dirty="0" spc="-330"/>
              <a:t> </a:t>
            </a:r>
            <a:r>
              <a:rPr dirty="0" spc="-1380"/>
              <a:t>PRACTICE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57452" y="1918061"/>
            <a:ext cx="5068570" cy="985519"/>
          </a:xfrm>
          <a:prstGeom prst="rect">
            <a:avLst/>
          </a:prstGeom>
        </p:spPr>
        <p:txBody>
          <a:bodyPr wrap="square" lIns="0" tIns="156845" rIns="0" bIns="0" rtlCol="0" vert="horz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1235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155" b="1">
                <a:latin typeface="Arial"/>
                <a:cs typeface="Arial"/>
              </a:rPr>
              <a:t>One </a:t>
            </a:r>
            <a:r>
              <a:rPr dirty="0" sz="2200" spc="-180" b="1">
                <a:latin typeface="Arial"/>
                <a:cs typeface="Arial"/>
              </a:rPr>
              <a:t>runqueue </a:t>
            </a:r>
            <a:r>
              <a:rPr dirty="0" sz="2200" spc="-175" b="1">
                <a:latin typeface="Arial"/>
                <a:cs typeface="Arial"/>
              </a:rPr>
              <a:t>per </a:t>
            </a:r>
            <a:r>
              <a:rPr dirty="0" sz="2200" spc="-204" b="1">
                <a:latin typeface="Arial"/>
                <a:cs typeface="Arial"/>
              </a:rPr>
              <a:t>core </a:t>
            </a:r>
            <a:r>
              <a:rPr dirty="0" sz="2200" spc="-75">
                <a:latin typeface="Arial"/>
                <a:cs typeface="Arial"/>
              </a:rPr>
              <a:t>to </a:t>
            </a:r>
            <a:r>
              <a:rPr dirty="0" sz="2200" spc="-70">
                <a:latin typeface="Arial"/>
                <a:cs typeface="Arial"/>
              </a:rPr>
              <a:t>avoid</a:t>
            </a:r>
            <a:r>
              <a:rPr dirty="0" sz="2200" spc="260">
                <a:latin typeface="Arial"/>
                <a:cs typeface="Arial"/>
              </a:rPr>
              <a:t> </a:t>
            </a:r>
            <a:r>
              <a:rPr dirty="0" sz="2200" spc="-145">
                <a:latin typeface="Arial"/>
                <a:cs typeface="Arial"/>
              </a:rPr>
              <a:t>contention</a:t>
            </a:r>
            <a:endParaRPr sz="2200"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340" b="1">
                <a:latin typeface="Arial"/>
                <a:cs typeface="Arial"/>
              </a:rPr>
              <a:t>CFS </a:t>
            </a:r>
            <a:r>
              <a:rPr dirty="0" sz="2200" spc="-125" b="1">
                <a:solidFill>
                  <a:srgbClr val="FF0000"/>
                </a:solidFill>
                <a:latin typeface="Arial"/>
                <a:cs typeface="Arial"/>
              </a:rPr>
              <a:t>periodically </a:t>
            </a:r>
            <a:r>
              <a:rPr dirty="0" sz="2200" spc="-165" b="1">
                <a:latin typeface="Arial"/>
                <a:cs typeface="Arial"/>
              </a:rPr>
              <a:t>balances</a:t>
            </a:r>
            <a:r>
              <a:rPr dirty="0" sz="2200" spc="90" b="1">
                <a:latin typeface="Arial"/>
                <a:cs typeface="Arial"/>
              </a:rPr>
              <a:t> </a:t>
            </a:r>
            <a:r>
              <a:rPr dirty="0" sz="2200" spc="-125" b="1">
                <a:latin typeface="Arial"/>
                <a:cs typeface="Arial"/>
              </a:rPr>
              <a:t>“loads”: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3492" y="3122422"/>
            <a:ext cx="592518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 spc="-180" b="1">
                <a:solidFill>
                  <a:srgbClr val="FF0000"/>
                </a:solidFill>
                <a:latin typeface="Arial"/>
                <a:cs typeface="Arial"/>
              </a:rPr>
              <a:t>load(task) </a:t>
            </a:r>
            <a:r>
              <a:rPr dirty="0" sz="3200" spc="265" b="1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dirty="0" sz="3200" spc="-155" b="1">
                <a:solidFill>
                  <a:srgbClr val="FF0000"/>
                </a:solidFill>
                <a:latin typeface="Arial"/>
                <a:cs typeface="Arial"/>
              </a:rPr>
              <a:t>weight</a:t>
            </a:r>
            <a:r>
              <a:rPr dirty="0" baseline="25132" sz="3150" spc="-232" b="1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dirty="0" sz="3200" spc="-80" b="1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dirty="0" sz="3200" spc="220" b="1">
                <a:solidFill>
                  <a:srgbClr val="FF0000"/>
                </a:solidFill>
                <a:latin typeface="Arial"/>
                <a:cs typeface="Arial"/>
              </a:rPr>
              <a:t>% </a:t>
            </a:r>
            <a:r>
              <a:rPr dirty="0" sz="3200" spc="-335" b="1">
                <a:solidFill>
                  <a:srgbClr val="FF0000"/>
                </a:solidFill>
                <a:latin typeface="Arial"/>
                <a:cs typeface="Arial"/>
              </a:rPr>
              <a:t>cpu</a:t>
            </a:r>
            <a:r>
              <a:rPr dirty="0" sz="3200" spc="-45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200" spc="-240" b="1">
                <a:solidFill>
                  <a:srgbClr val="FF0000"/>
                </a:solidFill>
                <a:latin typeface="Arial"/>
                <a:cs typeface="Arial"/>
              </a:rPr>
              <a:t>use</a:t>
            </a:r>
            <a:r>
              <a:rPr dirty="0" baseline="25132" sz="3150" spc="-359" b="1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baseline="25132" sz="31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/>
          <p:cNvGrpSpPr/>
          <p:nvPr/>
        </p:nvGrpSpPr>
        <p:grpSpPr>
          <a:xfrm>
            <a:off x="7461504" y="1655064"/>
            <a:ext cx="1103630" cy="2367280"/>
            <a:chOff x="7461504" y="1655064"/>
            <a:chExt cx="1103630" cy="2367280"/>
          </a:xfrm>
        </p:grpSpPr>
        <p:sp>
          <p:nvSpPr>
            <p:cNvPr id="16" name="object 16"/>
            <p:cNvSpPr/>
            <p:nvPr/>
          </p:nvSpPr>
          <p:spPr>
            <a:xfrm>
              <a:off x="7469124" y="1662684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9" y="2351532"/>
                  </a:lnTo>
                  <a:lnTo>
                    <a:pt x="998347" y="2351532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5" y="2261742"/>
                  </a:lnTo>
                  <a:lnTo>
                    <a:pt x="1088135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469124" y="1662684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0" y="89788"/>
                  </a:moveTo>
                  <a:lnTo>
                    <a:pt x="7046" y="54810"/>
                  </a:lnTo>
                  <a:lnTo>
                    <a:pt x="26273" y="26273"/>
                  </a:lnTo>
                  <a:lnTo>
                    <a:pt x="54810" y="7046"/>
                  </a:lnTo>
                  <a:lnTo>
                    <a:pt x="89789" y="0"/>
                  </a:lnTo>
                  <a:lnTo>
                    <a:pt x="998347" y="0"/>
                  </a:lnTo>
                  <a:lnTo>
                    <a:pt x="1033325" y="7046"/>
                  </a:lnTo>
                  <a:lnTo>
                    <a:pt x="1061862" y="26273"/>
                  </a:lnTo>
                  <a:lnTo>
                    <a:pt x="1081089" y="54810"/>
                  </a:lnTo>
                  <a:lnTo>
                    <a:pt x="1088135" y="89788"/>
                  </a:lnTo>
                  <a:lnTo>
                    <a:pt x="1088135" y="2261742"/>
                  </a:lnTo>
                  <a:lnTo>
                    <a:pt x="1081089" y="2296721"/>
                  </a:lnTo>
                  <a:lnTo>
                    <a:pt x="1061862" y="2325258"/>
                  </a:lnTo>
                  <a:lnTo>
                    <a:pt x="1033325" y="2344485"/>
                  </a:lnTo>
                  <a:lnTo>
                    <a:pt x="998347" y="2351532"/>
                  </a:lnTo>
                  <a:lnTo>
                    <a:pt x="89789" y="2351532"/>
                  </a:lnTo>
                  <a:lnTo>
                    <a:pt x="54810" y="2344485"/>
                  </a:lnTo>
                  <a:lnTo>
                    <a:pt x="26273" y="2325258"/>
                  </a:lnTo>
                  <a:lnTo>
                    <a:pt x="7046" y="2296721"/>
                  </a:lnTo>
                  <a:lnTo>
                    <a:pt x="0" y="2261742"/>
                  </a:lnTo>
                  <a:lnTo>
                    <a:pt x="0" y="897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0340340" y="2098548"/>
            <a:ext cx="904240" cy="1818639"/>
          </a:xfrm>
          <a:prstGeom prst="rect">
            <a:avLst/>
          </a:prstGeom>
          <a:solidFill>
            <a:srgbClr val="61A29F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227965">
              <a:lnSpc>
                <a:spcPct val="100000"/>
              </a:lnSpc>
              <a:spcBef>
                <a:spcPts val="5"/>
              </a:spcBef>
            </a:pP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W=6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74764" y="4544567"/>
            <a:ext cx="2276855" cy="1097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874764" y="4544567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3175">
              <a:lnSpc>
                <a:spcPct val="100000"/>
              </a:lnSpc>
              <a:spcBef>
                <a:spcPts val="1245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651492" y="4544567"/>
            <a:ext cx="2276855" cy="1097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9651492" y="4544567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3175">
              <a:lnSpc>
                <a:spcPct val="100000"/>
              </a:lnSpc>
              <a:spcBef>
                <a:spcPts val="1245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177783" y="4591811"/>
            <a:ext cx="919480" cy="317500"/>
            <a:chOff x="8177783" y="4591811"/>
            <a:chExt cx="919480" cy="317500"/>
          </a:xfrm>
        </p:grpSpPr>
        <p:sp>
          <p:nvSpPr>
            <p:cNvPr id="24" name="object 24"/>
            <p:cNvSpPr/>
            <p:nvPr/>
          </p:nvSpPr>
          <p:spPr>
            <a:xfrm>
              <a:off x="8185403" y="4599431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40" h="302260">
                  <a:moveTo>
                    <a:pt x="903731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1" y="30175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185403" y="4599431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40" h="302260">
                  <a:moveTo>
                    <a:pt x="0" y="301752"/>
                  </a:moveTo>
                  <a:lnTo>
                    <a:pt x="903731" y="301752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39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10962131" y="4587240"/>
            <a:ext cx="919480" cy="318770"/>
            <a:chOff x="10962131" y="4587240"/>
            <a:chExt cx="919480" cy="318770"/>
          </a:xfrm>
        </p:grpSpPr>
        <p:sp>
          <p:nvSpPr>
            <p:cNvPr id="27" name="object 27"/>
            <p:cNvSpPr/>
            <p:nvPr/>
          </p:nvSpPr>
          <p:spPr>
            <a:xfrm>
              <a:off x="10969751" y="4594860"/>
              <a:ext cx="904240" cy="303530"/>
            </a:xfrm>
            <a:custGeom>
              <a:avLst/>
              <a:gdLst/>
              <a:ahLst/>
              <a:cxnLst/>
              <a:rect l="l" t="t" r="r" b="b"/>
              <a:pathLst>
                <a:path w="904240" h="303529">
                  <a:moveTo>
                    <a:pt x="903731" y="0"/>
                  </a:moveTo>
                  <a:lnTo>
                    <a:pt x="0" y="0"/>
                  </a:lnTo>
                  <a:lnTo>
                    <a:pt x="0" y="303275"/>
                  </a:lnTo>
                  <a:lnTo>
                    <a:pt x="903731" y="303275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2544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0969751" y="4594860"/>
              <a:ext cx="904240" cy="303530"/>
            </a:xfrm>
            <a:custGeom>
              <a:avLst/>
              <a:gdLst/>
              <a:ahLst/>
              <a:cxnLst/>
              <a:rect l="l" t="t" r="r" b="b"/>
              <a:pathLst>
                <a:path w="904240" h="303529">
                  <a:moveTo>
                    <a:pt x="0" y="303275"/>
                  </a:moveTo>
                  <a:lnTo>
                    <a:pt x="903731" y="303275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3275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7562088" y="2727960"/>
            <a:ext cx="904240" cy="247015"/>
          </a:xfrm>
          <a:prstGeom prst="rect">
            <a:avLst/>
          </a:prstGeom>
          <a:solidFill>
            <a:srgbClr val="1382AC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>
              <a:lnSpc>
                <a:spcPts val="1850"/>
              </a:lnSpc>
            </a:pP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W=1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5/16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62088" y="3041904"/>
            <a:ext cx="904240" cy="247015"/>
          </a:xfrm>
          <a:prstGeom prst="rect">
            <a:avLst/>
          </a:prstGeom>
          <a:solidFill>
            <a:srgbClr val="3D8752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>
              <a:lnSpc>
                <a:spcPts val="1845"/>
              </a:lnSpc>
            </a:pP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W=1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62088" y="3354323"/>
            <a:ext cx="904240" cy="247015"/>
          </a:xfrm>
          <a:prstGeom prst="rect">
            <a:avLst/>
          </a:prstGeom>
          <a:solidFill>
            <a:srgbClr val="42B996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>
              <a:lnSpc>
                <a:spcPts val="1855"/>
              </a:lnSpc>
            </a:pP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W=1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62088" y="3668267"/>
            <a:ext cx="904240" cy="247015"/>
          </a:xfrm>
          <a:prstGeom prst="rect">
            <a:avLst/>
          </a:prstGeom>
          <a:solidFill>
            <a:srgbClr val="27CED6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>
              <a:lnSpc>
                <a:spcPts val="1850"/>
              </a:lnSpc>
            </a:pP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W=1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562088" y="2412492"/>
            <a:ext cx="904240" cy="248920"/>
          </a:xfrm>
          <a:prstGeom prst="rect">
            <a:avLst/>
          </a:prstGeom>
          <a:solidFill>
            <a:srgbClr val="6FA0C0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>
              <a:lnSpc>
                <a:spcPts val="1860"/>
              </a:lnSpc>
            </a:pP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W=1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562088" y="2098548"/>
            <a:ext cx="904240" cy="248920"/>
          </a:xfrm>
          <a:prstGeom prst="rect">
            <a:avLst/>
          </a:prstGeom>
          <a:solidFill>
            <a:srgbClr val="205D4A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>
              <a:lnSpc>
                <a:spcPts val="1855"/>
              </a:lnSpc>
            </a:pP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W=1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26323" y="4014215"/>
            <a:ext cx="173990" cy="530860"/>
          </a:xfrm>
          <a:custGeom>
            <a:avLst/>
            <a:gdLst/>
            <a:ahLst/>
            <a:cxnLst/>
            <a:rect l="l" t="t" r="r" b="b"/>
            <a:pathLst>
              <a:path w="173990" h="530860">
                <a:moveTo>
                  <a:pt x="115824" y="144779"/>
                </a:moveTo>
                <a:lnTo>
                  <a:pt x="57911" y="144779"/>
                </a:lnTo>
                <a:lnTo>
                  <a:pt x="57911" y="530732"/>
                </a:lnTo>
                <a:lnTo>
                  <a:pt x="115824" y="530732"/>
                </a:lnTo>
                <a:lnTo>
                  <a:pt x="115824" y="144779"/>
                </a:lnTo>
                <a:close/>
              </a:path>
              <a:path w="173990" h="530860">
                <a:moveTo>
                  <a:pt x="86868" y="0"/>
                </a:moveTo>
                <a:lnTo>
                  <a:pt x="0" y="173735"/>
                </a:lnTo>
                <a:lnTo>
                  <a:pt x="57911" y="173735"/>
                </a:lnTo>
                <a:lnTo>
                  <a:pt x="57911" y="144779"/>
                </a:lnTo>
                <a:lnTo>
                  <a:pt x="159257" y="144779"/>
                </a:lnTo>
                <a:lnTo>
                  <a:pt x="86868" y="0"/>
                </a:lnTo>
                <a:close/>
              </a:path>
              <a:path w="173990" h="530860">
                <a:moveTo>
                  <a:pt x="159257" y="144779"/>
                </a:moveTo>
                <a:lnTo>
                  <a:pt x="115824" y="144779"/>
                </a:lnTo>
                <a:lnTo>
                  <a:pt x="115824" y="173735"/>
                </a:lnTo>
                <a:lnTo>
                  <a:pt x="173735" y="173735"/>
                </a:lnTo>
                <a:lnTo>
                  <a:pt x="159257" y="144779"/>
                </a:lnTo>
                <a:close/>
              </a:path>
            </a:pathLst>
          </a:custGeom>
          <a:solidFill>
            <a:srgbClr val="FF92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238231" y="1655064"/>
            <a:ext cx="1103630" cy="2889885"/>
            <a:chOff x="10238231" y="1655064"/>
            <a:chExt cx="1103630" cy="2889885"/>
          </a:xfrm>
        </p:grpSpPr>
        <p:sp>
          <p:nvSpPr>
            <p:cNvPr id="4" name="object 4"/>
            <p:cNvSpPr/>
            <p:nvPr/>
          </p:nvSpPr>
          <p:spPr>
            <a:xfrm>
              <a:off x="10703051" y="4014216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90" h="530860">
                  <a:moveTo>
                    <a:pt x="115824" y="144779"/>
                  </a:moveTo>
                  <a:lnTo>
                    <a:pt x="57912" y="144779"/>
                  </a:lnTo>
                  <a:lnTo>
                    <a:pt x="57912" y="530732"/>
                  </a:lnTo>
                  <a:lnTo>
                    <a:pt x="115824" y="530732"/>
                  </a:lnTo>
                  <a:lnTo>
                    <a:pt x="115824" y="144779"/>
                  </a:lnTo>
                  <a:close/>
                </a:path>
                <a:path w="173990" h="530860">
                  <a:moveTo>
                    <a:pt x="86868" y="0"/>
                  </a:moveTo>
                  <a:lnTo>
                    <a:pt x="0" y="173735"/>
                  </a:lnTo>
                  <a:lnTo>
                    <a:pt x="57912" y="173735"/>
                  </a:lnTo>
                  <a:lnTo>
                    <a:pt x="57912" y="144779"/>
                  </a:lnTo>
                  <a:lnTo>
                    <a:pt x="159258" y="144779"/>
                  </a:lnTo>
                  <a:lnTo>
                    <a:pt x="86868" y="0"/>
                  </a:lnTo>
                  <a:close/>
                </a:path>
                <a:path w="173990" h="530860">
                  <a:moveTo>
                    <a:pt x="159258" y="144779"/>
                  </a:moveTo>
                  <a:lnTo>
                    <a:pt x="115824" y="144779"/>
                  </a:lnTo>
                  <a:lnTo>
                    <a:pt x="115824" y="173735"/>
                  </a:lnTo>
                  <a:lnTo>
                    <a:pt x="173736" y="173735"/>
                  </a:lnTo>
                  <a:lnTo>
                    <a:pt x="159258" y="144779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245851" y="1662684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9" y="2351532"/>
                  </a:lnTo>
                  <a:lnTo>
                    <a:pt x="998347" y="2351532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45851" y="1662684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0" y="89788"/>
                  </a:moveTo>
                  <a:lnTo>
                    <a:pt x="7046" y="54810"/>
                  </a:lnTo>
                  <a:lnTo>
                    <a:pt x="26273" y="26273"/>
                  </a:lnTo>
                  <a:lnTo>
                    <a:pt x="54810" y="7046"/>
                  </a:lnTo>
                  <a:lnTo>
                    <a:pt x="89789" y="0"/>
                  </a:lnTo>
                  <a:lnTo>
                    <a:pt x="998347" y="0"/>
                  </a:lnTo>
                  <a:lnTo>
                    <a:pt x="1033325" y="7046"/>
                  </a:lnTo>
                  <a:lnTo>
                    <a:pt x="1061862" y="26273"/>
                  </a:lnTo>
                  <a:lnTo>
                    <a:pt x="1081089" y="54810"/>
                  </a:lnTo>
                  <a:lnTo>
                    <a:pt x="1088136" y="89788"/>
                  </a:lnTo>
                  <a:lnTo>
                    <a:pt x="1088136" y="2261742"/>
                  </a:lnTo>
                  <a:lnTo>
                    <a:pt x="1081089" y="2296721"/>
                  </a:lnTo>
                  <a:lnTo>
                    <a:pt x="1061862" y="2325258"/>
                  </a:lnTo>
                  <a:lnTo>
                    <a:pt x="1033325" y="2344485"/>
                  </a:lnTo>
                  <a:lnTo>
                    <a:pt x="998347" y="2351532"/>
                  </a:lnTo>
                  <a:lnTo>
                    <a:pt x="89789" y="2351532"/>
                  </a:lnTo>
                  <a:lnTo>
                    <a:pt x="54810" y="2344485"/>
                  </a:lnTo>
                  <a:lnTo>
                    <a:pt x="26273" y="2325258"/>
                  </a:lnTo>
                  <a:lnTo>
                    <a:pt x="7046" y="2296721"/>
                  </a:lnTo>
                  <a:lnTo>
                    <a:pt x="0" y="2261742"/>
                  </a:lnTo>
                  <a:lnTo>
                    <a:pt x="0" y="897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334073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80"/>
              <a:t>CFS: </a:t>
            </a:r>
            <a:r>
              <a:rPr dirty="0" spc="-844"/>
              <a:t>IN</a:t>
            </a:r>
            <a:r>
              <a:rPr dirty="0" spc="-330"/>
              <a:t> </a:t>
            </a:r>
            <a:r>
              <a:rPr dirty="0" spc="-1380"/>
              <a:t>PRACTICE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57452" y="1918061"/>
            <a:ext cx="5068570" cy="985519"/>
          </a:xfrm>
          <a:prstGeom prst="rect">
            <a:avLst/>
          </a:prstGeom>
        </p:spPr>
        <p:txBody>
          <a:bodyPr wrap="square" lIns="0" tIns="156845" rIns="0" bIns="0" rtlCol="0" vert="horz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1235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155" b="1">
                <a:latin typeface="Arial"/>
                <a:cs typeface="Arial"/>
              </a:rPr>
              <a:t>One </a:t>
            </a:r>
            <a:r>
              <a:rPr dirty="0" sz="2200" spc="-180" b="1">
                <a:latin typeface="Arial"/>
                <a:cs typeface="Arial"/>
              </a:rPr>
              <a:t>runqueue </a:t>
            </a:r>
            <a:r>
              <a:rPr dirty="0" sz="2200" spc="-175" b="1">
                <a:latin typeface="Arial"/>
                <a:cs typeface="Arial"/>
              </a:rPr>
              <a:t>per </a:t>
            </a:r>
            <a:r>
              <a:rPr dirty="0" sz="2200" spc="-204" b="1">
                <a:latin typeface="Arial"/>
                <a:cs typeface="Arial"/>
              </a:rPr>
              <a:t>core </a:t>
            </a:r>
            <a:r>
              <a:rPr dirty="0" sz="2200" spc="-75">
                <a:latin typeface="Arial"/>
                <a:cs typeface="Arial"/>
              </a:rPr>
              <a:t>to </a:t>
            </a:r>
            <a:r>
              <a:rPr dirty="0" sz="2200" spc="-70">
                <a:latin typeface="Arial"/>
                <a:cs typeface="Arial"/>
              </a:rPr>
              <a:t>avoid</a:t>
            </a:r>
            <a:r>
              <a:rPr dirty="0" sz="2200" spc="260">
                <a:latin typeface="Arial"/>
                <a:cs typeface="Arial"/>
              </a:rPr>
              <a:t> </a:t>
            </a:r>
            <a:r>
              <a:rPr dirty="0" sz="2200" spc="-145">
                <a:latin typeface="Arial"/>
                <a:cs typeface="Arial"/>
              </a:rPr>
              <a:t>contention</a:t>
            </a:r>
            <a:endParaRPr sz="2200"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340" b="1">
                <a:latin typeface="Arial"/>
                <a:cs typeface="Arial"/>
              </a:rPr>
              <a:t>CFS </a:t>
            </a:r>
            <a:r>
              <a:rPr dirty="0" sz="2200" spc="-125" b="1">
                <a:solidFill>
                  <a:srgbClr val="FF0000"/>
                </a:solidFill>
                <a:latin typeface="Arial"/>
                <a:cs typeface="Arial"/>
              </a:rPr>
              <a:t>periodically </a:t>
            </a:r>
            <a:r>
              <a:rPr dirty="0" sz="2200" spc="-165" b="1">
                <a:latin typeface="Arial"/>
                <a:cs typeface="Arial"/>
              </a:rPr>
              <a:t>balances</a:t>
            </a:r>
            <a:r>
              <a:rPr dirty="0" sz="2200" spc="90" b="1">
                <a:latin typeface="Arial"/>
                <a:cs typeface="Arial"/>
              </a:rPr>
              <a:t> </a:t>
            </a:r>
            <a:r>
              <a:rPr dirty="0" sz="2200" spc="-125" b="1">
                <a:latin typeface="Arial"/>
                <a:cs typeface="Arial"/>
              </a:rPr>
              <a:t>“loads”: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3492" y="3122422"/>
            <a:ext cx="592518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 spc="-180" b="1">
                <a:solidFill>
                  <a:srgbClr val="FF0000"/>
                </a:solidFill>
                <a:latin typeface="Arial"/>
                <a:cs typeface="Arial"/>
              </a:rPr>
              <a:t>load(task) </a:t>
            </a:r>
            <a:r>
              <a:rPr dirty="0" sz="3200" spc="265" b="1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dirty="0" sz="3200" spc="-155" b="1">
                <a:solidFill>
                  <a:srgbClr val="FF0000"/>
                </a:solidFill>
                <a:latin typeface="Arial"/>
                <a:cs typeface="Arial"/>
              </a:rPr>
              <a:t>weight</a:t>
            </a:r>
            <a:r>
              <a:rPr dirty="0" baseline="25132" sz="3150" spc="-232" b="1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dirty="0" sz="3200" spc="-80" b="1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dirty="0" sz="3200" spc="220" b="1">
                <a:solidFill>
                  <a:srgbClr val="FF0000"/>
                </a:solidFill>
                <a:latin typeface="Arial"/>
                <a:cs typeface="Arial"/>
              </a:rPr>
              <a:t>% </a:t>
            </a:r>
            <a:r>
              <a:rPr dirty="0" sz="3200" spc="-335" b="1">
                <a:solidFill>
                  <a:srgbClr val="FF0000"/>
                </a:solidFill>
                <a:latin typeface="Arial"/>
                <a:cs typeface="Arial"/>
              </a:rPr>
              <a:t>cpu</a:t>
            </a:r>
            <a:r>
              <a:rPr dirty="0" sz="3200" spc="-45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200" spc="-240" b="1">
                <a:solidFill>
                  <a:srgbClr val="FF0000"/>
                </a:solidFill>
                <a:latin typeface="Arial"/>
                <a:cs typeface="Arial"/>
              </a:rPr>
              <a:t>use</a:t>
            </a:r>
            <a:r>
              <a:rPr dirty="0" baseline="25132" sz="3150" spc="-359" b="1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baseline="25132" sz="3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2052" y="3964051"/>
            <a:ext cx="3713479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24904" sz="2175">
                <a:latin typeface="Arial"/>
                <a:cs typeface="Arial"/>
              </a:rPr>
              <a:t>1 </a:t>
            </a:r>
            <a:r>
              <a:rPr dirty="0" sz="2200" spc="-175">
                <a:latin typeface="Arial"/>
                <a:cs typeface="Arial"/>
              </a:rPr>
              <a:t>Lower </a:t>
            </a:r>
            <a:r>
              <a:rPr dirty="0" sz="2200" spc="-225">
                <a:latin typeface="Arial"/>
                <a:cs typeface="Arial"/>
              </a:rPr>
              <a:t>niceness </a:t>
            </a:r>
            <a:r>
              <a:rPr dirty="0" sz="2200" spc="175">
                <a:latin typeface="Arial"/>
                <a:cs typeface="Arial"/>
              </a:rPr>
              <a:t>= </a:t>
            </a:r>
            <a:r>
              <a:rPr dirty="0" sz="2200" spc="-114">
                <a:latin typeface="Arial"/>
                <a:cs typeface="Arial"/>
              </a:rPr>
              <a:t>higher</a:t>
            </a:r>
            <a:r>
              <a:rPr dirty="0" sz="2200" spc="-350">
                <a:latin typeface="Arial"/>
                <a:cs typeface="Arial"/>
              </a:rPr>
              <a:t> </a:t>
            </a:r>
            <a:r>
              <a:rPr dirty="0" sz="2200" spc="-100">
                <a:latin typeface="Arial"/>
                <a:cs typeface="Arial"/>
              </a:rPr>
              <a:t>weight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7461504" y="1655064"/>
            <a:ext cx="1103630" cy="2367280"/>
            <a:chOff x="7461504" y="1655064"/>
            <a:chExt cx="1103630" cy="2367280"/>
          </a:xfrm>
        </p:grpSpPr>
        <p:sp>
          <p:nvSpPr>
            <p:cNvPr id="17" name="object 17"/>
            <p:cNvSpPr/>
            <p:nvPr/>
          </p:nvSpPr>
          <p:spPr>
            <a:xfrm>
              <a:off x="7469124" y="1662684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9" y="2351532"/>
                  </a:lnTo>
                  <a:lnTo>
                    <a:pt x="998347" y="2351532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5" y="2261742"/>
                  </a:lnTo>
                  <a:lnTo>
                    <a:pt x="1088135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469124" y="1662684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0" y="89788"/>
                  </a:moveTo>
                  <a:lnTo>
                    <a:pt x="7046" y="54810"/>
                  </a:lnTo>
                  <a:lnTo>
                    <a:pt x="26273" y="26273"/>
                  </a:lnTo>
                  <a:lnTo>
                    <a:pt x="54810" y="7046"/>
                  </a:lnTo>
                  <a:lnTo>
                    <a:pt x="89789" y="0"/>
                  </a:lnTo>
                  <a:lnTo>
                    <a:pt x="998347" y="0"/>
                  </a:lnTo>
                  <a:lnTo>
                    <a:pt x="1033325" y="7046"/>
                  </a:lnTo>
                  <a:lnTo>
                    <a:pt x="1061862" y="26273"/>
                  </a:lnTo>
                  <a:lnTo>
                    <a:pt x="1081089" y="54810"/>
                  </a:lnTo>
                  <a:lnTo>
                    <a:pt x="1088135" y="89788"/>
                  </a:lnTo>
                  <a:lnTo>
                    <a:pt x="1088135" y="2261742"/>
                  </a:lnTo>
                  <a:lnTo>
                    <a:pt x="1081089" y="2296721"/>
                  </a:lnTo>
                  <a:lnTo>
                    <a:pt x="1061862" y="2325258"/>
                  </a:lnTo>
                  <a:lnTo>
                    <a:pt x="1033325" y="2344485"/>
                  </a:lnTo>
                  <a:lnTo>
                    <a:pt x="998347" y="2351532"/>
                  </a:lnTo>
                  <a:lnTo>
                    <a:pt x="89789" y="2351532"/>
                  </a:lnTo>
                  <a:lnTo>
                    <a:pt x="54810" y="2344485"/>
                  </a:lnTo>
                  <a:lnTo>
                    <a:pt x="26273" y="2325258"/>
                  </a:lnTo>
                  <a:lnTo>
                    <a:pt x="7046" y="2296721"/>
                  </a:lnTo>
                  <a:lnTo>
                    <a:pt x="0" y="2261742"/>
                  </a:lnTo>
                  <a:lnTo>
                    <a:pt x="0" y="897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0340340" y="2098548"/>
            <a:ext cx="904240" cy="1818639"/>
          </a:xfrm>
          <a:prstGeom prst="rect">
            <a:avLst/>
          </a:prstGeom>
          <a:solidFill>
            <a:srgbClr val="61A29F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227965">
              <a:lnSpc>
                <a:spcPct val="100000"/>
              </a:lnSpc>
              <a:spcBef>
                <a:spcPts val="5"/>
              </a:spcBef>
            </a:pP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W=6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74764" y="4544567"/>
            <a:ext cx="2276855" cy="1097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874764" y="4544567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3175">
              <a:lnSpc>
                <a:spcPct val="100000"/>
              </a:lnSpc>
              <a:spcBef>
                <a:spcPts val="1245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651492" y="4544567"/>
            <a:ext cx="2276855" cy="1097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9651492" y="4544567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3175">
              <a:lnSpc>
                <a:spcPct val="100000"/>
              </a:lnSpc>
              <a:spcBef>
                <a:spcPts val="1245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177783" y="4591811"/>
            <a:ext cx="919480" cy="317500"/>
            <a:chOff x="8177783" y="4591811"/>
            <a:chExt cx="919480" cy="317500"/>
          </a:xfrm>
        </p:grpSpPr>
        <p:sp>
          <p:nvSpPr>
            <p:cNvPr id="25" name="object 25"/>
            <p:cNvSpPr/>
            <p:nvPr/>
          </p:nvSpPr>
          <p:spPr>
            <a:xfrm>
              <a:off x="8185403" y="4599431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40" h="302260">
                  <a:moveTo>
                    <a:pt x="903731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1" y="30175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185403" y="4599431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40" h="302260">
                  <a:moveTo>
                    <a:pt x="0" y="301752"/>
                  </a:moveTo>
                  <a:lnTo>
                    <a:pt x="903731" y="301752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39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10962131" y="4587240"/>
            <a:ext cx="919480" cy="318770"/>
            <a:chOff x="10962131" y="4587240"/>
            <a:chExt cx="919480" cy="318770"/>
          </a:xfrm>
        </p:grpSpPr>
        <p:sp>
          <p:nvSpPr>
            <p:cNvPr id="28" name="object 28"/>
            <p:cNvSpPr/>
            <p:nvPr/>
          </p:nvSpPr>
          <p:spPr>
            <a:xfrm>
              <a:off x="10969751" y="4594860"/>
              <a:ext cx="904240" cy="303530"/>
            </a:xfrm>
            <a:custGeom>
              <a:avLst/>
              <a:gdLst/>
              <a:ahLst/>
              <a:cxnLst/>
              <a:rect l="l" t="t" r="r" b="b"/>
              <a:pathLst>
                <a:path w="904240" h="303529">
                  <a:moveTo>
                    <a:pt x="903731" y="0"/>
                  </a:moveTo>
                  <a:lnTo>
                    <a:pt x="0" y="0"/>
                  </a:lnTo>
                  <a:lnTo>
                    <a:pt x="0" y="303275"/>
                  </a:lnTo>
                  <a:lnTo>
                    <a:pt x="903731" y="303275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2544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0969751" y="4594860"/>
              <a:ext cx="904240" cy="303530"/>
            </a:xfrm>
            <a:custGeom>
              <a:avLst/>
              <a:gdLst/>
              <a:ahLst/>
              <a:cxnLst/>
              <a:rect l="l" t="t" r="r" b="b"/>
              <a:pathLst>
                <a:path w="904240" h="303529">
                  <a:moveTo>
                    <a:pt x="0" y="303275"/>
                  </a:moveTo>
                  <a:lnTo>
                    <a:pt x="903731" y="303275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3275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7562088" y="2727960"/>
            <a:ext cx="904240" cy="247015"/>
          </a:xfrm>
          <a:prstGeom prst="rect">
            <a:avLst/>
          </a:prstGeom>
          <a:solidFill>
            <a:srgbClr val="1382AC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>
              <a:lnSpc>
                <a:spcPts val="1850"/>
              </a:lnSpc>
            </a:pP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W=1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5/16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62088" y="3041904"/>
            <a:ext cx="904240" cy="247015"/>
          </a:xfrm>
          <a:prstGeom prst="rect">
            <a:avLst/>
          </a:prstGeom>
          <a:solidFill>
            <a:srgbClr val="3D8752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>
              <a:lnSpc>
                <a:spcPts val="1845"/>
              </a:lnSpc>
            </a:pP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W=1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62088" y="3354323"/>
            <a:ext cx="904240" cy="247015"/>
          </a:xfrm>
          <a:prstGeom prst="rect">
            <a:avLst/>
          </a:prstGeom>
          <a:solidFill>
            <a:srgbClr val="42B996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>
              <a:lnSpc>
                <a:spcPts val="1855"/>
              </a:lnSpc>
            </a:pP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W=1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562088" y="3668267"/>
            <a:ext cx="904240" cy="247015"/>
          </a:xfrm>
          <a:prstGeom prst="rect">
            <a:avLst/>
          </a:prstGeom>
          <a:solidFill>
            <a:srgbClr val="27CED6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>
              <a:lnSpc>
                <a:spcPts val="1850"/>
              </a:lnSpc>
            </a:pP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W=1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562088" y="2412492"/>
            <a:ext cx="904240" cy="248920"/>
          </a:xfrm>
          <a:prstGeom prst="rect">
            <a:avLst/>
          </a:prstGeom>
          <a:solidFill>
            <a:srgbClr val="6FA0C0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>
              <a:lnSpc>
                <a:spcPts val="1860"/>
              </a:lnSpc>
            </a:pP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W=1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562088" y="2098548"/>
            <a:ext cx="904240" cy="248920"/>
          </a:xfrm>
          <a:prstGeom prst="rect">
            <a:avLst/>
          </a:prstGeom>
          <a:solidFill>
            <a:srgbClr val="205D4A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>
              <a:lnSpc>
                <a:spcPts val="1855"/>
              </a:lnSpc>
            </a:pP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W=1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26323" y="4014215"/>
            <a:ext cx="173990" cy="530860"/>
          </a:xfrm>
          <a:custGeom>
            <a:avLst/>
            <a:gdLst/>
            <a:ahLst/>
            <a:cxnLst/>
            <a:rect l="l" t="t" r="r" b="b"/>
            <a:pathLst>
              <a:path w="173990" h="530860">
                <a:moveTo>
                  <a:pt x="115824" y="144779"/>
                </a:moveTo>
                <a:lnTo>
                  <a:pt x="57911" y="144779"/>
                </a:lnTo>
                <a:lnTo>
                  <a:pt x="57911" y="530732"/>
                </a:lnTo>
                <a:lnTo>
                  <a:pt x="115824" y="530732"/>
                </a:lnTo>
                <a:lnTo>
                  <a:pt x="115824" y="144779"/>
                </a:lnTo>
                <a:close/>
              </a:path>
              <a:path w="173990" h="530860">
                <a:moveTo>
                  <a:pt x="86868" y="0"/>
                </a:moveTo>
                <a:lnTo>
                  <a:pt x="0" y="173735"/>
                </a:lnTo>
                <a:lnTo>
                  <a:pt x="57911" y="173735"/>
                </a:lnTo>
                <a:lnTo>
                  <a:pt x="57911" y="144779"/>
                </a:lnTo>
                <a:lnTo>
                  <a:pt x="159257" y="144779"/>
                </a:lnTo>
                <a:lnTo>
                  <a:pt x="86868" y="0"/>
                </a:lnTo>
                <a:close/>
              </a:path>
              <a:path w="173990" h="530860">
                <a:moveTo>
                  <a:pt x="159257" y="144779"/>
                </a:moveTo>
                <a:lnTo>
                  <a:pt x="115824" y="144779"/>
                </a:lnTo>
                <a:lnTo>
                  <a:pt x="115824" y="173735"/>
                </a:lnTo>
                <a:lnTo>
                  <a:pt x="173735" y="173735"/>
                </a:lnTo>
                <a:lnTo>
                  <a:pt x="159257" y="144779"/>
                </a:lnTo>
                <a:close/>
              </a:path>
            </a:pathLst>
          </a:custGeom>
          <a:solidFill>
            <a:srgbClr val="FF92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238231" y="1655064"/>
            <a:ext cx="1103630" cy="2889885"/>
            <a:chOff x="10238231" y="1655064"/>
            <a:chExt cx="1103630" cy="2889885"/>
          </a:xfrm>
        </p:grpSpPr>
        <p:sp>
          <p:nvSpPr>
            <p:cNvPr id="4" name="object 4"/>
            <p:cNvSpPr/>
            <p:nvPr/>
          </p:nvSpPr>
          <p:spPr>
            <a:xfrm>
              <a:off x="10703051" y="4014216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90" h="530860">
                  <a:moveTo>
                    <a:pt x="115824" y="144779"/>
                  </a:moveTo>
                  <a:lnTo>
                    <a:pt x="57912" y="144779"/>
                  </a:lnTo>
                  <a:lnTo>
                    <a:pt x="57912" y="530732"/>
                  </a:lnTo>
                  <a:lnTo>
                    <a:pt x="115824" y="530732"/>
                  </a:lnTo>
                  <a:lnTo>
                    <a:pt x="115824" y="144779"/>
                  </a:lnTo>
                  <a:close/>
                </a:path>
                <a:path w="173990" h="530860">
                  <a:moveTo>
                    <a:pt x="86868" y="0"/>
                  </a:moveTo>
                  <a:lnTo>
                    <a:pt x="0" y="173735"/>
                  </a:lnTo>
                  <a:lnTo>
                    <a:pt x="57912" y="173735"/>
                  </a:lnTo>
                  <a:lnTo>
                    <a:pt x="57912" y="144779"/>
                  </a:lnTo>
                  <a:lnTo>
                    <a:pt x="159258" y="144779"/>
                  </a:lnTo>
                  <a:lnTo>
                    <a:pt x="86868" y="0"/>
                  </a:lnTo>
                  <a:close/>
                </a:path>
                <a:path w="173990" h="530860">
                  <a:moveTo>
                    <a:pt x="159258" y="144779"/>
                  </a:moveTo>
                  <a:lnTo>
                    <a:pt x="115824" y="144779"/>
                  </a:lnTo>
                  <a:lnTo>
                    <a:pt x="115824" y="173735"/>
                  </a:lnTo>
                  <a:lnTo>
                    <a:pt x="173736" y="173735"/>
                  </a:lnTo>
                  <a:lnTo>
                    <a:pt x="159258" y="144779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245851" y="1662684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9" y="2351532"/>
                  </a:lnTo>
                  <a:lnTo>
                    <a:pt x="998347" y="2351532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45851" y="1662684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0" y="89788"/>
                  </a:moveTo>
                  <a:lnTo>
                    <a:pt x="7046" y="54810"/>
                  </a:lnTo>
                  <a:lnTo>
                    <a:pt x="26273" y="26273"/>
                  </a:lnTo>
                  <a:lnTo>
                    <a:pt x="54810" y="7046"/>
                  </a:lnTo>
                  <a:lnTo>
                    <a:pt x="89789" y="0"/>
                  </a:lnTo>
                  <a:lnTo>
                    <a:pt x="998347" y="0"/>
                  </a:lnTo>
                  <a:lnTo>
                    <a:pt x="1033325" y="7046"/>
                  </a:lnTo>
                  <a:lnTo>
                    <a:pt x="1061862" y="26273"/>
                  </a:lnTo>
                  <a:lnTo>
                    <a:pt x="1081089" y="54810"/>
                  </a:lnTo>
                  <a:lnTo>
                    <a:pt x="1088136" y="89788"/>
                  </a:lnTo>
                  <a:lnTo>
                    <a:pt x="1088136" y="2261742"/>
                  </a:lnTo>
                  <a:lnTo>
                    <a:pt x="1081089" y="2296721"/>
                  </a:lnTo>
                  <a:lnTo>
                    <a:pt x="1061862" y="2325258"/>
                  </a:lnTo>
                  <a:lnTo>
                    <a:pt x="1033325" y="2344485"/>
                  </a:lnTo>
                  <a:lnTo>
                    <a:pt x="998347" y="2351532"/>
                  </a:lnTo>
                  <a:lnTo>
                    <a:pt x="89789" y="2351532"/>
                  </a:lnTo>
                  <a:lnTo>
                    <a:pt x="54810" y="2344485"/>
                  </a:lnTo>
                  <a:lnTo>
                    <a:pt x="26273" y="2325258"/>
                  </a:lnTo>
                  <a:lnTo>
                    <a:pt x="7046" y="2296721"/>
                  </a:lnTo>
                  <a:lnTo>
                    <a:pt x="0" y="2261742"/>
                  </a:lnTo>
                  <a:lnTo>
                    <a:pt x="0" y="897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334073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80"/>
              <a:t>CFS: </a:t>
            </a:r>
            <a:r>
              <a:rPr dirty="0" spc="-844"/>
              <a:t>IN</a:t>
            </a:r>
            <a:r>
              <a:rPr dirty="0" spc="-330"/>
              <a:t> </a:t>
            </a:r>
            <a:r>
              <a:rPr dirty="0" spc="-1380"/>
              <a:t>PRACTICE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57452" y="1918061"/>
            <a:ext cx="5068570" cy="985519"/>
          </a:xfrm>
          <a:prstGeom prst="rect">
            <a:avLst/>
          </a:prstGeom>
        </p:spPr>
        <p:txBody>
          <a:bodyPr wrap="square" lIns="0" tIns="156845" rIns="0" bIns="0" rtlCol="0" vert="horz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1235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155" b="1">
                <a:latin typeface="Arial"/>
                <a:cs typeface="Arial"/>
              </a:rPr>
              <a:t>One </a:t>
            </a:r>
            <a:r>
              <a:rPr dirty="0" sz="2200" spc="-180" b="1">
                <a:latin typeface="Arial"/>
                <a:cs typeface="Arial"/>
              </a:rPr>
              <a:t>runqueue </a:t>
            </a:r>
            <a:r>
              <a:rPr dirty="0" sz="2200" spc="-175" b="1">
                <a:latin typeface="Arial"/>
                <a:cs typeface="Arial"/>
              </a:rPr>
              <a:t>per </a:t>
            </a:r>
            <a:r>
              <a:rPr dirty="0" sz="2200" spc="-204" b="1">
                <a:latin typeface="Arial"/>
                <a:cs typeface="Arial"/>
              </a:rPr>
              <a:t>core </a:t>
            </a:r>
            <a:r>
              <a:rPr dirty="0" sz="2200" spc="-75">
                <a:latin typeface="Arial"/>
                <a:cs typeface="Arial"/>
              </a:rPr>
              <a:t>to </a:t>
            </a:r>
            <a:r>
              <a:rPr dirty="0" sz="2200" spc="-70">
                <a:latin typeface="Arial"/>
                <a:cs typeface="Arial"/>
              </a:rPr>
              <a:t>avoid</a:t>
            </a:r>
            <a:r>
              <a:rPr dirty="0" sz="2200" spc="260">
                <a:latin typeface="Arial"/>
                <a:cs typeface="Arial"/>
              </a:rPr>
              <a:t> </a:t>
            </a:r>
            <a:r>
              <a:rPr dirty="0" sz="2200" spc="-145">
                <a:latin typeface="Arial"/>
                <a:cs typeface="Arial"/>
              </a:rPr>
              <a:t>contention</a:t>
            </a:r>
            <a:endParaRPr sz="2200"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340" b="1">
                <a:latin typeface="Arial"/>
                <a:cs typeface="Arial"/>
              </a:rPr>
              <a:t>CFS </a:t>
            </a:r>
            <a:r>
              <a:rPr dirty="0" sz="2200" spc="-125" b="1">
                <a:solidFill>
                  <a:srgbClr val="FF0000"/>
                </a:solidFill>
                <a:latin typeface="Arial"/>
                <a:cs typeface="Arial"/>
              </a:rPr>
              <a:t>periodically </a:t>
            </a:r>
            <a:r>
              <a:rPr dirty="0" sz="2200" spc="-165" b="1">
                <a:latin typeface="Arial"/>
                <a:cs typeface="Arial"/>
              </a:rPr>
              <a:t>balances</a:t>
            </a:r>
            <a:r>
              <a:rPr dirty="0" sz="2200" spc="90" b="1">
                <a:latin typeface="Arial"/>
                <a:cs typeface="Arial"/>
              </a:rPr>
              <a:t> </a:t>
            </a:r>
            <a:r>
              <a:rPr dirty="0" sz="2200" spc="-125" b="1">
                <a:latin typeface="Arial"/>
                <a:cs typeface="Arial"/>
              </a:rPr>
              <a:t>“loads”: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3492" y="3122422"/>
            <a:ext cx="592518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 spc="-180" b="1">
                <a:solidFill>
                  <a:srgbClr val="FF0000"/>
                </a:solidFill>
                <a:latin typeface="Arial"/>
                <a:cs typeface="Arial"/>
              </a:rPr>
              <a:t>load(task) </a:t>
            </a:r>
            <a:r>
              <a:rPr dirty="0" sz="3200" spc="265" b="1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dirty="0" sz="3200" spc="-155" b="1">
                <a:solidFill>
                  <a:srgbClr val="FF0000"/>
                </a:solidFill>
                <a:latin typeface="Arial"/>
                <a:cs typeface="Arial"/>
              </a:rPr>
              <a:t>weight</a:t>
            </a:r>
            <a:r>
              <a:rPr dirty="0" baseline="25132" sz="3150" spc="-232" b="1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dirty="0" sz="3200" spc="-80" b="1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dirty="0" sz="3200" spc="220" b="1">
                <a:solidFill>
                  <a:srgbClr val="FF0000"/>
                </a:solidFill>
                <a:latin typeface="Arial"/>
                <a:cs typeface="Arial"/>
              </a:rPr>
              <a:t>% </a:t>
            </a:r>
            <a:r>
              <a:rPr dirty="0" sz="3200" spc="-335" b="1">
                <a:solidFill>
                  <a:srgbClr val="FF0000"/>
                </a:solidFill>
                <a:latin typeface="Arial"/>
                <a:cs typeface="Arial"/>
              </a:rPr>
              <a:t>cpu</a:t>
            </a:r>
            <a:r>
              <a:rPr dirty="0" sz="3200" spc="-45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200" spc="-240" b="1">
                <a:solidFill>
                  <a:srgbClr val="FF0000"/>
                </a:solidFill>
                <a:latin typeface="Arial"/>
                <a:cs typeface="Arial"/>
              </a:rPr>
              <a:t>use</a:t>
            </a:r>
            <a:r>
              <a:rPr dirty="0" baseline="25132" sz="3150" spc="-359" b="1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baseline="25132" sz="3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2052" y="3818661"/>
            <a:ext cx="4679950" cy="1287780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219075" indent="-181610">
              <a:lnSpc>
                <a:spcPct val="100000"/>
              </a:lnSpc>
              <a:spcBef>
                <a:spcPts val="1240"/>
              </a:spcBef>
              <a:buSzPct val="65909"/>
              <a:buAutoNum type="arabicPlain"/>
              <a:tabLst>
                <a:tab pos="219710" algn="l"/>
              </a:tabLst>
            </a:pPr>
            <a:r>
              <a:rPr dirty="0" sz="2200" spc="-175">
                <a:latin typeface="Arial"/>
                <a:cs typeface="Arial"/>
              </a:rPr>
              <a:t>Lower </a:t>
            </a:r>
            <a:r>
              <a:rPr dirty="0" sz="2200" spc="-225">
                <a:latin typeface="Arial"/>
                <a:cs typeface="Arial"/>
              </a:rPr>
              <a:t>niceness </a:t>
            </a:r>
            <a:r>
              <a:rPr dirty="0" sz="2200" spc="175">
                <a:latin typeface="Arial"/>
                <a:cs typeface="Arial"/>
              </a:rPr>
              <a:t>= </a:t>
            </a:r>
            <a:r>
              <a:rPr dirty="0" sz="2200" spc="-114">
                <a:latin typeface="Arial"/>
                <a:cs typeface="Arial"/>
              </a:rPr>
              <a:t>higher</a:t>
            </a:r>
            <a:r>
              <a:rPr dirty="0" sz="2200" spc="-140">
                <a:latin typeface="Arial"/>
                <a:cs typeface="Arial"/>
              </a:rPr>
              <a:t> </a:t>
            </a:r>
            <a:r>
              <a:rPr dirty="0" sz="2200" spc="-100">
                <a:latin typeface="Arial"/>
                <a:cs typeface="Arial"/>
              </a:rPr>
              <a:t>weight</a:t>
            </a:r>
            <a:endParaRPr sz="2200">
              <a:latin typeface="Arial"/>
              <a:cs typeface="Arial"/>
            </a:endParaRPr>
          </a:p>
          <a:p>
            <a:pPr marL="38100" marR="30480">
              <a:lnSpc>
                <a:spcPts val="2380"/>
              </a:lnSpc>
              <a:spcBef>
                <a:spcPts val="1435"/>
              </a:spcBef>
              <a:buSzPct val="65909"/>
              <a:buAutoNum type="arabicPlain"/>
              <a:tabLst>
                <a:tab pos="192405" algn="l"/>
              </a:tabLst>
            </a:pPr>
            <a:r>
              <a:rPr dirty="0" sz="2200" spc="-155">
                <a:latin typeface="Arial"/>
                <a:cs typeface="Arial"/>
              </a:rPr>
              <a:t>Prevent </a:t>
            </a:r>
            <a:r>
              <a:rPr dirty="0" sz="2200" spc="-55">
                <a:latin typeface="Arial"/>
                <a:cs typeface="Arial"/>
              </a:rPr>
              <a:t>high-priority </a:t>
            </a:r>
            <a:r>
              <a:rPr dirty="0" sz="2200" spc="-75">
                <a:latin typeface="Arial"/>
                <a:cs typeface="Arial"/>
              </a:rPr>
              <a:t>thread </a:t>
            </a:r>
            <a:r>
              <a:rPr dirty="0" sz="2200" spc="-110">
                <a:latin typeface="Arial"/>
                <a:cs typeface="Arial"/>
              </a:rPr>
              <a:t>from </a:t>
            </a:r>
            <a:r>
              <a:rPr dirty="0" sz="2200" spc="-75">
                <a:latin typeface="Arial"/>
                <a:cs typeface="Arial"/>
              </a:rPr>
              <a:t>taking  </a:t>
            </a:r>
            <a:r>
              <a:rPr dirty="0" sz="2200" spc="-130">
                <a:latin typeface="Arial"/>
                <a:cs typeface="Arial"/>
              </a:rPr>
              <a:t>whole </a:t>
            </a:r>
            <a:r>
              <a:rPr dirty="0" sz="2200" spc="-300">
                <a:latin typeface="Arial"/>
                <a:cs typeface="Arial"/>
              </a:rPr>
              <a:t>CPU </a:t>
            </a:r>
            <a:r>
              <a:rPr dirty="0" sz="2200" spc="-170">
                <a:latin typeface="Arial"/>
                <a:cs typeface="Arial"/>
              </a:rPr>
              <a:t>just </a:t>
            </a:r>
            <a:r>
              <a:rPr dirty="0" sz="2200" spc="-75">
                <a:latin typeface="Arial"/>
                <a:cs typeface="Arial"/>
              </a:rPr>
              <a:t>to</a:t>
            </a:r>
            <a:r>
              <a:rPr dirty="0" sz="2200" spc="-150">
                <a:latin typeface="Arial"/>
                <a:cs typeface="Arial"/>
              </a:rPr>
              <a:t> </a:t>
            </a:r>
            <a:r>
              <a:rPr dirty="0" sz="2200" spc="-130">
                <a:latin typeface="Arial"/>
                <a:cs typeface="Arial"/>
              </a:rPr>
              <a:t>sleep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7461504" y="1655064"/>
            <a:ext cx="1103630" cy="2367280"/>
            <a:chOff x="7461504" y="1655064"/>
            <a:chExt cx="1103630" cy="2367280"/>
          </a:xfrm>
        </p:grpSpPr>
        <p:sp>
          <p:nvSpPr>
            <p:cNvPr id="17" name="object 17"/>
            <p:cNvSpPr/>
            <p:nvPr/>
          </p:nvSpPr>
          <p:spPr>
            <a:xfrm>
              <a:off x="7469124" y="1662684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9" y="2351532"/>
                  </a:lnTo>
                  <a:lnTo>
                    <a:pt x="998347" y="2351532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5" y="2261742"/>
                  </a:lnTo>
                  <a:lnTo>
                    <a:pt x="1088135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469124" y="1662684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0" y="89788"/>
                  </a:moveTo>
                  <a:lnTo>
                    <a:pt x="7046" y="54810"/>
                  </a:lnTo>
                  <a:lnTo>
                    <a:pt x="26273" y="26273"/>
                  </a:lnTo>
                  <a:lnTo>
                    <a:pt x="54810" y="7046"/>
                  </a:lnTo>
                  <a:lnTo>
                    <a:pt x="89789" y="0"/>
                  </a:lnTo>
                  <a:lnTo>
                    <a:pt x="998347" y="0"/>
                  </a:lnTo>
                  <a:lnTo>
                    <a:pt x="1033325" y="7046"/>
                  </a:lnTo>
                  <a:lnTo>
                    <a:pt x="1061862" y="26273"/>
                  </a:lnTo>
                  <a:lnTo>
                    <a:pt x="1081089" y="54810"/>
                  </a:lnTo>
                  <a:lnTo>
                    <a:pt x="1088135" y="89788"/>
                  </a:lnTo>
                  <a:lnTo>
                    <a:pt x="1088135" y="2261742"/>
                  </a:lnTo>
                  <a:lnTo>
                    <a:pt x="1081089" y="2296721"/>
                  </a:lnTo>
                  <a:lnTo>
                    <a:pt x="1061862" y="2325258"/>
                  </a:lnTo>
                  <a:lnTo>
                    <a:pt x="1033325" y="2344485"/>
                  </a:lnTo>
                  <a:lnTo>
                    <a:pt x="998347" y="2351532"/>
                  </a:lnTo>
                  <a:lnTo>
                    <a:pt x="89789" y="2351532"/>
                  </a:lnTo>
                  <a:lnTo>
                    <a:pt x="54810" y="2344485"/>
                  </a:lnTo>
                  <a:lnTo>
                    <a:pt x="26273" y="2325258"/>
                  </a:lnTo>
                  <a:lnTo>
                    <a:pt x="7046" y="2296721"/>
                  </a:lnTo>
                  <a:lnTo>
                    <a:pt x="0" y="2261742"/>
                  </a:lnTo>
                  <a:lnTo>
                    <a:pt x="0" y="897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0340340" y="2098548"/>
            <a:ext cx="904240" cy="1818639"/>
          </a:xfrm>
          <a:prstGeom prst="rect">
            <a:avLst/>
          </a:prstGeom>
          <a:solidFill>
            <a:srgbClr val="61A29F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227965">
              <a:lnSpc>
                <a:spcPct val="100000"/>
              </a:lnSpc>
              <a:spcBef>
                <a:spcPts val="5"/>
              </a:spcBef>
            </a:pP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W=6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74764" y="4544567"/>
            <a:ext cx="2276855" cy="1097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874764" y="4544567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3175">
              <a:lnSpc>
                <a:spcPct val="100000"/>
              </a:lnSpc>
              <a:spcBef>
                <a:spcPts val="1245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651492" y="4544567"/>
            <a:ext cx="2276855" cy="1097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9651492" y="4544567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3175">
              <a:lnSpc>
                <a:spcPct val="100000"/>
              </a:lnSpc>
              <a:spcBef>
                <a:spcPts val="1245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177783" y="4591811"/>
            <a:ext cx="919480" cy="317500"/>
            <a:chOff x="8177783" y="4591811"/>
            <a:chExt cx="919480" cy="317500"/>
          </a:xfrm>
        </p:grpSpPr>
        <p:sp>
          <p:nvSpPr>
            <p:cNvPr id="25" name="object 25"/>
            <p:cNvSpPr/>
            <p:nvPr/>
          </p:nvSpPr>
          <p:spPr>
            <a:xfrm>
              <a:off x="8185403" y="4599431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40" h="302260">
                  <a:moveTo>
                    <a:pt x="903731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1" y="30175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185403" y="4599431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40" h="302260">
                  <a:moveTo>
                    <a:pt x="0" y="301752"/>
                  </a:moveTo>
                  <a:lnTo>
                    <a:pt x="903731" y="301752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39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10962131" y="4587240"/>
            <a:ext cx="919480" cy="318770"/>
            <a:chOff x="10962131" y="4587240"/>
            <a:chExt cx="919480" cy="318770"/>
          </a:xfrm>
        </p:grpSpPr>
        <p:sp>
          <p:nvSpPr>
            <p:cNvPr id="28" name="object 28"/>
            <p:cNvSpPr/>
            <p:nvPr/>
          </p:nvSpPr>
          <p:spPr>
            <a:xfrm>
              <a:off x="10969751" y="4594860"/>
              <a:ext cx="904240" cy="303530"/>
            </a:xfrm>
            <a:custGeom>
              <a:avLst/>
              <a:gdLst/>
              <a:ahLst/>
              <a:cxnLst/>
              <a:rect l="l" t="t" r="r" b="b"/>
              <a:pathLst>
                <a:path w="904240" h="303529">
                  <a:moveTo>
                    <a:pt x="903731" y="0"/>
                  </a:moveTo>
                  <a:lnTo>
                    <a:pt x="0" y="0"/>
                  </a:lnTo>
                  <a:lnTo>
                    <a:pt x="0" y="303275"/>
                  </a:lnTo>
                  <a:lnTo>
                    <a:pt x="903731" y="303275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2544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0969751" y="4594860"/>
              <a:ext cx="904240" cy="303530"/>
            </a:xfrm>
            <a:custGeom>
              <a:avLst/>
              <a:gdLst/>
              <a:ahLst/>
              <a:cxnLst/>
              <a:rect l="l" t="t" r="r" b="b"/>
              <a:pathLst>
                <a:path w="904240" h="303529">
                  <a:moveTo>
                    <a:pt x="0" y="303275"/>
                  </a:moveTo>
                  <a:lnTo>
                    <a:pt x="903731" y="303275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3275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7562088" y="2727960"/>
            <a:ext cx="904240" cy="247015"/>
          </a:xfrm>
          <a:prstGeom prst="rect">
            <a:avLst/>
          </a:prstGeom>
          <a:solidFill>
            <a:srgbClr val="1382AC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>
              <a:lnSpc>
                <a:spcPts val="1850"/>
              </a:lnSpc>
            </a:pP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W=1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5/16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62088" y="3041904"/>
            <a:ext cx="904240" cy="247015"/>
          </a:xfrm>
          <a:prstGeom prst="rect">
            <a:avLst/>
          </a:prstGeom>
          <a:solidFill>
            <a:srgbClr val="3D8752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>
              <a:lnSpc>
                <a:spcPts val="1845"/>
              </a:lnSpc>
            </a:pP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W=1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62088" y="3354323"/>
            <a:ext cx="904240" cy="247015"/>
          </a:xfrm>
          <a:prstGeom prst="rect">
            <a:avLst/>
          </a:prstGeom>
          <a:solidFill>
            <a:srgbClr val="42B996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>
              <a:lnSpc>
                <a:spcPts val="1855"/>
              </a:lnSpc>
            </a:pP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W=1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562088" y="3668267"/>
            <a:ext cx="904240" cy="247015"/>
          </a:xfrm>
          <a:prstGeom prst="rect">
            <a:avLst/>
          </a:prstGeom>
          <a:solidFill>
            <a:srgbClr val="27CED6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>
              <a:lnSpc>
                <a:spcPts val="1850"/>
              </a:lnSpc>
            </a:pP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W=1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562088" y="2412492"/>
            <a:ext cx="904240" cy="248920"/>
          </a:xfrm>
          <a:prstGeom prst="rect">
            <a:avLst/>
          </a:prstGeom>
          <a:solidFill>
            <a:srgbClr val="6FA0C0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>
              <a:lnSpc>
                <a:spcPts val="1860"/>
              </a:lnSpc>
            </a:pP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W=1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562088" y="2098548"/>
            <a:ext cx="904240" cy="248920"/>
          </a:xfrm>
          <a:prstGeom prst="rect">
            <a:avLst/>
          </a:prstGeom>
          <a:solidFill>
            <a:srgbClr val="205D4A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>
              <a:lnSpc>
                <a:spcPts val="1855"/>
              </a:lnSpc>
            </a:pP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W=1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26323" y="4014215"/>
            <a:ext cx="173990" cy="530860"/>
          </a:xfrm>
          <a:custGeom>
            <a:avLst/>
            <a:gdLst/>
            <a:ahLst/>
            <a:cxnLst/>
            <a:rect l="l" t="t" r="r" b="b"/>
            <a:pathLst>
              <a:path w="173990" h="530860">
                <a:moveTo>
                  <a:pt x="115824" y="144779"/>
                </a:moveTo>
                <a:lnTo>
                  <a:pt x="57911" y="144779"/>
                </a:lnTo>
                <a:lnTo>
                  <a:pt x="57911" y="530732"/>
                </a:lnTo>
                <a:lnTo>
                  <a:pt x="115824" y="530732"/>
                </a:lnTo>
                <a:lnTo>
                  <a:pt x="115824" y="144779"/>
                </a:lnTo>
                <a:close/>
              </a:path>
              <a:path w="173990" h="530860">
                <a:moveTo>
                  <a:pt x="86868" y="0"/>
                </a:moveTo>
                <a:lnTo>
                  <a:pt x="0" y="173735"/>
                </a:lnTo>
                <a:lnTo>
                  <a:pt x="57911" y="173735"/>
                </a:lnTo>
                <a:lnTo>
                  <a:pt x="57911" y="144779"/>
                </a:lnTo>
                <a:lnTo>
                  <a:pt x="159257" y="144779"/>
                </a:lnTo>
                <a:lnTo>
                  <a:pt x="86868" y="0"/>
                </a:lnTo>
                <a:close/>
              </a:path>
              <a:path w="173990" h="530860">
                <a:moveTo>
                  <a:pt x="159257" y="144779"/>
                </a:moveTo>
                <a:lnTo>
                  <a:pt x="115824" y="144779"/>
                </a:lnTo>
                <a:lnTo>
                  <a:pt x="115824" y="173735"/>
                </a:lnTo>
                <a:lnTo>
                  <a:pt x="173735" y="173735"/>
                </a:lnTo>
                <a:lnTo>
                  <a:pt x="159257" y="144779"/>
                </a:lnTo>
                <a:close/>
              </a:path>
            </a:pathLst>
          </a:custGeom>
          <a:solidFill>
            <a:srgbClr val="FF92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238231" y="1655064"/>
            <a:ext cx="1103630" cy="2889885"/>
            <a:chOff x="10238231" y="1655064"/>
            <a:chExt cx="1103630" cy="2889885"/>
          </a:xfrm>
        </p:grpSpPr>
        <p:sp>
          <p:nvSpPr>
            <p:cNvPr id="4" name="object 4"/>
            <p:cNvSpPr/>
            <p:nvPr/>
          </p:nvSpPr>
          <p:spPr>
            <a:xfrm>
              <a:off x="10703051" y="4014216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90" h="530860">
                  <a:moveTo>
                    <a:pt x="115824" y="144779"/>
                  </a:moveTo>
                  <a:lnTo>
                    <a:pt x="57912" y="144779"/>
                  </a:lnTo>
                  <a:lnTo>
                    <a:pt x="57912" y="530732"/>
                  </a:lnTo>
                  <a:lnTo>
                    <a:pt x="115824" y="530732"/>
                  </a:lnTo>
                  <a:lnTo>
                    <a:pt x="115824" y="144779"/>
                  </a:lnTo>
                  <a:close/>
                </a:path>
                <a:path w="173990" h="530860">
                  <a:moveTo>
                    <a:pt x="86868" y="0"/>
                  </a:moveTo>
                  <a:lnTo>
                    <a:pt x="0" y="173735"/>
                  </a:lnTo>
                  <a:lnTo>
                    <a:pt x="57912" y="173735"/>
                  </a:lnTo>
                  <a:lnTo>
                    <a:pt x="57912" y="144779"/>
                  </a:lnTo>
                  <a:lnTo>
                    <a:pt x="159258" y="144779"/>
                  </a:lnTo>
                  <a:lnTo>
                    <a:pt x="86868" y="0"/>
                  </a:lnTo>
                  <a:close/>
                </a:path>
                <a:path w="173990" h="530860">
                  <a:moveTo>
                    <a:pt x="159258" y="144779"/>
                  </a:moveTo>
                  <a:lnTo>
                    <a:pt x="115824" y="144779"/>
                  </a:lnTo>
                  <a:lnTo>
                    <a:pt x="115824" y="173735"/>
                  </a:lnTo>
                  <a:lnTo>
                    <a:pt x="173736" y="173735"/>
                  </a:lnTo>
                  <a:lnTo>
                    <a:pt x="159258" y="144779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245851" y="1662684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9" y="2351532"/>
                  </a:lnTo>
                  <a:lnTo>
                    <a:pt x="998347" y="2351532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45851" y="1662684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0" y="89788"/>
                  </a:moveTo>
                  <a:lnTo>
                    <a:pt x="7046" y="54810"/>
                  </a:lnTo>
                  <a:lnTo>
                    <a:pt x="26273" y="26273"/>
                  </a:lnTo>
                  <a:lnTo>
                    <a:pt x="54810" y="7046"/>
                  </a:lnTo>
                  <a:lnTo>
                    <a:pt x="89789" y="0"/>
                  </a:lnTo>
                  <a:lnTo>
                    <a:pt x="998347" y="0"/>
                  </a:lnTo>
                  <a:lnTo>
                    <a:pt x="1033325" y="7046"/>
                  </a:lnTo>
                  <a:lnTo>
                    <a:pt x="1061862" y="26273"/>
                  </a:lnTo>
                  <a:lnTo>
                    <a:pt x="1081089" y="54810"/>
                  </a:lnTo>
                  <a:lnTo>
                    <a:pt x="1088136" y="89788"/>
                  </a:lnTo>
                  <a:lnTo>
                    <a:pt x="1088136" y="2261742"/>
                  </a:lnTo>
                  <a:lnTo>
                    <a:pt x="1081089" y="2296721"/>
                  </a:lnTo>
                  <a:lnTo>
                    <a:pt x="1061862" y="2325258"/>
                  </a:lnTo>
                  <a:lnTo>
                    <a:pt x="1033325" y="2344485"/>
                  </a:lnTo>
                  <a:lnTo>
                    <a:pt x="998347" y="2351532"/>
                  </a:lnTo>
                  <a:lnTo>
                    <a:pt x="89789" y="2351532"/>
                  </a:lnTo>
                  <a:lnTo>
                    <a:pt x="54810" y="2344485"/>
                  </a:lnTo>
                  <a:lnTo>
                    <a:pt x="26273" y="2325258"/>
                  </a:lnTo>
                  <a:lnTo>
                    <a:pt x="7046" y="2296721"/>
                  </a:lnTo>
                  <a:lnTo>
                    <a:pt x="0" y="2261742"/>
                  </a:lnTo>
                  <a:lnTo>
                    <a:pt x="0" y="897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340339" y="2098548"/>
              <a:ext cx="904240" cy="1818639"/>
            </a:xfrm>
            <a:custGeom>
              <a:avLst/>
              <a:gdLst/>
              <a:ahLst/>
              <a:cxnLst/>
              <a:rect l="l" t="t" r="r" b="b"/>
              <a:pathLst>
                <a:path w="904240" h="1818639">
                  <a:moveTo>
                    <a:pt x="903731" y="0"/>
                  </a:moveTo>
                  <a:lnTo>
                    <a:pt x="0" y="0"/>
                  </a:lnTo>
                  <a:lnTo>
                    <a:pt x="0" y="1818132"/>
                  </a:lnTo>
                  <a:lnTo>
                    <a:pt x="903731" y="181813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61A29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334073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80"/>
              <a:t>CFS: </a:t>
            </a:r>
            <a:r>
              <a:rPr dirty="0" spc="-844"/>
              <a:t>IN</a:t>
            </a:r>
            <a:r>
              <a:rPr dirty="0" spc="-330"/>
              <a:t> </a:t>
            </a:r>
            <a:r>
              <a:rPr dirty="0" spc="-1380"/>
              <a:t>PRACTICE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57452" y="1918061"/>
            <a:ext cx="5068570" cy="985519"/>
          </a:xfrm>
          <a:prstGeom prst="rect">
            <a:avLst/>
          </a:prstGeom>
        </p:spPr>
        <p:txBody>
          <a:bodyPr wrap="square" lIns="0" tIns="156845" rIns="0" bIns="0" rtlCol="0" vert="horz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1235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155" b="1">
                <a:latin typeface="Arial"/>
                <a:cs typeface="Arial"/>
              </a:rPr>
              <a:t>One </a:t>
            </a:r>
            <a:r>
              <a:rPr dirty="0" sz="2200" spc="-180" b="1">
                <a:latin typeface="Arial"/>
                <a:cs typeface="Arial"/>
              </a:rPr>
              <a:t>runqueue </a:t>
            </a:r>
            <a:r>
              <a:rPr dirty="0" sz="2200" spc="-175" b="1">
                <a:latin typeface="Arial"/>
                <a:cs typeface="Arial"/>
              </a:rPr>
              <a:t>per </a:t>
            </a:r>
            <a:r>
              <a:rPr dirty="0" sz="2200" spc="-204" b="1">
                <a:latin typeface="Arial"/>
                <a:cs typeface="Arial"/>
              </a:rPr>
              <a:t>core </a:t>
            </a:r>
            <a:r>
              <a:rPr dirty="0" sz="2200" spc="-75">
                <a:latin typeface="Arial"/>
                <a:cs typeface="Arial"/>
              </a:rPr>
              <a:t>to </a:t>
            </a:r>
            <a:r>
              <a:rPr dirty="0" sz="2200" spc="-70">
                <a:latin typeface="Arial"/>
                <a:cs typeface="Arial"/>
              </a:rPr>
              <a:t>avoid</a:t>
            </a:r>
            <a:r>
              <a:rPr dirty="0" sz="2200" spc="260">
                <a:latin typeface="Arial"/>
                <a:cs typeface="Arial"/>
              </a:rPr>
              <a:t> </a:t>
            </a:r>
            <a:r>
              <a:rPr dirty="0" sz="2200" spc="-145">
                <a:latin typeface="Arial"/>
                <a:cs typeface="Arial"/>
              </a:rPr>
              <a:t>contention</a:t>
            </a:r>
            <a:endParaRPr sz="2200"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340" b="1">
                <a:latin typeface="Arial"/>
                <a:cs typeface="Arial"/>
              </a:rPr>
              <a:t>CFS </a:t>
            </a:r>
            <a:r>
              <a:rPr dirty="0" sz="2200" spc="-125" b="1">
                <a:solidFill>
                  <a:srgbClr val="FF0000"/>
                </a:solidFill>
                <a:latin typeface="Arial"/>
                <a:cs typeface="Arial"/>
              </a:rPr>
              <a:t>periodically </a:t>
            </a:r>
            <a:r>
              <a:rPr dirty="0" sz="2200" spc="-165" b="1">
                <a:latin typeface="Arial"/>
                <a:cs typeface="Arial"/>
              </a:rPr>
              <a:t>balances</a:t>
            </a:r>
            <a:r>
              <a:rPr dirty="0" sz="2200" spc="90" b="1">
                <a:latin typeface="Arial"/>
                <a:cs typeface="Arial"/>
              </a:rPr>
              <a:t> </a:t>
            </a:r>
            <a:r>
              <a:rPr dirty="0" sz="2200" spc="-125" b="1">
                <a:latin typeface="Arial"/>
                <a:cs typeface="Arial"/>
              </a:rPr>
              <a:t>“loads”: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3492" y="3122422"/>
            <a:ext cx="592518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 spc="-180" b="1">
                <a:solidFill>
                  <a:srgbClr val="FF0000"/>
                </a:solidFill>
                <a:latin typeface="Arial"/>
                <a:cs typeface="Arial"/>
              </a:rPr>
              <a:t>load(task) </a:t>
            </a:r>
            <a:r>
              <a:rPr dirty="0" sz="3200" spc="265" b="1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dirty="0" sz="3200" spc="-155" b="1">
                <a:solidFill>
                  <a:srgbClr val="FF0000"/>
                </a:solidFill>
                <a:latin typeface="Arial"/>
                <a:cs typeface="Arial"/>
              </a:rPr>
              <a:t>weight</a:t>
            </a:r>
            <a:r>
              <a:rPr dirty="0" baseline="25132" sz="3150" spc="-232" b="1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dirty="0" sz="3200" spc="-80" b="1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dirty="0" sz="3200" spc="220" b="1">
                <a:solidFill>
                  <a:srgbClr val="FF0000"/>
                </a:solidFill>
                <a:latin typeface="Arial"/>
                <a:cs typeface="Arial"/>
              </a:rPr>
              <a:t>% </a:t>
            </a:r>
            <a:r>
              <a:rPr dirty="0" sz="3200" spc="-335" b="1">
                <a:solidFill>
                  <a:srgbClr val="FF0000"/>
                </a:solidFill>
                <a:latin typeface="Arial"/>
                <a:cs typeface="Arial"/>
              </a:rPr>
              <a:t>cpu</a:t>
            </a:r>
            <a:r>
              <a:rPr dirty="0" sz="3200" spc="-45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200" spc="-240" b="1">
                <a:solidFill>
                  <a:srgbClr val="FF0000"/>
                </a:solidFill>
                <a:latin typeface="Arial"/>
                <a:cs typeface="Arial"/>
              </a:rPr>
              <a:t>use</a:t>
            </a:r>
            <a:r>
              <a:rPr dirty="0" baseline="25132" sz="3150" spc="-359" b="1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baseline="25132" sz="3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2052" y="3818661"/>
            <a:ext cx="4679950" cy="1287780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219075" indent="-181610">
              <a:lnSpc>
                <a:spcPct val="100000"/>
              </a:lnSpc>
              <a:spcBef>
                <a:spcPts val="1240"/>
              </a:spcBef>
              <a:buSzPct val="65909"/>
              <a:buAutoNum type="arabicPlain"/>
              <a:tabLst>
                <a:tab pos="219710" algn="l"/>
              </a:tabLst>
            </a:pPr>
            <a:r>
              <a:rPr dirty="0" sz="2200" spc="-175">
                <a:latin typeface="Arial"/>
                <a:cs typeface="Arial"/>
              </a:rPr>
              <a:t>Lower </a:t>
            </a:r>
            <a:r>
              <a:rPr dirty="0" sz="2200" spc="-225">
                <a:latin typeface="Arial"/>
                <a:cs typeface="Arial"/>
              </a:rPr>
              <a:t>niceness </a:t>
            </a:r>
            <a:r>
              <a:rPr dirty="0" sz="2200" spc="175">
                <a:latin typeface="Arial"/>
                <a:cs typeface="Arial"/>
              </a:rPr>
              <a:t>= </a:t>
            </a:r>
            <a:r>
              <a:rPr dirty="0" sz="2200" spc="-114">
                <a:latin typeface="Arial"/>
                <a:cs typeface="Arial"/>
              </a:rPr>
              <a:t>higher</a:t>
            </a:r>
            <a:r>
              <a:rPr dirty="0" sz="2200" spc="-140">
                <a:latin typeface="Arial"/>
                <a:cs typeface="Arial"/>
              </a:rPr>
              <a:t> </a:t>
            </a:r>
            <a:r>
              <a:rPr dirty="0" sz="2200" spc="-100">
                <a:latin typeface="Arial"/>
                <a:cs typeface="Arial"/>
              </a:rPr>
              <a:t>weight</a:t>
            </a:r>
            <a:endParaRPr sz="2200">
              <a:latin typeface="Arial"/>
              <a:cs typeface="Arial"/>
            </a:endParaRPr>
          </a:p>
          <a:p>
            <a:pPr marL="38100" marR="30480">
              <a:lnSpc>
                <a:spcPts val="2380"/>
              </a:lnSpc>
              <a:spcBef>
                <a:spcPts val="1435"/>
              </a:spcBef>
              <a:buSzPct val="65909"/>
              <a:buAutoNum type="arabicPlain"/>
              <a:tabLst>
                <a:tab pos="192405" algn="l"/>
              </a:tabLst>
            </a:pPr>
            <a:r>
              <a:rPr dirty="0" sz="2200" spc="-155">
                <a:latin typeface="Arial"/>
                <a:cs typeface="Arial"/>
              </a:rPr>
              <a:t>Prevent </a:t>
            </a:r>
            <a:r>
              <a:rPr dirty="0" sz="2200" spc="-55">
                <a:latin typeface="Arial"/>
                <a:cs typeface="Arial"/>
              </a:rPr>
              <a:t>high-priority </a:t>
            </a:r>
            <a:r>
              <a:rPr dirty="0" sz="2200" spc="-75">
                <a:latin typeface="Arial"/>
                <a:cs typeface="Arial"/>
              </a:rPr>
              <a:t>thread </a:t>
            </a:r>
            <a:r>
              <a:rPr dirty="0" sz="2200" spc="-110">
                <a:latin typeface="Arial"/>
                <a:cs typeface="Arial"/>
              </a:rPr>
              <a:t>from </a:t>
            </a:r>
            <a:r>
              <a:rPr dirty="0" sz="2200" spc="-75">
                <a:latin typeface="Arial"/>
                <a:cs typeface="Arial"/>
              </a:rPr>
              <a:t>taking  </a:t>
            </a:r>
            <a:r>
              <a:rPr dirty="0" sz="2200" spc="-130">
                <a:latin typeface="Arial"/>
                <a:cs typeface="Arial"/>
              </a:rPr>
              <a:t>whole </a:t>
            </a:r>
            <a:r>
              <a:rPr dirty="0" sz="2200" spc="-300">
                <a:latin typeface="Arial"/>
                <a:cs typeface="Arial"/>
              </a:rPr>
              <a:t>CPU </a:t>
            </a:r>
            <a:r>
              <a:rPr dirty="0" sz="2200" spc="-170">
                <a:latin typeface="Arial"/>
                <a:cs typeface="Arial"/>
              </a:rPr>
              <a:t>just </a:t>
            </a:r>
            <a:r>
              <a:rPr dirty="0" sz="2200" spc="-75">
                <a:latin typeface="Arial"/>
                <a:cs typeface="Arial"/>
              </a:rPr>
              <a:t>to</a:t>
            </a:r>
            <a:r>
              <a:rPr dirty="0" sz="2200" spc="-150">
                <a:latin typeface="Arial"/>
                <a:cs typeface="Arial"/>
              </a:rPr>
              <a:t> </a:t>
            </a:r>
            <a:r>
              <a:rPr dirty="0" sz="2200" spc="-130">
                <a:latin typeface="Arial"/>
                <a:cs typeface="Arial"/>
              </a:rPr>
              <a:t>sleep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7461504" y="1655064"/>
            <a:ext cx="1103630" cy="2367280"/>
            <a:chOff x="7461504" y="1655064"/>
            <a:chExt cx="1103630" cy="2367280"/>
          </a:xfrm>
        </p:grpSpPr>
        <p:sp>
          <p:nvSpPr>
            <p:cNvPr id="18" name="object 18"/>
            <p:cNvSpPr/>
            <p:nvPr/>
          </p:nvSpPr>
          <p:spPr>
            <a:xfrm>
              <a:off x="7469124" y="1662684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9" y="2351532"/>
                  </a:lnTo>
                  <a:lnTo>
                    <a:pt x="998347" y="2351532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5" y="2261742"/>
                  </a:lnTo>
                  <a:lnTo>
                    <a:pt x="1088135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469124" y="1662684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0" y="89788"/>
                  </a:moveTo>
                  <a:lnTo>
                    <a:pt x="7046" y="54810"/>
                  </a:lnTo>
                  <a:lnTo>
                    <a:pt x="26273" y="26273"/>
                  </a:lnTo>
                  <a:lnTo>
                    <a:pt x="54810" y="7046"/>
                  </a:lnTo>
                  <a:lnTo>
                    <a:pt x="89789" y="0"/>
                  </a:lnTo>
                  <a:lnTo>
                    <a:pt x="998347" y="0"/>
                  </a:lnTo>
                  <a:lnTo>
                    <a:pt x="1033325" y="7046"/>
                  </a:lnTo>
                  <a:lnTo>
                    <a:pt x="1061862" y="26273"/>
                  </a:lnTo>
                  <a:lnTo>
                    <a:pt x="1081089" y="54810"/>
                  </a:lnTo>
                  <a:lnTo>
                    <a:pt x="1088135" y="89788"/>
                  </a:lnTo>
                  <a:lnTo>
                    <a:pt x="1088135" y="2261742"/>
                  </a:lnTo>
                  <a:lnTo>
                    <a:pt x="1081089" y="2296721"/>
                  </a:lnTo>
                  <a:lnTo>
                    <a:pt x="1061862" y="2325258"/>
                  </a:lnTo>
                  <a:lnTo>
                    <a:pt x="1033325" y="2344485"/>
                  </a:lnTo>
                  <a:lnTo>
                    <a:pt x="998347" y="2351532"/>
                  </a:lnTo>
                  <a:lnTo>
                    <a:pt x="89789" y="2351532"/>
                  </a:lnTo>
                  <a:lnTo>
                    <a:pt x="54810" y="2344485"/>
                  </a:lnTo>
                  <a:lnTo>
                    <a:pt x="26273" y="2325258"/>
                  </a:lnTo>
                  <a:lnTo>
                    <a:pt x="7046" y="2296721"/>
                  </a:lnTo>
                  <a:lnTo>
                    <a:pt x="0" y="2261742"/>
                  </a:lnTo>
                  <a:lnTo>
                    <a:pt x="0" y="897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0340340" y="2098548"/>
            <a:ext cx="904240" cy="1818639"/>
          </a:xfrm>
          <a:prstGeom prst="rect">
            <a:avLst/>
          </a:prstGeom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227965">
              <a:lnSpc>
                <a:spcPct val="100000"/>
              </a:lnSpc>
              <a:spcBef>
                <a:spcPts val="5"/>
              </a:spcBef>
            </a:pP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W=6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74764" y="4544567"/>
            <a:ext cx="2276855" cy="1097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874764" y="4544567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3175">
              <a:lnSpc>
                <a:spcPct val="100000"/>
              </a:lnSpc>
              <a:spcBef>
                <a:spcPts val="1245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651492" y="4544567"/>
            <a:ext cx="2276855" cy="1097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651492" y="4544567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3175">
              <a:lnSpc>
                <a:spcPct val="100000"/>
              </a:lnSpc>
              <a:spcBef>
                <a:spcPts val="1245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177783" y="4591811"/>
            <a:ext cx="919480" cy="317500"/>
            <a:chOff x="8177783" y="4591811"/>
            <a:chExt cx="919480" cy="317500"/>
          </a:xfrm>
        </p:grpSpPr>
        <p:sp>
          <p:nvSpPr>
            <p:cNvPr id="26" name="object 26"/>
            <p:cNvSpPr/>
            <p:nvPr/>
          </p:nvSpPr>
          <p:spPr>
            <a:xfrm>
              <a:off x="8185403" y="4599431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40" h="302260">
                  <a:moveTo>
                    <a:pt x="903731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1" y="30175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185403" y="4599431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40" h="302260">
                  <a:moveTo>
                    <a:pt x="0" y="301752"/>
                  </a:moveTo>
                  <a:lnTo>
                    <a:pt x="903731" y="301752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39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/>
          <p:cNvGrpSpPr/>
          <p:nvPr/>
        </p:nvGrpSpPr>
        <p:grpSpPr>
          <a:xfrm>
            <a:off x="10418064" y="1688592"/>
            <a:ext cx="1463040" cy="3217545"/>
            <a:chOff x="10418064" y="1688592"/>
            <a:chExt cx="1463040" cy="3217545"/>
          </a:xfrm>
        </p:grpSpPr>
        <p:sp>
          <p:nvSpPr>
            <p:cNvPr id="29" name="object 29"/>
            <p:cNvSpPr/>
            <p:nvPr/>
          </p:nvSpPr>
          <p:spPr>
            <a:xfrm>
              <a:off x="10969752" y="4594860"/>
              <a:ext cx="904240" cy="303530"/>
            </a:xfrm>
            <a:custGeom>
              <a:avLst/>
              <a:gdLst/>
              <a:ahLst/>
              <a:cxnLst/>
              <a:rect l="l" t="t" r="r" b="b"/>
              <a:pathLst>
                <a:path w="904240" h="303529">
                  <a:moveTo>
                    <a:pt x="903731" y="0"/>
                  </a:moveTo>
                  <a:lnTo>
                    <a:pt x="0" y="0"/>
                  </a:lnTo>
                  <a:lnTo>
                    <a:pt x="0" y="303275"/>
                  </a:lnTo>
                  <a:lnTo>
                    <a:pt x="903731" y="303275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2544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0969752" y="4594860"/>
              <a:ext cx="904240" cy="303530"/>
            </a:xfrm>
            <a:custGeom>
              <a:avLst/>
              <a:gdLst/>
              <a:ahLst/>
              <a:cxnLst/>
              <a:rect l="l" t="t" r="r" b="b"/>
              <a:pathLst>
                <a:path w="904240" h="303529">
                  <a:moveTo>
                    <a:pt x="0" y="303275"/>
                  </a:moveTo>
                  <a:lnTo>
                    <a:pt x="903731" y="303275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3275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0418064" y="1688592"/>
              <a:ext cx="1133855" cy="1066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7562088" y="2727960"/>
            <a:ext cx="904240" cy="247015"/>
          </a:xfrm>
          <a:prstGeom prst="rect">
            <a:avLst/>
          </a:prstGeom>
          <a:solidFill>
            <a:srgbClr val="1382AC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>
              <a:lnSpc>
                <a:spcPts val="1850"/>
              </a:lnSpc>
            </a:pP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W=1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5/16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562088" y="3041904"/>
            <a:ext cx="904240" cy="247015"/>
          </a:xfrm>
          <a:prstGeom prst="rect">
            <a:avLst/>
          </a:prstGeom>
          <a:solidFill>
            <a:srgbClr val="3D8752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>
              <a:lnSpc>
                <a:spcPts val="1845"/>
              </a:lnSpc>
            </a:pP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W=1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562088" y="3354323"/>
            <a:ext cx="904240" cy="247015"/>
          </a:xfrm>
          <a:prstGeom prst="rect">
            <a:avLst/>
          </a:prstGeom>
          <a:solidFill>
            <a:srgbClr val="42B996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>
              <a:lnSpc>
                <a:spcPts val="1855"/>
              </a:lnSpc>
            </a:pP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W=1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562088" y="3668267"/>
            <a:ext cx="904240" cy="247015"/>
          </a:xfrm>
          <a:prstGeom prst="rect">
            <a:avLst/>
          </a:prstGeom>
          <a:solidFill>
            <a:srgbClr val="27CED6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>
              <a:lnSpc>
                <a:spcPts val="1850"/>
              </a:lnSpc>
            </a:pP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W=1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562088" y="2412492"/>
            <a:ext cx="904240" cy="248920"/>
          </a:xfrm>
          <a:prstGeom prst="rect">
            <a:avLst/>
          </a:prstGeom>
          <a:solidFill>
            <a:srgbClr val="6FA0C0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>
              <a:lnSpc>
                <a:spcPts val="1860"/>
              </a:lnSpc>
            </a:pP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W=1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62088" y="2098548"/>
            <a:ext cx="904240" cy="248920"/>
          </a:xfrm>
          <a:prstGeom prst="rect">
            <a:avLst/>
          </a:prstGeom>
          <a:solidFill>
            <a:srgbClr val="205D4A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>
              <a:lnSpc>
                <a:spcPts val="1855"/>
              </a:lnSpc>
            </a:pP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W=1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26323" y="4014215"/>
            <a:ext cx="173990" cy="530860"/>
          </a:xfrm>
          <a:custGeom>
            <a:avLst/>
            <a:gdLst/>
            <a:ahLst/>
            <a:cxnLst/>
            <a:rect l="l" t="t" r="r" b="b"/>
            <a:pathLst>
              <a:path w="173990" h="530860">
                <a:moveTo>
                  <a:pt x="115824" y="144779"/>
                </a:moveTo>
                <a:lnTo>
                  <a:pt x="57911" y="144779"/>
                </a:lnTo>
                <a:lnTo>
                  <a:pt x="57911" y="530732"/>
                </a:lnTo>
                <a:lnTo>
                  <a:pt x="115824" y="530732"/>
                </a:lnTo>
                <a:lnTo>
                  <a:pt x="115824" y="144779"/>
                </a:lnTo>
                <a:close/>
              </a:path>
              <a:path w="173990" h="530860">
                <a:moveTo>
                  <a:pt x="86868" y="0"/>
                </a:moveTo>
                <a:lnTo>
                  <a:pt x="0" y="173735"/>
                </a:lnTo>
                <a:lnTo>
                  <a:pt x="57911" y="173735"/>
                </a:lnTo>
                <a:lnTo>
                  <a:pt x="57911" y="144779"/>
                </a:lnTo>
                <a:lnTo>
                  <a:pt x="159257" y="144779"/>
                </a:lnTo>
                <a:lnTo>
                  <a:pt x="86868" y="0"/>
                </a:lnTo>
                <a:close/>
              </a:path>
              <a:path w="173990" h="530860">
                <a:moveTo>
                  <a:pt x="159257" y="144779"/>
                </a:moveTo>
                <a:lnTo>
                  <a:pt x="115824" y="144779"/>
                </a:lnTo>
                <a:lnTo>
                  <a:pt x="115824" y="173735"/>
                </a:lnTo>
                <a:lnTo>
                  <a:pt x="173735" y="173735"/>
                </a:lnTo>
                <a:lnTo>
                  <a:pt x="159257" y="144779"/>
                </a:lnTo>
                <a:close/>
              </a:path>
            </a:pathLst>
          </a:custGeom>
          <a:solidFill>
            <a:srgbClr val="FF92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238231" y="1655064"/>
            <a:ext cx="1103630" cy="2889885"/>
            <a:chOff x="10238231" y="1655064"/>
            <a:chExt cx="1103630" cy="2889885"/>
          </a:xfrm>
        </p:grpSpPr>
        <p:sp>
          <p:nvSpPr>
            <p:cNvPr id="4" name="object 4"/>
            <p:cNvSpPr/>
            <p:nvPr/>
          </p:nvSpPr>
          <p:spPr>
            <a:xfrm>
              <a:off x="10703051" y="4014216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90" h="530860">
                  <a:moveTo>
                    <a:pt x="115824" y="144779"/>
                  </a:moveTo>
                  <a:lnTo>
                    <a:pt x="57912" y="144779"/>
                  </a:lnTo>
                  <a:lnTo>
                    <a:pt x="57912" y="530732"/>
                  </a:lnTo>
                  <a:lnTo>
                    <a:pt x="115824" y="530732"/>
                  </a:lnTo>
                  <a:lnTo>
                    <a:pt x="115824" y="144779"/>
                  </a:lnTo>
                  <a:close/>
                </a:path>
                <a:path w="173990" h="530860">
                  <a:moveTo>
                    <a:pt x="86868" y="0"/>
                  </a:moveTo>
                  <a:lnTo>
                    <a:pt x="0" y="173735"/>
                  </a:lnTo>
                  <a:lnTo>
                    <a:pt x="57912" y="173735"/>
                  </a:lnTo>
                  <a:lnTo>
                    <a:pt x="57912" y="144779"/>
                  </a:lnTo>
                  <a:lnTo>
                    <a:pt x="159258" y="144779"/>
                  </a:lnTo>
                  <a:lnTo>
                    <a:pt x="86868" y="0"/>
                  </a:lnTo>
                  <a:close/>
                </a:path>
                <a:path w="173990" h="530860">
                  <a:moveTo>
                    <a:pt x="159258" y="144779"/>
                  </a:moveTo>
                  <a:lnTo>
                    <a:pt x="115824" y="144779"/>
                  </a:lnTo>
                  <a:lnTo>
                    <a:pt x="115824" y="173735"/>
                  </a:lnTo>
                  <a:lnTo>
                    <a:pt x="173736" y="173735"/>
                  </a:lnTo>
                  <a:lnTo>
                    <a:pt x="159258" y="144779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245851" y="1662684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9" y="2351532"/>
                  </a:lnTo>
                  <a:lnTo>
                    <a:pt x="998347" y="2351532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45851" y="1662684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0" y="89788"/>
                  </a:moveTo>
                  <a:lnTo>
                    <a:pt x="7046" y="54810"/>
                  </a:lnTo>
                  <a:lnTo>
                    <a:pt x="26273" y="26273"/>
                  </a:lnTo>
                  <a:lnTo>
                    <a:pt x="54810" y="7046"/>
                  </a:lnTo>
                  <a:lnTo>
                    <a:pt x="89789" y="0"/>
                  </a:lnTo>
                  <a:lnTo>
                    <a:pt x="998347" y="0"/>
                  </a:lnTo>
                  <a:lnTo>
                    <a:pt x="1033325" y="7046"/>
                  </a:lnTo>
                  <a:lnTo>
                    <a:pt x="1061862" y="26273"/>
                  </a:lnTo>
                  <a:lnTo>
                    <a:pt x="1081089" y="54810"/>
                  </a:lnTo>
                  <a:lnTo>
                    <a:pt x="1088136" y="89788"/>
                  </a:lnTo>
                  <a:lnTo>
                    <a:pt x="1088136" y="2261742"/>
                  </a:lnTo>
                  <a:lnTo>
                    <a:pt x="1081089" y="2296721"/>
                  </a:lnTo>
                  <a:lnTo>
                    <a:pt x="1061862" y="2325258"/>
                  </a:lnTo>
                  <a:lnTo>
                    <a:pt x="1033325" y="2344485"/>
                  </a:lnTo>
                  <a:lnTo>
                    <a:pt x="998347" y="2351532"/>
                  </a:lnTo>
                  <a:lnTo>
                    <a:pt x="89789" y="2351532"/>
                  </a:lnTo>
                  <a:lnTo>
                    <a:pt x="54810" y="2344485"/>
                  </a:lnTo>
                  <a:lnTo>
                    <a:pt x="26273" y="2325258"/>
                  </a:lnTo>
                  <a:lnTo>
                    <a:pt x="7046" y="2296721"/>
                  </a:lnTo>
                  <a:lnTo>
                    <a:pt x="0" y="2261742"/>
                  </a:lnTo>
                  <a:lnTo>
                    <a:pt x="0" y="897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340339" y="2098548"/>
              <a:ext cx="904240" cy="1818639"/>
            </a:xfrm>
            <a:custGeom>
              <a:avLst/>
              <a:gdLst/>
              <a:ahLst/>
              <a:cxnLst/>
              <a:rect l="l" t="t" r="r" b="b"/>
              <a:pathLst>
                <a:path w="904240" h="1818639">
                  <a:moveTo>
                    <a:pt x="903731" y="0"/>
                  </a:moveTo>
                  <a:lnTo>
                    <a:pt x="0" y="0"/>
                  </a:lnTo>
                  <a:lnTo>
                    <a:pt x="0" y="1818132"/>
                  </a:lnTo>
                  <a:lnTo>
                    <a:pt x="903731" y="181813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61A29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334073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80"/>
              <a:t>CFS: </a:t>
            </a:r>
            <a:r>
              <a:rPr dirty="0" spc="-844"/>
              <a:t>IN</a:t>
            </a:r>
            <a:r>
              <a:rPr dirty="0" spc="-330"/>
              <a:t> </a:t>
            </a:r>
            <a:r>
              <a:rPr dirty="0" spc="-1380"/>
              <a:t>PRACTICE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57452" y="1918061"/>
            <a:ext cx="5068570" cy="985519"/>
          </a:xfrm>
          <a:prstGeom prst="rect">
            <a:avLst/>
          </a:prstGeom>
        </p:spPr>
        <p:txBody>
          <a:bodyPr wrap="square" lIns="0" tIns="156845" rIns="0" bIns="0" rtlCol="0" vert="horz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1235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155" b="1">
                <a:latin typeface="Arial"/>
                <a:cs typeface="Arial"/>
              </a:rPr>
              <a:t>One </a:t>
            </a:r>
            <a:r>
              <a:rPr dirty="0" sz="2200" spc="-180" b="1">
                <a:latin typeface="Arial"/>
                <a:cs typeface="Arial"/>
              </a:rPr>
              <a:t>runqueue </a:t>
            </a:r>
            <a:r>
              <a:rPr dirty="0" sz="2200" spc="-175" b="1">
                <a:latin typeface="Arial"/>
                <a:cs typeface="Arial"/>
              </a:rPr>
              <a:t>per </a:t>
            </a:r>
            <a:r>
              <a:rPr dirty="0" sz="2200" spc="-204" b="1">
                <a:latin typeface="Arial"/>
                <a:cs typeface="Arial"/>
              </a:rPr>
              <a:t>core </a:t>
            </a:r>
            <a:r>
              <a:rPr dirty="0" sz="2200" spc="-75">
                <a:latin typeface="Arial"/>
                <a:cs typeface="Arial"/>
              </a:rPr>
              <a:t>to </a:t>
            </a:r>
            <a:r>
              <a:rPr dirty="0" sz="2200" spc="-70">
                <a:latin typeface="Arial"/>
                <a:cs typeface="Arial"/>
              </a:rPr>
              <a:t>avoid</a:t>
            </a:r>
            <a:r>
              <a:rPr dirty="0" sz="2200" spc="260">
                <a:latin typeface="Arial"/>
                <a:cs typeface="Arial"/>
              </a:rPr>
              <a:t> </a:t>
            </a:r>
            <a:r>
              <a:rPr dirty="0" sz="2200" spc="-145">
                <a:latin typeface="Arial"/>
                <a:cs typeface="Arial"/>
              </a:rPr>
              <a:t>contention</a:t>
            </a:r>
            <a:endParaRPr sz="2200"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340" b="1">
                <a:latin typeface="Arial"/>
                <a:cs typeface="Arial"/>
              </a:rPr>
              <a:t>CFS </a:t>
            </a:r>
            <a:r>
              <a:rPr dirty="0" sz="2200" spc="-125" b="1">
                <a:solidFill>
                  <a:srgbClr val="FF0000"/>
                </a:solidFill>
                <a:latin typeface="Arial"/>
                <a:cs typeface="Arial"/>
              </a:rPr>
              <a:t>periodically </a:t>
            </a:r>
            <a:r>
              <a:rPr dirty="0" sz="2200" spc="-165" b="1">
                <a:latin typeface="Arial"/>
                <a:cs typeface="Arial"/>
              </a:rPr>
              <a:t>balances</a:t>
            </a:r>
            <a:r>
              <a:rPr dirty="0" sz="2200" spc="90" b="1">
                <a:latin typeface="Arial"/>
                <a:cs typeface="Arial"/>
              </a:rPr>
              <a:t> </a:t>
            </a:r>
            <a:r>
              <a:rPr dirty="0" sz="2200" spc="-125" b="1">
                <a:latin typeface="Arial"/>
                <a:cs typeface="Arial"/>
              </a:rPr>
              <a:t>“loads”: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3492" y="3122422"/>
            <a:ext cx="592518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3200" spc="-180" b="1">
                <a:solidFill>
                  <a:srgbClr val="FF0000"/>
                </a:solidFill>
                <a:latin typeface="Arial"/>
                <a:cs typeface="Arial"/>
              </a:rPr>
              <a:t>load(task) </a:t>
            </a:r>
            <a:r>
              <a:rPr dirty="0" sz="3200" spc="265" b="1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dirty="0" sz="3200" spc="-155" b="1">
                <a:solidFill>
                  <a:srgbClr val="FF0000"/>
                </a:solidFill>
                <a:latin typeface="Arial"/>
                <a:cs typeface="Arial"/>
              </a:rPr>
              <a:t>weight</a:t>
            </a:r>
            <a:r>
              <a:rPr dirty="0" baseline="25132" sz="3150" spc="-232" b="1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dirty="0" sz="3200" spc="-80" b="1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dirty="0" sz="3200" spc="220" b="1">
                <a:solidFill>
                  <a:srgbClr val="FF0000"/>
                </a:solidFill>
                <a:latin typeface="Arial"/>
                <a:cs typeface="Arial"/>
              </a:rPr>
              <a:t>% </a:t>
            </a:r>
            <a:r>
              <a:rPr dirty="0" sz="3200" spc="-335" b="1">
                <a:solidFill>
                  <a:srgbClr val="FF0000"/>
                </a:solidFill>
                <a:latin typeface="Arial"/>
                <a:cs typeface="Arial"/>
              </a:rPr>
              <a:t>cpu</a:t>
            </a:r>
            <a:r>
              <a:rPr dirty="0" sz="3200" spc="-45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200" spc="-240" b="1">
                <a:solidFill>
                  <a:srgbClr val="FF0000"/>
                </a:solidFill>
                <a:latin typeface="Arial"/>
                <a:cs typeface="Arial"/>
              </a:rPr>
              <a:t>use</a:t>
            </a:r>
            <a:r>
              <a:rPr dirty="0" baseline="25132" sz="3150" spc="-359" b="1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baseline="25132" sz="3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2052" y="3818661"/>
            <a:ext cx="4679950" cy="1287780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219075" indent="-181610">
              <a:lnSpc>
                <a:spcPct val="100000"/>
              </a:lnSpc>
              <a:spcBef>
                <a:spcPts val="1240"/>
              </a:spcBef>
              <a:buSzPct val="65909"/>
              <a:buAutoNum type="arabicPlain"/>
              <a:tabLst>
                <a:tab pos="219710" algn="l"/>
              </a:tabLst>
            </a:pPr>
            <a:r>
              <a:rPr dirty="0" sz="2200" spc="-175">
                <a:latin typeface="Arial"/>
                <a:cs typeface="Arial"/>
              </a:rPr>
              <a:t>Lower </a:t>
            </a:r>
            <a:r>
              <a:rPr dirty="0" sz="2200" spc="-225">
                <a:latin typeface="Arial"/>
                <a:cs typeface="Arial"/>
              </a:rPr>
              <a:t>niceness </a:t>
            </a:r>
            <a:r>
              <a:rPr dirty="0" sz="2200" spc="175">
                <a:latin typeface="Arial"/>
                <a:cs typeface="Arial"/>
              </a:rPr>
              <a:t>= </a:t>
            </a:r>
            <a:r>
              <a:rPr dirty="0" sz="2200" spc="-114">
                <a:latin typeface="Arial"/>
                <a:cs typeface="Arial"/>
              </a:rPr>
              <a:t>higher</a:t>
            </a:r>
            <a:r>
              <a:rPr dirty="0" sz="2200" spc="-140">
                <a:latin typeface="Arial"/>
                <a:cs typeface="Arial"/>
              </a:rPr>
              <a:t> </a:t>
            </a:r>
            <a:r>
              <a:rPr dirty="0" sz="2200" spc="-100">
                <a:latin typeface="Arial"/>
                <a:cs typeface="Arial"/>
              </a:rPr>
              <a:t>weight</a:t>
            </a:r>
            <a:endParaRPr sz="2200">
              <a:latin typeface="Arial"/>
              <a:cs typeface="Arial"/>
            </a:endParaRPr>
          </a:p>
          <a:p>
            <a:pPr marL="38100" marR="30480">
              <a:lnSpc>
                <a:spcPts val="2380"/>
              </a:lnSpc>
              <a:spcBef>
                <a:spcPts val="1435"/>
              </a:spcBef>
              <a:buSzPct val="65909"/>
              <a:buAutoNum type="arabicPlain"/>
              <a:tabLst>
                <a:tab pos="192405" algn="l"/>
              </a:tabLst>
            </a:pPr>
            <a:r>
              <a:rPr dirty="0" sz="2200" spc="-155">
                <a:latin typeface="Arial"/>
                <a:cs typeface="Arial"/>
              </a:rPr>
              <a:t>Prevent </a:t>
            </a:r>
            <a:r>
              <a:rPr dirty="0" sz="2200" spc="-55">
                <a:latin typeface="Arial"/>
                <a:cs typeface="Arial"/>
              </a:rPr>
              <a:t>high-priority </a:t>
            </a:r>
            <a:r>
              <a:rPr dirty="0" sz="2200" spc="-75">
                <a:latin typeface="Arial"/>
                <a:cs typeface="Arial"/>
              </a:rPr>
              <a:t>thread </a:t>
            </a:r>
            <a:r>
              <a:rPr dirty="0" sz="2200" spc="-110">
                <a:latin typeface="Arial"/>
                <a:cs typeface="Arial"/>
              </a:rPr>
              <a:t>from </a:t>
            </a:r>
            <a:r>
              <a:rPr dirty="0" sz="2200" spc="-75">
                <a:latin typeface="Arial"/>
                <a:cs typeface="Arial"/>
              </a:rPr>
              <a:t>taking  </a:t>
            </a:r>
            <a:r>
              <a:rPr dirty="0" sz="2200" spc="-130">
                <a:latin typeface="Arial"/>
                <a:cs typeface="Arial"/>
              </a:rPr>
              <a:t>whole </a:t>
            </a:r>
            <a:r>
              <a:rPr dirty="0" sz="2200" spc="-300">
                <a:latin typeface="Arial"/>
                <a:cs typeface="Arial"/>
              </a:rPr>
              <a:t>CPU </a:t>
            </a:r>
            <a:r>
              <a:rPr dirty="0" sz="2200" spc="-170">
                <a:latin typeface="Arial"/>
                <a:cs typeface="Arial"/>
              </a:rPr>
              <a:t>just </a:t>
            </a:r>
            <a:r>
              <a:rPr dirty="0" sz="2200" spc="-75">
                <a:latin typeface="Arial"/>
                <a:cs typeface="Arial"/>
              </a:rPr>
              <a:t>to</a:t>
            </a:r>
            <a:r>
              <a:rPr dirty="0" sz="2200" spc="-150">
                <a:latin typeface="Arial"/>
                <a:cs typeface="Arial"/>
              </a:rPr>
              <a:t> </a:t>
            </a:r>
            <a:r>
              <a:rPr dirty="0" sz="2200" spc="-130">
                <a:latin typeface="Arial"/>
                <a:cs typeface="Arial"/>
              </a:rPr>
              <a:t>sleep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7452" y="5704738"/>
            <a:ext cx="644334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235" b="1">
                <a:latin typeface="Arial"/>
                <a:cs typeface="Arial"/>
              </a:rPr>
              <a:t>Since </a:t>
            </a:r>
            <a:r>
              <a:rPr dirty="0" sz="2200" spc="-165" b="1">
                <a:latin typeface="Arial"/>
                <a:cs typeface="Arial"/>
              </a:rPr>
              <a:t>there </a:t>
            </a:r>
            <a:r>
              <a:rPr dirty="0" sz="2200" spc="-195" b="1">
                <a:latin typeface="Arial"/>
                <a:cs typeface="Arial"/>
              </a:rPr>
              <a:t>can </a:t>
            </a:r>
            <a:r>
              <a:rPr dirty="0" sz="2200" spc="-175" b="1">
                <a:latin typeface="Arial"/>
                <a:cs typeface="Arial"/>
              </a:rPr>
              <a:t>be </a:t>
            </a:r>
            <a:r>
              <a:rPr dirty="0" sz="2200" spc="-145" b="1">
                <a:latin typeface="Arial"/>
                <a:cs typeface="Arial"/>
              </a:rPr>
              <a:t>many </a:t>
            </a:r>
            <a:r>
              <a:rPr dirty="0" sz="2200" spc="-215" b="1">
                <a:latin typeface="Arial"/>
                <a:cs typeface="Arial"/>
              </a:rPr>
              <a:t>cores: </a:t>
            </a:r>
            <a:r>
              <a:rPr dirty="0" sz="2200" spc="-150" b="1">
                <a:latin typeface="Arial"/>
                <a:cs typeface="Arial"/>
              </a:rPr>
              <a:t>hierarchical</a:t>
            </a:r>
            <a:r>
              <a:rPr dirty="0" sz="2200" spc="-260" b="1">
                <a:latin typeface="Arial"/>
                <a:cs typeface="Arial"/>
              </a:rPr>
              <a:t> </a:t>
            </a:r>
            <a:r>
              <a:rPr dirty="0" sz="2200" spc="-185" b="1">
                <a:latin typeface="Arial"/>
                <a:cs typeface="Arial"/>
              </a:rPr>
              <a:t>approach!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8" name="object 18"/>
          <p:cNvGrpSpPr/>
          <p:nvPr/>
        </p:nvGrpSpPr>
        <p:grpSpPr>
          <a:xfrm>
            <a:off x="7461504" y="1655064"/>
            <a:ext cx="1103630" cy="2367280"/>
            <a:chOff x="7461504" y="1655064"/>
            <a:chExt cx="1103630" cy="2367280"/>
          </a:xfrm>
        </p:grpSpPr>
        <p:sp>
          <p:nvSpPr>
            <p:cNvPr id="19" name="object 19"/>
            <p:cNvSpPr/>
            <p:nvPr/>
          </p:nvSpPr>
          <p:spPr>
            <a:xfrm>
              <a:off x="7469124" y="1662684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9" y="2351532"/>
                  </a:lnTo>
                  <a:lnTo>
                    <a:pt x="998347" y="2351532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5" y="2261742"/>
                  </a:lnTo>
                  <a:lnTo>
                    <a:pt x="1088135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469124" y="1662684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0" y="89788"/>
                  </a:moveTo>
                  <a:lnTo>
                    <a:pt x="7046" y="54810"/>
                  </a:lnTo>
                  <a:lnTo>
                    <a:pt x="26273" y="26273"/>
                  </a:lnTo>
                  <a:lnTo>
                    <a:pt x="54810" y="7046"/>
                  </a:lnTo>
                  <a:lnTo>
                    <a:pt x="89789" y="0"/>
                  </a:lnTo>
                  <a:lnTo>
                    <a:pt x="998347" y="0"/>
                  </a:lnTo>
                  <a:lnTo>
                    <a:pt x="1033325" y="7046"/>
                  </a:lnTo>
                  <a:lnTo>
                    <a:pt x="1061862" y="26273"/>
                  </a:lnTo>
                  <a:lnTo>
                    <a:pt x="1081089" y="54810"/>
                  </a:lnTo>
                  <a:lnTo>
                    <a:pt x="1088135" y="89788"/>
                  </a:lnTo>
                  <a:lnTo>
                    <a:pt x="1088135" y="2261742"/>
                  </a:lnTo>
                  <a:lnTo>
                    <a:pt x="1081089" y="2296721"/>
                  </a:lnTo>
                  <a:lnTo>
                    <a:pt x="1061862" y="2325258"/>
                  </a:lnTo>
                  <a:lnTo>
                    <a:pt x="1033325" y="2344485"/>
                  </a:lnTo>
                  <a:lnTo>
                    <a:pt x="998347" y="2351532"/>
                  </a:lnTo>
                  <a:lnTo>
                    <a:pt x="89789" y="2351532"/>
                  </a:lnTo>
                  <a:lnTo>
                    <a:pt x="54810" y="2344485"/>
                  </a:lnTo>
                  <a:lnTo>
                    <a:pt x="26273" y="2325258"/>
                  </a:lnTo>
                  <a:lnTo>
                    <a:pt x="7046" y="2296721"/>
                  </a:lnTo>
                  <a:lnTo>
                    <a:pt x="0" y="2261742"/>
                  </a:lnTo>
                  <a:lnTo>
                    <a:pt x="0" y="897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0340340" y="2098548"/>
            <a:ext cx="904240" cy="1818639"/>
          </a:xfrm>
          <a:prstGeom prst="rect">
            <a:avLst/>
          </a:prstGeom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227965">
              <a:lnSpc>
                <a:spcPct val="100000"/>
              </a:lnSpc>
              <a:spcBef>
                <a:spcPts val="5"/>
              </a:spcBef>
            </a:pP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W=6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74764" y="4544567"/>
            <a:ext cx="2276855" cy="1097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874764" y="4544567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3175">
              <a:lnSpc>
                <a:spcPct val="100000"/>
              </a:lnSpc>
              <a:spcBef>
                <a:spcPts val="1245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651492" y="4544567"/>
            <a:ext cx="2276855" cy="1097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9651492" y="4544567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3175">
              <a:lnSpc>
                <a:spcPct val="100000"/>
              </a:lnSpc>
              <a:spcBef>
                <a:spcPts val="1245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177783" y="4591811"/>
            <a:ext cx="919480" cy="317500"/>
            <a:chOff x="8177783" y="4591811"/>
            <a:chExt cx="919480" cy="317500"/>
          </a:xfrm>
        </p:grpSpPr>
        <p:sp>
          <p:nvSpPr>
            <p:cNvPr id="27" name="object 27"/>
            <p:cNvSpPr/>
            <p:nvPr/>
          </p:nvSpPr>
          <p:spPr>
            <a:xfrm>
              <a:off x="8185403" y="4599431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40" h="302260">
                  <a:moveTo>
                    <a:pt x="903731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1" y="30175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185403" y="4599431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40" h="302260">
                  <a:moveTo>
                    <a:pt x="0" y="301752"/>
                  </a:moveTo>
                  <a:lnTo>
                    <a:pt x="903731" y="301752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39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10418064" y="1688592"/>
            <a:ext cx="1463040" cy="3217545"/>
            <a:chOff x="10418064" y="1688592"/>
            <a:chExt cx="1463040" cy="3217545"/>
          </a:xfrm>
        </p:grpSpPr>
        <p:sp>
          <p:nvSpPr>
            <p:cNvPr id="30" name="object 30"/>
            <p:cNvSpPr/>
            <p:nvPr/>
          </p:nvSpPr>
          <p:spPr>
            <a:xfrm>
              <a:off x="10969752" y="4594860"/>
              <a:ext cx="904240" cy="303530"/>
            </a:xfrm>
            <a:custGeom>
              <a:avLst/>
              <a:gdLst/>
              <a:ahLst/>
              <a:cxnLst/>
              <a:rect l="l" t="t" r="r" b="b"/>
              <a:pathLst>
                <a:path w="904240" h="303529">
                  <a:moveTo>
                    <a:pt x="903731" y="0"/>
                  </a:moveTo>
                  <a:lnTo>
                    <a:pt x="0" y="0"/>
                  </a:lnTo>
                  <a:lnTo>
                    <a:pt x="0" y="303275"/>
                  </a:lnTo>
                  <a:lnTo>
                    <a:pt x="903731" y="303275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2544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0969752" y="4594860"/>
              <a:ext cx="904240" cy="303530"/>
            </a:xfrm>
            <a:custGeom>
              <a:avLst/>
              <a:gdLst/>
              <a:ahLst/>
              <a:cxnLst/>
              <a:rect l="l" t="t" r="r" b="b"/>
              <a:pathLst>
                <a:path w="904240" h="303529">
                  <a:moveTo>
                    <a:pt x="0" y="303275"/>
                  </a:moveTo>
                  <a:lnTo>
                    <a:pt x="903731" y="303275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3275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0418064" y="1688592"/>
              <a:ext cx="1133855" cy="1066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7562088" y="2727960"/>
            <a:ext cx="904240" cy="247015"/>
          </a:xfrm>
          <a:prstGeom prst="rect">
            <a:avLst/>
          </a:prstGeom>
          <a:solidFill>
            <a:srgbClr val="1382AC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>
              <a:lnSpc>
                <a:spcPts val="1850"/>
              </a:lnSpc>
            </a:pP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W=1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5/16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562088" y="3041904"/>
            <a:ext cx="904240" cy="247015"/>
          </a:xfrm>
          <a:prstGeom prst="rect">
            <a:avLst/>
          </a:prstGeom>
          <a:solidFill>
            <a:srgbClr val="3D8752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>
              <a:lnSpc>
                <a:spcPts val="1845"/>
              </a:lnSpc>
            </a:pP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W=1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562088" y="3354323"/>
            <a:ext cx="904240" cy="247015"/>
          </a:xfrm>
          <a:prstGeom prst="rect">
            <a:avLst/>
          </a:prstGeom>
          <a:solidFill>
            <a:srgbClr val="42B996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>
              <a:lnSpc>
                <a:spcPts val="1855"/>
              </a:lnSpc>
            </a:pP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W=1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562088" y="3668267"/>
            <a:ext cx="904240" cy="247015"/>
          </a:xfrm>
          <a:prstGeom prst="rect">
            <a:avLst/>
          </a:prstGeom>
          <a:solidFill>
            <a:srgbClr val="27CED6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>
              <a:lnSpc>
                <a:spcPts val="1850"/>
              </a:lnSpc>
            </a:pP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W=1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62088" y="2412492"/>
            <a:ext cx="904240" cy="248920"/>
          </a:xfrm>
          <a:prstGeom prst="rect">
            <a:avLst/>
          </a:prstGeom>
          <a:solidFill>
            <a:srgbClr val="6FA0C0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>
              <a:lnSpc>
                <a:spcPts val="1860"/>
              </a:lnSpc>
            </a:pP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W=1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562088" y="2098548"/>
            <a:ext cx="904240" cy="248920"/>
          </a:xfrm>
          <a:prstGeom prst="rect">
            <a:avLst/>
          </a:prstGeom>
          <a:solidFill>
            <a:srgbClr val="205D4A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6695">
              <a:lnSpc>
                <a:spcPts val="1855"/>
              </a:lnSpc>
            </a:pP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W=1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5547" y="1897126"/>
            <a:ext cx="3778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7015" algn="l"/>
              </a:tabLst>
            </a:pPr>
            <a:r>
              <a:rPr dirty="0" u="heavy" sz="2400" spc="-12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</a:t>
            </a:r>
            <a:r>
              <a:rPr dirty="0" u="heavy" sz="2400" spc="-13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=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20</a:t>
            </a:r>
            <a:r>
              <a:rPr dirty="0" u="heavy" sz="2400" spc="-7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r>
              <a:rPr dirty="0" sz="2400" b="1">
                <a:latin typeface="Arial"/>
                <a:cs typeface="Arial"/>
              </a:rPr>
              <a:t>	</a:t>
            </a:r>
            <a:r>
              <a:rPr dirty="0" u="heavy" sz="2400" spc="-12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</a:t>
            </a:r>
            <a:r>
              <a:rPr dirty="0" u="heavy" sz="2400" spc="-13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=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30</a:t>
            </a:r>
            <a:r>
              <a:rPr dirty="0" u="heavy" sz="2400" spc="-7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2239" y="1897126"/>
            <a:ext cx="100456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12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</a:t>
            </a:r>
            <a:r>
              <a:rPr dirty="0" u="heavy" sz="2400" spc="-13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=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60</a:t>
            </a:r>
            <a:r>
              <a:rPr dirty="0" u="heavy" sz="2400" spc="-7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68585" y="1897126"/>
            <a:ext cx="100456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12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</a:t>
            </a:r>
            <a:r>
              <a:rPr dirty="0" u="heavy" sz="2400" spc="-13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=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10</a:t>
            </a:r>
            <a:r>
              <a:rPr dirty="0" u="heavy" sz="2400" spc="-7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11224" y="2311907"/>
            <a:ext cx="1088390" cy="2882265"/>
            <a:chOff x="1411224" y="2311907"/>
            <a:chExt cx="1088390" cy="2882265"/>
          </a:xfrm>
        </p:grpSpPr>
        <p:sp>
          <p:nvSpPr>
            <p:cNvPr id="6" name="object 6"/>
            <p:cNvSpPr/>
            <p:nvPr/>
          </p:nvSpPr>
          <p:spPr>
            <a:xfrm>
              <a:off x="1868424" y="4663439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89" h="530860">
                  <a:moveTo>
                    <a:pt x="115824" y="144780"/>
                  </a:moveTo>
                  <a:lnTo>
                    <a:pt x="57912" y="144780"/>
                  </a:lnTo>
                  <a:lnTo>
                    <a:pt x="57912" y="530733"/>
                  </a:lnTo>
                  <a:lnTo>
                    <a:pt x="115824" y="530733"/>
                  </a:lnTo>
                  <a:lnTo>
                    <a:pt x="115824" y="144780"/>
                  </a:lnTo>
                  <a:close/>
                </a:path>
                <a:path w="173989" h="530860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80"/>
                  </a:lnTo>
                  <a:lnTo>
                    <a:pt x="159258" y="144780"/>
                  </a:lnTo>
                  <a:lnTo>
                    <a:pt x="86868" y="0"/>
                  </a:lnTo>
                  <a:close/>
                </a:path>
                <a:path w="173989" h="530860">
                  <a:moveTo>
                    <a:pt x="159258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11224" y="2311907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998346" y="0"/>
                  </a:moveTo>
                  <a:lnTo>
                    <a:pt x="89788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8" y="2351531"/>
                  </a:lnTo>
                  <a:lnTo>
                    <a:pt x="998346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6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4187952" y="2311907"/>
            <a:ext cx="1088390" cy="2882265"/>
            <a:chOff x="4187952" y="2311907"/>
            <a:chExt cx="1088390" cy="2882265"/>
          </a:xfrm>
        </p:grpSpPr>
        <p:sp>
          <p:nvSpPr>
            <p:cNvPr id="9" name="object 9"/>
            <p:cNvSpPr/>
            <p:nvPr/>
          </p:nvSpPr>
          <p:spPr>
            <a:xfrm>
              <a:off x="4645152" y="4663439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89" h="530860">
                  <a:moveTo>
                    <a:pt x="115824" y="144780"/>
                  </a:moveTo>
                  <a:lnTo>
                    <a:pt x="57912" y="144780"/>
                  </a:lnTo>
                  <a:lnTo>
                    <a:pt x="57912" y="530733"/>
                  </a:lnTo>
                  <a:lnTo>
                    <a:pt x="115824" y="530733"/>
                  </a:lnTo>
                  <a:lnTo>
                    <a:pt x="115824" y="144780"/>
                  </a:lnTo>
                  <a:close/>
                </a:path>
                <a:path w="173989" h="530860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80"/>
                  </a:lnTo>
                  <a:lnTo>
                    <a:pt x="159258" y="144780"/>
                  </a:lnTo>
                  <a:lnTo>
                    <a:pt x="86868" y="0"/>
                  </a:lnTo>
                  <a:close/>
                </a:path>
                <a:path w="173989" h="530860">
                  <a:moveTo>
                    <a:pt x="159258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187952" y="2311907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998347" y="0"/>
                  </a:moveTo>
                  <a:lnTo>
                    <a:pt x="89788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8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6964680" y="2311907"/>
            <a:ext cx="1088390" cy="2888615"/>
            <a:chOff x="6964680" y="2311907"/>
            <a:chExt cx="1088390" cy="2888615"/>
          </a:xfrm>
        </p:grpSpPr>
        <p:sp>
          <p:nvSpPr>
            <p:cNvPr id="12" name="object 12"/>
            <p:cNvSpPr/>
            <p:nvPr/>
          </p:nvSpPr>
          <p:spPr>
            <a:xfrm>
              <a:off x="7395972" y="4669535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90" h="530860">
                  <a:moveTo>
                    <a:pt x="115824" y="144780"/>
                  </a:moveTo>
                  <a:lnTo>
                    <a:pt x="57911" y="144780"/>
                  </a:lnTo>
                  <a:lnTo>
                    <a:pt x="57911" y="530732"/>
                  </a:lnTo>
                  <a:lnTo>
                    <a:pt x="115824" y="530732"/>
                  </a:lnTo>
                  <a:lnTo>
                    <a:pt x="115824" y="144780"/>
                  </a:lnTo>
                  <a:close/>
                </a:path>
                <a:path w="173990" h="530860">
                  <a:moveTo>
                    <a:pt x="86868" y="0"/>
                  </a:moveTo>
                  <a:lnTo>
                    <a:pt x="0" y="173736"/>
                  </a:lnTo>
                  <a:lnTo>
                    <a:pt x="57911" y="173736"/>
                  </a:lnTo>
                  <a:lnTo>
                    <a:pt x="57911" y="144780"/>
                  </a:lnTo>
                  <a:lnTo>
                    <a:pt x="159257" y="144780"/>
                  </a:lnTo>
                  <a:lnTo>
                    <a:pt x="86868" y="0"/>
                  </a:lnTo>
                  <a:close/>
                </a:path>
                <a:path w="173990" h="530860">
                  <a:moveTo>
                    <a:pt x="159257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5" y="173736"/>
                  </a:lnTo>
                  <a:lnTo>
                    <a:pt x="159257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964680" y="2311907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9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9741407" y="2311907"/>
            <a:ext cx="1088390" cy="2885440"/>
            <a:chOff x="9741407" y="2311907"/>
            <a:chExt cx="1088390" cy="2885440"/>
          </a:xfrm>
        </p:grpSpPr>
        <p:sp>
          <p:nvSpPr>
            <p:cNvPr id="15" name="object 15"/>
            <p:cNvSpPr/>
            <p:nvPr/>
          </p:nvSpPr>
          <p:spPr>
            <a:xfrm>
              <a:off x="10197083" y="4666487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90" h="530860">
                  <a:moveTo>
                    <a:pt x="115824" y="144780"/>
                  </a:moveTo>
                  <a:lnTo>
                    <a:pt x="57912" y="144780"/>
                  </a:lnTo>
                  <a:lnTo>
                    <a:pt x="57912" y="530732"/>
                  </a:lnTo>
                  <a:lnTo>
                    <a:pt x="115824" y="530732"/>
                  </a:lnTo>
                  <a:lnTo>
                    <a:pt x="115824" y="144780"/>
                  </a:lnTo>
                  <a:close/>
                </a:path>
                <a:path w="173990" h="530860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80"/>
                  </a:lnTo>
                  <a:lnTo>
                    <a:pt x="159258" y="144780"/>
                  </a:lnTo>
                  <a:lnTo>
                    <a:pt x="86868" y="0"/>
                  </a:lnTo>
                  <a:close/>
                </a:path>
                <a:path w="173990" h="530860">
                  <a:moveTo>
                    <a:pt x="159258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741407" y="2311907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9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517906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80"/>
              <a:t>CFS: </a:t>
            </a:r>
            <a:r>
              <a:rPr dirty="0" spc="-1275"/>
              <a:t>BALANCING</a:t>
            </a:r>
            <a:r>
              <a:rPr dirty="0" spc="-1205"/>
              <a:t> </a:t>
            </a:r>
            <a:r>
              <a:rPr dirty="0" spc="-1500"/>
              <a:t>THE</a:t>
            </a:r>
            <a:r>
              <a:rPr dirty="0" spc="-310"/>
              <a:t> </a:t>
            </a:r>
            <a:r>
              <a:rPr dirty="0" spc="-1410"/>
              <a:t>LOAD</a:t>
            </a:r>
          </a:p>
        </p:txBody>
      </p:sp>
      <p:sp>
        <p:nvSpPr>
          <p:cNvPr id="18" name="object 18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504188" y="4002023"/>
            <a:ext cx="904240" cy="247015"/>
          </a:xfrm>
          <a:prstGeom prst="rect">
            <a:avLst/>
          </a:prstGeom>
          <a:solidFill>
            <a:srgbClr val="C0DAD9"/>
          </a:solidFill>
          <a:ln w="15239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85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04188" y="4315967"/>
            <a:ext cx="904240" cy="247015"/>
          </a:xfrm>
          <a:prstGeom prst="rect">
            <a:avLst/>
          </a:prstGeom>
          <a:solidFill>
            <a:srgbClr val="2D663D"/>
          </a:solidFill>
          <a:ln w="15239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85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79391" y="3686555"/>
            <a:ext cx="904240" cy="879475"/>
          </a:xfrm>
          <a:prstGeom prst="rect">
            <a:avLst/>
          </a:prstGeom>
          <a:solidFill>
            <a:srgbClr val="61A29F"/>
          </a:solidFill>
          <a:ln w="15240">
            <a:solidFill>
              <a:srgbClr val="124262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L=3000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837419" y="4315967"/>
            <a:ext cx="902335" cy="247015"/>
          </a:xfrm>
          <a:prstGeom prst="rect">
            <a:avLst/>
          </a:prstGeom>
          <a:solidFill>
            <a:srgbClr val="477A78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189">
              <a:lnSpc>
                <a:spcPts val="185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56119" y="3375659"/>
            <a:ext cx="904240" cy="247015"/>
          </a:xfrm>
          <a:prstGeom prst="rect">
            <a:avLst/>
          </a:prstGeom>
          <a:solidFill>
            <a:srgbClr val="1382AC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825">
              <a:lnSpc>
                <a:spcPts val="185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56119" y="3689603"/>
            <a:ext cx="904240" cy="247015"/>
          </a:xfrm>
          <a:prstGeom prst="rect">
            <a:avLst/>
          </a:prstGeom>
          <a:solidFill>
            <a:srgbClr val="3D8752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825">
              <a:lnSpc>
                <a:spcPts val="1850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56119" y="4003547"/>
            <a:ext cx="904240" cy="247015"/>
          </a:xfrm>
          <a:prstGeom prst="rect">
            <a:avLst/>
          </a:prstGeom>
          <a:solidFill>
            <a:srgbClr val="42B996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825">
              <a:lnSpc>
                <a:spcPts val="1850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56119" y="4315967"/>
            <a:ext cx="904240" cy="247015"/>
          </a:xfrm>
          <a:prstGeom prst="rect">
            <a:avLst/>
          </a:prstGeom>
          <a:solidFill>
            <a:srgbClr val="27CED6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825">
              <a:lnSpc>
                <a:spcPts val="185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56119" y="3061716"/>
            <a:ext cx="904240" cy="248920"/>
          </a:xfrm>
          <a:prstGeom prst="rect">
            <a:avLst/>
          </a:prstGeom>
          <a:solidFill>
            <a:srgbClr val="6FA0C0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825">
              <a:lnSpc>
                <a:spcPts val="185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56119" y="2746248"/>
            <a:ext cx="904240" cy="248920"/>
          </a:xfrm>
          <a:prstGeom prst="rect">
            <a:avLst/>
          </a:prstGeom>
          <a:solidFill>
            <a:srgbClr val="205D4A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825">
              <a:lnSpc>
                <a:spcPts val="1860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16863" y="5195315"/>
            <a:ext cx="2276856" cy="1097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816863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593591" y="5195315"/>
            <a:ext cx="2276856" cy="1097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593591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370320" y="5195315"/>
            <a:ext cx="2276855" cy="1097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6370320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147047" y="5195315"/>
            <a:ext cx="2275331" cy="10972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9147047" y="5195315"/>
            <a:ext cx="227584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317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119883" y="5242559"/>
            <a:ext cx="919480" cy="317500"/>
            <a:chOff x="2119883" y="5242559"/>
            <a:chExt cx="919480" cy="317500"/>
          </a:xfrm>
        </p:grpSpPr>
        <p:sp>
          <p:nvSpPr>
            <p:cNvPr id="42" name="object 42"/>
            <p:cNvSpPr/>
            <p:nvPr/>
          </p:nvSpPr>
          <p:spPr>
            <a:xfrm>
              <a:off x="2127503" y="5250179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903732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2" y="301752"/>
                  </a:lnTo>
                  <a:lnTo>
                    <a:pt x="903732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127503" y="5250179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0" y="301752"/>
                  </a:moveTo>
                  <a:lnTo>
                    <a:pt x="903732" y="301752"/>
                  </a:lnTo>
                  <a:lnTo>
                    <a:pt x="903732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" name="object 44"/>
          <p:cNvGrpSpPr/>
          <p:nvPr/>
        </p:nvGrpSpPr>
        <p:grpSpPr>
          <a:xfrm>
            <a:off x="4898135" y="5237988"/>
            <a:ext cx="919480" cy="317500"/>
            <a:chOff x="4898135" y="5237988"/>
            <a:chExt cx="919480" cy="317500"/>
          </a:xfrm>
        </p:grpSpPr>
        <p:sp>
          <p:nvSpPr>
            <p:cNvPr id="45" name="object 45"/>
            <p:cNvSpPr/>
            <p:nvPr/>
          </p:nvSpPr>
          <p:spPr>
            <a:xfrm>
              <a:off x="4905755" y="5245608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903731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1" y="30175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2544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905755" y="5245608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0" y="301752"/>
                  </a:moveTo>
                  <a:lnTo>
                    <a:pt x="903731" y="301752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39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" name="object 47"/>
          <p:cNvGrpSpPr/>
          <p:nvPr/>
        </p:nvGrpSpPr>
        <p:grpSpPr>
          <a:xfrm>
            <a:off x="7674864" y="5237988"/>
            <a:ext cx="917575" cy="320040"/>
            <a:chOff x="7674864" y="5237988"/>
            <a:chExt cx="917575" cy="320040"/>
          </a:xfrm>
        </p:grpSpPr>
        <p:sp>
          <p:nvSpPr>
            <p:cNvPr id="48" name="object 48"/>
            <p:cNvSpPr/>
            <p:nvPr/>
          </p:nvSpPr>
          <p:spPr>
            <a:xfrm>
              <a:off x="7682484" y="5245608"/>
              <a:ext cx="902335" cy="304800"/>
            </a:xfrm>
            <a:custGeom>
              <a:avLst/>
              <a:gdLst/>
              <a:ahLst/>
              <a:cxnLst/>
              <a:rect l="l" t="t" r="r" b="b"/>
              <a:pathLst>
                <a:path w="902334" h="304800">
                  <a:moveTo>
                    <a:pt x="902207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902207" y="304799"/>
                  </a:lnTo>
                  <a:lnTo>
                    <a:pt x="902207" y="0"/>
                  </a:lnTo>
                  <a:close/>
                </a:path>
              </a:pathLst>
            </a:custGeom>
            <a:solidFill>
              <a:srgbClr val="CFDF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7682484" y="5245608"/>
              <a:ext cx="902335" cy="304800"/>
            </a:xfrm>
            <a:custGeom>
              <a:avLst/>
              <a:gdLst/>
              <a:ahLst/>
              <a:cxnLst/>
              <a:rect l="l" t="t" r="r" b="b"/>
              <a:pathLst>
                <a:path w="902334" h="304800">
                  <a:moveTo>
                    <a:pt x="0" y="304799"/>
                  </a:moveTo>
                  <a:lnTo>
                    <a:pt x="902207" y="304799"/>
                  </a:lnTo>
                  <a:lnTo>
                    <a:pt x="902207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0" name="object 50"/>
          <p:cNvGrpSpPr/>
          <p:nvPr/>
        </p:nvGrpSpPr>
        <p:grpSpPr>
          <a:xfrm>
            <a:off x="10463783" y="5248655"/>
            <a:ext cx="919480" cy="320040"/>
            <a:chOff x="10463783" y="5248655"/>
            <a:chExt cx="919480" cy="320040"/>
          </a:xfrm>
        </p:grpSpPr>
        <p:sp>
          <p:nvSpPr>
            <p:cNvPr id="51" name="object 51"/>
            <p:cNvSpPr/>
            <p:nvPr/>
          </p:nvSpPr>
          <p:spPr>
            <a:xfrm>
              <a:off x="10471403" y="5256275"/>
              <a:ext cx="904240" cy="304800"/>
            </a:xfrm>
            <a:custGeom>
              <a:avLst/>
              <a:gdLst/>
              <a:ahLst/>
              <a:cxnLst/>
              <a:rect l="l" t="t" r="r" b="b"/>
              <a:pathLst>
                <a:path w="904240" h="304800">
                  <a:moveTo>
                    <a:pt x="903731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903731" y="304800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D3F5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0471403" y="5256275"/>
              <a:ext cx="904240" cy="304800"/>
            </a:xfrm>
            <a:custGeom>
              <a:avLst/>
              <a:gdLst/>
              <a:ahLst/>
              <a:cxnLst/>
              <a:rect l="l" t="t" r="r" b="b"/>
              <a:pathLst>
                <a:path w="904240" h="304800">
                  <a:moveTo>
                    <a:pt x="0" y="304800"/>
                  </a:moveTo>
                  <a:lnTo>
                    <a:pt x="903731" y="304800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6/16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2021" y="1930145"/>
            <a:ext cx="5262880" cy="4451985"/>
          </a:xfrm>
          <a:prstGeom prst="rect">
            <a:avLst/>
          </a:prstGeom>
          <a:ln w="38100">
            <a:solidFill>
              <a:srgbClr val="40404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R="33655">
              <a:lnSpc>
                <a:spcPts val="2720"/>
              </a:lnSpc>
              <a:tabLst>
                <a:tab pos="2776220" algn="l"/>
              </a:tabLst>
            </a:pPr>
            <a:r>
              <a:rPr dirty="0" u="heavy" sz="2400" spc="-8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L=6000</a:t>
            </a:r>
            <a:r>
              <a:rPr dirty="0" sz="2400" spc="-85" b="1">
                <a:latin typeface="Arial"/>
                <a:cs typeface="Arial"/>
              </a:rPr>
              <a:t>	</a:t>
            </a:r>
            <a:r>
              <a:rPr dirty="0" u="heavy" sz="2400" spc="-8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L=1000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11224" y="2311907"/>
            <a:ext cx="1088390" cy="2882265"/>
            <a:chOff x="1411224" y="2311907"/>
            <a:chExt cx="1088390" cy="2882265"/>
          </a:xfrm>
        </p:grpSpPr>
        <p:sp>
          <p:nvSpPr>
            <p:cNvPr id="4" name="object 4"/>
            <p:cNvSpPr/>
            <p:nvPr/>
          </p:nvSpPr>
          <p:spPr>
            <a:xfrm>
              <a:off x="1868424" y="4663439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89" h="530860">
                  <a:moveTo>
                    <a:pt x="115824" y="144780"/>
                  </a:moveTo>
                  <a:lnTo>
                    <a:pt x="57912" y="144780"/>
                  </a:lnTo>
                  <a:lnTo>
                    <a:pt x="57912" y="530733"/>
                  </a:lnTo>
                  <a:lnTo>
                    <a:pt x="115824" y="530733"/>
                  </a:lnTo>
                  <a:lnTo>
                    <a:pt x="115824" y="144780"/>
                  </a:lnTo>
                  <a:close/>
                </a:path>
                <a:path w="173989" h="530860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80"/>
                  </a:lnTo>
                  <a:lnTo>
                    <a:pt x="159258" y="144780"/>
                  </a:lnTo>
                  <a:lnTo>
                    <a:pt x="86868" y="0"/>
                  </a:lnTo>
                  <a:close/>
                </a:path>
                <a:path w="173989" h="530860">
                  <a:moveTo>
                    <a:pt x="159258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11224" y="2311907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998346" y="0"/>
                  </a:moveTo>
                  <a:lnTo>
                    <a:pt x="89788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8" y="2351531"/>
                  </a:lnTo>
                  <a:lnTo>
                    <a:pt x="998346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6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4187952" y="2311907"/>
            <a:ext cx="1088390" cy="2882265"/>
            <a:chOff x="4187952" y="2311907"/>
            <a:chExt cx="1088390" cy="2882265"/>
          </a:xfrm>
        </p:grpSpPr>
        <p:sp>
          <p:nvSpPr>
            <p:cNvPr id="7" name="object 7"/>
            <p:cNvSpPr/>
            <p:nvPr/>
          </p:nvSpPr>
          <p:spPr>
            <a:xfrm>
              <a:off x="4645152" y="4663439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89" h="530860">
                  <a:moveTo>
                    <a:pt x="115824" y="144780"/>
                  </a:moveTo>
                  <a:lnTo>
                    <a:pt x="57912" y="144780"/>
                  </a:lnTo>
                  <a:lnTo>
                    <a:pt x="57912" y="530733"/>
                  </a:lnTo>
                  <a:lnTo>
                    <a:pt x="115824" y="530733"/>
                  </a:lnTo>
                  <a:lnTo>
                    <a:pt x="115824" y="144780"/>
                  </a:lnTo>
                  <a:close/>
                </a:path>
                <a:path w="173989" h="530860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80"/>
                  </a:lnTo>
                  <a:lnTo>
                    <a:pt x="159258" y="144780"/>
                  </a:lnTo>
                  <a:lnTo>
                    <a:pt x="86868" y="0"/>
                  </a:lnTo>
                  <a:close/>
                </a:path>
                <a:path w="173989" h="530860">
                  <a:moveTo>
                    <a:pt x="159258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187952" y="2311907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998347" y="0"/>
                  </a:moveTo>
                  <a:lnTo>
                    <a:pt x="89788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8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9741407" y="2311907"/>
            <a:ext cx="1088390" cy="2885440"/>
            <a:chOff x="9741407" y="2311907"/>
            <a:chExt cx="1088390" cy="2885440"/>
          </a:xfrm>
        </p:grpSpPr>
        <p:sp>
          <p:nvSpPr>
            <p:cNvPr id="10" name="object 10"/>
            <p:cNvSpPr/>
            <p:nvPr/>
          </p:nvSpPr>
          <p:spPr>
            <a:xfrm>
              <a:off x="10197083" y="4666487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90" h="530860">
                  <a:moveTo>
                    <a:pt x="115824" y="144780"/>
                  </a:moveTo>
                  <a:lnTo>
                    <a:pt x="57912" y="144780"/>
                  </a:lnTo>
                  <a:lnTo>
                    <a:pt x="57912" y="530732"/>
                  </a:lnTo>
                  <a:lnTo>
                    <a:pt x="115824" y="530732"/>
                  </a:lnTo>
                  <a:lnTo>
                    <a:pt x="115824" y="144780"/>
                  </a:lnTo>
                  <a:close/>
                </a:path>
                <a:path w="173990" h="530860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80"/>
                  </a:lnTo>
                  <a:lnTo>
                    <a:pt x="159258" y="144780"/>
                  </a:lnTo>
                  <a:lnTo>
                    <a:pt x="86868" y="0"/>
                  </a:lnTo>
                  <a:close/>
                </a:path>
                <a:path w="173990" h="530860">
                  <a:moveTo>
                    <a:pt x="159258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741407" y="2311907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9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6964680" y="2311907"/>
            <a:ext cx="1088390" cy="2888615"/>
            <a:chOff x="6964680" y="2311907"/>
            <a:chExt cx="1088390" cy="2888615"/>
          </a:xfrm>
        </p:grpSpPr>
        <p:sp>
          <p:nvSpPr>
            <p:cNvPr id="13" name="object 13"/>
            <p:cNvSpPr/>
            <p:nvPr/>
          </p:nvSpPr>
          <p:spPr>
            <a:xfrm>
              <a:off x="7395972" y="4669535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90" h="530860">
                  <a:moveTo>
                    <a:pt x="115824" y="144780"/>
                  </a:moveTo>
                  <a:lnTo>
                    <a:pt x="57911" y="144780"/>
                  </a:lnTo>
                  <a:lnTo>
                    <a:pt x="57911" y="530732"/>
                  </a:lnTo>
                  <a:lnTo>
                    <a:pt x="115824" y="530732"/>
                  </a:lnTo>
                  <a:lnTo>
                    <a:pt x="115824" y="144780"/>
                  </a:lnTo>
                  <a:close/>
                </a:path>
                <a:path w="173990" h="530860">
                  <a:moveTo>
                    <a:pt x="86868" y="0"/>
                  </a:moveTo>
                  <a:lnTo>
                    <a:pt x="0" y="173736"/>
                  </a:lnTo>
                  <a:lnTo>
                    <a:pt x="57911" y="173736"/>
                  </a:lnTo>
                  <a:lnTo>
                    <a:pt x="57911" y="144780"/>
                  </a:lnTo>
                  <a:lnTo>
                    <a:pt x="159257" y="144780"/>
                  </a:lnTo>
                  <a:lnTo>
                    <a:pt x="86868" y="0"/>
                  </a:lnTo>
                  <a:close/>
                </a:path>
                <a:path w="173990" h="530860">
                  <a:moveTo>
                    <a:pt x="159257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5" y="173736"/>
                  </a:lnTo>
                  <a:lnTo>
                    <a:pt x="159257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964680" y="2311907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9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517906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80"/>
              <a:t>CFS: </a:t>
            </a:r>
            <a:r>
              <a:rPr dirty="0" spc="-1275"/>
              <a:t>BALANCING</a:t>
            </a:r>
            <a:r>
              <a:rPr dirty="0" spc="-1205"/>
              <a:t> </a:t>
            </a:r>
            <a:r>
              <a:rPr dirty="0" spc="-1500"/>
              <a:t>THE</a:t>
            </a:r>
            <a:r>
              <a:rPr dirty="0" spc="-310"/>
              <a:t> </a:t>
            </a:r>
            <a:r>
              <a:rPr dirty="0" spc="-1410"/>
              <a:t>LOAD</a:t>
            </a:r>
          </a:p>
        </p:txBody>
      </p:sp>
      <p:sp>
        <p:nvSpPr>
          <p:cNvPr id="16" name="object 16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504188" y="4002023"/>
            <a:ext cx="904240" cy="247015"/>
          </a:xfrm>
          <a:prstGeom prst="rect">
            <a:avLst/>
          </a:prstGeom>
          <a:solidFill>
            <a:srgbClr val="C0DAD9"/>
          </a:solidFill>
          <a:ln w="15239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85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04188" y="4315967"/>
            <a:ext cx="904240" cy="247015"/>
          </a:xfrm>
          <a:prstGeom prst="rect">
            <a:avLst/>
          </a:prstGeom>
          <a:solidFill>
            <a:srgbClr val="2D663D"/>
          </a:solidFill>
          <a:ln w="15239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85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79391" y="3686555"/>
            <a:ext cx="904240" cy="879475"/>
          </a:xfrm>
          <a:prstGeom prst="rect">
            <a:avLst/>
          </a:prstGeom>
          <a:solidFill>
            <a:srgbClr val="61A29F"/>
          </a:solidFill>
          <a:ln w="15240">
            <a:solidFill>
              <a:srgbClr val="124262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L=3000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37419" y="4315967"/>
            <a:ext cx="902335" cy="247015"/>
          </a:xfrm>
          <a:prstGeom prst="rect">
            <a:avLst/>
          </a:prstGeom>
          <a:solidFill>
            <a:srgbClr val="477A78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189">
              <a:lnSpc>
                <a:spcPts val="185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56119" y="3375659"/>
            <a:ext cx="904240" cy="247015"/>
          </a:xfrm>
          <a:prstGeom prst="rect">
            <a:avLst/>
          </a:prstGeom>
          <a:solidFill>
            <a:srgbClr val="1382AC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825">
              <a:lnSpc>
                <a:spcPts val="185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56119" y="3689603"/>
            <a:ext cx="904240" cy="247015"/>
          </a:xfrm>
          <a:prstGeom prst="rect">
            <a:avLst/>
          </a:prstGeom>
          <a:solidFill>
            <a:srgbClr val="3D8752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825">
              <a:lnSpc>
                <a:spcPts val="1850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56119" y="4003547"/>
            <a:ext cx="904240" cy="247015"/>
          </a:xfrm>
          <a:prstGeom prst="rect">
            <a:avLst/>
          </a:prstGeom>
          <a:solidFill>
            <a:srgbClr val="42B996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825">
              <a:lnSpc>
                <a:spcPts val="1850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56119" y="4315967"/>
            <a:ext cx="904240" cy="247015"/>
          </a:xfrm>
          <a:prstGeom prst="rect">
            <a:avLst/>
          </a:prstGeom>
          <a:solidFill>
            <a:srgbClr val="27CED6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825">
              <a:lnSpc>
                <a:spcPts val="185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56119" y="3061716"/>
            <a:ext cx="904240" cy="248920"/>
          </a:xfrm>
          <a:prstGeom prst="rect">
            <a:avLst/>
          </a:prstGeom>
          <a:solidFill>
            <a:srgbClr val="6FA0C0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825">
              <a:lnSpc>
                <a:spcPts val="185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56119" y="2746248"/>
            <a:ext cx="904240" cy="248920"/>
          </a:xfrm>
          <a:prstGeom prst="rect">
            <a:avLst/>
          </a:prstGeom>
          <a:solidFill>
            <a:srgbClr val="205D4A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825">
              <a:lnSpc>
                <a:spcPts val="1860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16863" y="5195315"/>
            <a:ext cx="2276856" cy="1097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816863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593591" y="5195315"/>
            <a:ext cx="2276856" cy="1097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593591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370320" y="5195315"/>
            <a:ext cx="2276855" cy="1097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6370320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147047" y="5195315"/>
            <a:ext cx="2275331" cy="10972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9147047" y="5195315"/>
            <a:ext cx="227584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317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119883" y="5242559"/>
            <a:ext cx="919480" cy="317500"/>
            <a:chOff x="2119883" y="5242559"/>
            <a:chExt cx="919480" cy="317500"/>
          </a:xfrm>
        </p:grpSpPr>
        <p:sp>
          <p:nvSpPr>
            <p:cNvPr id="40" name="object 40"/>
            <p:cNvSpPr/>
            <p:nvPr/>
          </p:nvSpPr>
          <p:spPr>
            <a:xfrm>
              <a:off x="2127503" y="5250179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903732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2" y="301752"/>
                  </a:lnTo>
                  <a:lnTo>
                    <a:pt x="903732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127503" y="5250179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0" y="301752"/>
                  </a:moveTo>
                  <a:lnTo>
                    <a:pt x="903732" y="301752"/>
                  </a:lnTo>
                  <a:lnTo>
                    <a:pt x="903732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" name="object 42"/>
          <p:cNvGrpSpPr/>
          <p:nvPr/>
        </p:nvGrpSpPr>
        <p:grpSpPr>
          <a:xfrm>
            <a:off x="4898135" y="5237988"/>
            <a:ext cx="919480" cy="317500"/>
            <a:chOff x="4898135" y="5237988"/>
            <a:chExt cx="919480" cy="317500"/>
          </a:xfrm>
        </p:grpSpPr>
        <p:sp>
          <p:nvSpPr>
            <p:cNvPr id="43" name="object 43"/>
            <p:cNvSpPr/>
            <p:nvPr/>
          </p:nvSpPr>
          <p:spPr>
            <a:xfrm>
              <a:off x="4905755" y="5245608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903731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1" y="30175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2544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905755" y="5245608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0" y="301752"/>
                  </a:moveTo>
                  <a:lnTo>
                    <a:pt x="903731" y="301752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39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712469" y="1936242"/>
            <a:ext cx="5264150" cy="4451985"/>
          </a:xfrm>
          <a:prstGeom prst="rect">
            <a:avLst/>
          </a:prstGeom>
          <a:ln w="38100">
            <a:solidFill>
              <a:srgbClr val="40404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ts val="2670"/>
              </a:lnSpc>
              <a:tabLst>
                <a:tab pos="2774950" algn="l"/>
              </a:tabLst>
            </a:pPr>
            <a:r>
              <a:rPr dirty="0" u="heavy" sz="2400" spc="-8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L=2000</a:t>
            </a:r>
            <a:r>
              <a:rPr dirty="0" sz="2400" spc="-85" b="1">
                <a:latin typeface="Arial"/>
                <a:cs typeface="Arial"/>
              </a:rPr>
              <a:t>	</a:t>
            </a:r>
            <a:r>
              <a:rPr dirty="0" u="heavy" sz="2400" spc="-8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L=3000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674864" y="5237988"/>
            <a:ext cx="917575" cy="320040"/>
            <a:chOff x="7674864" y="5237988"/>
            <a:chExt cx="917575" cy="320040"/>
          </a:xfrm>
        </p:grpSpPr>
        <p:sp>
          <p:nvSpPr>
            <p:cNvPr id="47" name="object 47"/>
            <p:cNvSpPr/>
            <p:nvPr/>
          </p:nvSpPr>
          <p:spPr>
            <a:xfrm>
              <a:off x="7682484" y="5245608"/>
              <a:ext cx="902335" cy="304800"/>
            </a:xfrm>
            <a:custGeom>
              <a:avLst/>
              <a:gdLst/>
              <a:ahLst/>
              <a:cxnLst/>
              <a:rect l="l" t="t" r="r" b="b"/>
              <a:pathLst>
                <a:path w="902334" h="304800">
                  <a:moveTo>
                    <a:pt x="902207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902207" y="304799"/>
                  </a:lnTo>
                  <a:lnTo>
                    <a:pt x="902207" y="0"/>
                  </a:lnTo>
                  <a:close/>
                </a:path>
              </a:pathLst>
            </a:custGeom>
            <a:solidFill>
              <a:srgbClr val="CFDF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682484" y="5245608"/>
              <a:ext cx="902335" cy="304800"/>
            </a:xfrm>
            <a:custGeom>
              <a:avLst/>
              <a:gdLst/>
              <a:ahLst/>
              <a:cxnLst/>
              <a:rect l="l" t="t" r="r" b="b"/>
              <a:pathLst>
                <a:path w="902334" h="304800">
                  <a:moveTo>
                    <a:pt x="0" y="304799"/>
                  </a:moveTo>
                  <a:lnTo>
                    <a:pt x="902207" y="304799"/>
                  </a:lnTo>
                  <a:lnTo>
                    <a:pt x="902207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9" name="object 49"/>
          <p:cNvGrpSpPr/>
          <p:nvPr/>
        </p:nvGrpSpPr>
        <p:grpSpPr>
          <a:xfrm>
            <a:off x="10463783" y="5248655"/>
            <a:ext cx="919480" cy="320040"/>
            <a:chOff x="10463783" y="5248655"/>
            <a:chExt cx="919480" cy="320040"/>
          </a:xfrm>
        </p:grpSpPr>
        <p:sp>
          <p:nvSpPr>
            <p:cNvPr id="50" name="object 50"/>
            <p:cNvSpPr/>
            <p:nvPr/>
          </p:nvSpPr>
          <p:spPr>
            <a:xfrm>
              <a:off x="10471403" y="5256275"/>
              <a:ext cx="904240" cy="304800"/>
            </a:xfrm>
            <a:custGeom>
              <a:avLst/>
              <a:gdLst/>
              <a:ahLst/>
              <a:cxnLst/>
              <a:rect l="l" t="t" r="r" b="b"/>
              <a:pathLst>
                <a:path w="904240" h="304800">
                  <a:moveTo>
                    <a:pt x="903731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903731" y="304800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D3F5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0471403" y="5256275"/>
              <a:ext cx="904240" cy="304800"/>
            </a:xfrm>
            <a:custGeom>
              <a:avLst/>
              <a:gdLst/>
              <a:ahLst/>
              <a:cxnLst/>
              <a:rect l="l" t="t" r="r" b="b"/>
              <a:pathLst>
                <a:path w="904240" h="304800">
                  <a:moveTo>
                    <a:pt x="0" y="304800"/>
                  </a:moveTo>
                  <a:lnTo>
                    <a:pt x="903731" y="304800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/>
          <p:nvPr/>
        </p:nvSpPr>
        <p:spPr>
          <a:xfrm>
            <a:off x="2545842" y="2054351"/>
            <a:ext cx="1598930" cy="114300"/>
          </a:xfrm>
          <a:custGeom>
            <a:avLst/>
            <a:gdLst/>
            <a:ahLst/>
            <a:cxnLst/>
            <a:rect l="l" t="t" r="r" b="b"/>
            <a:pathLst>
              <a:path w="159892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598929" h="114300">
                <a:moveTo>
                  <a:pt x="1484503" y="0"/>
                </a:moveTo>
                <a:lnTo>
                  <a:pt x="1484503" y="114300"/>
                </a:lnTo>
                <a:lnTo>
                  <a:pt x="1560703" y="76200"/>
                </a:lnTo>
                <a:lnTo>
                  <a:pt x="1503553" y="76200"/>
                </a:lnTo>
                <a:lnTo>
                  <a:pt x="1503553" y="38100"/>
                </a:lnTo>
                <a:lnTo>
                  <a:pt x="1560703" y="38100"/>
                </a:lnTo>
                <a:lnTo>
                  <a:pt x="1484503" y="0"/>
                </a:lnTo>
                <a:close/>
              </a:path>
              <a:path w="1598929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598929" h="114300">
                <a:moveTo>
                  <a:pt x="1484503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484503" y="76200"/>
                </a:lnTo>
                <a:lnTo>
                  <a:pt x="1484503" y="38100"/>
                </a:lnTo>
                <a:close/>
              </a:path>
              <a:path w="1598929" h="114300">
                <a:moveTo>
                  <a:pt x="1560703" y="38100"/>
                </a:moveTo>
                <a:lnTo>
                  <a:pt x="1503553" y="38100"/>
                </a:lnTo>
                <a:lnTo>
                  <a:pt x="1503553" y="76200"/>
                </a:lnTo>
                <a:lnTo>
                  <a:pt x="1560703" y="76200"/>
                </a:lnTo>
                <a:lnTo>
                  <a:pt x="1598803" y="57150"/>
                </a:lnTo>
                <a:lnTo>
                  <a:pt x="1560703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106918" y="2054351"/>
            <a:ext cx="1600835" cy="114300"/>
          </a:xfrm>
          <a:custGeom>
            <a:avLst/>
            <a:gdLst/>
            <a:ahLst/>
            <a:cxnLst/>
            <a:rect l="l" t="t" r="r" b="b"/>
            <a:pathLst>
              <a:path w="1600834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600834" h="114300">
                <a:moveTo>
                  <a:pt x="1486407" y="0"/>
                </a:moveTo>
                <a:lnTo>
                  <a:pt x="1486407" y="114300"/>
                </a:lnTo>
                <a:lnTo>
                  <a:pt x="1562607" y="76200"/>
                </a:lnTo>
                <a:lnTo>
                  <a:pt x="1505457" y="76200"/>
                </a:lnTo>
                <a:lnTo>
                  <a:pt x="1505457" y="38100"/>
                </a:lnTo>
                <a:lnTo>
                  <a:pt x="1562607" y="38100"/>
                </a:lnTo>
                <a:lnTo>
                  <a:pt x="1486407" y="0"/>
                </a:lnTo>
                <a:close/>
              </a:path>
              <a:path w="1600834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600834" h="114300">
                <a:moveTo>
                  <a:pt x="1486407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486407" y="76200"/>
                </a:lnTo>
                <a:lnTo>
                  <a:pt x="1486407" y="38100"/>
                </a:lnTo>
                <a:close/>
              </a:path>
              <a:path w="1600834" h="114300">
                <a:moveTo>
                  <a:pt x="1562607" y="38100"/>
                </a:moveTo>
                <a:lnTo>
                  <a:pt x="1505457" y="38100"/>
                </a:lnTo>
                <a:lnTo>
                  <a:pt x="1505457" y="76200"/>
                </a:lnTo>
                <a:lnTo>
                  <a:pt x="1562607" y="76200"/>
                </a:lnTo>
                <a:lnTo>
                  <a:pt x="1600707" y="57150"/>
                </a:lnTo>
                <a:lnTo>
                  <a:pt x="1562607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6/16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92239" y="1897126"/>
            <a:ext cx="100456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25" b="1">
                <a:latin typeface="Arial"/>
                <a:cs typeface="Arial"/>
              </a:rPr>
              <a:t>L</a:t>
            </a:r>
            <a:r>
              <a:rPr dirty="0" sz="2400" spc="-130" b="1">
                <a:latin typeface="Arial"/>
                <a:cs typeface="Arial"/>
              </a:rPr>
              <a:t>=</a:t>
            </a:r>
            <a:r>
              <a:rPr dirty="0" sz="2400" spc="-65" b="1">
                <a:latin typeface="Arial"/>
                <a:cs typeface="Arial"/>
              </a:rPr>
              <a:t>60</a:t>
            </a:r>
            <a:r>
              <a:rPr dirty="0" sz="2400" spc="-75" b="1">
                <a:latin typeface="Arial"/>
                <a:cs typeface="Arial"/>
              </a:rPr>
              <a:t>0</a:t>
            </a:r>
            <a:r>
              <a:rPr dirty="0" sz="2400" spc="-65" b="1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68585" y="1897126"/>
            <a:ext cx="100456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25" b="1">
                <a:latin typeface="Arial"/>
                <a:cs typeface="Arial"/>
              </a:rPr>
              <a:t>L</a:t>
            </a:r>
            <a:r>
              <a:rPr dirty="0" sz="2400" spc="-130" b="1">
                <a:latin typeface="Arial"/>
                <a:cs typeface="Arial"/>
              </a:rPr>
              <a:t>=</a:t>
            </a:r>
            <a:r>
              <a:rPr dirty="0" sz="2400" spc="-65" b="1">
                <a:latin typeface="Arial"/>
                <a:cs typeface="Arial"/>
              </a:rPr>
              <a:t>10</a:t>
            </a:r>
            <a:r>
              <a:rPr dirty="0" sz="2400" spc="-75" b="1">
                <a:latin typeface="Arial"/>
                <a:cs typeface="Arial"/>
              </a:rPr>
              <a:t>0</a:t>
            </a:r>
            <a:r>
              <a:rPr dirty="0" sz="2400" spc="-65" b="1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11224" y="2311907"/>
            <a:ext cx="1088390" cy="2882265"/>
            <a:chOff x="1411224" y="2311907"/>
            <a:chExt cx="1088390" cy="2882265"/>
          </a:xfrm>
        </p:grpSpPr>
        <p:sp>
          <p:nvSpPr>
            <p:cNvPr id="5" name="object 5"/>
            <p:cNvSpPr/>
            <p:nvPr/>
          </p:nvSpPr>
          <p:spPr>
            <a:xfrm>
              <a:off x="1868424" y="4663439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89" h="530860">
                  <a:moveTo>
                    <a:pt x="115824" y="144780"/>
                  </a:moveTo>
                  <a:lnTo>
                    <a:pt x="57912" y="144780"/>
                  </a:lnTo>
                  <a:lnTo>
                    <a:pt x="57912" y="530733"/>
                  </a:lnTo>
                  <a:lnTo>
                    <a:pt x="115824" y="530733"/>
                  </a:lnTo>
                  <a:lnTo>
                    <a:pt x="115824" y="144780"/>
                  </a:lnTo>
                  <a:close/>
                </a:path>
                <a:path w="173989" h="530860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80"/>
                  </a:lnTo>
                  <a:lnTo>
                    <a:pt x="159258" y="144780"/>
                  </a:lnTo>
                  <a:lnTo>
                    <a:pt x="86868" y="0"/>
                  </a:lnTo>
                  <a:close/>
                </a:path>
                <a:path w="173989" h="530860">
                  <a:moveTo>
                    <a:pt x="159258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11224" y="2311907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998346" y="0"/>
                  </a:moveTo>
                  <a:lnTo>
                    <a:pt x="89788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8" y="2351531"/>
                  </a:lnTo>
                  <a:lnTo>
                    <a:pt x="998346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6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4187952" y="2311907"/>
            <a:ext cx="1088390" cy="2882265"/>
            <a:chOff x="4187952" y="2311907"/>
            <a:chExt cx="1088390" cy="2882265"/>
          </a:xfrm>
        </p:grpSpPr>
        <p:sp>
          <p:nvSpPr>
            <p:cNvPr id="8" name="object 8"/>
            <p:cNvSpPr/>
            <p:nvPr/>
          </p:nvSpPr>
          <p:spPr>
            <a:xfrm>
              <a:off x="4645152" y="4663439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89" h="530860">
                  <a:moveTo>
                    <a:pt x="115824" y="144780"/>
                  </a:moveTo>
                  <a:lnTo>
                    <a:pt x="57912" y="144780"/>
                  </a:lnTo>
                  <a:lnTo>
                    <a:pt x="57912" y="530733"/>
                  </a:lnTo>
                  <a:lnTo>
                    <a:pt x="115824" y="530733"/>
                  </a:lnTo>
                  <a:lnTo>
                    <a:pt x="115824" y="144780"/>
                  </a:lnTo>
                  <a:close/>
                </a:path>
                <a:path w="173989" h="530860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80"/>
                  </a:lnTo>
                  <a:lnTo>
                    <a:pt x="159258" y="144780"/>
                  </a:lnTo>
                  <a:lnTo>
                    <a:pt x="86868" y="0"/>
                  </a:lnTo>
                  <a:close/>
                </a:path>
                <a:path w="173989" h="530860">
                  <a:moveTo>
                    <a:pt x="159258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187952" y="2311907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998347" y="0"/>
                  </a:moveTo>
                  <a:lnTo>
                    <a:pt x="89788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8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9733788" y="2304288"/>
            <a:ext cx="1103630" cy="2893060"/>
            <a:chOff x="9733788" y="2304288"/>
            <a:chExt cx="1103630" cy="2893060"/>
          </a:xfrm>
        </p:grpSpPr>
        <p:sp>
          <p:nvSpPr>
            <p:cNvPr id="11" name="object 11"/>
            <p:cNvSpPr/>
            <p:nvPr/>
          </p:nvSpPr>
          <p:spPr>
            <a:xfrm>
              <a:off x="10197084" y="4666488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90" h="530860">
                  <a:moveTo>
                    <a:pt x="115824" y="144780"/>
                  </a:moveTo>
                  <a:lnTo>
                    <a:pt x="57912" y="144780"/>
                  </a:lnTo>
                  <a:lnTo>
                    <a:pt x="57912" y="530732"/>
                  </a:lnTo>
                  <a:lnTo>
                    <a:pt x="115824" y="530732"/>
                  </a:lnTo>
                  <a:lnTo>
                    <a:pt x="115824" y="144780"/>
                  </a:lnTo>
                  <a:close/>
                </a:path>
                <a:path w="173990" h="530860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80"/>
                  </a:lnTo>
                  <a:lnTo>
                    <a:pt x="159258" y="144780"/>
                  </a:lnTo>
                  <a:lnTo>
                    <a:pt x="86868" y="0"/>
                  </a:lnTo>
                  <a:close/>
                </a:path>
                <a:path w="173990" h="530860">
                  <a:moveTo>
                    <a:pt x="159258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741408" y="2311908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9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741408" y="2311908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0" y="89788"/>
                  </a:moveTo>
                  <a:lnTo>
                    <a:pt x="7046" y="54810"/>
                  </a:lnTo>
                  <a:lnTo>
                    <a:pt x="26273" y="26273"/>
                  </a:lnTo>
                  <a:lnTo>
                    <a:pt x="54810" y="7046"/>
                  </a:lnTo>
                  <a:lnTo>
                    <a:pt x="89789" y="0"/>
                  </a:lnTo>
                  <a:lnTo>
                    <a:pt x="998347" y="0"/>
                  </a:lnTo>
                  <a:lnTo>
                    <a:pt x="1033325" y="7046"/>
                  </a:lnTo>
                  <a:lnTo>
                    <a:pt x="1061862" y="26273"/>
                  </a:lnTo>
                  <a:lnTo>
                    <a:pt x="1081089" y="54810"/>
                  </a:lnTo>
                  <a:lnTo>
                    <a:pt x="1088136" y="89788"/>
                  </a:lnTo>
                  <a:lnTo>
                    <a:pt x="1088136" y="2261742"/>
                  </a:lnTo>
                  <a:lnTo>
                    <a:pt x="1081089" y="2296721"/>
                  </a:lnTo>
                  <a:lnTo>
                    <a:pt x="1061862" y="2325258"/>
                  </a:lnTo>
                  <a:lnTo>
                    <a:pt x="1033325" y="2344485"/>
                  </a:lnTo>
                  <a:lnTo>
                    <a:pt x="998347" y="2351531"/>
                  </a:lnTo>
                  <a:lnTo>
                    <a:pt x="89789" y="2351531"/>
                  </a:lnTo>
                  <a:lnTo>
                    <a:pt x="54810" y="2344485"/>
                  </a:lnTo>
                  <a:lnTo>
                    <a:pt x="26273" y="2325258"/>
                  </a:lnTo>
                  <a:lnTo>
                    <a:pt x="7046" y="2296721"/>
                  </a:lnTo>
                  <a:lnTo>
                    <a:pt x="0" y="2261742"/>
                  </a:lnTo>
                  <a:lnTo>
                    <a:pt x="0" y="897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837420" y="4315967"/>
              <a:ext cx="902335" cy="247015"/>
            </a:xfrm>
            <a:custGeom>
              <a:avLst/>
              <a:gdLst/>
              <a:ahLst/>
              <a:cxnLst/>
              <a:rect l="l" t="t" r="r" b="b"/>
              <a:pathLst>
                <a:path w="902334" h="247014">
                  <a:moveTo>
                    <a:pt x="902207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902207" y="246887"/>
                  </a:lnTo>
                  <a:lnTo>
                    <a:pt x="902207" y="0"/>
                  </a:lnTo>
                  <a:close/>
                </a:path>
              </a:pathLst>
            </a:custGeom>
            <a:solidFill>
              <a:srgbClr val="477A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837420" y="4315967"/>
              <a:ext cx="902335" cy="247015"/>
            </a:xfrm>
            <a:custGeom>
              <a:avLst/>
              <a:gdLst/>
              <a:ahLst/>
              <a:cxnLst/>
              <a:rect l="l" t="t" r="r" b="b"/>
              <a:pathLst>
                <a:path w="902334" h="247014">
                  <a:moveTo>
                    <a:pt x="0" y="246887"/>
                  </a:moveTo>
                  <a:lnTo>
                    <a:pt x="902207" y="246887"/>
                  </a:lnTo>
                  <a:lnTo>
                    <a:pt x="902207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6957059" y="2304288"/>
            <a:ext cx="1103630" cy="2896235"/>
            <a:chOff x="6957059" y="2304288"/>
            <a:chExt cx="1103630" cy="2896235"/>
          </a:xfrm>
        </p:grpSpPr>
        <p:sp>
          <p:nvSpPr>
            <p:cNvPr id="17" name="object 17"/>
            <p:cNvSpPr/>
            <p:nvPr/>
          </p:nvSpPr>
          <p:spPr>
            <a:xfrm>
              <a:off x="7395971" y="4669536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90" h="530860">
                  <a:moveTo>
                    <a:pt x="115824" y="144780"/>
                  </a:moveTo>
                  <a:lnTo>
                    <a:pt x="57911" y="144780"/>
                  </a:lnTo>
                  <a:lnTo>
                    <a:pt x="57911" y="530732"/>
                  </a:lnTo>
                  <a:lnTo>
                    <a:pt x="115824" y="530732"/>
                  </a:lnTo>
                  <a:lnTo>
                    <a:pt x="115824" y="144780"/>
                  </a:lnTo>
                  <a:close/>
                </a:path>
                <a:path w="173990" h="530860">
                  <a:moveTo>
                    <a:pt x="86868" y="0"/>
                  </a:moveTo>
                  <a:lnTo>
                    <a:pt x="0" y="173736"/>
                  </a:lnTo>
                  <a:lnTo>
                    <a:pt x="57911" y="173736"/>
                  </a:lnTo>
                  <a:lnTo>
                    <a:pt x="57911" y="144780"/>
                  </a:lnTo>
                  <a:lnTo>
                    <a:pt x="159257" y="144780"/>
                  </a:lnTo>
                  <a:lnTo>
                    <a:pt x="86868" y="0"/>
                  </a:lnTo>
                  <a:close/>
                </a:path>
                <a:path w="173990" h="530860">
                  <a:moveTo>
                    <a:pt x="159257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5" y="173736"/>
                  </a:lnTo>
                  <a:lnTo>
                    <a:pt x="159257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964679" y="2311908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9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964679" y="2311908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0" y="89788"/>
                  </a:moveTo>
                  <a:lnTo>
                    <a:pt x="7046" y="54810"/>
                  </a:lnTo>
                  <a:lnTo>
                    <a:pt x="26273" y="26273"/>
                  </a:lnTo>
                  <a:lnTo>
                    <a:pt x="54810" y="7046"/>
                  </a:lnTo>
                  <a:lnTo>
                    <a:pt x="89789" y="0"/>
                  </a:lnTo>
                  <a:lnTo>
                    <a:pt x="998347" y="0"/>
                  </a:lnTo>
                  <a:lnTo>
                    <a:pt x="1033325" y="7046"/>
                  </a:lnTo>
                  <a:lnTo>
                    <a:pt x="1061862" y="26273"/>
                  </a:lnTo>
                  <a:lnTo>
                    <a:pt x="1081089" y="54810"/>
                  </a:lnTo>
                  <a:lnTo>
                    <a:pt x="1088136" y="89788"/>
                  </a:lnTo>
                  <a:lnTo>
                    <a:pt x="1088136" y="2261742"/>
                  </a:lnTo>
                  <a:lnTo>
                    <a:pt x="1081089" y="2296721"/>
                  </a:lnTo>
                  <a:lnTo>
                    <a:pt x="1061862" y="2325258"/>
                  </a:lnTo>
                  <a:lnTo>
                    <a:pt x="1033325" y="2344485"/>
                  </a:lnTo>
                  <a:lnTo>
                    <a:pt x="998347" y="2351531"/>
                  </a:lnTo>
                  <a:lnTo>
                    <a:pt x="89789" y="2351531"/>
                  </a:lnTo>
                  <a:lnTo>
                    <a:pt x="54810" y="2344485"/>
                  </a:lnTo>
                  <a:lnTo>
                    <a:pt x="26273" y="2325258"/>
                  </a:lnTo>
                  <a:lnTo>
                    <a:pt x="7046" y="2296721"/>
                  </a:lnTo>
                  <a:lnTo>
                    <a:pt x="0" y="2261742"/>
                  </a:lnTo>
                  <a:lnTo>
                    <a:pt x="0" y="897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056119" y="3375660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903731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903731" y="246887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1382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056119" y="3375660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0" y="246887"/>
                  </a:moveTo>
                  <a:lnTo>
                    <a:pt x="903731" y="246887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517906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80"/>
              <a:t>CFS: </a:t>
            </a:r>
            <a:r>
              <a:rPr dirty="0" spc="-1275"/>
              <a:t>BALANCING</a:t>
            </a:r>
            <a:r>
              <a:rPr dirty="0" spc="-1205"/>
              <a:t> </a:t>
            </a:r>
            <a:r>
              <a:rPr dirty="0" spc="-1500"/>
              <a:t>THE</a:t>
            </a:r>
            <a:r>
              <a:rPr dirty="0" spc="-310"/>
              <a:t> </a:t>
            </a:r>
            <a:r>
              <a:rPr dirty="0" spc="-1410"/>
              <a:t>LOAD</a:t>
            </a:r>
          </a:p>
        </p:txBody>
      </p:sp>
      <p:sp>
        <p:nvSpPr>
          <p:cNvPr id="23" name="object 23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504188" y="4002023"/>
            <a:ext cx="904240" cy="247015"/>
          </a:xfrm>
          <a:prstGeom prst="rect">
            <a:avLst/>
          </a:prstGeom>
          <a:solidFill>
            <a:srgbClr val="C0DAD9"/>
          </a:solidFill>
          <a:ln w="15239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85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04188" y="4315967"/>
            <a:ext cx="904240" cy="247015"/>
          </a:xfrm>
          <a:prstGeom prst="rect">
            <a:avLst/>
          </a:prstGeom>
          <a:solidFill>
            <a:srgbClr val="2D663D"/>
          </a:solidFill>
          <a:ln w="15239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85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79391" y="3686555"/>
            <a:ext cx="904240" cy="879475"/>
          </a:xfrm>
          <a:prstGeom prst="rect">
            <a:avLst/>
          </a:prstGeom>
          <a:solidFill>
            <a:srgbClr val="61A29F"/>
          </a:solidFill>
          <a:ln w="15240">
            <a:solidFill>
              <a:srgbClr val="124262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L=3000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837419" y="4315967"/>
            <a:ext cx="902335" cy="24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3189">
              <a:lnSpc>
                <a:spcPts val="185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56119" y="3354781"/>
            <a:ext cx="9042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95"/>
              </a:spcBef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048500" y="3681984"/>
            <a:ext cx="919480" cy="262255"/>
            <a:chOff x="7048500" y="3681984"/>
            <a:chExt cx="919480" cy="262255"/>
          </a:xfrm>
        </p:grpSpPr>
        <p:sp>
          <p:nvSpPr>
            <p:cNvPr id="34" name="object 34"/>
            <p:cNvSpPr/>
            <p:nvPr/>
          </p:nvSpPr>
          <p:spPr>
            <a:xfrm>
              <a:off x="7056120" y="3689604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903731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903731" y="246888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3D87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056120" y="3689604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0" y="246888"/>
                  </a:moveTo>
                  <a:lnTo>
                    <a:pt x="903731" y="246888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7056119" y="3689603"/>
            <a:ext cx="904240" cy="24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3825">
              <a:lnSpc>
                <a:spcPts val="1850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048500" y="3995928"/>
            <a:ext cx="919480" cy="262255"/>
            <a:chOff x="7048500" y="3995928"/>
            <a:chExt cx="919480" cy="262255"/>
          </a:xfrm>
        </p:grpSpPr>
        <p:sp>
          <p:nvSpPr>
            <p:cNvPr id="38" name="object 38"/>
            <p:cNvSpPr/>
            <p:nvPr/>
          </p:nvSpPr>
          <p:spPr>
            <a:xfrm>
              <a:off x="7056120" y="4003548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903731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903731" y="246887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42B9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056120" y="4003548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0" y="246887"/>
                  </a:moveTo>
                  <a:lnTo>
                    <a:pt x="903731" y="246887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7056119" y="4003547"/>
            <a:ext cx="904240" cy="24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3825">
              <a:lnSpc>
                <a:spcPts val="1850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048500" y="4308347"/>
            <a:ext cx="919480" cy="262255"/>
            <a:chOff x="7048500" y="4308347"/>
            <a:chExt cx="919480" cy="262255"/>
          </a:xfrm>
        </p:grpSpPr>
        <p:sp>
          <p:nvSpPr>
            <p:cNvPr id="42" name="object 42"/>
            <p:cNvSpPr/>
            <p:nvPr/>
          </p:nvSpPr>
          <p:spPr>
            <a:xfrm>
              <a:off x="7056120" y="4315967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903731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903731" y="246887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27CE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056120" y="4315967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0" y="246887"/>
                  </a:moveTo>
                  <a:lnTo>
                    <a:pt x="903731" y="246887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7056119" y="4315967"/>
            <a:ext cx="904240" cy="24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3825">
              <a:lnSpc>
                <a:spcPts val="185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048500" y="3054095"/>
            <a:ext cx="919480" cy="264160"/>
            <a:chOff x="7048500" y="3054095"/>
            <a:chExt cx="919480" cy="264160"/>
          </a:xfrm>
        </p:grpSpPr>
        <p:sp>
          <p:nvSpPr>
            <p:cNvPr id="46" name="object 46"/>
            <p:cNvSpPr/>
            <p:nvPr/>
          </p:nvSpPr>
          <p:spPr>
            <a:xfrm>
              <a:off x="7056120" y="3061715"/>
              <a:ext cx="904240" cy="248920"/>
            </a:xfrm>
            <a:custGeom>
              <a:avLst/>
              <a:gdLst/>
              <a:ahLst/>
              <a:cxnLst/>
              <a:rect l="l" t="t" r="r" b="b"/>
              <a:pathLst>
                <a:path w="904240" h="248920">
                  <a:moveTo>
                    <a:pt x="903731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903731" y="24841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6FA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056120" y="3061715"/>
              <a:ext cx="904240" cy="248920"/>
            </a:xfrm>
            <a:custGeom>
              <a:avLst/>
              <a:gdLst/>
              <a:ahLst/>
              <a:cxnLst/>
              <a:rect l="l" t="t" r="r" b="b"/>
              <a:pathLst>
                <a:path w="904240" h="248920">
                  <a:moveTo>
                    <a:pt x="0" y="248412"/>
                  </a:moveTo>
                  <a:lnTo>
                    <a:pt x="903731" y="248412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7056119" y="3041142"/>
            <a:ext cx="9042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95"/>
              </a:spcBef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7048500" y="2738627"/>
            <a:ext cx="919480" cy="264160"/>
            <a:chOff x="7048500" y="2738627"/>
            <a:chExt cx="919480" cy="264160"/>
          </a:xfrm>
        </p:grpSpPr>
        <p:sp>
          <p:nvSpPr>
            <p:cNvPr id="50" name="object 50"/>
            <p:cNvSpPr/>
            <p:nvPr/>
          </p:nvSpPr>
          <p:spPr>
            <a:xfrm>
              <a:off x="7056120" y="2746247"/>
              <a:ext cx="904240" cy="248920"/>
            </a:xfrm>
            <a:custGeom>
              <a:avLst/>
              <a:gdLst/>
              <a:ahLst/>
              <a:cxnLst/>
              <a:rect l="l" t="t" r="r" b="b"/>
              <a:pathLst>
                <a:path w="904240" h="248919">
                  <a:moveTo>
                    <a:pt x="903731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903731" y="24841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205D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7056120" y="2746247"/>
              <a:ext cx="904240" cy="248920"/>
            </a:xfrm>
            <a:custGeom>
              <a:avLst/>
              <a:gdLst/>
              <a:ahLst/>
              <a:cxnLst/>
              <a:rect l="l" t="t" r="r" b="b"/>
              <a:pathLst>
                <a:path w="904240" h="248919">
                  <a:moveTo>
                    <a:pt x="0" y="248412"/>
                  </a:moveTo>
                  <a:lnTo>
                    <a:pt x="903731" y="248412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7056119" y="2726181"/>
            <a:ext cx="9042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95"/>
              </a:spcBef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16863" y="5195315"/>
            <a:ext cx="2276856" cy="1097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816863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593591" y="5195315"/>
            <a:ext cx="2276856" cy="1097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3593591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6365557" y="5190553"/>
            <a:ext cx="2286635" cy="1106805"/>
            <a:chOff x="6365557" y="5190553"/>
            <a:chExt cx="2286635" cy="1106805"/>
          </a:xfrm>
        </p:grpSpPr>
        <p:sp>
          <p:nvSpPr>
            <p:cNvPr id="58" name="object 58"/>
            <p:cNvSpPr/>
            <p:nvPr/>
          </p:nvSpPr>
          <p:spPr>
            <a:xfrm>
              <a:off x="6370320" y="5195315"/>
              <a:ext cx="2276855" cy="10972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6370320" y="5195315"/>
              <a:ext cx="2277110" cy="1097280"/>
            </a:xfrm>
            <a:custGeom>
              <a:avLst/>
              <a:gdLst/>
              <a:ahLst/>
              <a:cxnLst/>
              <a:rect l="l" t="t" r="r" b="b"/>
              <a:pathLst>
                <a:path w="2277109" h="1097279">
                  <a:moveTo>
                    <a:pt x="0" y="1097280"/>
                  </a:moveTo>
                  <a:lnTo>
                    <a:pt x="2276855" y="1097280"/>
                  </a:lnTo>
                  <a:lnTo>
                    <a:pt x="2276855" y="0"/>
                  </a:lnTo>
                  <a:lnTo>
                    <a:pt x="0" y="0"/>
                  </a:lnTo>
                  <a:lnTo>
                    <a:pt x="0" y="1097280"/>
                  </a:lnTo>
                  <a:close/>
                </a:path>
              </a:pathLst>
            </a:custGeom>
            <a:ln w="9144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7180580" y="5894628"/>
            <a:ext cx="6584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9142285" y="5190553"/>
            <a:ext cx="2285365" cy="1106805"/>
            <a:chOff x="9142285" y="5190553"/>
            <a:chExt cx="2285365" cy="1106805"/>
          </a:xfrm>
        </p:grpSpPr>
        <p:sp>
          <p:nvSpPr>
            <p:cNvPr id="62" name="object 62"/>
            <p:cNvSpPr/>
            <p:nvPr/>
          </p:nvSpPr>
          <p:spPr>
            <a:xfrm>
              <a:off x="9147047" y="5195315"/>
              <a:ext cx="2275331" cy="10972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9147047" y="5195315"/>
              <a:ext cx="2275840" cy="1097280"/>
            </a:xfrm>
            <a:custGeom>
              <a:avLst/>
              <a:gdLst/>
              <a:ahLst/>
              <a:cxnLst/>
              <a:rect l="l" t="t" r="r" b="b"/>
              <a:pathLst>
                <a:path w="2275840" h="1097279">
                  <a:moveTo>
                    <a:pt x="0" y="1097280"/>
                  </a:moveTo>
                  <a:lnTo>
                    <a:pt x="2275331" y="1097280"/>
                  </a:lnTo>
                  <a:lnTo>
                    <a:pt x="2275331" y="0"/>
                  </a:lnTo>
                  <a:lnTo>
                    <a:pt x="0" y="0"/>
                  </a:lnTo>
                  <a:lnTo>
                    <a:pt x="0" y="1097280"/>
                  </a:lnTo>
                  <a:close/>
                </a:path>
              </a:pathLst>
            </a:custGeom>
            <a:ln w="9143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9957307" y="5894628"/>
            <a:ext cx="6584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119883" y="5242559"/>
            <a:ext cx="919480" cy="317500"/>
            <a:chOff x="2119883" y="5242559"/>
            <a:chExt cx="919480" cy="317500"/>
          </a:xfrm>
        </p:grpSpPr>
        <p:sp>
          <p:nvSpPr>
            <p:cNvPr id="66" name="object 66"/>
            <p:cNvSpPr/>
            <p:nvPr/>
          </p:nvSpPr>
          <p:spPr>
            <a:xfrm>
              <a:off x="2127503" y="5250179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903732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2" y="301752"/>
                  </a:lnTo>
                  <a:lnTo>
                    <a:pt x="903732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2127503" y="5250179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0" y="301752"/>
                  </a:moveTo>
                  <a:lnTo>
                    <a:pt x="903732" y="301752"/>
                  </a:lnTo>
                  <a:lnTo>
                    <a:pt x="903732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8" name="object 68"/>
          <p:cNvGrpSpPr/>
          <p:nvPr/>
        </p:nvGrpSpPr>
        <p:grpSpPr>
          <a:xfrm>
            <a:off x="4898135" y="5237988"/>
            <a:ext cx="919480" cy="317500"/>
            <a:chOff x="4898135" y="5237988"/>
            <a:chExt cx="919480" cy="317500"/>
          </a:xfrm>
        </p:grpSpPr>
        <p:sp>
          <p:nvSpPr>
            <p:cNvPr id="69" name="object 69"/>
            <p:cNvSpPr/>
            <p:nvPr/>
          </p:nvSpPr>
          <p:spPr>
            <a:xfrm>
              <a:off x="4905755" y="5245608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903731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1" y="30175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2544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4905755" y="5245608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0" y="301752"/>
                  </a:moveTo>
                  <a:lnTo>
                    <a:pt x="903731" y="301752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39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/>
          <p:cNvSpPr txBox="1"/>
          <p:nvPr/>
        </p:nvSpPr>
        <p:spPr>
          <a:xfrm>
            <a:off x="712469" y="1936242"/>
            <a:ext cx="5264150" cy="4451985"/>
          </a:xfrm>
          <a:prstGeom prst="rect">
            <a:avLst/>
          </a:prstGeom>
          <a:ln w="38100">
            <a:solidFill>
              <a:srgbClr val="40404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ts val="2670"/>
              </a:lnSpc>
              <a:tabLst>
                <a:tab pos="2774950" algn="l"/>
              </a:tabLst>
            </a:pPr>
            <a:r>
              <a:rPr dirty="0" u="heavy" sz="2400" spc="-8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L=2000</a:t>
            </a:r>
            <a:r>
              <a:rPr dirty="0" sz="2400" spc="-85" b="1">
                <a:latin typeface="Arial"/>
                <a:cs typeface="Arial"/>
              </a:rPr>
              <a:t>	</a:t>
            </a:r>
            <a:r>
              <a:rPr dirty="0" u="heavy" sz="2400" spc="-8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L=3000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7674864" y="5237988"/>
            <a:ext cx="917575" cy="320040"/>
            <a:chOff x="7674864" y="5237988"/>
            <a:chExt cx="917575" cy="320040"/>
          </a:xfrm>
        </p:grpSpPr>
        <p:sp>
          <p:nvSpPr>
            <p:cNvPr id="73" name="object 73"/>
            <p:cNvSpPr/>
            <p:nvPr/>
          </p:nvSpPr>
          <p:spPr>
            <a:xfrm>
              <a:off x="7682484" y="5245608"/>
              <a:ext cx="902335" cy="304800"/>
            </a:xfrm>
            <a:custGeom>
              <a:avLst/>
              <a:gdLst/>
              <a:ahLst/>
              <a:cxnLst/>
              <a:rect l="l" t="t" r="r" b="b"/>
              <a:pathLst>
                <a:path w="902334" h="304800">
                  <a:moveTo>
                    <a:pt x="902207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902207" y="304799"/>
                  </a:lnTo>
                  <a:lnTo>
                    <a:pt x="902207" y="0"/>
                  </a:lnTo>
                  <a:close/>
                </a:path>
              </a:pathLst>
            </a:custGeom>
            <a:solidFill>
              <a:srgbClr val="CFDF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7682484" y="5245608"/>
              <a:ext cx="902335" cy="304800"/>
            </a:xfrm>
            <a:custGeom>
              <a:avLst/>
              <a:gdLst/>
              <a:ahLst/>
              <a:cxnLst/>
              <a:rect l="l" t="t" r="r" b="b"/>
              <a:pathLst>
                <a:path w="902334" h="304800">
                  <a:moveTo>
                    <a:pt x="0" y="304799"/>
                  </a:moveTo>
                  <a:lnTo>
                    <a:pt x="902207" y="304799"/>
                  </a:lnTo>
                  <a:lnTo>
                    <a:pt x="902207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5" name="object 75"/>
          <p:cNvGrpSpPr/>
          <p:nvPr/>
        </p:nvGrpSpPr>
        <p:grpSpPr>
          <a:xfrm>
            <a:off x="10463783" y="5248655"/>
            <a:ext cx="919480" cy="320040"/>
            <a:chOff x="10463783" y="5248655"/>
            <a:chExt cx="919480" cy="320040"/>
          </a:xfrm>
        </p:grpSpPr>
        <p:sp>
          <p:nvSpPr>
            <p:cNvPr id="76" name="object 76"/>
            <p:cNvSpPr/>
            <p:nvPr/>
          </p:nvSpPr>
          <p:spPr>
            <a:xfrm>
              <a:off x="10471403" y="5256275"/>
              <a:ext cx="904240" cy="304800"/>
            </a:xfrm>
            <a:custGeom>
              <a:avLst/>
              <a:gdLst/>
              <a:ahLst/>
              <a:cxnLst/>
              <a:rect l="l" t="t" r="r" b="b"/>
              <a:pathLst>
                <a:path w="904240" h="304800">
                  <a:moveTo>
                    <a:pt x="903731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903731" y="304800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D3F5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10471403" y="5256275"/>
              <a:ext cx="904240" cy="304800"/>
            </a:xfrm>
            <a:custGeom>
              <a:avLst/>
              <a:gdLst/>
              <a:ahLst/>
              <a:cxnLst/>
              <a:rect l="l" t="t" r="r" b="b"/>
              <a:pathLst>
                <a:path w="904240" h="304800">
                  <a:moveTo>
                    <a:pt x="0" y="304800"/>
                  </a:moveTo>
                  <a:lnTo>
                    <a:pt x="903731" y="304800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8" name="object 78"/>
          <p:cNvGrpSpPr/>
          <p:nvPr/>
        </p:nvGrpSpPr>
        <p:grpSpPr>
          <a:xfrm>
            <a:off x="6234684" y="1876044"/>
            <a:ext cx="5360035" cy="4570730"/>
            <a:chOff x="6234684" y="1876044"/>
            <a:chExt cx="5360035" cy="4570730"/>
          </a:xfrm>
        </p:grpSpPr>
        <p:sp>
          <p:nvSpPr>
            <p:cNvPr id="79" name="object 79"/>
            <p:cNvSpPr/>
            <p:nvPr/>
          </p:nvSpPr>
          <p:spPr>
            <a:xfrm>
              <a:off x="6272022" y="1930146"/>
              <a:ext cx="5262880" cy="4451985"/>
            </a:xfrm>
            <a:custGeom>
              <a:avLst/>
              <a:gdLst/>
              <a:ahLst/>
              <a:cxnLst/>
              <a:rect l="l" t="t" r="r" b="b"/>
              <a:pathLst>
                <a:path w="5262880" h="4451985">
                  <a:moveTo>
                    <a:pt x="0" y="4451604"/>
                  </a:moveTo>
                  <a:lnTo>
                    <a:pt x="5262372" y="4451604"/>
                  </a:lnTo>
                  <a:lnTo>
                    <a:pt x="5262372" y="0"/>
                  </a:lnTo>
                  <a:lnTo>
                    <a:pt x="0" y="0"/>
                  </a:lnTo>
                  <a:lnTo>
                    <a:pt x="0" y="4451604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8106918" y="2054352"/>
              <a:ext cx="1600835" cy="114300"/>
            </a:xfrm>
            <a:custGeom>
              <a:avLst/>
              <a:gdLst/>
              <a:ahLst/>
              <a:cxnLst/>
              <a:rect l="l" t="t" r="r" b="b"/>
              <a:pathLst>
                <a:path w="1600834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1600834" h="114300">
                  <a:moveTo>
                    <a:pt x="1486407" y="0"/>
                  </a:moveTo>
                  <a:lnTo>
                    <a:pt x="1486407" y="114300"/>
                  </a:lnTo>
                  <a:lnTo>
                    <a:pt x="1562607" y="76200"/>
                  </a:lnTo>
                  <a:lnTo>
                    <a:pt x="1505457" y="76200"/>
                  </a:lnTo>
                  <a:lnTo>
                    <a:pt x="1505457" y="38100"/>
                  </a:lnTo>
                  <a:lnTo>
                    <a:pt x="1562607" y="38100"/>
                  </a:lnTo>
                  <a:lnTo>
                    <a:pt x="1486407" y="0"/>
                  </a:lnTo>
                  <a:close/>
                </a:path>
                <a:path w="1600834" h="114300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1600834" h="114300">
                  <a:moveTo>
                    <a:pt x="1486407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1486407" y="76200"/>
                  </a:lnTo>
                  <a:lnTo>
                    <a:pt x="1486407" y="38100"/>
                  </a:lnTo>
                  <a:close/>
                </a:path>
                <a:path w="1600834" h="114300">
                  <a:moveTo>
                    <a:pt x="1562607" y="38100"/>
                  </a:moveTo>
                  <a:lnTo>
                    <a:pt x="1505457" y="38100"/>
                  </a:lnTo>
                  <a:lnTo>
                    <a:pt x="1505457" y="76200"/>
                  </a:lnTo>
                  <a:lnTo>
                    <a:pt x="1562607" y="76200"/>
                  </a:lnTo>
                  <a:lnTo>
                    <a:pt x="1600707" y="57150"/>
                  </a:lnTo>
                  <a:lnTo>
                    <a:pt x="1562607" y="381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6234684" y="1876044"/>
              <a:ext cx="5360035" cy="4570730"/>
            </a:xfrm>
            <a:custGeom>
              <a:avLst/>
              <a:gdLst/>
              <a:ahLst/>
              <a:cxnLst/>
              <a:rect l="l" t="t" r="r" b="b"/>
              <a:pathLst>
                <a:path w="5360034" h="4570730">
                  <a:moveTo>
                    <a:pt x="5359908" y="0"/>
                  </a:moveTo>
                  <a:lnTo>
                    <a:pt x="0" y="0"/>
                  </a:lnTo>
                  <a:lnTo>
                    <a:pt x="0" y="4570476"/>
                  </a:lnTo>
                  <a:lnTo>
                    <a:pt x="5359908" y="4570476"/>
                  </a:lnTo>
                  <a:lnTo>
                    <a:pt x="5359908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2" name="object 82"/>
          <p:cNvSpPr/>
          <p:nvPr/>
        </p:nvSpPr>
        <p:spPr>
          <a:xfrm>
            <a:off x="2545842" y="2054351"/>
            <a:ext cx="1598930" cy="114300"/>
          </a:xfrm>
          <a:custGeom>
            <a:avLst/>
            <a:gdLst/>
            <a:ahLst/>
            <a:cxnLst/>
            <a:rect l="l" t="t" r="r" b="b"/>
            <a:pathLst>
              <a:path w="159892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598929" h="114300">
                <a:moveTo>
                  <a:pt x="1484503" y="0"/>
                </a:moveTo>
                <a:lnTo>
                  <a:pt x="1484503" y="114300"/>
                </a:lnTo>
                <a:lnTo>
                  <a:pt x="1560703" y="76200"/>
                </a:lnTo>
                <a:lnTo>
                  <a:pt x="1503553" y="76200"/>
                </a:lnTo>
                <a:lnTo>
                  <a:pt x="1503553" y="38100"/>
                </a:lnTo>
                <a:lnTo>
                  <a:pt x="1560703" y="38100"/>
                </a:lnTo>
                <a:lnTo>
                  <a:pt x="1484503" y="0"/>
                </a:lnTo>
                <a:close/>
              </a:path>
              <a:path w="1598929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598929" h="114300">
                <a:moveTo>
                  <a:pt x="1484503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484503" y="76200"/>
                </a:lnTo>
                <a:lnTo>
                  <a:pt x="1484503" y="38100"/>
                </a:lnTo>
                <a:close/>
              </a:path>
              <a:path w="1598929" h="114300">
                <a:moveTo>
                  <a:pt x="1560703" y="38100"/>
                </a:moveTo>
                <a:lnTo>
                  <a:pt x="1503553" y="38100"/>
                </a:lnTo>
                <a:lnTo>
                  <a:pt x="1503553" y="76200"/>
                </a:lnTo>
                <a:lnTo>
                  <a:pt x="1560703" y="76200"/>
                </a:lnTo>
                <a:lnTo>
                  <a:pt x="1598803" y="57150"/>
                </a:lnTo>
                <a:lnTo>
                  <a:pt x="1560703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84" name="object 84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6/16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92239" y="1897126"/>
            <a:ext cx="100456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25" b="1">
                <a:latin typeface="Arial"/>
                <a:cs typeface="Arial"/>
              </a:rPr>
              <a:t>L</a:t>
            </a:r>
            <a:r>
              <a:rPr dirty="0" sz="2400" spc="-130" b="1">
                <a:latin typeface="Arial"/>
                <a:cs typeface="Arial"/>
              </a:rPr>
              <a:t>=</a:t>
            </a:r>
            <a:r>
              <a:rPr dirty="0" sz="2400" spc="-65" b="1">
                <a:latin typeface="Arial"/>
                <a:cs typeface="Arial"/>
              </a:rPr>
              <a:t>60</a:t>
            </a:r>
            <a:r>
              <a:rPr dirty="0" sz="2400" spc="-75" b="1">
                <a:latin typeface="Arial"/>
                <a:cs typeface="Arial"/>
              </a:rPr>
              <a:t>0</a:t>
            </a:r>
            <a:r>
              <a:rPr dirty="0" sz="2400" spc="-65" b="1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68585" y="1897126"/>
            <a:ext cx="100456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25" b="1">
                <a:latin typeface="Arial"/>
                <a:cs typeface="Arial"/>
              </a:rPr>
              <a:t>L</a:t>
            </a:r>
            <a:r>
              <a:rPr dirty="0" sz="2400" spc="-130" b="1">
                <a:latin typeface="Arial"/>
                <a:cs typeface="Arial"/>
              </a:rPr>
              <a:t>=</a:t>
            </a:r>
            <a:r>
              <a:rPr dirty="0" sz="2400" spc="-65" b="1">
                <a:latin typeface="Arial"/>
                <a:cs typeface="Arial"/>
              </a:rPr>
              <a:t>10</a:t>
            </a:r>
            <a:r>
              <a:rPr dirty="0" sz="2400" spc="-75" b="1">
                <a:latin typeface="Arial"/>
                <a:cs typeface="Arial"/>
              </a:rPr>
              <a:t>0</a:t>
            </a:r>
            <a:r>
              <a:rPr dirty="0" sz="2400" spc="-65" b="1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11224" y="2311907"/>
            <a:ext cx="1088390" cy="2882265"/>
            <a:chOff x="1411224" y="2311907"/>
            <a:chExt cx="1088390" cy="2882265"/>
          </a:xfrm>
        </p:grpSpPr>
        <p:sp>
          <p:nvSpPr>
            <p:cNvPr id="5" name="object 5"/>
            <p:cNvSpPr/>
            <p:nvPr/>
          </p:nvSpPr>
          <p:spPr>
            <a:xfrm>
              <a:off x="1868424" y="4663439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89" h="530860">
                  <a:moveTo>
                    <a:pt x="115824" y="144780"/>
                  </a:moveTo>
                  <a:lnTo>
                    <a:pt x="57912" y="144780"/>
                  </a:lnTo>
                  <a:lnTo>
                    <a:pt x="57912" y="530733"/>
                  </a:lnTo>
                  <a:lnTo>
                    <a:pt x="115824" y="530733"/>
                  </a:lnTo>
                  <a:lnTo>
                    <a:pt x="115824" y="144780"/>
                  </a:lnTo>
                  <a:close/>
                </a:path>
                <a:path w="173989" h="530860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80"/>
                  </a:lnTo>
                  <a:lnTo>
                    <a:pt x="159258" y="144780"/>
                  </a:lnTo>
                  <a:lnTo>
                    <a:pt x="86868" y="0"/>
                  </a:lnTo>
                  <a:close/>
                </a:path>
                <a:path w="173989" h="530860">
                  <a:moveTo>
                    <a:pt x="159258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11224" y="2311907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998346" y="0"/>
                  </a:moveTo>
                  <a:lnTo>
                    <a:pt x="89788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8" y="2351531"/>
                  </a:lnTo>
                  <a:lnTo>
                    <a:pt x="998346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6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4187952" y="2311907"/>
            <a:ext cx="1088390" cy="2882265"/>
            <a:chOff x="4187952" y="2311907"/>
            <a:chExt cx="1088390" cy="2882265"/>
          </a:xfrm>
        </p:grpSpPr>
        <p:sp>
          <p:nvSpPr>
            <p:cNvPr id="8" name="object 8"/>
            <p:cNvSpPr/>
            <p:nvPr/>
          </p:nvSpPr>
          <p:spPr>
            <a:xfrm>
              <a:off x="4645152" y="4663439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89" h="530860">
                  <a:moveTo>
                    <a:pt x="115824" y="144780"/>
                  </a:moveTo>
                  <a:lnTo>
                    <a:pt x="57912" y="144780"/>
                  </a:lnTo>
                  <a:lnTo>
                    <a:pt x="57912" y="530733"/>
                  </a:lnTo>
                  <a:lnTo>
                    <a:pt x="115824" y="530733"/>
                  </a:lnTo>
                  <a:lnTo>
                    <a:pt x="115824" y="144780"/>
                  </a:lnTo>
                  <a:close/>
                </a:path>
                <a:path w="173989" h="530860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80"/>
                  </a:lnTo>
                  <a:lnTo>
                    <a:pt x="159258" y="144780"/>
                  </a:lnTo>
                  <a:lnTo>
                    <a:pt x="86868" y="0"/>
                  </a:lnTo>
                  <a:close/>
                </a:path>
                <a:path w="173989" h="530860">
                  <a:moveTo>
                    <a:pt x="159258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187952" y="2311907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998347" y="0"/>
                  </a:moveTo>
                  <a:lnTo>
                    <a:pt x="89788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8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7395971" y="2304288"/>
            <a:ext cx="3441700" cy="2896235"/>
            <a:chOff x="7395971" y="2304288"/>
            <a:chExt cx="3441700" cy="2896235"/>
          </a:xfrm>
        </p:grpSpPr>
        <p:sp>
          <p:nvSpPr>
            <p:cNvPr id="11" name="object 11"/>
            <p:cNvSpPr/>
            <p:nvPr/>
          </p:nvSpPr>
          <p:spPr>
            <a:xfrm>
              <a:off x="7395972" y="4666487"/>
              <a:ext cx="2974975" cy="534035"/>
            </a:xfrm>
            <a:custGeom>
              <a:avLst/>
              <a:gdLst/>
              <a:ahLst/>
              <a:cxnLst/>
              <a:rect l="l" t="t" r="r" b="b"/>
              <a:pathLst>
                <a:path w="2974975" h="534035">
                  <a:moveTo>
                    <a:pt x="173736" y="176784"/>
                  </a:moveTo>
                  <a:lnTo>
                    <a:pt x="159258" y="147828"/>
                  </a:lnTo>
                  <a:lnTo>
                    <a:pt x="86868" y="3048"/>
                  </a:lnTo>
                  <a:lnTo>
                    <a:pt x="0" y="176784"/>
                  </a:lnTo>
                  <a:lnTo>
                    <a:pt x="57912" y="176784"/>
                  </a:lnTo>
                  <a:lnTo>
                    <a:pt x="57912" y="533781"/>
                  </a:lnTo>
                  <a:lnTo>
                    <a:pt x="115824" y="533781"/>
                  </a:lnTo>
                  <a:lnTo>
                    <a:pt x="115824" y="176784"/>
                  </a:lnTo>
                  <a:lnTo>
                    <a:pt x="173736" y="176784"/>
                  </a:lnTo>
                  <a:close/>
                </a:path>
                <a:path w="2974975" h="534035">
                  <a:moveTo>
                    <a:pt x="2974848" y="173736"/>
                  </a:moveTo>
                  <a:lnTo>
                    <a:pt x="2960370" y="144780"/>
                  </a:lnTo>
                  <a:lnTo>
                    <a:pt x="2887980" y="0"/>
                  </a:lnTo>
                  <a:lnTo>
                    <a:pt x="2801112" y="173736"/>
                  </a:lnTo>
                  <a:lnTo>
                    <a:pt x="2859024" y="173736"/>
                  </a:lnTo>
                  <a:lnTo>
                    <a:pt x="2859024" y="530733"/>
                  </a:lnTo>
                  <a:lnTo>
                    <a:pt x="2916936" y="530733"/>
                  </a:lnTo>
                  <a:lnTo>
                    <a:pt x="2916936" y="173736"/>
                  </a:lnTo>
                  <a:lnTo>
                    <a:pt x="2974848" y="173736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741407" y="2311908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9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741407" y="2311908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0" y="89788"/>
                  </a:moveTo>
                  <a:lnTo>
                    <a:pt x="7046" y="54810"/>
                  </a:lnTo>
                  <a:lnTo>
                    <a:pt x="26273" y="26273"/>
                  </a:lnTo>
                  <a:lnTo>
                    <a:pt x="54810" y="7046"/>
                  </a:lnTo>
                  <a:lnTo>
                    <a:pt x="89789" y="0"/>
                  </a:lnTo>
                  <a:lnTo>
                    <a:pt x="998347" y="0"/>
                  </a:lnTo>
                  <a:lnTo>
                    <a:pt x="1033325" y="7046"/>
                  </a:lnTo>
                  <a:lnTo>
                    <a:pt x="1061862" y="26273"/>
                  </a:lnTo>
                  <a:lnTo>
                    <a:pt x="1081089" y="54810"/>
                  </a:lnTo>
                  <a:lnTo>
                    <a:pt x="1088136" y="89788"/>
                  </a:lnTo>
                  <a:lnTo>
                    <a:pt x="1088136" y="2261742"/>
                  </a:lnTo>
                  <a:lnTo>
                    <a:pt x="1081089" y="2296721"/>
                  </a:lnTo>
                  <a:lnTo>
                    <a:pt x="1061862" y="2325258"/>
                  </a:lnTo>
                  <a:lnTo>
                    <a:pt x="1033325" y="2344485"/>
                  </a:lnTo>
                  <a:lnTo>
                    <a:pt x="998347" y="2351531"/>
                  </a:lnTo>
                  <a:lnTo>
                    <a:pt x="89789" y="2351531"/>
                  </a:lnTo>
                  <a:lnTo>
                    <a:pt x="54810" y="2344485"/>
                  </a:lnTo>
                  <a:lnTo>
                    <a:pt x="26273" y="2325258"/>
                  </a:lnTo>
                  <a:lnTo>
                    <a:pt x="7046" y="2296721"/>
                  </a:lnTo>
                  <a:lnTo>
                    <a:pt x="0" y="2261742"/>
                  </a:lnTo>
                  <a:lnTo>
                    <a:pt x="0" y="897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837419" y="4315967"/>
              <a:ext cx="902335" cy="247015"/>
            </a:xfrm>
            <a:custGeom>
              <a:avLst/>
              <a:gdLst/>
              <a:ahLst/>
              <a:cxnLst/>
              <a:rect l="l" t="t" r="r" b="b"/>
              <a:pathLst>
                <a:path w="902334" h="247014">
                  <a:moveTo>
                    <a:pt x="902207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902207" y="246887"/>
                  </a:lnTo>
                  <a:lnTo>
                    <a:pt x="902207" y="0"/>
                  </a:lnTo>
                  <a:close/>
                </a:path>
              </a:pathLst>
            </a:custGeom>
            <a:solidFill>
              <a:srgbClr val="477A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837419" y="4315967"/>
              <a:ext cx="902335" cy="247015"/>
            </a:xfrm>
            <a:custGeom>
              <a:avLst/>
              <a:gdLst/>
              <a:ahLst/>
              <a:cxnLst/>
              <a:rect l="l" t="t" r="r" b="b"/>
              <a:pathLst>
                <a:path w="902334" h="247014">
                  <a:moveTo>
                    <a:pt x="0" y="246887"/>
                  </a:moveTo>
                  <a:lnTo>
                    <a:pt x="902207" y="246887"/>
                  </a:lnTo>
                  <a:lnTo>
                    <a:pt x="902207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517906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80"/>
              <a:t>CFS: </a:t>
            </a:r>
            <a:r>
              <a:rPr dirty="0" spc="-1275"/>
              <a:t>BALANCING</a:t>
            </a:r>
            <a:r>
              <a:rPr dirty="0" spc="-1205"/>
              <a:t> </a:t>
            </a:r>
            <a:r>
              <a:rPr dirty="0" spc="-1500"/>
              <a:t>THE</a:t>
            </a:r>
            <a:r>
              <a:rPr dirty="0" spc="-310"/>
              <a:t> </a:t>
            </a:r>
            <a:r>
              <a:rPr dirty="0" spc="-1410"/>
              <a:t>LOAD</a:t>
            </a:r>
          </a:p>
        </p:txBody>
      </p:sp>
      <p:sp>
        <p:nvSpPr>
          <p:cNvPr id="17" name="object 17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504188" y="4002023"/>
            <a:ext cx="904240" cy="247015"/>
          </a:xfrm>
          <a:prstGeom prst="rect">
            <a:avLst/>
          </a:prstGeom>
          <a:solidFill>
            <a:srgbClr val="C0DAD9"/>
          </a:solidFill>
          <a:ln w="15239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85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04188" y="4315967"/>
            <a:ext cx="904240" cy="247015"/>
          </a:xfrm>
          <a:prstGeom prst="rect">
            <a:avLst/>
          </a:prstGeom>
          <a:solidFill>
            <a:srgbClr val="2D663D"/>
          </a:solidFill>
          <a:ln w="15239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85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79391" y="3686555"/>
            <a:ext cx="904240" cy="879475"/>
          </a:xfrm>
          <a:prstGeom prst="rect">
            <a:avLst/>
          </a:prstGeom>
          <a:solidFill>
            <a:srgbClr val="61A29F"/>
          </a:solidFill>
          <a:ln w="15240">
            <a:solidFill>
              <a:srgbClr val="124262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L=3000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837419" y="4315967"/>
            <a:ext cx="902335" cy="24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3189">
              <a:lnSpc>
                <a:spcPts val="185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957059" y="2304288"/>
            <a:ext cx="1103630" cy="2367280"/>
            <a:chOff x="6957059" y="2304288"/>
            <a:chExt cx="1103630" cy="2367280"/>
          </a:xfrm>
        </p:grpSpPr>
        <p:sp>
          <p:nvSpPr>
            <p:cNvPr id="27" name="object 27"/>
            <p:cNvSpPr/>
            <p:nvPr/>
          </p:nvSpPr>
          <p:spPr>
            <a:xfrm>
              <a:off x="6964679" y="2311908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9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964679" y="2311908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0" y="89788"/>
                  </a:moveTo>
                  <a:lnTo>
                    <a:pt x="7046" y="54810"/>
                  </a:lnTo>
                  <a:lnTo>
                    <a:pt x="26273" y="26273"/>
                  </a:lnTo>
                  <a:lnTo>
                    <a:pt x="54810" y="7046"/>
                  </a:lnTo>
                  <a:lnTo>
                    <a:pt x="89789" y="0"/>
                  </a:lnTo>
                  <a:lnTo>
                    <a:pt x="998347" y="0"/>
                  </a:lnTo>
                  <a:lnTo>
                    <a:pt x="1033325" y="7046"/>
                  </a:lnTo>
                  <a:lnTo>
                    <a:pt x="1061862" y="26273"/>
                  </a:lnTo>
                  <a:lnTo>
                    <a:pt x="1081089" y="54810"/>
                  </a:lnTo>
                  <a:lnTo>
                    <a:pt x="1088136" y="89788"/>
                  </a:lnTo>
                  <a:lnTo>
                    <a:pt x="1088136" y="2261742"/>
                  </a:lnTo>
                  <a:lnTo>
                    <a:pt x="1081089" y="2296721"/>
                  </a:lnTo>
                  <a:lnTo>
                    <a:pt x="1061862" y="2325258"/>
                  </a:lnTo>
                  <a:lnTo>
                    <a:pt x="1033325" y="2344485"/>
                  </a:lnTo>
                  <a:lnTo>
                    <a:pt x="998347" y="2351531"/>
                  </a:lnTo>
                  <a:lnTo>
                    <a:pt x="89789" y="2351531"/>
                  </a:lnTo>
                  <a:lnTo>
                    <a:pt x="54810" y="2344485"/>
                  </a:lnTo>
                  <a:lnTo>
                    <a:pt x="26273" y="2325258"/>
                  </a:lnTo>
                  <a:lnTo>
                    <a:pt x="7046" y="2296721"/>
                  </a:lnTo>
                  <a:lnTo>
                    <a:pt x="0" y="2261742"/>
                  </a:lnTo>
                  <a:lnTo>
                    <a:pt x="0" y="897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056119" y="3375660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903731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903731" y="246887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1382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056119" y="3375660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0" y="246887"/>
                  </a:moveTo>
                  <a:lnTo>
                    <a:pt x="903731" y="246887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7056119" y="3354781"/>
            <a:ext cx="9042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95"/>
              </a:spcBef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048500" y="3681984"/>
            <a:ext cx="919480" cy="262255"/>
            <a:chOff x="7048500" y="3681984"/>
            <a:chExt cx="919480" cy="262255"/>
          </a:xfrm>
        </p:grpSpPr>
        <p:sp>
          <p:nvSpPr>
            <p:cNvPr id="33" name="object 33"/>
            <p:cNvSpPr/>
            <p:nvPr/>
          </p:nvSpPr>
          <p:spPr>
            <a:xfrm>
              <a:off x="7056120" y="3689604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903731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903731" y="246888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3D87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056120" y="3689604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0" y="246888"/>
                  </a:moveTo>
                  <a:lnTo>
                    <a:pt x="903731" y="246888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7056119" y="3689603"/>
            <a:ext cx="904240" cy="24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3825">
              <a:lnSpc>
                <a:spcPts val="1850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048500" y="3995928"/>
            <a:ext cx="919480" cy="262255"/>
            <a:chOff x="7048500" y="3995928"/>
            <a:chExt cx="919480" cy="262255"/>
          </a:xfrm>
        </p:grpSpPr>
        <p:sp>
          <p:nvSpPr>
            <p:cNvPr id="37" name="object 37"/>
            <p:cNvSpPr/>
            <p:nvPr/>
          </p:nvSpPr>
          <p:spPr>
            <a:xfrm>
              <a:off x="7056120" y="4003548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903731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903731" y="246887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42B9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056120" y="4003548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0" y="246887"/>
                  </a:moveTo>
                  <a:lnTo>
                    <a:pt x="903731" y="246887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7056119" y="4003547"/>
            <a:ext cx="904240" cy="24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3825">
              <a:lnSpc>
                <a:spcPts val="1850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048500" y="4308347"/>
            <a:ext cx="919480" cy="262255"/>
            <a:chOff x="7048500" y="4308347"/>
            <a:chExt cx="919480" cy="262255"/>
          </a:xfrm>
        </p:grpSpPr>
        <p:sp>
          <p:nvSpPr>
            <p:cNvPr id="41" name="object 41"/>
            <p:cNvSpPr/>
            <p:nvPr/>
          </p:nvSpPr>
          <p:spPr>
            <a:xfrm>
              <a:off x="7056120" y="4315967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903731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903731" y="246887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27CE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056120" y="4315967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0" y="246887"/>
                  </a:moveTo>
                  <a:lnTo>
                    <a:pt x="903731" y="246887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7056119" y="4315967"/>
            <a:ext cx="904240" cy="24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3825">
              <a:lnSpc>
                <a:spcPts val="185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048500" y="3054095"/>
            <a:ext cx="919480" cy="264160"/>
            <a:chOff x="7048500" y="3054095"/>
            <a:chExt cx="919480" cy="264160"/>
          </a:xfrm>
        </p:grpSpPr>
        <p:sp>
          <p:nvSpPr>
            <p:cNvPr id="45" name="object 45"/>
            <p:cNvSpPr/>
            <p:nvPr/>
          </p:nvSpPr>
          <p:spPr>
            <a:xfrm>
              <a:off x="7056120" y="3061715"/>
              <a:ext cx="904240" cy="248920"/>
            </a:xfrm>
            <a:custGeom>
              <a:avLst/>
              <a:gdLst/>
              <a:ahLst/>
              <a:cxnLst/>
              <a:rect l="l" t="t" r="r" b="b"/>
              <a:pathLst>
                <a:path w="904240" h="248920">
                  <a:moveTo>
                    <a:pt x="903731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903731" y="24841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6FA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056120" y="3061715"/>
              <a:ext cx="904240" cy="248920"/>
            </a:xfrm>
            <a:custGeom>
              <a:avLst/>
              <a:gdLst/>
              <a:ahLst/>
              <a:cxnLst/>
              <a:rect l="l" t="t" r="r" b="b"/>
              <a:pathLst>
                <a:path w="904240" h="248920">
                  <a:moveTo>
                    <a:pt x="0" y="248412"/>
                  </a:moveTo>
                  <a:lnTo>
                    <a:pt x="903731" y="248412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7056119" y="3041142"/>
            <a:ext cx="9042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95"/>
              </a:spcBef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048500" y="2738627"/>
            <a:ext cx="919480" cy="264160"/>
            <a:chOff x="7048500" y="2738627"/>
            <a:chExt cx="919480" cy="264160"/>
          </a:xfrm>
        </p:grpSpPr>
        <p:sp>
          <p:nvSpPr>
            <p:cNvPr id="49" name="object 49"/>
            <p:cNvSpPr/>
            <p:nvPr/>
          </p:nvSpPr>
          <p:spPr>
            <a:xfrm>
              <a:off x="7056120" y="2746247"/>
              <a:ext cx="904240" cy="248920"/>
            </a:xfrm>
            <a:custGeom>
              <a:avLst/>
              <a:gdLst/>
              <a:ahLst/>
              <a:cxnLst/>
              <a:rect l="l" t="t" r="r" b="b"/>
              <a:pathLst>
                <a:path w="904240" h="248919">
                  <a:moveTo>
                    <a:pt x="903731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903731" y="24841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205D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7056120" y="2746247"/>
              <a:ext cx="904240" cy="248920"/>
            </a:xfrm>
            <a:custGeom>
              <a:avLst/>
              <a:gdLst/>
              <a:ahLst/>
              <a:cxnLst/>
              <a:rect l="l" t="t" r="r" b="b"/>
              <a:pathLst>
                <a:path w="904240" h="248919">
                  <a:moveTo>
                    <a:pt x="0" y="248412"/>
                  </a:moveTo>
                  <a:lnTo>
                    <a:pt x="903731" y="248412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7056119" y="2726181"/>
            <a:ext cx="9042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95"/>
              </a:spcBef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16863" y="5195315"/>
            <a:ext cx="2276856" cy="1097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816863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593591" y="5195315"/>
            <a:ext cx="2276856" cy="1097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3593591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365557" y="5190553"/>
            <a:ext cx="2286635" cy="1106805"/>
            <a:chOff x="6365557" y="5190553"/>
            <a:chExt cx="2286635" cy="1106805"/>
          </a:xfrm>
        </p:grpSpPr>
        <p:sp>
          <p:nvSpPr>
            <p:cNvPr id="57" name="object 57"/>
            <p:cNvSpPr/>
            <p:nvPr/>
          </p:nvSpPr>
          <p:spPr>
            <a:xfrm>
              <a:off x="6370320" y="5195315"/>
              <a:ext cx="2276855" cy="10972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6370320" y="5195315"/>
              <a:ext cx="2277110" cy="1097280"/>
            </a:xfrm>
            <a:custGeom>
              <a:avLst/>
              <a:gdLst/>
              <a:ahLst/>
              <a:cxnLst/>
              <a:rect l="l" t="t" r="r" b="b"/>
              <a:pathLst>
                <a:path w="2277109" h="1097279">
                  <a:moveTo>
                    <a:pt x="0" y="1097280"/>
                  </a:moveTo>
                  <a:lnTo>
                    <a:pt x="2276855" y="1097280"/>
                  </a:lnTo>
                  <a:lnTo>
                    <a:pt x="2276855" y="0"/>
                  </a:lnTo>
                  <a:lnTo>
                    <a:pt x="0" y="0"/>
                  </a:lnTo>
                  <a:lnTo>
                    <a:pt x="0" y="1097280"/>
                  </a:lnTo>
                  <a:close/>
                </a:path>
              </a:pathLst>
            </a:custGeom>
            <a:ln w="9144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7180580" y="5894628"/>
            <a:ext cx="6584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9142285" y="5190553"/>
            <a:ext cx="2285365" cy="1106805"/>
            <a:chOff x="9142285" y="5190553"/>
            <a:chExt cx="2285365" cy="1106805"/>
          </a:xfrm>
        </p:grpSpPr>
        <p:sp>
          <p:nvSpPr>
            <p:cNvPr id="61" name="object 61"/>
            <p:cNvSpPr/>
            <p:nvPr/>
          </p:nvSpPr>
          <p:spPr>
            <a:xfrm>
              <a:off x="9147047" y="5195315"/>
              <a:ext cx="2275331" cy="10972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9147047" y="5195315"/>
              <a:ext cx="2275840" cy="1097280"/>
            </a:xfrm>
            <a:custGeom>
              <a:avLst/>
              <a:gdLst/>
              <a:ahLst/>
              <a:cxnLst/>
              <a:rect l="l" t="t" r="r" b="b"/>
              <a:pathLst>
                <a:path w="2275840" h="1097279">
                  <a:moveTo>
                    <a:pt x="0" y="1097280"/>
                  </a:moveTo>
                  <a:lnTo>
                    <a:pt x="2275331" y="1097280"/>
                  </a:lnTo>
                  <a:lnTo>
                    <a:pt x="2275331" y="0"/>
                  </a:lnTo>
                  <a:lnTo>
                    <a:pt x="0" y="0"/>
                  </a:lnTo>
                  <a:lnTo>
                    <a:pt x="0" y="1097280"/>
                  </a:lnTo>
                  <a:close/>
                </a:path>
              </a:pathLst>
            </a:custGeom>
            <a:ln w="9143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9957307" y="5894628"/>
            <a:ext cx="6584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119883" y="5242559"/>
            <a:ext cx="919480" cy="317500"/>
            <a:chOff x="2119883" y="5242559"/>
            <a:chExt cx="919480" cy="317500"/>
          </a:xfrm>
        </p:grpSpPr>
        <p:sp>
          <p:nvSpPr>
            <p:cNvPr id="65" name="object 65"/>
            <p:cNvSpPr/>
            <p:nvPr/>
          </p:nvSpPr>
          <p:spPr>
            <a:xfrm>
              <a:off x="2127503" y="5250179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903732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2" y="301752"/>
                  </a:lnTo>
                  <a:lnTo>
                    <a:pt x="903732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2127503" y="5250179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0" y="301752"/>
                  </a:moveTo>
                  <a:lnTo>
                    <a:pt x="903732" y="301752"/>
                  </a:lnTo>
                  <a:lnTo>
                    <a:pt x="903732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7" name="object 67"/>
          <p:cNvGrpSpPr/>
          <p:nvPr/>
        </p:nvGrpSpPr>
        <p:grpSpPr>
          <a:xfrm>
            <a:off x="4898135" y="5237988"/>
            <a:ext cx="919480" cy="317500"/>
            <a:chOff x="4898135" y="5237988"/>
            <a:chExt cx="919480" cy="317500"/>
          </a:xfrm>
        </p:grpSpPr>
        <p:sp>
          <p:nvSpPr>
            <p:cNvPr id="68" name="object 68"/>
            <p:cNvSpPr/>
            <p:nvPr/>
          </p:nvSpPr>
          <p:spPr>
            <a:xfrm>
              <a:off x="4905755" y="5245608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903731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1" y="30175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2544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4905755" y="5245608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0" y="301752"/>
                  </a:moveTo>
                  <a:lnTo>
                    <a:pt x="903731" y="301752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39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/>
          <p:cNvSpPr txBox="1"/>
          <p:nvPr/>
        </p:nvSpPr>
        <p:spPr>
          <a:xfrm>
            <a:off x="712469" y="1936242"/>
            <a:ext cx="5264150" cy="4451985"/>
          </a:xfrm>
          <a:prstGeom prst="rect">
            <a:avLst/>
          </a:prstGeom>
          <a:ln w="38100">
            <a:solidFill>
              <a:srgbClr val="40404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ts val="2670"/>
              </a:lnSpc>
              <a:tabLst>
                <a:tab pos="2774950" algn="l"/>
              </a:tabLst>
            </a:pPr>
            <a:r>
              <a:rPr dirty="0" u="heavy" sz="2400" spc="-8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L=2000</a:t>
            </a:r>
            <a:r>
              <a:rPr dirty="0" sz="2400" spc="-85" b="1">
                <a:latin typeface="Arial"/>
                <a:cs typeface="Arial"/>
              </a:rPr>
              <a:t>	</a:t>
            </a:r>
            <a:r>
              <a:rPr dirty="0" u="heavy" sz="2400" spc="-8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L=3000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6252971" y="1911095"/>
            <a:ext cx="5300980" cy="4490085"/>
            <a:chOff x="6252971" y="1911095"/>
            <a:chExt cx="5300980" cy="4490085"/>
          </a:xfrm>
        </p:grpSpPr>
        <p:sp>
          <p:nvSpPr>
            <p:cNvPr id="72" name="object 72"/>
            <p:cNvSpPr/>
            <p:nvPr/>
          </p:nvSpPr>
          <p:spPr>
            <a:xfrm>
              <a:off x="7682483" y="5245607"/>
              <a:ext cx="902335" cy="304800"/>
            </a:xfrm>
            <a:custGeom>
              <a:avLst/>
              <a:gdLst/>
              <a:ahLst/>
              <a:cxnLst/>
              <a:rect l="l" t="t" r="r" b="b"/>
              <a:pathLst>
                <a:path w="902334" h="304800">
                  <a:moveTo>
                    <a:pt x="902207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902207" y="304799"/>
                  </a:lnTo>
                  <a:lnTo>
                    <a:pt x="902207" y="0"/>
                  </a:lnTo>
                  <a:close/>
                </a:path>
              </a:pathLst>
            </a:custGeom>
            <a:solidFill>
              <a:srgbClr val="CFDF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7682483" y="5245607"/>
              <a:ext cx="902335" cy="304800"/>
            </a:xfrm>
            <a:custGeom>
              <a:avLst/>
              <a:gdLst/>
              <a:ahLst/>
              <a:cxnLst/>
              <a:rect l="l" t="t" r="r" b="b"/>
              <a:pathLst>
                <a:path w="902334" h="304800">
                  <a:moveTo>
                    <a:pt x="0" y="304799"/>
                  </a:moveTo>
                  <a:lnTo>
                    <a:pt x="902207" y="304799"/>
                  </a:lnTo>
                  <a:lnTo>
                    <a:pt x="902207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10471403" y="5256275"/>
              <a:ext cx="904240" cy="304800"/>
            </a:xfrm>
            <a:custGeom>
              <a:avLst/>
              <a:gdLst/>
              <a:ahLst/>
              <a:cxnLst/>
              <a:rect l="l" t="t" r="r" b="b"/>
              <a:pathLst>
                <a:path w="904240" h="304800">
                  <a:moveTo>
                    <a:pt x="903731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903731" y="304800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D3F5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10471403" y="5256275"/>
              <a:ext cx="904240" cy="304800"/>
            </a:xfrm>
            <a:custGeom>
              <a:avLst/>
              <a:gdLst/>
              <a:ahLst/>
              <a:cxnLst/>
              <a:rect l="l" t="t" r="r" b="b"/>
              <a:pathLst>
                <a:path w="904240" h="304800">
                  <a:moveTo>
                    <a:pt x="0" y="304800"/>
                  </a:moveTo>
                  <a:lnTo>
                    <a:pt x="903731" y="304800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6272021" y="1930145"/>
              <a:ext cx="5262880" cy="4451985"/>
            </a:xfrm>
            <a:custGeom>
              <a:avLst/>
              <a:gdLst/>
              <a:ahLst/>
              <a:cxnLst/>
              <a:rect l="l" t="t" r="r" b="b"/>
              <a:pathLst>
                <a:path w="5262880" h="4451985">
                  <a:moveTo>
                    <a:pt x="0" y="4451604"/>
                  </a:moveTo>
                  <a:lnTo>
                    <a:pt x="5262372" y="4451604"/>
                  </a:lnTo>
                  <a:lnTo>
                    <a:pt x="5262372" y="0"/>
                  </a:lnTo>
                  <a:lnTo>
                    <a:pt x="0" y="0"/>
                  </a:lnTo>
                  <a:lnTo>
                    <a:pt x="0" y="4451604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8106917" y="2054351"/>
              <a:ext cx="1600835" cy="114300"/>
            </a:xfrm>
            <a:custGeom>
              <a:avLst/>
              <a:gdLst/>
              <a:ahLst/>
              <a:cxnLst/>
              <a:rect l="l" t="t" r="r" b="b"/>
              <a:pathLst>
                <a:path w="1600834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1600834" h="114300">
                  <a:moveTo>
                    <a:pt x="1486407" y="0"/>
                  </a:moveTo>
                  <a:lnTo>
                    <a:pt x="1486407" y="114300"/>
                  </a:lnTo>
                  <a:lnTo>
                    <a:pt x="1562607" y="76200"/>
                  </a:lnTo>
                  <a:lnTo>
                    <a:pt x="1505457" y="76200"/>
                  </a:lnTo>
                  <a:lnTo>
                    <a:pt x="1505457" y="38100"/>
                  </a:lnTo>
                  <a:lnTo>
                    <a:pt x="1562607" y="38100"/>
                  </a:lnTo>
                  <a:lnTo>
                    <a:pt x="1486407" y="0"/>
                  </a:lnTo>
                  <a:close/>
                </a:path>
                <a:path w="1600834" h="114300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1600834" h="114300">
                  <a:moveTo>
                    <a:pt x="1486407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1486407" y="76200"/>
                  </a:lnTo>
                  <a:lnTo>
                    <a:pt x="1486407" y="38100"/>
                  </a:lnTo>
                  <a:close/>
                </a:path>
                <a:path w="1600834" h="114300">
                  <a:moveTo>
                    <a:pt x="1562607" y="38100"/>
                  </a:moveTo>
                  <a:lnTo>
                    <a:pt x="1505457" y="38100"/>
                  </a:lnTo>
                  <a:lnTo>
                    <a:pt x="1505457" y="76200"/>
                  </a:lnTo>
                  <a:lnTo>
                    <a:pt x="1562607" y="76200"/>
                  </a:lnTo>
                  <a:lnTo>
                    <a:pt x="1600707" y="57150"/>
                  </a:lnTo>
                  <a:lnTo>
                    <a:pt x="1562607" y="381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/>
          <p:cNvSpPr/>
          <p:nvPr/>
        </p:nvSpPr>
        <p:spPr>
          <a:xfrm>
            <a:off x="2545842" y="2054351"/>
            <a:ext cx="1598930" cy="114300"/>
          </a:xfrm>
          <a:custGeom>
            <a:avLst/>
            <a:gdLst/>
            <a:ahLst/>
            <a:cxnLst/>
            <a:rect l="l" t="t" r="r" b="b"/>
            <a:pathLst>
              <a:path w="159892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598929" h="114300">
                <a:moveTo>
                  <a:pt x="1484503" y="0"/>
                </a:moveTo>
                <a:lnTo>
                  <a:pt x="1484503" y="114300"/>
                </a:lnTo>
                <a:lnTo>
                  <a:pt x="1560703" y="76200"/>
                </a:lnTo>
                <a:lnTo>
                  <a:pt x="1503553" y="76200"/>
                </a:lnTo>
                <a:lnTo>
                  <a:pt x="1503553" y="38100"/>
                </a:lnTo>
                <a:lnTo>
                  <a:pt x="1560703" y="38100"/>
                </a:lnTo>
                <a:lnTo>
                  <a:pt x="1484503" y="0"/>
                </a:lnTo>
                <a:close/>
              </a:path>
              <a:path w="1598929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598929" h="114300">
                <a:moveTo>
                  <a:pt x="1484503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484503" y="76200"/>
                </a:lnTo>
                <a:lnTo>
                  <a:pt x="1484503" y="38100"/>
                </a:lnTo>
                <a:close/>
              </a:path>
              <a:path w="1598929" h="114300">
                <a:moveTo>
                  <a:pt x="1560703" y="38100"/>
                </a:moveTo>
                <a:lnTo>
                  <a:pt x="1503553" y="38100"/>
                </a:lnTo>
                <a:lnTo>
                  <a:pt x="1503553" y="76200"/>
                </a:lnTo>
                <a:lnTo>
                  <a:pt x="1560703" y="76200"/>
                </a:lnTo>
                <a:lnTo>
                  <a:pt x="1598803" y="57150"/>
                </a:lnTo>
                <a:lnTo>
                  <a:pt x="1560703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2779014" y="2172461"/>
            <a:ext cx="1210310" cy="401320"/>
          </a:xfrm>
          <a:prstGeom prst="rect">
            <a:avLst/>
          </a:prstGeom>
          <a:ln w="28955">
            <a:solidFill>
              <a:srgbClr val="FF0000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245"/>
              </a:spcBef>
            </a:pPr>
            <a:r>
              <a:rPr dirty="0" sz="2000" spc="-175" b="1">
                <a:solidFill>
                  <a:srgbClr val="FF0000"/>
                </a:solidFill>
                <a:latin typeface="Arial"/>
                <a:cs typeface="Arial"/>
              </a:rPr>
              <a:t>Balanced!</a:t>
            </a:r>
            <a:endParaRPr sz="20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234684" y="1876044"/>
            <a:ext cx="5360035" cy="4570730"/>
          </a:xfrm>
          <a:custGeom>
            <a:avLst/>
            <a:gdLst/>
            <a:ahLst/>
            <a:cxnLst/>
            <a:rect l="l" t="t" r="r" b="b"/>
            <a:pathLst>
              <a:path w="5360034" h="4570730">
                <a:moveTo>
                  <a:pt x="5359908" y="0"/>
                </a:moveTo>
                <a:lnTo>
                  <a:pt x="0" y="0"/>
                </a:lnTo>
                <a:lnTo>
                  <a:pt x="0" y="4570476"/>
                </a:lnTo>
                <a:lnTo>
                  <a:pt x="5359908" y="4570476"/>
                </a:lnTo>
                <a:lnTo>
                  <a:pt x="5359908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82" name="object 82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6/16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295402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60"/>
              <a:t>I</a:t>
            </a:r>
            <a:r>
              <a:rPr dirty="0" spc="-1435"/>
              <a:t>N</a:t>
            </a:r>
            <a:r>
              <a:rPr dirty="0" spc="-1350"/>
              <a:t>T</a:t>
            </a:r>
            <a:r>
              <a:rPr dirty="0" spc="-1750"/>
              <a:t>R</a:t>
            </a:r>
            <a:r>
              <a:rPr dirty="0" spc="-1510"/>
              <a:t>O</a:t>
            </a:r>
            <a:r>
              <a:rPr dirty="0" spc="-1435"/>
              <a:t>DU</a:t>
            </a:r>
            <a:r>
              <a:rPr dirty="0" spc="-1700"/>
              <a:t>C</a:t>
            </a:r>
            <a:r>
              <a:rPr dirty="0" spc="-1350"/>
              <a:t>T</a:t>
            </a:r>
            <a:r>
              <a:rPr dirty="0" spc="-160"/>
              <a:t>I</a:t>
            </a:r>
            <a:r>
              <a:rPr dirty="0" spc="-1510"/>
              <a:t>O</a:t>
            </a:r>
            <a:r>
              <a:rPr dirty="0" spc="-1525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7452" y="1899028"/>
            <a:ext cx="7828915" cy="1580515"/>
          </a:xfrm>
          <a:prstGeom prst="rect">
            <a:avLst/>
          </a:prstGeom>
        </p:spPr>
        <p:txBody>
          <a:bodyPr wrap="square" lIns="0" tIns="172085" rIns="0" bIns="0" rtlCol="0" vert="horz">
            <a:spAutoFit/>
          </a:bodyPr>
          <a:lstStyle/>
          <a:p>
            <a:pPr marL="236220" indent="-224154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Font typeface="Wingdings"/>
              <a:buChar char=""/>
              <a:tabLst>
                <a:tab pos="236854" algn="l"/>
              </a:tabLst>
            </a:pPr>
            <a:r>
              <a:rPr dirty="0" sz="2400" spc="-240">
                <a:latin typeface="Arial"/>
                <a:cs typeface="Arial"/>
              </a:rPr>
              <a:t>Take </a:t>
            </a:r>
            <a:r>
              <a:rPr dirty="0" sz="2400" spc="-15">
                <a:latin typeface="Arial"/>
                <a:cs typeface="Arial"/>
              </a:rPr>
              <a:t>a </a:t>
            </a:r>
            <a:r>
              <a:rPr dirty="0" sz="2400" spc="-190">
                <a:latin typeface="Arial"/>
                <a:cs typeface="Arial"/>
              </a:rPr>
              <a:t>machine </a:t>
            </a:r>
            <a:r>
              <a:rPr dirty="0" sz="2400" spc="-114">
                <a:latin typeface="Arial"/>
                <a:cs typeface="Arial"/>
              </a:rPr>
              <a:t>with </a:t>
            </a:r>
            <a:r>
              <a:rPr dirty="0" sz="2400" spc="-15">
                <a:latin typeface="Arial"/>
                <a:cs typeface="Arial"/>
              </a:rPr>
              <a:t>a </a:t>
            </a:r>
            <a:r>
              <a:rPr dirty="0" sz="2400" spc="-55">
                <a:latin typeface="Arial"/>
                <a:cs typeface="Arial"/>
              </a:rPr>
              <a:t>lot </a:t>
            </a:r>
            <a:r>
              <a:rPr dirty="0" sz="2400" spc="-5">
                <a:latin typeface="Arial"/>
                <a:cs typeface="Arial"/>
              </a:rPr>
              <a:t>of </a:t>
            </a:r>
            <a:r>
              <a:rPr dirty="0" sz="2400" spc="-190">
                <a:latin typeface="Arial"/>
                <a:cs typeface="Arial"/>
              </a:rPr>
              <a:t>cores </a:t>
            </a:r>
            <a:r>
              <a:rPr dirty="0" sz="2400" spc="-60">
                <a:latin typeface="Arial"/>
                <a:cs typeface="Arial"/>
              </a:rPr>
              <a:t>(64 </a:t>
            </a:r>
            <a:r>
              <a:rPr dirty="0" sz="2400" spc="-150">
                <a:latin typeface="Arial"/>
                <a:cs typeface="Arial"/>
              </a:rPr>
              <a:t>in </a:t>
            </a:r>
            <a:r>
              <a:rPr dirty="0" sz="2400" spc="-140">
                <a:latin typeface="Arial"/>
                <a:cs typeface="Arial"/>
              </a:rPr>
              <a:t>our</a:t>
            </a:r>
            <a:r>
              <a:rPr dirty="0" sz="2400" spc="-380">
                <a:latin typeface="Arial"/>
                <a:cs typeface="Arial"/>
              </a:rPr>
              <a:t> </a:t>
            </a:r>
            <a:r>
              <a:rPr dirty="0" sz="2400" spc="-195">
                <a:latin typeface="Arial"/>
                <a:cs typeface="Arial"/>
              </a:rPr>
              <a:t>case)</a:t>
            </a:r>
            <a:endParaRPr sz="2400">
              <a:latin typeface="Arial"/>
              <a:cs typeface="Arial"/>
            </a:endParaRPr>
          </a:p>
          <a:p>
            <a:pPr marL="215265" indent="-203200">
              <a:lnSpc>
                <a:spcPts val="2520"/>
              </a:lnSpc>
              <a:spcBef>
                <a:spcPts val="1145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260" b="1">
                <a:latin typeface="Arial"/>
                <a:cs typeface="Arial"/>
              </a:rPr>
              <a:t>Run </a:t>
            </a:r>
            <a:r>
              <a:rPr dirty="0" sz="2200" spc="-114" b="1">
                <a:latin typeface="Arial"/>
                <a:cs typeface="Arial"/>
              </a:rPr>
              <a:t>two </a:t>
            </a:r>
            <a:r>
              <a:rPr dirty="0" sz="2200" spc="-170" b="1">
                <a:latin typeface="Arial"/>
                <a:cs typeface="Arial"/>
              </a:rPr>
              <a:t>CPU-intensive </a:t>
            </a:r>
            <a:r>
              <a:rPr dirty="0" sz="2200" spc="-235" b="1">
                <a:latin typeface="Arial"/>
                <a:cs typeface="Arial"/>
              </a:rPr>
              <a:t>processes </a:t>
            </a:r>
            <a:r>
              <a:rPr dirty="0" sz="2200" spc="-110" b="1">
                <a:latin typeface="Arial"/>
                <a:cs typeface="Arial"/>
              </a:rPr>
              <a:t>in two </a:t>
            </a:r>
            <a:r>
              <a:rPr dirty="0" sz="2200" spc="-145" b="1">
                <a:latin typeface="Arial"/>
                <a:cs typeface="Arial"/>
              </a:rPr>
              <a:t>terminals </a:t>
            </a:r>
            <a:r>
              <a:rPr dirty="0" sz="2200" spc="-100" b="1">
                <a:latin typeface="Arial"/>
                <a:cs typeface="Arial"/>
              </a:rPr>
              <a:t>(e.g. </a:t>
            </a:r>
            <a:r>
              <a:rPr dirty="0" sz="2200" spc="-310" b="1">
                <a:latin typeface="Arial"/>
                <a:cs typeface="Arial"/>
              </a:rPr>
              <a:t>R</a:t>
            </a:r>
            <a:r>
              <a:rPr dirty="0" sz="2200" spc="-20" b="1">
                <a:latin typeface="Arial"/>
                <a:cs typeface="Arial"/>
              </a:rPr>
              <a:t> </a:t>
            </a:r>
            <a:r>
              <a:rPr dirty="0" sz="2200" spc="-185" b="1">
                <a:latin typeface="Arial"/>
                <a:cs typeface="Arial"/>
              </a:rPr>
              <a:t>scripts):</a:t>
            </a:r>
            <a:endParaRPr sz="2200">
              <a:latin typeface="Arial"/>
              <a:cs typeface="Arial"/>
            </a:endParaRPr>
          </a:p>
          <a:p>
            <a:pPr marL="104139" marR="4965065">
              <a:lnSpc>
                <a:spcPts val="2160"/>
              </a:lnSpc>
              <a:spcBef>
                <a:spcPts val="155"/>
              </a:spcBef>
            </a:pPr>
            <a:r>
              <a:rPr dirty="0" sz="2000" spc="10">
                <a:latin typeface="Arial"/>
                <a:cs typeface="Arial"/>
              </a:rPr>
              <a:t>R </a:t>
            </a:r>
            <a:r>
              <a:rPr dirty="0" sz="2000" spc="-170">
                <a:latin typeface="Arial"/>
                <a:cs typeface="Arial"/>
              </a:rPr>
              <a:t>&lt; </a:t>
            </a:r>
            <a:r>
              <a:rPr dirty="0" sz="2000" spc="105">
                <a:latin typeface="Arial"/>
                <a:cs typeface="Arial"/>
              </a:rPr>
              <a:t>script.R </a:t>
            </a:r>
            <a:r>
              <a:rPr dirty="0" sz="2000" spc="20">
                <a:latin typeface="Arial"/>
                <a:cs typeface="Arial"/>
              </a:rPr>
              <a:t>--nosave</a:t>
            </a:r>
            <a:r>
              <a:rPr dirty="0" sz="2000" spc="-285">
                <a:latin typeface="Arial"/>
                <a:cs typeface="Arial"/>
              </a:rPr>
              <a:t> </a:t>
            </a:r>
            <a:r>
              <a:rPr dirty="0" sz="2000" spc="305">
                <a:latin typeface="Arial"/>
                <a:cs typeface="Arial"/>
              </a:rPr>
              <a:t>&amp;  </a:t>
            </a:r>
            <a:r>
              <a:rPr dirty="0" sz="2000" spc="10">
                <a:latin typeface="Arial"/>
                <a:cs typeface="Arial"/>
              </a:rPr>
              <a:t>R </a:t>
            </a:r>
            <a:r>
              <a:rPr dirty="0" sz="2000" spc="-170">
                <a:latin typeface="Arial"/>
                <a:cs typeface="Arial"/>
              </a:rPr>
              <a:t>&lt; </a:t>
            </a:r>
            <a:r>
              <a:rPr dirty="0" sz="2000" spc="105">
                <a:latin typeface="Arial"/>
                <a:cs typeface="Arial"/>
              </a:rPr>
              <a:t>script.R </a:t>
            </a:r>
            <a:r>
              <a:rPr dirty="0" sz="2000" spc="20">
                <a:latin typeface="Arial"/>
                <a:cs typeface="Arial"/>
              </a:rPr>
              <a:t>--nosave</a:t>
            </a:r>
            <a:r>
              <a:rPr dirty="0" sz="2000" spc="-285">
                <a:latin typeface="Arial"/>
                <a:cs typeface="Arial"/>
              </a:rPr>
              <a:t> </a:t>
            </a:r>
            <a:r>
              <a:rPr dirty="0" sz="2000" spc="305">
                <a:latin typeface="Arial"/>
                <a:cs typeface="Arial"/>
              </a:rPr>
              <a:t>&amp;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2/16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2021" y="1930145"/>
            <a:ext cx="5262880" cy="4451985"/>
          </a:xfrm>
          <a:prstGeom prst="rect">
            <a:avLst/>
          </a:prstGeom>
          <a:ln w="38100">
            <a:solidFill>
              <a:srgbClr val="40404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R="33655">
              <a:lnSpc>
                <a:spcPts val="2720"/>
              </a:lnSpc>
              <a:tabLst>
                <a:tab pos="2776220" algn="l"/>
              </a:tabLst>
            </a:pPr>
            <a:r>
              <a:rPr dirty="0" u="heavy" sz="2400" spc="-8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L=6000</a:t>
            </a:r>
            <a:r>
              <a:rPr dirty="0" sz="2400" spc="-85" b="1">
                <a:latin typeface="Arial"/>
                <a:cs typeface="Arial"/>
              </a:rPr>
              <a:t>	</a:t>
            </a:r>
            <a:r>
              <a:rPr dirty="0" u="heavy" sz="2400" spc="-8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L=1000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55" y="2304288"/>
            <a:ext cx="5287010" cy="4538980"/>
            <a:chOff x="28955" y="2304288"/>
            <a:chExt cx="5287010" cy="4538980"/>
          </a:xfrm>
        </p:grpSpPr>
        <p:sp>
          <p:nvSpPr>
            <p:cNvPr id="4" name="object 4"/>
            <p:cNvSpPr/>
            <p:nvPr/>
          </p:nvSpPr>
          <p:spPr>
            <a:xfrm>
              <a:off x="1868423" y="4663439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89" h="530860">
                  <a:moveTo>
                    <a:pt x="115824" y="144780"/>
                  </a:moveTo>
                  <a:lnTo>
                    <a:pt x="57912" y="144780"/>
                  </a:lnTo>
                  <a:lnTo>
                    <a:pt x="57912" y="530733"/>
                  </a:lnTo>
                  <a:lnTo>
                    <a:pt x="115824" y="530733"/>
                  </a:lnTo>
                  <a:lnTo>
                    <a:pt x="115824" y="144780"/>
                  </a:lnTo>
                  <a:close/>
                </a:path>
                <a:path w="173989" h="530860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80"/>
                  </a:lnTo>
                  <a:lnTo>
                    <a:pt x="159258" y="144780"/>
                  </a:lnTo>
                  <a:lnTo>
                    <a:pt x="86868" y="0"/>
                  </a:lnTo>
                  <a:close/>
                </a:path>
                <a:path w="173989" h="530860">
                  <a:moveTo>
                    <a:pt x="159258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11223" y="2311908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998346" y="0"/>
                  </a:moveTo>
                  <a:lnTo>
                    <a:pt x="89788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8" y="2351531"/>
                  </a:lnTo>
                  <a:lnTo>
                    <a:pt x="998346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6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11223" y="2311908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0" y="89788"/>
                  </a:moveTo>
                  <a:lnTo>
                    <a:pt x="7046" y="54810"/>
                  </a:lnTo>
                  <a:lnTo>
                    <a:pt x="26273" y="26273"/>
                  </a:lnTo>
                  <a:lnTo>
                    <a:pt x="54810" y="7046"/>
                  </a:lnTo>
                  <a:lnTo>
                    <a:pt x="89788" y="0"/>
                  </a:lnTo>
                  <a:lnTo>
                    <a:pt x="998346" y="0"/>
                  </a:lnTo>
                  <a:lnTo>
                    <a:pt x="1033325" y="7046"/>
                  </a:lnTo>
                  <a:lnTo>
                    <a:pt x="1061862" y="26273"/>
                  </a:lnTo>
                  <a:lnTo>
                    <a:pt x="1081089" y="54810"/>
                  </a:lnTo>
                  <a:lnTo>
                    <a:pt x="1088136" y="89788"/>
                  </a:lnTo>
                  <a:lnTo>
                    <a:pt x="1088136" y="2261742"/>
                  </a:lnTo>
                  <a:lnTo>
                    <a:pt x="1081089" y="2296721"/>
                  </a:lnTo>
                  <a:lnTo>
                    <a:pt x="1061862" y="2325258"/>
                  </a:lnTo>
                  <a:lnTo>
                    <a:pt x="1033325" y="2344485"/>
                  </a:lnTo>
                  <a:lnTo>
                    <a:pt x="998346" y="2351531"/>
                  </a:lnTo>
                  <a:lnTo>
                    <a:pt x="89788" y="2351531"/>
                  </a:lnTo>
                  <a:lnTo>
                    <a:pt x="54810" y="2344485"/>
                  </a:lnTo>
                  <a:lnTo>
                    <a:pt x="26273" y="2325258"/>
                  </a:lnTo>
                  <a:lnTo>
                    <a:pt x="7046" y="2296721"/>
                  </a:lnTo>
                  <a:lnTo>
                    <a:pt x="0" y="2261742"/>
                  </a:lnTo>
                  <a:lnTo>
                    <a:pt x="0" y="897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04188" y="4002023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39" h="247014">
                  <a:moveTo>
                    <a:pt x="903732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903732" y="246887"/>
                  </a:lnTo>
                  <a:lnTo>
                    <a:pt x="903732" y="0"/>
                  </a:lnTo>
                  <a:close/>
                </a:path>
              </a:pathLst>
            </a:custGeom>
            <a:solidFill>
              <a:srgbClr val="C0DA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04188" y="4002023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39" h="247014">
                  <a:moveTo>
                    <a:pt x="0" y="246887"/>
                  </a:moveTo>
                  <a:lnTo>
                    <a:pt x="903732" y="246887"/>
                  </a:lnTo>
                  <a:lnTo>
                    <a:pt x="903732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45152" y="4663439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89" h="530860">
                  <a:moveTo>
                    <a:pt x="115824" y="144780"/>
                  </a:moveTo>
                  <a:lnTo>
                    <a:pt x="57912" y="144780"/>
                  </a:lnTo>
                  <a:lnTo>
                    <a:pt x="57912" y="530733"/>
                  </a:lnTo>
                  <a:lnTo>
                    <a:pt x="115824" y="530733"/>
                  </a:lnTo>
                  <a:lnTo>
                    <a:pt x="115824" y="144780"/>
                  </a:lnTo>
                  <a:close/>
                </a:path>
                <a:path w="173989" h="530860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80"/>
                  </a:lnTo>
                  <a:lnTo>
                    <a:pt x="159258" y="144780"/>
                  </a:lnTo>
                  <a:lnTo>
                    <a:pt x="86868" y="0"/>
                  </a:lnTo>
                  <a:close/>
                </a:path>
                <a:path w="173989" h="530860">
                  <a:moveTo>
                    <a:pt x="159258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8955" y="6402322"/>
              <a:ext cx="682752" cy="440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43404" y="6427191"/>
              <a:ext cx="881942" cy="3978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325623" y="6402322"/>
              <a:ext cx="1167384" cy="4251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99915" y="6402322"/>
              <a:ext cx="313943" cy="4251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648200" y="6402322"/>
              <a:ext cx="667512" cy="4251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9741407" y="2311907"/>
            <a:ext cx="1088390" cy="2885440"/>
            <a:chOff x="9741407" y="2311907"/>
            <a:chExt cx="1088390" cy="2885440"/>
          </a:xfrm>
        </p:grpSpPr>
        <p:sp>
          <p:nvSpPr>
            <p:cNvPr id="16" name="object 16"/>
            <p:cNvSpPr/>
            <p:nvPr/>
          </p:nvSpPr>
          <p:spPr>
            <a:xfrm>
              <a:off x="10197083" y="4666487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90" h="530860">
                  <a:moveTo>
                    <a:pt x="115824" y="144780"/>
                  </a:moveTo>
                  <a:lnTo>
                    <a:pt x="57912" y="144780"/>
                  </a:lnTo>
                  <a:lnTo>
                    <a:pt x="57912" y="530732"/>
                  </a:lnTo>
                  <a:lnTo>
                    <a:pt x="115824" y="530732"/>
                  </a:lnTo>
                  <a:lnTo>
                    <a:pt x="115824" y="144780"/>
                  </a:lnTo>
                  <a:close/>
                </a:path>
                <a:path w="173990" h="530860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80"/>
                  </a:lnTo>
                  <a:lnTo>
                    <a:pt x="159258" y="144780"/>
                  </a:lnTo>
                  <a:lnTo>
                    <a:pt x="86868" y="0"/>
                  </a:lnTo>
                  <a:close/>
                </a:path>
                <a:path w="173990" h="530860">
                  <a:moveTo>
                    <a:pt x="159258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741407" y="2311907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9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6964680" y="2311907"/>
            <a:ext cx="1088390" cy="2888615"/>
            <a:chOff x="6964680" y="2311907"/>
            <a:chExt cx="1088390" cy="2888615"/>
          </a:xfrm>
        </p:grpSpPr>
        <p:sp>
          <p:nvSpPr>
            <p:cNvPr id="19" name="object 19"/>
            <p:cNvSpPr/>
            <p:nvPr/>
          </p:nvSpPr>
          <p:spPr>
            <a:xfrm>
              <a:off x="7395972" y="4669535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90" h="530860">
                  <a:moveTo>
                    <a:pt x="115824" y="144780"/>
                  </a:moveTo>
                  <a:lnTo>
                    <a:pt x="57911" y="144780"/>
                  </a:lnTo>
                  <a:lnTo>
                    <a:pt x="57911" y="530732"/>
                  </a:lnTo>
                  <a:lnTo>
                    <a:pt x="115824" y="530732"/>
                  </a:lnTo>
                  <a:lnTo>
                    <a:pt x="115824" y="144780"/>
                  </a:lnTo>
                  <a:close/>
                </a:path>
                <a:path w="173990" h="530860">
                  <a:moveTo>
                    <a:pt x="86868" y="0"/>
                  </a:moveTo>
                  <a:lnTo>
                    <a:pt x="0" y="173736"/>
                  </a:lnTo>
                  <a:lnTo>
                    <a:pt x="57911" y="173736"/>
                  </a:lnTo>
                  <a:lnTo>
                    <a:pt x="57911" y="144780"/>
                  </a:lnTo>
                  <a:lnTo>
                    <a:pt x="159257" y="144780"/>
                  </a:lnTo>
                  <a:lnTo>
                    <a:pt x="86868" y="0"/>
                  </a:lnTo>
                  <a:close/>
                </a:path>
                <a:path w="173990" h="530860">
                  <a:moveTo>
                    <a:pt x="159257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5" y="173736"/>
                  </a:lnTo>
                  <a:lnTo>
                    <a:pt x="159257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964680" y="2311907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9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517906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80"/>
              <a:t>CFS: </a:t>
            </a:r>
            <a:r>
              <a:rPr dirty="0" spc="-1275"/>
              <a:t>BALANCING</a:t>
            </a:r>
            <a:r>
              <a:rPr dirty="0" spc="-1205"/>
              <a:t> </a:t>
            </a:r>
            <a:r>
              <a:rPr dirty="0" spc="-1500"/>
              <a:t>THE</a:t>
            </a:r>
            <a:r>
              <a:rPr dirty="0" spc="-310"/>
              <a:t> </a:t>
            </a:r>
            <a:r>
              <a:rPr dirty="0" spc="-1410"/>
              <a:t>LOAD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504188" y="4002023"/>
            <a:ext cx="904240" cy="24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85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496567" y="4308347"/>
            <a:ext cx="919480" cy="262255"/>
            <a:chOff x="1496567" y="4308347"/>
            <a:chExt cx="919480" cy="262255"/>
          </a:xfrm>
        </p:grpSpPr>
        <p:sp>
          <p:nvSpPr>
            <p:cNvPr id="24" name="object 24"/>
            <p:cNvSpPr/>
            <p:nvPr/>
          </p:nvSpPr>
          <p:spPr>
            <a:xfrm>
              <a:off x="1504187" y="4315967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39" h="247014">
                  <a:moveTo>
                    <a:pt x="903732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903732" y="246887"/>
                  </a:lnTo>
                  <a:lnTo>
                    <a:pt x="903732" y="0"/>
                  </a:lnTo>
                  <a:close/>
                </a:path>
              </a:pathLst>
            </a:custGeom>
            <a:solidFill>
              <a:srgbClr val="2D66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504187" y="4315967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39" h="247014">
                  <a:moveTo>
                    <a:pt x="0" y="246887"/>
                  </a:moveTo>
                  <a:lnTo>
                    <a:pt x="903732" y="246887"/>
                  </a:lnTo>
                  <a:lnTo>
                    <a:pt x="903732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504188" y="4315967"/>
            <a:ext cx="904240" cy="24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85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180332" y="2304288"/>
            <a:ext cx="1103630" cy="2367280"/>
            <a:chOff x="4180332" y="2304288"/>
            <a:chExt cx="1103630" cy="2367280"/>
          </a:xfrm>
        </p:grpSpPr>
        <p:sp>
          <p:nvSpPr>
            <p:cNvPr id="28" name="object 28"/>
            <p:cNvSpPr/>
            <p:nvPr/>
          </p:nvSpPr>
          <p:spPr>
            <a:xfrm>
              <a:off x="4187952" y="2311908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998347" y="0"/>
                  </a:moveTo>
                  <a:lnTo>
                    <a:pt x="89788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8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187952" y="2311908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0" y="89788"/>
                  </a:moveTo>
                  <a:lnTo>
                    <a:pt x="7046" y="54810"/>
                  </a:lnTo>
                  <a:lnTo>
                    <a:pt x="26273" y="26273"/>
                  </a:lnTo>
                  <a:lnTo>
                    <a:pt x="54810" y="7046"/>
                  </a:lnTo>
                  <a:lnTo>
                    <a:pt x="89788" y="0"/>
                  </a:lnTo>
                  <a:lnTo>
                    <a:pt x="998347" y="0"/>
                  </a:lnTo>
                  <a:lnTo>
                    <a:pt x="1033325" y="7046"/>
                  </a:lnTo>
                  <a:lnTo>
                    <a:pt x="1061862" y="26273"/>
                  </a:lnTo>
                  <a:lnTo>
                    <a:pt x="1081089" y="54810"/>
                  </a:lnTo>
                  <a:lnTo>
                    <a:pt x="1088136" y="89788"/>
                  </a:lnTo>
                  <a:lnTo>
                    <a:pt x="1088136" y="2261742"/>
                  </a:lnTo>
                  <a:lnTo>
                    <a:pt x="1081089" y="2296721"/>
                  </a:lnTo>
                  <a:lnTo>
                    <a:pt x="1061862" y="2325258"/>
                  </a:lnTo>
                  <a:lnTo>
                    <a:pt x="1033325" y="2344485"/>
                  </a:lnTo>
                  <a:lnTo>
                    <a:pt x="998347" y="2351531"/>
                  </a:lnTo>
                  <a:lnTo>
                    <a:pt x="89788" y="2351531"/>
                  </a:lnTo>
                  <a:lnTo>
                    <a:pt x="54810" y="2344485"/>
                  </a:lnTo>
                  <a:lnTo>
                    <a:pt x="26273" y="2325258"/>
                  </a:lnTo>
                  <a:lnTo>
                    <a:pt x="7046" y="2296721"/>
                  </a:lnTo>
                  <a:lnTo>
                    <a:pt x="0" y="2261742"/>
                  </a:lnTo>
                  <a:lnTo>
                    <a:pt x="0" y="897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279392" y="3686555"/>
              <a:ext cx="904240" cy="879475"/>
            </a:xfrm>
            <a:custGeom>
              <a:avLst/>
              <a:gdLst/>
              <a:ahLst/>
              <a:cxnLst/>
              <a:rect l="l" t="t" r="r" b="b"/>
              <a:pathLst>
                <a:path w="904239" h="879475">
                  <a:moveTo>
                    <a:pt x="903732" y="0"/>
                  </a:moveTo>
                  <a:lnTo>
                    <a:pt x="0" y="0"/>
                  </a:lnTo>
                  <a:lnTo>
                    <a:pt x="0" y="879347"/>
                  </a:lnTo>
                  <a:lnTo>
                    <a:pt x="903732" y="879347"/>
                  </a:lnTo>
                  <a:lnTo>
                    <a:pt x="903732" y="0"/>
                  </a:lnTo>
                  <a:close/>
                </a:path>
              </a:pathLst>
            </a:custGeom>
            <a:solidFill>
              <a:srgbClr val="61A2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279392" y="3686555"/>
              <a:ext cx="904240" cy="879475"/>
            </a:xfrm>
            <a:custGeom>
              <a:avLst/>
              <a:gdLst/>
              <a:ahLst/>
              <a:cxnLst/>
              <a:rect l="l" t="t" r="r" b="b"/>
              <a:pathLst>
                <a:path w="904239" h="879475">
                  <a:moveTo>
                    <a:pt x="0" y="879347"/>
                  </a:moveTo>
                  <a:lnTo>
                    <a:pt x="903732" y="879347"/>
                  </a:lnTo>
                  <a:lnTo>
                    <a:pt x="903732" y="0"/>
                  </a:lnTo>
                  <a:lnTo>
                    <a:pt x="0" y="0"/>
                  </a:lnTo>
                  <a:lnTo>
                    <a:pt x="0" y="879347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279391" y="3686555"/>
            <a:ext cx="904240" cy="87947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L=3000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837419" y="4315967"/>
            <a:ext cx="902335" cy="247015"/>
          </a:xfrm>
          <a:prstGeom prst="rect">
            <a:avLst/>
          </a:prstGeom>
          <a:solidFill>
            <a:srgbClr val="477A78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189">
              <a:lnSpc>
                <a:spcPts val="185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056119" y="3375659"/>
            <a:ext cx="904240" cy="247015"/>
          </a:xfrm>
          <a:prstGeom prst="rect">
            <a:avLst/>
          </a:prstGeom>
          <a:solidFill>
            <a:srgbClr val="1382AC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825">
              <a:lnSpc>
                <a:spcPts val="185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56119" y="3689603"/>
            <a:ext cx="904240" cy="247015"/>
          </a:xfrm>
          <a:prstGeom prst="rect">
            <a:avLst/>
          </a:prstGeom>
          <a:solidFill>
            <a:srgbClr val="3D8752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825">
              <a:lnSpc>
                <a:spcPts val="1850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56119" y="4003547"/>
            <a:ext cx="904240" cy="247015"/>
          </a:xfrm>
          <a:prstGeom prst="rect">
            <a:avLst/>
          </a:prstGeom>
          <a:solidFill>
            <a:srgbClr val="42B996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825">
              <a:lnSpc>
                <a:spcPts val="1850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56119" y="4315967"/>
            <a:ext cx="904240" cy="247015"/>
          </a:xfrm>
          <a:prstGeom prst="rect">
            <a:avLst/>
          </a:prstGeom>
          <a:solidFill>
            <a:srgbClr val="27CED6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825">
              <a:lnSpc>
                <a:spcPts val="185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056119" y="3061716"/>
            <a:ext cx="904240" cy="248920"/>
          </a:xfrm>
          <a:prstGeom prst="rect">
            <a:avLst/>
          </a:prstGeom>
          <a:solidFill>
            <a:srgbClr val="6FA0C0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825">
              <a:lnSpc>
                <a:spcPts val="185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056119" y="2746248"/>
            <a:ext cx="904240" cy="248920"/>
          </a:xfrm>
          <a:prstGeom prst="rect">
            <a:avLst/>
          </a:prstGeom>
          <a:solidFill>
            <a:srgbClr val="205D4A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825">
              <a:lnSpc>
                <a:spcPts val="1860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812101" y="5190553"/>
            <a:ext cx="2286635" cy="1106805"/>
            <a:chOff x="812101" y="5190553"/>
            <a:chExt cx="2286635" cy="1106805"/>
          </a:xfrm>
        </p:grpSpPr>
        <p:sp>
          <p:nvSpPr>
            <p:cNvPr id="41" name="object 41"/>
            <p:cNvSpPr/>
            <p:nvPr/>
          </p:nvSpPr>
          <p:spPr>
            <a:xfrm>
              <a:off x="816863" y="5195315"/>
              <a:ext cx="2276856" cy="10972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816863" y="5195315"/>
              <a:ext cx="2277110" cy="1097280"/>
            </a:xfrm>
            <a:custGeom>
              <a:avLst/>
              <a:gdLst/>
              <a:ahLst/>
              <a:cxnLst/>
              <a:rect l="l" t="t" r="r" b="b"/>
              <a:pathLst>
                <a:path w="2277110" h="1097279">
                  <a:moveTo>
                    <a:pt x="0" y="1097280"/>
                  </a:moveTo>
                  <a:lnTo>
                    <a:pt x="2276856" y="10972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1097280"/>
                  </a:lnTo>
                  <a:close/>
                </a:path>
              </a:pathLst>
            </a:custGeom>
            <a:ln w="9144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1627123" y="5894628"/>
            <a:ext cx="6584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588829" y="5190553"/>
            <a:ext cx="2286635" cy="1106805"/>
            <a:chOff x="3588829" y="5190553"/>
            <a:chExt cx="2286635" cy="1106805"/>
          </a:xfrm>
        </p:grpSpPr>
        <p:sp>
          <p:nvSpPr>
            <p:cNvPr id="45" name="object 45"/>
            <p:cNvSpPr/>
            <p:nvPr/>
          </p:nvSpPr>
          <p:spPr>
            <a:xfrm>
              <a:off x="3593591" y="5195315"/>
              <a:ext cx="2276856" cy="10972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593591" y="5195315"/>
              <a:ext cx="2277110" cy="1097280"/>
            </a:xfrm>
            <a:custGeom>
              <a:avLst/>
              <a:gdLst/>
              <a:ahLst/>
              <a:cxnLst/>
              <a:rect l="l" t="t" r="r" b="b"/>
              <a:pathLst>
                <a:path w="2277110" h="1097279">
                  <a:moveTo>
                    <a:pt x="0" y="1097280"/>
                  </a:moveTo>
                  <a:lnTo>
                    <a:pt x="2276856" y="10972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1097280"/>
                  </a:lnTo>
                  <a:close/>
                </a:path>
              </a:pathLst>
            </a:custGeom>
            <a:ln w="9144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4403852" y="5894628"/>
            <a:ext cx="6584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370320" y="5195315"/>
            <a:ext cx="2276855" cy="1097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6370320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9147047" y="5195315"/>
            <a:ext cx="2275331" cy="10972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9147047" y="5195315"/>
            <a:ext cx="227584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317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119883" y="5237988"/>
            <a:ext cx="3697604" cy="321945"/>
            <a:chOff x="2119883" y="5237988"/>
            <a:chExt cx="3697604" cy="321945"/>
          </a:xfrm>
        </p:grpSpPr>
        <p:sp>
          <p:nvSpPr>
            <p:cNvPr id="53" name="object 53"/>
            <p:cNvSpPr/>
            <p:nvPr/>
          </p:nvSpPr>
          <p:spPr>
            <a:xfrm>
              <a:off x="2127503" y="5250180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903732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2" y="301752"/>
                  </a:lnTo>
                  <a:lnTo>
                    <a:pt x="903732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2127503" y="5250180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0" y="301752"/>
                  </a:moveTo>
                  <a:lnTo>
                    <a:pt x="903732" y="301752"/>
                  </a:lnTo>
                  <a:lnTo>
                    <a:pt x="903732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905755" y="5245608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903731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1" y="30175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2544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4905755" y="5245608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0" y="301752"/>
                  </a:moveTo>
                  <a:lnTo>
                    <a:pt x="903731" y="301752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39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1455547" y="1897126"/>
            <a:ext cx="3778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7015" algn="l"/>
              </a:tabLst>
            </a:pPr>
            <a:r>
              <a:rPr dirty="0" sz="2400" spc="-125" b="1">
                <a:latin typeface="Arial"/>
                <a:cs typeface="Arial"/>
              </a:rPr>
              <a:t>L</a:t>
            </a:r>
            <a:r>
              <a:rPr dirty="0" sz="2400" spc="-130" b="1">
                <a:latin typeface="Arial"/>
                <a:cs typeface="Arial"/>
              </a:rPr>
              <a:t>=</a:t>
            </a:r>
            <a:r>
              <a:rPr dirty="0" sz="2400" spc="-65" b="1">
                <a:latin typeface="Arial"/>
                <a:cs typeface="Arial"/>
              </a:rPr>
              <a:t>20</a:t>
            </a:r>
            <a:r>
              <a:rPr dirty="0" sz="2400" spc="-75" b="1">
                <a:latin typeface="Arial"/>
                <a:cs typeface="Arial"/>
              </a:rPr>
              <a:t>0</a:t>
            </a:r>
            <a:r>
              <a:rPr dirty="0" sz="2400" spc="-65" b="1">
                <a:latin typeface="Arial"/>
                <a:cs typeface="Arial"/>
              </a:rPr>
              <a:t>0</a:t>
            </a:r>
            <a:r>
              <a:rPr dirty="0" sz="2400" b="1">
                <a:latin typeface="Arial"/>
                <a:cs typeface="Arial"/>
              </a:rPr>
              <a:t>	</a:t>
            </a:r>
            <a:r>
              <a:rPr dirty="0" sz="2400" spc="-125" b="1">
                <a:latin typeface="Arial"/>
                <a:cs typeface="Arial"/>
              </a:rPr>
              <a:t>L</a:t>
            </a:r>
            <a:r>
              <a:rPr dirty="0" sz="2400" spc="-130" b="1">
                <a:latin typeface="Arial"/>
                <a:cs typeface="Arial"/>
              </a:rPr>
              <a:t>=</a:t>
            </a:r>
            <a:r>
              <a:rPr dirty="0" sz="2400" spc="-65" b="1">
                <a:latin typeface="Arial"/>
                <a:cs typeface="Arial"/>
              </a:rPr>
              <a:t>30</a:t>
            </a:r>
            <a:r>
              <a:rPr dirty="0" sz="2400" spc="-75" b="1">
                <a:latin typeface="Arial"/>
                <a:cs typeface="Arial"/>
              </a:rPr>
              <a:t>0</a:t>
            </a:r>
            <a:r>
              <a:rPr dirty="0" sz="2400" spc="-65" b="1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7674864" y="5237988"/>
            <a:ext cx="917575" cy="320040"/>
            <a:chOff x="7674864" y="5237988"/>
            <a:chExt cx="917575" cy="320040"/>
          </a:xfrm>
        </p:grpSpPr>
        <p:sp>
          <p:nvSpPr>
            <p:cNvPr id="59" name="object 59"/>
            <p:cNvSpPr/>
            <p:nvPr/>
          </p:nvSpPr>
          <p:spPr>
            <a:xfrm>
              <a:off x="7682484" y="5245608"/>
              <a:ext cx="902335" cy="304800"/>
            </a:xfrm>
            <a:custGeom>
              <a:avLst/>
              <a:gdLst/>
              <a:ahLst/>
              <a:cxnLst/>
              <a:rect l="l" t="t" r="r" b="b"/>
              <a:pathLst>
                <a:path w="902334" h="304800">
                  <a:moveTo>
                    <a:pt x="902207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902207" y="304799"/>
                  </a:lnTo>
                  <a:lnTo>
                    <a:pt x="902207" y="0"/>
                  </a:lnTo>
                  <a:close/>
                </a:path>
              </a:pathLst>
            </a:custGeom>
            <a:solidFill>
              <a:srgbClr val="CFDF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7682484" y="5245608"/>
              <a:ext cx="902335" cy="304800"/>
            </a:xfrm>
            <a:custGeom>
              <a:avLst/>
              <a:gdLst/>
              <a:ahLst/>
              <a:cxnLst/>
              <a:rect l="l" t="t" r="r" b="b"/>
              <a:pathLst>
                <a:path w="902334" h="304800">
                  <a:moveTo>
                    <a:pt x="0" y="304799"/>
                  </a:moveTo>
                  <a:lnTo>
                    <a:pt x="902207" y="304799"/>
                  </a:lnTo>
                  <a:lnTo>
                    <a:pt x="902207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1" name="object 61"/>
          <p:cNvGrpSpPr/>
          <p:nvPr/>
        </p:nvGrpSpPr>
        <p:grpSpPr>
          <a:xfrm>
            <a:off x="10463783" y="5248655"/>
            <a:ext cx="919480" cy="320040"/>
            <a:chOff x="10463783" y="5248655"/>
            <a:chExt cx="919480" cy="320040"/>
          </a:xfrm>
        </p:grpSpPr>
        <p:sp>
          <p:nvSpPr>
            <p:cNvPr id="62" name="object 62"/>
            <p:cNvSpPr/>
            <p:nvPr/>
          </p:nvSpPr>
          <p:spPr>
            <a:xfrm>
              <a:off x="10471403" y="5256275"/>
              <a:ext cx="904240" cy="304800"/>
            </a:xfrm>
            <a:custGeom>
              <a:avLst/>
              <a:gdLst/>
              <a:ahLst/>
              <a:cxnLst/>
              <a:rect l="l" t="t" r="r" b="b"/>
              <a:pathLst>
                <a:path w="904240" h="304800">
                  <a:moveTo>
                    <a:pt x="903731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903731" y="304800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D3F5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0471403" y="5256275"/>
              <a:ext cx="904240" cy="304800"/>
            </a:xfrm>
            <a:custGeom>
              <a:avLst/>
              <a:gdLst/>
              <a:ahLst/>
              <a:cxnLst/>
              <a:rect l="l" t="t" r="r" b="b"/>
              <a:pathLst>
                <a:path w="904240" h="304800">
                  <a:moveTo>
                    <a:pt x="0" y="304800"/>
                  </a:moveTo>
                  <a:lnTo>
                    <a:pt x="903731" y="304800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4" name="object 64"/>
          <p:cNvGrpSpPr/>
          <p:nvPr/>
        </p:nvGrpSpPr>
        <p:grpSpPr>
          <a:xfrm>
            <a:off x="693419" y="1917192"/>
            <a:ext cx="5302250" cy="4490085"/>
            <a:chOff x="693419" y="1917192"/>
            <a:chExt cx="5302250" cy="4490085"/>
          </a:xfrm>
        </p:grpSpPr>
        <p:sp>
          <p:nvSpPr>
            <p:cNvPr id="65" name="object 65"/>
            <p:cNvSpPr/>
            <p:nvPr/>
          </p:nvSpPr>
          <p:spPr>
            <a:xfrm>
              <a:off x="712469" y="1936242"/>
              <a:ext cx="5264150" cy="4451985"/>
            </a:xfrm>
            <a:custGeom>
              <a:avLst/>
              <a:gdLst/>
              <a:ahLst/>
              <a:cxnLst/>
              <a:rect l="l" t="t" r="r" b="b"/>
              <a:pathLst>
                <a:path w="5264150" h="4451985">
                  <a:moveTo>
                    <a:pt x="0" y="4451604"/>
                  </a:moveTo>
                  <a:lnTo>
                    <a:pt x="5263896" y="4451604"/>
                  </a:lnTo>
                  <a:lnTo>
                    <a:pt x="5263896" y="0"/>
                  </a:lnTo>
                  <a:lnTo>
                    <a:pt x="0" y="0"/>
                  </a:lnTo>
                  <a:lnTo>
                    <a:pt x="0" y="4451604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2545841" y="2054352"/>
              <a:ext cx="1598930" cy="114300"/>
            </a:xfrm>
            <a:custGeom>
              <a:avLst/>
              <a:gdLst/>
              <a:ahLst/>
              <a:cxnLst/>
              <a:rect l="l" t="t" r="r" b="b"/>
              <a:pathLst>
                <a:path w="1598929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1598929" h="114300">
                  <a:moveTo>
                    <a:pt x="1484503" y="0"/>
                  </a:moveTo>
                  <a:lnTo>
                    <a:pt x="1484503" y="114300"/>
                  </a:lnTo>
                  <a:lnTo>
                    <a:pt x="1560703" y="76200"/>
                  </a:lnTo>
                  <a:lnTo>
                    <a:pt x="1503553" y="76200"/>
                  </a:lnTo>
                  <a:lnTo>
                    <a:pt x="1503553" y="38100"/>
                  </a:lnTo>
                  <a:lnTo>
                    <a:pt x="1560703" y="38100"/>
                  </a:lnTo>
                  <a:lnTo>
                    <a:pt x="1484503" y="0"/>
                  </a:lnTo>
                  <a:close/>
                </a:path>
                <a:path w="1598929" h="114300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1598929" h="114300">
                  <a:moveTo>
                    <a:pt x="1484503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1484503" y="76200"/>
                  </a:lnTo>
                  <a:lnTo>
                    <a:pt x="1484503" y="38100"/>
                  </a:lnTo>
                  <a:close/>
                </a:path>
                <a:path w="1598929" h="114300">
                  <a:moveTo>
                    <a:pt x="1560703" y="38100"/>
                  </a:moveTo>
                  <a:lnTo>
                    <a:pt x="1503553" y="38100"/>
                  </a:lnTo>
                  <a:lnTo>
                    <a:pt x="1503553" y="76200"/>
                  </a:lnTo>
                  <a:lnTo>
                    <a:pt x="1560703" y="76200"/>
                  </a:lnTo>
                  <a:lnTo>
                    <a:pt x="1598803" y="57150"/>
                  </a:lnTo>
                  <a:lnTo>
                    <a:pt x="1560703" y="381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2779013" y="2172462"/>
              <a:ext cx="1210310" cy="401320"/>
            </a:xfrm>
            <a:custGeom>
              <a:avLst/>
              <a:gdLst/>
              <a:ahLst/>
              <a:cxnLst/>
              <a:rect l="l" t="t" r="r" b="b"/>
              <a:pathLst>
                <a:path w="1210310" h="401319">
                  <a:moveTo>
                    <a:pt x="0" y="400812"/>
                  </a:moveTo>
                  <a:lnTo>
                    <a:pt x="1210056" y="400812"/>
                  </a:lnTo>
                  <a:lnTo>
                    <a:pt x="1210056" y="0"/>
                  </a:lnTo>
                  <a:lnTo>
                    <a:pt x="0" y="0"/>
                  </a:lnTo>
                  <a:lnTo>
                    <a:pt x="0" y="400812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/>
          <p:nvPr/>
        </p:nvSpPr>
        <p:spPr>
          <a:xfrm>
            <a:off x="8106918" y="2054351"/>
            <a:ext cx="1600835" cy="114300"/>
          </a:xfrm>
          <a:custGeom>
            <a:avLst/>
            <a:gdLst/>
            <a:ahLst/>
            <a:cxnLst/>
            <a:rect l="l" t="t" r="r" b="b"/>
            <a:pathLst>
              <a:path w="1600834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600834" h="114300">
                <a:moveTo>
                  <a:pt x="1486407" y="0"/>
                </a:moveTo>
                <a:lnTo>
                  <a:pt x="1486407" y="114300"/>
                </a:lnTo>
                <a:lnTo>
                  <a:pt x="1562607" y="76200"/>
                </a:lnTo>
                <a:lnTo>
                  <a:pt x="1505457" y="76200"/>
                </a:lnTo>
                <a:lnTo>
                  <a:pt x="1505457" y="38100"/>
                </a:lnTo>
                <a:lnTo>
                  <a:pt x="1562607" y="38100"/>
                </a:lnTo>
                <a:lnTo>
                  <a:pt x="1486407" y="0"/>
                </a:lnTo>
                <a:close/>
              </a:path>
              <a:path w="1600834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600834" h="114300">
                <a:moveTo>
                  <a:pt x="1486407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486407" y="76200"/>
                </a:lnTo>
                <a:lnTo>
                  <a:pt x="1486407" y="38100"/>
                </a:lnTo>
                <a:close/>
              </a:path>
              <a:path w="1600834" h="114300">
                <a:moveTo>
                  <a:pt x="1562607" y="38100"/>
                </a:moveTo>
                <a:lnTo>
                  <a:pt x="1505457" y="38100"/>
                </a:lnTo>
                <a:lnTo>
                  <a:pt x="1505457" y="76200"/>
                </a:lnTo>
                <a:lnTo>
                  <a:pt x="1562607" y="76200"/>
                </a:lnTo>
                <a:lnTo>
                  <a:pt x="1600707" y="57150"/>
                </a:lnTo>
                <a:lnTo>
                  <a:pt x="1562607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2862198" y="2190369"/>
            <a:ext cx="1042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95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z="2000" spc="-6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2000" spc="-4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2000" spc="-180" b="1">
                <a:solidFill>
                  <a:srgbClr val="FF0000"/>
                </a:solidFill>
                <a:latin typeface="Arial"/>
                <a:cs typeface="Arial"/>
              </a:rPr>
              <a:t>anced!</a:t>
            </a:r>
            <a:endParaRPr sz="20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76655" y="1900427"/>
            <a:ext cx="5360035" cy="4570730"/>
          </a:xfrm>
          <a:custGeom>
            <a:avLst/>
            <a:gdLst/>
            <a:ahLst/>
            <a:cxnLst/>
            <a:rect l="l" t="t" r="r" b="b"/>
            <a:pathLst>
              <a:path w="5360035" h="4570730">
                <a:moveTo>
                  <a:pt x="5359908" y="0"/>
                </a:moveTo>
                <a:lnTo>
                  <a:pt x="0" y="0"/>
                </a:lnTo>
                <a:lnTo>
                  <a:pt x="0" y="4570476"/>
                </a:lnTo>
                <a:lnTo>
                  <a:pt x="5359908" y="4570476"/>
                </a:lnTo>
                <a:lnTo>
                  <a:pt x="5359908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6/16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92239" y="1897126"/>
            <a:ext cx="100456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12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</a:t>
            </a:r>
            <a:r>
              <a:rPr dirty="0" u="heavy" sz="2400" spc="-13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=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40</a:t>
            </a:r>
            <a:r>
              <a:rPr dirty="0" u="heavy" sz="2400" spc="-7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68585" y="1897126"/>
            <a:ext cx="100456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12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</a:t>
            </a:r>
            <a:r>
              <a:rPr dirty="0" u="heavy" sz="2400" spc="-13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=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30</a:t>
            </a:r>
            <a:r>
              <a:rPr dirty="0" u="heavy" sz="2400" spc="-7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955" y="2304288"/>
            <a:ext cx="5287010" cy="4538980"/>
            <a:chOff x="28955" y="2304288"/>
            <a:chExt cx="5287010" cy="4538980"/>
          </a:xfrm>
        </p:grpSpPr>
        <p:sp>
          <p:nvSpPr>
            <p:cNvPr id="5" name="object 5"/>
            <p:cNvSpPr/>
            <p:nvPr/>
          </p:nvSpPr>
          <p:spPr>
            <a:xfrm>
              <a:off x="1868423" y="4663439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89" h="530860">
                  <a:moveTo>
                    <a:pt x="115824" y="144780"/>
                  </a:moveTo>
                  <a:lnTo>
                    <a:pt x="57912" y="144780"/>
                  </a:lnTo>
                  <a:lnTo>
                    <a:pt x="57912" y="530733"/>
                  </a:lnTo>
                  <a:lnTo>
                    <a:pt x="115824" y="530733"/>
                  </a:lnTo>
                  <a:lnTo>
                    <a:pt x="115824" y="144780"/>
                  </a:lnTo>
                  <a:close/>
                </a:path>
                <a:path w="173989" h="530860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80"/>
                  </a:lnTo>
                  <a:lnTo>
                    <a:pt x="159258" y="144780"/>
                  </a:lnTo>
                  <a:lnTo>
                    <a:pt x="86868" y="0"/>
                  </a:lnTo>
                  <a:close/>
                </a:path>
                <a:path w="173989" h="530860">
                  <a:moveTo>
                    <a:pt x="159258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11223" y="2311908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998346" y="0"/>
                  </a:moveTo>
                  <a:lnTo>
                    <a:pt x="89788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8" y="2351531"/>
                  </a:lnTo>
                  <a:lnTo>
                    <a:pt x="998346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6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11223" y="2311908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0" y="89788"/>
                  </a:moveTo>
                  <a:lnTo>
                    <a:pt x="7046" y="54810"/>
                  </a:lnTo>
                  <a:lnTo>
                    <a:pt x="26273" y="26273"/>
                  </a:lnTo>
                  <a:lnTo>
                    <a:pt x="54810" y="7046"/>
                  </a:lnTo>
                  <a:lnTo>
                    <a:pt x="89788" y="0"/>
                  </a:lnTo>
                  <a:lnTo>
                    <a:pt x="998346" y="0"/>
                  </a:lnTo>
                  <a:lnTo>
                    <a:pt x="1033325" y="7046"/>
                  </a:lnTo>
                  <a:lnTo>
                    <a:pt x="1061862" y="26273"/>
                  </a:lnTo>
                  <a:lnTo>
                    <a:pt x="1081089" y="54810"/>
                  </a:lnTo>
                  <a:lnTo>
                    <a:pt x="1088136" y="89788"/>
                  </a:lnTo>
                  <a:lnTo>
                    <a:pt x="1088136" y="2261742"/>
                  </a:lnTo>
                  <a:lnTo>
                    <a:pt x="1081089" y="2296721"/>
                  </a:lnTo>
                  <a:lnTo>
                    <a:pt x="1061862" y="2325258"/>
                  </a:lnTo>
                  <a:lnTo>
                    <a:pt x="1033325" y="2344485"/>
                  </a:lnTo>
                  <a:lnTo>
                    <a:pt x="998346" y="2351531"/>
                  </a:lnTo>
                  <a:lnTo>
                    <a:pt x="89788" y="2351531"/>
                  </a:lnTo>
                  <a:lnTo>
                    <a:pt x="54810" y="2344485"/>
                  </a:lnTo>
                  <a:lnTo>
                    <a:pt x="26273" y="2325258"/>
                  </a:lnTo>
                  <a:lnTo>
                    <a:pt x="7046" y="2296721"/>
                  </a:lnTo>
                  <a:lnTo>
                    <a:pt x="0" y="2261742"/>
                  </a:lnTo>
                  <a:lnTo>
                    <a:pt x="0" y="897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04188" y="4002023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39" h="247014">
                  <a:moveTo>
                    <a:pt x="903732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903732" y="246887"/>
                  </a:lnTo>
                  <a:lnTo>
                    <a:pt x="903732" y="0"/>
                  </a:lnTo>
                  <a:close/>
                </a:path>
              </a:pathLst>
            </a:custGeom>
            <a:solidFill>
              <a:srgbClr val="C0DA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04188" y="4002023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39" h="247014">
                  <a:moveTo>
                    <a:pt x="0" y="246887"/>
                  </a:moveTo>
                  <a:lnTo>
                    <a:pt x="903732" y="246887"/>
                  </a:lnTo>
                  <a:lnTo>
                    <a:pt x="903732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645152" y="4663439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89" h="530860">
                  <a:moveTo>
                    <a:pt x="115824" y="144780"/>
                  </a:moveTo>
                  <a:lnTo>
                    <a:pt x="57912" y="144780"/>
                  </a:lnTo>
                  <a:lnTo>
                    <a:pt x="57912" y="530733"/>
                  </a:lnTo>
                  <a:lnTo>
                    <a:pt x="115824" y="530733"/>
                  </a:lnTo>
                  <a:lnTo>
                    <a:pt x="115824" y="144780"/>
                  </a:lnTo>
                  <a:close/>
                </a:path>
                <a:path w="173989" h="530860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80"/>
                  </a:lnTo>
                  <a:lnTo>
                    <a:pt x="159258" y="144780"/>
                  </a:lnTo>
                  <a:lnTo>
                    <a:pt x="86868" y="0"/>
                  </a:lnTo>
                  <a:close/>
                </a:path>
                <a:path w="173989" h="530860">
                  <a:moveTo>
                    <a:pt x="159258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8955" y="6402322"/>
              <a:ext cx="682752" cy="440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43404" y="6427191"/>
              <a:ext cx="881942" cy="3978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325623" y="6402322"/>
              <a:ext cx="1167384" cy="4251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99915" y="6402322"/>
              <a:ext cx="313943" cy="4251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648200" y="6402322"/>
              <a:ext cx="667512" cy="4251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7395971" y="2304288"/>
            <a:ext cx="3441700" cy="2896235"/>
            <a:chOff x="7395971" y="2304288"/>
            <a:chExt cx="3441700" cy="2896235"/>
          </a:xfrm>
        </p:grpSpPr>
        <p:sp>
          <p:nvSpPr>
            <p:cNvPr id="17" name="object 17"/>
            <p:cNvSpPr/>
            <p:nvPr/>
          </p:nvSpPr>
          <p:spPr>
            <a:xfrm>
              <a:off x="7395972" y="4666487"/>
              <a:ext cx="2974975" cy="534035"/>
            </a:xfrm>
            <a:custGeom>
              <a:avLst/>
              <a:gdLst/>
              <a:ahLst/>
              <a:cxnLst/>
              <a:rect l="l" t="t" r="r" b="b"/>
              <a:pathLst>
                <a:path w="2974975" h="534035">
                  <a:moveTo>
                    <a:pt x="173736" y="176784"/>
                  </a:moveTo>
                  <a:lnTo>
                    <a:pt x="159258" y="147828"/>
                  </a:lnTo>
                  <a:lnTo>
                    <a:pt x="86868" y="3048"/>
                  </a:lnTo>
                  <a:lnTo>
                    <a:pt x="0" y="176784"/>
                  </a:lnTo>
                  <a:lnTo>
                    <a:pt x="57912" y="176784"/>
                  </a:lnTo>
                  <a:lnTo>
                    <a:pt x="57912" y="533781"/>
                  </a:lnTo>
                  <a:lnTo>
                    <a:pt x="115824" y="533781"/>
                  </a:lnTo>
                  <a:lnTo>
                    <a:pt x="115824" y="176784"/>
                  </a:lnTo>
                  <a:lnTo>
                    <a:pt x="173736" y="176784"/>
                  </a:lnTo>
                  <a:close/>
                </a:path>
                <a:path w="2974975" h="534035">
                  <a:moveTo>
                    <a:pt x="2974848" y="173736"/>
                  </a:moveTo>
                  <a:lnTo>
                    <a:pt x="2960370" y="144780"/>
                  </a:lnTo>
                  <a:lnTo>
                    <a:pt x="2887980" y="0"/>
                  </a:lnTo>
                  <a:lnTo>
                    <a:pt x="2801112" y="173736"/>
                  </a:lnTo>
                  <a:lnTo>
                    <a:pt x="2859024" y="173736"/>
                  </a:lnTo>
                  <a:lnTo>
                    <a:pt x="2859024" y="530733"/>
                  </a:lnTo>
                  <a:lnTo>
                    <a:pt x="2916936" y="530733"/>
                  </a:lnTo>
                  <a:lnTo>
                    <a:pt x="2916936" y="173736"/>
                  </a:lnTo>
                  <a:lnTo>
                    <a:pt x="2974848" y="173736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741407" y="2311908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9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741407" y="2311908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0" y="89788"/>
                  </a:moveTo>
                  <a:lnTo>
                    <a:pt x="7046" y="54810"/>
                  </a:lnTo>
                  <a:lnTo>
                    <a:pt x="26273" y="26273"/>
                  </a:lnTo>
                  <a:lnTo>
                    <a:pt x="54810" y="7046"/>
                  </a:lnTo>
                  <a:lnTo>
                    <a:pt x="89789" y="0"/>
                  </a:lnTo>
                  <a:lnTo>
                    <a:pt x="998347" y="0"/>
                  </a:lnTo>
                  <a:lnTo>
                    <a:pt x="1033325" y="7046"/>
                  </a:lnTo>
                  <a:lnTo>
                    <a:pt x="1061862" y="26273"/>
                  </a:lnTo>
                  <a:lnTo>
                    <a:pt x="1081089" y="54810"/>
                  </a:lnTo>
                  <a:lnTo>
                    <a:pt x="1088136" y="89788"/>
                  </a:lnTo>
                  <a:lnTo>
                    <a:pt x="1088136" y="2261742"/>
                  </a:lnTo>
                  <a:lnTo>
                    <a:pt x="1081089" y="2296721"/>
                  </a:lnTo>
                  <a:lnTo>
                    <a:pt x="1061862" y="2325258"/>
                  </a:lnTo>
                  <a:lnTo>
                    <a:pt x="1033325" y="2344485"/>
                  </a:lnTo>
                  <a:lnTo>
                    <a:pt x="998347" y="2351531"/>
                  </a:lnTo>
                  <a:lnTo>
                    <a:pt x="89789" y="2351531"/>
                  </a:lnTo>
                  <a:lnTo>
                    <a:pt x="54810" y="2344485"/>
                  </a:lnTo>
                  <a:lnTo>
                    <a:pt x="26273" y="2325258"/>
                  </a:lnTo>
                  <a:lnTo>
                    <a:pt x="7046" y="2296721"/>
                  </a:lnTo>
                  <a:lnTo>
                    <a:pt x="0" y="2261742"/>
                  </a:lnTo>
                  <a:lnTo>
                    <a:pt x="0" y="897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837419" y="4315967"/>
              <a:ext cx="902335" cy="247015"/>
            </a:xfrm>
            <a:custGeom>
              <a:avLst/>
              <a:gdLst/>
              <a:ahLst/>
              <a:cxnLst/>
              <a:rect l="l" t="t" r="r" b="b"/>
              <a:pathLst>
                <a:path w="902334" h="247014">
                  <a:moveTo>
                    <a:pt x="902207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902207" y="246887"/>
                  </a:lnTo>
                  <a:lnTo>
                    <a:pt x="902207" y="0"/>
                  </a:lnTo>
                  <a:close/>
                </a:path>
              </a:pathLst>
            </a:custGeom>
            <a:solidFill>
              <a:srgbClr val="477A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837419" y="4315967"/>
              <a:ext cx="902335" cy="247015"/>
            </a:xfrm>
            <a:custGeom>
              <a:avLst/>
              <a:gdLst/>
              <a:ahLst/>
              <a:cxnLst/>
              <a:rect l="l" t="t" r="r" b="b"/>
              <a:pathLst>
                <a:path w="902334" h="247014">
                  <a:moveTo>
                    <a:pt x="0" y="246887"/>
                  </a:moveTo>
                  <a:lnTo>
                    <a:pt x="902207" y="246887"/>
                  </a:lnTo>
                  <a:lnTo>
                    <a:pt x="902207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517906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80"/>
              <a:t>CFS: </a:t>
            </a:r>
            <a:r>
              <a:rPr dirty="0" spc="-1275"/>
              <a:t>BALANCING</a:t>
            </a:r>
            <a:r>
              <a:rPr dirty="0" spc="-1205"/>
              <a:t> </a:t>
            </a:r>
            <a:r>
              <a:rPr dirty="0" spc="-1500"/>
              <a:t>THE</a:t>
            </a:r>
            <a:r>
              <a:rPr dirty="0" spc="-310"/>
              <a:t> </a:t>
            </a:r>
            <a:r>
              <a:rPr dirty="0" spc="-1410"/>
              <a:t>LOAD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614042" y="3981450"/>
            <a:ext cx="6845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L=1</a:t>
            </a: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496567" y="4308347"/>
            <a:ext cx="919480" cy="262255"/>
            <a:chOff x="1496567" y="4308347"/>
            <a:chExt cx="919480" cy="262255"/>
          </a:xfrm>
        </p:grpSpPr>
        <p:sp>
          <p:nvSpPr>
            <p:cNvPr id="25" name="object 25"/>
            <p:cNvSpPr/>
            <p:nvPr/>
          </p:nvSpPr>
          <p:spPr>
            <a:xfrm>
              <a:off x="1504187" y="4315967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39" h="247014">
                  <a:moveTo>
                    <a:pt x="903732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903732" y="246887"/>
                  </a:lnTo>
                  <a:lnTo>
                    <a:pt x="903732" y="0"/>
                  </a:lnTo>
                  <a:close/>
                </a:path>
              </a:pathLst>
            </a:custGeom>
            <a:solidFill>
              <a:srgbClr val="2D66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504187" y="4315967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39" h="247014">
                  <a:moveTo>
                    <a:pt x="0" y="246887"/>
                  </a:moveTo>
                  <a:lnTo>
                    <a:pt x="903732" y="246887"/>
                  </a:lnTo>
                  <a:lnTo>
                    <a:pt x="903732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614042" y="4295343"/>
            <a:ext cx="6845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L=</a:t>
            </a:r>
            <a:r>
              <a:rPr dirty="0" sz="1600" spc="-6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00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180332" y="2304288"/>
            <a:ext cx="1103630" cy="2367280"/>
            <a:chOff x="4180332" y="2304288"/>
            <a:chExt cx="1103630" cy="2367280"/>
          </a:xfrm>
        </p:grpSpPr>
        <p:sp>
          <p:nvSpPr>
            <p:cNvPr id="29" name="object 29"/>
            <p:cNvSpPr/>
            <p:nvPr/>
          </p:nvSpPr>
          <p:spPr>
            <a:xfrm>
              <a:off x="4187952" y="2311908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998347" y="0"/>
                  </a:moveTo>
                  <a:lnTo>
                    <a:pt x="89788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8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187952" y="2311908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0" y="89788"/>
                  </a:moveTo>
                  <a:lnTo>
                    <a:pt x="7046" y="54810"/>
                  </a:lnTo>
                  <a:lnTo>
                    <a:pt x="26273" y="26273"/>
                  </a:lnTo>
                  <a:lnTo>
                    <a:pt x="54810" y="7046"/>
                  </a:lnTo>
                  <a:lnTo>
                    <a:pt x="89788" y="0"/>
                  </a:lnTo>
                  <a:lnTo>
                    <a:pt x="998347" y="0"/>
                  </a:lnTo>
                  <a:lnTo>
                    <a:pt x="1033325" y="7046"/>
                  </a:lnTo>
                  <a:lnTo>
                    <a:pt x="1061862" y="26273"/>
                  </a:lnTo>
                  <a:lnTo>
                    <a:pt x="1081089" y="54810"/>
                  </a:lnTo>
                  <a:lnTo>
                    <a:pt x="1088136" y="89788"/>
                  </a:lnTo>
                  <a:lnTo>
                    <a:pt x="1088136" y="2261742"/>
                  </a:lnTo>
                  <a:lnTo>
                    <a:pt x="1081089" y="2296721"/>
                  </a:lnTo>
                  <a:lnTo>
                    <a:pt x="1061862" y="2325258"/>
                  </a:lnTo>
                  <a:lnTo>
                    <a:pt x="1033325" y="2344485"/>
                  </a:lnTo>
                  <a:lnTo>
                    <a:pt x="998347" y="2351531"/>
                  </a:lnTo>
                  <a:lnTo>
                    <a:pt x="89788" y="2351531"/>
                  </a:lnTo>
                  <a:lnTo>
                    <a:pt x="54810" y="2344485"/>
                  </a:lnTo>
                  <a:lnTo>
                    <a:pt x="26273" y="2325258"/>
                  </a:lnTo>
                  <a:lnTo>
                    <a:pt x="7046" y="2296721"/>
                  </a:lnTo>
                  <a:lnTo>
                    <a:pt x="0" y="2261742"/>
                  </a:lnTo>
                  <a:lnTo>
                    <a:pt x="0" y="897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279392" y="3686555"/>
              <a:ext cx="904240" cy="879475"/>
            </a:xfrm>
            <a:custGeom>
              <a:avLst/>
              <a:gdLst/>
              <a:ahLst/>
              <a:cxnLst/>
              <a:rect l="l" t="t" r="r" b="b"/>
              <a:pathLst>
                <a:path w="904239" h="879475">
                  <a:moveTo>
                    <a:pt x="903732" y="0"/>
                  </a:moveTo>
                  <a:lnTo>
                    <a:pt x="0" y="0"/>
                  </a:lnTo>
                  <a:lnTo>
                    <a:pt x="0" y="879347"/>
                  </a:lnTo>
                  <a:lnTo>
                    <a:pt x="903732" y="879347"/>
                  </a:lnTo>
                  <a:lnTo>
                    <a:pt x="903732" y="0"/>
                  </a:lnTo>
                  <a:close/>
                </a:path>
              </a:pathLst>
            </a:custGeom>
            <a:solidFill>
              <a:srgbClr val="61A2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279392" y="3686555"/>
              <a:ext cx="904240" cy="879475"/>
            </a:xfrm>
            <a:custGeom>
              <a:avLst/>
              <a:gdLst/>
              <a:ahLst/>
              <a:cxnLst/>
              <a:rect l="l" t="t" r="r" b="b"/>
              <a:pathLst>
                <a:path w="904239" h="879475">
                  <a:moveTo>
                    <a:pt x="0" y="879347"/>
                  </a:moveTo>
                  <a:lnTo>
                    <a:pt x="903732" y="879347"/>
                  </a:lnTo>
                  <a:lnTo>
                    <a:pt x="903732" y="0"/>
                  </a:lnTo>
                  <a:lnTo>
                    <a:pt x="0" y="0"/>
                  </a:lnTo>
                  <a:lnTo>
                    <a:pt x="0" y="879347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4390771" y="3982339"/>
            <a:ext cx="6845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L=3</a:t>
            </a: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948164" y="4295343"/>
            <a:ext cx="6845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L=</a:t>
            </a:r>
            <a:r>
              <a:rPr dirty="0" sz="1600" spc="-6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00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957059" y="2304288"/>
            <a:ext cx="1103630" cy="2367280"/>
            <a:chOff x="6957059" y="2304288"/>
            <a:chExt cx="1103630" cy="2367280"/>
          </a:xfrm>
        </p:grpSpPr>
        <p:sp>
          <p:nvSpPr>
            <p:cNvPr id="36" name="object 36"/>
            <p:cNvSpPr/>
            <p:nvPr/>
          </p:nvSpPr>
          <p:spPr>
            <a:xfrm>
              <a:off x="6964679" y="2311908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9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964679" y="2311908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0" y="89788"/>
                  </a:moveTo>
                  <a:lnTo>
                    <a:pt x="7046" y="54810"/>
                  </a:lnTo>
                  <a:lnTo>
                    <a:pt x="26273" y="26273"/>
                  </a:lnTo>
                  <a:lnTo>
                    <a:pt x="54810" y="7046"/>
                  </a:lnTo>
                  <a:lnTo>
                    <a:pt x="89789" y="0"/>
                  </a:lnTo>
                  <a:lnTo>
                    <a:pt x="998347" y="0"/>
                  </a:lnTo>
                  <a:lnTo>
                    <a:pt x="1033325" y="7046"/>
                  </a:lnTo>
                  <a:lnTo>
                    <a:pt x="1061862" y="26273"/>
                  </a:lnTo>
                  <a:lnTo>
                    <a:pt x="1081089" y="54810"/>
                  </a:lnTo>
                  <a:lnTo>
                    <a:pt x="1088136" y="89788"/>
                  </a:lnTo>
                  <a:lnTo>
                    <a:pt x="1088136" y="2261742"/>
                  </a:lnTo>
                  <a:lnTo>
                    <a:pt x="1081089" y="2296721"/>
                  </a:lnTo>
                  <a:lnTo>
                    <a:pt x="1061862" y="2325258"/>
                  </a:lnTo>
                  <a:lnTo>
                    <a:pt x="1033325" y="2344485"/>
                  </a:lnTo>
                  <a:lnTo>
                    <a:pt x="998347" y="2351531"/>
                  </a:lnTo>
                  <a:lnTo>
                    <a:pt x="89789" y="2351531"/>
                  </a:lnTo>
                  <a:lnTo>
                    <a:pt x="54810" y="2344485"/>
                  </a:lnTo>
                  <a:lnTo>
                    <a:pt x="26273" y="2325258"/>
                  </a:lnTo>
                  <a:lnTo>
                    <a:pt x="7046" y="2296721"/>
                  </a:lnTo>
                  <a:lnTo>
                    <a:pt x="0" y="2261742"/>
                  </a:lnTo>
                  <a:lnTo>
                    <a:pt x="0" y="897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056119" y="3375660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903731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903731" y="246887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1382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056119" y="3375660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0" y="246887"/>
                  </a:moveTo>
                  <a:lnTo>
                    <a:pt x="903731" y="246887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7167498" y="3354781"/>
            <a:ext cx="6845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L=</a:t>
            </a:r>
            <a:r>
              <a:rPr dirty="0" sz="1600" spc="-6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00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048500" y="3681984"/>
            <a:ext cx="919480" cy="262255"/>
            <a:chOff x="7048500" y="3681984"/>
            <a:chExt cx="919480" cy="262255"/>
          </a:xfrm>
        </p:grpSpPr>
        <p:sp>
          <p:nvSpPr>
            <p:cNvPr id="42" name="object 42"/>
            <p:cNvSpPr/>
            <p:nvPr/>
          </p:nvSpPr>
          <p:spPr>
            <a:xfrm>
              <a:off x="7056120" y="3689604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903731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903731" y="246888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3D87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056120" y="3689604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0" y="246888"/>
                  </a:moveTo>
                  <a:lnTo>
                    <a:pt x="903731" y="246888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7167498" y="3668648"/>
            <a:ext cx="6845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L=1</a:t>
            </a: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048500" y="3995928"/>
            <a:ext cx="919480" cy="262255"/>
            <a:chOff x="7048500" y="3995928"/>
            <a:chExt cx="919480" cy="262255"/>
          </a:xfrm>
        </p:grpSpPr>
        <p:sp>
          <p:nvSpPr>
            <p:cNvPr id="46" name="object 46"/>
            <p:cNvSpPr/>
            <p:nvPr/>
          </p:nvSpPr>
          <p:spPr>
            <a:xfrm>
              <a:off x="7056120" y="4003548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903731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903731" y="246887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42B9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056120" y="4003548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0" y="246887"/>
                  </a:moveTo>
                  <a:lnTo>
                    <a:pt x="903731" y="246887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7167498" y="3982339"/>
            <a:ext cx="6845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L=1</a:t>
            </a: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7048500" y="4308347"/>
            <a:ext cx="919480" cy="262255"/>
            <a:chOff x="7048500" y="4308347"/>
            <a:chExt cx="919480" cy="262255"/>
          </a:xfrm>
        </p:grpSpPr>
        <p:sp>
          <p:nvSpPr>
            <p:cNvPr id="50" name="object 50"/>
            <p:cNvSpPr/>
            <p:nvPr/>
          </p:nvSpPr>
          <p:spPr>
            <a:xfrm>
              <a:off x="7056120" y="4315967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903731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903731" y="246887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27CE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7056120" y="4315967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0" y="246887"/>
                  </a:moveTo>
                  <a:lnTo>
                    <a:pt x="903731" y="246887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7167498" y="4295343"/>
            <a:ext cx="6845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L=</a:t>
            </a:r>
            <a:r>
              <a:rPr dirty="0" sz="1600" spc="-6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00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812101" y="5190553"/>
            <a:ext cx="2286635" cy="1106805"/>
            <a:chOff x="812101" y="5190553"/>
            <a:chExt cx="2286635" cy="1106805"/>
          </a:xfrm>
        </p:grpSpPr>
        <p:sp>
          <p:nvSpPr>
            <p:cNvPr id="54" name="object 54"/>
            <p:cNvSpPr/>
            <p:nvPr/>
          </p:nvSpPr>
          <p:spPr>
            <a:xfrm>
              <a:off x="816863" y="5195315"/>
              <a:ext cx="2276856" cy="10972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816863" y="5195315"/>
              <a:ext cx="2277110" cy="1097280"/>
            </a:xfrm>
            <a:custGeom>
              <a:avLst/>
              <a:gdLst/>
              <a:ahLst/>
              <a:cxnLst/>
              <a:rect l="l" t="t" r="r" b="b"/>
              <a:pathLst>
                <a:path w="2277110" h="1097279">
                  <a:moveTo>
                    <a:pt x="0" y="1097280"/>
                  </a:moveTo>
                  <a:lnTo>
                    <a:pt x="2276856" y="10972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1097280"/>
                  </a:lnTo>
                  <a:close/>
                </a:path>
              </a:pathLst>
            </a:custGeom>
            <a:ln w="9144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1627123" y="5894628"/>
            <a:ext cx="6584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3588829" y="5190553"/>
            <a:ext cx="2286635" cy="1106805"/>
            <a:chOff x="3588829" y="5190553"/>
            <a:chExt cx="2286635" cy="1106805"/>
          </a:xfrm>
        </p:grpSpPr>
        <p:sp>
          <p:nvSpPr>
            <p:cNvPr id="58" name="object 58"/>
            <p:cNvSpPr/>
            <p:nvPr/>
          </p:nvSpPr>
          <p:spPr>
            <a:xfrm>
              <a:off x="3593591" y="5195315"/>
              <a:ext cx="2276856" cy="10972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3593591" y="5195315"/>
              <a:ext cx="2277110" cy="1097280"/>
            </a:xfrm>
            <a:custGeom>
              <a:avLst/>
              <a:gdLst/>
              <a:ahLst/>
              <a:cxnLst/>
              <a:rect l="l" t="t" r="r" b="b"/>
              <a:pathLst>
                <a:path w="2277110" h="1097279">
                  <a:moveTo>
                    <a:pt x="0" y="1097280"/>
                  </a:moveTo>
                  <a:lnTo>
                    <a:pt x="2276856" y="10972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1097280"/>
                  </a:lnTo>
                  <a:close/>
                </a:path>
              </a:pathLst>
            </a:custGeom>
            <a:ln w="9144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4403852" y="5894628"/>
            <a:ext cx="6584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6365557" y="5190553"/>
            <a:ext cx="2286635" cy="1106805"/>
            <a:chOff x="6365557" y="5190553"/>
            <a:chExt cx="2286635" cy="1106805"/>
          </a:xfrm>
        </p:grpSpPr>
        <p:sp>
          <p:nvSpPr>
            <p:cNvPr id="62" name="object 62"/>
            <p:cNvSpPr/>
            <p:nvPr/>
          </p:nvSpPr>
          <p:spPr>
            <a:xfrm>
              <a:off x="6370320" y="5195315"/>
              <a:ext cx="2276855" cy="10972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6370320" y="5195315"/>
              <a:ext cx="2277110" cy="1097280"/>
            </a:xfrm>
            <a:custGeom>
              <a:avLst/>
              <a:gdLst/>
              <a:ahLst/>
              <a:cxnLst/>
              <a:rect l="l" t="t" r="r" b="b"/>
              <a:pathLst>
                <a:path w="2277109" h="1097279">
                  <a:moveTo>
                    <a:pt x="0" y="1097280"/>
                  </a:moveTo>
                  <a:lnTo>
                    <a:pt x="2276855" y="1097280"/>
                  </a:lnTo>
                  <a:lnTo>
                    <a:pt x="2276855" y="0"/>
                  </a:lnTo>
                  <a:lnTo>
                    <a:pt x="0" y="0"/>
                  </a:lnTo>
                  <a:lnTo>
                    <a:pt x="0" y="1097280"/>
                  </a:lnTo>
                  <a:close/>
                </a:path>
              </a:pathLst>
            </a:custGeom>
            <a:ln w="9144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7180580" y="5894628"/>
            <a:ext cx="6584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9142285" y="5190553"/>
            <a:ext cx="2285365" cy="1106805"/>
            <a:chOff x="9142285" y="5190553"/>
            <a:chExt cx="2285365" cy="1106805"/>
          </a:xfrm>
        </p:grpSpPr>
        <p:sp>
          <p:nvSpPr>
            <p:cNvPr id="66" name="object 66"/>
            <p:cNvSpPr/>
            <p:nvPr/>
          </p:nvSpPr>
          <p:spPr>
            <a:xfrm>
              <a:off x="9147047" y="5195315"/>
              <a:ext cx="2275331" cy="10972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9147047" y="5195315"/>
              <a:ext cx="2275840" cy="1097280"/>
            </a:xfrm>
            <a:custGeom>
              <a:avLst/>
              <a:gdLst/>
              <a:ahLst/>
              <a:cxnLst/>
              <a:rect l="l" t="t" r="r" b="b"/>
              <a:pathLst>
                <a:path w="2275840" h="1097279">
                  <a:moveTo>
                    <a:pt x="0" y="1097280"/>
                  </a:moveTo>
                  <a:lnTo>
                    <a:pt x="2275331" y="1097280"/>
                  </a:lnTo>
                  <a:lnTo>
                    <a:pt x="2275331" y="0"/>
                  </a:lnTo>
                  <a:lnTo>
                    <a:pt x="0" y="0"/>
                  </a:lnTo>
                  <a:lnTo>
                    <a:pt x="0" y="1097280"/>
                  </a:lnTo>
                  <a:close/>
                </a:path>
              </a:pathLst>
            </a:custGeom>
            <a:ln w="9143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/>
          <p:nvPr/>
        </p:nvSpPr>
        <p:spPr>
          <a:xfrm>
            <a:off x="9957307" y="5894628"/>
            <a:ext cx="6584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2119883" y="5237988"/>
            <a:ext cx="3697604" cy="321945"/>
            <a:chOff x="2119883" y="5237988"/>
            <a:chExt cx="3697604" cy="321945"/>
          </a:xfrm>
        </p:grpSpPr>
        <p:sp>
          <p:nvSpPr>
            <p:cNvPr id="70" name="object 70"/>
            <p:cNvSpPr/>
            <p:nvPr/>
          </p:nvSpPr>
          <p:spPr>
            <a:xfrm>
              <a:off x="2127503" y="5250180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903732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2" y="301752"/>
                  </a:lnTo>
                  <a:lnTo>
                    <a:pt x="903732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2127503" y="5250180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0" y="301752"/>
                  </a:moveTo>
                  <a:lnTo>
                    <a:pt x="903732" y="301752"/>
                  </a:lnTo>
                  <a:lnTo>
                    <a:pt x="903732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4905755" y="5245608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903731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1" y="30175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2544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4905755" y="5245608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0" y="301752"/>
                  </a:moveTo>
                  <a:lnTo>
                    <a:pt x="903731" y="301752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39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/>
          <p:cNvSpPr txBox="1"/>
          <p:nvPr/>
        </p:nvSpPr>
        <p:spPr>
          <a:xfrm>
            <a:off x="1455547" y="1897126"/>
            <a:ext cx="3778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7015" algn="l"/>
              </a:tabLst>
            </a:pPr>
            <a:r>
              <a:rPr dirty="0" sz="2400" spc="-125" b="1">
                <a:latin typeface="Arial"/>
                <a:cs typeface="Arial"/>
              </a:rPr>
              <a:t>L</a:t>
            </a:r>
            <a:r>
              <a:rPr dirty="0" sz="2400" spc="-130" b="1">
                <a:latin typeface="Arial"/>
                <a:cs typeface="Arial"/>
              </a:rPr>
              <a:t>=</a:t>
            </a:r>
            <a:r>
              <a:rPr dirty="0" sz="2400" spc="-65" b="1">
                <a:latin typeface="Arial"/>
                <a:cs typeface="Arial"/>
              </a:rPr>
              <a:t>20</a:t>
            </a:r>
            <a:r>
              <a:rPr dirty="0" sz="2400" spc="-75" b="1">
                <a:latin typeface="Arial"/>
                <a:cs typeface="Arial"/>
              </a:rPr>
              <a:t>0</a:t>
            </a:r>
            <a:r>
              <a:rPr dirty="0" sz="2400" spc="-65" b="1">
                <a:latin typeface="Arial"/>
                <a:cs typeface="Arial"/>
              </a:rPr>
              <a:t>0</a:t>
            </a:r>
            <a:r>
              <a:rPr dirty="0" sz="2400" b="1">
                <a:latin typeface="Arial"/>
                <a:cs typeface="Arial"/>
              </a:rPr>
              <a:t>	</a:t>
            </a:r>
            <a:r>
              <a:rPr dirty="0" sz="2400" spc="-125" b="1">
                <a:latin typeface="Arial"/>
                <a:cs typeface="Arial"/>
              </a:rPr>
              <a:t>L</a:t>
            </a:r>
            <a:r>
              <a:rPr dirty="0" sz="2400" spc="-130" b="1">
                <a:latin typeface="Arial"/>
                <a:cs typeface="Arial"/>
              </a:rPr>
              <a:t>=</a:t>
            </a:r>
            <a:r>
              <a:rPr dirty="0" sz="2400" spc="-65" b="1">
                <a:latin typeface="Arial"/>
                <a:cs typeface="Arial"/>
              </a:rPr>
              <a:t>30</a:t>
            </a:r>
            <a:r>
              <a:rPr dirty="0" sz="2400" spc="-75" b="1">
                <a:latin typeface="Arial"/>
                <a:cs typeface="Arial"/>
              </a:rPr>
              <a:t>0</a:t>
            </a:r>
            <a:r>
              <a:rPr dirty="0" sz="2400" spc="-65" b="1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6252971" y="1911095"/>
            <a:ext cx="5300980" cy="4490085"/>
            <a:chOff x="6252971" y="1911095"/>
            <a:chExt cx="5300980" cy="4490085"/>
          </a:xfrm>
        </p:grpSpPr>
        <p:sp>
          <p:nvSpPr>
            <p:cNvPr id="76" name="object 76"/>
            <p:cNvSpPr/>
            <p:nvPr/>
          </p:nvSpPr>
          <p:spPr>
            <a:xfrm>
              <a:off x="7682483" y="5245607"/>
              <a:ext cx="902335" cy="304800"/>
            </a:xfrm>
            <a:custGeom>
              <a:avLst/>
              <a:gdLst/>
              <a:ahLst/>
              <a:cxnLst/>
              <a:rect l="l" t="t" r="r" b="b"/>
              <a:pathLst>
                <a:path w="902334" h="304800">
                  <a:moveTo>
                    <a:pt x="902207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902207" y="304799"/>
                  </a:lnTo>
                  <a:lnTo>
                    <a:pt x="902207" y="0"/>
                  </a:lnTo>
                  <a:close/>
                </a:path>
              </a:pathLst>
            </a:custGeom>
            <a:solidFill>
              <a:srgbClr val="CFDF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7682483" y="5245607"/>
              <a:ext cx="902335" cy="304800"/>
            </a:xfrm>
            <a:custGeom>
              <a:avLst/>
              <a:gdLst/>
              <a:ahLst/>
              <a:cxnLst/>
              <a:rect l="l" t="t" r="r" b="b"/>
              <a:pathLst>
                <a:path w="902334" h="304800">
                  <a:moveTo>
                    <a:pt x="0" y="304799"/>
                  </a:moveTo>
                  <a:lnTo>
                    <a:pt x="902207" y="304799"/>
                  </a:lnTo>
                  <a:lnTo>
                    <a:pt x="902207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10471403" y="5256275"/>
              <a:ext cx="904240" cy="304800"/>
            </a:xfrm>
            <a:custGeom>
              <a:avLst/>
              <a:gdLst/>
              <a:ahLst/>
              <a:cxnLst/>
              <a:rect l="l" t="t" r="r" b="b"/>
              <a:pathLst>
                <a:path w="904240" h="304800">
                  <a:moveTo>
                    <a:pt x="903731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903731" y="304800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D3F5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10471403" y="5256275"/>
              <a:ext cx="904240" cy="304800"/>
            </a:xfrm>
            <a:custGeom>
              <a:avLst/>
              <a:gdLst/>
              <a:ahLst/>
              <a:cxnLst/>
              <a:rect l="l" t="t" r="r" b="b"/>
              <a:pathLst>
                <a:path w="904240" h="304800">
                  <a:moveTo>
                    <a:pt x="0" y="304800"/>
                  </a:moveTo>
                  <a:lnTo>
                    <a:pt x="903731" y="304800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6272021" y="1930145"/>
              <a:ext cx="5262880" cy="4451985"/>
            </a:xfrm>
            <a:custGeom>
              <a:avLst/>
              <a:gdLst/>
              <a:ahLst/>
              <a:cxnLst/>
              <a:rect l="l" t="t" r="r" b="b"/>
              <a:pathLst>
                <a:path w="5262880" h="4451985">
                  <a:moveTo>
                    <a:pt x="0" y="4451604"/>
                  </a:moveTo>
                  <a:lnTo>
                    <a:pt x="5262372" y="4451604"/>
                  </a:lnTo>
                  <a:lnTo>
                    <a:pt x="5262372" y="0"/>
                  </a:lnTo>
                  <a:lnTo>
                    <a:pt x="0" y="0"/>
                  </a:lnTo>
                  <a:lnTo>
                    <a:pt x="0" y="4451604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7858886" y="2948558"/>
              <a:ext cx="1924050" cy="1182370"/>
            </a:xfrm>
            <a:custGeom>
              <a:avLst/>
              <a:gdLst/>
              <a:ahLst/>
              <a:cxnLst/>
              <a:rect l="l" t="t" r="r" b="b"/>
              <a:pathLst>
                <a:path w="1924050" h="1182370">
                  <a:moveTo>
                    <a:pt x="102870" y="0"/>
                  </a:moveTo>
                  <a:lnTo>
                    <a:pt x="0" y="193548"/>
                  </a:lnTo>
                  <a:lnTo>
                    <a:pt x="1678559" y="1085088"/>
                  </a:lnTo>
                  <a:lnTo>
                    <a:pt x="1627251" y="1181861"/>
                  </a:lnTo>
                  <a:lnTo>
                    <a:pt x="1923542" y="1091057"/>
                  </a:lnTo>
                  <a:lnTo>
                    <a:pt x="1832864" y="794765"/>
                  </a:lnTo>
                  <a:lnTo>
                    <a:pt x="1781429" y="891539"/>
                  </a:lnTo>
                  <a:lnTo>
                    <a:pt x="102870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7858886" y="2948558"/>
              <a:ext cx="1924050" cy="1182370"/>
            </a:xfrm>
            <a:custGeom>
              <a:avLst/>
              <a:gdLst/>
              <a:ahLst/>
              <a:cxnLst/>
              <a:rect l="l" t="t" r="r" b="b"/>
              <a:pathLst>
                <a:path w="1924050" h="1182370">
                  <a:moveTo>
                    <a:pt x="102870" y="0"/>
                  </a:moveTo>
                  <a:lnTo>
                    <a:pt x="1781429" y="891539"/>
                  </a:lnTo>
                  <a:lnTo>
                    <a:pt x="1832864" y="794765"/>
                  </a:lnTo>
                  <a:lnTo>
                    <a:pt x="1923542" y="1091057"/>
                  </a:lnTo>
                  <a:lnTo>
                    <a:pt x="1627251" y="1181861"/>
                  </a:lnTo>
                  <a:lnTo>
                    <a:pt x="1678559" y="1085088"/>
                  </a:lnTo>
                  <a:lnTo>
                    <a:pt x="0" y="193548"/>
                  </a:lnTo>
                  <a:lnTo>
                    <a:pt x="102870" y="0"/>
                  </a:lnTo>
                  <a:close/>
                </a:path>
              </a:pathLst>
            </a:custGeom>
            <a:ln w="15874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9837419" y="4003547"/>
              <a:ext cx="902335" cy="248920"/>
            </a:xfrm>
            <a:custGeom>
              <a:avLst/>
              <a:gdLst/>
              <a:ahLst/>
              <a:cxnLst/>
              <a:rect l="l" t="t" r="r" b="b"/>
              <a:pathLst>
                <a:path w="902334" h="248920">
                  <a:moveTo>
                    <a:pt x="902207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902207" y="248412"/>
                  </a:lnTo>
                  <a:lnTo>
                    <a:pt x="902207" y="0"/>
                  </a:lnTo>
                  <a:close/>
                </a:path>
              </a:pathLst>
            </a:custGeom>
            <a:solidFill>
              <a:srgbClr val="6FA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9837419" y="4003547"/>
              <a:ext cx="902335" cy="248920"/>
            </a:xfrm>
            <a:custGeom>
              <a:avLst/>
              <a:gdLst/>
              <a:ahLst/>
              <a:cxnLst/>
              <a:rect l="l" t="t" r="r" b="b"/>
              <a:pathLst>
                <a:path w="902334" h="248920">
                  <a:moveTo>
                    <a:pt x="0" y="248412"/>
                  </a:moveTo>
                  <a:lnTo>
                    <a:pt x="902207" y="248412"/>
                  </a:lnTo>
                  <a:lnTo>
                    <a:pt x="902207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5" name="object 85"/>
          <p:cNvGrpSpPr/>
          <p:nvPr/>
        </p:nvGrpSpPr>
        <p:grpSpPr>
          <a:xfrm>
            <a:off x="693419" y="1917192"/>
            <a:ext cx="5302250" cy="4490085"/>
            <a:chOff x="693419" y="1917192"/>
            <a:chExt cx="5302250" cy="4490085"/>
          </a:xfrm>
        </p:grpSpPr>
        <p:sp>
          <p:nvSpPr>
            <p:cNvPr id="86" name="object 86"/>
            <p:cNvSpPr/>
            <p:nvPr/>
          </p:nvSpPr>
          <p:spPr>
            <a:xfrm>
              <a:off x="712469" y="1936242"/>
              <a:ext cx="5264150" cy="4451985"/>
            </a:xfrm>
            <a:custGeom>
              <a:avLst/>
              <a:gdLst/>
              <a:ahLst/>
              <a:cxnLst/>
              <a:rect l="l" t="t" r="r" b="b"/>
              <a:pathLst>
                <a:path w="5264150" h="4451985">
                  <a:moveTo>
                    <a:pt x="0" y="4451604"/>
                  </a:moveTo>
                  <a:lnTo>
                    <a:pt x="5263896" y="4451604"/>
                  </a:lnTo>
                  <a:lnTo>
                    <a:pt x="5263896" y="0"/>
                  </a:lnTo>
                  <a:lnTo>
                    <a:pt x="0" y="0"/>
                  </a:lnTo>
                  <a:lnTo>
                    <a:pt x="0" y="4451604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2545841" y="2054352"/>
              <a:ext cx="1598930" cy="114300"/>
            </a:xfrm>
            <a:custGeom>
              <a:avLst/>
              <a:gdLst/>
              <a:ahLst/>
              <a:cxnLst/>
              <a:rect l="l" t="t" r="r" b="b"/>
              <a:pathLst>
                <a:path w="1598929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1598929" h="114300">
                  <a:moveTo>
                    <a:pt x="1484503" y="0"/>
                  </a:moveTo>
                  <a:lnTo>
                    <a:pt x="1484503" y="114300"/>
                  </a:lnTo>
                  <a:lnTo>
                    <a:pt x="1560703" y="76200"/>
                  </a:lnTo>
                  <a:lnTo>
                    <a:pt x="1503553" y="76200"/>
                  </a:lnTo>
                  <a:lnTo>
                    <a:pt x="1503553" y="38100"/>
                  </a:lnTo>
                  <a:lnTo>
                    <a:pt x="1560703" y="38100"/>
                  </a:lnTo>
                  <a:lnTo>
                    <a:pt x="1484503" y="0"/>
                  </a:lnTo>
                  <a:close/>
                </a:path>
                <a:path w="1598929" h="114300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1598929" h="114300">
                  <a:moveTo>
                    <a:pt x="1484503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1484503" y="76200"/>
                  </a:lnTo>
                  <a:lnTo>
                    <a:pt x="1484503" y="38100"/>
                  </a:lnTo>
                  <a:close/>
                </a:path>
                <a:path w="1598929" h="114300">
                  <a:moveTo>
                    <a:pt x="1560703" y="38100"/>
                  </a:moveTo>
                  <a:lnTo>
                    <a:pt x="1503553" y="38100"/>
                  </a:lnTo>
                  <a:lnTo>
                    <a:pt x="1503553" y="76200"/>
                  </a:lnTo>
                  <a:lnTo>
                    <a:pt x="1560703" y="76200"/>
                  </a:lnTo>
                  <a:lnTo>
                    <a:pt x="1598803" y="57150"/>
                  </a:lnTo>
                  <a:lnTo>
                    <a:pt x="1560703" y="381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2779013" y="2172462"/>
              <a:ext cx="1210310" cy="401320"/>
            </a:xfrm>
            <a:custGeom>
              <a:avLst/>
              <a:gdLst/>
              <a:ahLst/>
              <a:cxnLst/>
              <a:rect l="l" t="t" r="r" b="b"/>
              <a:pathLst>
                <a:path w="1210310" h="401319">
                  <a:moveTo>
                    <a:pt x="0" y="400812"/>
                  </a:moveTo>
                  <a:lnTo>
                    <a:pt x="1210056" y="400812"/>
                  </a:lnTo>
                  <a:lnTo>
                    <a:pt x="1210056" y="0"/>
                  </a:lnTo>
                  <a:lnTo>
                    <a:pt x="0" y="0"/>
                  </a:lnTo>
                  <a:lnTo>
                    <a:pt x="0" y="400812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/>
          <p:cNvSpPr txBox="1"/>
          <p:nvPr/>
        </p:nvSpPr>
        <p:spPr>
          <a:xfrm>
            <a:off x="9948164" y="3982669"/>
            <a:ext cx="6845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L=</a:t>
            </a:r>
            <a:r>
              <a:rPr dirty="0" sz="1600" spc="-6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00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9829800" y="3680459"/>
            <a:ext cx="917575" cy="264160"/>
            <a:chOff x="9829800" y="3680459"/>
            <a:chExt cx="917575" cy="264160"/>
          </a:xfrm>
        </p:grpSpPr>
        <p:sp>
          <p:nvSpPr>
            <p:cNvPr id="91" name="object 91"/>
            <p:cNvSpPr/>
            <p:nvPr/>
          </p:nvSpPr>
          <p:spPr>
            <a:xfrm>
              <a:off x="9837420" y="3688079"/>
              <a:ext cx="902335" cy="248920"/>
            </a:xfrm>
            <a:custGeom>
              <a:avLst/>
              <a:gdLst/>
              <a:ahLst/>
              <a:cxnLst/>
              <a:rect l="l" t="t" r="r" b="b"/>
              <a:pathLst>
                <a:path w="902334" h="248920">
                  <a:moveTo>
                    <a:pt x="902207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902207" y="248412"/>
                  </a:lnTo>
                  <a:lnTo>
                    <a:pt x="902207" y="0"/>
                  </a:lnTo>
                  <a:close/>
                </a:path>
              </a:pathLst>
            </a:custGeom>
            <a:solidFill>
              <a:srgbClr val="205D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9837420" y="3688079"/>
              <a:ext cx="902335" cy="248920"/>
            </a:xfrm>
            <a:custGeom>
              <a:avLst/>
              <a:gdLst/>
              <a:ahLst/>
              <a:cxnLst/>
              <a:rect l="l" t="t" r="r" b="b"/>
              <a:pathLst>
                <a:path w="902334" h="248920">
                  <a:moveTo>
                    <a:pt x="0" y="248412"/>
                  </a:moveTo>
                  <a:lnTo>
                    <a:pt x="902207" y="248412"/>
                  </a:lnTo>
                  <a:lnTo>
                    <a:pt x="902207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3" name="object 93"/>
          <p:cNvSpPr txBox="1"/>
          <p:nvPr/>
        </p:nvSpPr>
        <p:spPr>
          <a:xfrm>
            <a:off x="9948164" y="3668395"/>
            <a:ext cx="6845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L=1</a:t>
            </a: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8106918" y="2054351"/>
            <a:ext cx="1600835" cy="520065"/>
            <a:chOff x="8106918" y="2054351"/>
            <a:chExt cx="1600835" cy="520065"/>
          </a:xfrm>
        </p:grpSpPr>
        <p:sp>
          <p:nvSpPr>
            <p:cNvPr id="95" name="object 95"/>
            <p:cNvSpPr/>
            <p:nvPr/>
          </p:nvSpPr>
          <p:spPr>
            <a:xfrm>
              <a:off x="8106918" y="2054351"/>
              <a:ext cx="1600835" cy="114300"/>
            </a:xfrm>
            <a:custGeom>
              <a:avLst/>
              <a:gdLst/>
              <a:ahLst/>
              <a:cxnLst/>
              <a:rect l="l" t="t" r="r" b="b"/>
              <a:pathLst>
                <a:path w="1600834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1600834" h="114300">
                  <a:moveTo>
                    <a:pt x="1486407" y="0"/>
                  </a:moveTo>
                  <a:lnTo>
                    <a:pt x="1486407" y="114300"/>
                  </a:lnTo>
                  <a:lnTo>
                    <a:pt x="1562607" y="76200"/>
                  </a:lnTo>
                  <a:lnTo>
                    <a:pt x="1505457" y="76200"/>
                  </a:lnTo>
                  <a:lnTo>
                    <a:pt x="1505457" y="38100"/>
                  </a:lnTo>
                  <a:lnTo>
                    <a:pt x="1562607" y="38100"/>
                  </a:lnTo>
                  <a:lnTo>
                    <a:pt x="1486407" y="0"/>
                  </a:lnTo>
                  <a:close/>
                </a:path>
                <a:path w="1600834" h="114300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1600834" h="114300">
                  <a:moveTo>
                    <a:pt x="1486407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1486407" y="76200"/>
                  </a:lnTo>
                  <a:lnTo>
                    <a:pt x="1486407" y="38100"/>
                  </a:lnTo>
                  <a:close/>
                </a:path>
                <a:path w="1600834" h="114300">
                  <a:moveTo>
                    <a:pt x="1562607" y="38100"/>
                  </a:moveTo>
                  <a:lnTo>
                    <a:pt x="1505457" y="38100"/>
                  </a:lnTo>
                  <a:lnTo>
                    <a:pt x="1505457" y="76200"/>
                  </a:lnTo>
                  <a:lnTo>
                    <a:pt x="1562607" y="76200"/>
                  </a:lnTo>
                  <a:lnTo>
                    <a:pt x="1600707" y="57150"/>
                  </a:lnTo>
                  <a:lnTo>
                    <a:pt x="1562607" y="381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8288274" y="2160269"/>
              <a:ext cx="1210310" cy="399415"/>
            </a:xfrm>
            <a:custGeom>
              <a:avLst/>
              <a:gdLst/>
              <a:ahLst/>
              <a:cxnLst/>
              <a:rect l="l" t="t" r="r" b="b"/>
              <a:pathLst>
                <a:path w="1210309" h="399414">
                  <a:moveTo>
                    <a:pt x="0" y="399288"/>
                  </a:moveTo>
                  <a:lnTo>
                    <a:pt x="1210055" y="399288"/>
                  </a:lnTo>
                  <a:lnTo>
                    <a:pt x="1210055" y="0"/>
                  </a:lnTo>
                  <a:lnTo>
                    <a:pt x="0" y="0"/>
                  </a:lnTo>
                  <a:lnTo>
                    <a:pt x="0" y="399288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7" name="object 97"/>
          <p:cNvSpPr txBox="1"/>
          <p:nvPr/>
        </p:nvSpPr>
        <p:spPr>
          <a:xfrm>
            <a:off x="2862198" y="2190369"/>
            <a:ext cx="1042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95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z="2000" spc="-6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2000" spc="-4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2000" spc="-180" b="1">
                <a:solidFill>
                  <a:srgbClr val="FF0000"/>
                </a:solidFill>
                <a:latin typeface="Arial"/>
                <a:cs typeface="Arial"/>
              </a:rPr>
              <a:t>anced!</a:t>
            </a:r>
            <a:endParaRPr sz="20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8372347" y="2176729"/>
            <a:ext cx="104140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95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z="2000" spc="-6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2000" spc="-4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2000" spc="-175" b="1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dirty="0" sz="2000" spc="-18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2000" spc="-190" b="1">
                <a:solidFill>
                  <a:srgbClr val="FF0000"/>
                </a:solidFill>
                <a:latin typeface="Arial"/>
                <a:cs typeface="Arial"/>
              </a:rPr>
              <a:t>ed!</a:t>
            </a:r>
            <a:endParaRPr sz="200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676655" y="1900427"/>
            <a:ext cx="5360035" cy="4570730"/>
          </a:xfrm>
          <a:custGeom>
            <a:avLst/>
            <a:gdLst/>
            <a:ahLst/>
            <a:cxnLst/>
            <a:rect l="l" t="t" r="r" b="b"/>
            <a:pathLst>
              <a:path w="5360035" h="4570730">
                <a:moveTo>
                  <a:pt x="5359908" y="0"/>
                </a:moveTo>
                <a:lnTo>
                  <a:pt x="0" y="0"/>
                </a:lnTo>
                <a:lnTo>
                  <a:pt x="0" y="4570476"/>
                </a:lnTo>
                <a:lnTo>
                  <a:pt x="5359908" y="4570476"/>
                </a:lnTo>
                <a:lnTo>
                  <a:pt x="5359908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01" name="object 101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6/16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92239" y="1471422"/>
            <a:ext cx="3780790" cy="8172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6990">
              <a:lnSpc>
                <a:spcPts val="3360"/>
              </a:lnSpc>
              <a:spcBef>
                <a:spcPts val="95"/>
              </a:spcBef>
            </a:pPr>
            <a:r>
              <a:rPr dirty="0" sz="2800" spc="-130" b="1">
                <a:latin typeface="Arial"/>
                <a:cs typeface="Arial"/>
              </a:rPr>
              <a:t>AVG(L)=3500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ts val="2880"/>
              </a:lnSpc>
              <a:tabLst>
                <a:tab pos="2776220" algn="l"/>
              </a:tabLst>
            </a:pPr>
            <a:r>
              <a:rPr dirty="0" u="heavy" sz="2400" spc="-12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</a:t>
            </a:r>
            <a:r>
              <a:rPr dirty="0" u="heavy" sz="2400" spc="-13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=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40</a:t>
            </a:r>
            <a:r>
              <a:rPr dirty="0" u="heavy" sz="2400" spc="-7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r>
              <a:rPr dirty="0" sz="2400" b="1">
                <a:latin typeface="Arial"/>
                <a:cs typeface="Arial"/>
              </a:rPr>
              <a:t>	</a:t>
            </a:r>
            <a:r>
              <a:rPr dirty="0" u="heavy" sz="2400" spc="-12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</a:t>
            </a:r>
            <a:r>
              <a:rPr dirty="0" u="heavy" sz="2400" spc="-13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=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30</a:t>
            </a:r>
            <a:r>
              <a:rPr dirty="0" u="heavy" sz="2400" spc="-7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55" y="2304288"/>
            <a:ext cx="5287010" cy="4538980"/>
            <a:chOff x="28955" y="2304288"/>
            <a:chExt cx="5287010" cy="4538980"/>
          </a:xfrm>
        </p:grpSpPr>
        <p:sp>
          <p:nvSpPr>
            <p:cNvPr id="4" name="object 4"/>
            <p:cNvSpPr/>
            <p:nvPr/>
          </p:nvSpPr>
          <p:spPr>
            <a:xfrm>
              <a:off x="1868423" y="4663439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89" h="530860">
                  <a:moveTo>
                    <a:pt x="115824" y="144780"/>
                  </a:moveTo>
                  <a:lnTo>
                    <a:pt x="57912" y="144780"/>
                  </a:lnTo>
                  <a:lnTo>
                    <a:pt x="57912" y="530733"/>
                  </a:lnTo>
                  <a:lnTo>
                    <a:pt x="115824" y="530733"/>
                  </a:lnTo>
                  <a:lnTo>
                    <a:pt x="115824" y="144780"/>
                  </a:lnTo>
                  <a:close/>
                </a:path>
                <a:path w="173989" h="530860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80"/>
                  </a:lnTo>
                  <a:lnTo>
                    <a:pt x="159258" y="144780"/>
                  </a:lnTo>
                  <a:lnTo>
                    <a:pt x="86868" y="0"/>
                  </a:lnTo>
                  <a:close/>
                </a:path>
                <a:path w="173989" h="530860">
                  <a:moveTo>
                    <a:pt x="159258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11223" y="2311908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998346" y="0"/>
                  </a:moveTo>
                  <a:lnTo>
                    <a:pt x="89788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8" y="2351531"/>
                  </a:lnTo>
                  <a:lnTo>
                    <a:pt x="998346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6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11223" y="2311908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0" y="89788"/>
                  </a:moveTo>
                  <a:lnTo>
                    <a:pt x="7046" y="54810"/>
                  </a:lnTo>
                  <a:lnTo>
                    <a:pt x="26273" y="26273"/>
                  </a:lnTo>
                  <a:lnTo>
                    <a:pt x="54810" y="7046"/>
                  </a:lnTo>
                  <a:lnTo>
                    <a:pt x="89788" y="0"/>
                  </a:lnTo>
                  <a:lnTo>
                    <a:pt x="998346" y="0"/>
                  </a:lnTo>
                  <a:lnTo>
                    <a:pt x="1033325" y="7046"/>
                  </a:lnTo>
                  <a:lnTo>
                    <a:pt x="1061862" y="26273"/>
                  </a:lnTo>
                  <a:lnTo>
                    <a:pt x="1081089" y="54810"/>
                  </a:lnTo>
                  <a:lnTo>
                    <a:pt x="1088136" y="89788"/>
                  </a:lnTo>
                  <a:lnTo>
                    <a:pt x="1088136" y="2261742"/>
                  </a:lnTo>
                  <a:lnTo>
                    <a:pt x="1081089" y="2296721"/>
                  </a:lnTo>
                  <a:lnTo>
                    <a:pt x="1061862" y="2325258"/>
                  </a:lnTo>
                  <a:lnTo>
                    <a:pt x="1033325" y="2344485"/>
                  </a:lnTo>
                  <a:lnTo>
                    <a:pt x="998346" y="2351531"/>
                  </a:lnTo>
                  <a:lnTo>
                    <a:pt x="89788" y="2351531"/>
                  </a:lnTo>
                  <a:lnTo>
                    <a:pt x="54810" y="2344485"/>
                  </a:lnTo>
                  <a:lnTo>
                    <a:pt x="26273" y="2325258"/>
                  </a:lnTo>
                  <a:lnTo>
                    <a:pt x="7046" y="2296721"/>
                  </a:lnTo>
                  <a:lnTo>
                    <a:pt x="0" y="2261742"/>
                  </a:lnTo>
                  <a:lnTo>
                    <a:pt x="0" y="897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04188" y="4002023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39" h="247014">
                  <a:moveTo>
                    <a:pt x="903732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903732" y="246887"/>
                  </a:lnTo>
                  <a:lnTo>
                    <a:pt x="903732" y="0"/>
                  </a:lnTo>
                  <a:close/>
                </a:path>
              </a:pathLst>
            </a:custGeom>
            <a:solidFill>
              <a:srgbClr val="C0DA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04188" y="4002023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39" h="247014">
                  <a:moveTo>
                    <a:pt x="0" y="246887"/>
                  </a:moveTo>
                  <a:lnTo>
                    <a:pt x="903732" y="246887"/>
                  </a:lnTo>
                  <a:lnTo>
                    <a:pt x="903732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45152" y="4663439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89" h="530860">
                  <a:moveTo>
                    <a:pt x="115824" y="144780"/>
                  </a:moveTo>
                  <a:lnTo>
                    <a:pt x="57912" y="144780"/>
                  </a:lnTo>
                  <a:lnTo>
                    <a:pt x="57912" y="530733"/>
                  </a:lnTo>
                  <a:lnTo>
                    <a:pt x="115824" y="530733"/>
                  </a:lnTo>
                  <a:lnTo>
                    <a:pt x="115824" y="144780"/>
                  </a:lnTo>
                  <a:close/>
                </a:path>
                <a:path w="173989" h="530860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80"/>
                  </a:lnTo>
                  <a:lnTo>
                    <a:pt x="159258" y="144780"/>
                  </a:lnTo>
                  <a:lnTo>
                    <a:pt x="86868" y="0"/>
                  </a:lnTo>
                  <a:close/>
                </a:path>
                <a:path w="173989" h="530860">
                  <a:moveTo>
                    <a:pt x="159258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8955" y="6402322"/>
              <a:ext cx="682752" cy="440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43404" y="6427191"/>
              <a:ext cx="881942" cy="3978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325623" y="6402322"/>
              <a:ext cx="1167384" cy="4251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99915" y="6402322"/>
              <a:ext cx="313943" cy="4251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648200" y="6402322"/>
              <a:ext cx="667512" cy="4251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7395971" y="2304288"/>
            <a:ext cx="3441700" cy="2896235"/>
            <a:chOff x="7395971" y="2304288"/>
            <a:chExt cx="3441700" cy="2896235"/>
          </a:xfrm>
        </p:grpSpPr>
        <p:sp>
          <p:nvSpPr>
            <p:cNvPr id="16" name="object 16"/>
            <p:cNvSpPr/>
            <p:nvPr/>
          </p:nvSpPr>
          <p:spPr>
            <a:xfrm>
              <a:off x="7395972" y="4666487"/>
              <a:ext cx="2974975" cy="534035"/>
            </a:xfrm>
            <a:custGeom>
              <a:avLst/>
              <a:gdLst/>
              <a:ahLst/>
              <a:cxnLst/>
              <a:rect l="l" t="t" r="r" b="b"/>
              <a:pathLst>
                <a:path w="2974975" h="534035">
                  <a:moveTo>
                    <a:pt x="173736" y="176784"/>
                  </a:moveTo>
                  <a:lnTo>
                    <a:pt x="159258" y="147828"/>
                  </a:lnTo>
                  <a:lnTo>
                    <a:pt x="86868" y="3048"/>
                  </a:lnTo>
                  <a:lnTo>
                    <a:pt x="0" y="176784"/>
                  </a:lnTo>
                  <a:lnTo>
                    <a:pt x="57912" y="176784"/>
                  </a:lnTo>
                  <a:lnTo>
                    <a:pt x="57912" y="533781"/>
                  </a:lnTo>
                  <a:lnTo>
                    <a:pt x="115824" y="533781"/>
                  </a:lnTo>
                  <a:lnTo>
                    <a:pt x="115824" y="176784"/>
                  </a:lnTo>
                  <a:lnTo>
                    <a:pt x="173736" y="176784"/>
                  </a:lnTo>
                  <a:close/>
                </a:path>
                <a:path w="2974975" h="534035">
                  <a:moveTo>
                    <a:pt x="2974848" y="173736"/>
                  </a:moveTo>
                  <a:lnTo>
                    <a:pt x="2960370" y="144780"/>
                  </a:lnTo>
                  <a:lnTo>
                    <a:pt x="2887980" y="0"/>
                  </a:lnTo>
                  <a:lnTo>
                    <a:pt x="2801112" y="173736"/>
                  </a:lnTo>
                  <a:lnTo>
                    <a:pt x="2859024" y="173736"/>
                  </a:lnTo>
                  <a:lnTo>
                    <a:pt x="2859024" y="530733"/>
                  </a:lnTo>
                  <a:lnTo>
                    <a:pt x="2916936" y="530733"/>
                  </a:lnTo>
                  <a:lnTo>
                    <a:pt x="2916936" y="173736"/>
                  </a:lnTo>
                  <a:lnTo>
                    <a:pt x="2974848" y="173736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741407" y="2311908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9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741407" y="2311908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0" y="89788"/>
                  </a:moveTo>
                  <a:lnTo>
                    <a:pt x="7046" y="54810"/>
                  </a:lnTo>
                  <a:lnTo>
                    <a:pt x="26273" y="26273"/>
                  </a:lnTo>
                  <a:lnTo>
                    <a:pt x="54810" y="7046"/>
                  </a:lnTo>
                  <a:lnTo>
                    <a:pt x="89789" y="0"/>
                  </a:lnTo>
                  <a:lnTo>
                    <a:pt x="998347" y="0"/>
                  </a:lnTo>
                  <a:lnTo>
                    <a:pt x="1033325" y="7046"/>
                  </a:lnTo>
                  <a:lnTo>
                    <a:pt x="1061862" y="26273"/>
                  </a:lnTo>
                  <a:lnTo>
                    <a:pt x="1081089" y="54810"/>
                  </a:lnTo>
                  <a:lnTo>
                    <a:pt x="1088136" y="89788"/>
                  </a:lnTo>
                  <a:lnTo>
                    <a:pt x="1088136" y="2261742"/>
                  </a:lnTo>
                  <a:lnTo>
                    <a:pt x="1081089" y="2296721"/>
                  </a:lnTo>
                  <a:lnTo>
                    <a:pt x="1061862" y="2325258"/>
                  </a:lnTo>
                  <a:lnTo>
                    <a:pt x="1033325" y="2344485"/>
                  </a:lnTo>
                  <a:lnTo>
                    <a:pt x="998347" y="2351531"/>
                  </a:lnTo>
                  <a:lnTo>
                    <a:pt x="89789" y="2351531"/>
                  </a:lnTo>
                  <a:lnTo>
                    <a:pt x="54810" y="2344485"/>
                  </a:lnTo>
                  <a:lnTo>
                    <a:pt x="26273" y="2325258"/>
                  </a:lnTo>
                  <a:lnTo>
                    <a:pt x="7046" y="2296721"/>
                  </a:lnTo>
                  <a:lnTo>
                    <a:pt x="0" y="2261742"/>
                  </a:lnTo>
                  <a:lnTo>
                    <a:pt x="0" y="897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837419" y="4315967"/>
              <a:ext cx="902335" cy="247015"/>
            </a:xfrm>
            <a:custGeom>
              <a:avLst/>
              <a:gdLst/>
              <a:ahLst/>
              <a:cxnLst/>
              <a:rect l="l" t="t" r="r" b="b"/>
              <a:pathLst>
                <a:path w="902334" h="247014">
                  <a:moveTo>
                    <a:pt x="902207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902207" y="246887"/>
                  </a:lnTo>
                  <a:lnTo>
                    <a:pt x="902207" y="0"/>
                  </a:lnTo>
                  <a:close/>
                </a:path>
              </a:pathLst>
            </a:custGeom>
            <a:solidFill>
              <a:srgbClr val="477A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837419" y="4315967"/>
              <a:ext cx="902335" cy="247015"/>
            </a:xfrm>
            <a:custGeom>
              <a:avLst/>
              <a:gdLst/>
              <a:ahLst/>
              <a:cxnLst/>
              <a:rect l="l" t="t" r="r" b="b"/>
              <a:pathLst>
                <a:path w="902334" h="247014">
                  <a:moveTo>
                    <a:pt x="0" y="246887"/>
                  </a:moveTo>
                  <a:lnTo>
                    <a:pt x="902207" y="246887"/>
                  </a:lnTo>
                  <a:lnTo>
                    <a:pt x="902207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517906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80"/>
              <a:t>CFS: </a:t>
            </a:r>
            <a:r>
              <a:rPr dirty="0" spc="-1275"/>
              <a:t>BALANCING</a:t>
            </a:r>
            <a:r>
              <a:rPr dirty="0" spc="-1205"/>
              <a:t> </a:t>
            </a:r>
            <a:r>
              <a:rPr dirty="0" spc="-1500"/>
              <a:t>THE</a:t>
            </a:r>
            <a:r>
              <a:rPr dirty="0" spc="-310"/>
              <a:t> </a:t>
            </a:r>
            <a:r>
              <a:rPr dirty="0" spc="-1410"/>
              <a:t>LOAD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614042" y="3981450"/>
            <a:ext cx="6845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L=1</a:t>
            </a: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496567" y="4308347"/>
            <a:ext cx="919480" cy="262255"/>
            <a:chOff x="1496567" y="4308347"/>
            <a:chExt cx="919480" cy="262255"/>
          </a:xfrm>
        </p:grpSpPr>
        <p:sp>
          <p:nvSpPr>
            <p:cNvPr id="24" name="object 24"/>
            <p:cNvSpPr/>
            <p:nvPr/>
          </p:nvSpPr>
          <p:spPr>
            <a:xfrm>
              <a:off x="1504187" y="4315967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39" h="247014">
                  <a:moveTo>
                    <a:pt x="903732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903732" y="246887"/>
                  </a:lnTo>
                  <a:lnTo>
                    <a:pt x="903732" y="0"/>
                  </a:lnTo>
                  <a:close/>
                </a:path>
              </a:pathLst>
            </a:custGeom>
            <a:solidFill>
              <a:srgbClr val="2D66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504187" y="4315967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39" h="247014">
                  <a:moveTo>
                    <a:pt x="0" y="246887"/>
                  </a:moveTo>
                  <a:lnTo>
                    <a:pt x="903732" y="246887"/>
                  </a:lnTo>
                  <a:lnTo>
                    <a:pt x="903732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614042" y="4295343"/>
            <a:ext cx="6845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L=</a:t>
            </a:r>
            <a:r>
              <a:rPr dirty="0" sz="1600" spc="-6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00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180332" y="2304288"/>
            <a:ext cx="1103630" cy="2367280"/>
            <a:chOff x="4180332" y="2304288"/>
            <a:chExt cx="1103630" cy="2367280"/>
          </a:xfrm>
        </p:grpSpPr>
        <p:sp>
          <p:nvSpPr>
            <p:cNvPr id="28" name="object 28"/>
            <p:cNvSpPr/>
            <p:nvPr/>
          </p:nvSpPr>
          <p:spPr>
            <a:xfrm>
              <a:off x="4187952" y="2311908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998347" y="0"/>
                  </a:moveTo>
                  <a:lnTo>
                    <a:pt x="89788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8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187952" y="2311908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0" y="89788"/>
                  </a:moveTo>
                  <a:lnTo>
                    <a:pt x="7046" y="54810"/>
                  </a:lnTo>
                  <a:lnTo>
                    <a:pt x="26273" y="26273"/>
                  </a:lnTo>
                  <a:lnTo>
                    <a:pt x="54810" y="7046"/>
                  </a:lnTo>
                  <a:lnTo>
                    <a:pt x="89788" y="0"/>
                  </a:lnTo>
                  <a:lnTo>
                    <a:pt x="998347" y="0"/>
                  </a:lnTo>
                  <a:lnTo>
                    <a:pt x="1033325" y="7046"/>
                  </a:lnTo>
                  <a:lnTo>
                    <a:pt x="1061862" y="26273"/>
                  </a:lnTo>
                  <a:lnTo>
                    <a:pt x="1081089" y="54810"/>
                  </a:lnTo>
                  <a:lnTo>
                    <a:pt x="1088136" y="89788"/>
                  </a:lnTo>
                  <a:lnTo>
                    <a:pt x="1088136" y="2261742"/>
                  </a:lnTo>
                  <a:lnTo>
                    <a:pt x="1081089" y="2296721"/>
                  </a:lnTo>
                  <a:lnTo>
                    <a:pt x="1061862" y="2325258"/>
                  </a:lnTo>
                  <a:lnTo>
                    <a:pt x="1033325" y="2344485"/>
                  </a:lnTo>
                  <a:lnTo>
                    <a:pt x="998347" y="2351531"/>
                  </a:lnTo>
                  <a:lnTo>
                    <a:pt x="89788" y="2351531"/>
                  </a:lnTo>
                  <a:lnTo>
                    <a:pt x="54810" y="2344485"/>
                  </a:lnTo>
                  <a:lnTo>
                    <a:pt x="26273" y="2325258"/>
                  </a:lnTo>
                  <a:lnTo>
                    <a:pt x="7046" y="2296721"/>
                  </a:lnTo>
                  <a:lnTo>
                    <a:pt x="0" y="2261742"/>
                  </a:lnTo>
                  <a:lnTo>
                    <a:pt x="0" y="897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279392" y="3686555"/>
              <a:ext cx="904240" cy="879475"/>
            </a:xfrm>
            <a:custGeom>
              <a:avLst/>
              <a:gdLst/>
              <a:ahLst/>
              <a:cxnLst/>
              <a:rect l="l" t="t" r="r" b="b"/>
              <a:pathLst>
                <a:path w="904239" h="879475">
                  <a:moveTo>
                    <a:pt x="903732" y="0"/>
                  </a:moveTo>
                  <a:lnTo>
                    <a:pt x="0" y="0"/>
                  </a:lnTo>
                  <a:lnTo>
                    <a:pt x="0" y="879347"/>
                  </a:lnTo>
                  <a:lnTo>
                    <a:pt x="903732" y="879347"/>
                  </a:lnTo>
                  <a:lnTo>
                    <a:pt x="903732" y="0"/>
                  </a:lnTo>
                  <a:close/>
                </a:path>
              </a:pathLst>
            </a:custGeom>
            <a:solidFill>
              <a:srgbClr val="61A2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279392" y="3686555"/>
              <a:ext cx="904240" cy="879475"/>
            </a:xfrm>
            <a:custGeom>
              <a:avLst/>
              <a:gdLst/>
              <a:ahLst/>
              <a:cxnLst/>
              <a:rect l="l" t="t" r="r" b="b"/>
              <a:pathLst>
                <a:path w="904239" h="879475">
                  <a:moveTo>
                    <a:pt x="0" y="879347"/>
                  </a:moveTo>
                  <a:lnTo>
                    <a:pt x="903732" y="879347"/>
                  </a:lnTo>
                  <a:lnTo>
                    <a:pt x="903732" y="0"/>
                  </a:lnTo>
                  <a:lnTo>
                    <a:pt x="0" y="0"/>
                  </a:lnTo>
                  <a:lnTo>
                    <a:pt x="0" y="879347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390771" y="3982339"/>
            <a:ext cx="6845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L=3</a:t>
            </a: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948164" y="4295343"/>
            <a:ext cx="6845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L=</a:t>
            </a:r>
            <a:r>
              <a:rPr dirty="0" sz="1600" spc="-6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00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957059" y="2304288"/>
            <a:ext cx="1103630" cy="2367280"/>
            <a:chOff x="6957059" y="2304288"/>
            <a:chExt cx="1103630" cy="2367280"/>
          </a:xfrm>
        </p:grpSpPr>
        <p:sp>
          <p:nvSpPr>
            <p:cNvPr id="35" name="object 35"/>
            <p:cNvSpPr/>
            <p:nvPr/>
          </p:nvSpPr>
          <p:spPr>
            <a:xfrm>
              <a:off x="6964679" y="2311908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9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964679" y="2311908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0" y="89788"/>
                  </a:moveTo>
                  <a:lnTo>
                    <a:pt x="7046" y="54810"/>
                  </a:lnTo>
                  <a:lnTo>
                    <a:pt x="26273" y="26273"/>
                  </a:lnTo>
                  <a:lnTo>
                    <a:pt x="54810" y="7046"/>
                  </a:lnTo>
                  <a:lnTo>
                    <a:pt x="89789" y="0"/>
                  </a:lnTo>
                  <a:lnTo>
                    <a:pt x="998347" y="0"/>
                  </a:lnTo>
                  <a:lnTo>
                    <a:pt x="1033325" y="7046"/>
                  </a:lnTo>
                  <a:lnTo>
                    <a:pt x="1061862" y="26273"/>
                  </a:lnTo>
                  <a:lnTo>
                    <a:pt x="1081089" y="54810"/>
                  </a:lnTo>
                  <a:lnTo>
                    <a:pt x="1088136" y="89788"/>
                  </a:lnTo>
                  <a:lnTo>
                    <a:pt x="1088136" y="2261742"/>
                  </a:lnTo>
                  <a:lnTo>
                    <a:pt x="1081089" y="2296721"/>
                  </a:lnTo>
                  <a:lnTo>
                    <a:pt x="1061862" y="2325258"/>
                  </a:lnTo>
                  <a:lnTo>
                    <a:pt x="1033325" y="2344485"/>
                  </a:lnTo>
                  <a:lnTo>
                    <a:pt x="998347" y="2351531"/>
                  </a:lnTo>
                  <a:lnTo>
                    <a:pt x="89789" y="2351531"/>
                  </a:lnTo>
                  <a:lnTo>
                    <a:pt x="54810" y="2344485"/>
                  </a:lnTo>
                  <a:lnTo>
                    <a:pt x="26273" y="2325258"/>
                  </a:lnTo>
                  <a:lnTo>
                    <a:pt x="7046" y="2296721"/>
                  </a:lnTo>
                  <a:lnTo>
                    <a:pt x="0" y="2261742"/>
                  </a:lnTo>
                  <a:lnTo>
                    <a:pt x="0" y="897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056119" y="3375660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903731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903731" y="246887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1382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056119" y="3375660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0" y="246887"/>
                  </a:moveTo>
                  <a:lnTo>
                    <a:pt x="903731" y="246887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7167498" y="3354781"/>
            <a:ext cx="6845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L=</a:t>
            </a:r>
            <a:r>
              <a:rPr dirty="0" sz="1600" spc="-6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00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048500" y="3681984"/>
            <a:ext cx="919480" cy="262255"/>
            <a:chOff x="7048500" y="3681984"/>
            <a:chExt cx="919480" cy="262255"/>
          </a:xfrm>
        </p:grpSpPr>
        <p:sp>
          <p:nvSpPr>
            <p:cNvPr id="41" name="object 41"/>
            <p:cNvSpPr/>
            <p:nvPr/>
          </p:nvSpPr>
          <p:spPr>
            <a:xfrm>
              <a:off x="7056120" y="3689604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903731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903731" y="246888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3D87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056120" y="3689604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0" y="246888"/>
                  </a:moveTo>
                  <a:lnTo>
                    <a:pt x="903731" y="246888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7167498" y="3668648"/>
            <a:ext cx="6845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L=1</a:t>
            </a: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048500" y="3995928"/>
            <a:ext cx="919480" cy="262255"/>
            <a:chOff x="7048500" y="3995928"/>
            <a:chExt cx="919480" cy="262255"/>
          </a:xfrm>
        </p:grpSpPr>
        <p:sp>
          <p:nvSpPr>
            <p:cNvPr id="45" name="object 45"/>
            <p:cNvSpPr/>
            <p:nvPr/>
          </p:nvSpPr>
          <p:spPr>
            <a:xfrm>
              <a:off x="7056120" y="4003548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903731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903731" y="246887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42B9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056120" y="4003548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0" y="246887"/>
                  </a:moveTo>
                  <a:lnTo>
                    <a:pt x="903731" y="246887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7167498" y="3982339"/>
            <a:ext cx="6845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L=1</a:t>
            </a: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048500" y="4308347"/>
            <a:ext cx="919480" cy="262255"/>
            <a:chOff x="7048500" y="4308347"/>
            <a:chExt cx="919480" cy="262255"/>
          </a:xfrm>
        </p:grpSpPr>
        <p:sp>
          <p:nvSpPr>
            <p:cNvPr id="49" name="object 49"/>
            <p:cNvSpPr/>
            <p:nvPr/>
          </p:nvSpPr>
          <p:spPr>
            <a:xfrm>
              <a:off x="7056120" y="4315967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903731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903731" y="246887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27CE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7056120" y="4315967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0" y="246887"/>
                  </a:moveTo>
                  <a:lnTo>
                    <a:pt x="903731" y="246887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7167498" y="4295343"/>
            <a:ext cx="6845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L=</a:t>
            </a:r>
            <a:r>
              <a:rPr dirty="0" sz="1600" spc="-6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00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812101" y="5190553"/>
            <a:ext cx="2286635" cy="1106805"/>
            <a:chOff x="812101" y="5190553"/>
            <a:chExt cx="2286635" cy="1106805"/>
          </a:xfrm>
        </p:grpSpPr>
        <p:sp>
          <p:nvSpPr>
            <p:cNvPr id="53" name="object 53"/>
            <p:cNvSpPr/>
            <p:nvPr/>
          </p:nvSpPr>
          <p:spPr>
            <a:xfrm>
              <a:off x="816863" y="5195315"/>
              <a:ext cx="2276856" cy="10972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816863" y="5195315"/>
              <a:ext cx="2277110" cy="1097280"/>
            </a:xfrm>
            <a:custGeom>
              <a:avLst/>
              <a:gdLst/>
              <a:ahLst/>
              <a:cxnLst/>
              <a:rect l="l" t="t" r="r" b="b"/>
              <a:pathLst>
                <a:path w="2277110" h="1097279">
                  <a:moveTo>
                    <a:pt x="0" y="1097280"/>
                  </a:moveTo>
                  <a:lnTo>
                    <a:pt x="2276856" y="10972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1097280"/>
                  </a:lnTo>
                  <a:close/>
                </a:path>
              </a:pathLst>
            </a:custGeom>
            <a:ln w="9144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1627123" y="5894628"/>
            <a:ext cx="6584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588829" y="5190553"/>
            <a:ext cx="2286635" cy="1106805"/>
            <a:chOff x="3588829" y="5190553"/>
            <a:chExt cx="2286635" cy="1106805"/>
          </a:xfrm>
        </p:grpSpPr>
        <p:sp>
          <p:nvSpPr>
            <p:cNvPr id="57" name="object 57"/>
            <p:cNvSpPr/>
            <p:nvPr/>
          </p:nvSpPr>
          <p:spPr>
            <a:xfrm>
              <a:off x="3593591" y="5195315"/>
              <a:ext cx="2276856" cy="10972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3593591" y="5195315"/>
              <a:ext cx="2277110" cy="1097280"/>
            </a:xfrm>
            <a:custGeom>
              <a:avLst/>
              <a:gdLst/>
              <a:ahLst/>
              <a:cxnLst/>
              <a:rect l="l" t="t" r="r" b="b"/>
              <a:pathLst>
                <a:path w="2277110" h="1097279">
                  <a:moveTo>
                    <a:pt x="0" y="1097280"/>
                  </a:moveTo>
                  <a:lnTo>
                    <a:pt x="2276856" y="10972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1097280"/>
                  </a:lnTo>
                  <a:close/>
                </a:path>
              </a:pathLst>
            </a:custGeom>
            <a:ln w="9144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4403852" y="5894628"/>
            <a:ext cx="6584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365557" y="5190553"/>
            <a:ext cx="2286635" cy="1106805"/>
            <a:chOff x="6365557" y="5190553"/>
            <a:chExt cx="2286635" cy="1106805"/>
          </a:xfrm>
        </p:grpSpPr>
        <p:sp>
          <p:nvSpPr>
            <p:cNvPr id="61" name="object 61"/>
            <p:cNvSpPr/>
            <p:nvPr/>
          </p:nvSpPr>
          <p:spPr>
            <a:xfrm>
              <a:off x="6370320" y="5195315"/>
              <a:ext cx="2276855" cy="10972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6370320" y="5195315"/>
              <a:ext cx="2277110" cy="1097280"/>
            </a:xfrm>
            <a:custGeom>
              <a:avLst/>
              <a:gdLst/>
              <a:ahLst/>
              <a:cxnLst/>
              <a:rect l="l" t="t" r="r" b="b"/>
              <a:pathLst>
                <a:path w="2277109" h="1097279">
                  <a:moveTo>
                    <a:pt x="0" y="1097280"/>
                  </a:moveTo>
                  <a:lnTo>
                    <a:pt x="2276855" y="1097280"/>
                  </a:lnTo>
                  <a:lnTo>
                    <a:pt x="2276855" y="0"/>
                  </a:lnTo>
                  <a:lnTo>
                    <a:pt x="0" y="0"/>
                  </a:lnTo>
                  <a:lnTo>
                    <a:pt x="0" y="1097280"/>
                  </a:lnTo>
                  <a:close/>
                </a:path>
              </a:pathLst>
            </a:custGeom>
            <a:ln w="9144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7180580" y="5894628"/>
            <a:ext cx="6584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9142285" y="5190553"/>
            <a:ext cx="2285365" cy="1106805"/>
            <a:chOff x="9142285" y="5190553"/>
            <a:chExt cx="2285365" cy="1106805"/>
          </a:xfrm>
        </p:grpSpPr>
        <p:sp>
          <p:nvSpPr>
            <p:cNvPr id="65" name="object 65"/>
            <p:cNvSpPr/>
            <p:nvPr/>
          </p:nvSpPr>
          <p:spPr>
            <a:xfrm>
              <a:off x="9147047" y="5195315"/>
              <a:ext cx="2275331" cy="10972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9147047" y="5195315"/>
              <a:ext cx="2275840" cy="1097280"/>
            </a:xfrm>
            <a:custGeom>
              <a:avLst/>
              <a:gdLst/>
              <a:ahLst/>
              <a:cxnLst/>
              <a:rect l="l" t="t" r="r" b="b"/>
              <a:pathLst>
                <a:path w="2275840" h="1097279">
                  <a:moveTo>
                    <a:pt x="0" y="1097280"/>
                  </a:moveTo>
                  <a:lnTo>
                    <a:pt x="2275331" y="1097280"/>
                  </a:lnTo>
                  <a:lnTo>
                    <a:pt x="2275331" y="0"/>
                  </a:lnTo>
                  <a:lnTo>
                    <a:pt x="0" y="0"/>
                  </a:lnTo>
                  <a:lnTo>
                    <a:pt x="0" y="1097280"/>
                  </a:lnTo>
                  <a:close/>
                </a:path>
              </a:pathLst>
            </a:custGeom>
            <a:ln w="9143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/>
          <p:nvPr/>
        </p:nvSpPr>
        <p:spPr>
          <a:xfrm>
            <a:off x="9957307" y="5894628"/>
            <a:ext cx="6584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2119883" y="5237988"/>
            <a:ext cx="3697604" cy="321945"/>
            <a:chOff x="2119883" y="5237988"/>
            <a:chExt cx="3697604" cy="321945"/>
          </a:xfrm>
        </p:grpSpPr>
        <p:sp>
          <p:nvSpPr>
            <p:cNvPr id="69" name="object 69"/>
            <p:cNvSpPr/>
            <p:nvPr/>
          </p:nvSpPr>
          <p:spPr>
            <a:xfrm>
              <a:off x="2127503" y="5250180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903732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2" y="301752"/>
                  </a:lnTo>
                  <a:lnTo>
                    <a:pt x="903732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2127503" y="5250180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0" y="301752"/>
                  </a:moveTo>
                  <a:lnTo>
                    <a:pt x="903732" y="301752"/>
                  </a:lnTo>
                  <a:lnTo>
                    <a:pt x="903732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4905755" y="5245608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903731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1" y="30175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2544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4905755" y="5245608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0" y="301752"/>
                  </a:moveTo>
                  <a:lnTo>
                    <a:pt x="903731" y="301752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39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3" name="object 73"/>
          <p:cNvGrpSpPr/>
          <p:nvPr/>
        </p:nvGrpSpPr>
        <p:grpSpPr>
          <a:xfrm>
            <a:off x="6252971" y="1911095"/>
            <a:ext cx="5300980" cy="4490085"/>
            <a:chOff x="6252971" y="1911095"/>
            <a:chExt cx="5300980" cy="4490085"/>
          </a:xfrm>
        </p:grpSpPr>
        <p:sp>
          <p:nvSpPr>
            <p:cNvPr id="74" name="object 74"/>
            <p:cNvSpPr/>
            <p:nvPr/>
          </p:nvSpPr>
          <p:spPr>
            <a:xfrm>
              <a:off x="7682483" y="5245607"/>
              <a:ext cx="902335" cy="304800"/>
            </a:xfrm>
            <a:custGeom>
              <a:avLst/>
              <a:gdLst/>
              <a:ahLst/>
              <a:cxnLst/>
              <a:rect l="l" t="t" r="r" b="b"/>
              <a:pathLst>
                <a:path w="902334" h="304800">
                  <a:moveTo>
                    <a:pt x="902207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902207" y="304799"/>
                  </a:lnTo>
                  <a:lnTo>
                    <a:pt x="902207" y="0"/>
                  </a:lnTo>
                  <a:close/>
                </a:path>
              </a:pathLst>
            </a:custGeom>
            <a:solidFill>
              <a:srgbClr val="CFDF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7682483" y="5245607"/>
              <a:ext cx="902335" cy="304800"/>
            </a:xfrm>
            <a:custGeom>
              <a:avLst/>
              <a:gdLst/>
              <a:ahLst/>
              <a:cxnLst/>
              <a:rect l="l" t="t" r="r" b="b"/>
              <a:pathLst>
                <a:path w="902334" h="304800">
                  <a:moveTo>
                    <a:pt x="0" y="304799"/>
                  </a:moveTo>
                  <a:lnTo>
                    <a:pt x="902207" y="304799"/>
                  </a:lnTo>
                  <a:lnTo>
                    <a:pt x="902207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10471403" y="5256275"/>
              <a:ext cx="904240" cy="304800"/>
            </a:xfrm>
            <a:custGeom>
              <a:avLst/>
              <a:gdLst/>
              <a:ahLst/>
              <a:cxnLst/>
              <a:rect l="l" t="t" r="r" b="b"/>
              <a:pathLst>
                <a:path w="904240" h="304800">
                  <a:moveTo>
                    <a:pt x="903731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903731" y="304800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D3F5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10471403" y="5256275"/>
              <a:ext cx="904240" cy="304800"/>
            </a:xfrm>
            <a:custGeom>
              <a:avLst/>
              <a:gdLst/>
              <a:ahLst/>
              <a:cxnLst/>
              <a:rect l="l" t="t" r="r" b="b"/>
              <a:pathLst>
                <a:path w="904240" h="304800">
                  <a:moveTo>
                    <a:pt x="0" y="304800"/>
                  </a:moveTo>
                  <a:lnTo>
                    <a:pt x="903731" y="304800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6272021" y="1930145"/>
              <a:ext cx="5262880" cy="4451985"/>
            </a:xfrm>
            <a:custGeom>
              <a:avLst/>
              <a:gdLst/>
              <a:ahLst/>
              <a:cxnLst/>
              <a:rect l="l" t="t" r="r" b="b"/>
              <a:pathLst>
                <a:path w="5262880" h="4451985">
                  <a:moveTo>
                    <a:pt x="0" y="4451604"/>
                  </a:moveTo>
                  <a:lnTo>
                    <a:pt x="5262372" y="4451604"/>
                  </a:lnTo>
                  <a:lnTo>
                    <a:pt x="5262372" y="0"/>
                  </a:lnTo>
                  <a:lnTo>
                    <a:pt x="0" y="0"/>
                  </a:lnTo>
                  <a:lnTo>
                    <a:pt x="0" y="4451604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9837419" y="4003547"/>
              <a:ext cx="902335" cy="248920"/>
            </a:xfrm>
            <a:custGeom>
              <a:avLst/>
              <a:gdLst/>
              <a:ahLst/>
              <a:cxnLst/>
              <a:rect l="l" t="t" r="r" b="b"/>
              <a:pathLst>
                <a:path w="902334" h="248920">
                  <a:moveTo>
                    <a:pt x="902207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902207" y="248412"/>
                  </a:lnTo>
                  <a:lnTo>
                    <a:pt x="902207" y="0"/>
                  </a:lnTo>
                  <a:close/>
                </a:path>
              </a:pathLst>
            </a:custGeom>
            <a:solidFill>
              <a:srgbClr val="6FA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9837419" y="4003547"/>
              <a:ext cx="902335" cy="248920"/>
            </a:xfrm>
            <a:custGeom>
              <a:avLst/>
              <a:gdLst/>
              <a:ahLst/>
              <a:cxnLst/>
              <a:rect l="l" t="t" r="r" b="b"/>
              <a:pathLst>
                <a:path w="902334" h="248920">
                  <a:moveTo>
                    <a:pt x="0" y="248412"/>
                  </a:moveTo>
                  <a:lnTo>
                    <a:pt x="902207" y="248412"/>
                  </a:lnTo>
                  <a:lnTo>
                    <a:pt x="902207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/>
          <p:cNvSpPr txBox="1"/>
          <p:nvPr/>
        </p:nvSpPr>
        <p:spPr>
          <a:xfrm>
            <a:off x="1455547" y="1470786"/>
            <a:ext cx="3778885" cy="817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2800" spc="-130" b="1">
                <a:latin typeface="Arial"/>
                <a:cs typeface="Arial"/>
              </a:rPr>
              <a:t>AVG(L)=2500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tabLst>
                <a:tab pos="2774315" algn="l"/>
              </a:tabLst>
            </a:pPr>
            <a:r>
              <a:rPr dirty="0" u="heavy" sz="2400" spc="-12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</a:t>
            </a:r>
            <a:r>
              <a:rPr dirty="0" u="heavy" sz="2400" spc="-13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=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20</a:t>
            </a:r>
            <a:r>
              <a:rPr dirty="0" u="heavy" sz="2400" spc="-7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r>
              <a:rPr dirty="0" sz="2400" b="1">
                <a:latin typeface="Arial"/>
                <a:cs typeface="Arial"/>
              </a:rPr>
              <a:t>	</a:t>
            </a:r>
            <a:r>
              <a:rPr dirty="0" u="heavy" sz="2400" spc="-12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</a:t>
            </a:r>
            <a:r>
              <a:rPr dirty="0" u="heavy" sz="2400" spc="-13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=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30</a:t>
            </a:r>
            <a:r>
              <a:rPr dirty="0" u="heavy" sz="2400" spc="-7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712469" y="1936242"/>
            <a:ext cx="5264150" cy="4451985"/>
          </a:xfrm>
          <a:custGeom>
            <a:avLst/>
            <a:gdLst/>
            <a:ahLst/>
            <a:cxnLst/>
            <a:rect l="l" t="t" r="r" b="b"/>
            <a:pathLst>
              <a:path w="5264150" h="4451985">
                <a:moveTo>
                  <a:pt x="0" y="4451604"/>
                </a:moveTo>
                <a:lnTo>
                  <a:pt x="5263896" y="4451604"/>
                </a:lnTo>
                <a:lnTo>
                  <a:pt x="5263896" y="0"/>
                </a:lnTo>
                <a:lnTo>
                  <a:pt x="0" y="0"/>
                </a:lnTo>
                <a:lnTo>
                  <a:pt x="0" y="4451604"/>
                </a:lnTo>
                <a:close/>
              </a:path>
            </a:pathLst>
          </a:custGeom>
          <a:ln w="38100">
            <a:solidFill>
              <a:srgbClr val="40404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9948164" y="3982669"/>
            <a:ext cx="6845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L=</a:t>
            </a:r>
            <a:r>
              <a:rPr dirty="0" sz="1600" spc="-6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00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9829800" y="3680459"/>
            <a:ext cx="917575" cy="264160"/>
            <a:chOff x="9829800" y="3680459"/>
            <a:chExt cx="917575" cy="264160"/>
          </a:xfrm>
        </p:grpSpPr>
        <p:sp>
          <p:nvSpPr>
            <p:cNvPr id="85" name="object 85"/>
            <p:cNvSpPr/>
            <p:nvPr/>
          </p:nvSpPr>
          <p:spPr>
            <a:xfrm>
              <a:off x="9837420" y="3688079"/>
              <a:ext cx="902335" cy="248920"/>
            </a:xfrm>
            <a:custGeom>
              <a:avLst/>
              <a:gdLst/>
              <a:ahLst/>
              <a:cxnLst/>
              <a:rect l="l" t="t" r="r" b="b"/>
              <a:pathLst>
                <a:path w="902334" h="248920">
                  <a:moveTo>
                    <a:pt x="902207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902207" y="248412"/>
                  </a:lnTo>
                  <a:lnTo>
                    <a:pt x="902207" y="0"/>
                  </a:lnTo>
                  <a:close/>
                </a:path>
              </a:pathLst>
            </a:custGeom>
            <a:solidFill>
              <a:srgbClr val="205D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9837420" y="3688079"/>
              <a:ext cx="902335" cy="248920"/>
            </a:xfrm>
            <a:custGeom>
              <a:avLst/>
              <a:gdLst/>
              <a:ahLst/>
              <a:cxnLst/>
              <a:rect l="l" t="t" r="r" b="b"/>
              <a:pathLst>
                <a:path w="902334" h="248920">
                  <a:moveTo>
                    <a:pt x="0" y="248412"/>
                  </a:moveTo>
                  <a:lnTo>
                    <a:pt x="902207" y="248412"/>
                  </a:lnTo>
                  <a:lnTo>
                    <a:pt x="902207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7" name="object 87"/>
          <p:cNvSpPr txBox="1"/>
          <p:nvPr/>
        </p:nvSpPr>
        <p:spPr>
          <a:xfrm>
            <a:off x="9948164" y="3668395"/>
            <a:ext cx="6845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L=1</a:t>
            </a: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4469129" y="1662683"/>
            <a:ext cx="3312795" cy="114935"/>
          </a:xfrm>
          <a:custGeom>
            <a:avLst/>
            <a:gdLst/>
            <a:ahLst/>
            <a:cxnLst/>
            <a:rect l="l" t="t" r="r" b="b"/>
            <a:pathLst>
              <a:path w="3312795" h="114935">
                <a:moveTo>
                  <a:pt x="3198368" y="76831"/>
                </a:moveTo>
                <a:lnTo>
                  <a:pt x="3198368" y="114935"/>
                </a:lnTo>
                <a:lnTo>
                  <a:pt x="3274568" y="76835"/>
                </a:lnTo>
                <a:lnTo>
                  <a:pt x="3198368" y="76831"/>
                </a:lnTo>
                <a:close/>
              </a:path>
              <a:path w="3312795" h="114935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3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312795" h="114935">
                <a:moveTo>
                  <a:pt x="3198368" y="38731"/>
                </a:moveTo>
                <a:lnTo>
                  <a:pt x="3198368" y="76831"/>
                </a:lnTo>
                <a:lnTo>
                  <a:pt x="3217418" y="76835"/>
                </a:lnTo>
                <a:lnTo>
                  <a:pt x="3217418" y="38735"/>
                </a:lnTo>
                <a:lnTo>
                  <a:pt x="3198368" y="38731"/>
                </a:lnTo>
                <a:close/>
              </a:path>
              <a:path w="3312795" h="114935">
                <a:moveTo>
                  <a:pt x="3198368" y="635"/>
                </a:moveTo>
                <a:lnTo>
                  <a:pt x="3198368" y="38731"/>
                </a:lnTo>
                <a:lnTo>
                  <a:pt x="3217418" y="38735"/>
                </a:lnTo>
                <a:lnTo>
                  <a:pt x="3217418" y="76835"/>
                </a:lnTo>
                <a:lnTo>
                  <a:pt x="3274575" y="76831"/>
                </a:lnTo>
                <a:lnTo>
                  <a:pt x="3312668" y="57785"/>
                </a:lnTo>
                <a:lnTo>
                  <a:pt x="3198368" y="635"/>
                </a:lnTo>
                <a:close/>
              </a:path>
              <a:path w="3312795" h="114935">
                <a:moveTo>
                  <a:pt x="114300" y="38103"/>
                </a:moveTo>
                <a:lnTo>
                  <a:pt x="114300" y="76203"/>
                </a:lnTo>
                <a:lnTo>
                  <a:pt x="3198368" y="76831"/>
                </a:lnTo>
                <a:lnTo>
                  <a:pt x="3198368" y="38731"/>
                </a:lnTo>
                <a:lnTo>
                  <a:pt x="114300" y="38103"/>
                </a:lnTo>
                <a:close/>
              </a:path>
              <a:path w="3312795" h="114935">
                <a:moveTo>
                  <a:pt x="95250" y="38100"/>
                </a:moveTo>
                <a:lnTo>
                  <a:pt x="95250" y="76200"/>
                </a:lnTo>
                <a:lnTo>
                  <a:pt x="114300" y="76203"/>
                </a:lnTo>
                <a:lnTo>
                  <a:pt x="114300" y="38103"/>
                </a:lnTo>
                <a:lnTo>
                  <a:pt x="95250" y="38100"/>
                </a:lnTo>
                <a:close/>
              </a:path>
              <a:path w="3312795" h="114935">
                <a:moveTo>
                  <a:pt x="114300" y="38100"/>
                </a:moveTo>
                <a:lnTo>
                  <a:pt x="95250" y="38100"/>
                </a:lnTo>
                <a:lnTo>
                  <a:pt x="114300" y="381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90" name="object 90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6/16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92239" y="1471422"/>
            <a:ext cx="3780790" cy="8172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6990">
              <a:lnSpc>
                <a:spcPts val="3360"/>
              </a:lnSpc>
              <a:spcBef>
                <a:spcPts val="95"/>
              </a:spcBef>
            </a:pPr>
            <a:r>
              <a:rPr dirty="0" sz="2800" spc="-130" b="1">
                <a:latin typeface="Arial"/>
                <a:cs typeface="Arial"/>
              </a:rPr>
              <a:t>AVG(L)=3000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ts val="2880"/>
              </a:lnSpc>
              <a:tabLst>
                <a:tab pos="2776220" algn="l"/>
              </a:tabLst>
            </a:pPr>
            <a:r>
              <a:rPr dirty="0" u="heavy" sz="2400" spc="-12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</a:t>
            </a:r>
            <a:r>
              <a:rPr dirty="0" u="heavy" sz="2400" spc="-13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=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30</a:t>
            </a:r>
            <a:r>
              <a:rPr dirty="0" u="heavy" sz="2400" spc="-7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r>
              <a:rPr dirty="0" sz="2400" b="1">
                <a:latin typeface="Arial"/>
                <a:cs typeface="Arial"/>
              </a:rPr>
              <a:t>	</a:t>
            </a:r>
            <a:r>
              <a:rPr dirty="0" u="heavy" sz="2400" spc="-12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</a:t>
            </a:r>
            <a:r>
              <a:rPr dirty="0" u="heavy" sz="2400" spc="-13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=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30</a:t>
            </a:r>
            <a:r>
              <a:rPr dirty="0" u="heavy" sz="2400" spc="-7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55" y="2311907"/>
            <a:ext cx="10342245" cy="4531360"/>
            <a:chOff x="28955" y="2311907"/>
            <a:chExt cx="10342245" cy="4531360"/>
          </a:xfrm>
        </p:grpSpPr>
        <p:sp>
          <p:nvSpPr>
            <p:cNvPr id="4" name="object 4"/>
            <p:cNvSpPr/>
            <p:nvPr/>
          </p:nvSpPr>
          <p:spPr>
            <a:xfrm>
              <a:off x="1868423" y="4663439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89" h="530860">
                  <a:moveTo>
                    <a:pt x="115824" y="144780"/>
                  </a:moveTo>
                  <a:lnTo>
                    <a:pt x="57912" y="144780"/>
                  </a:lnTo>
                  <a:lnTo>
                    <a:pt x="57912" y="530733"/>
                  </a:lnTo>
                  <a:lnTo>
                    <a:pt x="115824" y="530733"/>
                  </a:lnTo>
                  <a:lnTo>
                    <a:pt x="115824" y="144780"/>
                  </a:lnTo>
                  <a:close/>
                </a:path>
                <a:path w="173989" h="530860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80"/>
                  </a:lnTo>
                  <a:lnTo>
                    <a:pt x="159258" y="144780"/>
                  </a:lnTo>
                  <a:lnTo>
                    <a:pt x="86868" y="0"/>
                  </a:lnTo>
                  <a:close/>
                </a:path>
                <a:path w="173989" h="530860">
                  <a:moveTo>
                    <a:pt x="159258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11223" y="2311907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998346" y="0"/>
                  </a:moveTo>
                  <a:lnTo>
                    <a:pt x="89788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8" y="2351531"/>
                  </a:lnTo>
                  <a:lnTo>
                    <a:pt x="998346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6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645152" y="4663439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89" h="530860">
                  <a:moveTo>
                    <a:pt x="115824" y="144780"/>
                  </a:moveTo>
                  <a:lnTo>
                    <a:pt x="57912" y="144780"/>
                  </a:lnTo>
                  <a:lnTo>
                    <a:pt x="57912" y="530733"/>
                  </a:lnTo>
                  <a:lnTo>
                    <a:pt x="115824" y="530733"/>
                  </a:lnTo>
                  <a:lnTo>
                    <a:pt x="115824" y="144780"/>
                  </a:lnTo>
                  <a:close/>
                </a:path>
                <a:path w="173989" h="530860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80"/>
                  </a:lnTo>
                  <a:lnTo>
                    <a:pt x="159258" y="144780"/>
                  </a:lnTo>
                  <a:lnTo>
                    <a:pt x="86868" y="0"/>
                  </a:lnTo>
                  <a:close/>
                </a:path>
                <a:path w="173989" h="530860">
                  <a:moveTo>
                    <a:pt x="159258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955" y="6402322"/>
              <a:ext cx="682752" cy="440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43404" y="6427191"/>
              <a:ext cx="881942" cy="3978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325623" y="6402322"/>
              <a:ext cx="1167384" cy="4251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899915" y="6402322"/>
              <a:ext cx="313943" cy="4251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648200" y="6402322"/>
              <a:ext cx="667512" cy="4251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395972" y="4666487"/>
              <a:ext cx="2974975" cy="534035"/>
            </a:xfrm>
            <a:custGeom>
              <a:avLst/>
              <a:gdLst/>
              <a:ahLst/>
              <a:cxnLst/>
              <a:rect l="l" t="t" r="r" b="b"/>
              <a:pathLst>
                <a:path w="2974975" h="534035">
                  <a:moveTo>
                    <a:pt x="173736" y="176784"/>
                  </a:moveTo>
                  <a:lnTo>
                    <a:pt x="159258" y="147828"/>
                  </a:lnTo>
                  <a:lnTo>
                    <a:pt x="86868" y="3048"/>
                  </a:lnTo>
                  <a:lnTo>
                    <a:pt x="0" y="176784"/>
                  </a:lnTo>
                  <a:lnTo>
                    <a:pt x="57912" y="176784"/>
                  </a:lnTo>
                  <a:lnTo>
                    <a:pt x="57912" y="533781"/>
                  </a:lnTo>
                  <a:lnTo>
                    <a:pt x="115824" y="533781"/>
                  </a:lnTo>
                  <a:lnTo>
                    <a:pt x="115824" y="176784"/>
                  </a:lnTo>
                  <a:lnTo>
                    <a:pt x="173736" y="176784"/>
                  </a:lnTo>
                  <a:close/>
                </a:path>
                <a:path w="2974975" h="534035">
                  <a:moveTo>
                    <a:pt x="2974848" y="173736"/>
                  </a:moveTo>
                  <a:lnTo>
                    <a:pt x="2960370" y="144780"/>
                  </a:lnTo>
                  <a:lnTo>
                    <a:pt x="2887980" y="0"/>
                  </a:lnTo>
                  <a:lnTo>
                    <a:pt x="2801112" y="173736"/>
                  </a:lnTo>
                  <a:lnTo>
                    <a:pt x="2859024" y="173736"/>
                  </a:lnTo>
                  <a:lnTo>
                    <a:pt x="2859024" y="530733"/>
                  </a:lnTo>
                  <a:lnTo>
                    <a:pt x="2916936" y="530733"/>
                  </a:lnTo>
                  <a:lnTo>
                    <a:pt x="2916936" y="173736"/>
                  </a:lnTo>
                  <a:lnTo>
                    <a:pt x="2974848" y="173736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517906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80"/>
              <a:t>CFS: </a:t>
            </a:r>
            <a:r>
              <a:rPr dirty="0" spc="-1275"/>
              <a:t>BALANCING</a:t>
            </a:r>
            <a:r>
              <a:rPr dirty="0" spc="-1205"/>
              <a:t> </a:t>
            </a:r>
            <a:r>
              <a:rPr dirty="0" spc="-1500"/>
              <a:t>THE</a:t>
            </a:r>
            <a:r>
              <a:rPr dirty="0" spc="-310"/>
              <a:t> </a:t>
            </a:r>
            <a:r>
              <a:rPr dirty="0" spc="-1410"/>
              <a:t>LOAD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504188" y="4002023"/>
            <a:ext cx="904240" cy="247015"/>
          </a:xfrm>
          <a:prstGeom prst="rect">
            <a:avLst/>
          </a:prstGeom>
          <a:solidFill>
            <a:srgbClr val="C0DAD9"/>
          </a:solidFill>
          <a:ln w="15239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85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04188" y="4315967"/>
            <a:ext cx="904240" cy="247015"/>
          </a:xfrm>
          <a:prstGeom prst="rect">
            <a:avLst/>
          </a:prstGeom>
          <a:solidFill>
            <a:srgbClr val="2D663D"/>
          </a:solidFill>
          <a:ln w="15239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85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87952" y="2311907"/>
            <a:ext cx="1088390" cy="2352040"/>
            <a:chOff x="4187952" y="2311907"/>
            <a:chExt cx="1088390" cy="2352040"/>
          </a:xfrm>
        </p:grpSpPr>
        <p:sp>
          <p:nvSpPr>
            <p:cNvPr id="17" name="object 17"/>
            <p:cNvSpPr/>
            <p:nvPr/>
          </p:nvSpPr>
          <p:spPr>
            <a:xfrm>
              <a:off x="4187952" y="2311907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998347" y="0"/>
                  </a:moveTo>
                  <a:lnTo>
                    <a:pt x="89788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8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279392" y="3686555"/>
              <a:ext cx="904240" cy="879475"/>
            </a:xfrm>
            <a:custGeom>
              <a:avLst/>
              <a:gdLst/>
              <a:ahLst/>
              <a:cxnLst/>
              <a:rect l="l" t="t" r="r" b="b"/>
              <a:pathLst>
                <a:path w="904239" h="879475">
                  <a:moveTo>
                    <a:pt x="903732" y="0"/>
                  </a:moveTo>
                  <a:lnTo>
                    <a:pt x="0" y="0"/>
                  </a:lnTo>
                  <a:lnTo>
                    <a:pt x="0" y="879347"/>
                  </a:lnTo>
                  <a:lnTo>
                    <a:pt x="903732" y="879347"/>
                  </a:lnTo>
                  <a:lnTo>
                    <a:pt x="903732" y="0"/>
                  </a:lnTo>
                  <a:close/>
                </a:path>
              </a:pathLst>
            </a:custGeom>
            <a:solidFill>
              <a:srgbClr val="61A2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279392" y="3686555"/>
              <a:ext cx="904240" cy="879475"/>
            </a:xfrm>
            <a:custGeom>
              <a:avLst/>
              <a:gdLst/>
              <a:ahLst/>
              <a:cxnLst/>
              <a:rect l="l" t="t" r="r" b="b"/>
              <a:pathLst>
                <a:path w="904239" h="879475">
                  <a:moveTo>
                    <a:pt x="0" y="879347"/>
                  </a:moveTo>
                  <a:lnTo>
                    <a:pt x="903732" y="879347"/>
                  </a:lnTo>
                  <a:lnTo>
                    <a:pt x="903732" y="0"/>
                  </a:lnTo>
                  <a:lnTo>
                    <a:pt x="0" y="0"/>
                  </a:lnTo>
                  <a:lnTo>
                    <a:pt x="0" y="879347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4390771" y="3982339"/>
            <a:ext cx="6845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L=3</a:t>
            </a: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741407" y="2311907"/>
            <a:ext cx="1088390" cy="2352040"/>
          </a:xfrm>
          <a:custGeom>
            <a:avLst/>
            <a:gdLst/>
            <a:ahLst/>
            <a:cxnLst/>
            <a:rect l="l" t="t" r="r" b="b"/>
            <a:pathLst>
              <a:path w="1088390" h="2352040">
                <a:moveTo>
                  <a:pt x="998347" y="0"/>
                </a:moveTo>
                <a:lnTo>
                  <a:pt x="89789" y="0"/>
                </a:lnTo>
                <a:lnTo>
                  <a:pt x="54810" y="7046"/>
                </a:lnTo>
                <a:lnTo>
                  <a:pt x="26273" y="26273"/>
                </a:lnTo>
                <a:lnTo>
                  <a:pt x="7046" y="54810"/>
                </a:lnTo>
                <a:lnTo>
                  <a:pt x="0" y="89788"/>
                </a:lnTo>
                <a:lnTo>
                  <a:pt x="0" y="2261742"/>
                </a:lnTo>
                <a:lnTo>
                  <a:pt x="7046" y="2296721"/>
                </a:lnTo>
                <a:lnTo>
                  <a:pt x="26273" y="2325258"/>
                </a:lnTo>
                <a:lnTo>
                  <a:pt x="54810" y="2344485"/>
                </a:lnTo>
                <a:lnTo>
                  <a:pt x="89789" y="2351531"/>
                </a:lnTo>
                <a:lnTo>
                  <a:pt x="998347" y="2351531"/>
                </a:lnTo>
                <a:lnTo>
                  <a:pt x="1033325" y="2344485"/>
                </a:lnTo>
                <a:lnTo>
                  <a:pt x="1061862" y="2325258"/>
                </a:lnTo>
                <a:lnTo>
                  <a:pt x="1081089" y="2296721"/>
                </a:lnTo>
                <a:lnTo>
                  <a:pt x="1088136" y="2261742"/>
                </a:lnTo>
                <a:lnTo>
                  <a:pt x="1088136" y="89788"/>
                </a:lnTo>
                <a:lnTo>
                  <a:pt x="1081089" y="54810"/>
                </a:lnTo>
                <a:lnTo>
                  <a:pt x="1061862" y="26273"/>
                </a:lnTo>
                <a:lnTo>
                  <a:pt x="1033325" y="7046"/>
                </a:lnTo>
                <a:lnTo>
                  <a:pt x="998347" y="0"/>
                </a:lnTo>
                <a:close/>
              </a:path>
            </a:pathLst>
          </a:custGeom>
          <a:solidFill>
            <a:srgbClr val="D1E7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9837419" y="4315967"/>
            <a:ext cx="902335" cy="247015"/>
          </a:xfrm>
          <a:prstGeom prst="rect">
            <a:avLst/>
          </a:prstGeom>
          <a:solidFill>
            <a:srgbClr val="477A78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189">
              <a:lnSpc>
                <a:spcPts val="185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964680" y="2311907"/>
            <a:ext cx="1088390" cy="2352040"/>
            <a:chOff x="6964680" y="2311907"/>
            <a:chExt cx="1088390" cy="2352040"/>
          </a:xfrm>
        </p:grpSpPr>
        <p:sp>
          <p:nvSpPr>
            <p:cNvPr id="24" name="object 24"/>
            <p:cNvSpPr/>
            <p:nvPr/>
          </p:nvSpPr>
          <p:spPr>
            <a:xfrm>
              <a:off x="6964680" y="2311907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9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056120" y="3689603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903731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903731" y="246888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3D87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056120" y="3689603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0" y="246888"/>
                  </a:moveTo>
                  <a:lnTo>
                    <a:pt x="903731" y="246888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7056119" y="3668648"/>
            <a:ext cx="89661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95"/>
              </a:spcBef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56119" y="4003547"/>
            <a:ext cx="904240" cy="247015"/>
          </a:xfrm>
          <a:prstGeom prst="rect">
            <a:avLst/>
          </a:prstGeom>
          <a:solidFill>
            <a:srgbClr val="42B996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825">
              <a:lnSpc>
                <a:spcPts val="1850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56119" y="4315967"/>
            <a:ext cx="904240" cy="247015"/>
          </a:xfrm>
          <a:prstGeom prst="rect">
            <a:avLst/>
          </a:prstGeom>
          <a:solidFill>
            <a:srgbClr val="27CED6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825">
              <a:lnSpc>
                <a:spcPts val="185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16863" y="5195315"/>
            <a:ext cx="2276856" cy="1097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816863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93591" y="5195315"/>
            <a:ext cx="2276856" cy="1097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593591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370320" y="5195315"/>
            <a:ext cx="2276855" cy="1097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6370320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147047" y="5195315"/>
            <a:ext cx="2275331" cy="10972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9147047" y="5195315"/>
            <a:ext cx="227584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317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119883" y="5237988"/>
            <a:ext cx="9263380" cy="330835"/>
            <a:chOff x="2119883" y="5237988"/>
            <a:chExt cx="9263380" cy="330835"/>
          </a:xfrm>
        </p:grpSpPr>
        <p:sp>
          <p:nvSpPr>
            <p:cNvPr id="39" name="object 39"/>
            <p:cNvSpPr/>
            <p:nvPr/>
          </p:nvSpPr>
          <p:spPr>
            <a:xfrm>
              <a:off x="2127503" y="5250180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903732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2" y="301752"/>
                  </a:lnTo>
                  <a:lnTo>
                    <a:pt x="903732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127503" y="5250180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0" y="301752"/>
                  </a:moveTo>
                  <a:lnTo>
                    <a:pt x="903732" y="301752"/>
                  </a:lnTo>
                  <a:lnTo>
                    <a:pt x="903732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905755" y="5245608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903731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1" y="30175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2544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905755" y="5245608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0" y="301752"/>
                  </a:moveTo>
                  <a:lnTo>
                    <a:pt x="903731" y="301752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39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682483" y="5245608"/>
              <a:ext cx="902335" cy="304800"/>
            </a:xfrm>
            <a:custGeom>
              <a:avLst/>
              <a:gdLst/>
              <a:ahLst/>
              <a:cxnLst/>
              <a:rect l="l" t="t" r="r" b="b"/>
              <a:pathLst>
                <a:path w="902334" h="304800">
                  <a:moveTo>
                    <a:pt x="902207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902207" y="304799"/>
                  </a:lnTo>
                  <a:lnTo>
                    <a:pt x="902207" y="0"/>
                  </a:lnTo>
                  <a:close/>
                </a:path>
              </a:pathLst>
            </a:custGeom>
            <a:solidFill>
              <a:srgbClr val="CFDF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682483" y="5245608"/>
              <a:ext cx="902335" cy="304800"/>
            </a:xfrm>
            <a:custGeom>
              <a:avLst/>
              <a:gdLst/>
              <a:ahLst/>
              <a:cxnLst/>
              <a:rect l="l" t="t" r="r" b="b"/>
              <a:pathLst>
                <a:path w="902334" h="304800">
                  <a:moveTo>
                    <a:pt x="0" y="304799"/>
                  </a:moveTo>
                  <a:lnTo>
                    <a:pt x="902207" y="304799"/>
                  </a:lnTo>
                  <a:lnTo>
                    <a:pt x="902207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0471403" y="5256276"/>
              <a:ext cx="904240" cy="304800"/>
            </a:xfrm>
            <a:custGeom>
              <a:avLst/>
              <a:gdLst/>
              <a:ahLst/>
              <a:cxnLst/>
              <a:rect l="l" t="t" r="r" b="b"/>
              <a:pathLst>
                <a:path w="904240" h="304800">
                  <a:moveTo>
                    <a:pt x="903731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903731" y="304800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D3F5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0471403" y="5256276"/>
              <a:ext cx="904240" cy="304800"/>
            </a:xfrm>
            <a:custGeom>
              <a:avLst/>
              <a:gdLst/>
              <a:ahLst/>
              <a:cxnLst/>
              <a:rect l="l" t="t" r="r" b="b"/>
              <a:pathLst>
                <a:path w="904240" h="304800">
                  <a:moveTo>
                    <a:pt x="0" y="304800"/>
                  </a:moveTo>
                  <a:lnTo>
                    <a:pt x="903731" y="304800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1455547" y="1470786"/>
            <a:ext cx="3778885" cy="817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2800" spc="-130" b="1">
                <a:latin typeface="Arial"/>
                <a:cs typeface="Arial"/>
              </a:rPr>
              <a:t>AVG(L)=3000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tabLst>
                <a:tab pos="2774315" algn="l"/>
              </a:tabLst>
            </a:pPr>
            <a:r>
              <a:rPr dirty="0" u="heavy" sz="2400" spc="-12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</a:t>
            </a:r>
            <a:r>
              <a:rPr dirty="0" u="heavy" sz="2400" spc="-13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=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30</a:t>
            </a:r>
            <a:r>
              <a:rPr dirty="0" u="heavy" sz="2400" spc="-7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r>
              <a:rPr dirty="0" sz="2400" b="1">
                <a:latin typeface="Arial"/>
                <a:cs typeface="Arial"/>
              </a:rPr>
              <a:t>	</a:t>
            </a:r>
            <a:r>
              <a:rPr dirty="0" u="heavy" sz="2400" spc="-12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</a:t>
            </a:r>
            <a:r>
              <a:rPr dirty="0" u="heavy" sz="2400" spc="-13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=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30</a:t>
            </a:r>
            <a:r>
              <a:rPr dirty="0" u="heavy" sz="2400" spc="-7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12469" y="1930145"/>
            <a:ext cx="10822305" cy="4457700"/>
          </a:xfrm>
          <a:custGeom>
            <a:avLst/>
            <a:gdLst/>
            <a:ahLst/>
            <a:cxnLst/>
            <a:rect l="l" t="t" r="r" b="b"/>
            <a:pathLst>
              <a:path w="10822305" h="4457700">
                <a:moveTo>
                  <a:pt x="0" y="4457700"/>
                </a:moveTo>
                <a:lnTo>
                  <a:pt x="5263896" y="4457700"/>
                </a:lnTo>
                <a:lnTo>
                  <a:pt x="5263896" y="6096"/>
                </a:lnTo>
                <a:lnTo>
                  <a:pt x="0" y="6096"/>
                </a:lnTo>
                <a:lnTo>
                  <a:pt x="0" y="4457700"/>
                </a:lnTo>
                <a:close/>
              </a:path>
              <a:path w="10822305" h="4457700">
                <a:moveTo>
                  <a:pt x="5559552" y="4451604"/>
                </a:moveTo>
                <a:lnTo>
                  <a:pt x="10821924" y="4451604"/>
                </a:lnTo>
                <a:lnTo>
                  <a:pt x="10821924" y="0"/>
                </a:lnTo>
                <a:lnTo>
                  <a:pt x="5559552" y="0"/>
                </a:lnTo>
                <a:lnTo>
                  <a:pt x="5559552" y="4451604"/>
                </a:lnTo>
                <a:close/>
              </a:path>
            </a:pathLst>
          </a:custGeom>
          <a:ln w="38100">
            <a:solidFill>
              <a:srgbClr val="40404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9837419" y="4003547"/>
            <a:ext cx="902335" cy="248920"/>
          </a:xfrm>
          <a:prstGeom prst="rect">
            <a:avLst/>
          </a:prstGeom>
          <a:solidFill>
            <a:srgbClr val="6FA0C0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189">
              <a:lnSpc>
                <a:spcPts val="185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837419" y="3688079"/>
            <a:ext cx="902335" cy="248920"/>
          </a:xfrm>
          <a:prstGeom prst="rect">
            <a:avLst/>
          </a:prstGeom>
          <a:solidFill>
            <a:srgbClr val="205D4A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189">
              <a:lnSpc>
                <a:spcPts val="1860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469129" y="1662683"/>
            <a:ext cx="3312795" cy="114935"/>
          </a:xfrm>
          <a:custGeom>
            <a:avLst/>
            <a:gdLst/>
            <a:ahLst/>
            <a:cxnLst/>
            <a:rect l="l" t="t" r="r" b="b"/>
            <a:pathLst>
              <a:path w="3312795" h="114935">
                <a:moveTo>
                  <a:pt x="3198368" y="76831"/>
                </a:moveTo>
                <a:lnTo>
                  <a:pt x="3198368" y="114935"/>
                </a:lnTo>
                <a:lnTo>
                  <a:pt x="3274568" y="76835"/>
                </a:lnTo>
                <a:lnTo>
                  <a:pt x="3198368" y="76831"/>
                </a:lnTo>
                <a:close/>
              </a:path>
              <a:path w="3312795" h="114935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3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312795" h="114935">
                <a:moveTo>
                  <a:pt x="3198368" y="38731"/>
                </a:moveTo>
                <a:lnTo>
                  <a:pt x="3198368" y="76831"/>
                </a:lnTo>
                <a:lnTo>
                  <a:pt x="3217418" y="76835"/>
                </a:lnTo>
                <a:lnTo>
                  <a:pt x="3217418" y="38735"/>
                </a:lnTo>
                <a:lnTo>
                  <a:pt x="3198368" y="38731"/>
                </a:lnTo>
                <a:close/>
              </a:path>
              <a:path w="3312795" h="114935">
                <a:moveTo>
                  <a:pt x="3198368" y="635"/>
                </a:moveTo>
                <a:lnTo>
                  <a:pt x="3198368" y="38731"/>
                </a:lnTo>
                <a:lnTo>
                  <a:pt x="3217418" y="38735"/>
                </a:lnTo>
                <a:lnTo>
                  <a:pt x="3217418" y="76835"/>
                </a:lnTo>
                <a:lnTo>
                  <a:pt x="3274575" y="76831"/>
                </a:lnTo>
                <a:lnTo>
                  <a:pt x="3312668" y="57785"/>
                </a:lnTo>
                <a:lnTo>
                  <a:pt x="3198368" y="635"/>
                </a:lnTo>
                <a:close/>
              </a:path>
              <a:path w="3312795" h="114935">
                <a:moveTo>
                  <a:pt x="114300" y="38103"/>
                </a:moveTo>
                <a:lnTo>
                  <a:pt x="114300" y="76203"/>
                </a:lnTo>
                <a:lnTo>
                  <a:pt x="3198368" y="76831"/>
                </a:lnTo>
                <a:lnTo>
                  <a:pt x="3198368" y="38731"/>
                </a:lnTo>
                <a:lnTo>
                  <a:pt x="114300" y="38103"/>
                </a:lnTo>
                <a:close/>
              </a:path>
              <a:path w="3312795" h="114935">
                <a:moveTo>
                  <a:pt x="95250" y="38100"/>
                </a:moveTo>
                <a:lnTo>
                  <a:pt x="95250" y="76200"/>
                </a:lnTo>
                <a:lnTo>
                  <a:pt x="114300" y="76203"/>
                </a:lnTo>
                <a:lnTo>
                  <a:pt x="114300" y="38103"/>
                </a:lnTo>
                <a:lnTo>
                  <a:pt x="95250" y="38100"/>
                </a:lnTo>
                <a:close/>
              </a:path>
              <a:path w="3312795" h="114935">
                <a:moveTo>
                  <a:pt x="114300" y="38100"/>
                </a:moveTo>
                <a:lnTo>
                  <a:pt x="95250" y="38100"/>
                </a:lnTo>
                <a:lnTo>
                  <a:pt x="114300" y="381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2" name="object 52"/>
          <p:cNvGrpSpPr/>
          <p:nvPr/>
        </p:nvGrpSpPr>
        <p:grpSpPr>
          <a:xfrm>
            <a:off x="1496567" y="3680459"/>
            <a:ext cx="919480" cy="262255"/>
            <a:chOff x="1496567" y="3680459"/>
            <a:chExt cx="919480" cy="262255"/>
          </a:xfrm>
        </p:grpSpPr>
        <p:sp>
          <p:nvSpPr>
            <p:cNvPr id="53" name="object 53"/>
            <p:cNvSpPr/>
            <p:nvPr/>
          </p:nvSpPr>
          <p:spPr>
            <a:xfrm>
              <a:off x="1504187" y="3688079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39" h="247014">
                  <a:moveTo>
                    <a:pt x="903732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903732" y="246888"/>
                  </a:lnTo>
                  <a:lnTo>
                    <a:pt x="903732" y="0"/>
                  </a:lnTo>
                  <a:close/>
                </a:path>
              </a:pathLst>
            </a:custGeom>
            <a:solidFill>
              <a:srgbClr val="1382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504187" y="3688079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39" h="247014">
                  <a:moveTo>
                    <a:pt x="0" y="246888"/>
                  </a:moveTo>
                  <a:lnTo>
                    <a:pt x="903732" y="246888"/>
                  </a:lnTo>
                  <a:lnTo>
                    <a:pt x="903732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1511808" y="3666566"/>
            <a:ext cx="89661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5570">
              <a:lnSpc>
                <a:spcPct val="100000"/>
              </a:lnSpc>
              <a:spcBef>
                <a:spcPts val="95"/>
              </a:spcBef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380805" y="3396551"/>
            <a:ext cx="4702810" cy="595630"/>
            <a:chOff x="2380805" y="3396551"/>
            <a:chExt cx="4702810" cy="595630"/>
          </a:xfrm>
        </p:grpSpPr>
        <p:sp>
          <p:nvSpPr>
            <p:cNvPr id="57" name="object 57"/>
            <p:cNvSpPr/>
            <p:nvPr/>
          </p:nvSpPr>
          <p:spPr>
            <a:xfrm>
              <a:off x="2388742" y="3404489"/>
              <a:ext cx="4686935" cy="579755"/>
            </a:xfrm>
            <a:custGeom>
              <a:avLst/>
              <a:gdLst/>
              <a:ahLst/>
              <a:cxnLst/>
              <a:rect l="l" t="t" r="r" b="b"/>
              <a:pathLst>
                <a:path w="4686934" h="579754">
                  <a:moveTo>
                    <a:pt x="4674108" y="0"/>
                  </a:moveTo>
                  <a:lnTo>
                    <a:pt x="191007" y="283972"/>
                  </a:lnTo>
                  <a:lnTo>
                    <a:pt x="184784" y="185420"/>
                  </a:lnTo>
                  <a:lnTo>
                    <a:pt x="0" y="395097"/>
                  </a:lnTo>
                  <a:lnTo>
                    <a:pt x="209676" y="579755"/>
                  </a:lnTo>
                  <a:lnTo>
                    <a:pt x="203454" y="481203"/>
                  </a:lnTo>
                  <a:lnTo>
                    <a:pt x="4686681" y="197231"/>
                  </a:lnTo>
                  <a:lnTo>
                    <a:pt x="4674108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388742" y="3404489"/>
              <a:ext cx="4686935" cy="579755"/>
            </a:xfrm>
            <a:custGeom>
              <a:avLst/>
              <a:gdLst/>
              <a:ahLst/>
              <a:cxnLst/>
              <a:rect l="l" t="t" r="r" b="b"/>
              <a:pathLst>
                <a:path w="4686934" h="579754">
                  <a:moveTo>
                    <a:pt x="4686681" y="197231"/>
                  </a:moveTo>
                  <a:lnTo>
                    <a:pt x="203454" y="481203"/>
                  </a:lnTo>
                  <a:lnTo>
                    <a:pt x="209676" y="579755"/>
                  </a:lnTo>
                  <a:lnTo>
                    <a:pt x="0" y="395097"/>
                  </a:lnTo>
                  <a:lnTo>
                    <a:pt x="184784" y="185420"/>
                  </a:lnTo>
                  <a:lnTo>
                    <a:pt x="191007" y="283972"/>
                  </a:lnTo>
                  <a:lnTo>
                    <a:pt x="4674108" y="0"/>
                  </a:lnTo>
                  <a:lnTo>
                    <a:pt x="4686681" y="197231"/>
                  </a:lnTo>
                  <a:close/>
                </a:path>
              </a:pathLst>
            </a:custGeom>
            <a:ln w="15874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6/16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7717" y="1470786"/>
            <a:ext cx="20681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55" b="1">
                <a:latin typeface="Arial"/>
                <a:cs typeface="Arial"/>
              </a:rPr>
              <a:t>A</a:t>
            </a:r>
            <a:r>
              <a:rPr dirty="0" sz="2800" spc="-120" b="1">
                <a:latin typeface="Arial"/>
                <a:cs typeface="Arial"/>
              </a:rPr>
              <a:t>V</a:t>
            </a:r>
            <a:r>
              <a:rPr dirty="0" sz="2800" spc="-270" b="1">
                <a:latin typeface="Arial"/>
                <a:cs typeface="Arial"/>
              </a:rPr>
              <a:t>G(</a:t>
            </a:r>
            <a:r>
              <a:rPr dirty="0" sz="2800" spc="-305" b="1">
                <a:latin typeface="Arial"/>
                <a:cs typeface="Arial"/>
              </a:rPr>
              <a:t>L</a:t>
            </a:r>
            <a:r>
              <a:rPr dirty="0" sz="2800" spc="-25" b="1">
                <a:latin typeface="Arial"/>
                <a:cs typeface="Arial"/>
              </a:rPr>
              <a:t>)=3000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5547" y="1897126"/>
            <a:ext cx="100456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12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</a:t>
            </a:r>
            <a:r>
              <a:rPr dirty="0" u="heavy" sz="2400" spc="-13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=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30</a:t>
            </a:r>
            <a:r>
              <a:rPr dirty="0" u="heavy" sz="2400" spc="-7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2239" y="1471422"/>
            <a:ext cx="3780790" cy="8172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6990">
              <a:lnSpc>
                <a:spcPts val="3360"/>
              </a:lnSpc>
              <a:spcBef>
                <a:spcPts val="95"/>
              </a:spcBef>
            </a:pPr>
            <a:r>
              <a:rPr dirty="0" sz="2800" spc="-130" b="1">
                <a:latin typeface="Arial"/>
                <a:cs typeface="Arial"/>
              </a:rPr>
              <a:t>AVG(L)=3000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ts val="2880"/>
              </a:lnSpc>
              <a:tabLst>
                <a:tab pos="2776220" algn="l"/>
              </a:tabLst>
            </a:pPr>
            <a:r>
              <a:rPr dirty="0" u="heavy" sz="2400" spc="-12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</a:t>
            </a:r>
            <a:r>
              <a:rPr dirty="0" u="heavy" sz="2400" spc="-13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=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30</a:t>
            </a:r>
            <a:r>
              <a:rPr dirty="0" u="heavy" sz="2400" spc="-7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r>
              <a:rPr dirty="0" sz="2400" b="1">
                <a:latin typeface="Arial"/>
                <a:cs typeface="Arial"/>
              </a:rPr>
              <a:t>	</a:t>
            </a:r>
            <a:r>
              <a:rPr dirty="0" u="heavy" sz="2400" spc="-12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</a:t>
            </a:r>
            <a:r>
              <a:rPr dirty="0" u="heavy" sz="2400" spc="-13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=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30</a:t>
            </a:r>
            <a:r>
              <a:rPr dirty="0" u="heavy" sz="2400" spc="-7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68424" y="4663439"/>
            <a:ext cx="8502650" cy="537210"/>
          </a:xfrm>
          <a:custGeom>
            <a:avLst/>
            <a:gdLst/>
            <a:ahLst/>
            <a:cxnLst/>
            <a:rect l="l" t="t" r="r" b="b"/>
            <a:pathLst>
              <a:path w="8502650" h="537210">
                <a:moveTo>
                  <a:pt x="173736" y="173736"/>
                </a:moveTo>
                <a:lnTo>
                  <a:pt x="159258" y="144780"/>
                </a:lnTo>
                <a:lnTo>
                  <a:pt x="86868" y="0"/>
                </a:lnTo>
                <a:lnTo>
                  <a:pt x="0" y="173736"/>
                </a:lnTo>
                <a:lnTo>
                  <a:pt x="57912" y="173736"/>
                </a:lnTo>
                <a:lnTo>
                  <a:pt x="57912" y="530745"/>
                </a:lnTo>
                <a:lnTo>
                  <a:pt x="115824" y="530745"/>
                </a:lnTo>
                <a:lnTo>
                  <a:pt x="115824" y="173736"/>
                </a:lnTo>
                <a:lnTo>
                  <a:pt x="173736" y="173736"/>
                </a:lnTo>
                <a:close/>
              </a:path>
              <a:path w="8502650" h="537210">
                <a:moveTo>
                  <a:pt x="2950464" y="173736"/>
                </a:moveTo>
                <a:lnTo>
                  <a:pt x="2935986" y="144780"/>
                </a:lnTo>
                <a:lnTo>
                  <a:pt x="2863596" y="0"/>
                </a:lnTo>
                <a:lnTo>
                  <a:pt x="2776728" y="173736"/>
                </a:lnTo>
                <a:lnTo>
                  <a:pt x="2834640" y="173736"/>
                </a:lnTo>
                <a:lnTo>
                  <a:pt x="2834640" y="530745"/>
                </a:lnTo>
                <a:lnTo>
                  <a:pt x="2892552" y="530745"/>
                </a:lnTo>
                <a:lnTo>
                  <a:pt x="2892552" y="173736"/>
                </a:lnTo>
                <a:lnTo>
                  <a:pt x="2950464" y="173736"/>
                </a:lnTo>
                <a:close/>
              </a:path>
              <a:path w="8502650" h="537210">
                <a:moveTo>
                  <a:pt x="5701284" y="179832"/>
                </a:moveTo>
                <a:lnTo>
                  <a:pt x="5686806" y="150876"/>
                </a:lnTo>
                <a:lnTo>
                  <a:pt x="5614416" y="6096"/>
                </a:lnTo>
                <a:lnTo>
                  <a:pt x="5527548" y="179832"/>
                </a:lnTo>
                <a:lnTo>
                  <a:pt x="5585460" y="179832"/>
                </a:lnTo>
                <a:lnTo>
                  <a:pt x="5585460" y="536829"/>
                </a:lnTo>
                <a:lnTo>
                  <a:pt x="5643372" y="536829"/>
                </a:lnTo>
                <a:lnTo>
                  <a:pt x="5643372" y="179832"/>
                </a:lnTo>
                <a:lnTo>
                  <a:pt x="5701284" y="179832"/>
                </a:lnTo>
                <a:close/>
              </a:path>
              <a:path w="8502650" h="537210">
                <a:moveTo>
                  <a:pt x="8502396" y="176784"/>
                </a:moveTo>
                <a:lnTo>
                  <a:pt x="8487918" y="147828"/>
                </a:lnTo>
                <a:lnTo>
                  <a:pt x="8415528" y="3048"/>
                </a:lnTo>
                <a:lnTo>
                  <a:pt x="8328660" y="176784"/>
                </a:lnTo>
                <a:lnTo>
                  <a:pt x="8386572" y="176784"/>
                </a:lnTo>
                <a:lnTo>
                  <a:pt x="8386572" y="533781"/>
                </a:lnTo>
                <a:lnTo>
                  <a:pt x="8444484" y="533781"/>
                </a:lnTo>
                <a:lnTo>
                  <a:pt x="8444484" y="176784"/>
                </a:lnTo>
                <a:lnTo>
                  <a:pt x="8502396" y="176784"/>
                </a:lnTo>
                <a:close/>
              </a:path>
            </a:pathLst>
          </a:custGeom>
          <a:solidFill>
            <a:srgbClr val="FF9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517906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80"/>
              <a:t>CFS: </a:t>
            </a:r>
            <a:r>
              <a:rPr dirty="0" spc="-1275"/>
              <a:t>BALANCING</a:t>
            </a:r>
            <a:r>
              <a:rPr dirty="0" spc="-1205"/>
              <a:t> </a:t>
            </a:r>
            <a:r>
              <a:rPr dirty="0" spc="-1500"/>
              <a:t>THE</a:t>
            </a:r>
            <a:r>
              <a:rPr dirty="0" spc="-310"/>
              <a:t> </a:t>
            </a:r>
            <a:r>
              <a:rPr dirty="0" spc="-1410"/>
              <a:t>LOAD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8955" y="2311907"/>
            <a:ext cx="5287010" cy="4531360"/>
            <a:chOff x="28955" y="2311907"/>
            <a:chExt cx="5287010" cy="4531360"/>
          </a:xfrm>
        </p:grpSpPr>
        <p:sp>
          <p:nvSpPr>
            <p:cNvPr id="8" name="object 8"/>
            <p:cNvSpPr/>
            <p:nvPr/>
          </p:nvSpPr>
          <p:spPr>
            <a:xfrm>
              <a:off x="1411223" y="2311907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998346" y="0"/>
                  </a:moveTo>
                  <a:lnTo>
                    <a:pt x="89788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8" y="2351531"/>
                  </a:lnTo>
                  <a:lnTo>
                    <a:pt x="998346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6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8955" y="6402322"/>
              <a:ext cx="682752" cy="440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43404" y="6427191"/>
              <a:ext cx="881942" cy="3978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325623" y="6402322"/>
              <a:ext cx="1167384" cy="4251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899915" y="6402322"/>
              <a:ext cx="313943" cy="4251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648200" y="6402322"/>
              <a:ext cx="667512" cy="4251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504188" y="4002023"/>
            <a:ext cx="904240" cy="247015"/>
          </a:xfrm>
          <a:prstGeom prst="rect">
            <a:avLst/>
          </a:prstGeom>
          <a:solidFill>
            <a:srgbClr val="C0DAD9"/>
          </a:solidFill>
          <a:ln w="15239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85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04188" y="4315967"/>
            <a:ext cx="904240" cy="247015"/>
          </a:xfrm>
          <a:prstGeom prst="rect">
            <a:avLst/>
          </a:prstGeom>
          <a:solidFill>
            <a:srgbClr val="2D663D"/>
          </a:solidFill>
          <a:ln w="15239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85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87952" y="2311907"/>
            <a:ext cx="1088390" cy="2352040"/>
            <a:chOff x="4187952" y="2311907"/>
            <a:chExt cx="1088390" cy="2352040"/>
          </a:xfrm>
        </p:grpSpPr>
        <p:sp>
          <p:nvSpPr>
            <p:cNvPr id="17" name="object 17"/>
            <p:cNvSpPr/>
            <p:nvPr/>
          </p:nvSpPr>
          <p:spPr>
            <a:xfrm>
              <a:off x="4187952" y="2311907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998347" y="0"/>
                  </a:moveTo>
                  <a:lnTo>
                    <a:pt x="89788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8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279392" y="3686555"/>
              <a:ext cx="904240" cy="879475"/>
            </a:xfrm>
            <a:custGeom>
              <a:avLst/>
              <a:gdLst/>
              <a:ahLst/>
              <a:cxnLst/>
              <a:rect l="l" t="t" r="r" b="b"/>
              <a:pathLst>
                <a:path w="904239" h="879475">
                  <a:moveTo>
                    <a:pt x="903732" y="0"/>
                  </a:moveTo>
                  <a:lnTo>
                    <a:pt x="0" y="0"/>
                  </a:lnTo>
                  <a:lnTo>
                    <a:pt x="0" y="879347"/>
                  </a:lnTo>
                  <a:lnTo>
                    <a:pt x="903732" y="879347"/>
                  </a:lnTo>
                  <a:lnTo>
                    <a:pt x="903732" y="0"/>
                  </a:lnTo>
                  <a:close/>
                </a:path>
              </a:pathLst>
            </a:custGeom>
            <a:solidFill>
              <a:srgbClr val="61A2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279392" y="3686555"/>
              <a:ext cx="904240" cy="879475"/>
            </a:xfrm>
            <a:custGeom>
              <a:avLst/>
              <a:gdLst/>
              <a:ahLst/>
              <a:cxnLst/>
              <a:rect l="l" t="t" r="r" b="b"/>
              <a:pathLst>
                <a:path w="904239" h="879475">
                  <a:moveTo>
                    <a:pt x="0" y="879347"/>
                  </a:moveTo>
                  <a:lnTo>
                    <a:pt x="903732" y="879347"/>
                  </a:lnTo>
                  <a:lnTo>
                    <a:pt x="903732" y="0"/>
                  </a:lnTo>
                  <a:lnTo>
                    <a:pt x="0" y="0"/>
                  </a:lnTo>
                  <a:lnTo>
                    <a:pt x="0" y="879347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4390771" y="3982339"/>
            <a:ext cx="6845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L=3</a:t>
            </a:r>
            <a:r>
              <a:rPr dirty="0" sz="1600" spc="-55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741407" y="2311907"/>
            <a:ext cx="1088390" cy="2352040"/>
          </a:xfrm>
          <a:custGeom>
            <a:avLst/>
            <a:gdLst/>
            <a:ahLst/>
            <a:cxnLst/>
            <a:rect l="l" t="t" r="r" b="b"/>
            <a:pathLst>
              <a:path w="1088390" h="2352040">
                <a:moveTo>
                  <a:pt x="998347" y="0"/>
                </a:moveTo>
                <a:lnTo>
                  <a:pt x="89789" y="0"/>
                </a:lnTo>
                <a:lnTo>
                  <a:pt x="54810" y="7046"/>
                </a:lnTo>
                <a:lnTo>
                  <a:pt x="26273" y="26273"/>
                </a:lnTo>
                <a:lnTo>
                  <a:pt x="7046" y="54810"/>
                </a:lnTo>
                <a:lnTo>
                  <a:pt x="0" y="89788"/>
                </a:lnTo>
                <a:lnTo>
                  <a:pt x="0" y="2261742"/>
                </a:lnTo>
                <a:lnTo>
                  <a:pt x="7046" y="2296721"/>
                </a:lnTo>
                <a:lnTo>
                  <a:pt x="26273" y="2325258"/>
                </a:lnTo>
                <a:lnTo>
                  <a:pt x="54810" y="2344485"/>
                </a:lnTo>
                <a:lnTo>
                  <a:pt x="89789" y="2351531"/>
                </a:lnTo>
                <a:lnTo>
                  <a:pt x="998347" y="2351531"/>
                </a:lnTo>
                <a:lnTo>
                  <a:pt x="1033325" y="2344485"/>
                </a:lnTo>
                <a:lnTo>
                  <a:pt x="1061862" y="2325258"/>
                </a:lnTo>
                <a:lnTo>
                  <a:pt x="1081089" y="2296721"/>
                </a:lnTo>
                <a:lnTo>
                  <a:pt x="1088136" y="2261742"/>
                </a:lnTo>
                <a:lnTo>
                  <a:pt x="1088136" y="89788"/>
                </a:lnTo>
                <a:lnTo>
                  <a:pt x="1081089" y="54810"/>
                </a:lnTo>
                <a:lnTo>
                  <a:pt x="1061862" y="26273"/>
                </a:lnTo>
                <a:lnTo>
                  <a:pt x="1033325" y="7046"/>
                </a:lnTo>
                <a:lnTo>
                  <a:pt x="998347" y="0"/>
                </a:lnTo>
                <a:close/>
              </a:path>
            </a:pathLst>
          </a:custGeom>
          <a:solidFill>
            <a:srgbClr val="D1E7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9837419" y="4315967"/>
            <a:ext cx="902335" cy="247015"/>
          </a:xfrm>
          <a:prstGeom prst="rect">
            <a:avLst/>
          </a:prstGeom>
          <a:solidFill>
            <a:srgbClr val="477A78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189">
              <a:lnSpc>
                <a:spcPts val="185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964680" y="2311907"/>
            <a:ext cx="1088390" cy="2352040"/>
            <a:chOff x="6964680" y="2311907"/>
            <a:chExt cx="1088390" cy="2352040"/>
          </a:xfrm>
        </p:grpSpPr>
        <p:sp>
          <p:nvSpPr>
            <p:cNvPr id="24" name="object 24"/>
            <p:cNvSpPr/>
            <p:nvPr/>
          </p:nvSpPr>
          <p:spPr>
            <a:xfrm>
              <a:off x="6964680" y="2311907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9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056120" y="3689603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903731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903731" y="246888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3D87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056120" y="3689603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40" h="247014">
                  <a:moveTo>
                    <a:pt x="0" y="246888"/>
                  </a:moveTo>
                  <a:lnTo>
                    <a:pt x="903731" y="246888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7056119" y="3668648"/>
            <a:ext cx="89661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95"/>
              </a:spcBef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56119" y="4003547"/>
            <a:ext cx="904240" cy="247015"/>
          </a:xfrm>
          <a:prstGeom prst="rect">
            <a:avLst/>
          </a:prstGeom>
          <a:solidFill>
            <a:srgbClr val="42B996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825">
              <a:lnSpc>
                <a:spcPts val="1850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56119" y="4315967"/>
            <a:ext cx="904240" cy="247015"/>
          </a:xfrm>
          <a:prstGeom prst="rect">
            <a:avLst/>
          </a:prstGeom>
          <a:solidFill>
            <a:srgbClr val="27CED6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825">
              <a:lnSpc>
                <a:spcPts val="185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16863" y="5195315"/>
            <a:ext cx="2276856" cy="1097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816863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93591" y="5195315"/>
            <a:ext cx="2276856" cy="1097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593591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370320" y="5195315"/>
            <a:ext cx="2276855" cy="1097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6370320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147047" y="5195315"/>
            <a:ext cx="2275331" cy="10972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9147047" y="5195315"/>
            <a:ext cx="227584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317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119883" y="5237988"/>
            <a:ext cx="9263380" cy="330835"/>
            <a:chOff x="2119883" y="5237988"/>
            <a:chExt cx="9263380" cy="330835"/>
          </a:xfrm>
        </p:grpSpPr>
        <p:sp>
          <p:nvSpPr>
            <p:cNvPr id="39" name="object 39"/>
            <p:cNvSpPr/>
            <p:nvPr/>
          </p:nvSpPr>
          <p:spPr>
            <a:xfrm>
              <a:off x="2127503" y="5250180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903732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2" y="301752"/>
                  </a:lnTo>
                  <a:lnTo>
                    <a:pt x="903732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127503" y="5250180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0" y="301752"/>
                  </a:moveTo>
                  <a:lnTo>
                    <a:pt x="903732" y="301752"/>
                  </a:lnTo>
                  <a:lnTo>
                    <a:pt x="903732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905755" y="5245608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903731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1" y="30175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2544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905755" y="5245608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0" y="301752"/>
                  </a:moveTo>
                  <a:lnTo>
                    <a:pt x="903731" y="301752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39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682483" y="5245608"/>
              <a:ext cx="902335" cy="304800"/>
            </a:xfrm>
            <a:custGeom>
              <a:avLst/>
              <a:gdLst/>
              <a:ahLst/>
              <a:cxnLst/>
              <a:rect l="l" t="t" r="r" b="b"/>
              <a:pathLst>
                <a:path w="902334" h="304800">
                  <a:moveTo>
                    <a:pt x="902207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902207" y="304799"/>
                  </a:lnTo>
                  <a:lnTo>
                    <a:pt x="902207" y="0"/>
                  </a:lnTo>
                  <a:close/>
                </a:path>
              </a:pathLst>
            </a:custGeom>
            <a:solidFill>
              <a:srgbClr val="CFDF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682483" y="5245608"/>
              <a:ext cx="902335" cy="304800"/>
            </a:xfrm>
            <a:custGeom>
              <a:avLst/>
              <a:gdLst/>
              <a:ahLst/>
              <a:cxnLst/>
              <a:rect l="l" t="t" r="r" b="b"/>
              <a:pathLst>
                <a:path w="902334" h="304800">
                  <a:moveTo>
                    <a:pt x="0" y="304799"/>
                  </a:moveTo>
                  <a:lnTo>
                    <a:pt x="902207" y="304799"/>
                  </a:lnTo>
                  <a:lnTo>
                    <a:pt x="902207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0471403" y="5256276"/>
              <a:ext cx="904240" cy="304800"/>
            </a:xfrm>
            <a:custGeom>
              <a:avLst/>
              <a:gdLst/>
              <a:ahLst/>
              <a:cxnLst/>
              <a:rect l="l" t="t" r="r" b="b"/>
              <a:pathLst>
                <a:path w="904240" h="304800">
                  <a:moveTo>
                    <a:pt x="903731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903731" y="304800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D3F5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0471403" y="5256276"/>
              <a:ext cx="904240" cy="304800"/>
            </a:xfrm>
            <a:custGeom>
              <a:avLst/>
              <a:gdLst/>
              <a:ahLst/>
              <a:cxnLst/>
              <a:rect l="l" t="t" r="r" b="b"/>
              <a:pathLst>
                <a:path w="904240" h="304800">
                  <a:moveTo>
                    <a:pt x="0" y="304800"/>
                  </a:moveTo>
                  <a:lnTo>
                    <a:pt x="903731" y="304800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4230115" y="1897126"/>
            <a:ext cx="100456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12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</a:t>
            </a:r>
            <a:r>
              <a:rPr dirty="0" u="heavy" sz="2400" spc="-13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=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30</a:t>
            </a:r>
            <a:r>
              <a:rPr dirty="0" u="heavy" sz="2400" spc="-7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12469" y="1930145"/>
            <a:ext cx="10822305" cy="4457700"/>
          </a:xfrm>
          <a:custGeom>
            <a:avLst/>
            <a:gdLst/>
            <a:ahLst/>
            <a:cxnLst/>
            <a:rect l="l" t="t" r="r" b="b"/>
            <a:pathLst>
              <a:path w="10822305" h="4457700">
                <a:moveTo>
                  <a:pt x="0" y="4457700"/>
                </a:moveTo>
                <a:lnTo>
                  <a:pt x="5263896" y="4457700"/>
                </a:lnTo>
                <a:lnTo>
                  <a:pt x="5263896" y="6096"/>
                </a:lnTo>
                <a:lnTo>
                  <a:pt x="0" y="6096"/>
                </a:lnTo>
                <a:lnTo>
                  <a:pt x="0" y="4457700"/>
                </a:lnTo>
                <a:close/>
              </a:path>
              <a:path w="10822305" h="4457700">
                <a:moveTo>
                  <a:pt x="5559552" y="4451604"/>
                </a:moveTo>
                <a:lnTo>
                  <a:pt x="10821924" y="4451604"/>
                </a:lnTo>
                <a:lnTo>
                  <a:pt x="10821924" y="0"/>
                </a:lnTo>
                <a:lnTo>
                  <a:pt x="5559552" y="0"/>
                </a:lnTo>
                <a:lnTo>
                  <a:pt x="5559552" y="4451604"/>
                </a:lnTo>
                <a:close/>
              </a:path>
            </a:pathLst>
          </a:custGeom>
          <a:ln w="38100">
            <a:solidFill>
              <a:srgbClr val="40404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9837419" y="4003547"/>
            <a:ext cx="902335" cy="248920"/>
          </a:xfrm>
          <a:prstGeom prst="rect">
            <a:avLst/>
          </a:prstGeom>
          <a:solidFill>
            <a:srgbClr val="6FA0C0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189">
              <a:lnSpc>
                <a:spcPts val="185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837419" y="3688079"/>
            <a:ext cx="902335" cy="248920"/>
          </a:xfrm>
          <a:prstGeom prst="rect">
            <a:avLst/>
          </a:prstGeom>
          <a:solidFill>
            <a:srgbClr val="205D4A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189">
              <a:lnSpc>
                <a:spcPts val="1860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496567" y="1662683"/>
            <a:ext cx="6285230" cy="2280285"/>
            <a:chOff x="1496567" y="1662683"/>
            <a:chExt cx="6285230" cy="2280285"/>
          </a:xfrm>
        </p:grpSpPr>
        <p:sp>
          <p:nvSpPr>
            <p:cNvPr id="52" name="object 52"/>
            <p:cNvSpPr/>
            <p:nvPr/>
          </p:nvSpPr>
          <p:spPr>
            <a:xfrm>
              <a:off x="1504187" y="3688079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39" h="247014">
                  <a:moveTo>
                    <a:pt x="903732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903732" y="246888"/>
                  </a:lnTo>
                  <a:lnTo>
                    <a:pt x="903732" y="0"/>
                  </a:lnTo>
                  <a:close/>
                </a:path>
              </a:pathLst>
            </a:custGeom>
            <a:solidFill>
              <a:srgbClr val="1382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504187" y="3688079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39" h="247014">
                  <a:moveTo>
                    <a:pt x="0" y="246888"/>
                  </a:moveTo>
                  <a:lnTo>
                    <a:pt x="903732" y="246888"/>
                  </a:lnTo>
                  <a:lnTo>
                    <a:pt x="903732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469129" y="1662683"/>
              <a:ext cx="3312795" cy="114935"/>
            </a:xfrm>
            <a:custGeom>
              <a:avLst/>
              <a:gdLst/>
              <a:ahLst/>
              <a:cxnLst/>
              <a:rect l="l" t="t" r="r" b="b"/>
              <a:pathLst>
                <a:path w="3312795" h="114935">
                  <a:moveTo>
                    <a:pt x="3198368" y="76831"/>
                  </a:moveTo>
                  <a:lnTo>
                    <a:pt x="3198368" y="114935"/>
                  </a:lnTo>
                  <a:lnTo>
                    <a:pt x="3274568" y="76835"/>
                  </a:lnTo>
                  <a:lnTo>
                    <a:pt x="3198368" y="76831"/>
                  </a:lnTo>
                  <a:close/>
                </a:path>
                <a:path w="3312795" h="114935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3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3312795" h="114935">
                  <a:moveTo>
                    <a:pt x="3198368" y="38731"/>
                  </a:moveTo>
                  <a:lnTo>
                    <a:pt x="3198368" y="76831"/>
                  </a:lnTo>
                  <a:lnTo>
                    <a:pt x="3217418" y="76835"/>
                  </a:lnTo>
                  <a:lnTo>
                    <a:pt x="3217418" y="38735"/>
                  </a:lnTo>
                  <a:lnTo>
                    <a:pt x="3198368" y="38731"/>
                  </a:lnTo>
                  <a:close/>
                </a:path>
                <a:path w="3312795" h="114935">
                  <a:moveTo>
                    <a:pt x="3198368" y="635"/>
                  </a:moveTo>
                  <a:lnTo>
                    <a:pt x="3198368" y="38731"/>
                  </a:lnTo>
                  <a:lnTo>
                    <a:pt x="3217418" y="38735"/>
                  </a:lnTo>
                  <a:lnTo>
                    <a:pt x="3217418" y="76835"/>
                  </a:lnTo>
                  <a:lnTo>
                    <a:pt x="3274575" y="76831"/>
                  </a:lnTo>
                  <a:lnTo>
                    <a:pt x="3312668" y="57785"/>
                  </a:lnTo>
                  <a:lnTo>
                    <a:pt x="3198368" y="635"/>
                  </a:lnTo>
                  <a:close/>
                </a:path>
                <a:path w="3312795" h="114935">
                  <a:moveTo>
                    <a:pt x="114300" y="38103"/>
                  </a:moveTo>
                  <a:lnTo>
                    <a:pt x="114300" y="76203"/>
                  </a:lnTo>
                  <a:lnTo>
                    <a:pt x="3198368" y="76831"/>
                  </a:lnTo>
                  <a:lnTo>
                    <a:pt x="3198368" y="38731"/>
                  </a:lnTo>
                  <a:lnTo>
                    <a:pt x="114300" y="38103"/>
                  </a:lnTo>
                  <a:close/>
                </a:path>
                <a:path w="3312795" h="114935">
                  <a:moveTo>
                    <a:pt x="95250" y="38100"/>
                  </a:moveTo>
                  <a:lnTo>
                    <a:pt x="95250" y="76200"/>
                  </a:lnTo>
                  <a:lnTo>
                    <a:pt x="114300" y="76203"/>
                  </a:lnTo>
                  <a:lnTo>
                    <a:pt x="114300" y="38103"/>
                  </a:lnTo>
                  <a:lnTo>
                    <a:pt x="95250" y="38100"/>
                  </a:lnTo>
                  <a:close/>
                </a:path>
                <a:path w="3312795" h="114935">
                  <a:moveTo>
                    <a:pt x="114300" y="38100"/>
                  </a:moveTo>
                  <a:lnTo>
                    <a:pt x="95250" y="38100"/>
                  </a:lnTo>
                  <a:lnTo>
                    <a:pt x="114300" y="3810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1511808" y="3666566"/>
            <a:ext cx="89661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5570">
              <a:lnSpc>
                <a:spcPct val="100000"/>
              </a:lnSpc>
              <a:spcBef>
                <a:spcPts val="95"/>
              </a:spcBef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380805" y="1769364"/>
            <a:ext cx="4702810" cy="2223135"/>
            <a:chOff x="2380805" y="1769364"/>
            <a:chExt cx="4702810" cy="2223135"/>
          </a:xfrm>
        </p:grpSpPr>
        <p:sp>
          <p:nvSpPr>
            <p:cNvPr id="57" name="object 57"/>
            <p:cNvSpPr/>
            <p:nvPr/>
          </p:nvSpPr>
          <p:spPr>
            <a:xfrm>
              <a:off x="2388742" y="3404489"/>
              <a:ext cx="4686935" cy="579755"/>
            </a:xfrm>
            <a:custGeom>
              <a:avLst/>
              <a:gdLst/>
              <a:ahLst/>
              <a:cxnLst/>
              <a:rect l="l" t="t" r="r" b="b"/>
              <a:pathLst>
                <a:path w="4686934" h="579754">
                  <a:moveTo>
                    <a:pt x="4674108" y="0"/>
                  </a:moveTo>
                  <a:lnTo>
                    <a:pt x="191007" y="283972"/>
                  </a:lnTo>
                  <a:lnTo>
                    <a:pt x="184784" y="185420"/>
                  </a:lnTo>
                  <a:lnTo>
                    <a:pt x="0" y="395097"/>
                  </a:lnTo>
                  <a:lnTo>
                    <a:pt x="209676" y="579755"/>
                  </a:lnTo>
                  <a:lnTo>
                    <a:pt x="203454" y="481203"/>
                  </a:lnTo>
                  <a:lnTo>
                    <a:pt x="4686681" y="197231"/>
                  </a:lnTo>
                  <a:lnTo>
                    <a:pt x="4674108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388742" y="3404489"/>
              <a:ext cx="4686935" cy="579755"/>
            </a:xfrm>
            <a:custGeom>
              <a:avLst/>
              <a:gdLst/>
              <a:ahLst/>
              <a:cxnLst/>
              <a:rect l="l" t="t" r="r" b="b"/>
              <a:pathLst>
                <a:path w="4686934" h="579754">
                  <a:moveTo>
                    <a:pt x="4686681" y="197231"/>
                  </a:moveTo>
                  <a:lnTo>
                    <a:pt x="203454" y="481203"/>
                  </a:lnTo>
                  <a:lnTo>
                    <a:pt x="209676" y="579755"/>
                  </a:lnTo>
                  <a:lnTo>
                    <a:pt x="0" y="395097"/>
                  </a:lnTo>
                  <a:lnTo>
                    <a:pt x="184784" y="185420"/>
                  </a:lnTo>
                  <a:lnTo>
                    <a:pt x="191007" y="283972"/>
                  </a:lnTo>
                  <a:lnTo>
                    <a:pt x="4674108" y="0"/>
                  </a:lnTo>
                  <a:lnTo>
                    <a:pt x="4686681" y="197231"/>
                  </a:lnTo>
                  <a:close/>
                </a:path>
              </a:pathLst>
            </a:custGeom>
            <a:ln w="15874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5418582" y="1783842"/>
              <a:ext cx="1416050" cy="462280"/>
            </a:xfrm>
            <a:custGeom>
              <a:avLst/>
              <a:gdLst/>
              <a:ahLst/>
              <a:cxnLst/>
              <a:rect l="l" t="t" r="r" b="b"/>
              <a:pathLst>
                <a:path w="1416050" h="462280">
                  <a:moveTo>
                    <a:pt x="1415795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1415795" y="461772"/>
                  </a:lnTo>
                  <a:lnTo>
                    <a:pt x="14157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5418582" y="1783842"/>
              <a:ext cx="1416050" cy="462280"/>
            </a:xfrm>
            <a:custGeom>
              <a:avLst/>
              <a:gdLst/>
              <a:ahLst/>
              <a:cxnLst/>
              <a:rect l="l" t="t" r="r" b="b"/>
              <a:pathLst>
                <a:path w="1416050" h="462280">
                  <a:moveTo>
                    <a:pt x="0" y="461772"/>
                  </a:moveTo>
                  <a:lnTo>
                    <a:pt x="1415795" y="461772"/>
                  </a:lnTo>
                  <a:lnTo>
                    <a:pt x="1415795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/>
          <p:nvPr/>
        </p:nvSpPr>
        <p:spPr>
          <a:xfrm>
            <a:off x="5502655" y="1799285"/>
            <a:ext cx="12458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10" b="1">
                <a:solidFill>
                  <a:srgbClr val="FF0000"/>
                </a:solidFill>
                <a:latin typeface="Arial"/>
                <a:cs typeface="Arial"/>
              </a:rPr>
              <a:t>Balanced!</a:t>
            </a:r>
            <a:endParaRPr sz="2400">
              <a:latin typeface="Arial"/>
              <a:cs typeface="Arial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63" name="object 63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6/16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518731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80"/>
              <a:t>CFS: </a:t>
            </a:r>
            <a:r>
              <a:rPr dirty="0" spc="-1275"/>
              <a:t>BALANCING</a:t>
            </a:r>
            <a:r>
              <a:rPr dirty="0" spc="-1255"/>
              <a:t> </a:t>
            </a:r>
            <a:r>
              <a:rPr dirty="0" spc="-1500"/>
              <a:t>THE</a:t>
            </a:r>
            <a:r>
              <a:rPr dirty="0" spc="-310"/>
              <a:t> </a:t>
            </a:r>
            <a:r>
              <a:rPr dirty="0" spc="-1410"/>
              <a:t>LOAD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7452" y="2062987"/>
            <a:ext cx="778129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135">
                <a:latin typeface="Arial"/>
                <a:cs typeface="Arial"/>
              </a:rPr>
              <a:t>Load calculations </a:t>
            </a:r>
            <a:r>
              <a:rPr dirty="0" sz="2200" spc="-50">
                <a:latin typeface="Arial"/>
                <a:cs typeface="Arial"/>
              </a:rPr>
              <a:t>are </a:t>
            </a:r>
            <a:r>
              <a:rPr dirty="0" sz="2200" spc="-75">
                <a:latin typeface="Arial"/>
                <a:cs typeface="Arial"/>
              </a:rPr>
              <a:t>actually </a:t>
            </a:r>
            <a:r>
              <a:rPr dirty="0" sz="2200" spc="-160">
                <a:latin typeface="Arial"/>
                <a:cs typeface="Arial"/>
              </a:rPr>
              <a:t>more </a:t>
            </a:r>
            <a:r>
              <a:rPr dirty="0" sz="2200" spc="-110">
                <a:latin typeface="Arial"/>
                <a:cs typeface="Arial"/>
              </a:rPr>
              <a:t>complicated, </a:t>
            </a:r>
            <a:r>
              <a:rPr dirty="0" sz="2200" spc="-254">
                <a:latin typeface="Arial"/>
                <a:cs typeface="Arial"/>
              </a:rPr>
              <a:t>use </a:t>
            </a:r>
            <a:r>
              <a:rPr dirty="0" sz="2200" spc="-160">
                <a:latin typeface="Arial"/>
                <a:cs typeface="Arial"/>
              </a:rPr>
              <a:t>more</a:t>
            </a:r>
            <a:r>
              <a:rPr dirty="0" sz="2200" spc="-204">
                <a:latin typeface="Arial"/>
                <a:cs typeface="Arial"/>
              </a:rPr>
              <a:t> </a:t>
            </a:r>
            <a:r>
              <a:rPr dirty="0" sz="2200" spc="-170">
                <a:latin typeface="Arial"/>
                <a:cs typeface="Arial"/>
              </a:rPr>
              <a:t>heuristics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7/16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518731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80"/>
              <a:t>CFS: </a:t>
            </a:r>
            <a:r>
              <a:rPr dirty="0" spc="-1275"/>
              <a:t>BALANCING</a:t>
            </a:r>
            <a:r>
              <a:rPr dirty="0" spc="-1255"/>
              <a:t> </a:t>
            </a:r>
            <a:r>
              <a:rPr dirty="0" spc="-1500"/>
              <a:t>THE</a:t>
            </a:r>
            <a:r>
              <a:rPr dirty="0" spc="-310"/>
              <a:t> </a:t>
            </a:r>
            <a:r>
              <a:rPr dirty="0" spc="-1410"/>
              <a:t>LOAD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7452" y="1918061"/>
            <a:ext cx="7781290" cy="985519"/>
          </a:xfrm>
          <a:prstGeom prst="rect">
            <a:avLst/>
          </a:prstGeom>
        </p:spPr>
        <p:txBody>
          <a:bodyPr wrap="square" lIns="0" tIns="156845" rIns="0" bIns="0" rtlCol="0" vert="horz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1235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135">
                <a:latin typeface="Arial"/>
                <a:cs typeface="Arial"/>
              </a:rPr>
              <a:t>Load calculations </a:t>
            </a:r>
            <a:r>
              <a:rPr dirty="0" sz="2200" spc="-50">
                <a:latin typeface="Arial"/>
                <a:cs typeface="Arial"/>
              </a:rPr>
              <a:t>are </a:t>
            </a:r>
            <a:r>
              <a:rPr dirty="0" sz="2200" spc="-75">
                <a:latin typeface="Arial"/>
                <a:cs typeface="Arial"/>
              </a:rPr>
              <a:t>actually </a:t>
            </a:r>
            <a:r>
              <a:rPr dirty="0" sz="2200" spc="-160">
                <a:latin typeface="Arial"/>
                <a:cs typeface="Arial"/>
              </a:rPr>
              <a:t>more </a:t>
            </a:r>
            <a:r>
              <a:rPr dirty="0" sz="2200" spc="-110">
                <a:latin typeface="Arial"/>
                <a:cs typeface="Arial"/>
              </a:rPr>
              <a:t>complicated, </a:t>
            </a:r>
            <a:r>
              <a:rPr dirty="0" sz="2200" spc="-254">
                <a:latin typeface="Arial"/>
                <a:cs typeface="Arial"/>
              </a:rPr>
              <a:t>use </a:t>
            </a:r>
            <a:r>
              <a:rPr dirty="0" sz="2200" spc="-160">
                <a:latin typeface="Arial"/>
                <a:cs typeface="Arial"/>
              </a:rPr>
              <a:t>more</a:t>
            </a:r>
            <a:r>
              <a:rPr dirty="0" sz="2200" spc="-204">
                <a:latin typeface="Arial"/>
                <a:cs typeface="Arial"/>
              </a:rPr>
              <a:t> </a:t>
            </a:r>
            <a:r>
              <a:rPr dirty="0" sz="2200" spc="-170">
                <a:latin typeface="Arial"/>
                <a:cs typeface="Arial"/>
              </a:rPr>
              <a:t>heuristics</a:t>
            </a:r>
            <a:endParaRPr sz="2200"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150" b="1">
                <a:latin typeface="Arial"/>
                <a:cs typeface="Arial"/>
              </a:rPr>
              <a:t>One </a:t>
            </a:r>
            <a:r>
              <a:rPr dirty="0" sz="2200" spc="-114" b="1">
                <a:latin typeface="Arial"/>
                <a:cs typeface="Arial"/>
              </a:rPr>
              <a:t>of </a:t>
            </a:r>
            <a:r>
              <a:rPr dirty="0" sz="2200" spc="-185" b="1">
                <a:latin typeface="Arial"/>
                <a:cs typeface="Arial"/>
              </a:rPr>
              <a:t>them </a:t>
            </a:r>
            <a:r>
              <a:rPr dirty="0" sz="2200" spc="-155" b="1">
                <a:latin typeface="Arial"/>
                <a:cs typeface="Arial"/>
              </a:rPr>
              <a:t>aims </a:t>
            </a:r>
            <a:r>
              <a:rPr dirty="0" sz="2200" spc="-170" b="1">
                <a:latin typeface="Arial"/>
                <a:cs typeface="Arial"/>
              </a:rPr>
              <a:t>to </a:t>
            </a:r>
            <a:r>
              <a:rPr dirty="0" sz="2200" spc="-175" b="1">
                <a:latin typeface="Arial"/>
                <a:cs typeface="Arial"/>
              </a:rPr>
              <a:t>increase </a:t>
            </a:r>
            <a:r>
              <a:rPr dirty="0" sz="2200" spc="-155" b="1">
                <a:latin typeface="Arial"/>
                <a:cs typeface="Arial"/>
              </a:rPr>
              <a:t>fairness </a:t>
            </a:r>
            <a:r>
              <a:rPr dirty="0" sz="2200" spc="-145" b="1">
                <a:latin typeface="Arial"/>
                <a:cs typeface="Arial"/>
              </a:rPr>
              <a:t>between</a:t>
            </a:r>
            <a:r>
              <a:rPr dirty="0" sz="2200" spc="70" b="1">
                <a:latin typeface="Arial"/>
                <a:cs typeface="Arial"/>
              </a:rPr>
              <a:t> </a:t>
            </a:r>
            <a:r>
              <a:rPr dirty="0" sz="2200" spc="-185" b="1">
                <a:latin typeface="Arial"/>
                <a:cs typeface="Arial"/>
              </a:rPr>
              <a:t>“sessions”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7/16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518731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80"/>
              <a:t>CFS: </a:t>
            </a:r>
            <a:r>
              <a:rPr dirty="0" spc="-1275"/>
              <a:t>BALANCING</a:t>
            </a:r>
            <a:r>
              <a:rPr dirty="0" spc="-1255"/>
              <a:t> </a:t>
            </a:r>
            <a:r>
              <a:rPr dirty="0" spc="-1500"/>
              <a:t>THE</a:t>
            </a:r>
            <a:r>
              <a:rPr dirty="0" spc="-310"/>
              <a:t> </a:t>
            </a:r>
            <a:r>
              <a:rPr dirty="0" spc="-1410"/>
              <a:t>LOAD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7452" y="1918061"/>
            <a:ext cx="8663940" cy="1339215"/>
          </a:xfrm>
          <a:prstGeom prst="rect">
            <a:avLst/>
          </a:prstGeom>
        </p:spPr>
        <p:txBody>
          <a:bodyPr wrap="square" lIns="0" tIns="156845" rIns="0" bIns="0" rtlCol="0" vert="horz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1235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135">
                <a:latin typeface="Arial"/>
                <a:cs typeface="Arial"/>
              </a:rPr>
              <a:t>Load calculations </a:t>
            </a:r>
            <a:r>
              <a:rPr dirty="0" sz="2200" spc="-50">
                <a:latin typeface="Arial"/>
                <a:cs typeface="Arial"/>
              </a:rPr>
              <a:t>are </a:t>
            </a:r>
            <a:r>
              <a:rPr dirty="0" sz="2200" spc="-75">
                <a:latin typeface="Arial"/>
                <a:cs typeface="Arial"/>
              </a:rPr>
              <a:t>actually </a:t>
            </a:r>
            <a:r>
              <a:rPr dirty="0" sz="2200" spc="-160">
                <a:latin typeface="Arial"/>
                <a:cs typeface="Arial"/>
              </a:rPr>
              <a:t>more </a:t>
            </a:r>
            <a:r>
              <a:rPr dirty="0" sz="2200" spc="-110">
                <a:latin typeface="Arial"/>
                <a:cs typeface="Arial"/>
              </a:rPr>
              <a:t>complicated, </a:t>
            </a:r>
            <a:r>
              <a:rPr dirty="0" sz="2200" spc="-254">
                <a:latin typeface="Arial"/>
                <a:cs typeface="Arial"/>
              </a:rPr>
              <a:t>use </a:t>
            </a:r>
            <a:r>
              <a:rPr dirty="0" sz="2200" spc="-160">
                <a:latin typeface="Arial"/>
                <a:cs typeface="Arial"/>
              </a:rPr>
              <a:t>more</a:t>
            </a:r>
            <a:r>
              <a:rPr dirty="0" sz="2200" spc="-235">
                <a:latin typeface="Arial"/>
                <a:cs typeface="Arial"/>
              </a:rPr>
              <a:t> </a:t>
            </a:r>
            <a:r>
              <a:rPr dirty="0" sz="2200" spc="-170">
                <a:latin typeface="Arial"/>
                <a:cs typeface="Arial"/>
              </a:rPr>
              <a:t>heuristics</a:t>
            </a:r>
            <a:endParaRPr sz="2200"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150" b="1">
                <a:latin typeface="Arial"/>
                <a:cs typeface="Arial"/>
              </a:rPr>
              <a:t>One </a:t>
            </a:r>
            <a:r>
              <a:rPr dirty="0" sz="2200" spc="-114" b="1">
                <a:latin typeface="Arial"/>
                <a:cs typeface="Arial"/>
              </a:rPr>
              <a:t>of </a:t>
            </a:r>
            <a:r>
              <a:rPr dirty="0" sz="2200" spc="-185" b="1">
                <a:latin typeface="Arial"/>
                <a:cs typeface="Arial"/>
              </a:rPr>
              <a:t>them </a:t>
            </a:r>
            <a:r>
              <a:rPr dirty="0" sz="2200" spc="-155" b="1">
                <a:latin typeface="Arial"/>
                <a:cs typeface="Arial"/>
              </a:rPr>
              <a:t>aims </a:t>
            </a:r>
            <a:r>
              <a:rPr dirty="0" sz="2200" spc="-170" b="1">
                <a:latin typeface="Arial"/>
                <a:cs typeface="Arial"/>
              </a:rPr>
              <a:t>to </a:t>
            </a:r>
            <a:r>
              <a:rPr dirty="0" sz="2200" spc="-175" b="1">
                <a:latin typeface="Arial"/>
                <a:cs typeface="Arial"/>
              </a:rPr>
              <a:t>increase </a:t>
            </a:r>
            <a:r>
              <a:rPr dirty="0" sz="2200" spc="-155" b="1">
                <a:latin typeface="Arial"/>
                <a:cs typeface="Arial"/>
              </a:rPr>
              <a:t>fairness </a:t>
            </a:r>
            <a:r>
              <a:rPr dirty="0" sz="2200" spc="-145" b="1">
                <a:latin typeface="Arial"/>
                <a:cs typeface="Arial"/>
              </a:rPr>
              <a:t>between</a:t>
            </a:r>
            <a:r>
              <a:rPr dirty="0" sz="2200" spc="55" b="1">
                <a:latin typeface="Arial"/>
                <a:cs typeface="Arial"/>
              </a:rPr>
              <a:t> </a:t>
            </a:r>
            <a:r>
              <a:rPr dirty="0" sz="2200" spc="-185" b="1">
                <a:latin typeface="Arial"/>
                <a:cs typeface="Arial"/>
              </a:rPr>
              <a:t>“sessions”</a:t>
            </a:r>
            <a:endParaRPr sz="2200">
              <a:latin typeface="Arial"/>
              <a:cs typeface="Arial"/>
            </a:endParaRPr>
          </a:p>
          <a:p>
            <a:pPr lvl="1" marL="352425" indent="-212725">
              <a:lnSpc>
                <a:spcPct val="100000"/>
              </a:lnSpc>
              <a:spcBef>
                <a:spcPts val="145"/>
              </a:spcBef>
              <a:buClr>
                <a:srgbClr val="1CACE3"/>
              </a:buClr>
              <a:buFont typeface="Wingdings"/>
              <a:buChar char=""/>
              <a:tabLst>
                <a:tab pos="353060" algn="l"/>
              </a:tabLst>
            </a:pPr>
            <a:r>
              <a:rPr dirty="0" sz="2200" spc="-125" b="1">
                <a:solidFill>
                  <a:srgbClr val="FF0000"/>
                </a:solidFill>
                <a:latin typeface="Arial"/>
                <a:cs typeface="Arial"/>
              </a:rPr>
              <a:t>Idea: </a:t>
            </a:r>
            <a:r>
              <a:rPr dirty="0" sz="2200" spc="-195">
                <a:solidFill>
                  <a:srgbClr val="FF0000"/>
                </a:solidFill>
                <a:latin typeface="Arial"/>
                <a:cs typeface="Arial"/>
              </a:rPr>
              <a:t>ensure </a:t>
            </a:r>
            <a:r>
              <a:rPr dirty="0" sz="2200" spc="-15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dirty="0" sz="2200" spc="-5">
                <a:solidFill>
                  <a:srgbClr val="FF0000"/>
                </a:solidFill>
                <a:latin typeface="Courier New"/>
                <a:cs typeface="Courier New"/>
              </a:rPr>
              <a:t>tty </a:t>
            </a:r>
            <a:r>
              <a:rPr dirty="0" sz="2200" spc="-160">
                <a:solidFill>
                  <a:srgbClr val="FF0000"/>
                </a:solidFill>
                <a:latin typeface="Arial"/>
                <a:cs typeface="Arial"/>
              </a:rPr>
              <a:t>cannot </a:t>
            </a:r>
            <a:r>
              <a:rPr dirty="0" sz="2200" spc="-55">
                <a:solidFill>
                  <a:srgbClr val="FF0000"/>
                </a:solidFill>
                <a:latin typeface="Arial"/>
                <a:cs typeface="Arial"/>
              </a:rPr>
              <a:t>eat </a:t>
            </a:r>
            <a:r>
              <a:rPr dirty="0" sz="2200" spc="-140">
                <a:solidFill>
                  <a:srgbClr val="FF0000"/>
                </a:solidFill>
                <a:latin typeface="Arial"/>
                <a:cs typeface="Arial"/>
              </a:rPr>
              <a:t>up </a:t>
            </a:r>
            <a:r>
              <a:rPr dirty="0" sz="2200" spc="-10">
                <a:solidFill>
                  <a:srgbClr val="FF0000"/>
                </a:solidFill>
                <a:latin typeface="Arial"/>
                <a:cs typeface="Arial"/>
              </a:rPr>
              <a:t>all </a:t>
            </a:r>
            <a:r>
              <a:rPr dirty="0" sz="2200" spc="-185">
                <a:solidFill>
                  <a:srgbClr val="FF0000"/>
                </a:solidFill>
                <a:latin typeface="Arial"/>
                <a:cs typeface="Arial"/>
              </a:rPr>
              <a:t>resources </a:t>
            </a:r>
            <a:r>
              <a:rPr dirty="0" sz="2200" spc="-65">
                <a:solidFill>
                  <a:srgbClr val="FF0000"/>
                </a:solidFill>
                <a:latin typeface="Arial"/>
                <a:cs typeface="Arial"/>
              </a:rPr>
              <a:t>by </a:t>
            </a:r>
            <a:r>
              <a:rPr dirty="0" sz="2200" spc="-135">
                <a:solidFill>
                  <a:srgbClr val="FF0000"/>
                </a:solidFill>
                <a:latin typeface="Arial"/>
                <a:cs typeface="Arial"/>
              </a:rPr>
              <a:t>spawning </a:t>
            </a:r>
            <a:r>
              <a:rPr dirty="0" sz="2200" spc="-180">
                <a:solidFill>
                  <a:srgbClr val="FF0000"/>
                </a:solidFill>
                <a:latin typeface="Arial"/>
                <a:cs typeface="Arial"/>
              </a:rPr>
              <a:t>many</a:t>
            </a:r>
            <a:r>
              <a:rPr dirty="0" sz="2200" spc="-3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114">
                <a:solidFill>
                  <a:srgbClr val="FF0000"/>
                </a:solidFill>
                <a:latin typeface="Arial"/>
                <a:cs typeface="Arial"/>
              </a:rPr>
              <a:t>threads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7/16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518731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80"/>
              <a:t>CFS: </a:t>
            </a:r>
            <a:r>
              <a:rPr dirty="0" spc="-1275"/>
              <a:t>BALANCING</a:t>
            </a:r>
            <a:r>
              <a:rPr dirty="0" spc="-1255"/>
              <a:t> </a:t>
            </a:r>
            <a:r>
              <a:rPr dirty="0" spc="-1500"/>
              <a:t>THE</a:t>
            </a:r>
            <a:r>
              <a:rPr dirty="0" spc="-310"/>
              <a:t> </a:t>
            </a:r>
            <a:r>
              <a:rPr dirty="0" spc="-1410"/>
              <a:t>LOAD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7452" y="1918061"/>
            <a:ext cx="8663940" cy="1339215"/>
          </a:xfrm>
          <a:prstGeom prst="rect">
            <a:avLst/>
          </a:prstGeom>
        </p:spPr>
        <p:txBody>
          <a:bodyPr wrap="square" lIns="0" tIns="156845" rIns="0" bIns="0" rtlCol="0" vert="horz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1235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135">
                <a:latin typeface="Arial"/>
                <a:cs typeface="Arial"/>
              </a:rPr>
              <a:t>Load calculations </a:t>
            </a:r>
            <a:r>
              <a:rPr dirty="0" sz="2200" spc="-50">
                <a:latin typeface="Arial"/>
                <a:cs typeface="Arial"/>
              </a:rPr>
              <a:t>are </a:t>
            </a:r>
            <a:r>
              <a:rPr dirty="0" sz="2200" spc="-75">
                <a:latin typeface="Arial"/>
                <a:cs typeface="Arial"/>
              </a:rPr>
              <a:t>actually </a:t>
            </a:r>
            <a:r>
              <a:rPr dirty="0" sz="2200" spc="-160">
                <a:latin typeface="Arial"/>
                <a:cs typeface="Arial"/>
              </a:rPr>
              <a:t>more </a:t>
            </a:r>
            <a:r>
              <a:rPr dirty="0" sz="2200" spc="-110">
                <a:latin typeface="Arial"/>
                <a:cs typeface="Arial"/>
              </a:rPr>
              <a:t>complicated, </a:t>
            </a:r>
            <a:r>
              <a:rPr dirty="0" sz="2200" spc="-254">
                <a:latin typeface="Arial"/>
                <a:cs typeface="Arial"/>
              </a:rPr>
              <a:t>use </a:t>
            </a:r>
            <a:r>
              <a:rPr dirty="0" sz="2200" spc="-160">
                <a:latin typeface="Arial"/>
                <a:cs typeface="Arial"/>
              </a:rPr>
              <a:t>more</a:t>
            </a:r>
            <a:r>
              <a:rPr dirty="0" sz="2200" spc="-235">
                <a:latin typeface="Arial"/>
                <a:cs typeface="Arial"/>
              </a:rPr>
              <a:t> </a:t>
            </a:r>
            <a:r>
              <a:rPr dirty="0" sz="2200" spc="-170">
                <a:latin typeface="Arial"/>
                <a:cs typeface="Arial"/>
              </a:rPr>
              <a:t>heuristics</a:t>
            </a:r>
            <a:endParaRPr sz="2200"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150" b="1">
                <a:latin typeface="Arial"/>
                <a:cs typeface="Arial"/>
              </a:rPr>
              <a:t>One </a:t>
            </a:r>
            <a:r>
              <a:rPr dirty="0" sz="2200" spc="-114" b="1">
                <a:latin typeface="Arial"/>
                <a:cs typeface="Arial"/>
              </a:rPr>
              <a:t>of </a:t>
            </a:r>
            <a:r>
              <a:rPr dirty="0" sz="2200" spc="-185" b="1">
                <a:latin typeface="Arial"/>
                <a:cs typeface="Arial"/>
              </a:rPr>
              <a:t>them </a:t>
            </a:r>
            <a:r>
              <a:rPr dirty="0" sz="2200" spc="-155" b="1">
                <a:latin typeface="Arial"/>
                <a:cs typeface="Arial"/>
              </a:rPr>
              <a:t>aims </a:t>
            </a:r>
            <a:r>
              <a:rPr dirty="0" sz="2200" spc="-170" b="1">
                <a:latin typeface="Arial"/>
                <a:cs typeface="Arial"/>
              </a:rPr>
              <a:t>to </a:t>
            </a:r>
            <a:r>
              <a:rPr dirty="0" sz="2200" spc="-175" b="1">
                <a:latin typeface="Arial"/>
                <a:cs typeface="Arial"/>
              </a:rPr>
              <a:t>increase </a:t>
            </a:r>
            <a:r>
              <a:rPr dirty="0" sz="2200" spc="-155" b="1">
                <a:latin typeface="Arial"/>
                <a:cs typeface="Arial"/>
              </a:rPr>
              <a:t>fairness </a:t>
            </a:r>
            <a:r>
              <a:rPr dirty="0" sz="2200" spc="-145" b="1">
                <a:latin typeface="Arial"/>
                <a:cs typeface="Arial"/>
              </a:rPr>
              <a:t>between</a:t>
            </a:r>
            <a:r>
              <a:rPr dirty="0" sz="2200" spc="55" b="1">
                <a:latin typeface="Arial"/>
                <a:cs typeface="Arial"/>
              </a:rPr>
              <a:t> </a:t>
            </a:r>
            <a:r>
              <a:rPr dirty="0" sz="2200" spc="-185" b="1">
                <a:latin typeface="Arial"/>
                <a:cs typeface="Arial"/>
              </a:rPr>
              <a:t>“sessions”</a:t>
            </a:r>
            <a:endParaRPr sz="2200">
              <a:latin typeface="Arial"/>
              <a:cs typeface="Arial"/>
            </a:endParaRPr>
          </a:p>
          <a:p>
            <a:pPr lvl="1" marL="352425" indent="-212725">
              <a:lnSpc>
                <a:spcPct val="100000"/>
              </a:lnSpc>
              <a:spcBef>
                <a:spcPts val="145"/>
              </a:spcBef>
              <a:buClr>
                <a:srgbClr val="1CACE3"/>
              </a:buClr>
              <a:buFont typeface="Wingdings"/>
              <a:buChar char=""/>
              <a:tabLst>
                <a:tab pos="353060" algn="l"/>
              </a:tabLst>
            </a:pPr>
            <a:r>
              <a:rPr dirty="0" sz="2200" spc="-125" b="1">
                <a:solidFill>
                  <a:srgbClr val="FF0000"/>
                </a:solidFill>
                <a:latin typeface="Arial"/>
                <a:cs typeface="Arial"/>
              </a:rPr>
              <a:t>Idea: </a:t>
            </a:r>
            <a:r>
              <a:rPr dirty="0" sz="2200" spc="-195">
                <a:solidFill>
                  <a:srgbClr val="FF0000"/>
                </a:solidFill>
                <a:latin typeface="Arial"/>
                <a:cs typeface="Arial"/>
              </a:rPr>
              <a:t>ensure </a:t>
            </a:r>
            <a:r>
              <a:rPr dirty="0" sz="2200" spc="-15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dirty="0" sz="2200" spc="-5">
                <a:solidFill>
                  <a:srgbClr val="FF0000"/>
                </a:solidFill>
                <a:latin typeface="Courier New"/>
                <a:cs typeface="Courier New"/>
              </a:rPr>
              <a:t>tty </a:t>
            </a:r>
            <a:r>
              <a:rPr dirty="0" sz="2200" spc="-160">
                <a:solidFill>
                  <a:srgbClr val="FF0000"/>
                </a:solidFill>
                <a:latin typeface="Arial"/>
                <a:cs typeface="Arial"/>
              </a:rPr>
              <a:t>cannot </a:t>
            </a:r>
            <a:r>
              <a:rPr dirty="0" sz="2200" spc="-55">
                <a:solidFill>
                  <a:srgbClr val="FF0000"/>
                </a:solidFill>
                <a:latin typeface="Arial"/>
                <a:cs typeface="Arial"/>
              </a:rPr>
              <a:t>eat </a:t>
            </a:r>
            <a:r>
              <a:rPr dirty="0" sz="2200" spc="-140">
                <a:solidFill>
                  <a:srgbClr val="FF0000"/>
                </a:solidFill>
                <a:latin typeface="Arial"/>
                <a:cs typeface="Arial"/>
              </a:rPr>
              <a:t>up </a:t>
            </a:r>
            <a:r>
              <a:rPr dirty="0" sz="2200" spc="-10">
                <a:solidFill>
                  <a:srgbClr val="FF0000"/>
                </a:solidFill>
                <a:latin typeface="Arial"/>
                <a:cs typeface="Arial"/>
              </a:rPr>
              <a:t>all </a:t>
            </a:r>
            <a:r>
              <a:rPr dirty="0" sz="2200" spc="-185">
                <a:solidFill>
                  <a:srgbClr val="FF0000"/>
                </a:solidFill>
                <a:latin typeface="Arial"/>
                <a:cs typeface="Arial"/>
              </a:rPr>
              <a:t>resources </a:t>
            </a:r>
            <a:r>
              <a:rPr dirty="0" sz="2200" spc="-65">
                <a:solidFill>
                  <a:srgbClr val="FF0000"/>
                </a:solidFill>
                <a:latin typeface="Arial"/>
                <a:cs typeface="Arial"/>
              </a:rPr>
              <a:t>by </a:t>
            </a:r>
            <a:r>
              <a:rPr dirty="0" sz="2200" spc="-135">
                <a:solidFill>
                  <a:srgbClr val="FF0000"/>
                </a:solidFill>
                <a:latin typeface="Arial"/>
                <a:cs typeface="Arial"/>
              </a:rPr>
              <a:t>spawning </a:t>
            </a:r>
            <a:r>
              <a:rPr dirty="0" sz="2200" spc="-180">
                <a:solidFill>
                  <a:srgbClr val="FF0000"/>
                </a:solidFill>
                <a:latin typeface="Arial"/>
                <a:cs typeface="Arial"/>
              </a:rPr>
              <a:t>many</a:t>
            </a:r>
            <a:r>
              <a:rPr dirty="0" sz="2200" spc="-3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114">
                <a:solidFill>
                  <a:srgbClr val="FF0000"/>
                </a:solidFill>
                <a:latin typeface="Arial"/>
                <a:cs typeface="Arial"/>
              </a:rPr>
              <a:t>threads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423160" y="3512820"/>
            <a:ext cx="904240" cy="247015"/>
          </a:xfrm>
          <a:prstGeom prst="rect">
            <a:avLst/>
          </a:prstGeom>
          <a:solidFill>
            <a:srgbClr val="42B996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84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16935" y="5268467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189">
              <a:lnSpc>
                <a:spcPts val="185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24227" y="4956047"/>
            <a:ext cx="904240" cy="247015"/>
          </a:xfrm>
          <a:prstGeom prst="rect">
            <a:avLst/>
          </a:prstGeom>
          <a:solidFill>
            <a:srgbClr val="2583C5"/>
          </a:solidFill>
          <a:ln w="15239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850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24227" y="5268467"/>
            <a:ext cx="904240" cy="248920"/>
          </a:xfrm>
          <a:prstGeom prst="rect">
            <a:avLst/>
          </a:prstGeom>
          <a:solidFill>
            <a:srgbClr val="2583C5"/>
          </a:solidFill>
          <a:ln w="15239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860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16935" y="4951476"/>
            <a:ext cx="904240" cy="247015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189">
              <a:lnSpc>
                <a:spcPts val="185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3350" y="5525211"/>
            <a:ext cx="28708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70" b="1">
                <a:solidFill>
                  <a:srgbClr val="2583C5"/>
                </a:solidFill>
                <a:latin typeface="Arial"/>
                <a:cs typeface="Arial"/>
              </a:rPr>
              <a:t>Session </a:t>
            </a:r>
            <a:r>
              <a:rPr dirty="0" sz="3600" spc="105" b="1">
                <a:solidFill>
                  <a:srgbClr val="2583C5"/>
                </a:solidFill>
                <a:latin typeface="Arial"/>
                <a:cs typeface="Arial"/>
              </a:rPr>
              <a:t>(tty)</a:t>
            </a:r>
            <a:r>
              <a:rPr dirty="0" sz="3600" spc="-440" b="1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dirty="0" sz="3600" spc="-95" b="1">
                <a:solidFill>
                  <a:srgbClr val="2583C5"/>
                </a:solidFill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3350" y="3795776"/>
            <a:ext cx="28702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70" b="1">
                <a:solidFill>
                  <a:srgbClr val="42B996"/>
                </a:solidFill>
                <a:latin typeface="Arial"/>
                <a:cs typeface="Arial"/>
              </a:rPr>
              <a:t>Session </a:t>
            </a:r>
            <a:r>
              <a:rPr dirty="0" sz="3600" spc="105" b="1">
                <a:solidFill>
                  <a:srgbClr val="42B996"/>
                </a:solidFill>
                <a:latin typeface="Arial"/>
                <a:cs typeface="Arial"/>
              </a:rPr>
              <a:t>(tty)</a:t>
            </a:r>
            <a:r>
              <a:rPr dirty="0" sz="3600" spc="-445" b="1">
                <a:solidFill>
                  <a:srgbClr val="42B996"/>
                </a:solidFill>
                <a:latin typeface="Arial"/>
                <a:cs typeface="Arial"/>
              </a:rPr>
              <a:t> </a:t>
            </a:r>
            <a:r>
              <a:rPr dirty="0" sz="3600" spc="-95" b="1">
                <a:solidFill>
                  <a:srgbClr val="42B996"/>
                </a:solidFill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7/16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518731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80"/>
              <a:t>CFS: </a:t>
            </a:r>
            <a:r>
              <a:rPr dirty="0" spc="-1275"/>
              <a:t>BALANCING</a:t>
            </a:r>
            <a:r>
              <a:rPr dirty="0" spc="-1255"/>
              <a:t> </a:t>
            </a:r>
            <a:r>
              <a:rPr dirty="0" spc="-1500"/>
              <a:t>THE</a:t>
            </a:r>
            <a:r>
              <a:rPr dirty="0" spc="-310"/>
              <a:t> </a:t>
            </a:r>
            <a:r>
              <a:rPr dirty="0" spc="-1410"/>
              <a:t>LOAD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7452" y="1918061"/>
            <a:ext cx="8663940" cy="1339215"/>
          </a:xfrm>
          <a:prstGeom prst="rect">
            <a:avLst/>
          </a:prstGeom>
        </p:spPr>
        <p:txBody>
          <a:bodyPr wrap="square" lIns="0" tIns="156845" rIns="0" bIns="0" rtlCol="0" vert="horz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1235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135">
                <a:latin typeface="Arial"/>
                <a:cs typeface="Arial"/>
              </a:rPr>
              <a:t>Load calculations </a:t>
            </a:r>
            <a:r>
              <a:rPr dirty="0" sz="2200" spc="-50">
                <a:latin typeface="Arial"/>
                <a:cs typeface="Arial"/>
              </a:rPr>
              <a:t>are </a:t>
            </a:r>
            <a:r>
              <a:rPr dirty="0" sz="2200" spc="-75">
                <a:latin typeface="Arial"/>
                <a:cs typeface="Arial"/>
              </a:rPr>
              <a:t>actually </a:t>
            </a:r>
            <a:r>
              <a:rPr dirty="0" sz="2200" spc="-160">
                <a:latin typeface="Arial"/>
                <a:cs typeface="Arial"/>
              </a:rPr>
              <a:t>more </a:t>
            </a:r>
            <a:r>
              <a:rPr dirty="0" sz="2200" spc="-110">
                <a:latin typeface="Arial"/>
                <a:cs typeface="Arial"/>
              </a:rPr>
              <a:t>complicated, </a:t>
            </a:r>
            <a:r>
              <a:rPr dirty="0" sz="2200" spc="-254">
                <a:latin typeface="Arial"/>
                <a:cs typeface="Arial"/>
              </a:rPr>
              <a:t>use </a:t>
            </a:r>
            <a:r>
              <a:rPr dirty="0" sz="2200" spc="-160">
                <a:latin typeface="Arial"/>
                <a:cs typeface="Arial"/>
              </a:rPr>
              <a:t>more</a:t>
            </a:r>
            <a:r>
              <a:rPr dirty="0" sz="2200" spc="-235">
                <a:latin typeface="Arial"/>
                <a:cs typeface="Arial"/>
              </a:rPr>
              <a:t> </a:t>
            </a:r>
            <a:r>
              <a:rPr dirty="0" sz="2200" spc="-170">
                <a:latin typeface="Arial"/>
                <a:cs typeface="Arial"/>
              </a:rPr>
              <a:t>heuristics</a:t>
            </a:r>
            <a:endParaRPr sz="2200"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150" b="1">
                <a:latin typeface="Arial"/>
                <a:cs typeface="Arial"/>
              </a:rPr>
              <a:t>One </a:t>
            </a:r>
            <a:r>
              <a:rPr dirty="0" sz="2200" spc="-114" b="1">
                <a:latin typeface="Arial"/>
                <a:cs typeface="Arial"/>
              </a:rPr>
              <a:t>of </a:t>
            </a:r>
            <a:r>
              <a:rPr dirty="0" sz="2200" spc="-185" b="1">
                <a:latin typeface="Arial"/>
                <a:cs typeface="Arial"/>
              </a:rPr>
              <a:t>them </a:t>
            </a:r>
            <a:r>
              <a:rPr dirty="0" sz="2200" spc="-155" b="1">
                <a:latin typeface="Arial"/>
                <a:cs typeface="Arial"/>
              </a:rPr>
              <a:t>aims </a:t>
            </a:r>
            <a:r>
              <a:rPr dirty="0" sz="2200" spc="-170" b="1">
                <a:latin typeface="Arial"/>
                <a:cs typeface="Arial"/>
              </a:rPr>
              <a:t>to </a:t>
            </a:r>
            <a:r>
              <a:rPr dirty="0" sz="2200" spc="-175" b="1">
                <a:latin typeface="Arial"/>
                <a:cs typeface="Arial"/>
              </a:rPr>
              <a:t>increase </a:t>
            </a:r>
            <a:r>
              <a:rPr dirty="0" sz="2200" spc="-155" b="1">
                <a:latin typeface="Arial"/>
                <a:cs typeface="Arial"/>
              </a:rPr>
              <a:t>fairness </a:t>
            </a:r>
            <a:r>
              <a:rPr dirty="0" sz="2200" spc="-145" b="1">
                <a:latin typeface="Arial"/>
                <a:cs typeface="Arial"/>
              </a:rPr>
              <a:t>between</a:t>
            </a:r>
            <a:r>
              <a:rPr dirty="0" sz="2200" spc="55" b="1">
                <a:latin typeface="Arial"/>
                <a:cs typeface="Arial"/>
              </a:rPr>
              <a:t> </a:t>
            </a:r>
            <a:r>
              <a:rPr dirty="0" sz="2200" spc="-185" b="1">
                <a:latin typeface="Arial"/>
                <a:cs typeface="Arial"/>
              </a:rPr>
              <a:t>“sessions”</a:t>
            </a:r>
            <a:endParaRPr sz="2200">
              <a:latin typeface="Arial"/>
              <a:cs typeface="Arial"/>
            </a:endParaRPr>
          </a:p>
          <a:p>
            <a:pPr lvl="1" marL="352425" indent="-212725">
              <a:lnSpc>
                <a:spcPct val="100000"/>
              </a:lnSpc>
              <a:spcBef>
                <a:spcPts val="145"/>
              </a:spcBef>
              <a:buClr>
                <a:srgbClr val="1CACE3"/>
              </a:buClr>
              <a:buFont typeface="Wingdings"/>
              <a:buChar char=""/>
              <a:tabLst>
                <a:tab pos="353060" algn="l"/>
              </a:tabLst>
            </a:pPr>
            <a:r>
              <a:rPr dirty="0" sz="2200" spc="-125" b="1">
                <a:solidFill>
                  <a:srgbClr val="FF0000"/>
                </a:solidFill>
                <a:latin typeface="Arial"/>
                <a:cs typeface="Arial"/>
              </a:rPr>
              <a:t>Idea: </a:t>
            </a:r>
            <a:r>
              <a:rPr dirty="0" sz="2200" spc="-195">
                <a:solidFill>
                  <a:srgbClr val="FF0000"/>
                </a:solidFill>
                <a:latin typeface="Arial"/>
                <a:cs typeface="Arial"/>
              </a:rPr>
              <a:t>ensure </a:t>
            </a:r>
            <a:r>
              <a:rPr dirty="0" sz="2200" spc="-15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dirty="0" sz="2200" spc="-5">
                <a:solidFill>
                  <a:srgbClr val="FF0000"/>
                </a:solidFill>
                <a:latin typeface="Courier New"/>
                <a:cs typeface="Courier New"/>
              </a:rPr>
              <a:t>tty </a:t>
            </a:r>
            <a:r>
              <a:rPr dirty="0" sz="2200" spc="-160">
                <a:solidFill>
                  <a:srgbClr val="FF0000"/>
                </a:solidFill>
                <a:latin typeface="Arial"/>
                <a:cs typeface="Arial"/>
              </a:rPr>
              <a:t>cannot </a:t>
            </a:r>
            <a:r>
              <a:rPr dirty="0" sz="2200" spc="-55">
                <a:solidFill>
                  <a:srgbClr val="FF0000"/>
                </a:solidFill>
                <a:latin typeface="Arial"/>
                <a:cs typeface="Arial"/>
              </a:rPr>
              <a:t>eat </a:t>
            </a:r>
            <a:r>
              <a:rPr dirty="0" sz="2200" spc="-140">
                <a:solidFill>
                  <a:srgbClr val="FF0000"/>
                </a:solidFill>
                <a:latin typeface="Arial"/>
                <a:cs typeface="Arial"/>
              </a:rPr>
              <a:t>up </a:t>
            </a:r>
            <a:r>
              <a:rPr dirty="0" sz="2200" spc="-10">
                <a:solidFill>
                  <a:srgbClr val="FF0000"/>
                </a:solidFill>
                <a:latin typeface="Arial"/>
                <a:cs typeface="Arial"/>
              </a:rPr>
              <a:t>all </a:t>
            </a:r>
            <a:r>
              <a:rPr dirty="0" sz="2200" spc="-185">
                <a:solidFill>
                  <a:srgbClr val="FF0000"/>
                </a:solidFill>
                <a:latin typeface="Arial"/>
                <a:cs typeface="Arial"/>
              </a:rPr>
              <a:t>resources </a:t>
            </a:r>
            <a:r>
              <a:rPr dirty="0" sz="2200" spc="-65">
                <a:solidFill>
                  <a:srgbClr val="FF0000"/>
                </a:solidFill>
                <a:latin typeface="Arial"/>
                <a:cs typeface="Arial"/>
              </a:rPr>
              <a:t>by </a:t>
            </a:r>
            <a:r>
              <a:rPr dirty="0" sz="2200" spc="-135">
                <a:solidFill>
                  <a:srgbClr val="FF0000"/>
                </a:solidFill>
                <a:latin typeface="Arial"/>
                <a:cs typeface="Arial"/>
              </a:rPr>
              <a:t>spawning </a:t>
            </a:r>
            <a:r>
              <a:rPr dirty="0" sz="2200" spc="-180">
                <a:solidFill>
                  <a:srgbClr val="FF0000"/>
                </a:solidFill>
                <a:latin typeface="Arial"/>
                <a:cs typeface="Arial"/>
              </a:rPr>
              <a:t>many</a:t>
            </a:r>
            <a:r>
              <a:rPr dirty="0" sz="2200" spc="-3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114">
                <a:solidFill>
                  <a:srgbClr val="FF0000"/>
                </a:solidFill>
                <a:latin typeface="Arial"/>
                <a:cs typeface="Arial"/>
              </a:rPr>
              <a:t>threads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379964" y="3659123"/>
            <a:ext cx="1088390" cy="2350135"/>
          </a:xfrm>
          <a:custGeom>
            <a:avLst/>
            <a:gdLst/>
            <a:ahLst/>
            <a:cxnLst/>
            <a:rect l="l" t="t" r="r" b="b"/>
            <a:pathLst>
              <a:path w="1088390" h="2350135">
                <a:moveTo>
                  <a:pt x="998346" y="0"/>
                </a:moveTo>
                <a:lnTo>
                  <a:pt x="89788" y="0"/>
                </a:lnTo>
                <a:lnTo>
                  <a:pt x="54810" y="7046"/>
                </a:lnTo>
                <a:lnTo>
                  <a:pt x="26273" y="26273"/>
                </a:lnTo>
                <a:lnTo>
                  <a:pt x="7046" y="54810"/>
                </a:lnTo>
                <a:lnTo>
                  <a:pt x="0" y="89788"/>
                </a:lnTo>
                <a:lnTo>
                  <a:pt x="0" y="2260282"/>
                </a:lnTo>
                <a:lnTo>
                  <a:pt x="7046" y="2295208"/>
                </a:lnTo>
                <a:lnTo>
                  <a:pt x="26273" y="2323728"/>
                </a:lnTo>
                <a:lnTo>
                  <a:pt x="54810" y="2342957"/>
                </a:lnTo>
                <a:lnTo>
                  <a:pt x="89788" y="2350008"/>
                </a:lnTo>
                <a:lnTo>
                  <a:pt x="998346" y="2350008"/>
                </a:lnTo>
                <a:lnTo>
                  <a:pt x="1033325" y="2342957"/>
                </a:lnTo>
                <a:lnTo>
                  <a:pt x="1061862" y="2323728"/>
                </a:lnTo>
                <a:lnTo>
                  <a:pt x="1081089" y="2295208"/>
                </a:lnTo>
                <a:lnTo>
                  <a:pt x="1088135" y="2260282"/>
                </a:lnTo>
                <a:lnTo>
                  <a:pt x="1088135" y="89788"/>
                </a:lnTo>
                <a:lnTo>
                  <a:pt x="1081089" y="54810"/>
                </a:lnTo>
                <a:lnTo>
                  <a:pt x="1061862" y="26273"/>
                </a:lnTo>
                <a:lnTo>
                  <a:pt x="1033325" y="7046"/>
                </a:lnTo>
                <a:lnTo>
                  <a:pt x="998346" y="0"/>
                </a:lnTo>
                <a:close/>
              </a:path>
            </a:pathLst>
          </a:custGeom>
          <a:solidFill>
            <a:srgbClr val="D1E7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379964" y="3659123"/>
            <a:ext cx="1088390" cy="2350135"/>
          </a:xfrm>
          <a:custGeom>
            <a:avLst/>
            <a:gdLst/>
            <a:ahLst/>
            <a:cxnLst/>
            <a:rect l="l" t="t" r="r" b="b"/>
            <a:pathLst>
              <a:path w="1088390" h="2350135">
                <a:moveTo>
                  <a:pt x="0" y="89788"/>
                </a:moveTo>
                <a:lnTo>
                  <a:pt x="7046" y="54810"/>
                </a:lnTo>
                <a:lnTo>
                  <a:pt x="26273" y="26273"/>
                </a:lnTo>
                <a:lnTo>
                  <a:pt x="54810" y="7046"/>
                </a:lnTo>
                <a:lnTo>
                  <a:pt x="89788" y="0"/>
                </a:lnTo>
                <a:lnTo>
                  <a:pt x="998346" y="0"/>
                </a:lnTo>
                <a:lnTo>
                  <a:pt x="1033325" y="7046"/>
                </a:lnTo>
                <a:lnTo>
                  <a:pt x="1061862" y="26273"/>
                </a:lnTo>
                <a:lnTo>
                  <a:pt x="1081089" y="54810"/>
                </a:lnTo>
                <a:lnTo>
                  <a:pt x="1088135" y="89788"/>
                </a:lnTo>
                <a:lnTo>
                  <a:pt x="1088135" y="2260282"/>
                </a:lnTo>
                <a:lnTo>
                  <a:pt x="1081089" y="2295208"/>
                </a:lnTo>
                <a:lnTo>
                  <a:pt x="1061862" y="2323728"/>
                </a:lnTo>
                <a:lnTo>
                  <a:pt x="1033325" y="2342957"/>
                </a:lnTo>
                <a:lnTo>
                  <a:pt x="998346" y="2350008"/>
                </a:lnTo>
                <a:lnTo>
                  <a:pt x="89788" y="2350008"/>
                </a:lnTo>
                <a:lnTo>
                  <a:pt x="54810" y="2342957"/>
                </a:lnTo>
                <a:lnTo>
                  <a:pt x="26273" y="2323728"/>
                </a:lnTo>
                <a:lnTo>
                  <a:pt x="7046" y="2295208"/>
                </a:lnTo>
                <a:lnTo>
                  <a:pt x="0" y="2260282"/>
                </a:lnTo>
                <a:lnTo>
                  <a:pt x="0" y="89788"/>
                </a:lnTo>
                <a:close/>
              </a:path>
            </a:pathLst>
          </a:custGeom>
          <a:ln w="15240">
            <a:solidFill>
              <a:srgbClr val="1D61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423160" y="3512820"/>
            <a:ext cx="904240" cy="247015"/>
          </a:xfrm>
          <a:prstGeom prst="rect">
            <a:avLst/>
          </a:prstGeom>
          <a:solidFill>
            <a:srgbClr val="42B996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84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522207" y="3651503"/>
            <a:ext cx="1103630" cy="2365375"/>
            <a:chOff x="8522207" y="3651503"/>
            <a:chExt cx="1103630" cy="2365375"/>
          </a:xfrm>
        </p:grpSpPr>
        <p:sp>
          <p:nvSpPr>
            <p:cNvPr id="12" name="object 12"/>
            <p:cNvSpPr/>
            <p:nvPr/>
          </p:nvSpPr>
          <p:spPr>
            <a:xfrm>
              <a:off x="8529827" y="3659123"/>
              <a:ext cx="1088390" cy="2350135"/>
            </a:xfrm>
            <a:custGeom>
              <a:avLst/>
              <a:gdLst/>
              <a:ahLst/>
              <a:cxnLst/>
              <a:rect l="l" t="t" r="r" b="b"/>
              <a:pathLst>
                <a:path w="1088390" h="2350135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0282"/>
                  </a:lnTo>
                  <a:lnTo>
                    <a:pt x="7046" y="2295208"/>
                  </a:lnTo>
                  <a:lnTo>
                    <a:pt x="26273" y="2323728"/>
                  </a:lnTo>
                  <a:lnTo>
                    <a:pt x="54810" y="2342957"/>
                  </a:lnTo>
                  <a:lnTo>
                    <a:pt x="89789" y="2350008"/>
                  </a:lnTo>
                  <a:lnTo>
                    <a:pt x="998347" y="2350008"/>
                  </a:lnTo>
                  <a:lnTo>
                    <a:pt x="1033325" y="2342957"/>
                  </a:lnTo>
                  <a:lnTo>
                    <a:pt x="1061862" y="2323728"/>
                  </a:lnTo>
                  <a:lnTo>
                    <a:pt x="1081089" y="2295208"/>
                  </a:lnTo>
                  <a:lnTo>
                    <a:pt x="1088136" y="226028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529827" y="3659123"/>
              <a:ext cx="1088390" cy="2350135"/>
            </a:xfrm>
            <a:custGeom>
              <a:avLst/>
              <a:gdLst/>
              <a:ahLst/>
              <a:cxnLst/>
              <a:rect l="l" t="t" r="r" b="b"/>
              <a:pathLst>
                <a:path w="1088390" h="2350135">
                  <a:moveTo>
                    <a:pt x="0" y="89788"/>
                  </a:moveTo>
                  <a:lnTo>
                    <a:pt x="7046" y="54810"/>
                  </a:lnTo>
                  <a:lnTo>
                    <a:pt x="26273" y="26273"/>
                  </a:lnTo>
                  <a:lnTo>
                    <a:pt x="54810" y="7046"/>
                  </a:lnTo>
                  <a:lnTo>
                    <a:pt x="89789" y="0"/>
                  </a:lnTo>
                  <a:lnTo>
                    <a:pt x="998347" y="0"/>
                  </a:lnTo>
                  <a:lnTo>
                    <a:pt x="1033325" y="7046"/>
                  </a:lnTo>
                  <a:lnTo>
                    <a:pt x="1061862" y="26273"/>
                  </a:lnTo>
                  <a:lnTo>
                    <a:pt x="1081089" y="54810"/>
                  </a:lnTo>
                  <a:lnTo>
                    <a:pt x="1088136" y="89788"/>
                  </a:lnTo>
                  <a:lnTo>
                    <a:pt x="1088136" y="2260282"/>
                  </a:lnTo>
                  <a:lnTo>
                    <a:pt x="1081089" y="2295208"/>
                  </a:lnTo>
                  <a:lnTo>
                    <a:pt x="1061862" y="2323728"/>
                  </a:lnTo>
                  <a:lnTo>
                    <a:pt x="1033325" y="2342957"/>
                  </a:lnTo>
                  <a:lnTo>
                    <a:pt x="998347" y="2350008"/>
                  </a:lnTo>
                  <a:lnTo>
                    <a:pt x="89789" y="2350008"/>
                  </a:lnTo>
                  <a:lnTo>
                    <a:pt x="54810" y="2342957"/>
                  </a:lnTo>
                  <a:lnTo>
                    <a:pt x="26273" y="2323728"/>
                  </a:lnTo>
                  <a:lnTo>
                    <a:pt x="7046" y="2295208"/>
                  </a:lnTo>
                  <a:lnTo>
                    <a:pt x="0" y="2260282"/>
                  </a:lnTo>
                  <a:lnTo>
                    <a:pt x="0" y="897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916935" y="5268467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189">
              <a:lnSpc>
                <a:spcPts val="185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24227" y="4956047"/>
            <a:ext cx="904240" cy="247015"/>
          </a:xfrm>
          <a:prstGeom prst="rect">
            <a:avLst/>
          </a:prstGeom>
          <a:solidFill>
            <a:srgbClr val="2583C5"/>
          </a:solidFill>
          <a:ln w="15239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850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24227" y="5268467"/>
            <a:ext cx="904240" cy="248920"/>
          </a:xfrm>
          <a:prstGeom prst="rect">
            <a:avLst/>
          </a:prstGeom>
          <a:solidFill>
            <a:srgbClr val="2583C5"/>
          </a:solidFill>
          <a:ln w="15239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860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16935" y="4951476"/>
            <a:ext cx="904240" cy="247015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189">
              <a:lnSpc>
                <a:spcPts val="185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03350" y="5525211"/>
            <a:ext cx="28708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70" b="1">
                <a:solidFill>
                  <a:srgbClr val="2583C5"/>
                </a:solidFill>
                <a:latin typeface="Arial"/>
                <a:cs typeface="Arial"/>
              </a:rPr>
              <a:t>Session </a:t>
            </a:r>
            <a:r>
              <a:rPr dirty="0" sz="3600" spc="105" b="1">
                <a:solidFill>
                  <a:srgbClr val="2583C5"/>
                </a:solidFill>
                <a:latin typeface="Arial"/>
                <a:cs typeface="Arial"/>
              </a:rPr>
              <a:t>(tty)</a:t>
            </a:r>
            <a:r>
              <a:rPr dirty="0" sz="3600" spc="-440" b="1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dirty="0" sz="3600" spc="-95" b="1">
                <a:solidFill>
                  <a:srgbClr val="2583C5"/>
                </a:solidFill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03350" y="3795776"/>
            <a:ext cx="28702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70" b="1">
                <a:solidFill>
                  <a:srgbClr val="42B996"/>
                </a:solidFill>
                <a:latin typeface="Arial"/>
                <a:cs typeface="Arial"/>
              </a:rPr>
              <a:t>Session </a:t>
            </a:r>
            <a:r>
              <a:rPr dirty="0" sz="3600" spc="105" b="1">
                <a:solidFill>
                  <a:srgbClr val="42B996"/>
                </a:solidFill>
                <a:latin typeface="Arial"/>
                <a:cs typeface="Arial"/>
              </a:rPr>
              <a:t>(tty)</a:t>
            </a:r>
            <a:r>
              <a:rPr dirty="0" sz="3600" spc="-445" b="1">
                <a:solidFill>
                  <a:srgbClr val="42B996"/>
                </a:solidFill>
                <a:latin typeface="Arial"/>
                <a:cs typeface="Arial"/>
              </a:rPr>
              <a:t> </a:t>
            </a:r>
            <a:r>
              <a:rPr dirty="0" sz="3600" spc="-95" b="1">
                <a:solidFill>
                  <a:srgbClr val="42B996"/>
                </a:solidFill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28888" y="5679947"/>
            <a:ext cx="904240" cy="247015"/>
          </a:xfrm>
          <a:prstGeom prst="rect">
            <a:avLst/>
          </a:prstGeom>
          <a:solidFill>
            <a:srgbClr val="42B996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825">
              <a:lnSpc>
                <a:spcPts val="1860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472928" y="5679947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189">
              <a:lnSpc>
                <a:spcPts val="1860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28888" y="5349240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825">
              <a:lnSpc>
                <a:spcPts val="1864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472928" y="5349240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189">
              <a:lnSpc>
                <a:spcPts val="1860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472928" y="5020055"/>
            <a:ext cx="904240" cy="247015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189">
              <a:lnSpc>
                <a:spcPts val="1850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982968" y="4297679"/>
            <a:ext cx="1240790" cy="908685"/>
            <a:chOff x="6982968" y="4297679"/>
            <a:chExt cx="1240790" cy="908685"/>
          </a:xfrm>
        </p:grpSpPr>
        <p:sp>
          <p:nvSpPr>
            <p:cNvPr id="26" name="object 26"/>
            <p:cNvSpPr/>
            <p:nvPr/>
          </p:nvSpPr>
          <p:spPr>
            <a:xfrm>
              <a:off x="6990588" y="4305299"/>
              <a:ext cx="1225550" cy="893444"/>
            </a:xfrm>
            <a:custGeom>
              <a:avLst/>
              <a:gdLst/>
              <a:ahLst/>
              <a:cxnLst/>
              <a:rect l="l" t="t" r="r" b="b"/>
              <a:pathLst>
                <a:path w="1225550" h="893445">
                  <a:moveTo>
                    <a:pt x="778763" y="0"/>
                  </a:moveTo>
                  <a:lnTo>
                    <a:pt x="778763" y="223266"/>
                  </a:lnTo>
                  <a:lnTo>
                    <a:pt x="0" y="223266"/>
                  </a:lnTo>
                  <a:lnTo>
                    <a:pt x="0" y="669798"/>
                  </a:lnTo>
                  <a:lnTo>
                    <a:pt x="778763" y="669798"/>
                  </a:lnTo>
                  <a:lnTo>
                    <a:pt x="778763" y="893063"/>
                  </a:lnTo>
                  <a:lnTo>
                    <a:pt x="1225295" y="446531"/>
                  </a:lnTo>
                  <a:lnTo>
                    <a:pt x="778763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990588" y="4305299"/>
              <a:ext cx="1225550" cy="893444"/>
            </a:xfrm>
            <a:custGeom>
              <a:avLst/>
              <a:gdLst/>
              <a:ahLst/>
              <a:cxnLst/>
              <a:rect l="l" t="t" r="r" b="b"/>
              <a:pathLst>
                <a:path w="1225550" h="893445">
                  <a:moveTo>
                    <a:pt x="0" y="223266"/>
                  </a:moveTo>
                  <a:lnTo>
                    <a:pt x="778763" y="223266"/>
                  </a:lnTo>
                  <a:lnTo>
                    <a:pt x="778763" y="0"/>
                  </a:lnTo>
                  <a:lnTo>
                    <a:pt x="1225295" y="446531"/>
                  </a:lnTo>
                  <a:lnTo>
                    <a:pt x="778763" y="893063"/>
                  </a:lnTo>
                  <a:lnTo>
                    <a:pt x="778763" y="669798"/>
                  </a:lnTo>
                  <a:lnTo>
                    <a:pt x="0" y="669798"/>
                  </a:lnTo>
                  <a:lnTo>
                    <a:pt x="0" y="223266"/>
                  </a:lnTo>
                  <a:close/>
                </a:path>
              </a:pathLst>
            </a:custGeom>
            <a:ln w="15240">
              <a:solidFill>
                <a:srgbClr val="FF92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7/16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295402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60"/>
              <a:t>I</a:t>
            </a:r>
            <a:r>
              <a:rPr dirty="0" spc="-1435"/>
              <a:t>N</a:t>
            </a:r>
            <a:r>
              <a:rPr dirty="0" spc="-1350"/>
              <a:t>T</a:t>
            </a:r>
            <a:r>
              <a:rPr dirty="0" spc="-1750"/>
              <a:t>R</a:t>
            </a:r>
            <a:r>
              <a:rPr dirty="0" spc="-1510"/>
              <a:t>O</a:t>
            </a:r>
            <a:r>
              <a:rPr dirty="0" spc="-1435"/>
              <a:t>DU</a:t>
            </a:r>
            <a:r>
              <a:rPr dirty="0" spc="-1700"/>
              <a:t>C</a:t>
            </a:r>
            <a:r>
              <a:rPr dirty="0" spc="-1350"/>
              <a:t>T</a:t>
            </a:r>
            <a:r>
              <a:rPr dirty="0" spc="-160"/>
              <a:t>I</a:t>
            </a:r>
            <a:r>
              <a:rPr dirty="0" spc="-1510"/>
              <a:t>O</a:t>
            </a:r>
            <a:r>
              <a:rPr dirty="0" spc="-1525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7452" y="1899028"/>
            <a:ext cx="7828915" cy="2334895"/>
          </a:xfrm>
          <a:prstGeom prst="rect">
            <a:avLst/>
          </a:prstGeom>
        </p:spPr>
        <p:txBody>
          <a:bodyPr wrap="square" lIns="0" tIns="172085" rIns="0" bIns="0" rtlCol="0" vert="horz">
            <a:spAutoFit/>
          </a:bodyPr>
          <a:lstStyle/>
          <a:p>
            <a:pPr marL="236220" indent="-224154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Font typeface="Wingdings"/>
              <a:buChar char=""/>
              <a:tabLst>
                <a:tab pos="236854" algn="l"/>
              </a:tabLst>
            </a:pPr>
            <a:r>
              <a:rPr dirty="0" sz="2400" spc="-240">
                <a:latin typeface="Arial"/>
                <a:cs typeface="Arial"/>
              </a:rPr>
              <a:t>Take </a:t>
            </a:r>
            <a:r>
              <a:rPr dirty="0" sz="2400" spc="-15">
                <a:latin typeface="Arial"/>
                <a:cs typeface="Arial"/>
              </a:rPr>
              <a:t>a </a:t>
            </a:r>
            <a:r>
              <a:rPr dirty="0" sz="2400" spc="-190">
                <a:latin typeface="Arial"/>
                <a:cs typeface="Arial"/>
              </a:rPr>
              <a:t>machine </a:t>
            </a:r>
            <a:r>
              <a:rPr dirty="0" sz="2400" spc="-114">
                <a:latin typeface="Arial"/>
                <a:cs typeface="Arial"/>
              </a:rPr>
              <a:t>with </a:t>
            </a:r>
            <a:r>
              <a:rPr dirty="0" sz="2400" spc="-15">
                <a:latin typeface="Arial"/>
                <a:cs typeface="Arial"/>
              </a:rPr>
              <a:t>a </a:t>
            </a:r>
            <a:r>
              <a:rPr dirty="0" sz="2400" spc="-55">
                <a:latin typeface="Arial"/>
                <a:cs typeface="Arial"/>
              </a:rPr>
              <a:t>lot </a:t>
            </a:r>
            <a:r>
              <a:rPr dirty="0" sz="2400" spc="-5">
                <a:latin typeface="Arial"/>
                <a:cs typeface="Arial"/>
              </a:rPr>
              <a:t>of </a:t>
            </a:r>
            <a:r>
              <a:rPr dirty="0" sz="2400" spc="-190">
                <a:latin typeface="Arial"/>
                <a:cs typeface="Arial"/>
              </a:rPr>
              <a:t>cores </a:t>
            </a:r>
            <a:r>
              <a:rPr dirty="0" sz="2400" spc="-60">
                <a:latin typeface="Arial"/>
                <a:cs typeface="Arial"/>
              </a:rPr>
              <a:t>(64 </a:t>
            </a:r>
            <a:r>
              <a:rPr dirty="0" sz="2400" spc="-150">
                <a:latin typeface="Arial"/>
                <a:cs typeface="Arial"/>
              </a:rPr>
              <a:t>in </a:t>
            </a:r>
            <a:r>
              <a:rPr dirty="0" sz="2400" spc="-140">
                <a:latin typeface="Arial"/>
                <a:cs typeface="Arial"/>
              </a:rPr>
              <a:t>our</a:t>
            </a:r>
            <a:r>
              <a:rPr dirty="0" sz="2400" spc="-380">
                <a:latin typeface="Arial"/>
                <a:cs typeface="Arial"/>
              </a:rPr>
              <a:t> </a:t>
            </a:r>
            <a:r>
              <a:rPr dirty="0" sz="2400" spc="-195">
                <a:latin typeface="Arial"/>
                <a:cs typeface="Arial"/>
              </a:rPr>
              <a:t>case)</a:t>
            </a:r>
            <a:endParaRPr sz="2400">
              <a:latin typeface="Arial"/>
              <a:cs typeface="Arial"/>
            </a:endParaRPr>
          </a:p>
          <a:p>
            <a:pPr marL="215265" indent="-203200">
              <a:lnSpc>
                <a:spcPts val="2520"/>
              </a:lnSpc>
              <a:spcBef>
                <a:spcPts val="1145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260" b="1">
                <a:latin typeface="Arial"/>
                <a:cs typeface="Arial"/>
              </a:rPr>
              <a:t>Run </a:t>
            </a:r>
            <a:r>
              <a:rPr dirty="0" sz="2200" spc="-114" b="1">
                <a:latin typeface="Arial"/>
                <a:cs typeface="Arial"/>
              </a:rPr>
              <a:t>two </a:t>
            </a:r>
            <a:r>
              <a:rPr dirty="0" sz="2200" spc="-170" b="1">
                <a:latin typeface="Arial"/>
                <a:cs typeface="Arial"/>
              </a:rPr>
              <a:t>CPU-intensive </a:t>
            </a:r>
            <a:r>
              <a:rPr dirty="0" sz="2200" spc="-235" b="1">
                <a:latin typeface="Arial"/>
                <a:cs typeface="Arial"/>
              </a:rPr>
              <a:t>processes </a:t>
            </a:r>
            <a:r>
              <a:rPr dirty="0" sz="2200" spc="-110" b="1">
                <a:latin typeface="Arial"/>
                <a:cs typeface="Arial"/>
              </a:rPr>
              <a:t>in two </a:t>
            </a:r>
            <a:r>
              <a:rPr dirty="0" sz="2200" spc="-145" b="1">
                <a:latin typeface="Arial"/>
                <a:cs typeface="Arial"/>
              </a:rPr>
              <a:t>terminals </a:t>
            </a:r>
            <a:r>
              <a:rPr dirty="0" sz="2200" spc="-100" b="1">
                <a:latin typeface="Arial"/>
                <a:cs typeface="Arial"/>
              </a:rPr>
              <a:t>(e.g. </a:t>
            </a:r>
            <a:r>
              <a:rPr dirty="0" sz="2200" spc="-310" b="1">
                <a:latin typeface="Arial"/>
                <a:cs typeface="Arial"/>
              </a:rPr>
              <a:t>R</a:t>
            </a:r>
            <a:r>
              <a:rPr dirty="0" sz="2200" spc="-20" b="1">
                <a:latin typeface="Arial"/>
                <a:cs typeface="Arial"/>
              </a:rPr>
              <a:t> </a:t>
            </a:r>
            <a:r>
              <a:rPr dirty="0" sz="2200" spc="-185" b="1">
                <a:latin typeface="Arial"/>
                <a:cs typeface="Arial"/>
              </a:rPr>
              <a:t>scripts):</a:t>
            </a:r>
            <a:endParaRPr sz="2200">
              <a:latin typeface="Arial"/>
              <a:cs typeface="Arial"/>
            </a:endParaRPr>
          </a:p>
          <a:p>
            <a:pPr marL="104139" marR="4965065">
              <a:lnSpc>
                <a:spcPts val="2160"/>
              </a:lnSpc>
              <a:spcBef>
                <a:spcPts val="155"/>
              </a:spcBef>
            </a:pPr>
            <a:r>
              <a:rPr dirty="0" sz="2000" spc="10">
                <a:latin typeface="Arial"/>
                <a:cs typeface="Arial"/>
              </a:rPr>
              <a:t>R </a:t>
            </a:r>
            <a:r>
              <a:rPr dirty="0" sz="2000" spc="-170">
                <a:latin typeface="Arial"/>
                <a:cs typeface="Arial"/>
              </a:rPr>
              <a:t>&lt; </a:t>
            </a:r>
            <a:r>
              <a:rPr dirty="0" sz="2000" spc="105">
                <a:latin typeface="Arial"/>
                <a:cs typeface="Arial"/>
              </a:rPr>
              <a:t>script.R </a:t>
            </a:r>
            <a:r>
              <a:rPr dirty="0" sz="2000" spc="20">
                <a:latin typeface="Arial"/>
                <a:cs typeface="Arial"/>
              </a:rPr>
              <a:t>--nosave</a:t>
            </a:r>
            <a:r>
              <a:rPr dirty="0" sz="2000" spc="-285">
                <a:latin typeface="Arial"/>
                <a:cs typeface="Arial"/>
              </a:rPr>
              <a:t> </a:t>
            </a:r>
            <a:r>
              <a:rPr dirty="0" sz="2000" spc="305">
                <a:latin typeface="Arial"/>
                <a:cs typeface="Arial"/>
              </a:rPr>
              <a:t>&amp;  </a:t>
            </a:r>
            <a:r>
              <a:rPr dirty="0" sz="2000" spc="10">
                <a:latin typeface="Arial"/>
                <a:cs typeface="Arial"/>
              </a:rPr>
              <a:t>R </a:t>
            </a:r>
            <a:r>
              <a:rPr dirty="0" sz="2000" spc="-170">
                <a:latin typeface="Arial"/>
                <a:cs typeface="Arial"/>
              </a:rPr>
              <a:t>&lt; </a:t>
            </a:r>
            <a:r>
              <a:rPr dirty="0" sz="2000" spc="105">
                <a:latin typeface="Arial"/>
                <a:cs typeface="Arial"/>
              </a:rPr>
              <a:t>script.R </a:t>
            </a:r>
            <a:r>
              <a:rPr dirty="0" sz="2000" spc="20">
                <a:latin typeface="Arial"/>
                <a:cs typeface="Arial"/>
              </a:rPr>
              <a:t>--nosave</a:t>
            </a:r>
            <a:r>
              <a:rPr dirty="0" sz="2000" spc="-285">
                <a:latin typeface="Arial"/>
                <a:cs typeface="Arial"/>
              </a:rPr>
              <a:t> </a:t>
            </a:r>
            <a:r>
              <a:rPr dirty="0" sz="2000" spc="305">
                <a:latin typeface="Arial"/>
                <a:cs typeface="Arial"/>
              </a:rPr>
              <a:t>&amp;</a:t>
            </a:r>
            <a:endParaRPr sz="2000">
              <a:latin typeface="Arial"/>
              <a:cs typeface="Arial"/>
            </a:endParaRPr>
          </a:p>
          <a:p>
            <a:pPr marL="196850" indent="-184785">
              <a:lnSpc>
                <a:spcPts val="2525"/>
              </a:lnSpc>
              <a:spcBef>
                <a:spcPts val="1100"/>
              </a:spcBef>
              <a:buClr>
                <a:srgbClr val="1CACE3"/>
              </a:buClr>
              <a:buSzPct val="90909"/>
              <a:buFont typeface="Wingdings"/>
              <a:buChar char=""/>
              <a:tabLst>
                <a:tab pos="197485" algn="l"/>
              </a:tabLst>
            </a:pPr>
            <a:r>
              <a:rPr dirty="0" sz="2200" spc="-165" b="1">
                <a:latin typeface="Arial"/>
                <a:cs typeface="Arial"/>
              </a:rPr>
              <a:t>Compile </a:t>
            </a:r>
            <a:r>
              <a:rPr dirty="0" sz="2200" spc="-155" b="1">
                <a:latin typeface="Arial"/>
                <a:cs typeface="Arial"/>
              </a:rPr>
              <a:t>your </a:t>
            </a:r>
            <a:r>
              <a:rPr dirty="0" sz="2200" spc="-150" b="1">
                <a:latin typeface="Arial"/>
                <a:cs typeface="Arial"/>
              </a:rPr>
              <a:t>kernel </a:t>
            </a:r>
            <a:r>
              <a:rPr dirty="0" sz="2200" spc="-110" b="1">
                <a:latin typeface="Arial"/>
                <a:cs typeface="Arial"/>
              </a:rPr>
              <a:t>in </a:t>
            </a:r>
            <a:r>
              <a:rPr dirty="0" sz="2200" spc="-65" b="1">
                <a:latin typeface="Arial"/>
                <a:cs typeface="Arial"/>
              </a:rPr>
              <a:t>a </a:t>
            </a:r>
            <a:r>
              <a:rPr dirty="0" sz="2200" spc="-145" b="1">
                <a:latin typeface="Arial"/>
                <a:cs typeface="Arial"/>
              </a:rPr>
              <a:t>third</a:t>
            </a:r>
            <a:r>
              <a:rPr dirty="0" sz="2200" spc="-15" b="1">
                <a:latin typeface="Arial"/>
                <a:cs typeface="Arial"/>
              </a:rPr>
              <a:t> </a:t>
            </a:r>
            <a:r>
              <a:rPr dirty="0" sz="2200" spc="-130" b="1">
                <a:latin typeface="Arial"/>
                <a:cs typeface="Arial"/>
              </a:rPr>
              <a:t>terminal:</a:t>
            </a:r>
            <a:endParaRPr sz="2200">
              <a:latin typeface="Arial"/>
              <a:cs typeface="Arial"/>
            </a:endParaRPr>
          </a:p>
          <a:p>
            <a:pPr marL="104139">
              <a:lnSpc>
                <a:spcPts val="2285"/>
              </a:lnSpc>
            </a:pPr>
            <a:r>
              <a:rPr dirty="0" sz="2000" spc="95">
                <a:latin typeface="Arial"/>
                <a:cs typeface="Arial"/>
              </a:rPr>
              <a:t>make </a:t>
            </a:r>
            <a:r>
              <a:rPr dirty="0" sz="2000" spc="15">
                <a:latin typeface="Arial"/>
                <a:cs typeface="Arial"/>
              </a:rPr>
              <a:t>–j </a:t>
            </a:r>
            <a:r>
              <a:rPr dirty="0" sz="2000" spc="155">
                <a:latin typeface="Arial"/>
                <a:cs typeface="Arial"/>
              </a:rPr>
              <a:t>62</a:t>
            </a:r>
            <a:r>
              <a:rPr dirty="0" sz="2000" spc="-315">
                <a:latin typeface="Arial"/>
                <a:cs typeface="Arial"/>
              </a:rPr>
              <a:t> </a:t>
            </a:r>
            <a:r>
              <a:rPr dirty="0" sz="2000" spc="125">
                <a:latin typeface="Arial"/>
                <a:cs typeface="Arial"/>
              </a:rPr>
              <a:t>kernel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2/16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518731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80"/>
              <a:t>CFS: </a:t>
            </a:r>
            <a:r>
              <a:rPr dirty="0" spc="-1275"/>
              <a:t>BALANCING</a:t>
            </a:r>
            <a:r>
              <a:rPr dirty="0" spc="-1255"/>
              <a:t> </a:t>
            </a:r>
            <a:r>
              <a:rPr dirty="0" spc="-1500"/>
              <a:t>THE</a:t>
            </a:r>
            <a:r>
              <a:rPr dirty="0" spc="-310"/>
              <a:t> </a:t>
            </a:r>
            <a:r>
              <a:rPr dirty="0" spc="-1410"/>
              <a:t>LOAD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7452" y="1918061"/>
            <a:ext cx="8663940" cy="1339215"/>
          </a:xfrm>
          <a:prstGeom prst="rect">
            <a:avLst/>
          </a:prstGeom>
        </p:spPr>
        <p:txBody>
          <a:bodyPr wrap="square" lIns="0" tIns="156845" rIns="0" bIns="0" rtlCol="0" vert="horz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1235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135">
                <a:latin typeface="Arial"/>
                <a:cs typeface="Arial"/>
              </a:rPr>
              <a:t>Load calculations </a:t>
            </a:r>
            <a:r>
              <a:rPr dirty="0" sz="2200" spc="-50">
                <a:latin typeface="Arial"/>
                <a:cs typeface="Arial"/>
              </a:rPr>
              <a:t>are </a:t>
            </a:r>
            <a:r>
              <a:rPr dirty="0" sz="2200" spc="-75">
                <a:latin typeface="Arial"/>
                <a:cs typeface="Arial"/>
              </a:rPr>
              <a:t>actually </a:t>
            </a:r>
            <a:r>
              <a:rPr dirty="0" sz="2200" spc="-160">
                <a:latin typeface="Arial"/>
                <a:cs typeface="Arial"/>
              </a:rPr>
              <a:t>more </a:t>
            </a:r>
            <a:r>
              <a:rPr dirty="0" sz="2200" spc="-110">
                <a:latin typeface="Arial"/>
                <a:cs typeface="Arial"/>
              </a:rPr>
              <a:t>complicated, </a:t>
            </a:r>
            <a:r>
              <a:rPr dirty="0" sz="2200" spc="-254">
                <a:latin typeface="Arial"/>
                <a:cs typeface="Arial"/>
              </a:rPr>
              <a:t>use </a:t>
            </a:r>
            <a:r>
              <a:rPr dirty="0" sz="2200" spc="-160">
                <a:latin typeface="Arial"/>
                <a:cs typeface="Arial"/>
              </a:rPr>
              <a:t>more</a:t>
            </a:r>
            <a:r>
              <a:rPr dirty="0" sz="2200" spc="-235">
                <a:latin typeface="Arial"/>
                <a:cs typeface="Arial"/>
              </a:rPr>
              <a:t> </a:t>
            </a:r>
            <a:r>
              <a:rPr dirty="0" sz="2200" spc="-170">
                <a:latin typeface="Arial"/>
                <a:cs typeface="Arial"/>
              </a:rPr>
              <a:t>heuristics</a:t>
            </a:r>
            <a:endParaRPr sz="2200"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150" b="1">
                <a:latin typeface="Arial"/>
                <a:cs typeface="Arial"/>
              </a:rPr>
              <a:t>One </a:t>
            </a:r>
            <a:r>
              <a:rPr dirty="0" sz="2200" spc="-114" b="1">
                <a:latin typeface="Arial"/>
                <a:cs typeface="Arial"/>
              </a:rPr>
              <a:t>of </a:t>
            </a:r>
            <a:r>
              <a:rPr dirty="0" sz="2200" spc="-185" b="1">
                <a:latin typeface="Arial"/>
                <a:cs typeface="Arial"/>
              </a:rPr>
              <a:t>them </a:t>
            </a:r>
            <a:r>
              <a:rPr dirty="0" sz="2200" spc="-155" b="1">
                <a:latin typeface="Arial"/>
                <a:cs typeface="Arial"/>
              </a:rPr>
              <a:t>aims </a:t>
            </a:r>
            <a:r>
              <a:rPr dirty="0" sz="2200" spc="-170" b="1">
                <a:latin typeface="Arial"/>
                <a:cs typeface="Arial"/>
              </a:rPr>
              <a:t>to </a:t>
            </a:r>
            <a:r>
              <a:rPr dirty="0" sz="2200" spc="-175" b="1">
                <a:latin typeface="Arial"/>
                <a:cs typeface="Arial"/>
              </a:rPr>
              <a:t>increase </a:t>
            </a:r>
            <a:r>
              <a:rPr dirty="0" sz="2200" spc="-155" b="1">
                <a:latin typeface="Arial"/>
                <a:cs typeface="Arial"/>
              </a:rPr>
              <a:t>fairness </a:t>
            </a:r>
            <a:r>
              <a:rPr dirty="0" sz="2200" spc="-145" b="1">
                <a:latin typeface="Arial"/>
                <a:cs typeface="Arial"/>
              </a:rPr>
              <a:t>between</a:t>
            </a:r>
            <a:r>
              <a:rPr dirty="0" sz="2200" spc="55" b="1">
                <a:latin typeface="Arial"/>
                <a:cs typeface="Arial"/>
              </a:rPr>
              <a:t> </a:t>
            </a:r>
            <a:r>
              <a:rPr dirty="0" sz="2200" spc="-185" b="1">
                <a:latin typeface="Arial"/>
                <a:cs typeface="Arial"/>
              </a:rPr>
              <a:t>“sessions”</a:t>
            </a:r>
            <a:endParaRPr sz="2200">
              <a:latin typeface="Arial"/>
              <a:cs typeface="Arial"/>
            </a:endParaRPr>
          </a:p>
          <a:p>
            <a:pPr lvl="1" marL="352425" indent="-212725">
              <a:lnSpc>
                <a:spcPct val="100000"/>
              </a:lnSpc>
              <a:spcBef>
                <a:spcPts val="145"/>
              </a:spcBef>
              <a:buClr>
                <a:srgbClr val="1CACE3"/>
              </a:buClr>
              <a:buFont typeface="Wingdings"/>
              <a:buChar char=""/>
              <a:tabLst>
                <a:tab pos="353060" algn="l"/>
              </a:tabLst>
            </a:pPr>
            <a:r>
              <a:rPr dirty="0" sz="2200" spc="-125" b="1">
                <a:solidFill>
                  <a:srgbClr val="FF0000"/>
                </a:solidFill>
                <a:latin typeface="Arial"/>
                <a:cs typeface="Arial"/>
              </a:rPr>
              <a:t>Idea: </a:t>
            </a:r>
            <a:r>
              <a:rPr dirty="0" sz="2200" spc="-195">
                <a:solidFill>
                  <a:srgbClr val="FF0000"/>
                </a:solidFill>
                <a:latin typeface="Arial"/>
                <a:cs typeface="Arial"/>
              </a:rPr>
              <a:t>ensure </a:t>
            </a:r>
            <a:r>
              <a:rPr dirty="0" sz="2200" spc="-15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dirty="0" sz="2200" spc="-5">
                <a:solidFill>
                  <a:srgbClr val="FF0000"/>
                </a:solidFill>
                <a:latin typeface="Courier New"/>
                <a:cs typeface="Courier New"/>
              </a:rPr>
              <a:t>tty </a:t>
            </a:r>
            <a:r>
              <a:rPr dirty="0" sz="2200" spc="-160">
                <a:solidFill>
                  <a:srgbClr val="FF0000"/>
                </a:solidFill>
                <a:latin typeface="Arial"/>
                <a:cs typeface="Arial"/>
              </a:rPr>
              <a:t>cannot </a:t>
            </a:r>
            <a:r>
              <a:rPr dirty="0" sz="2200" spc="-55">
                <a:solidFill>
                  <a:srgbClr val="FF0000"/>
                </a:solidFill>
                <a:latin typeface="Arial"/>
                <a:cs typeface="Arial"/>
              </a:rPr>
              <a:t>eat </a:t>
            </a:r>
            <a:r>
              <a:rPr dirty="0" sz="2200" spc="-140">
                <a:solidFill>
                  <a:srgbClr val="FF0000"/>
                </a:solidFill>
                <a:latin typeface="Arial"/>
                <a:cs typeface="Arial"/>
              </a:rPr>
              <a:t>up </a:t>
            </a:r>
            <a:r>
              <a:rPr dirty="0" sz="2200" spc="-10">
                <a:solidFill>
                  <a:srgbClr val="FF0000"/>
                </a:solidFill>
                <a:latin typeface="Arial"/>
                <a:cs typeface="Arial"/>
              </a:rPr>
              <a:t>all </a:t>
            </a:r>
            <a:r>
              <a:rPr dirty="0" sz="2200" spc="-185">
                <a:solidFill>
                  <a:srgbClr val="FF0000"/>
                </a:solidFill>
                <a:latin typeface="Arial"/>
                <a:cs typeface="Arial"/>
              </a:rPr>
              <a:t>resources </a:t>
            </a:r>
            <a:r>
              <a:rPr dirty="0" sz="2200" spc="-65">
                <a:solidFill>
                  <a:srgbClr val="FF0000"/>
                </a:solidFill>
                <a:latin typeface="Arial"/>
                <a:cs typeface="Arial"/>
              </a:rPr>
              <a:t>by </a:t>
            </a:r>
            <a:r>
              <a:rPr dirty="0" sz="2200" spc="-135">
                <a:solidFill>
                  <a:srgbClr val="FF0000"/>
                </a:solidFill>
                <a:latin typeface="Arial"/>
                <a:cs typeface="Arial"/>
              </a:rPr>
              <a:t>spawning </a:t>
            </a:r>
            <a:r>
              <a:rPr dirty="0" sz="2200" spc="-180">
                <a:solidFill>
                  <a:srgbClr val="FF0000"/>
                </a:solidFill>
                <a:latin typeface="Arial"/>
                <a:cs typeface="Arial"/>
              </a:rPr>
              <a:t>many</a:t>
            </a:r>
            <a:r>
              <a:rPr dirty="0" sz="2200" spc="-3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114">
                <a:solidFill>
                  <a:srgbClr val="FF0000"/>
                </a:solidFill>
                <a:latin typeface="Arial"/>
                <a:cs typeface="Arial"/>
              </a:rPr>
              <a:t>threads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379964" y="3659123"/>
            <a:ext cx="1088390" cy="2350135"/>
          </a:xfrm>
          <a:custGeom>
            <a:avLst/>
            <a:gdLst/>
            <a:ahLst/>
            <a:cxnLst/>
            <a:rect l="l" t="t" r="r" b="b"/>
            <a:pathLst>
              <a:path w="1088390" h="2350135">
                <a:moveTo>
                  <a:pt x="998346" y="0"/>
                </a:moveTo>
                <a:lnTo>
                  <a:pt x="89788" y="0"/>
                </a:lnTo>
                <a:lnTo>
                  <a:pt x="54810" y="7046"/>
                </a:lnTo>
                <a:lnTo>
                  <a:pt x="26273" y="26273"/>
                </a:lnTo>
                <a:lnTo>
                  <a:pt x="7046" y="54810"/>
                </a:lnTo>
                <a:lnTo>
                  <a:pt x="0" y="89788"/>
                </a:lnTo>
                <a:lnTo>
                  <a:pt x="0" y="2260282"/>
                </a:lnTo>
                <a:lnTo>
                  <a:pt x="7046" y="2295208"/>
                </a:lnTo>
                <a:lnTo>
                  <a:pt x="26273" y="2323728"/>
                </a:lnTo>
                <a:lnTo>
                  <a:pt x="54810" y="2342957"/>
                </a:lnTo>
                <a:lnTo>
                  <a:pt x="89788" y="2350008"/>
                </a:lnTo>
                <a:lnTo>
                  <a:pt x="998346" y="2350008"/>
                </a:lnTo>
                <a:lnTo>
                  <a:pt x="1033325" y="2342957"/>
                </a:lnTo>
                <a:lnTo>
                  <a:pt x="1061862" y="2323728"/>
                </a:lnTo>
                <a:lnTo>
                  <a:pt x="1081089" y="2295208"/>
                </a:lnTo>
                <a:lnTo>
                  <a:pt x="1088135" y="2260282"/>
                </a:lnTo>
                <a:lnTo>
                  <a:pt x="1088135" y="89788"/>
                </a:lnTo>
                <a:lnTo>
                  <a:pt x="1081089" y="54810"/>
                </a:lnTo>
                <a:lnTo>
                  <a:pt x="1061862" y="26273"/>
                </a:lnTo>
                <a:lnTo>
                  <a:pt x="1033325" y="7046"/>
                </a:lnTo>
                <a:lnTo>
                  <a:pt x="998346" y="0"/>
                </a:lnTo>
                <a:close/>
              </a:path>
            </a:pathLst>
          </a:custGeom>
          <a:solidFill>
            <a:srgbClr val="D1E7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379964" y="3659123"/>
            <a:ext cx="1088390" cy="2350135"/>
          </a:xfrm>
          <a:custGeom>
            <a:avLst/>
            <a:gdLst/>
            <a:ahLst/>
            <a:cxnLst/>
            <a:rect l="l" t="t" r="r" b="b"/>
            <a:pathLst>
              <a:path w="1088390" h="2350135">
                <a:moveTo>
                  <a:pt x="0" y="89788"/>
                </a:moveTo>
                <a:lnTo>
                  <a:pt x="7046" y="54810"/>
                </a:lnTo>
                <a:lnTo>
                  <a:pt x="26273" y="26273"/>
                </a:lnTo>
                <a:lnTo>
                  <a:pt x="54810" y="7046"/>
                </a:lnTo>
                <a:lnTo>
                  <a:pt x="89788" y="0"/>
                </a:lnTo>
                <a:lnTo>
                  <a:pt x="998346" y="0"/>
                </a:lnTo>
                <a:lnTo>
                  <a:pt x="1033325" y="7046"/>
                </a:lnTo>
                <a:lnTo>
                  <a:pt x="1061862" y="26273"/>
                </a:lnTo>
                <a:lnTo>
                  <a:pt x="1081089" y="54810"/>
                </a:lnTo>
                <a:lnTo>
                  <a:pt x="1088135" y="89788"/>
                </a:lnTo>
                <a:lnTo>
                  <a:pt x="1088135" y="2260282"/>
                </a:lnTo>
                <a:lnTo>
                  <a:pt x="1081089" y="2295208"/>
                </a:lnTo>
                <a:lnTo>
                  <a:pt x="1061862" y="2323728"/>
                </a:lnTo>
                <a:lnTo>
                  <a:pt x="1033325" y="2342957"/>
                </a:lnTo>
                <a:lnTo>
                  <a:pt x="998346" y="2350008"/>
                </a:lnTo>
                <a:lnTo>
                  <a:pt x="89788" y="2350008"/>
                </a:lnTo>
                <a:lnTo>
                  <a:pt x="54810" y="2342957"/>
                </a:lnTo>
                <a:lnTo>
                  <a:pt x="26273" y="2323728"/>
                </a:lnTo>
                <a:lnTo>
                  <a:pt x="7046" y="2295208"/>
                </a:lnTo>
                <a:lnTo>
                  <a:pt x="0" y="2260282"/>
                </a:lnTo>
                <a:lnTo>
                  <a:pt x="0" y="89788"/>
                </a:lnTo>
                <a:close/>
              </a:path>
            </a:pathLst>
          </a:custGeom>
          <a:ln w="15240">
            <a:solidFill>
              <a:srgbClr val="1D61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423160" y="3512820"/>
            <a:ext cx="904240" cy="247015"/>
          </a:xfrm>
          <a:prstGeom prst="rect">
            <a:avLst/>
          </a:prstGeom>
          <a:solidFill>
            <a:srgbClr val="42B996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84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522207" y="3651503"/>
            <a:ext cx="1103630" cy="2365375"/>
            <a:chOff x="8522207" y="3651503"/>
            <a:chExt cx="1103630" cy="2365375"/>
          </a:xfrm>
        </p:grpSpPr>
        <p:sp>
          <p:nvSpPr>
            <p:cNvPr id="12" name="object 12"/>
            <p:cNvSpPr/>
            <p:nvPr/>
          </p:nvSpPr>
          <p:spPr>
            <a:xfrm>
              <a:off x="8529827" y="3659123"/>
              <a:ext cx="1088390" cy="2350135"/>
            </a:xfrm>
            <a:custGeom>
              <a:avLst/>
              <a:gdLst/>
              <a:ahLst/>
              <a:cxnLst/>
              <a:rect l="l" t="t" r="r" b="b"/>
              <a:pathLst>
                <a:path w="1088390" h="2350135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0282"/>
                  </a:lnTo>
                  <a:lnTo>
                    <a:pt x="7046" y="2295208"/>
                  </a:lnTo>
                  <a:lnTo>
                    <a:pt x="26273" y="2323728"/>
                  </a:lnTo>
                  <a:lnTo>
                    <a:pt x="54810" y="2342957"/>
                  </a:lnTo>
                  <a:lnTo>
                    <a:pt x="89789" y="2350008"/>
                  </a:lnTo>
                  <a:lnTo>
                    <a:pt x="998347" y="2350008"/>
                  </a:lnTo>
                  <a:lnTo>
                    <a:pt x="1033325" y="2342957"/>
                  </a:lnTo>
                  <a:lnTo>
                    <a:pt x="1061862" y="2323728"/>
                  </a:lnTo>
                  <a:lnTo>
                    <a:pt x="1081089" y="2295208"/>
                  </a:lnTo>
                  <a:lnTo>
                    <a:pt x="1088136" y="226028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529827" y="3659123"/>
              <a:ext cx="1088390" cy="2350135"/>
            </a:xfrm>
            <a:custGeom>
              <a:avLst/>
              <a:gdLst/>
              <a:ahLst/>
              <a:cxnLst/>
              <a:rect l="l" t="t" r="r" b="b"/>
              <a:pathLst>
                <a:path w="1088390" h="2350135">
                  <a:moveTo>
                    <a:pt x="0" y="89788"/>
                  </a:moveTo>
                  <a:lnTo>
                    <a:pt x="7046" y="54810"/>
                  </a:lnTo>
                  <a:lnTo>
                    <a:pt x="26273" y="26273"/>
                  </a:lnTo>
                  <a:lnTo>
                    <a:pt x="54810" y="7046"/>
                  </a:lnTo>
                  <a:lnTo>
                    <a:pt x="89789" y="0"/>
                  </a:lnTo>
                  <a:lnTo>
                    <a:pt x="998347" y="0"/>
                  </a:lnTo>
                  <a:lnTo>
                    <a:pt x="1033325" y="7046"/>
                  </a:lnTo>
                  <a:lnTo>
                    <a:pt x="1061862" y="26273"/>
                  </a:lnTo>
                  <a:lnTo>
                    <a:pt x="1081089" y="54810"/>
                  </a:lnTo>
                  <a:lnTo>
                    <a:pt x="1088136" y="89788"/>
                  </a:lnTo>
                  <a:lnTo>
                    <a:pt x="1088136" y="2260282"/>
                  </a:lnTo>
                  <a:lnTo>
                    <a:pt x="1081089" y="2295208"/>
                  </a:lnTo>
                  <a:lnTo>
                    <a:pt x="1061862" y="2323728"/>
                  </a:lnTo>
                  <a:lnTo>
                    <a:pt x="1033325" y="2342957"/>
                  </a:lnTo>
                  <a:lnTo>
                    <a:pt x="998347" y="2350008"/>
                  </a:lnTo>
                  <a:lnTo>
                    <a:pt x="89789" y="2350008"/>
                  </a:lnTo>
                  <a:lnTo>
                    <a:pt x="54810" y="2342957"/>
                  </a:lnTo>
                  <a:lnTo>
                    <a:pt x="26273" y="2323728"/>
                  </a:lnTo>
                  <a:lnTo>
                    <a:pt x="7046" y="2295208"/>
                  </a:lnTo>
                  <a:lnTo>
                    <a:pt x="0" y="2260282"/>
                  </a:lnTo>
                  <a:lnTo>
                    <a:pt x="0" y="897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916935" y="5268467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189">
              <a:lnSpc>
                <a:spcPts val="185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24227" y="4956047"/>
            <a:ext cx="904240" cy="247015"/>
          </a:xfrm>
          <a:prstGeom prst="rect">
            <a:avLst/>
          </a:prstGeom>
          <a:solidFill>
            <a:srgbClr val="2583C5"/>
          </a:solidFill>
          <a:ln w="15239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850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24227" y="5268467"/>
            <a:ext cx="904240" cy="248920"/>
          </a:xfrm>
          <a:prstGeom prst="rect">
            <a:avLst/>
          </a:prstGeom>
          <a:solidFill>
            <a:srgbClr val="2583C5"/>
          </a:solidFill>
          <a:ln w="15239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860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16935" y="4951476"/>
            <a:ext cx="904240" cy="247015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189">
              <a:lnSpc>
                <a:spcPts val="185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03350" y="5525211"/>
            <a:ext cx="28708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70" b="1">
                <a:solidFill>
                  <a:srgbClr val="2583C5"/>
                </a:solidFill>
                <a:latin typeface="Arial"/>
                <a:cs typeface="Arial"/>
              </a:rPr>
              <a:t>Session </a:t>
            </a:r>
            <a:r>
              <a:rPr dirty="0" sz="3600" spc="105" b="1">
                <a:solidFill>
                  <a:srgbClr val="2583C5"/>
                </a:solidFill>
                <a:latin typeface="Arial"/>
                <a:cs typeface="Arial"/>
              </a:rPr>
              <a:t>(tty)</a:t>
            </a:r>
            <a:r>
              <a:rPr dirty="0" sz="3600" spc="-440" b="1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dirty="0" sz="3600" spc="-95" b="1">
                <a:solidFill>
                  <a:srgbClr val="2583C5"/>
                </a:solidFill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03350" y="3795776"/>
            <a:ext cx="28702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70" b="1">
                <a:solidFill>
                  <a:srgbClr val="42B996"/>
                </a:solidFill>
                <a:latin typeface="Arial"/>
                <a:cs typeface="Arial"/>
              </a:rPr>
              <a:t>Session </a:t>
            </a:r>
            <a:r>
              <a:rPr dirty="0" sz="3600" spc="105" b="1">
                <a:solidFill>
                  <a:srgbClr val="42B996"/>
                </a:solidFill>
                <a:latin typeface="Arial"/>
                <a:cs typeface="Arial"/>
              </a:rPr>
              <a:t>(tty)</a:t>
            </a:r>
            <a:r>
              <a:rPr dirty="0" sz="3600" spc="-445" b="1">
                <a:solidFill>
                  <a:srgbClr val="42B996"/>
                </a:solidFill>
                <a:latin typeface="Arial"/>
                <a:cs typeface="Arial"/>
              </a:rPr>
              <a:t> </a:t>
            </a:r>
            <a:r>
              <a:rPr dirty="0" sz="3600" spc="-95" b="1">
                <a:solidFill>
                  <a:srgbClr val="42B996"/>
                </a:solidFill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28888" y="5679947"/>
            <a:ext cx="904240" cy="247015"/>
          </a:xfrm>
          <a:prstGeom prst="rect">
            <a:avLst/>
          </a:prstGeom>
          <a:solidFill>
            <a:srgbClr val="42B996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825">
              <a:lnSpc>
                <a:spcPts val="1860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472928" y="5679947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189">
              <a:lnSpc>
                <a:spcPts val="1860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28888" y="5349240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825">
              <a:lnSpc>
                <a:spcPts val="1864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472928" y="5349240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189">
              <a:lnSpc>
                <a:spcPts val="1860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472928" y="5020055"/>
            <a:ext cx="904240" cy="247015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189">
              <a:lnSpc>
                <a:spcPts val="1850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982968" y="4297679"/>
            <a:ext cx="1240790" cy="908685"/>
            <a:chOff x="6982968" y="4297679"/>
            <a:chExt cx="1240790" cy="908685"/>
          </a:xfrm>
        </p:grpSpPr>
        <p:sp>
          <p:nvSpPr>
            <p:cNvPr id="26" name="object 26"/>
            <p:cNvSpPr/>
            <p:nvPr/>
          </p:nvSpPr>
          <p:spPr>
            <a:xfrm>
              <a:off x="6990588" y="4305299"/>
              <a:ext cx="1225550" cy="893444"/>
            </a:xfrm>
            <a:custGeom>
              <a:avLst/>
              <a:gdLst/>
              <a:ahLst/>
              <a:cxnLst/>
              <a:rect l="l" t="t" r="r" b="b"/>
              <a:pathLst>
                <a:path w="1225550" h="893445">
                  <a:moveTo>
                    <a:pt x="778763" y="0"/>
                  </a:moveTo>
                  <a:lnTo>
                    <a:pt x="778763" y="223266"/>
                  </a:lnTo>
                  <a:lnTo>
                    <a:pt x="0" y="223266"/>
                  </a:lnTo>
                  <a:lnTo>
                    <a:pt x="0" y="669798"/>
                  </a:lnTo>
                  <a:lnTo>
                    <a:pt x="778763" y="669798"/>
                  </a:lnTo>
                  <a:lnTo>
                    <a:pt x="778763" y="893063"/>
                  </a:lnTo>
                  <a:lnTo>
                    <a:pt x="1225295" y="446531"/>
                  </a:lnTo>
                  <a:lnTo>
                    <a:pt x="778763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990588" y="4305299"/>
              <a:ext cx="1225550" cy="893444"/>
            </a:xfrm>
            <a:custGeom>
              <a:avLst/>
              <a:gdLst/>
              <a:ahLst/>
              <a:cxnLst/>
              <a:rect l="l" t="t" r="r" b="b"/>
              <a:pathLst>
                <a:path w="1225550" h="893445">
                  <a:moveTo>
                    <a:pt x="0" y="223266"/>
                  </a:moveTo>
                  <a:lnTo>
                    <a:pt x="778763" y="223266"/>
                  </a:lnTo>
                  <a:lnTo>
                    <a:pt x="778763" y="0"/>
                  </a:lnTo>
                  <a:lnTo>
                    <a:pt x="1225295" y="446531"/>
                  </a:lnTo>
                  <a:lnTo>
                    <a:pt x="778763" y="893063"/>
                  </a:lnTo>
                  <a:lnTo>
                    <a:pt x="778763" y="669798"/>
                  </a:lnTo>
                  <a:lnTo>
                    <a:pt x="0" y="669798"/>
                  </a:lnTo>
                  <a:lnTo>
                    <a:pt x="0" y="223266"/>
                  </a:lnTo>
                  <a:close/>
                </a:path>
              </a:pathLst>
            </a:custGeom>
            <a:ln w="15240">
              <a:solidFill>
                <a:srgbClr val="FF92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4665090" y="3350767"/>
            <a:ext cx="185229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0504" marR="5080" indent="-218440">
              <a:lnSpc>
                <a:spcPct val="100000"/>
              </a:lnSpc>
              <a:spcBef>
                <a:spcPts val="100"/>
              </a:spcBef>
            </a:pPr>
            <a:r>
              <a:rPr dirty="0" sz="3600" spc="20" b="1">
                <a:latin typeface="Arial"/>
                <a:cs typeface="Arial"/>
              </a:rPr>
              <a:t>50% </a:t>
            </a:r>
            <a:r>
              <a:rPr dirty="0" sz="3600" spc="-185" b="1">
                <a:latin typeface="Arial"/>
                <a:cs typeface="Arial"/>
              </a:rPr>
              <a:t>of </a:t>
            </a:r>
            <a:r>
              <a:rPr dirty="0" sz="3600" spc="-105" b="1">
                <a:latin typeface="Arial"/>
                <a:cs typeface="Arial"/>
              </a:rPr>
              <a:t>a  </a:t>
            </a:r>
            <a:r>
              <a:rPr dirty="0" sz="3600" spc="-335" b="1">
                <a:latin typeface="Arial"/>
                <a:cs typeface="Arial"/>
              </a:rPr>
              <a:t>core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68392" y="5238089"/>
            <a:ext cx="119062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95" b="1">
                <a:latin typeface="Arial"/>
                <a:cs typeface="Arial"/>
              </a:rPr>
              <a:t>15</a:t>
            </a:r>
            <a:r>
              <a:rPr dirty="0" sz="3600" spc="-105" b="1">
                <a:latin typeface="Arial"/>
                <a:cs typeface="Arial"/>
              </a:rPr>
              <a:t>0</a:t>
            </a:r>
            <a:r>
              <a:rPr dirty="0" sz="3600" spc="245" b="1">
                <a:latin typeface="Arial"/>
                <a:cs typeface="Arial"/>
              </a:rPr>
              <a:t>%</a:t>
            </a:r>
            <a:endParaRPr sz="3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97702" y="5265991"/>
            <a:ext cx="658368" cy="565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893308" y="3890771"/>
            <a:ext cx="693419" cy="6537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7/16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518731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80"/>
              <a:t>CFS: </a:t>
            </a:r>
            <a:r>
              <a:rPr dirty="0" spc="-1275"/>
              <a:t>BALANCING</a:t>
            </a:r>
            <a:r>
              <a:rPr dirty="0" spc="-1255"/>
              <a:t> </a:t>
            </a:r>
            <a:r>
              <a:rPr dirty="0" spc="-1500"/>
              <a:t>THE</a:t>
            </a:r>
            <a:r>
              <a:rPr dirty="0" spc="-310"/>
              <a:t> </a:t>
            </a:r>
            <a:r>
              <a:rPr dirty="0" spc="-1410"/>
              <a:t>LOAD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7452" y="1918061"/>
            <a:ext cx="8663940" cy="1339215"/>
          </a:xfrm>
          <a:prstGeom prst="rect">
            <a:avLst/>
          </a:prstGeom>
        </p:spPr>
        <p:txBody>
          <a:bodyPr wrap="square" lIns="0" tIns="156845" rIns="0" bIns="0" rtlCol="0" vert="horz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1235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135">
                <a:latin typeface="Arial"/>
                <a:cs typeface="Arial"/>
              </a:rPr>
              <a:t>Load calculations </a:t>
            </a:r>
            <a:r>
              <a:rPr dirty="0" sz="2200" spc="-50">
                <a:latin typeface="Arial"/>
                <a:cs typeface="Arial"/>
              </a:rPr>
              <a:t>are </a:t>
            </a:r>
            <a:r>
              <a:rPr dirty="0" sz="2200" spc="-75">
                <a:latin typeface="Arial"/>
                <a:cs typeface="Arial"/>
              </a:rPr>
              <a:t>actually </a:t>
            </a:r>
            <a:r>
              <a:rPr dirty="0" sz="2200" spc="-160">
                <a:latin typeface="Arial"/>
                <a:cs typeface="Arial"/>
              </a:rPr>
              <a:t>more </a:t>
            </a:r>
            <a:r>
              <a:rPr dirty="0" sz="2200" spc="-110">
                <a:latin typeface="Arial"/>
                <a:cs typeface="Arial"/>
              </a:rPr>
              <a:t>complicated, </a:t>
            </a:r>
            <a:r>
              <a:rPr dirty="0" sz="2200" spc="-254">
                <a:latin typeface="Arial"/>
                <a:cs typeface="Arial"/>
              </a:rPr>
              <a:t>use </a:t>
            </a:r>
            <a:r>
              <a:rPr dirty="0" sz="2200" spc="-160">
                <a:latin typeface="Arial"/>
                <a:cs typeface="Arial"/>
              </a:rPr>
              <a:t>more</a:t>
            </a:r>
            <a:r>
              <a:rPr dirty="0" sz="2200" spc="-235">
                <a:latin typeface="Arial"/>
                <a:cs typeface="Arial"/>
              </a:rPr>
              <a:t> </a:t>
            </a:r>
            <a:r>
              <a:rPr dirty="0" sz="2200" spc="-170">
                <a:latin typeface="Arial"/>
                <a:cs typeface="Arial"/>
              </a:rPr>
              <a:t>heuristics</a:t>
            </a:r>
            <a:endParaRPr sz="2200"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150" b="1">
                <a:latin typeface="Arial"/>
                <a:cs typeface="Arial"/>
              </a:rPr>
              <a:t>One </a:t>
            </a:r>
            <a:r>
              <a:rPr dirty="0" sz="2200" spc="-114" b="1">
                <a:latin typeface="Arial"/>
                <a:cs typeface="Arial"/>
              </a:rPr>
              <a:t>of </a:t>
            </a:r>
            <a:r>
              <a:rPr dirty="0" sz="2200" spc="-185" b="1">
                <a:latin typeface="Arial"/>
                <a:cs typeface="Arial"/>
              </a:rPr>
              <a:t>them </a:t>
            </a:r>
            <a:r>
              <a:rPr dirty="0" sz="2200" spc="-155" b="1">
                <a:latin typeface="Arial"/>
                <a:cs typeface="Arial"/>
              </a:rPr>
              <a:t>aims </a:t>
            </a:r>
            <a:r>
              <a:rPr dirty="0" sz="2200" spc="-170" b="1">
                <a:latin typeface="Arial"/>
                <a:cs typeface="Arial"/>
              </a:rPr>
              <a:t>to </a:t>
            </a:r>
            <a:r>
              <a:rPr dirty="0" sz="2200" spc="-175" b="1">
                <a:latin typeface="Arial"/>
                <a:cs typeface="Arial"/>
              </a:rPr>
              <a:t>increase </a:t>
            </a:r>
            <a:r>
              <a:rPr dirty="0" sz="2200" spc="-155" b="1">
                <a:latin typeface="Arial"/>
                <a:cs typeface="Arial"/>
              </a:rPr>
              <a:t>fairness </a:t>
            </a:r>
            <a:r>
              <a:rPr dirty="0" sz="2200" spc="-145" b="1">
                <a:latin typeface="Arial"/>
                <a:cs typeface="Arial"/>
              </a:rPr>
              <a:t>between</a:t>
            </a:r>
            <a:r>
              <a:rPr dirty="0" sz="2200" spc="55" b="1">
                <a:latin typeface="Arial"/>
                <a:cs typeface="Arial"/>
              </a:rPr>
              <a:t> </a:t>
            </a:r>
            <a:r>
              <a:rPr dirty="0" sz="2200" spc="-185" b="1">
                <a:latin typeface="Arial"/>
                <a:cs typeface="Arial"/>
              </a:rPr>
              <a:t>“sessions”</a:t>
            </a:r>
            <a:endParaRPr sz="2200">
              <a:latin typeface="Arial"/>
              <a:cs typeface="Arial"/>
            </a:endParaRPr>
          </a:p>
          <a:p>
            <a:pPr lvl="1" marL="352425" indent="-212725">
              <a:lnSpc>
                <a:spcPct val="100000"/>
              </a:lnSpc>
              <a:spcBef>
                <a:spcPts val="145"/>
              </a:spcBef>
              <a:buClr>
                <a:srgbClr val="1CACE3"/>
              </a:buClr>
              <a:buFont typeface="Wingdings"/>
              <a:buChar char=""/>
              <a:tabLst>
                <a:tab pos="353060" algn="l"/>
              </a:tabLst>
            </a:pPr>
            <a:r>
              <a:rPr dirty="0" sz="2200" spc="-125" b="1">
                <a:solidFill>
                  <a:srgbClr val="FF0000"/>
                </a:solidFill>
                <a:latin typeface="Arial"/>
                <a:cs typeface="Arial"/>
              </a:rPr>
              <a:t>Idea: </a:t>
            </a:r>
            <a:r>
              <a:rPr dirty="0" sz="2200" spc="-195">
                <a:solidFill>
                  <a:srgbClr val="FF0000"/>
                </a:solidFill>
                <a:latin typeface="Arial"/>
                <a:cs typeface="Arial"/>
              </a:rPr>
              <a:t>ensure </a:t>
            </a:r>
            <a:r>
              <a:rPr dirty="0" sz="2200" spc="-15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dirty="0" sz="2200" spc="-5">
                <a:solidFill>
                  <a:srgbClr val="FF0000"/>
                </a:solidFill>
                <a:latin typeface="Courier New"/>
                <a:cs typeface="Courier New"/>
              </a:rPr>
              <a:t>tty </a:t>
            </a:r>
            <a:r>
              <a:rPr dirty="0" sz="2200" spc="-160">
                <a:solidFill>
                  <a:srgbClr val="FF0000"/>
                </a:solidFill>
                <a:latin typeface="Arial"/>
                <a:cs typeface="Arial"/>
              </a:rPr>
              <a:t>cannot </a:t>
            </a:r>
            <a:r>
              <a:rPr dirty="0" sz="2200" spc="-55">
                <a:solidFill>
                  <a:srgbClr val="FF0000"/>
                </a:solidFill>
                <a:latin typeface="Arial"/>
                <a:cs typeface="Arial"/>
              </a:rPr>
              <a:t>eat </a:t>
            </a:r>
            <a:r>
              <a:rPr dirty="0" sz="2200" spc="-140">
                <a:solidFill>
                  <a:srgbClr val="FF0000"/>
                </a:solidFill>
                <a:latin typeface="Arial"/>
                <a:cs typeface="Arial"/>
              </a:rPr>
              <a:t>up </a:t>
            </a:r>
            <a:r>
              <a:rPr dirty="0" sz="2200" spc="-10">
                <a:solidFill>
                  <a:srgbClr val="FF0000"/>
                </a:solidFill>
                <a:latin typeface="Arial"/>
                <a:cs typeface="Arial"/>
              </a:rPr>
              <a:t>all </a:t>
            </a:r>
            <a:r>
              <a:rPr dirty="0" sz="2200" spc="-185">
                <a:solidFill>
                  <a:srgbClr val="FF0000"/>
                </a:solidFill>
                <a:latin typeface="Arial"/>
                <a:cs typeface="Arial"/>
              </a:rPr>
              <a:t>resources </a:t>
            </a:r>
            <a:r>
              <a:rPr dirty="0" sz="2200" spc="-65">
                <a:solidFill>
                  <a:srgbClr val="FF0000"/>
                </a:solidFill>
                <a:latin typeface="Arial"/>
                <a:cs typeface="Arial"/>
              </a:rPr>
              <a:t>by </a:t>
            </a:r>
            <a:r>
              <a:rPr dirty="0" sz="2200" spc="-135">
                <a:solidFill>
                  <a:srgbClr val="FF0000"/>
                </a:solidFill>
                <a:latin typeface="Arial"/>
                <a:cs typeface="Arial"/>
              </a:rPr>
              <a:t>spawning </a:t>
            </a:r>
            <a:r>
              <a:rPr dirty="0" sz="2200" spc="-180">
                <a:solidFill>
                  <a:srgbClr val="FF0000"/>
                </a:solidFill>
                <a:latin typeface="Arial"/>
                <a:cs typeface="Arial"/>
              </a:rPr>
              <a:t>many</a:t>
            </a:r>
            <a:r>
              <a:rPr dirty="0" sz="2200" spc="-3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114">
                <a:solidFill>
                  <a:srgbClr val="FF0000"/>
                </a:solidFill>
                <a:latin typeface="Arial"/>
                <a:cs typeface="Arial"/>
              </a:rPr>
              <a:t>threads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379964" y="3659123"/>
            <a:ext cx="1088390" cy="2350135"/>
          </a:xfrm>
          <a:custGeom>
            <a:avLst/>
            <a:gdLst/>
            <a:ahLst/>
            <a:cxnLst/>
            <a:rect l="l" t="t" r="r" b="b"/>
            <a:pathLst>
              <a:path w="1088390" h="2350135">
                <a:moveTo>
                  <a:pt x="998346" y="0"/>
                </a:moveTo>
                <a:lnTo>
                  <a:pt x="89788" y="0"/>
                </a:lnTo>
                <a:lnTo>
                  <a:pt x="54810" y="7046"/>
                </a:lnTo>
                <a:lnTo>
                  <a:pt x="26273" y="26273"/>
                </a:lnTo>
                <a:lnTo>
                  <a:pt x="7046" y="54810"/>
                </a:lnTo>
                <a:lnTo>
                  <a:pt x="0" y="89788"/>
                </a:lnTo>
                <a:lnTo>
                  <a:pt x="0" y="2260282"/>
                </a:lnTo>
                <a:lnTo>
                  <a:pt x="7046" y="2295208"/>
                </a:lnTo>
                <a:lnTo>
                  <a:pt x="26273" y="2323728"/>
                </a:lnTo>
                <a:lnTo>
                  <a:pt x="54810" y="2342957"/>
                </a:lnTo>
                <a:lnTo>
                  <a:pt x="89788" y="2350008"/>
                </a:lnTo>
                <a:lnTo>
                  <a:pt x="998346" y="2350008"/>
                </a:lnTo>
                <a:lnTo>
                  <a:pt x="1033325" y="2342957"/>
                </a:lnTo>
                <a:lnTo>
                  <a:pt x="1061862" y="2323728"/>
                </a:lnTo>
                <a:lnTo>
                  <a:pt x="1081089" y="2295208"/>
                </a:lnTo>
                <a:lnTo>
                  <a:pt x="1088135" y="2260282"/>
                </a:lnTo>
                <a:lnTo>
                  <a:pt x="1088135" y="89788"/>
                </a:lnTo>
                <a:lnTo>
                  <a:pt x="1081089" y="54810"/>
                </a:lnTo>
                <a:lnTo>
                  <a:pt x="1061862" y="26273"/>
                </a:lnTo>
                <a:lnTo>
                  <a:pt x="1033325" y="7046"/>
                </a:lnTo>
                <a:lnTo>
                  <a:pt x="998346" y="0"/>
                </a:lnTo>
                <a:close/>
              </a:path>
            </a:pathLst>
          </a:custGeom>
          <a:solidFill>
            <a:srgbClr val="D1E7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379964" y="3659123"/>
            <a:ext cx="1088390" cy="2350135"/>
          </a:xfrm>
          <a:custGeom>
            <a:avLst/>
            <a:gdLst/>
            <a:ahLst/>
            <a:cxnLst/>
            <a:rect l="l" t="t" r="r" b="b"/>
            <a:pathLst>
              <a:path w="1088390" h="2350135">
                <a:moveTo>
                  <a:pt x="0" y="89788"/>
                </a:moveTo>
                <a:lnTo>
                  <a:pt x="7046" y="54810"/>
                </a:lnTo>
                <a:lnTo>
                  <a:pt x="26273" y="26273"/>
                </a:lnTo>
                <a:lnTo>
                  <a:pt x="54810" y="7046"/>
                </a:lnTo>
                <a:lnTo>
                  <a:pt x="89788" y="0"/>
                </a:lnTo>
                <a:lnTo>
                  <a:pt x="998346" y="0"/>
                </a:lnTo>
                <a:lnTo>
                  <a:pt x="1033325" y="7046"/>
                </a:lnTo>
                <a:lnTo>
                  <a:pt x="1061862" y="26273"/>
                </a:lnTo>
                <a:lnTo>
                  <a:pt x="1081089" y="54810"/>
                </a:lnTo>
                <a:lnTo>
                  <a:pt x="1088135" y="89788"/>
                </a:lnTo>
                <a:lnTo>
                  <a:pt x="1088135" y="2260282"/>
                </a:lnTo>
                <a:lnTo>
                  <a:pt x="1081089" y="2295208"/>
                </a:lnTo>
                <a:lnTo>
                  <a:pt x="1061862" y="2323728"/>
                </a:lnTo>
                <a:lnTo>
                  <a:pt x="1033325" y="2342957"/>
                </a:lnTo>
                <a:lnTo>
                  <a:pt x="998346" y="2350008"/>
                </a:lnTo>
                <a:lnTo>
                  <a:pt x="89788" y="2350008"/>
                </a:lnTo>
                <a:lnTo>
                  <a:pt x="54810" y="2342957"/>
                </a:lnTo>
                <a:lnTo>
                  <a:pt x="26273" y="2323728"/>
                </a:lnTo>
                <a:lnTo>
                  <a:pt x="7046" y="2295208"/>
                </a:lnTo>
                <a:lnTo>
                  <a:pt x="0" y="2260282"/>
                </a:lnTo>
                <a:lnTo>
                  <a:pt x="0" y="89788"/>
                </a:lnTo>
                <a:close/>
              </a:path>
            </a:pathLst>
          </a:custGeom>
          <a:ln w="15240">
            <a:solidFill>
              <a:srgbClr val="1D61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423160" y="3512820"/>
            <a:ext cx="904240" cy="247015"/>
          </a:xfrm>
          <a:prstGeom prst="rect">
            <a:avLst/>
          </a:prstGeom>
          <a:solidFill>
            <a:srgbClr val="42B996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84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522207" y="3651503"/>
            <a:ext cx="1103630" cy="2365375"/>
            <a:chOff x="8522207" y="3651503"/>
            <a:chExt cx="1103630" cy="2365375"/>
          </a:xfrm>
        </p:grpSpPr>
        <p:sp>
          <p:nvSpPr>
            <p:cNvPr id="12" name="object 12"/>
            <p:cNvSpPr/>
            <p:nvPr/>
          </p:nvSpPr>
          <p:spPr>
            <a:xfrm>
              <a:off x="8529827" y="3659123"/>
              <a:ext cx="1088390" cy="2350135"/>
            </a:xfrm>
            <a:custGeom>
              <a:avLst/>
              <a:gdLst/>
              <a:ahLst/>
              <a:cxnLst/>
              <a:rect l="l" t="t" r="r" b="b"/>
              <a:pathLst>
                <a:path w="1088390" h="2350135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0282"/>
                  </a:lnTo>
                  <a:lnTo>
                    <a:pt x="7046" y="2295208"/>
                  </a:lnTo>
                  <a:lnTo>
                    <a:pt x="26273" y="2323728"/>
                  </a:lnTo>
                  <a:lnTo>
                    <a:pt x="54810" y="2342957"/>
                  </a:lnTo>
                  <a:lnTo>
                    <a:pt x="89789" y="2350008"/>
                  </a:lnTo>
                  <a:lnTo>
                    <a:pt x="998347" y="2350008"/>
                  </a:lnTo>
                  <a:lnTo>
                    <a:pt x="1033325" y="2342957"/>
                  </a:lnTo>
                  <a:lnTo>
                    <a:pt x="1061862" y="2323728"/>
                  </a:lnTo>
                  <a:lnTo>
                    <a:pt x="1081089" y="2295208"/>
                  </a:lnTo>
                  <a:lnTo>
                    <a:pt x="1088136" y="226028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529827" y="3659123"/>
              <a:ext cx="1088390" cy="2350135"/>
            </a:xfrm>
            <a:custGeom>
              <a:avLst/>
              <a:gdLst/>
              <a:ahLst/>
              <a:cxnLst/>
              <a:rect l="l" t="t" r="r" b="b"/>
              <a:pathLst>
                <a:path w="1088390" h="2350135">
                  <a:moveTo>
                    <a:pt x="0" y="89788"/>
                  </a:moveTo>
                  <a:lnTo>
                    <a:pt x="7046" y="54810"/>
                  </a:lnTo>
                  <a:lnTo>
                    <a:pt x="26273" y="26273"/>
                  </a:lnTo>
                  <a:lnTo>
                    <a:pt x="54810" y="7046"/>
                  </a:lnTo>
                  <a:lnTo>
                    <a:pt x="89789" y="0"/>
                  </a:lnTo>
                  <a:lnTo>
                    <a:pt x="998347" y="0"/>
                  </a:lnTo>
                  <a:lnTo>
                    <a:pt x="1033325" y="7046"/>
                  </a:lnTo>
                  <a:lnTo>
                    <a:pt x="1061862" y="26273"/>
                  </a:lnTo>
                  <a:lnTo>
                    <a:pt x="1081089" y="54810"/>
                  </a:lnTo>
                  <a:lnTo>
                    <a:pt x="1088136" y="89788"/>
                  </a:lnTo>
                  <a:lnTo>
                    <a:pt x="1088136" y="2260282"/>
                  </a:lnTo>
                  <a:lnTo>
                    <a:pt x="1081089" y="2295208"/>
                  </a:lnTo>
                  <a:lnTo>
                    <a:pt x="1061862" y="2323728"/>
                  </a:lnTo>
                  <a:lnTo>
                    <a:pt x="1033325" y="2342957"/>
                  </a:lnTo>
                  <a:lnTo>
                    <a:pt x="998347" y="2350008"/>
                  </a:lnTo>
                  <a:lnTo>
                    <a:pt x="89789" y="2350008"/>
                  </a:lnTo>
                  <a:lnTo>
                    <a:pt x="54810" y="2342957"/>
                  </a:lnTo>
                  <a:lnTo>
                    <a:pt x="26273" y="2323728"/>
                  </a:lnTo>
                  <a:lnTo>
                    <a:pt x="7046" y="2295208"/>
                  </a:lnTo>
                  <a:lnTo>
                    <a:pt x="0" y="2260282"/>
                  </a:lnTo>
                  <a:lnTo>
                    <a:pt x="0" y="897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916935" y="5268467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189">
              <a:lnSpc>
                <a:spcPts val="185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24227" y="4956047"/>
            <a:ext cx="904240" cy="247015"/>
          </a:xfrm>
          <a:prstGeom prst="rect">
            <a:avLst/>
          </a:prstGeom>
          <a:solidFill>
            <a:srgbClr val="2583C5"/>
          </a:solidFill>
          <a:ln w="15239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850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24227" y="5268467"/>
            <a:ext cx="904240" cy="248920"/>
          </a:xfrm>
          <a:prstGeom prst="rect">
            <a:avLst/>
          </a:prstGeom>
          <a:solidFill>
            <a:srgbClr val="2583C5"/>
          </a:solidFill>
          <a:ln w="15239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860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16935" y="4951476"/>
            <a:ext cx="904240" cy="247015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189">
              <a:lnSpc>
                <a:spcPts val="185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03350" y="5525211"/>
            <a:ext cx="28708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70" b="1">
                <a:solidFill>
                  <a:srgbClr val="2583C5"/>
                </a:solidFill>
                <a:latin typeface="Arial"/>
                <a:cs typeface="Arial"/>
              </a:rPr>
              <a:t>Session </a:t>
            </a:r>
            <a:r>
              <a:rPr dirty="0" sz="3600" spc="105" b="1">
                <a:solidFill>
                  <a:srgbClr val="2583C5"/>
                </a:solidFill>
                <a:latin typeface="Arial"/>
                <a:cs typeface="Arial"/>
              </a:rPr>
              <a:t>(tty)</a:t>
            </a:r>
            <a:r>
              <a:rPr dirty="0" sz="3600" spc="-440" b="1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dirty="0" sz="3600" spc="-95" b="1">
                <a:solidFill>
                  <a:srgbClr val="2583C5"/>
                </a:solidFill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03350" y="3795776"/>
            <a:ext cx="28702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70" b="1">
                <a:solidFill>
                  <a:srgbClr val="42B996"/>
                </a:solidFill>
                <a:latin typeface="Arial"/>
                <a:cs typeface="Arial"/>
              </a:rPr>
              <a:t>Session </a:t>
            </a:r>
            <a:r>
              <a:rPr dirty="0" sz="3600" spc="105" b="1">
                <a:solidFill>
                  <a:srgbClr val="42B996"/>
                </a:solidFill>
                <a:latin typeface="Arial"/>
                <a:cs typeface="Arial"/>
              </a:rPr>
              <a:t>(tty)</a:t>
            </a:r>
            <a:r>
              <a:rPr dirty="0" sz="3600" spc="-445" b="1">
                <a:solidFill>
                  <a:srgbClr val="42B996"/>
                </a:solidFill>
                <a:latin typeface="Arial"/>
                <a:cs typeface="Arial"/>
              </a:rPr>
              <a:t> </a:t>
            </a:r>
            <a:r>
              <a:rPr dirty="0" sz="3600" spc="-95" b="1">
                <a:solidFill>
                  <a:srgbClr val="42B996"/>
                </a:solidFill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28888" y="5679947"/>
            <a:ext cx="904240" cy="247015"/>
          </a:xfrm>
          <a:prstGeom prst="rect">
            <a:avLst/>
          </a:prstGeom>
          <a:solidFill>
            <a:srgbClr val="42B996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825">
              <a:lnSpc>
                <a:spcPts val="1860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472928" y="5679947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189">
              <a:lnSpc>
                <a:spcPts val="1860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28888" y="5349240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825">
              <a:lnSpc>
                <a:spcPts val="1864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472928" y="5349240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189">
              <a:lnSpc>
                <a:spcPts val="1860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472928" y="5020055"/>
            <a:ext cx="904240" cy="247015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3189">
              <a:lnSpc>
                <a:spcPts val="1850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982968" y="4297679"/>
            <a:ext cx="1240790" cy="908685"/>
            <a:chOff x="6982968" y="4297679"/>
            <a:chExt cx="1240790" cy="908685"/>
          </a:xfrm>
        </p:grpSpPr>
        <p:sp>
          <p:nvSpPr>
            <p:cNvPr id="26" name="object 26"/>
            <p:cNvSpPr/>
            <p:nvPr/>
          </p:nvSpPr>
          <p:spPr>
            <a:xfrm>
              <a:off x="6990588" y="4305299"/>
              <a:ext cx="1225550" cy="893444"/>
            </a:xfrm>
            <a:custGeom>
              <a:avLst/>
              <a:gdLst/>
              <a:ahLst/>
              <a:cxnLst/>
              <a:rect l="l" t="t" r="r" b="b"/>
              <a:pathLst>
                <a:path w="1225550" h="893445">
                  <a:moveTo>
                    <a:pt x="778763" y="0"/>
                  </a:moveTo>
                  <a:lnTo>
                    <a:pt x="778763" y="223266"/>
                  </a:lnTo>
                  <a:lnTo>
                    <a:pt x="0" y="223266"/>
                  </a:lnTo>
                  <a:lnTo>
                    <a:pt x="0" y="669798"/>
                  </a:lnTo>
                  <a:lnTo>
                    <a:pt x="778763" y="669798"/>
                  </a:lnTo>
                  <a:lnTo>
                    <a:pt x="778763" y="893063"/>
                  </a:lnTo>
                  <a:lnTo>
                    <a:pt x="1225295" y="446531"/>
                  </a:lnTo>
                  <a:lnTo>
                    <a:pt x="778763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990588" y="4305299"/>
              <a:ext cx="1225550" cy="893444"/>
            </a:xfrm>
            <a:custGeom>
              <a:avLst/>
              <a:gdLst/>
              <a:ahLst/>
              <a:cxnLst/>
              <a:rect l="l" t="t" r="r" b="b"/>
              <a:pathLst>
                <a:path w="1225550" h="893445">
                  <a:moveTo>
                    <a:pt x="0" y="223266"/>
                  </a:moveTo>
                  <a:lnTo>
                    <a:pt x="778763" y="223266"/>
                  </a:lnTo>
                  <a:lnTo>
                    <a:pt x="778763" y="0"/>
                  </a:lnTo>
                  <a:lnTo>
                    <a:pt x="1225295" y="446531"/>
                  </a:lnTo>
                  <a:lnTo>
                    <a:pt x="778763" y="893063"/>
                  </a:lnTo>
                  <a:lnTo>
                    <a:pt x="778763" y="669798"/>
                  </a:lnTo>
                  <a:lnTo>
                    <a:pt x="0" y="669798"/>
                  </a:lnTo>
                  <a:lnTo>
                    <a:pt x="0" y="223266"/>
                  </a:lnTo>
                  <a:close/>
                </a:path>
              </a:pathLst>
            </a:custGeom>
            <a:ln w="15240">
              <a:solidFill>
                <a:srgbClr val="FF92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4665090" y="3350767"/>
            <a:ext cx="185229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0504" marR="5080" indent="-218440">
              <a:lnSpc>
                <a:spcPct val="100000"/>
              </a:lnSpc>
              <a:spcBef>
                <a:spcPts val="100"/>
              </a:spcBef>
            </a:pPr>
            <a:r>
              <a:rPr dirty="0" sz="3600" spc="20" b="1">
                <a:latin typeface="Arial"/>
                <a:cs typeface="Arial"/>
              </a:rPr>
              <a:t>50% </a:t>
            </a:r>
            <a:r>
              <a:rPr dirty="0" sz="3600" spc="-185" b="1">
                <a:latin typeface="Arial"/>
                <a:cs typeface="Arial"/>
              </a:rPr>
              <a:t>of </a:t>
            </a:r>
            <a:r>
              <a:rPr dirty="0" sz="3600" spc="-105" b="1">
                <a:latin typeface="Arial"/>
                <a:cs typeface="Arial"/>
              </a:rPr>
              <a:t>a  </a:t>
            </a:r>
            <a:r>
              <a:rPr dirty="0" sz="3600" spc="-335" b="1">
                <a:latin typeface="Arial"/>
                <a:cs typeface="Arial"/>
              </a:rPr>
              <a:t>core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68392" y="5238089"/>
            <a:ext cx="119062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95" b="1">
                <a:latin typeface="Arial"/>
                <a:cs typeface="Arial"/>
              </a:rPr>
              <a:t>15</a:t>
            </a:r>
            <a:r>
              <a:rPr dirty="0" sz="3600" spc="-105" b="1">
                <a:latin typeface="Arial"/>
                <a:cs typeface="Arial"/>
              </a:rPr>
              <a:t>0</a:t>
            </a:r>
            <a:r>
              <a:rPr dirty="0" sz="3600" spc="245" b="1">
                <a:latin typeface="Arial"/>
                <a:cs typeface="Arial"/>
              </a:rPr>
              <a:t>%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729228" y="2819400"/>
            <a:ext cx="3674745" cy="4008120"/>
            <a:chOff x="3729228" y="2819400"/>
            <a:chExt cx="3674745" cy="4008120"/>
          </a:xfrm>
        </p:grpSpPr>
        <p:sp>
          <p:nvSpPr>
            <p:cNvPr id="31" name="object 31"/>
            <p:cNvSpPr/>
            <p:nvPr/>
          </p:nvSpPr>
          <p:spPr>
            <a:xfrm>
              <a:off x="5997702" y="5265991"/>
              <a:ext cx="658368" cy="56578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893308" y="3890772"/>
              <a:ext cx="693419" cy="65379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899916" y="6402322"/>
              <a:ext cx="313943" cy="42519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729228" y="2819400"/>
              <a:ext cx="3674364" cy="355549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853942" y="2948415"/>
              <a:ext cx="3423285" cy="3302000"/>
            </a:xfrm>
            <a:custGeom>
              <a:avLst/>
              <a:gdLst/>
              <a:ahLst/>
              <a:cxnLst/>
              <a:rect l="l" t="t" r="r" b="b"/>
              <a:pathLst>
                <a:path w="3423284" h="3302000">
                  <a:moveTo>
                    <a:pt x="141224" y="2628900"/>
                  </a:moveTo>
                  <a:lnTo>
                    <a:pt x="0" y="2768600"/>
                  </a:lnTo>
                  <a:lnTo>
                    <a:pt x="433705" y="3213100"/>
                  </a:lnTo>
                  <a:lnTo>
                    <a:pt x="469290" y="3238500"/>
                  </a:lnTo>
                  <a:lnTo>
                    <a:pt x="509295" y="3263900"/>
                  </a:lnTo>
                  <a:lnTo>
                    <a:pt x="553720" y="3289300"/>
                  </a:lnTo>
                  <a:lnTo>
                    <a:pt x="602564" y="3302000"/>
                  </a:lnTo>
                  <a:lnTo>
                    <a:pt x="748161" y="3302000"/>
                  </a:lnTo>
                  <a:lnTo>
                    <a:pt x="794146" y="3289300"/>
                  </a:lnTo>
                  <a:lnTo>
                    <a:pt x="840015" y="3263900"/>
                  </a:lnTo>
                  <a:lnTo>
                    <a:pt x="931418" y="3187700"/>
                  </a:lnTo>
                  <a:lnTo>
                    <a:pt x="966158" y="3149600"/>
                  </a:lnTo>
                  <a:lnTo>
                    <a:pt x="995124" y="3111500"/>
                  </a:lnTo>
                  <a:lnTo>
                    <a:pt x="1000918" y="3098800"/>
                  </a:lnTo>
                  <a:lnTo>
                    <a:pt x="633922" y="3098800"/>
                  </a:lnTo>
                  <a:lnTo>
                    <a:pt x="602884" y="3086100"/>
                  </a:lnTo>
                  <a:lnTo>
                    <a:pt x="573014" y="3060700"/>
                  </a:lnTo>
                  <a:lnTo>
                    <a:pt x="544322" y="3035300"/>
                  </a:lnTo>
                  <a:lnTo>
                    <a:pt x="141224" y="2628900"/>
                  </a:lnTo>
                  <a:close/>
                </a:path>
                <a:path w="3423284" h="3302000">
                  <a:moveTo>
                    <a:pt x="519303" y="2260600"/>
                  </a:moveTo>
                  <a:lnTo>
                    <a:pt x="378587" y="2400300"/>
                  </a:lnTo>
                  <a:lnTo>
                    <a:pt x="774700" y="2794000"/>
                  </a:lnTo>
                  <a:lnTo>
                    <a:pt x="802251" y="2832100"/>
                  </a:lnTo>
                  <a:lnTo>
                    <a:pt x="822229" y="2857500"/>
                  </a:lnTo>
                  <a:lnTo>
                    <a:pt x="834636" y="2895600"/>
                  </a:lnTo>
                  <a:lnTo>
                    <a:pt x="839470" y="2921000"/>
                  </a:lnTo>
                  <a:lnTo>
                    <a:pt x="836636" y="2959100"/>
                  </a:lnTo>
                  <a:lnTo>
                    <a:pt x="826230" y="2997200"/>
                  </a:lnTo>
                  <a:lnTo>
                    <a:pt x="782701" y="3048000"/>
                  </a:lnTo>
                  <a:lnTo>
                    <a:pt x="728027" y="3086100"/>
                  </a:lnTo>
                  <a:lnTo>
                    <a:pt x="697976" y="3098800"/>
                  </a:lnTo>
                  <a:lnTo>
                    <a:pt x="1000918" y="3098800"/>
                  </a:lnTo>
                  <a:lnTo>
                    <a:pt x="1035685" y="3022600"/>
                  </a:lnTo>
                  <a:lnTo>
                    <a:pt x="1046329" y="2971800"/>
                  </a:lnTo>
                  <a:lnTo>
                    <a:pt x="1049496" y="2921000"/>
                  </a:lnTo>
                  <a:lnTo>
                    <a:pt x="1045186" y="2882900"/>
                  </a:lnTo>
                  <a:lnTo>
                    <a:pt x="1033399" y="2832100"/>
                  </a:lnTo>
                  <a:lnTo>
                    <a:pt x="1016228" y="2794000"/>
                  </a:lnTo>
                  <a:lnTo>
                    <a:pt x="995949" y="2755900"/>
                  </a:lnTo>
                  <a:lnTo>
                    <a:pt x="972552" y="2717800"/>
                  </a:lnTo>
                  <a:lnTo>
                    <a:pt x="946023" y="2692400"/>
                  </a:lnTo>
                  <a:lnTo>
                    <a:pt x="519303" y="2260600"/>
                  </a:lnTo>
                  <a:close/>
                </a:path>
                <a:path w="3423284" h="3302000">
                  <a:moveTo>
                    <a:pt x="1018921" y="2222500"/>
                  </a:moveTo>
                  <a:lnTo>
                    <a:pt x="889381" y="2349500"/>
                  </a:lnTo>
                  <a:lnTo>
                    <a:pt x="1321054" y="2781300"/>
                  </a:lnTo>
                  <a:lnTo>
                    <a:pt x="1450721" y="2654300"/>
                  </a:lnTo>
                  <a:lnTo>
                    <a:pt x="1236853" y="2438400"/>
                  </a:lnTo>
                  <a:lnTo>
                    <a:pt x="1213828" y="2413000"/>
                  </a:lnTo>
                  <a:lnTo>
                    <a:pt x="1196006" y="2387600"/>
                  </a:lnTo>
                  <a:lnTo>
                    <a:pt x="1183399" y="2362200"/>
                  </a:lnTo>
                  <a:lnTo>
                    <a:pt x="1176020" y="2324100"/>
                  </a:lnTo>
                  <a:lnTo>
                    <a:pt x="1174047" y="2298700"/>
                  </a:lnTo>
                  <a:lnTo>
                    <a:pt x="1177671" y="2286000"/>
                  </a:lnTo>
                  <a:lnTo>
                    <a:pt x="1182292" y="2273300"/>
                  </a:lnTo>
                  <a:lnTo>
                    <a:pt x="1070102" y="2273300"/>
                  </a:lnTo>
                  <a:lnTo>
                    <a:pt x="1018921" y="2222500"/>
                  </a:lnTo>
                  <a:close/>
                </a:path>
                <a:path w="3423284" h="3302000">
                  <a:moveTo>
                    <a:pt x="1571407" y="2209800"/>
                  </a:moveTo>
                  <a:lnTo>
                    <a:pt x="1255343" y="2209800"/>
                  </a:lnTo>
                  <a:lnTo>
                    <a:pt x="1277366" y="2222500"/>
                  </a:lnTo>
                  <a:lnTo>
                    <a:pt x="1299846" y="2222500"/>
                  </a:lnTo>
                  <a:lnTo>
                    <a:pt x="1321196" y="2235200"/>
                  </a:lnTo>
                  <a:lnTo>
                    <a:pt x="1341427" y="2247900"/>
                  </a:lnTo>
                  <a:lnTo>
                    <a:pt x="1360551" y="2260600"/>
                  </a:lnTo>
                  <a:lnTo>
                    <a:pt x="1601978" y="2501900"/>
                  </a:lnTo>
                  <a:lnTo>
                    <a:pt x="1733677" y="2374900"/>
                  </a:lnTo>
                  <a:lnTo>
                    <a:pt x="1571407" y="2209800"/>
                  </a:lnTo>
                  <a:close/>
                </a:path>
                <a:path w="3423284" h="3302000">
                  <a:moveTo>
                    <a:pt x="1301369" y="2019300"/>
                  </a:moveTo>
                  <a:lnTo>
                    <a:pt x="1217183" y="2019300"/>
                  </a:lnTo>
                  <a:lnTo>
                    <a:pt x="1180550" y="2044700"/>
                  </a:lnTo>
                  <a:lnTo>
                    <a:pt x="1147572" y="2070100"/>
                  </a:lnTo>
                  <a:lnTo>
                    <a:pt x="1115429" y="2108200"/>
                  </a:lnTo>
                  <a:lnTo>
                    <a:pt x="1091787" y="2159000"/>
                  </a:lnTo>
                  <a:lnTo>
                    <a:pt x="1076670" y="2209800"/>
                  </a:lnTo>
                  <a:lnTo>
                    <a:pt x="1070102" y="2273300"/>
                  </a:lnTo>
                  <a:lnTo>
                    <a:pt x="1182292" y="2273300"/>
                  </a:lnTo>
                  <a:lnTo>
                    <a:pt x="1186914" y="2260600"/>
                  </a:lnTo>
                  <a:lnTo>
                    <a:pt x="1201801" y="2235200"/>
                  </a:lnTo>
                  <a:lnTo>
                    <a:pt x="1217537" y="2222500"/>
                  </a:lnTo>
                  <a:lnTo>
                    <a:pt x="1235392" y="2222500"/>
                  </a:lnTo>
                  <a:lnTo>
                    <a:pt x="1255343" y="2209800"/>
                  </a:lnTo>
                  <a:lnTo>
                    <a:pt x="1571407" y="2209800"/>
                  </a:lnTo>
                  <a:lnTo>
                    <a:pt x="1471549" y="2108200"/>
                  </a:lnTo>
                  <a:lnTo>
                    <a:pt x="1431403" y="2070100"/>
                  </a:lnTo>
                  <a:lnTo>
                    <a:pt x="1389649" y="2044700"/>
                  </a:lnTo>
                  <a:lnTo>
                    <a:pt x="1346301" y="2032000"/>
                  </a:lnTo>
                  <a:lnTo>
                    <a:pt x="1301369" y="2019300"/>
                  </a:lnTo>
                  <a:close/>
                </a:path>
                <a:path w="3423284" h="3302000">
                  <a:moveTo>
                    <a:pt x="1800377" y="1930400"/>
                  </a:moveTo>
                  <a:lnTo>
                    <a:pt x="1544955" y="1930400"/>
                  </a:lnTo>
                  <a:lnTo>
                    <a:pt x="1859661" y="2247900"/>
                  </a:lnTo>
                  <a:lnTo>
                    <a:pt x="1989201" y="2120900"/>
                  </a:lnTo>
                  <a:lnTo>
                    <a:pt x="1800377" y="1930400"/>
                  </a:lnTo>
                  <a:close/>
                </a:path>
                <a:path w="3423284" h="3302000">
                  <a:moveTo>
                    <a:pt x="1448054" y="1346200"/>
                  </a:moveTo>
                  <a:lnTo>
                    <a:pt x="1370169" y="1384300"/>
                  </a:lnTo>
                  <a:lnTo>
                    <a:pt x="1316737" y="1447800"/>
                  </a:lnTo>
                  <a:lnTo>
                    <a:pt x="1295415" y="1485900"/>
                  </a:lnTo>
                  <a:lnTo>
                    <a:pt x="1280975" y="1524000"/>
                  </a:lnTo>
                  <a:lnTo>
                    <a:pt x="1273429" y="1562100"/>
                  </a:lnTo>
                  <a:lnTo>
                    <a:pt x="1274890" y="1600200"/>
                  </a:lnTo>
                  <a:lnTo>
                    <a:pt x="1285818" y="1638300"/>
                  </a:lnTo>
                  <a:lnTo>
                    <a:pt x="1306201" y="1676400"/>
                  </a:lnTo>
                  <a:lnTo>
                    <a:pt x="1336026" y="1714500"/>
                  </a:lnTo>
                  <a:lnTo>
                    <a:pt x="1375283" y="1752600"/>
                  </a:lnTo>
                  <a:lnTo>
                    <a:pt x="1427988" y="1816100"/>
                  </a:lnTo>
                  <a:lnTo>
                    <a:pt x="1389507" y="1854200"/>
                  </a:lnTo>
                  <a:lnTo>
                    <a:pt x="1506474" y="1968500"/>
                  </a:lnTo>
                  <a:lnTo>
                    <a:pt x="1544955" y="1930400"/>
                  </a:lnTo>
                  <a:lnTo>
                    <a:pt x="1800377" y="1930400"/>
                  </a:lnTo>
                  <a:lnTo>
                    <a:pt x="1674495" y="1803400"/>
                  </a:lnTo>
                  <a:lnTo>
                    <a:pt x="1786382" y="1689100"/>
                  </a:lnTo>
                  <a:lnTo>
                    <a:pt x="1773385" y="1676400"/>
                  </a:lnTo>
                  <a:lnTo>
                    <a:pt x="1558544" y="1676400"/>
                  </a:lnTo>
                  <a:lnTo>
                    <a:pt x="1510284" y="1638300"/>
                  </a:lnTo>
                  <a:lnTo>
                    <a:pt x="1496542" y="1612900"/>
                  </a:lnTo>
                  <a:lnTo>
                    <a:pt x="1486360" y="1600200"/>
                  </a:lnTo>
                  <a:lnTo>
                    <a:pt x="1479726" y="1587500"/>
                  </a:lnTo>
                  <a:lnTo>
                    <a:pt x="1476629" y="1562100"/>
                  </a:lnTo>
                  <a:lnTo>
                    <a:pt x="1477174" y="1549400"/>
                  </a:lnTo>
                  <a:lnTo>
                    <a:pt x="1481470" y="1536700"/>
                  </a:lnTo>
                  <a:lnTo>
                    <a:pt x="1489505" y="1511300"/>
                  </a:lnTo>
                  <a:lnTo>
                    <a:pt x="1501267" y="1498600"/>
                  </a:lnTo>
                  <a:lnTo>
                    <a:pt x="1513651" y="1498600"/>
                  </a:lnTo>
                  <a:lnTo>
                    <a:pt x="1529476" y="1485900"/>
                  </a:lnTo>
                  <a:lnTo>
                    <a:pt x="1548755" y="1473200"/>
                  </a:lnTo>
                  <a:lnTo>
                    <a:pt x="1571498" y="1473200"/>
                  </a:lnTo>
                  <a:lnTo>
                    <a:pt x="1448054" y="1346200"/>
                  </a:lnTo>
                  <a:close/>
                </a:path>
                <a:path w="3423284" h="3302000">
                  <a:moveTo>
                    <a:pt x="2182876" y="1066800"/>
                  </a:moveTo>
                  <a:lnTo>
                    <a:pt x="2053336" y="1193800"/>
                  </a:lnTo>
                  <a:lnTo>
                    <a:pt x="2113026" y="1257300"/>
                  </a:lnTo>
                  <a:lnTo>
                    <a:pt x="1997075" y="1257300"/>
                  </a:lnTo>
                  <a:lnTo>
                    <a:pt x="1952926" y="1282700"/>
                  </a:lnTo>
                  <a:lnTo>
                    <a:pt x="1913255" y="1308100"/>
                  </a:lnTo>
                  <a:lnTo>
                    <a:pt x="1879465" y="1358900"/>
                  </a:lnTo>
                  <a:lnTo>
                    <a:pt x="1856581" y="1397000"/>
                  </a:lnTo>
                  <a:lnTo>
                    <a:pt x="1844603" y="1460500"/>
                  </a:lnTo>
                  <a:lnTo>
                    <a:pt x="1843532" y="1511300"/>
                  </a:lnTo>
                  <a:lnTo>
                    <a:pt x="1850437" y="1562100"/>
                  </a:lnTo>
                  <a:lnTo>
                    <a:pt x="1864000" y="1612900"/>
                  </a:lnTo>
                  <a:lnTo>
                    <a:pt x="1884231" y="1651000"/>
                  </a:lnTo>
                  <a:lnTo>
                    <a:pt x="1911144" y="1689100"/>
                  </a:lnTo>
                  <a:lnTo>
                    <a:pt x="1944751" y="1727200"/>
                  </a:lnTo>
                  <a:lnTo>
                    <a:pt x="1983111" y="1765300"/>
                  </a:lnTo>
                  <a:lnTo>
                    <a:pt x="2023519" y="1790700"/>
                  </a:lnTo>
                  <a:lnTo>
                    <a:pt x="2065982" y="1816100"/>
                  </a:lnTo>
                  <a:lnTo>
                    <a:pt x="2110505" y="1828800"/>
                  </a:lnTo>
                  <a:lnTo>
                    <a:pt x="2157095" y="1841500"/>
                  </a:lnTo>
                  <a:lnTo>
                    <a:pt x="2213867" y="1841500"/>
                  </a:lnTo>
                  <a:lnTo>
                    <a:pt x="2265330" y="1828800"/>
                  </a:lnTo>
                  <a:lnTo>
                    <a:pt x="2311507" y="1803400"/>
                  </a:lnTo>
                  <a:lnTo>
                    <a:pt x="2352421" y="1778000"/>
                  </a:lnTo>
                  <a:lnTo>
                    <a:pt x="2389457" y="1727200"/>
                  </a:lnTo>
                  <a:lnTo>
                    <a:pt x="2409444" y="1676400"/>
                  </a:lnTo>
                  <a:lnTo>
                    <a:pt x="2413730" y="1651000"/>
                  </a:lnTo>
                  <a:lnTo>
                    <a:pt x="2163127" y="1651000"/>
                  </a:lnTo>
                  <a:lnTo>
                    <a:pt x="2139124" y="1638300"/>
                  </a:lnTo>
                  <a:lnTo>
                    <a:pt x="2116074" y="1625600"/>
                  </a:lnTo>
                  <a:lnTo>
                    <a:pt x="2093976" y="1600200"/>
                  </a:lnTo>
                  <a:lnTo>
                    <a:pt x="2073503" y="1587500"/>
                  </a:lnTo>
                  <a:lnTo>
                    <a:pt x="2058209" y="1562100"/>
                  </a:lnTo>
                  <a:lnTo>
                    <a:pt x="2048130" y="1524000"/>
                  </a:lnTo>
                  <a:lnTo>
                    <a:pt x="2043303" y="1498600"/>
                  </a:lnTo>
                  <a:lnTo>
                    <a:pt x="2043707" y="1473200"/>
                  </a:lnTo>
                  <a:lnTo>
                    <a:pt x="2060662" y="1422400"/>
                  </a:lnTo>
                  <a:lnTo>
                    <a:pt x="2097095" y="1397000"/>
                  </a:lnTo>
                  <a:lnTo>
                    <a:pt x="2144148" y="1371600"/>
                  </a:lnTo>
                  <a:lnTo>
                    <a:pt x="2486958" y="1371600"/>
                  </a:lnTo>
                  <a:lnTo>
                    <a:pt x="2182876" y="1066800"/>
                  </a:lnTo>
                  <a:close/>
                </a:path>
                <a:path w="3423284" h="3302000">
                  <a:moveTo>
                    <a:pt x="1669415" y="1574800"/>
                  </a:moveTo>
                  <a:lnTo>
                    <a:pt x="1558544" y="1676400"/>
                  </a:lnTo>
                  <a:lnTo>
                    <a:pt x="1773385" y="1676400"/>
                  </a:lnTo>
                  <a:lnTo>
                    <a:pt x="1669415" y="1574800"/>
                  </a:lnTo>
                  <a:close/>
                </a:path>
                <a:path w="3423284" h="3302000">
                  <a:moveTo>
                    <a:pt x="2486958" y="1371600"/>
                  </a:moveTo>
                  <a:lnTo>
                    <a:pt x="2198657" y="1371600"/>
                  </a:lnTo>
                  <a:lnTo>
                    <a:pt x="2223912" y="1384300"/>
                  </a:lnTo>
                  <a:lnTo>
                    <a:pt x="2247096" y="1397000"/>
                  </a:lnTo>
                  <a:lnTo>
                    <a:pt x="2268220" y="1422400"/>
                  </a:lnTo>
                  <a:lnTo>
                    <a:pt x="2287266" y="1435100"/>
                  </a:lnTo>
                  <a:lnTo>
                    <a:pt x="2301335" y="1460500"/>
                  </a:lnTo>
                  <a:lnTo>
                    <a:pt x="2310403" y="1485900"/>
                  </a:lnTo>
                  <a:lnTo>
                    <a:pt x="2314448" y="1524000"/>
                  </a:lnTo>
                  <a:lnTo>
                    <a:pt x="2313305" y="1549400"/>
                  </a:lnTo>
                  <a:lnTo>
                    <a:pt x="2307018" y="1574800"/>
                  </a:lnTo>
                  <a:lnTo>
                    <a:pt x="2295588" y="1587500"/>
                  </a:lnTo>
                  <a:lnTo>
                    <a:pt x="2279015" y="1612900"/>
                  </a:lnTo>
                  <a:lnTo>
                    <a:pt x="2258323" y="1625600"/>
                  </a:lnTo>
                  <a:lnTo>
                    <a:pt x="2236263" y="1638300"/>
                  </a:lnTo>
                  <a:lnTo>
                    <a:pt x="2212846" y="1651000"/>
                  </a:lnTo>
                  <a:lnTo>
                    <a:pt x="2413730" y="1651000"/>
                  </a:lnTo>
                  <a:lnTo>
                    <a:pt x="2414968" y="1625600"/>
                  </a:lnTo>
                  <a:lnTo>
                    <a:pt x="2413158" y="1587500"/>
                  </a:lnTo>
                  <a:lnTo>
                    <a:pt x="2408301" y="1549400"/>
                  </a:lnTo>
                  <a:lnTo>
                    <a:pt x="2561844" y="1549400"/>
                  </a:lnTo>
                  <a:lnTo>
                    <a:pt x="2613660" y="1498600"/>
                  </a:lnTo>
                  <a:lnTo>
                    <a:pt x="2486958" y="1371600"/>
                  </a:lnTo>
                  <a:close/>
                </a:path>
                <a:path w="3423284" h="3302000">
                  <a:moveTo>
                    <a:pt x="2561844" y="1549400"/>
                  </a:moveTo>
                  <a:lnTo>
                    <a:pt x="2410206" y="1549400"/>
                  </a:lnTo>
                  <a:lnTo>
                    <a:pt x="2484120" y="1625600"/>
                  </a:lnTo>
                  <a:lnTo>
                    <a:pt x="2561844" y="1549400"/>
                  </a:lnTo>
                  <a:close/>
                </a:path>
                <a:path w="3423284" h="3302000">
                  <a:moveTo>
                    <a:pt x="2446528" y="800100"/>
                  </a:moveTo>
                  <a:lnTo>
                    <a:pt x="2316988" y="927100"/>
                  </a:lnTo>
                  <a:lnTo>
                    <a:pt x="2748661" y="1371600"/>
                  </a:lnTo>
                  <a:lnTo>
                    <a:pt x="2878201" y="1231900"/>
                  </a:lnTo>
                  <a:lnTo>
                    <a:pt x="2446528" y="800100"/>
                  </a:lnTo>
                  <a:close/>
                </a:path>
                <a:path w="3423284" h="3302000">
                  <a:moveTo>
                    <a:pt x="2703830" y="546100"/>
                  </a:moveTo>
                  <a:lnTo>
                    <a:pt x="2574290" y="673100"/>
                  </a:lnTo>
                  <a:lnTo>
                    <a:pt x="3005963" y="1104900"/>
                  </a:lnTo>
                  <a:lnTo>
                    <a:pt x="3137535" y="977900"/>
                  </a:lnTo>
                  <a:lnTo>
                    <a:pt x="2945257" y="787400"/>
                  </a:lnTo>
                  <a:lnTo>
                    <a:pt x="2922968" y="762000"/>
                  </a:lnTo>
                  <a:lnTo>
                    <a:pt x="2906204" y="736600"/>
                  </a:lnTo>
                  <a:lnTo>
                    <a:pt x="2894965" y="711200"/>
                  </a:lnTo>
                  <a:lnTo>
                    <a:pt x="2889250" y="685800"/>
                  </a:lnTo>
                  <a:lnTo>
                    <a:pt x="2889176" y="660400"/>
                  </a:lnTo>
                  <a:lnTo>
                    <a:pt x="2894853" y="635000"/>
                  </a:lnTo>
                  <a:lnTo>
                    <a:pt x="2906269" y="622300"/>
                  </a:lnTo>
                  <a:lnTo>
                    <a:pt x="2914841" y="609600"/>
                  </a:lnTo>
                  <a:lnTo>
                    <a:pt x="2767584" y="609600"/>
                  </a:lnTo>
                  <a:lnTo>
                    <a:pt x="2703830" y="546100"/>
                  </a:lnTo>
                  <a:close/>
                </a:path>
                <a:path w="3423284" h="3302000">
                  <a:moveTo>
                    <a:pt x="2243939" y="812800"/>
                  </a:moveTo>
                  <a:lnTo>
                    <a:pt x="2198213" y="812800"/>
                  </a:lnTo>
                  <a:lnTo>
                    <a:pt x="2221103" y="825500"/>
                  </a:lnTo>
                  <a:lnTo>
                    <a:pt x="2243939" y="812800"/>
                  </a:lnTo>
                  <a:close/>
                </a:path>
                <a:path w="3423284" h="3302000">
                  <a:moveTo>
                    <a:pt x="2265918" y="596900"/>
                  </a:moveTo>
                  <a:lnTo>
                    <a:pt x="2178192" y="596900"/>
                  </a:lnTo>
                  <a:lnTo>
                    <a:pt x="2158843" y="609600"/>
                  </a:lnTo>
                  <a:lnTo>
                    <a:pt x="2141220" y="622300"/>
                  </a:lnTo>
                  <a:lnTo>
                    <a:pt x="2126622" y="647700"/>
                  </a:lnTo>
                  <a:lnTo>
                    <a:pt x="2116169" y="660400"/>
                  </a:lnTo>
                  <a:lnTo>
                    <a:pt x="2109858" y="685800"/>
                  </a:lnTo>
                  <a:lnTo>
                    <a:pt x="2107692" y="711200"/>
                  </a:lnTo>
                  <a:lnTo>
                    <a:pt x="2109720" y="723900"/>
                  </a:lnTo>
                  <a:lnTo>
                    <a:pt x="2115820" y="749300"/>
                  </a:lnTo>
                  <a:lnTo>
                    <a:pt x="2126015" y="762000"/>
                  </a:lnTo>
                  <a:lnTo>
                    <a:pt x="2140331" y="787400"/>
                  </a:lnTo>
                  <a:lnTo>
                    <a:pt x="2157862" y="800100"/>
                  </a:lnTo>
                  <a:lnTo>
                    <a:pt x="2177145" y="812800"/>
                  </a:lnTo>
                  <a:lnTo>
                    <a:pt x="2265013" y="812800"/>
                  </a:lnTo>
                  <a:lnTo>
                    <a:pt x="2301875" y="787400"/>
                  </a:lnTo>
                  <a:lnTo>
                    <a:pt x="2327021" y="749300"/>
                  </a:lnTo>
                  <a:lnTo>
                    <a:pt x="2335403" y="711200"/>
                  </a:lnTo>
                  <a:lnTo>
                    <a:pt x="2333404" y="685800"/>
                  </a:lnTo>
                  <a:lnTo>
                    <a:pt x="2327227" y="660400"/>
                  </a:lnTo>
                  <a:lnTo>
                    <a:pt x="2316882" y="647700"/>
                  </a:lnTo>
                  <a:lnTo>
                    <a:pt x="2302383" y="622300"/>
                  </a:lnTo>
                  <a:lnTo>
                    <a:pt x="2285073" y="609600"/>
                  </a:lnTo>
                  <a:lnTo>
                    <a:pt x="2265918" y="596900"/>
                  </a:lnTo>
                  <a:close/>
                </a:path>
                <a:path w="3423284" h="3302000">
                  <a:moveTo>
                    <a:pt x="3353593" y="558800"/>
                  </a:moveTo>
                  <a:lnTo>
                    <a:pt x="3265519" y="558800"/>
                  </a:lnTo>
                  <a:lnTo>
                    <a:pt x="3246163" y="571500"/>
                  </a:lnTo>
                  <a:lnTo>
                    <a:pt x="3213758" y="596900"/>
                  </a:lnTo>
                  <a:lnTo>
                    <a:pt x="3196804" y="647700"/>
                  </a:lnTo>
                  <a:lnTo>
                    <a:pt x="3194685" y="660400"/>
                  </a:lnTo>
                  <a:lnTo>
                    <a:pt x="3196806" y="685800"/>
                  </a:lnTo>
                  <a:lnTo>
                    <a:pt x="3203178" y="711200"/>
                  </a:lnTo>
                  <a:lnTo>
                    <a:pt x="3213812" y="723900"/>
                  </a:lnTo>
                  <a:lnTo>
                    <a:pt x="3228721" y="749300"/>
                  </a:lnTo>
                  <a:lnTo>
                    <a:pt x="3246058" y="762000"/>
                  </a:lnTo>
                  <a:lnTo>
                    <a:pt x="3265122" y="774700"/>
                  </a:lnTo>
                  <a:lnTo>
                    <a:pt x="3352101" y="774700"/>
                  </a:lnTo>
                  <a:lnTo>
                    <a:pt x="3371484" y="762000"/>
                  </a:lnTo>
                  <a:lnTo>
                    <a:pt x="3389249" y="749300"/>
                  </a:lnTo>
                  <a:lnTo>
                    <a:pt x="3403865" y="723900"/>
                  </a:lnTo>
                  <a:lnTo>
                    <a:pt x="3414363" y="711200"/>
                  </a:lnTo>
                  <a:lnTo>
                    <a:pt x="3420717" y="685800"/>
                  </a:lnTo>
                  <a:lnTo>
                    <a:pt x="3422904" y="660400"/>
                  </a:lnTo>
                  <a:lnTo>
                    <a:pt x="3420971" y="647700"/>
                  </a:lnTo>
                  <a:lnTo>
                    <a:pt x="3414966" y="622300"/>
                  </a:lnTo>
                  <a:lnTo>
                    <a:pt x="3404866" y="596900"/>
                  </a:lnTo>
                  <a:lnTo>
                    <a:pt x="3390646" y="584200"/>
                  </a:lnTo>
                  <a:lnTo>
                    <a:pt x="3373000" y="571500"/>
                  </a:lnTo>
                  <a:lnTo>
                    <a:pt x="3353593" y="558800"/>
                  </a:lnTo>
                  <a:close/>
                </a:path>
                <a:path w="3423284" h="3302000">
                  <a:moveTo>
                    <a:pt x="2817749" y="431800"/>
                  </a:moveTo>
                  <a:lnTo>
                    <a:pt x="2805001" y="431800"/>
                  </a:lnTo>
                  <a:lnTo>
                    <a:pt x="2798514" y="444500"/>
                  </a:lnTo>
                  <a:lnTo>
                    <a:pt x="2791967" y="444500"/>
                  </a:lnTo>
                  <a:lnTo>
                    <a:pt x="2781984" y="457200"/>
                  </a:lnTo>
                  <a:lnTo>
                    <a:pt x="2773918" y="469900"/>
                  </a:lnTo>
                  <a:lnTo>
                    <a:pt x="2767732" y="495300"/>
                  </a:lnTo>
                  <a:lnTo>
                    <a:pt x="2763392" y="508000"/>
                  </a:lnTo>
                  <a:lnTo>
                    <a:pt x="2761275" y="533400"/>
                  </a:lnTo>
                  <a:lnTo>
                    <a:pt x="2761599" y="558800"/>
                  </a:lnTo>
                  <a:lnTo>
                    <a:pt x="2764375" y="584200"/>
                  </a:lnTo>
                  <a:lnTo>
                    <a:pt x="2769616" y="609600"/>
                  </a:lnTo>
                  <a:lnTo>
                    <a:pt x="2914841" y="609600"/>
                  </a:lnTo>
                  <a:lnTo>
                    <a:pt x="2923413" y="596900"/>
                  </a:lnTo>
                  <a:lnTo>
                    <a:pt x="2931459" y="584200"/>
                  </a:lnTo>
                  <a:lnTo>
                    <a:pt x="2939970" y="584200"/>
                  </a:lnTo>
                  <a:lnTo>
                    <a:pt x="2948934" y="571500"/>
                  </a:lnTo>
                  <a:lnTo>
                    <a:pt x="2958338" y="571500"/>
                  </a:lnTo>
                  <a:lnTo>
                    <a:pt x="2817749" y="431800"/>
                  </a:lnTo>
                  <a:close/>
                </a:path>
                <a:path w="3423284" h="3302000">
                  <a:moveTo>
                    <a:pt x="2791967" y="0"/>
                  </a:moveTo>
                  <a:lnTo>
                    <a:pt x="2648712" y="139700"/>
                  </a:lnTo>
                  <a:lnTo>
                    <a:pt x="3083941" y="584200"/>
                  </a:lnTo>
                  <a:lnTo>
                    <a:pt x="3227197" y="444500"/>
                  </a:lnTo>
                  <a:lnTo>
                    <a:pt x="2791967" y="0"/>
                  </a:lnTo>
                  <a:close/>
                </a:path>
                <a:path w="3423284" h="3302000">
                  <a:moveTo>
                    <a:pt x="3309492" y="546100"/>
                  </a:moveTo>
                  <a:lnTo>
                    <a:pt x="3286636" y="558800"/>
                  </a:lnTo>
                  <a:lnTo>
                    <a:pt x="3332424" y="558800"/>
                  </a:lnTo>
                  <a:lnTo>
                    <a:pt x="3309492" y="5461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/>
          <p:cNvGrpSpPr/>
          <p:nvPr/>
        </p:nvGrpSpPr>
        <p:grpSpPr>
          <a:xfrm>
            <a:off x="3849370" y="2939923"/>
            <a:ext cx="3432175" cy="3315335"/>
            <a:chOff x="3849370" y="2939923"/>
            <a:chExt cx="3432175" cy="3315335"/>
          </a:xfrm>
        </p:grpSpPr>
        <p:sp>
          <p:nvSpPr>
            <p:cNvPr id="37" name="object 37"/>
            <p:cNvSpPr/>
            <p:nvPr/>
          </p:nvSpPr>
          <p:spPr>
            <a:xfrm>
              <a:off x="7044055" y="3489198"/>
              <a:ext cx="237363" cy="23736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697474" y="2944495"/>
              <a:ext cx="1383665" cy="1836420"/>
            </a:xfrm>
            <a:custGeom>
              <a:avLst/>
              <a:gdLst/>
              <a:ahLst/>
              <a:cxnLst/>
              <a:rect l="l" t="t" r="r" b="b"/>
              <a:pathLst>
                <a:path w="1383665" h="1836420">
                  <a:moveTo>
                    <a:pt x="233679" y="1405635"/>
                  </a:moveTo>
                  <a:lnTo>
                    <a:pt x="217130" y="1425827"/>
                  </a:lnTo>
                  <a:lnTo>
                    <a:pt x="205962" y="1448292"/>
                  </a:lnTo>
                  <a:lnTo>
                    <a:pt x="200175" y="1473019"/>
                  </a:lnTo>
                  <a:lnTo>
                    <a:pt x="199771" y="1499996"/>
                  </a:lnTo>
                  <a:lnTo>
                    <a:pt x="204598" y="1527498"/>
                  </a:lnTo>
                  <a:lnTo>
                    <a:pt x="229971" y="1578881"/>
                  </a:lnTo>
                  <a:lnTo>
                    <a:pt x="272541" y="1621956"/>
                  </a:lnTo>
                  <a:lnTo>
                    <a:pt x="319595" y="1644816"/>
                  </a:lnTo>
                  <a:lnTo>
                    <a:pt x="344550" y="1648459"/>
                  </a:lnTo>
                  <a:lnTo>
                    <a:pt x="369314" y="1646983"/>
                  </a:lnTo>
                  <a:lnTo>
                    <a:pt x="414791" y="1628314"/>
                  </a:lnTo>
                  <a:lnTo>
                    <a:pt x="452056" y="1590782"/>
                  </a:lnTo>
                  <a:lnTo>
                    <a:pt x="469773" y="1542863"/>
                  </a:lnTo>
                  <a:lnTo>
                    <a:pt x="470915" y="1515236"/>
                  </a:lnTo>
                  <a:lnTo>
                    <a:pt x="466871" y="1487257"/>
                  </a:lnTo>
                  <a:lnTo>
                    <a:pt x="443734" y="1436584"/>
                  </a:lnTo>
                  <a:lnTo>
                    <a:pt x="403564" y="1396057"/>
                  </a:lnTo>
                  <a:lnTo>
                    <a:pt x="355125" y="1374582"/>
                  </a:lnTo>
                  <a:lnTo>
                    <a:pt x="327787" y="1370964"/>
                  </a:lnTo>
                  <a:lnTo>
                    <a:pt x="300616" y="1372203"/>
                  </a:lnTo>
                  <a:lnTo>
                    <a:pt x="275875" y="1378394"/>
                  </a:lnTo>
                  <a:lnTo>
                    <a:pt x="253563" y="1389538"/>
                  </a:lnTo>
                  <a:lnTo>
                    <a:pt x="233679" y="1405635"/>
                  </a:lnTo>
                  <a:close/>
                </a:path>
                <a:path w="1383665" h="1836420">
                  <a:moveTo>
                    <a:pt x="473455" y="927861"/>
                  </a:moveTo>
                  <a:lnTo>
                    <a:pt x="602996" y="799337"/>
                  </a:lnTo>
                  <a:lnTo>
                    <a:pt x="1034669" y="1234693"/>
                  </a:lnTo>
                  <a:lnTo>
                    <a:pt x="905128" y="1363090"/>
                  </a:lnTo>
                  <a:lnTo>
                    <a:pt x="473455" y="927861"/>
                  </a:lnTo>
                  <a:close/>
                </a:path>
                <a:path w="1383665" h="1836420">
                  <a:moveTo>
                    <a:pt x="948435" y="444753"/>
                  </a:moveTo>
                  <a:lnTo>
                    <a:pt x="954982" y="438487"/>
                  </a:lnTo>
                  <a:lnTo>
                    <a:pt x="961469" y="432815"/>
                  </a:lnTo>
                  <a:lnTo>
                    <a:pt x="967884" y="427716"/>
                  </a:lnTo>
                  <a:lnTo>
                    <a:pt x="974217" y="423163"/>
                  </a:lnTo>
                  <a:lnTo>
                    <a:pt x="1114805" y="564895"/>
                  </a:lnTo>
                  <a:lnTo>
                    <a:pt x="1105402" y="571539"/>
                  </a:lnTo>
                  <a:lnTo>
                    <a:pt x="1096438" y="578516"/>
                  </a:lnTo>
                  <a:lnTo>
                    <a:pt x="1062737" y="613925"/>
                  </a:lnTo>
                  <a:lnTo>
                    <a:pt x="1045644" y="658693"/>
                  </a:lnTo>
                  <a:lnTo>
                    <a:pt x="1045718" y="683005"/>
                  </a:lnTo>
                  <a:lnTo>
                    <a:pt x="1062672" y="733155"/>
                  </a:lnTo>
                  <a:lnTo>
                    <a:pt x="1101725" y="783589"/>
                  </a:lnTo>
                  <a:lnTo>
                    <a:pt x="1294002" y="977518"/>
                  </a:lnTo>
                  <a:lnTo>
                    <a:pt x="1162430" y="1107947"/>
                  </a:lnTo>
                  <a:lnTo>
                    <a:pt x="730758" y="672718"/>
                  </a:lnTo>
                  <a:lnTo>
                    <a:pt x="860298" y="544194"/>
                  </a:lnTo>
                  <a:lnTo>
                    <a:pt x="924051" y="608456"/>
                  </a:lnTo>
                  <a:lnTo>
                    <a:pt x="926083" y="606425"/>
                  </a:lnTo>
                  <a:lnTo>
                    <a:pt x="920843" y="581157"/>
                  </a:lnTo>
                  <a:lnTo>
                    <a:pt x="918067" y="556783"/>
                  </a:lnTo>
                  <a:lnTo>
                    <a:pt x="917743" y="533290"/>
                  </a:lnTo>
                  <a:lnTo>
                    <a:pt x="919860" y="510666"/>
                  </a:lnTo>
                  <a:lnTo>
                    <a:pt x="924200" y="489902"/>
                  </a:lnTo>
                  <a:lnTo>
                    <a:pt x="930386" y="471995"/>
                  </a:lnTo>
                  <a:lnTo>
                    <a:pt x="938452" y="456945"/>
                  </a:lnTo>
                  <a:lnTo>
                    <a:pt x="948435" y="444753"/>
                  </a:lnTo>
                  <a:close/>
                </a:path>
                <a:path w="1383665" h="1836420">
                  <a:moveTo>
                    <a:pt x="69723" y="1311147"/>
                  </a:moveTo>
                  <a:lnTo>
                    <a:pt x="109394" y="1280080"/>
                  </a:lnTo>
                  <a:lnTo>
                    <a:pt x="153542" y="1261109"/>
                  </a:lnTo>
                  <a:lnTo>
                    <a:pt x="205755" y="1252235"/>
                  </a:lnTo>
                  <a:lnTo>
                    <a:pt x="236178" y="1250840"/>
                  </a:lnTo>
                  <a:lnTo>
                    <a:pt x="269493" y="1251457"/>
                  </a:lnTo>
                  <a:lnTo>
                    <a:pt x="209803" y="1191259"/>
                  </a:lnTo>
                  <a:lnTo>
                    <a:pt x="339343" y="1062735"/>
                  </a:lnTo>
                  <a:lnTo>
                    <a:pt x="770127" y="1497075"/>
                  </a:lnTo>
                  <a:lnTo>
                    <a:pt x="640588" y="1625599"/>
                  </a:lnTo>
                  <a:lnTo>
                    <a:pt x="566674" y="1551177"/>
                  </a:lnTo>
                  <a:lnTo>
                    <a:pt x="564768" y="1553209"/>
                  </a:lnTo>
                  <a:lnTo>
                    <a:pt x="569626" y="1588521"/>
                  </a:lnTo>
                  <a:lnTo>
                    <a:pt x="571436" y="1620916"/>
                  </a:lnTo>
                  <a:lnTo>
                    <a:pt x="570198" y="1650382"/>
                  </a:lnTo>
                  <a:lnTo>
                    <a:pt x="558055" y="1701649"/>
                  </a:lnTo>
                  <a:lnTo>
                    <a:pt x="529532" y="1749274"/>
                  </a:lnTo>
                  <a:lnTo>
                    <a:pt x="467975" y="1804542"/>
                  </a:lnTo>
                  <a:lnTo>
                    <a:pt x="421798" y="1825878"/>
                  </a:lnTo>
                  <a:lnTo>
                    <a:pt x="370335" y="1836165"/>
                  </a:lnTo>
                  <a:lnTo>
                    <a:pt x="313563" y="1835403"/>
                  </a:lnTo>
                  <a:lnTo>
                    <a:pt x="266973" y="1827113"/>
                  </a:lnTo>
                  <a:lnTo>
                    <a:pt x="222450" y="1812300"/>
                  </a:lnTo>
                  <a:lnTo>
                    <a:pt x="179987" y="1790964"/>
                  </a:lnTo>
                  <a:lnTo>
                    <a:pt x="139579" y="1763105"/>
                  </a:lnTo>
                  <a:lnTo>
                    <a:pt x="101218" y="1728723"/>
                  </a:lnTo>
                  <a:lnTo>
                    <a:pt x="67612" y="1690257"/>
                  </a:lnTo>
                  <a:lnTo>
                    <a:pt x="40699" y="1649376"/>
                  </a:lnTo>
                  <a:lnTo>
                    <a:pt x="20468" y="1606075"/>
                  </a:lnTo>
                  <a:lnTo>
                    <a:pt x="6905" y="1560348"/>
                  </a:lnTo>
                  <a:lnTo>
                    <a:pt x="0" y="1512188"/>
                  </a:lnTo>
                  <a:lnTo>
                    <a:pt x="1071" y="1453397"/>
                  </a:lnTo>
                  <a:lnTo>
                    <a:pt x="13049" y="1400286"/>
                  </a:lnTo>
                  <a:lnTo>
                    <a:pt x="35933" y="1352865"/>
                  </a:lnTo>
                  <a:lnTo>
                    <a:pt x="69723" y="1311147"/>
                  </a:lnTo>
                  <a:close/>
                </a:path>
                <a:path w="1383665" h="1836420">
                  <a:moveTo>
                    <a:pt x="805179" y="141985"/>
                  </a:moveTo>
                  <a:lnTo>
                    <a:pt x="948435" y="0"/>
                  </a:lnTo>
                  <a:lnTo>
                    <a:pt x="1383665" y="438784"/>
                  </a:lnTo>
                  <a:lnTo>
                    <a:pt x="1240408" y="580897"/>
                  </a:lnTo>
                  <a:lnTo>
                    <a:pt x="805179" y="141985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957062" y="3529203"/>
              <a:ext cx="236855" cy="23685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853942" y="4289298"/>
              <a:ext cx="1989455" cy="1961514"/>
            </a:xfrm>
            <a:custGeom>
              <a:avLst/>
              <a:gdLst/>
              <a:ahLst/>
              <a:cxnLst/>
              <a:rect l="l" t="t" r="r" b="b"/>
              <a:pathLst>
                <a:path w="1989454" h="1961514">
                  <a:moveTo>
                    <a:pt x="1147572" y="721613"/>
                  </a:moveTo>
                  <a:lnTo>
                    <a:pt x="1180550" y="695277"/>
                  </a:lnTo>
                  <a:lnTo>
                    <a:pt x="1217183" y="677989"/>
                  </a:lnTo>
                  <a:lnTo>
                    <a:pt x="1257460" y="669750"/>
                  </a:lnTo>
                  <a:lnTo>
                    <a:pt x="1301369" y="670559"/>
                  </a:lnTo>
                  <a:lnTo>
                    <a:pt x="1346301" y="680202"/>
                  </a:lnTo>
                  <a:lnTo>
                    <a:pt x="1389649" y="698452"/>
                  </a:lnTo>
                  <a:lnTo>
                    <a:pt x="1431403" y="725298"/>
                  </a:lnTo>
                  <a:lnTo>
                    <a:pt x="1471549" y="760729"/>
                  </a:lnTo>
                  <a:lnTo>
                    <a:pt x="1733677" y="1025016"/>
                  </a:lnTo>
                  <a:lnTo>
                    <a:pt x="1601978" y="1155445"/>
                  </a:lnTo>
                  <a:lnTo>
                    <a:pt x="1360551" y="911987"/>
                  </a:lnTo>
                  <a:lnTo>
                    <a:pt x="1341427" y="895296"/>
                  </a:lnTo>
                  <a:lnTo>
                    <a:pt x="1321196" y="882570"/>
                  </a:lnTo>
                  <a:lnTo>
                    <a:pt x="1299846" y="873821"/>
                  </a:lnTo>
                  <a:lnTo>
                    <a:pt x="1277366" y="869060"/>
                  </a:lnTo>
                  <a:lnTo>
                    <a:pt x="1255343" y="868465"/>
                  </a:lnTo>
                  <a:lnTo>
                    <a:pt x="1235392" y="872204"/>
                  </a:lnTo>
                  <a:lnTo>
                    <a:pt x="1201801" y="892682"/>
                  </a:lnTo>
                  <a:lnTo>
                    <a:pt x="1177671" y="932894"/>
                  </a:lnTo>
                  <a:lnTo>
                    <a:pt x="1174047" y="956744"/>
                  </a:lnTo>
                  <a:lnTo>
                    <a:pt x="1176020" y="983107"/>
                  </a:lnTo>
                  <a:lnTo>
                    <a:pt x="1196006" y="1037415"/>
                  </a:lnTo>
                  <a:lnTo>
                    <a:pt x="1236853" y="1089914"/>
                  </a:lnTo>
                  <a:lnTo>
                    <a:pt x="1450721" y="1305598"/>
                  </a:lnTo>
                  <a:lnTo>
                    <a:pt x="1321054" y="1434109"/>
                  </a:lnTo>
                  <a:lnTo>
                    <a:pt x="889381" y="998854"/>
                  </a:lnTo>
                  <a:lnTo>
                    <a:pt x="1018921" y="870331"/>
                  </a:lnTo>
                  <a:lnTo>
                    <a:pt x="1070102" y="921893"/>
                  </a:lnTo>
                  <a:lnTo>
                    <a:pt x="1076670" y="861363"/>
                  </a:lnTo>
                  <a:lnTo>
                    <a:pt x="1091787" y="807799"/>
                  </a:lnTo>
                  <a:lnTo>
                    <a:pt x="1115429" y="761212"/>
                  </a:lnTo>
                  <a:lnTo>
                    <a:pt x="1147572" y="721613"/>
                  </a:lnTo>
                  <a:close/>
                </a:path>
                <a:path w="1989454" h="1961514">
                  <a:moveTo>
                    <a:pt x="0" y="1425981"/>
                  </a:moveTo>
                  <a:lnTo>
                    <a:pt x="141224" y="1285874"/>
                  </a:lnTo>
                  <a:lnTo>
                    <a:pt x="544322" y="1692389"/>
                  </a:lnTo>
                  <a:lnTo>
                    <a:pt x="573014" y="1717397"/>
                  </a:lnTo>
                  <a:lnTo>
                    <a:pt x="602884" y="1735729"/>
                  </a:lnTo>
                  <a:lnTo>
                    <a:pt x="633922" y="1747387"/>
                  </a:lnTo>
                  <a:lnTo>
                    <a:pt x="666115" y="1752371"/>
                  </a:lnTo>
                  <a:lnTo>
                    <a:pt x="697976" y="1750650"/>
                  </a:lnTo>
                  <a:lnTo>
                    <a:pt x="756269" y="1726948"/>
                  </a:lnTo>
                  <a:lnTo>
                    <a:pt x="808251" y="1675321"/>
                  </a:lnTo>
                  <a:lnTo>
                    <a:pt x="836636" y="1612804"/>
                  </a:lnTo>
                  <a:lnTo>
                    <a:pt x="839470" y="1579943"/>
                  </a:lnTo>
                  <a:lnTo>
                    <a:pt x="834636" y="1546760"/>
                  </a:lnTo>
                  <a:lnTo>
                    <a:pt x="822229" y="1514020"/>
                  </a:lnTo>
                  <a:lnTo>
                    <a:pt x="802251" y="1481724"/>
                  </a:lnTo>
                  <a:lnTo>
                    <a:pt x="774700" y="1449870"/>
                  </a:lnTo>
                  <a:lnTo>
                    <a:pt x="378587" y="1050543"/>
                  </a:lnTo>
                  <a:lnTo>
                    <a:pt x="519303" y="910970"/>
                  </a:lnTo>
                  <a:lnTo>
                    <a:pt x="946023" y="1341196"/>
                  </a:lnTo>
                  <a:lnTo>
                    <a:pt x="972552" y="1371630"/>
                  </a:lnTo>
                  <a:lnTo>
                    <a:pt x="995949" y="1406242"/>
                  </a:lnTo>
                  <a:lnTo>
                    <a:pt x="1016228" y="1445030"/>
                  </a:lnTo>
                  <a:lnTo>
                    <a:pt x="1033399" y="1487995"/>
                  </a:lnTo>
                  <a:lnTo>
                    <a:pt x="1045186" y="1533222"/>
                  </a:lnTo>
                  <a:lnTo>
                    <a:pt x="1049496" y="1578797"/>
                  </a:lnTo>
                  <a:lnTo>
                    <a:pt x="1046329" y="1624719"/>
                  </a:lnTo>
                  <a:lnTo>
                    <a:pt x="1035685" y="1670989"/>
                  </a:lnTo>
                  <a:lnTo>
                    <a:pt x="1018303" y="1716302"/>
                  </a:lnTo>
                  <a:lnTo>
                    <a:pt x="995124" y="1759353"/>
                  </a:lnTo>
                  <a:lnTo>
                    <a:pt x="966158" y="1800141"/>
                  </a:lnTo>
                  <a:lnTo>
                    <a:pt x="931418" y="1838667"/>
                  </a:lnTo>
                  <a:lnTo>
                    <a:pt x="885771" y="1879710"/>
                  </a:lnTo>
                  <a:lnTo>
                    <a:pt x="840015" y="1912476"/>
                  </a:lnTo>
                  <a:lnTo>
                    <a:pt x="794146" y="1936965"/>
                  </a:lnTo>
                  <a:lnTo>
                    <a:pt x="748161" y="1953179"/>
                  </a:lnTo>
                  <a:lnTo>
                    <a:pt x="702056" y="1961117"/>
                  </a:lnTo>
                  <a:lnTo>
                    <a:pt x="655828" y="1960778"/>
                  </a:lnTo>
                  <a:lnTo>
                    <a:pt x="602564" y="1952582"/>
                  </a:lnTo>
                  <a:lnTo>
                    <a:pt x="553720" y="1938738"/>
                  </a:lnTo>
                  <a:lnTo>
                    <a:pt x="509295" y="1919246"/>
                  </a:lnTo>
                  <a:lnTo>
                    <a:pt x="469290" y="1894106"/>
                  </a:lnTo>
                  <a:lnTo>
                    <a:pt x="433705" y="1863318"/>
                  </a:lnTo>
                  <a:lnTo>
                    <a:pt x="0" y="1425981"/>
                  </a:lnTo>
                  <a:close/>
                </a:path>
                <a:path w="1989454" h="1961514">
                  <a:moveTo>
                    <a:pt x="1344930" y="66039"/>
                  </a:moveTo>
                  <a:lnTo>
                    <a:pt x="1370169" y="43326"/>
                  </a:lnTo>
                  <a:lnTo>
                    <a:pt x="1395777" y="24733"/>
                  </a:lnTo>
                  <a:lnTo>
                    <a:pt x="1421743" y="10283"/>
                  </a:lnTo>
                  <a:lnTo>
                    <a:pt x="1448054" y="0"/>
                  </a:lnTo>
                  <a:lnTo>
                    <a:pt x="1571498" y="124459"/>
                  </a:lnTo>
                  <a:lnTo>
                    <a:pt x="1548755" y="129936"/>
                  </a:lnTo>
                  <a:lnTo>
                    <a:pt x="1529476" y="136842"/>
                  </a:lnTo>
                  <a:lnTo>
                    <a:pt x="1489505" y="169134"/>
                  </a:lnTo>
                  <a:lnTo>
                    <a:pt x="1476629" y="218694"/>
                  </a:lnTo>
                  <a:lnTo>
                    <a:pt x="1479726" y="236595"/>
                  </a:lnTo>
                  <a:lnTo>
                    <a:pt x="1486360" y="253888"/>
                  </a:lnTo>
                  <a:lnTo>
                    <a:pt x="1496542" y="270539"/>
                  </a:lnTo>
                  <a:lnTo>
                    <a:pt x="1510284" y="286512"/>
                  </a:lnTo>
                  <a:lnTo>
                    <a:pt x="1558544" y="335152"/>
                  </a:lnTo>
                  <a:lnTo>
                    <a:pt x="1669415" y="225170"/>
                  </a:lnTo>
                  <a:lnTo>
                    <a:pt x="1786382" y="343153"/>
                  </a:lnTo>
                  <a:lnTo>
                    <a:pt x="1674495" y="454151"/>
                  </a:lnTo>
                  <a:lnTo>
                    <a:pt x="1989201" y="771525"/>
                  </a:lnTo>
                  <a:lnTo>
                    <a:pt x="1859661" y="900049"/>
                  </a:lnTo>
                  <a:lnTo>
                    <a:pt x="1544955" y="582676"/>
                  </a:lnTo>
                  <a:lnTo>
                    <a:pt x="1506474" y="620776"/>
                  </a:lnTo>
                  <a:lnTo>
                    <a:pt x="1389507" y="502793"/>
                  </a:lnTo>
                  <a:lnTo>
                    <a:pt x="1427988" y="464693"/>
                  </a:lnTo>
                  <a:lnTo>
                    <a:pt x="1375283" y="411479"/>
                  </a:lnTo>
                  <a:lnTo>
                    <a:pt x="1336026" y="368185"/>
                  </a:lnTo>
                  <a:lnTo>
                    <a:pt x="1306201" y="326853"/>
                  </a:lnTo>
                  <a:lnTo>
                    <a:pt x="1285818" y="287496"/>
                  </a:lnTo>
                  <a:lnTo>
                    <a:pt x="1274890" y="250127"/>
                  </a:lnTo>
                  <a:lnTo>
                    <a:pt x="1273429" y="214756"/>
                  </a:lnTo>
                  <a:lnTo>
                    <a:pt x="1280975" y="173249"/>
                  </a:lnTo>
                  <a:lnTo>
                    <a:pt x="1295415" y="134635"/>
                  </a:lnTo>
                  <a:lnTo>
                    <a:pt x="1316737" y="98903"/>
                  </a:lnTo>
                  <a:lnTo>
                    <a:pt x="1344930" y="66039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7/16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518731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80"/>
              <a:t>CFS: </a:t>
            </a:r>
            <a:r>
              <a:rPr dirty="0" spc="-1275"/>
              <a:t>BALANCING</a:t>
            </a:r>
            <a:r>
              <a:rPr dirty="0" spc="-1255"/>
              <a:t> </a:t>
            </a:r>
            <a:r>
              <a:rPr dirty="0" spc="-1500"/>
              <a:t>THE</a:t>
            </a:r>
            <a:r>
              <a:rPr dirty="0" spc="-310"/>
              <a:t> </a:t>
            </a:r>
            <a:r>
              <a:rPr dirty="0" spc="-1410"/>
              <a:t>LOAD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7452" y="1918061"/>
            <a:ext cx="8228965" cy="1336040"/>
          </a:xfrm>
          <a:prstGeom prst="rect">
            <a:avLst/>
          </a:prstGeom>
        </p:spPr>
        <p:txBody>
          <a:bodyPr wrap="square" lIns="0" tIns="156845" rIns="0" bIns="0" rtlCol="0" vert="horz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1235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135">
                <a:latin typeface="Arial"/>
                <a:cs typeface="Arial"/>
              </a:rPr>
              <a:t>Load calculations </a:t>
            </a:r>
            <a:r>
              <a:rPr dirty="0" sz="2200" spc="-50">
                <a:latin typeface="Arial"/>
                <a:cs typeface="Arial"/>
              </a:rPr>
              <a:t>are </a:t>
            </a:r>
            <a:r>
              <a:rPr dirty="0" sz="2200" spc="-75">
                <a:latin typeface="Arial"/>
                <a:cs typeface="Arial"/>
              </a:rPr>
              <a:t>actually </a:t>
            </a:r>
            <a:r>
              <a:rPr dirty="0" sz="2200" spc="-160">
                <a:latin typeface="Arial"/>
                <a:cs typeface="Arial"/>
              </a:rPr>
              <a:t>more </a:t>
            </a:r>
            <a:r>
              <a:rPr dirty="0" sz="2200" spc="-110">
                <a:latin typeface="Arial"/>
                <a:cs typeface="Arial"/>
              </a:rPr>
              <a:t>complicated, </a:t>
            </a:r>
            <a:r>
              <a:rPr dirty="0" sz="2200" spc="-254">
                <a:latin typeface="Arial"/>
                <a:cs typeface="Arial"/>
              </a:rPr>
              <a:t>use </a:t>
            </a:r>
            <a:r>
              <a:rPr dirty="0" sz="2200" spc="-160">
                <a:latin typeface="Arial"/>
                <a:cs typeface="Arial"/>
              </a:rPr>
              <a:t>more</a:t>
            </a:r>
            <a:r>
              <a:rPr dirty="0" sz="2200" spc="-225">
                <a:latin typeface="Arial"/>
                <a:cs typeface="Arial"/>
              </a:rPr>
              <a:t> </a:t>
            </a:r>
            <a:r>
              <a:rPr dirty="0" sz="2200" spc="-170">
                <a:latin typeface="Arial"/>
                <a:cs typeface="Arial"/>
              </a:rPr>
              <a:t>heuristics</a:t>
            </a:r>
            <a:endParaRPr sz="2200"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150" b="1">
                <a:latin typeface="Arial"/>
                <a:cs typeface="Arial"/>
              </a:rPr>
              <a:t>One </a:t>
            </a:r>
            <a:r>
              <a:rPr dirty="0" sz="2200" spc="-114" b="1">
                <a:latin typeface="Arial"/>
                <a:cs typeface="Arial"/>
              </a:rPr>
              <a:t>of </a:t>
            </a:r>
            <a:r>
              <a:rPr dirty="0" sz="2200" spc="-185" b="1">
                <a:latin typeface="Arial"/>
                <a:cs typeface="Arial"/>
              </a:rPr>
              <a:t>them </a:t>
            </a:r>
            <a:r>
              <a:rPr dirty="0" sz="2200" spc="-155" b="1">
                <a:latin typeface="Arial"/>
                <a:cs typeface="Arial"/>
              </a:rPr>
              <a:t>aims </a:t>
            </a:r>
            <a:r>
              <a:rPr dirty="0" sz="2200" spc="-170" b="1">
                <a:latin typeface="Arial"/>
                <a:cs typeface="Arial"/>
              </a:rPr>
              <a:t>to </a:t>
            </a:r>
            <a:r>
              <a:rPr dirty="0" sz="2200" spc="-175" b="1">
                <a:latin typeface="Arial"/>
                <a:cs typeface="Arial"/>
              </a:rPr>
              <a:t>increase </a:t>
            </a:r>
            <a:r>
              <a:rPr dirty="0" sz="2200" spc="-155" b="1">
                <a:latin typeface="Arial"/>
                <a:cs typeface="Arial"/>
              </a:rPr>
              <a:t>fairness </a:t>
            </a:r>
            <a:r>
              <a:rPr dirty="0" sz="2200" spc="-145" b="1">
                <a:latin typeface="Arial"/>
                <a:cs typeface="Arial"/>
              </a:rPr>
              <a:t>between</a:t>
            </a:r>
            <a:r>
              <a:rPr dirty="0" sz="2200" spc="60" b="1">
                <a:latin typeface="Arial"/>
                <a:cs typeface="Arial"/>
              </a:rPr>
              <a:t> </a:t>
            </a:r>
            <a:r>
              <a:rPr dirty="0" sz="2200" spc="-185" b="1">
                <a:latin typeface="Arial"/>
                <a:cs typeface="Arial"/>
              </a:rPr>
              <a:t>“sessions”</a:t>
            </a:r>
            <a:endParaRPr sz="2200">
              <a:latin typeface="Arial"/>
              <a:cs typeface="Arial"/>
            </a:endParaRPr>
          </a:p>
          <a:p>
            <a:pPr lvl="1" marL="352425" indent="-212725">
              <a:lnSpc>
                <a:spcPct val="100000"/>
              </a:lnSpc>
              <a:spcBef>
                <a:spcPts val="125"/>
              </a:spcBef>
              <a:buClr>
                <a:srgbClr val="1CACE3"/>
              </a:buClr>
              <a:buFont typeface="Wingdings"/>
              <a:buChar char=""/>
              <a:tabLst>
                <a:tab pos="353060" algn="l"/>
              </a:tabLst>
            </a:pPr>
            <a:r>
              <a:rPr dirty="0" sz="2200" spc="-175" b="1">
                <a:solidFill>
                  <a:srgbClr val="FF0000"/>
                </a:solidFill>
                <a:latin typeface="Arial"/>
                <a:cs typeface="Arial"/>
              </a:rPr>
              <a:t>Solution: </a:t>
            </a:r>
            <a:r>
              <a:rPr dirty="0" sz="2200" spc="-55">
                <a:solidFill>
                  <a:srgbClr val="FF0000"/>
                </a:solidFill>
                <a:latin typeface="Arial"/>
                <a:cs typeface="Arial"/>
              </a:rPr>
              <a:t>divide </a:t>
            </a:r>
            <a:r>
              <a:rPr dirty="0" sz="2200" spc="-135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dirty="0" sz="2200" spc="-40">
                <a:solidFill>
                  <a:srgbClr val="FF0000"/>
                </a:solidFill>
                <a:latin typeface="Arial"/>
                <a:cs typeface="Arial"/>
              </a:rPr>
              <a:t>load </a:t>
            </a:r>
            <a:r>
              <a:rPr dirty="0" sz="2200" spc="-5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dirty="0" sz="2200" spc="-15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dirty="0" sz="2200" spc="-135">
                <a:solidFill>
                  <a:srgbClr val="FF0000"/>
                </a:solidFill>
                <a:latin typeface="Arial"/>
                <a:cs typeface="Arial"/>
              </a:rPr>
              <a:t>task </a:t>
            </a:r>
            <a:r>
              <a:rPr dirty="0" sz="2200" spc="-65">
                <a:solidFill>
                  <a:srgbClr val="FF0000"/>
                </a:solidFill>
                <a:latin typeface="Arial"/>
                <a:cs typeface="Arial"/>
              </a:rPr>
              <a:t>by </a:t>
            </a:r>
            <a:r>
              <a:rPr dirty="0" sz="2200" spc="-135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dirty="0" sz="2200" spc="-175">
                <a:solidFill>
                  <a:srgbClr val="FF0000"/>
                </a:solidFill>
                <a:latin typeface="Arial"/>
                <a:cs typeface="Arial"/>
              </a:rPr>
              <a:t>number </a:t>
            </a:r>
            <a:r>
              <a:rPr dirty="0" sz="2200" spc="-5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dirty="0" sz="2200" spc="-114">
                <a:solidFill>
                  <a:srgbClr val="FF0000"/>
                </a:solidFill>
                <a:latin typeface="Arial"/>
                <a:cs typeface="Arial"/>
              </a:rPr>
              <a:t>threads </a:t>
            </a:r>
            <a:r>
              <a:rPr dirty="0" sz="2200" spc="-14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dirty="0" sz="2200" spc="-135">
                <a:solidFill>
                  <a:srgbClr val="FF0000"/>
                </a:solidFill>
                <a:latin typeface="Arial"/>
                <a:cs typeface="Arial"/>
              </a:rPr>
              <a:t>its</a:t>
            </a:r>
            <a:r>
              <a:rPr dirty="0" sz="2200" spc="6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150">
                <a:solidFill>
                  <a:srgbClr val="FF0000"/>
                </a:solidFill>
                <a:latin typeface="Arial"/>
                <a:cs typeface="Arial"/>
              </a:rPr>
              <a:t>tty!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7/16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518731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80"/>
              <a:t>CFS: </a:t>
            </a:r>
            <a:r>
              <a:rPr dirty="0" spc="-1275"/>
              <a:t>BALANCING</a:t>
            </a:r>
            <a:r>
              <a:rPr dirty="0" spc="-1255"/>
              <a:t> </a:t>
            </a:r>
            <a:r>
              <a:rPr dirty="0" spc="-1500"/>
              <a:t>THE</a:t>
            </a:r>
            <a:r>
              <a:rPr dirty="0" spc="-310"/>
              <a:t> </a:t>
            </a:r>
            <a:r>
              <a:rPr dirty="0" spc="-1410"/>
              <a:t>LOAD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7452" y="1918061"/>
            <a:ext cx="8228965" cy="1336040"/>
          </a:xfrm>
          <a:prstGeom prst="rect">
            <a:avLst/>
          </a:prstGeom>
        </p:spPr>
        <p:txBody>
          <a:bodyPr wrap="square" lIns="0" tIns="156845" rIns="0" bIns="0" rtlCol="0" vert="horz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1235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135">
                <a:latin typeface="Arial"/>
                <a:cs typeface="Arial"/>
              </a:rPr>
              <a:t>Load calculations </a:t>
            </a:r>
            <a:r>
              <a:rPr dirty="0" sz="2200" spc="-50">
                <a:latin typeface="Arial"/>
                <a:cs typeface="Arial"/>
              </a:rPr>
              <a:t>are </a:t>
            </a:r>
            <a:r>
              <a:rPr dirty="0" sz="2200" spc="-75">
                <a:latin typeface="Arial"/>
                <a:cs typeface="Arial"/>
              </a:rPr>
              <a:t>actually </a:t>
            </a:r>
            <a:r>
              <a:rPr dirty="0" sz="2200" spc="-160">
                <a:latin typeface="Arial"/>
                <a:cs typeface="Arial"/>
              </a:rPr>
              <a:t>more </a:t>
            </a:r>
            <a:r>
              <a:rPr dirty="0" sz="2200" spc="-110">
                <a:latin typeface="Arial"/>
                <a:cs typeface="Arial"/>
              </a:rPr>
              <a:t>complicated, </a:t>
            </a:r>
            <a:r>
              <a:rPr dirty="0" sz="2200" spc="-254">
                <a:latin typeface="Arial"/>
                <a:cs typeface="Arial"/>
              </a:rPr>
              <a:t>use </a:t>
            </a:r>
            <a:r>
              <a:rPr dirty="0" sz="2200" spc="-160">
                <a:latin typeface="Arial"/>
                <a:cs typeface="Arial"/>
              </a:rPr>
              <a:t>more</a:t>
            </a:r>
            <a:r>
              <a:rPr dirty="0" sz="2200" spc="-225">
                <a:latin typeface="Arial"/>
                <a:cs typeface="Arial"/>
              </a:rPr>
              <a:t> </a:t>
            </a:r>
            <a:r>
              <a:rPr dirty="0" sz="2200" spc="-170">
                <a:latin typeface="Arial"/>
                <a:cs typeface="Arial"/>
              </a:rPr>
              <a:t>heuristics</a:t>
            </a:r>
            <a:endParaRPr sz="2200"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150" b="1">
                <a:latin typeface="Arial"/>
                <a:cs typeface="Arial"/>
              </a:rPr>
              <a:t>One </a:t>
            </a:r>
            <a:r>
              <a:rPr dirty="0" sz="2200" spc="-114" b="1">
                <a:latin typeface="Arial"/>
                <a:cs typeface="Arial"/>
              </a:rPr>
              <a:t>of </a:t>
            </a:r>
            <a:r>
              <a:rPr dirty="0" sz="2200" spc="-185" b="1">
                <a:latin typeface="Arial"/>
                <a:cs typeface="Arial"/>
              </a:rPr>
              <a:t>them </a:t>
            </a:r>
            <a:r>
              <a:rPr dirty="0" sz="2200" spc="-155" b="1">
                <a:latin typeface="Arial"/>
                <a:cs typeface="Arial"/>
              </a:rPr>
              <a:t>aims </a:t>
            </a:r>
            <a:r>
              <a:rPr dirty="0" sz="2200" spc="-170" b="1">
                <a:latin typeface="Arial"/>
                <a:cs typeface="Arial"/>
              </a:rPr>
              <a:t>to </a:t>
            </a:r>
            <a:r>
              <a:rPr dirty="0" sz="2200" spc="-175" b="1">
                <a:latin typeface="Arial"/>
                <a:cs typeface="Arial"/>
              </a:rPr>
              <a:t>increase </a:t>
            </a:r>
            <a:r>
              <a:rPr dirty="0" sz="2200" spc="-155" b="1">
                <a:latin typeface="Arial"/>
                <a:cs typeface="Arial"/>
              </a:rPr>
              <a:t>fairness </a:t>
            </a:r>
            <a:r>
              <a:rPr dirty="0" sz="2200" spc="-145" b="1">
                <a:latin typeface="Arial"/>
                <a:cs typeface="Arial"/>
              </a:rPr>
              <a:t>between</a:t>
            </a:r>
            <a:r>
              <a:rPr dirty="0" sz="2200" spc="60" b="1">
                <a:latin typeface="Arial"/>
                <a:cs typeface="Arial"/>
              </a:rPr>
              <a:t> </a:t>
            </a:r>
            <a:r>
              <a:rPr dirty="0" sz="2200" spc="-185" b="1">
                <a:latin typeface="Arial"/>
                <a:cs typeface="Arial"/>
              </a:rPr>
              <a:t>“sessions”</a:t>
            </a:r>
            <a:endParaRPr sz="2200">
              <a:latin typeface="Arial"/>
              <a:cs typeface="Arial"/>
            </a:endParaRPr>
          </a:p>
          <a:p>
            <a:pPr lvl="1" marL="352425" indent="-212725">
              <a:lnSpc>
                <a:spcPct val="100000"/>
              </a:lnSpc>
              <a:spcBef>
                <a:spcPts val="125"/>
              </a:spcBef>
              <a:buClr>
                <a:srgbClr val="1CACE3"/>
              </a:buClr>
              <a:buFont typeface="Wingdings"/>
              <a:buChar char=""/>
              <a:tabLst>
                <a:tab pos="353060" algn="l"/>
              </a:tabLst>
            </a:pPr>
            <a:r>
              <a:rPr dirty="0" sz="2200" spc="-175" b="1">
                <a:solidFill>
                  <a:srgbClr val="FF0000"/>
                </a:solidFill>
                <a:latin typeface="Arial"/>
                <a:cs typeface="Arial"/>
              </a:rPr>
              <a:t>Solution: </a:t>
            </a:r>
            <a:r>
              <a:rPr dirty="0" sz="2200" spc="-55">
                <a:solidFill>
                  <a:srgbClr val="FF0000"/>
                </a:solidFill>
                <a:latin typeface="Arial"/>
                <a:cs typeface="Arial"/>
              </a:rPr>
              <a:t>divide </a:t>
            </a:r>
            <a:r>
              <a:rPr dirty="0" sz="2200" spc="-135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dirty="0" sz="2200" spc="-40">
                <a:solidFill>
                  <a:srgbClr val="FF0000"/>
                </a:solidFill>
                <a:latin typeface="Arial"/>
                <a:cs typeface="Arial"/>
              </a:rPr>
              <a:t>load </a:t>
            </a:r>
            <a:r>
              <a:rPr dirty="0" sz="2200" spc="-5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dirty="0" sz="2200" spc="-15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dirty="0" sz="2200" spc="-135">
                <a:solidFill>
                  <a:srgbClr val="FF0000"/>
                </a:solidFill>
                <a:latin typeface="Arial"/>
                <a:cs typeface="Arial"/>
              </a:rPr>
              <a:t>task </a:t>
            </a:r>
            <a:r>
              <a:rPr dirty="0" sz="2200" spc="-65">
                <a:solidFill>
                  <a:srgbClr val="FF0000"/>
                </a:solidFill>
                <a:latin typeface="Arial"/>
                <a:cs typeface="Arial"/>
              </a:rPr>
              <a:t>by </a:t>
            </a:r>
            <a:r>
              <a:rPr dirty="0" sz="2200" spc="-135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dirty="0" sz="2200" spc="-175">
                <a:solidFill>
                  <a:srgbClr val="FF0000"/>
                </a:solidFill>
                <a:latin typeface="Arial"/>
                <a:cs typeface="Arial"/>
              </a:rPr>
              <a:t>number </a:t>
            </a:r>
            <a:r>
              <a:rPr dirty="0" sz="2200" spc="-5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dirty="0" sz="2200" spc="-114">
                <a:solidFill>
                  <a:srgbClr val="FF0000"/>
                </a:solidFill>
                <a:latin typeface="Arial"/>
                <a:cs typeface="Arial"/>
              </a:rPr>
              <a:t>threads </a:t>
            </a:r>
            <a:r>
              <a:rPr dirty="0" sz="2200" spc="-14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dirty="0" sz="2200" spc="-135">
                <a:solidFill>
                  <a:srgbClr val="FF0000"/>
                </a:solidFill>
                <a:latin typeface="Arial"/>
                <a:cs typeface="Arial"/>
              </a:rPr>
              <a:t>its</a:t>
            </a:r>
            <a:r>
              <a:rPr dirty="0" sz="2200" spc="6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150">
                <a:solidFill>
                  <a:srgbClr val="FF0000"/>
                </a:solidFill>
                <a:latin typeface="Arial"/>
                <a:cs typeface="Arial"/>
              </a:rPr>
              <a:t>tty!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423160" y="3512820"/>
            <a:ext cx="904240" cy="247015"/>
          </a:xfrm>
          <a:prstGeom prst="rect">
            <a:avLst/>
          </a:prstGeom>
          <a:solidFill>
            <a:srgbClr val="42B996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84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16935" y="5268467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7800">
              <a:lnSpc>
                <a:spcPts val="1855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24227" y="5268467"/>
            <a:ext cx="904240" cy="248920"/>
          </a:xfrm>
          <a:prstGeom prst="rect">
            <a:avLst/>
          </a:prstGeom>
          <a:solidFill>
            <a:srgbClr val="2583C5"/>
          </a:solidFill>
          <a:ln w="15239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7165">
              <a:lnSpc>
                <a:spcPts val="1860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03350" y="5525211"/>
            <a:ext cx="28708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70" b="1">
                <a:solidFill>
                  <a:srgbClr val="2583C5"/>
                </a:solidFill>
                <a:latin typeface="Arial"/>
                <a:cs typeface="Arial"/>
              </a:rPr>
              <a:t>Session </a:t>
            </a:r>
            <a:r>
              <a:rPr dirty="0" sz="3600" spc="105" b="1">
                <a:solidFill>
                  <a:srgbClr val="2583C5"/>
                </a:solidFill>
                <a:latin typeface="Arial"/>
                <a:cs typeface="Arial"/>
              </a:rPr>
              <a:t>(tty)</a:t>
            </a:r>
            <a:r>
              <a:rPr dirty="0" sz="3600" spc="-440" b="1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dirty="0" sz="3600" spc="-95" b="1">
                <a:solidFill>
                  <a:srgbClr val="2583C5"/>
                </a:solidFill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03350" y="3795776"/>
            <a:ext cx="28702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70" b="1">
                <a:solidFill>
                  <a:srgbClr val="42B996"/>
                </a:solidFill>
                <a:latin typeface="Arial"/>
                <a:cs typeface="Arial"/>
              </a:rPr>
              <a:t>Session </a:t>
            </a:r>
            <a:r>
              <a:rPr dirty="0" sz="3600" spc="105" b="1">
                <a:solidFill>
                  <a:srgbClr val="42B996"/>
                </a:solidFill>
                <a:latin typeface="Arial"/>
                <a:cs typeface="Arial"/>
              </a:rPr>
              <a:t>(tty)</a:t>
            </a:r>
            <a:r>
              <a:rPr dirty="0" sz="3600" spc="-445" b="1">
                <a:solidFill>
                  <a:srgbClr val="42B996"/>
                </a:solidFill>
                <a:latin typeface="Arial"/>
                <a:cs typeface="Arial"/>
              </a:rPr>
              <a:t> </a:t>
            </a:r>
            <a:r>
              <a:rPr dirty="0" sz="3600" spc="-95" b="1">
                <a:solidFill>
                  <a:srgbClr val="42B996"/>
                </a:solidFill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824227" y="4956047"/>
            <a:ext cx="904240" cy="247015"/>
          </a:xfrm>
          <a:prstGeom prst="rect">
            <a:avLst/>
          </a:prstGeom>
          <a:solidFill>
            <a:srgbClr val="2583C5"/>
          </a:solidFill>
          <a:ln w="15239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7165">
              <a:lnSpc>
                <a:spcPts val="1850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7/16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16935" y="4951476"/>
            <a:ext cx="904240" cy="247015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7800">
              <a:lnSpc>
                <a:spcPts val="1855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518731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80"/>
              <a:t>CFS: </a:t>
            </a:r>
            <a:r>
              <a:rPr dirty="0" spc="-1275"/>
              <a:t>BALANCING</a:t>
            </a:r>
            <a:r>
              <a:rPr dirty="0" spc="-1255"/>
              <a:t> </a:t>
            </a:r>
            <a:r>
              <a:rPr dirty="0" spc="-1500"/>
              <a:t>THE</a:t>
            </a:r>
            <a:r>
              <a:rPr dirty="0" spc="-310"/>
              <a:t> </a:t>
            </a:r>
            <a:r>
              <a:rPr dirty="0" spc="-1410"/>
              <a:t>LOAD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7452" y="1918061"/>
            <a:ext cx="8228965" cy="1336040"/>
          </a:xfrm>
          <a:prstGeom prst="rect">
            <a:avLst/>
          </a:prstGeom>
        </p:spPr>
        <p:txBody>
          <a:bodyPr wrap="square" lIns="0" tIns="156845" rIns="0" bIns="0" rtlCol="0" vert="horz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1235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135">
                <a:latin typeface="Arial"/>
                <a:cs typeface="Arial"/>
              </a:rPr>
              <a:t>Load calculations </a:t>
            </a:r>
            <a:r>
              <a:rPr dirty="0" sz="2200" spc="-50">
                <a:latin typeface="Arial"/>
                <a:cs typeface="Arial"/>
              </a:rPr>
              <a:t>are </a:t>
            </a:r>
            <a:r>
              <a:rPr dirty="0" sz="2200" spc="-75">
                <a:latin typeface="Arial"/>
                <a:cs typeface="Arial"/>
              </a:rPr>
              <a:t>actually </a:t>
            </a:r>
            <a:r>
              <a:rPr dirty="0" sz="2200" spc="-160">
                <a:latin typeface="Arial"/>
                <a:cs typeface="Arial"/>
              </a:rPr>
              <a:t>more </a:t>
            </a:r>
            <a:r>
              <a:rPr dirty="0" sz="2200" spc="-110">
                <a:latin typeface="Arial"/>
                <a:cs typeface="Arial"/>
              </a:rPr>
              <a:t>complicated, </a:t>
            </a:r>
            <a:r>
              <a:rPr dirty="0" sz="2200" spc="-254">
                <a:latin typeface="Arial"/>
                <a:cs typeface="Arial"/>
              </a:rPr>
              <a:t>use </a:t>
            </a:r>
            <a:r>
              <a:rPr dirty="0" sz="2200" spc="-160">
                <a:latin typeface="Arial"/>
                <a:cs typeface="Arial"/>
              </a:rPr>
              <a:t>more</a:t>
            </a:r>
            <a:r>
              <a:rPr dirty="0" sz="2200" spc="-225">
                <a:latin typeface="Arial"/>
                <a:cs typeface="Arial"/>
              </a:rPr>
              <a:t> </a:t>
            </a:r>
            <a:r>
              <a:rPr dirty="0" sz="2200" spc="-170">
                <a:latin typeface="Arial"/>
                <a:cs typeface="Arial"/>
              </a:rPr>
              <a:t>heuristics</a:t>
            </a:r>
            <a:endParaRPr sz="2200"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150" b="1">
                <a:latin typeface="Arial"/>
                <a:cs typeface="Arial"/>
              </a:rPr>
              <a:t>One </a:t>
            </a:r>
            <a:r>
              <a:rPr dirty="0" sz="2200" spc="-114" b="1">
                <a:latin typeface="Arial"/>
                <a:cs typeface="Arial"/>
              </a:rPr>
              <a:t>of </a:t>
            </a:r>
            <a:r>
              <a:rPr dirty="0" sz="2200" spc="-185" b="1">
                <a:latin typeface="Arial"/>
                <a:cs typeface="Arial"/>
              </a:rPr>
              <a:t>them </a:t>
            </a:r>
            <a:r>
              <a:rPr dirty="0" sz="2200" spc="-155" b="1">
                <a:latin typeface="Arial"/>
                <a:cs typeface="Arial"/>
              </a:rPr>
              <a:t>aims </a:t>
            </a:r>
            <a:r>
              <a:rPr dirty="0" sz="2200" spc="-170" b="1">
                <a:latin typeface="Arial"/>
                <a:cs typeface="Arial"/>
              </a:rPr>
              <a:t>to </a:t>
            </a:r>
            <a:r>
              <a:rPr dirty="0" sz="2200" spc="-175" b="1">
                <a:latin typeface="Arial"/>
                <a:cs typeface="Arial"/>
              </a:rPr>
              <a:t>increase </a:t>
            </a:r>
            <a:r>
              <a:rPr dirty="0" sz="2200" spc="-155" b="1">
                <a:latin typeface="Arial"/>
                <a:cs typeface="Arial"/>
              </a:rPr>
              <a:t>fairness </a:t>
            </a:r>
            <a:r>
              <a:rPr dirty="0" sz="2200" spc="-145" b="1">
                <a:latin typeface="Arial"/>
                <a:cs typeface="Arial"/>
              </a:rPr>
              <a:t>between</a:t>
            </a:r>
            <a:r>
              <a:rPr dirty="0" sz="2200" spc="60" b="1">
                <a:latin typeface="Arial"/>
                <a:cs typeface="Arial"/>
              </a:rPr>
              <a:t> </a:t>
            </a:r>
            <a:r>
              <a:rPr dirty="0" sz="2200" spc="-185" b="1">
                <a:latin typeface="Arial"/>
                <a:cs typeface="Arial"/>
              </a:rPr>
              <a:t>“sessions”</a:t>
            </a:r>
            <a:endParaRPr sz="2200">
              <a:latin typeface="Arial"/>
              <a:cs typeface="Arial"/>
            </a:endParaRPr>
          </a:p>
          <a:p>
            <a:pPr lvl="1" marL="352425" indent="-212725">
              <a:lnSpc>
                <a:spcPct val="100000"/>
              </a:lnSpc>
              <a:spcBef>
                <a:spcPts val="125"/>
              </a:spcBef>
              <a:buClr>
                <a:srgbClr val="1CACE3"/>
              </a:buClr>
              <a:buFont typeface="Wingdings"/>
              <a:buChar char=""/>
              <a:tabLst>
                <a:tab pos="353060" algn="l"/>
              </a:tabLst>
            </a:pPr>
            <a:r>
              <a:rPr dirty="0" sz="2200" spc="-175" b="1">
                <a:solidFill>
                  <a:srgbClr val="FF0000"/>
                </a:solidFill>
                <a:latin typeface="Arial"/>
                <a:cs typeface="Arial"/>
              </a:rPr>
              <a:t>Solution: </a:t>
            </a:r>
            <a:r>
              <a:rPr dirty="0" sz="2200" spc="-55">
                <a:solidFill>
                  <a:srgbClr val="FF0000"/>
                </a:solidFill>
                <a:latin typeface="Arial"/>
                <a:cs typeface="Arial"/>
              </a:rPr>
              <a:t>divide </a:t>
            </a:r>
            <a:r>
              <a:rPr dirty="0" sz="2200" spc="-135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dirty="0" sz="2200" spc="-40">
                <a:solidFill>
                  <a:srgbClr val="FF0000"/>
                </a:solidFill>
                <a:latin typeface="Arial"/>
                <a:cs typeface="Arial"/>
              </a:rPr>
              <a:t>load </a:t>
            </a:r>
            <a:r>
              <a:rPr dirty="0" sz="2200" spc="-5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dirty="0" sz="2200" spc="-15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dirty="0" sz="2200" spc="-135">
                <a:solidFill>
                  <a:srgbClr val="FF0000"/>
                </a:solidFill>
                <a:latin typeface="Arial"/>
                <a:cs typeface="Arial"/>
              </a:rPr>
              <a:t>task </a:t>
            </a:r>
            <a:r>
              <a:rPr dirty="0" sz="2200" spc="-65">
                <a:solidFill>
                  <a:srgbClr val="FF0000"/>
                </a:solidFill>
                <a:latin typeface="Arial"/>
                <a:cs typeface="Arial"/>
              </a:rPr>
              <a:t>by </a:t>
            </a:r>
            <a:r>
              <a:rPr dirty="0" sz="2200" spc="-135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dirty="0" sz="2200" spc="-175">
                <a:solidFill>
                  <a:srgbClr val="FF0000"/>
                </a:solidFill>
                <a:latin typeface="Arial"/>
                <a:cs typeface="Arial"/>
              </a:rPr>
              <a:t>number </a:t>
            </a:r>
            <a:r>
              <a:rPr dirty="0" sz="2200" spc="-5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dirty="0" sz="2200" spc="-114">
                <a:solidFill>
                  <a:srgbClr val="FF0000"/>
                </a:solidFill>
                <a:latin typeface="Arial"/>
                <a:cs typeface="Arial"/>
              </a:rPr>
              <a:t>threads </a:t>
            </a:r>
            <a:r>
              <a:rPr dirty="0" sz="2200" spc="-14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dirty="0" sz="2200" spc="-135">
                <a:solidFill>
                  <a:srgbClr val="FF0000"/>
                </a:solidFill>
                <a:latin typeface="Arial"/>
                <a:cs typeface="Arial"/>
              </a:rPr>
              <a:t>its</a:t>
            </a:r>
            <a:r>
              <a:rPr dirty="0" sz="2200" spc="6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150">
                <a:solidFill>
                  <a:srgbClr val="FF0000"/>
                </a:solidFill>
                <a:latin typeface="Arial"/>
                <a:cs typeface="Arial"/>
              </a:rPr>
              <a:t>tty!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379964" y="3659123"/>
            <a:ext cx="1088390" cy="2350135"/>
          </a:xfrm>
          <a:custGeom>
            <a:avLst/>
            <a:gdLst/>
            <a:ahLst/>
            <a:cxnLst/>
            <a:rect l="l" t="t" r="r" b="b"/>
            <a:pathLst>
              <a:path w="1088390" h="2350135">
                <a:moveTo>
                  <a:pt x="998346" y="0"/>
                </a:moveTo>
                <a:lnTo>
                  <a:pt x="89788" y="0"/>
                </a:lnTo>
                <a:lnTo>
                  <a:pt x="54810" y="7046"/>
                </a:lnTo>
                <a:lnTo>
                  <a:pt x="26273" y="26273"/>
                </a:lnTo>
                <a:lnTo>
                  <a:pt x="7046" y="54810"/>
                </a:lnTo>
                <a:lnTo>
                  <a:pt x="0" y="89788"/>
                </a:lnTo>
                <a:lnTo>
                  <a:pt x="0" y="2260282"/>
                </a:lnTo>
                <a:lnTo>
                  <a:pt x="7046" y="2295208"/>
                </a:lnTo>
                <a:lnTo>
                  <a:pt x="26273" y="2323728"/>
                </a:lnTo>
                <a:lnTo>
                  <a:pt x="54810" y="2342957"/>
                </a:lnTo>
                <a:lnTo>
                  <a:pt x="89788" y="2350008"/>
                </a:lnTo>
                <a:lnTo>
                  <a:pt x="998346" y="2350008"/>
                </a:lnTo>
                <a:lnTo>
                  <a:pt x="1033325" y="2342957"/>
                </a:lnTo>
                <a:lnTo>
                  <a:pt x="1061862" y="2323728"/>
                </a:lnTo>
                <a:lnTo>
                  <a:pt x="1081089" y="2295208"/>
                </a:lnTo>
                <a:lnTo>
                  <a:pt x="1088135" y="2260282"/>
                </a:lnTo>
                <a:lnTo>
                  <a:pt x="1088135" y="89788"/>
                </a:lnTo>
                <a:lnTo>
                  <a:pt x="1081089" y="54810"/>
                </a:lnTo>
                <a:lnTo>
                  <a:pt x="1061862" y="26273"/>
                </a:lnTo>
                <a:lnTo>
                  <a:pt x="1033325" y="7046"/>
                </a:lnTo>
                <a:lnTo>
                  <a:pt x="998346" y="0"/>
                </a:lnTo>
                <a:close/>
              </a:path>
            </a:pathLst>
          </a:custGeom>
          <a:solidFill>
            <a:srgbClr val="D1E7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379964" y="3659123"/>
            <a:ext cx="1088390" cy="2350135"/>
          </a:xfrm>
          <a:custGeom>
            <a:avLst/>
            <a:gdLst/>
            <a:ahLst/>
            <a:cxnLst/>
            <a:rect l="l" t="t" r="r" b="b"/>
            <a:pathLst>
              <a:path w="1088390" h="2350135">
                <a:moveTo>
                  <a:pt x="0" y="89788"/>
                </a:moveTo>
                <a:lnTo>
                  <a:pt x="7046" y="54810"/>
                </a:lnTo>
                <a:lnTo>
                  <a:pt x="26273" y="26273"/>
                </a:lnTo>
                <a:lnTo>
                  <a:pt x="54810" y="7046"/>
                </a:lnTo>
                <a:lnTo>
                  <a:pt x="89788" y="0"/>
                </a:lnTo>
                <a:lnTo>
                  <a:pt x="998346" y="0"/>
                </a:lnTo>
                <a:lnTo>
                  <a:pt x="1033325" y="7046"/>
                </a:lnTo>
                <a:lnTo>
                  <a:pt x="1061862" y="26273"/>
                </a:lnTo>
                <a:lnTo>
                  <a:pt x="1081089" y="54810"/>
                </a:lnTo>
                <a:lnTo>
                  <a:pt x="1088135" y="89788"/>
                </a:lnTo>
                <a:lnTo>
                  <a:pt x="1088135" y="2260282"/>
                </a:lnTo>
                <a:lnTo>
                  <a:pt x="1081089" y="2295208"/>
                </a:lnTo>
                <a:lnTo>
                  <a:pt x="1061862" y="2323728"/>
                </a:lnTo>
                <a:lnTo>
                  <a:pt x="1033325" y="2342957"/>
                </a:lnTo>
                <a:lnTo>
                  <a:pt x="998346" y="2350008"/>
                </a:lnTo>
                <a:lnTo>
                  <a:pt x="89788" y="2350008"/>
                </a:lnTo>
                <a:lnTo>
                  <a:pt x="54810" y="2342957"/>
                </a:lnTo>
                <a:lnTo>
                  <a:pt x="26273" y="2323728"/>
                </a:lnTo>
                <a:lnTo>
                  <a:pt x="7046" y="2295208"/>
                </a:lnTo>
                <a:lnTo>
                  <a:pt x="0" y="2260282"/>
                </a:lnTo>
                <a:lnTo>
                  <a:pt x="0" y="89788"/>
                </a:lnTo>
                <a:close/>
              </a:path>
            </a:pathLst>
          </a:custGeom>
          <a:ln w="15240">
            <a:solidFill>
              <a:srgbClr val="1D61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423160" y="3512820"/>
            <a:ext cx="904240" cy="247015"/>
          </a:xfrm>
          <a:prstGeom prst="rect">
            <a:avLst/>
          </a:prstGeom>
          <a:solidFill>
            <a:srgbClr val="42B996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84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522207" y="3651503"/>
            <a:ext cx="1103630" cy="2365375"/>
            <a:chOff x="8522207" y="3651503"/>
            <a:chExt cx="1103630" cy="2365375"/>
          </a:xfrm>
        </p:grpSpPr>
        <p:sp>
          <p:nvSpPr>
            <p:cNvPr id="12" name="object 12"/>
            <p:cNvSpPr/>
            <p:nvPr/>
          </p:nvSpPr>
          <p:spPr>
            <a:xfrm>
              <a:off x="8529827" y="3659123"/>
              <a:ext cx="1088390" cy="2350135"/>
            </a:xfrm>
            <a:custGeom>
              <a:avLst/>
              <a:gdLst/>
              <a:ahLst/>
              <a:cxnLst/>
              <a:rect l="l" t="t" r="r" b="b"/>
              <a:pathLst>
                <a:path w="1088390" h="2350135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0282"/>
                  </a:lnTo>
                  <a:lnTo>
                    <a:pt x="7046" y="2295208"/>
                  </a:lnTo>
                  <a:lnTo>
                    <a:pt x="26273" y="2323728"/>
                  </a:lnTo>
                  <a:lnTo>
                    <a:pt x="54810" y="2342957"/>
                  </a:lnTo>
                  <a:lnTo>
                    <a:pt x="89789" y="2350008"/>
                  </a:lnTo>
                  <a:lnTo>
                    <a:pt x="998347" y="2350008"/>
                  </a:lnTo>
                  <a:lnTo>
                    <a:pt x="1033325" y="2342957"/>
                  </a:lnTo>
                  <a:lnTo>
                    <a:pt x="1061862" y="2323728"/>
                  </a:lnTo>
                  <a:lnTo>
                    <a:pt x="1081089" y="2295208"/>
                  </a:lnTo>
                  <a:lnTo>
                    <a:pt x="1088136" y="226028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529827" y="3659123"/>
              <a:ext cx="1088390" cy="2350135"/>
            </a:xfrm>
            <a:custGeom>
              <a:avLst/>
              <a:gdLst/>
              <a:ahLst/>
              <a:cxnLst/>
              <a:rect l="l" t="t" r="r" b="b"/>
              <a:pathLst>
                <a:path w="1088390" h="2350135">
                  <a:moveTo>
                    <a:pt x="0" y="89788"/>
                  </a:moveTo>
                  <a:lnTo>
                    <a:pt x="7046" y="54810"/>
                  </a:lnTo>
                  <a:lnTo>
                    <a:pt x="26273" y="26273"/>
                  </a:lnTo>
                  <a:lnTo>
                    <a:pt x="54810" y="7046"/>
                  </a:lnTo>
                  <a:lnTo>
                    <a:pt x="89789" y="0"/>
                  </a:lnTo>
                  <a:lnTo>
                    <a:pt x="998347" y="0"/>
                  </a:lnTo>
                  <a:lnTo>
                    <a:pt x="1033325" y="7046"/>
                  </a:lnTo>
                  <a:lnTo>
                    <a:pt x="1061862" y="26273"/>
                  </a:lnTo>
                  <a:lnTo>
                    <a:pt x="1081089" y="54810"/>
                  </a:lnTo>
                  <a:lnTo>
                    <a:pt x="1088136" y="89788"/>
                  </a:lnTo>
                  <a:lnTo>
                    <a:pt x="1088136" y="2260282"/>
                  </a:lnTo>
                  <a:lnTo>
                    <a:pt x="1081089" y="2295208"/>
                  </a:lnTo>
                  <a:lnTo>
                    <a:pt x="1061862" y="2323728"/>
                  </a:lnTo>
                  <a:lnTo>
                    <a:pt x="1033325" y="2342957"/>
                  </a:lnTo>
                  <a:lnTo>
                    <a:pt x="998347" y="2350008"/>
                  </a:lnTo>
                  <a:lnTo>
                    <a:pt x="89789" y="2350008"/>
                  </a:lnTo>
                  <a:lnTo>
                    <a:pt x="54810" y="2342957"/>
                  </a:lnTo>
                  <a:lnTo>
                    <a:pt x="26273" y="2323728"/>
                  </a:lnTo>
                  <a:lnTo>
                    <a:pt x="7046" y="2295208"/>
                  </a:lnTo>
                  <a:lnTo>
                    <a:pt x="0" y="2260282"/>
                  </a:lnTo>
                  <a:lnTo>
                    <a:pt x="0" y="897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916935" y="5268467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7800">
              <a:lnSpc>
                <a:spcPts val="1855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24227" y="5268467"/>
            <a:ext cx="904240" cy="248920"/>
          </a:xfrm>
          <a:prstGeom prst="rect">
            <a:avLst/>
          </a:prstGeom>
          <a:solidFill>
            <a:srgbClr val="2583C5"/>
          </a:solidFill>
          <a:ln w="15239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7165">
              <a:lnSpc>
                <a:spcPts val="1860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03350" y="5525211"/>
            <a:ext cx="28708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70" b="1">
                <a:solidFill>
                  <a:srgbClr val="2583C5"/>
                </a:solidFill>
                <a:latin typeface="Arial"/>
                <a:cs typeface="Arial"/>
              </a:rPr>
              <a:t>Session </a:t>
            </a:r>
            <a:r>
              <a:rPr dirty="0" sz="3600" spc="105" b="1">
                <a:solidFill>
                  <a:srgbClr val="2583C5"/>
                </a:solidFill>
                <a:latin typeface="Arial"/>
                <a:cs typeface="Arial"/>
              </a:rPr>
              <a:t>(tty)</a:t>
            </a:r>
            <a:r>
              <a:rPr dirty="0" sz="3600" spc="-440" b="1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dirty="0" sz="3600" spc="-95" b="1">
                <a:solidFill>
                  <a:srgbClr val="2583C5"/>
                </a:solidFill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03350" y="3795776"/>
            <a:ext cx="28702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70" b="1">
                <a:solidFill>
                  <a:srgbClr val="42B996"/>
                </a:solidFill>
                <a:latin typeface="Arial"/>
                <a:cs typeface="Arial"/>
              </a:rPr>
              <a:t>Session </a:t>
            </a:r>
            <a:r>
              <a:rPr dirty="0" sz="3600" spc="105" b="1">
                <a:solidFill>
                  <a:srgbClr val="42B996"/>
                </a:solidFill>
                <a:latin typeface="Arial"/>
                <a:cs typeface="Arial"/>
              </a:rPr>
              <a:t>(tty)</a:t>
            </a:r>
            <a:r>
              <a:rPr dirty="0" sz="3600" spc="-445" b="1">
                <a:solidFill>
                  <a:srgbClr val="42B996"/>
                </a:solidFill>
                <a:latin typeface="Arial"/>
                <a:cs typeface="Arial"/>
              </a:rPr>
              <a:t> </a:t>
            </a:r>
            <a:r>
              <a:rPr dirty="0" sz="3600" spc="-95" b="1">
                <a:solidFill>
                  <a:srgbClr val="42B996"/>
                </a:solidFill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618219" y="4686300"/>
            <a:ext cx="904240" cy="1240790"/>
          </a:xfrm>
          <a:prstGeom prst="rect">
            <a:avLst/>
          </a:prstGeom>
          <a:solidFill>
            <a:srgbClr val="42B996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123189">
              <a:lnSpc>
                <a:spcPct val="100000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74452" y="5678423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8435">
              <a:lnSpc>
                <a:spcPts val="1870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474452" y="5347715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8435">
              <a:lnSpc>
                <a:spcPts val="1864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824227" y="4956047"/>
            <a:ext cx="904240" cy="247015"/>
          </a:xfrm>
          <a:prstGeom prst="rect">
            <a:avLst/>
          </a:prstGeom>
          <a:solidFill>
            <a:srgbClr val="2583C5"/>
          </a:solidFill>
          <a:ln w="15239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7165">
              <a:lnSpc>
                <a:spcPts val="1850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16935" y="4951476"/>
            <a:ext cx="904240" cy="247015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7800">
              <a:lnSpc>
                <a:spcPts val="1855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474452" y="4684776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8435">
              <a:lnSpc>
                <a:spcPts val="1855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474452" y="5018532"/>
            <a:ext cx="904240" cy="247015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8435">
              <a:lnSpc>
                <a:spcPts val="1855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982968" y="4297679"/>
            <a:ext cx="1240790" cy="908685"/>
            <a:chOff x="6982968" y="4297679"/>
            <a:chExt cx="1240790" cy="908685"/>
          </a:xfrm>
        </p:grpSpPr>
        <p:sp>
          <p:nvSpPr>
            <p:cNvPr id="27" name="object 27"/>
            <p:cNvSpPr/>
            <p:nvPr/>
          </p:nvSpPr>
          <p:spPr>
            <a:xfrm>
              <a:off x="6990588" y="4305299"/>
              <a:ext cx="1225550" cy="893444"/>
            </a:xfrm>
            <a:custGeom>
              <a:avLst/>
              <a:gdLst/>
              <a:ahLst/>
              <a:cxnLst/>
              <a:rect l="l" t="t" r="r" b="b"/>
              <a:pathLst>
                <a:path w="1225550" h="893445">
                  <a:moveTo>
                    <a:pt x="778763" y="0"/>
                  </a:moveTo>
                  <a:lnTo>
                    <a:pt x="778763" y="223266"/>
                  </a:lnTo>
                  <a:lnTo>
                    <a:pt x="0" y="223266"/>
                  </a:lnTo>
                  <a:lnTo>
                    <a:pt x="0" y="669798"/>
                  </a:lnTo>
                  <a:lnTo>
                    <a:pt x="778763" y="669798"/>
                  </a:lnTo>
                  <a:lnTo>
                    <a:pt x="778763" y="893063"/>
                  </a:lnTo>
                  <a:lnTo>
                    <a:pt x="1225295" y="446531"/>
                  </a:lnTo>
                  <a:lnTo>
                    <a:pt x="778763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990588" y="4305299"/>
              <a:ext cx="1225550" cy="893444"/>
            </a:xfrm>
            <a:custGeom>
              <a:avLst/>
              <a:gdLst/>
              <a:ahLst/>
              <a:cxnLst/>
              <a:rect l="l" t="t" r="r" b="b"/>
              <a:pathLst>
                <a:path w="1225550" h="893445">
                  <a:moveTo>
                    <a:pt x="0" y="223266"/>
                  </a:moveTo>
                  <a:lnTo>
                    <a:pt x="778763" y="223266"/>
                  </a:lnTo>
                  <a:lnTo>
                    <a:pt x="778763" y="0"/>
                  </a:lnTo>
                  <a:lnTo>
                    <a:pt x="1225295" y="446531"/>
                  </a:lnTo>
                  <a:lnTo>
                    <a:pt x="778763" y="893063"/>
                  </a:lnTo>
                  <a:lnTo>
                    <a:pt x="778763" y="669798"/>
                  </a:lnTo>
                  <a:lnTo>
                    <a:pt x="0" y="669798"/>
                  </a:lnTo>
                  <a:lnTo>
                    <a:pt x="0" y="223266"/>
                  </a:lnTo>
                  <a:close/>
                </a:path>
              </a:pathLst>
            </a:custGeom>
            <a:ln w="15240">
              <a:solidFill>
                <a:srgbClr val="FF92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7/16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518731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80"/>
              <a:t>CFS: </a:t>
            </a:r>
            <a:r>
              <a:rPr dirty="0" spc="-1275"/>
              <a:t>BALANCING</a:t>
            </a:r>
            <a:r>
              <a:rPr dirty="0" spc="-1255"/>
              <a:t> </a:t>
            </a:r>
            <a:r>
              <a:rPr dirty="0" spc="-1500"/>
              <a:t>THE</a:t>
            </a:r>
            <a:r>
              <a:rPr dirty="0" spc="-310"/>
              <a:t> </a:t>
            </a:r>
            <a:r>
              <a:rPr dirty="0" spc="-1410"/>
              <a:t>LOAD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7452" y="1918061"/>
            <a:ext cx="8228965" cy="1336040"/>
          </a:xfrm>
          <a:prstGeom prst="rect">
            <a:avLst/>
          </a:prstGeom>
        </p:spPr>
        <p:txBody>
          <a:bodyPr wrap="square" lIns="0" tIns="156845" rIns="0" bIns="0" rtlCol="0" vert="horz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1235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135">
                <a:latin typeface="Arial"/>
                <a:cs typeface="Arial"/>
              </a:rPr>
              <a:t>Load calculations </a:t>
            </a:r>
            <a:r>
              <a:rPr dirty="0" sz="2200" spc="-50">
                <a:latin typeface="Arial"/>
                <a:cs typeface="Arial"/>
              </a:rPr>
              <a:t>are </a:t>
            </a:r>
            <a:r>
              <a:rPr dirty="0" sz="2200" spc="-75">
                <a:latin typeface="Arial"/>
                <a:cs typeface="Arial"/>
              </a:rPr>
              <a:t>actually </a:t>
            </a:r>
            <a:r>
              <a:rPr dirty="0" sz="2200" spc="-160">
                <a:latin typeface="Arial"/>
                <a:cs typeface="Arial"/>
              </a:rPr>
              <a:t>more </a:t>
            </a:r>
            <a:r>
              <a:rPr dirty="0" sz="2200" spc="-110">
                <a:latin typeface="Arial"/>
                <a:cs typeface="Arial"/>
              </a:rPr>
              <a:t>complicated, </a:t>
            </a:r>
            <a:r>
              <a:rPr dirty="0" sz="2200" spc="-254">
                <a:latin typeface="Arial"/>
                <a:cs typeface="Arial"/>
              </a:rPr>
              <a:t>use </a:t>
            </a:r>
            <a:r>
              <a:rPr dirty="0" sz="2200" spc="-160">
                <a:latin typeface="Arial"/>
                <a:cs typeface="Arial"/>
              </a:rPr>
              <a:t>more</a:t>
            </a:r>
            <a:r>
              <a:rPr dirty="0" sz="2200" spc="-225">
                <a:latin typeface="Arial"/>
                <a:cs typeface="Arial"/>
              </a:rPr>
              <a:t> </a:t>
            </a:r>
            <a:r>
              <a:rPr dirty="0" sz="2200" spc="-170">
                <a:latin typeface="Arial"/>
                <a:cs typeface="Arial"/>
              </a:rPr>
              <a:t>heuristics</a:t>
            </a:r>
            <a:endParaRPr sz="2200"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150" b="1">
                <a:latin typeface="Arial"/>
                <a:cs typeface="Arial"/>
              </a:rPr>
              <a:t>One </a:t>
            </a:r>
            <a:r>
              <a:rPr dirty="0" sz="2200" spc="-114" b="1">
                <a:latin typeface="Arial"/>
                <a:cs typeface="Arial"/>
              </a:rPr>
              <a:t>of </a:t>
            </a:r>
            <a:r>
              <a:rPr dirty="0" sz="2200" spc="-185" b="1">
                <a:latin typeface="Arial"/>
                <a:cs typeface="Arial"/>
              </a:rPr>
              <a:t>them </a:t>
            </a:r>
            <a:r>
              <a:rPr dirty="0" sz="2200" spc="-155" b="1">
                <a:latin typeface="Arial"/>
                <a:cs typeface="Arial"/>
              </a:rPr>
              <a:t>aims </a:t>
            </a:r>
            <a:r>
              <a:rPr dirty="0" sz="2200" spc="-170" b="1">
                <a:latin typeface="Arial"/>
                <a:cs typeface="Arial"/>
              </a:rPr>
              <a:t>to </a:t>
            </a:r>
            <a:r>
              <a:rPr dirty="0" sz="2200" spc="-175" b="1">
                <a:latin typeface="Arial"/>
                <a:cs typeface="Arial"/>
              </a:rPr>
              <a:t>increase </a:t>
            </a:r>
            <a:r>
              <a:rPr dirty="0" sz="2200" spc="-155" b="1">
                <a:latin typeface="Arial"/>
                <a:cs typeface="Arial"/>
              </a:rPr>
              <a:t>fairness </a:t>
            </a:r>
            <a:r>
              <a:rPr dirty="0" sz="2200" spc="-145" b="1">
                <a:latin typeface="Arial"/>
                <a:cs typeface="Arial"/>
              </a:rPr>
              <a:t>between</a:t>
            </a:r>
            <a:r>
              <a:rPr dirty="0" sz="2200" spc="60" b="1">
                <a:latin typeface="Arial"/>
                <a:cs typeface="Arial"/>
              </a:rPr>
              <a:t> </a:t>
            </a:r>
            <a:r>
              <a:rPr dirty="0" sz="2200" spc="-185" b="1">
                <a:latin typeface="Arial"/>
                <a:cs typeface="Arial"/>
              </a:rPr>
              <a:t>“sessions”</a:t>
            </a:r>
            <a:endParaRPr sz="2200">
              <a:latin typeface="Arial"/>
              <a:cs typeface="Arial"/>
            </a:endParaRPr>
          </a:p>
          <a:p>
            <a:pPr lvl="1" marL="352425" indent="-212725">
              <a:lnSpc>
                <a:spcPct val="100000"/>
              </a:lnSpc>
              <a:spcBef>
                <a:spcPts val="125"/>
              </a:spcBef>
              <a:buClr>
                <a:srgbClr val="1CACE3"/>
              </a:buClr>
              <a:buFont typeface="Wingdings"/>
              <a:buChar char=""/>
              <a:tabLst>
                <a:tab pos="353060" algn="l"/>
              </a:tabLst>
            </a:pPr>
            <a:r>
              <a:rPr dirty="0" sz="2200" spc="-175" b="1">
                <a:solidFill>
                  <a:srgbClr val="FF0000"/>
                </a:solidFill>
                <a:latin typeface="Arial"/>
                <a:cs typeface="Arial"/>
              </a:rPr>
              <a:t>Solution: </a:t>
            </a:r>
            <a:r>
              <a:rPr dirty="0" sz="2200" spc="-55">
                <a:solidFill>
                  <a:srgbClr val="FF0000"/>
                </a:solidFill>
                <a:latin typeface="Arial"/>
                <a:cs typeface="Arial"/>
              </a:rPr>
              <a:t>divide </a:t>
            </a:r>
            <a:r>
              <a:rPr dirty="0" sz="2200" spc="-135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dirty="0" sz="2200" spc="-40">
                <a:solidFill>
                  <a:srgbClr val="FF0000"/>
                </a:solidFill>
                <a:latin typeface="Arial"/>
                <a:cs typeface="Arial"/>
              </a:rPr>
              <a:t>load </a:t>
            </a:r>
            <a:r>
              <a:rPr dirty="0" sz="2200" spc="-5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dirty="0" sz="2200" spc="-15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dirty="0" sz="2200" spc="-135">
                <a:solidFill>
                  <a:srgbClr val="FF0000"/>
                </a:solidFill>
                <a:latin typeface="Arial"/>
                <a:cs typeface="Arial"/>
              </a:rPr>
              <a:t>task </a:t>
            </a:r>
            <a:r>
              <a:rPr dirty="0" sz="2200" spc="-65">
                <a:solidFill>
                  <a:srgbClr val="FF0000"/>
                </a:solidFill>
                <a:latin typeface="Arial"/>
                <a:cs typeface="Arial"/>
              </a:rPr>
              <a:t>by </a:t>
            </a:r>
            <a:r>
              <a:rPr dirty="0" sz="2200" spc="-135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dirty="0" sz="2200" spc="-175">
                <a:solidFill>
                  <a:srgbClr val="FF0000"/>
                </a:solidFill>
                <a:latin typeface="Arial"/>
                <a:cs typeface="Arial"/>
              </a:rPr>
              <a:t>number </a:t>
            </a:r>
            <a:r>
              <a:rPr dirty="0" sz="2200" spc="-5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dirty="0" sz="2200" spc="-114">
                <a:solidFill>
                  <a:srgbClr val="FF0000"/>
                </a:solidFill>
                <a:latin typeface="Arial"/>
                <a:cs typeface="Arial"/>
              </a:rPr>
              <a:t>threads </a:t>
            </a:r>
            <a:r>
              <a:rPr dirty="0" sz="2200" spc="-14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dirty="0" sz="2200" spc="-135">
                <a:solidFill>
                  <a:srgbClr val="FF0000"/>
                </a:solidFill>
                <a:latin typeface="Arial"/>
                <a:cs typeface="Arial"/>
              </a:rPr>
              <a:t>its</a:t>
            </a:r>
            <a:r>
              <a:rPr dirty="0" sz="2200" spc="6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150">
                <a:solidFill>
                  <a:srgbClr val="FF0000"/>
                </a:solidFill>
                <a:latin typeface="Arial"/>
                <a:cs typeface="Arial"/>
              </a:rPr>
              <a:t>tty!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379964" y="3659123"/>
            <a:ext cx="1088390" cy="2350135"/>
          </a:xfrm>
          <a:custGeom>
            <a:avLst/>
            <a:gdLst/>
            <a:ahLst/>
            <a:cxnLst/>
            <a:rect l="l" t="t" r="r" b="b"/>
            <a:pathLst>
              <a:path w="1088390" h="2350135">
                <a:moveTo>
                  <a:pt x="998346" y="0"/>
                </a:moveTo>
                <a:lnTo>
                  <a:pt x="89788" y="0"/>
                </a:lnTo>
                <a:lnTo>
                  <a:pt x="54810" y="7046"/>
                </a:lnTo>
                <a:lnTo>
                  <a:pt x="26273" y="26273"/>
                </a:lnTo>
                <a:lnTo>
                  <a:pt x="7046" y="54810"/>
                </a:lnTo>
                <a:lnTo>
                  <a:pt x="0" y="89788"/>
                </a:lnTo>
                <a:lnTo>
                  <a:pt x="0" y="2260282"/>
                </a:lnTo>
                <a:lnTo>
                  <a:pt x="7046" y="2295208"/>
                </a:lnTo>
                <a:lnTo>
                  <a:pt x="26273" y="2323728"/>
                </a:lnTo>
                <a:lnTo>
                  <a:pt x="54810" y="2342957"/>
                </a:lnTo>
                <a:lnTo>
                  <a:pt x="89788" y="2350008"/>
                </a:lnTo>
                <a:lnTo>
                  <a:pt x="998346" y="2350008"/>
                </a:lnTo>
                <a:lnTo>
                  <a:pt x="1033325" y="2342957"/>
                </a:lnTo>
                <a:lnTo>
                  <a:pt x="1061862" y="2323728"/>
                </a:lnTo>
                <a:lnTo>
                  <a:pt x="1081089" y="2295208"/>
                </a:lnTo>
                <a:lnTo>
                  <a:pt x="1088135" y="2260282"/>
                </a:lnTo>
                <a:lnTo>
                  <a:pt x="1088135" y="89788"/>
                </a:lnTo>
                <a:lnTo>
                  <a:pt x="1081089" y="54810"/>
                </a:lnTo>
                <a:lnTo>
                  <a:pt x="1061862" y="26273"/>
                </a:lnTo>
                <a:lnTo>
                  <a:pt x="1033325" y="7046"/>
                </a:lnTo>
                <a:lnTo>
                  <a:pt x="998346" y="0"/>
                </a:lnTo>
                <a:close/>
              </a:path>
            </a:pathLst>
          </a:custGeom>
          <a:solidFill>
            <a:srgbClr val="D1E7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379964" y="3659123"/>
            <a:ext cx="1088390" cy="2350135"/>
          </a:xfrm>
          <a:custGeom>
            <a:avLst/>
            <a:gdLst/>
            <a:ahLst/>
            <a:cxnLst/>
            <a:rect l="l" t="t" r="r" b="b"/>
            <a:pathLst>
              <a:path w="1088390" h="2350135">
                <a:moveTo>
                  <a:pt x="0" y="89788"/>
                </a:moveTo>
                <a:lnTo>
                  <a:pt x="7046" y="54810"/>
                </a:lnTo>
                <a:lnTo>
                  <a:pt x="26273" y="26273"/>
                </a:lnTo>
                <a:lnTo>
                  <a:pt x="54810" y="7046"/>
                </a:lnTo>
                <a:lnTo>
                  <a:pt x="89788" y="0"/>
                </a:lnTo>
                <a:lnTo>
                  <a:pt x="998346" y="0"/>
                </a:lnTo>
                <a:lnTo>
                  <a:pt x="1033325" y="7046"/>
                </a:lnTo>
                <a:lnTo>
                  <a:pt x="1061862" y="26273"/>
                </a:lnTo>
                <a:lnTo>
                  <a:pt x="1081089" y="54810"/>
                </a:lnTo>
                <a:lnTo>
                  <a:pt x="1088135" y="89788"/>
                </a:lnTo>
                <a:lnTo>
                  <a:pt x="1088135" y="2260282"/>
                </a:lnTo>
                <a:lnTo>
                  <a:pt x="1081089" y="2295208"/>
                </a:lnTo>
                <a:lnTo>
                  <a:pt x="1061862" y="2323728"/>
                </a:lnTo>
                <a:lnTo>
                  <a:pt x="1033325" y="2342957"/>
                </a:lnTo>
                <a:lnTo>
                  <a:pt x="998346" y="2350008"/>
                </a:lnTo>
                <a:lnTo>
                  <a:pt x="89788" y="2350008"/>
                </a:lnTo>
                <a:lnTo>
                  <a:pt x="54810" y="2342957"/>
                </a:lnTo>
                <a:lnTo>
                  <a:pt x="26273" y="2323728"/>
                </a:lnTo>
                <a:lnTo>
                  <a:pt x="7046" y="2295208"/>
                </a:lnTo>
                <a:lnTo>
                  <a:pt x="0" y="2260282"/>
                </a:lnTo>
                <a:lnTo>
                  <a:pt x="0" y="89788"/>
                </a:lnTo>
                <a:close/>
              </a:path>
            </a:pathLst>
          </a:custGeom>
          <a:ln w="15240">
            <a:solidFill>
              <a:srgbClr val="1D61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423160" y="3512820"/>
            <a:ext cx="904240" cy="247015"/>
          </a:xfrm>
          <a:prstGeom prst="rect">
            <a:avLst/>
          </a:prstGeom>
          <a:solidFill>
            <a:srgbClr val="42B996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84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522207" y="3651503"/>
            <a:ext cx="1103630" cy="2365375"/>
            <a:chOff x="8522207" y="3651503"/>
            <a:chExt cx="1103630" cy="2365375"/>
          </a:xfrm>
        </p:grpSpPr>
        <p:sp>
          <p:nvSpPr>
            <p:cNvPr id="12" name="object 12"/>
            <p:cNvSpPr/>
            <p:nvPr/>
          </p:nvSpPr>
          <p:spPr>
            <a:xfrm>
              <a:off x="8529827" y="3659123"/>
              <a:ext cx="1088390" cy="2350135"/>
            </a:xfrm>
            <a:custGeom>
              <a:avLst/>
              <a:gdLst/>
              <a:ahLst/>
              <a:cxnLst/>
              <a:rect l="l" t="t" r="r" b="b"/>
              <a:pathLst>
                <a:path w="1088390" h="2350135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0282"/>
                  </a:lnTo>
                  <a:lnTo>
                    <a:pt x="7046" y="2295208"/>
                  </a:lnTo>
                  <a:lnTo>
                    <a:pt x="26273" y="2323728"/>
                  </a:lnTo>
                  <a:lnTo>
                    <a:pt x="54810" y="2342957"/>
                  </a:lnTo>
                  <a:lnTo>
                    <a:pt x="89789" y="2350008"/>
                  </a:lnTo>
                  <a:lnTo>
                    <a:pt x="998347" y="2350008"/>
                  </a:lnTo>
                  <a:lnTo>
                    <a:pt x="1033325" y="2342957"/>
                  </a:lnTo>
                  <a:lnTo>
                    <a:pt x="1061862" y="2323728"/>
                  </a:lnTo>
                  <a:lnTo>
                    <a:pt x="1081089" y="2295208"/>
                  </a:lnTo>
                  <a:lnTo>
                    <a:pt x="1088136" y="226028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529827" y="3659123"/>
              <a:ext cx="1088390" cy="2350135"/>
            </a:xfrm>
            <a:custGeom>
              <a:avLst/>
              <a:gdLst/>
              <a:ahLst/>
              <a:cxnLst/>
              <a:rect l="l" t="t" r="r" b="b"/>
              <a:pathLst>
                <a:path w="1088390" h="2350135">
                  <a:moveTo>
                    <a:pt x="0" y="89788"/>
                  </a:moveTo>
                  <a:lnTo>
                    <a:pt x="7046" y="54810"/>
                  </a:lnTo>
                  <a:lnTo>
                    <a:pt x="26273" y="26273"/>
                  </a:lnTo>
                  <a:lnTo>
                    <a:pt x="54810" y="7046"/>
                  </a:lnTo>
                  <a:lnTo>
                    <a:pt x="89789" y="0"/>
                  </a:lnTo>
                  <a:lnTo>
                    <a:pt x="998347" y="0"/>
                  </a:lnTo>
                  <a:lnTo>
                    <a:pt x="1033325" y="7046"/>
                  </a:lnTo>
                  <a:lnTo>
                    <a:pt x="1061862" y="26273"/>
                  </a:lnTo>
                  <a:lnTo>
                    <a:pt x="1081089" y="54810"/>
                  </a:lnTo>
                  <a:lnTo>
                    <a:pt x="1088136" y="89788"/>
                  </a:lnTo>
                  <a:lnTo>
                    <a:pt x="1088136" y="2260282"/>
                  </a:lnTo>
                  <a:lnTo>
                    <a:pt x="1081089" y="2295208"/>
                  </a:lnTo>
                  <a:lnTo>
                    <a:pt x="1061862" y="2323728"/>
                  </a:lnTo>
                  <a:lnTo>
                    <a:pt x="1033325" y="2342957"/>
                  </a:lnTo>
                  <a:lnTo>
                    <a:pt x="998347" y="2350008"/>
                  </a:lnTo>
                  <a:lnTo>
                    <a:pt x="89789" y="2350008"/>
                  </a:lnTo>
                  <a:lnTo>
                    <a:pt x="54810" y="2342957"/>
                  </a:lnTo>
                  <a:lnTo>
                    <a:pt x="26273" y="2323728"/>
                  </a:lnTo>
                  <a:lnTo>
                    <a:pt x="7046" y="2295208"/>
                  </a:lnTo>
                  <a:lnTo>
                    <a:pt x="0" y="2260282"/>
                  </a:lnTo>
                  <a:lnTo>
                    <a:pt x="0" y="897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916935" y="5268467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7800">
              <a:lnSpc>
                <a:spcPts val="1855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24227" y="5268467"/>
            <a:ext cx="904240" cy="248920"/>
          </a:xfrm>
          <a:prstGeom prst="rect">
            <a:avLst/>
          </a:prstGeom>
          <a:solidFill>
            <a:srgbClr val="2583C5"/>
          </a:solidFill>
          <a:ln w="15239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7165">
              <a:lnSpc>
                <a:spcPts val="1860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03350" y="5525211"/>
            <a:ext cx="28708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70" b="1">
                <a:solidFill>
                  <a:srgbClr val="2583C5"/>
                </a:solidFill>
                <a:latin typeface="Arial"/>
                <a:cs typeface="Arial"/>
              </a:rPr>
              <a:t>Session </a:t>
            </a:r>
            <a:r>
              <a:rPr dirty="0" sz="3600" spc="105" b="1">
                <a:solidFill>
                  <a:srgbClr val="2583C5"/>
                </a:solidFill>
                <a:latin typeface="Arial"/>
                <a:cs typeface="Arial"/>
              </a:rPr>
              <a:t>(tty)</a:t>
            </a:r>
            <a:r>
              <a:rPr dirty="0" sz="3600" spc="-440" b="1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dirty="0" sz="3600" spc="-95" b="1">
                <a:solidFill>
                  <a:srgbClr val="2583C5"/>
                </a:solidFill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03350" y="3795776"/>
            <a:ext cx="28702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70" b="1">
                <a:solidFill>
                  <a:srgbClr val="42B996"/>
                </a:solidFill>
                <a:latin typeface="Arial"/>
                <a:cs typeface="Arial"/>
              </a:rPr>
              <a:t>Session </a:t>
            </a:r>
            <a:r>
              <a:rPr dirty="0" sz="3600" spc="105" b="1">
                <a:solidFill>
                  <a:srgbClr val="42B996"/>
                </a:solidFill>
                <a:latin typeface="Arial"/>
                <a:cs typeface="Arial"/>
              </a:rPr>
              <a:t>(tty)</a:t>
            </a:r>
            <a:r>
              <a:rPr dirty="0" sz="3600" spc="-445" b="1">
                <a:solidFill>
                  <a:srgbClr val="42B996"/>
                </a:solidFill>
                <a:latin typeface="Arial"/>
                <a:cs typeface="Arial"/>
              </a:rPr>
              <a:t> </a:t>
            </a:r>
            <a:r>
              <a:rPr dirty="0" sz="3600" spc="-95" b="1">
                <a:solidFill>
                  <a:srgbClr val="42B996"/>
                </a:solidFill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618219" y="4686300"/>
            <a:ext cx="904240" cy="1240790"/>
          </a:xfrm>
          <a:prstGeom prst="rect">
            <a:avLst/>
          </a:prstGeom>
          <a:solidFill>
            <a:srgbClr val="42B996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123189">
              <a:lnSpc>
                <a:spcPct val="100000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74452" y="5678423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8435">
              <a:lnSpc>
                <a:spcPts val="1870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474452" y="5347715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8435">
              <a:lnSpc>
                <a:spcPts val="1864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51375" y="3281298"/>
            <a:ext cx="2094864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3695" marR="5080" indent="-341630">
              <a:lnSpc>
                <a:spcPct val="100000"/>
              </a:lnSpc>
              <a:spcBef>
                <a:spcPts val="100"/>
              </a:spcBef>
            </a:pPr>
            <a:r>
              <a:rPr dirty="0" sz="3600" spc="-10" b="1">
                <a:latin typeface="Arial"/>
                <a:cs typeface="Arial"/>
              </a:rPr>
              <a:t>100% </a:t>
            </a:r>
            <a:r>
              <a:rPr dirty="0" sz="3600" spc="-185" b="1">
                <a:latin typeface="Arial"/>
                <a:cs typeface="Arial"/>
              </a:rPr>
              <a:t>of </a:t>
            </a:r>
            <a:r>
              <a:rPr dirty="0" sz="3600" spc="-105" b="1">
                <a:latin typeface="Arial"/>
                <a:cs typeface="Arial"/>
              </a:rPr>
              <a:t>a  </a:t>
            </a:r>
            <a:r>
              <a:rPr dirty="0" sz="3600" spc="-335" b="1">
                <a:latin typeface="Arial"/>
                <a:cs typeface="Arial"/>
              </a:rPr>
              <a:t>core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40655" y="4957698"/>
            <a:ext cx="2094864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1775" marR="5080" indent="-219710">
              <a:lnSpc>
                <a:spcPct val="100000"/>
              </a:lnSpc>
              <a:spcBef>
                <a:spcPts val="100"/>
              </a:spcBef>
            </a:pPr>
            <a:r>
              <a:rPr dirty="0" sz="3600" spc="-10" b="1">
                <a:latin typeface="Arial"/>
                <a:cs typeface="Arial"/>
              </a:rPr>
              <a:t>100% </a:t>
            </a:r>
            <a:r>
              <a:rPr dirty="0" sz="3600" spc="-185" b="1">
                <a:latin typeface="Arial"/>
                <a:cs typeface="Arial"/>
              </a:rPr>
              <a:t>of </a:t>
            </a:r>
            <a:r>
              <a:rPr dirty="0" sz="3600" spc="-105" b="1">
                <a:latin typeface="Arial"/>
                <a:cs typeface="Arial"/>
              </a:rPr>
              <a:t>a  </a:t>
            </a:r>
            <a:r>
              <a:rPr dirty="0" sz="3600" spc="-335" b="1">
                <a:latin typeface="Arial"/>
                <a:cs typeface="Arial"/>
              </a:rPr>
              <a:t>core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923788" y="3817620"/>
            <a:ext cx="704088" cy="7056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923788" y="5516879"/>
            <a:ext cx="704088" cy="704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824227" y="4956047"/>
            <a:ext cx="904240" cy="247015"/>
          </a:xfrm>
          <a:prstGeom prst="rect">
            <a:avLst/>
          </a:prstGeom>
          <a:solidFill>
            <a:srgbClr val="2583C5"/>
          </a:solidFill>
          <a:ln w="15239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7165">
              <a:lnSpc>
                <a:spcPts val="1850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16935" y="4951476"/>
            <a:ext cx="904240" cy="247015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7800">
              <a:lnSpc>
                <a:spcPts val="1855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474452" y="4684776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8435">
              <a:lnSpc>
                <a:spcPts val="1855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474452" y="5018532"/>
            <a:ext cx="904240" cy="247015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8435">
              <a:lnSpc>
                <a:spcPts val="1855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982968" y="4297679"/>
            <a:ext cx="1240790" cy="908685"/>
            <a:chOff x="6982968" y="4297679"/>
            <a:chExt cx="1240790" cy="908685"/>
          </a:xfrm>
        </p:grpSpPr>
        <p:sp>
          <p:nvSpPr>
            <p:cNvPr id="31" name="object 31"/>
            <p:cNvSpPr/>
            <p:nvPr/>
          </p:nvSpPr>
          <p:spPr>
            <a:xfrm>
              <a:off x="6990588" y="4305299"/>
              <a:ext cx="1225550" cy="893444"/>
            </a:xfrm>
            <a:custGeom>
              <a:avLst/>
              <a:gdLst/>
              <a:ahLst/>
              <a:cxnLst/>
              <a:rect l="l" t="t" r="r" b="b"/>
              <a:pathLst>
                <a:path w="1225550" h="893445">
                  <a:moveTo>
                    <a:pt x="778763" y="0"/>
                  </a:moveTo>
                  <a:lnTo>
                    <a:pt x="778763" y="223266"/>
                  </a:lnTo>
                  <a:lnTo>
                    <a:pt x="0" y="223266"/>
                  </a:lnTo>
                  <a:lnTo>
                    <a:pt x="0" y="669798"/>
                  </a:lnTo>
                  <a:lnTo>
                    <a:pt x="778763" y="669798"/>
                  </a:lnTo>
                  <a:lnTo>
                    <a:pt x="778763" y="893063"/>
                  </a:lnTo>
                  <a:lnTo>
                    <a:pt x="1225295" y="446531"/>
                  </a:lnTo>
                  <a:lnTo>
                    <a:pt x="778763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990588" y="4305299"/>
              <a:ext cx="1225550" cy="893444"/>
            </a:xfrm>
            <a:custGeom>
              <a:avLst/>
              <a:gdLst/>
              <a:ahLst/>
              <a:cxnLst/>
              <a:rect l="l" t="t" r="r" b="b"/>
              <a:pathLst>
                <a:path w="1225550" h="893445">
                  <a:moveTo>
                    <a:pt x="0" y="223266"/>
                  </a:moveTo>
                  <a:lnTo>
                    <a:pt x="778763" y="223266"/>
                  </a:lnTo>
                  <a:lnTo>
                    <a:pt x="778763" y="0"/>
                  </a:lnTo>
                  <a:lnTo>
                    <a:pt x="1225295" y="446531"/>
                  </a:lnTo>
                  <a:lnTo>
                    <a:pt x="778763" y="893063"/>
                  </a:lnTo>
                  <a:lnTo>
                    <a:pt x="778763" y="669798"/>
                  </a:lnTo>
                  <a:lnTo>
                    <a:pt x="0" y="669798"/>
                  </a:lnTo>
                  <a:lnTo>
                    <a:pt x="0" y="223266"/>
                  </a:lnTo>
                  <a:close/>
                </a:path>
              </a:pathLst>
            </a:custGeom>
            <a:ln w="15240">
              <a:solidFill>
                <a:srgbClr val="FF92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7/16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518731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80"/>
              <a:t>CFS: </a:t>
            </a:r>
            <a:r>
              <a:rPr dirty="0" spc="-1275"/>
              <a:t>BALANCING</a:t>
            </a:r>
            <a:r>
              <a:rPr dirty="0" spc="-1255"/>
              <a:t> </a:t>
            </a:r>
            <a:r>
              <a:rPr dirty="0" spc="-1500"/>
              <a:t>THE</a:t>
            </a:r>
            <a:r>
              <a:rPr dirty="0" spc="-310"/>
              <a:t> </a:t>
            </a:r>
            <a:r>
              <a:rPr dirty="0" spc="-1410"/>
              <a:t>LOAD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7452" y="1918061"/>
            <a:ext cx="8228965" cy="1336040"/>
          </a:xfrm>
          <a:prstGeom prst="rect">
            <a:avLst/>
          </a:prstGeom>
        </p:spPr>
        <p:txBody>
          <a:bodyPr wrap="square" lIns="0" tIns="156845" rIns="0" bIns="0" rtlCol="0" vert="horz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1235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135">
                <a:latin typeface="Arial"/>
                <a:cs typeface="Arial"/>
              </a:rPr>
              <a:t>Load calculations </a:t>
            </a:r>
            <a:r>
              <a:rPr dirty="0" sz="2200" spc="-50">
                <a:latin typeface="Arial"/>
                <a:cs typeface="Arial"/>
              </a:rPr>
              <a:t>are </a:t>
            </a:r>
            <a:r>
              <a:rPr dirty="0" sz="2200" spc="-75">
                <a:latin typeface="Arial"/>
                <a:cs typeface="Arial"/>
              </a:rPr>
              <a:t>actually </a:t>
            </a:r>
            <a:r>
              <a:rPr dirty="0" sz="2200" spc="-160">
                <a:latin typeface="Arial"/>
                <a:cs typeface="Arial"/>
              </a:rPr>
              <a:t>more </a:t>
            </a:r>
            <a:r>
              <a:rPr dirty="0" sz="2200" spc="-110">
                <a:latin typeface="Arial"/>
                <a:cs typeface="Arial"/>
              </a:rPr>
              <a:t>complicated, </a:t>
            </a:r>
            <a:r>
              <a:rPr dirty="0" sz="2200" spc="-254">
                <a:latin typeface="Arial"/>
                <a:cs typeface="Arial"/>
              </a:rPr>
              <a:t>use </a:t>
            </a:r>
            <a:r>
              <a:rPr dirty="0" sz="2200" spc="-160">
                <a:latin typeface="Arial"/>
                <a:cs typeface="Arial"/>
              </a:rPr>
              <a:t>more</a:t>
            </a:r>
            <a:r>
              <a:rPr dirty="0" sz="2200" spc="-225">
                <a:latin typeface="Arial"/>
                <a:cs typeface="Arial"/>
              </a:rPr>
              <a:t> </a:t>
            </a:r>
            <a:r>
              <a:rPr dirty="0" sz="2200" spc="-170">
                <a:latin typeface="Arial"/>
                <a:cs typeface="Arial"/>
              </a:rPr>
              <a:t>heuristics</a:t>
            </a:r>
            <a:endParaRPr sz="2200"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150" b="1">
                <a:latin typeface="Arial"/>
                <a:cs typeface="Arial"/>
              </a:rPr>
              <a:t>One </a:t>
            </a:r>
            <a:r>
              <a:rPr dirty="0" sz="2200" spc="-114" b="1">
                <a:latin typeface="Arial"/>
                <a:cs typeface="Arial"/>
              </a:rPr>
              <a:t>of </a:t>
            </a:r>
            <a:r>
              <a:rPr dirty="0" sz="2200" spc="-185" b="1">
                <a:latin typeface="Arial"/>
                <a:cs typeface="Arial"/>
              </a:rPr>
              <a:t>them </a:t>
            </a:r>
            <a:r>
              <a:rPr dirty="0" sz="2200" spc="-155" b="1">
                <a:latin typeface="Arial"/>
                <a:cs typeface="Arial"/>
              </a:rPr>
              <a:t>aims </a:t>
            </a:r>
            <a:r>
              <a:rPr dirty="0" sz="2200" spc="-170" b="1">
                <a:latin typeface="Arial"/>
                <a:cs typeface="Arial"/>
              </a:rPr>
              <a:t>to </a:t>
            </a:r>
            <a:r>
              <a:rPr dirty="0" sz="2200" spc="-175" b="1">
                <a:latin typeface="Arial"/>
                <a:cs typeface="Arial"/>
              </a:rPr>
              <a:t>increase </a:t>
            </a:r>
            <a:r>
              <a:rPr dirty="0" sz="2200" spc="-155" b="1">
                <a:latin typeface="Arial"/>
                <a:cs typeface="Arial"/>
              </a:rPr>
              <a:t>fairness </a:t>
            </a:r>
            <a:r>
              <a:rPr dirty="0" sz="2200" spc="-145" b="1">
                <a:latin typeface="Arial"/>
                <a:cs typeface="Arial"/>
              </a:rPr>
              <a:t>between</a:t>
            </a:r>
            <a:r>
              <a:rPr dirty="0" sz="2200" spc="60" b="1">
                <a:latin typeface="Arial"/>
                <a:cs typeface="Arial"/>
              </a:rPr>
              <a:t> </a:t>
            </a:r>
            <a:r>
              <a:rPr dirty="0" sz="2200" spc="-185" b="1">
                <a:latin typeface="Arial"/>
                <a:cs typeface="Arial"/>
              </a:rPr>
              <a:t>“sessions”</a:t>
            </a:r>
            <a:endParaRPr sz="2200">
              <a:latin typeface="Arial"/>
              <a:cs typeface="Arial"/>
            </a:endParaRPr>
          </a:p>
          <a:p>
            <a:pPr lvl="1" marL="352425" indent="-212725">
              <a:lnSpc>
                <a:spcPct val="100000"/>
              </a:lnSpc>
              <a:spcBef>
                <a:spcPts val="125"/>
              </a:spcBef>
              <a:buClr>
                <a:srgbClr val="1CACE3"/>
              </a:buClr>
              <a:buFont typeface="Wingdings"/>
              <a:buChar char=""/>
              <a:tabLst>
                <a:tab pos="353060" algn="l"/>
              </a:tabLst>
            </a:pPr>
            <a:r>
              <a:rPr dirty="0" sz="2200" spc="-175" b="1">
                <a:solidFill>
                  <a:srgbClr val="FF0000"/>
                </a:solidFill>
                <a:latin typeface="Arial"/>
                <a:cs typeface="Arial"/>
              </a:rPr>
              <a:t>Solution: </a:t>
            </a:r>
            <a:r>
              <a:rPr dirty="0" sz="2200" spc="-55">
                <a:solidFill>
                  <a:srgbClr val="FF0000"/>
                </a:solidFill>
                <a:latin typeface="Arial"/>
                <a:cs typeface="Arial"/>
              </a:rPr>
              <a:t>divide </a:t>
            </a:r>
            <a:r>
              <a:rPr dirty="0" sz="2200" spc="-135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dirty="0" sz="2200" spc="-40">
                <a:solidFill>
                  <a:srgbClr val="FF0000"/>
                </a:solidFill>
                <a:latin typeface="Arial"/>
                <a:cs typeface="Arial"/>
              </a:rPr>
              <a:t>load </a:t>
            </a:r>
            <a:r>
              <a:rPr dirty="0" sz="2200" spc="-5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dirty="0" sz="2200" spc="-15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dirty="0" sz="2200" spc="-135">
                <a:solidFill>
                  <a:srgbClr val="FF0000"/>
                </a:solidFill>
                <a:latin typeface="Arial"/>
                <a:cs typeface="Arial"/>
              </a:rPr>
              <a:t>task </a:t>
            </a:r>
            <a:r>
              <a:rPr dirty="0" sz="2200" spc="-65">
                <a:solidFill>
                  <a:srgbClr val="FF0000"/>
                </a:solidFill>
                <a:latin typeface="Arial"/>
                <a:cs typeface="Arial"/>
              </a:rPr>
              <a:t>by </a:t>
            </a:r>
            <a:r>
              <a:rPr dirty="0" sz="2200" spc="-135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dirty="0" sz="2200" spc="-175">
                <a:solidFill>
                  <a:srgbClr val="FF0000"/>
                </a:solidFill>
                <a:latin typeface="Arial"/>
                <a:cs typeface="Arial"/>
              </a:rPr>
              <a:t>number </a:t>
            </a:r>
            <a:r>
              <a:rPr dirty="0" sz="2200" spc="-5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dirty="0" sz="2200" spc="-114">
                <a:solidFill>
                  <a:srgbClr val="FF0000"/>
                </a:solidFill>
                <a:latin typeface="Arial"/>
                <a:cs typeface="Arial"/>
              </a:rPr>
              <a:t>threads </a:t>
            </a:r>
            <a:r>
              <a:rPr dirty="0" sz="2200" spc="-14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dirty="0" sz="2200" spc="-135">
                <a:solidFill>
                  <a:srgbClr val="FF0000"/>
                </a:solidFill>
                <a:latin typeface="Arial"/>
                <a:cs typeface="Arial"/>
              </a:rPr>
              <a:t>its</a:t>
            </a:r>
            <a:r>
              <a:rPr dirty="0" sz="2200" spc="6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150">
                <a:solidFill>
                  <a:srgbClr val="FF0000"/>
                </a:solidFill>
                <a:latin typeface="Arial"/>
                <a:cs typeface="Arial"/>
              </a:rPr>
              <a:t>tty!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379964" y="3659123"/>
            <a:ext cx="1088390" cy="2350135"/>
          </a:xfrm>
          <a:custGeom>
            <a:avLst/>
            <a:gdLst/>
            <a:ahLst/>
            <a:cxnLst/>
            <a:rect l="l" t="t" r="r" b="b"/>
            <a:pathLst>
              <a:path w="1088390" h="2350135">
                <a:moveTo>
                  <a:pt x="998346" y="0"/>
                </a:moveTo>
                <a:lnTo>
                  <a:pt x="89788" y="0"/>
                </a:lnTo>
                <a:lnTo>
                  <a:pt x="54810" y="7046"/>
                </a:lnTo>
                <a:lnTo>
                  <a:pt x="26273" y="26273"/>
                </a:lnTo>
                <a:lnTo>
                  <a:pt x="7046" y="54810"/>
                </a:lnTo>
                <a:lnTo>
                  <a:pt x="0" y="89788"/>
                </a:lnTo>
                <a:lnTo>
                  <a:pt x="0" y="2260282"/>
                </a:lnTo>
                <a:lnTo>
                  <a:pt x="7046" y="2295208"/>
                </a:lnTo>
                <a:lnTo>
                  <a:pt x="26273" y="2323728"/>
                </a:lnTo>
                <a:lnTo>
                  <a:pt x="54810" y="2342957"/>
                </a:lnTo>
                <a:lnTo>
                  <a:pt x="89788" y="2350008"/>
                </a:lnTo>
                <a:lnTo>
                  <a:pt x="998346" y="2350008"/>
                </a:lnTo>
                <a:lnTo>
                  <a:pt x="1033325" y="2342957"/>
                </a:lnTo>
                <a:lnTo>
                  <a:pt x="1061862" y="2323728"/>
                </a:lnTo>
                <a:lnTo>
                  <a:pt x="1081089" y="2295208"/>
                </a:lnTo>
                <a:lnTo>
                  <a:pt x="1088135" y="2260282"/>
                </a:lnTo>
                <a:lnTo>
                  <a:pt x="1088135" y="89788"/>
                </a:lnTo>
                <a:lnTo>
                  <a:pt x="1081089" y="54810"/>
                </a:lnTo>
                <a:lnTo>
                  <a:pt x="1061862" y="26273"/>
                </a:lnTo>
                <a:lnTo>
                  <a:pt x="1033325" y="7046"/>
                </a:lnTo>
                <a:lnTo>
                  <a:pt x="998346" y="0"/>
                </a:lnTo>
                <a:close/>
              </a:path>
            </a:pathLst>
          </a:custGeom>
          <a:solidFill>
            <a:srgbClr val="D1E7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379964" y="3659123"/>
            <a:ext cx="1088390" cy="2350135"/>
          </a:xfrm>
          <a:custGeom>
            <a:avLst/>
            <a:gdLst/>
            <a:ahLst/>
            <a:cxnLst/>
            <a:rect l="l" t="t" r="r" b="b"/>
            <a:pathLst>
              <a:path w="1088390" h="2350135">
                <a:moveTo>
                  <a:pt x="0" y="89788"/>
                </a:moveTo>
                <a:lnTo>
                  <a:pt x="7046" y="54810"/>
                </a:lnTo>
                <a:lnTo>
                  <a:pt x="26273" y="26273"/>
                </a:lnTo>
                <a:lnTo>
                  <a:pt x="54810" y="7046"/>
                </a:lnTo>
                <a:lnTo>
                  <a:pt x="89788" y="0"/>
                </a:lnTo>
                <a:lnTo>
                  <a:pt x="998346" y="0"/>
                </a:lnTo>
                <a:lnTo>
                  <a:pt x="1033325" y="7046"/>
                </a:lnTo>
                <a:lnTo>
                  <a:pt x="1061862" y="26273"/>
                </a:lnTo>
                <a:lnTo>
                  <a:pt x="1081089" y="54810"/>
                </a:lnTo>
                <a:lnTo>
                  <a:pt x="1088135" y="89788"/>
                </a:lnTo>
                <a:lnTo>
                  <a:pt x="1088135" y="2260282"/>
                </a:lnTo>
                <a:lnTo>
                  <a:pt x="1081089" y="2295208"/>
                </a:lnTo>
                <a:lnTo>
                  <a:pt x="1061862" y="2323728"/>
                </a:lnTo>
                <a:lnTo>
                  <a:pt x="1033325" y="2342957"/>
                </a:lnTo>
                <a:lnTo>
                  <a:pt x="998346" y="2350008"/>
                </a:lnTo>
                <a:lnTo>
                  <a:pt x="89788" y="2350008"/>
                </a:lnTo>
                <a:lnTo>
                  <a:pt x="54810" y="2342957"/>
                </a:lnTo>
                <a:lnTo>
                  <a:pt x="26273" y="2323728"/>
                </a:lnTo>
                <a:lnTo>
                  <a:pt x="7046" y="2295208"/>
                </a:lnTo>
                <a:lnTo>
                  <a:pt x="0" y="2260282"/>
                </a:lnTo>
                <a:lnTo>
                  <a:pt x="0" y="89788"/>
                </a:lnTo>
                <a:close/>
              </a:path>
            </a:pathLst>
          </a:custGeom>
          <a:ln w="15240">
            <a:solidFill>
              <a:srgbClr val="1D61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423160" y="3512820"/>
            <a:ext cx="904240" cy="247015"/>
          </a:xfrm>
          <a:prstGeom prst="rect">
            <a:avLst/>
          </a:prstGeom>
          <a:solidFill>
            <a:srgbClr val="42B996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845"/>
              </a:lnSpc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522207" y="3651503"/>
            <a:ext cx="1103630" cy="2365375"/>
            <a:chOff x="8522207" y="3651503"/>
            <a:chExt cx="1103630" cy="2365375"/>
          </a:xfrm>
        </p:grpSpPr>
        <p:sp>
          <p:nvSpPr>
            <p:cNvPr id="12" name="object 12"/>
            <p:cNvSpPr/>
            <p:nvPr/>
          </p:nvSpPr>
          <p:spPr>
            <a:xfrm>
              <a:off x="8529827" y="3659123"/>
              <a:ext cx="1088390" cy="2350135"/>
            </a:xfrm>
            <a:custGeom>
              <a:avLst/>
              <a:gdLst/>
              <a:ahLst/>
              <a:cxnLst/>
              <a:rect l="l" t="t" r="r" b="b"/>
              <a:pathLst>
                <a:path w="1088390" h="2350135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0282"/>
                  </a:lnTo>
                  <a:lnTo>
                    <a:pt x="7046" y="2295208"/>
                  </a:lnTo>
                  <a:lnTo>
                    <a:pt x="26273" y="2323728"/>
                  </a:lnTo>
                  <a:lnTo>
                    <a:pt x="54810" y="2342957"/>
                  </a:lnTo>
                  <a:lnTo>
                    <a:pt x="89789" y="2350008"/>
                  </a:lnTo>
                  <a:lnTo>
                    <a:pt x="998347" y="2350008"/>
                  </a:lnTo>
                  <a:lnTo>
                    <a:pt x="1033325" y="2342957"/>
                  </a:lnTo>
                  <a:lnTo>
                    <a:pt x="1061862" y="2323728"/>
                  </a:lnTo>
                  <a:lnTo>
                    <a:pt x="1081089" y="2295208"/>
                  </a:lnTo>
                  <a:lnTo>
                    <a:pt x="1088136" y="226028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529827" y="3659123"/>
              <a:ext cx="1088390" cy="2350135"/>
            </a:xfrm>
            <a:custGeom>
              <a:avLst/>
              <a:gdLst/>
              <a:ahLst/>
              <a:cxnLst/>
              <a:rect l="l" t="t" r="r" b="b"/>
              <a:pathLst>
                <a:path w="1088390" h="2350135">
                  <a:moveTo>
                    <a:pt x="0" y="89788"/>
                  </a:moveTo>
                  <a:lnTo>
                    <a:pt x="7046" y="54810"/>
                  </a:lnTo>
                  <a:lnTo>
                    <a:pt x="26273" y="26273"/>
                  </a:lnTo>
                  <a:lnTo>
                    <a:pt x="54810" y="7046"/>
                  </a:lnTo>
                  <a:lnTo>
                    <a:pt x="89789" y="0"/>
                  </a:lnTo>
                  <a:lnTo>
                    <a:pt x="998347" y="0"/>
                  </a:lnTo>
                  <a:lnTo>
                    <a:pt x="1033325" y="7046"/>
                  </a:lnTo>
                  <a:lnTo>
                    <a:pt x="1061862" y="26273"/>
                  </a:lnTo>
                  <a:lnTo>
                    <a:pt x="1081089" y="54810"/>
                  </a:lnTo>
                  <a:lnTo>
                    <a:pt x="1088136" y="89788"/>
                  </a:lnTo>
                  <a:lnTo>
                    <a:pt x="1088136" y="2260282"/>
                  </a:lnTo>
                  <a:lnTo>
                    <a:pt x="1081089" y="2295208"/>
                  </a:lnTo>
                  <a:lnTo>
                    <a:pt x="1061862" y="2323728"/>
                  </a:lnTo>
                  <a:lnTo>
                    <a:pt x="1033325" y="2342957"/>
                  </a:lnTo>
                  <a:lnTo>
                    <a:pt x="998347" y="2350008"/>
                  </a:lnTo>
                  <a:lnTo>
                    <a:pt x="89789" y="2350008"/>
                  </a:lnTo>
                  <a:lnTo>
                    <a:pt x="54810" y="2342957"/>
                  </a:lnTo>
                  <a:lnTo>
                    <a:pt x="26273" y="2323728"/>
                  </a:lnTo>
                  <a:lnTo>
                    <a:pt x="7046" y="2295208"/>
                  </a:lnTo>
                  <a:lnTo>
                    <a:pt x="0" y="2260282"/>
                  </a:lnTo>
                  <a:lnTo>
                    <a:pt x="0" y="897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618219" y="4686299"/>
              <a:ext cx="904240" cy="1240790"/>
            </a:xfrm>
            <a:custGeom>
              <a:avLst/>
              <a:gdLst/>
              <a:ahLst/>
              <a:cxnLst/>
              <a:rect l="l" t="t" r="r" b="b"/>
              <a:pathLst>
                <a:path w="904240" h="1240789">
                  <a:moveTo>
                    <a:pt x="903731" y="0"/>
                  </a:moveTo>
                  <a:lnTo>
                    <a:pt x="0" y="0"/>
                  </a:lnTo>
                  <a:lnTo>
                    <a:pt x="0" y="1240536"/>
                  </a:lnTo>
                  <a:lnTo>
                    <a:pt x="903731" y="1240536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42B9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618219" y="4686299"/>
              <a:ext cx="904240" cy="1240790"/>
            </a:xfrm>
            <a:custGeom>
              <a:avLst/>
              <a:gdLst/>
              <a:ahLst/>
              <a:cxnLst/>
              <a:rect l="l" t="t" r="r" b="b"/>
              <a:pathLst>
                <a:path w="904240" h="1240789">
                  <a:moveTo>
                    <a:pt x="0" y="1240536"/>
                  </a:moveTo>
                  <a:lnTo>
                    <a:pt x="903731" y="1240536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1240536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916935" y="5268467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7800">
              <a:lnSpc>
                <a:spcPts val="1855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24227" y="5268467"/>
            <a:ext cx="904240" cy="248920"/>
          </a:xfrm>
          <a:prstGeom prst="rect">
            <a:avLst/>
          </a:prstGeom>
          <a:solidFill>
            <a:srgbClr val="2583C5"/>
          </a:solidFill>
          <a:ln w="15239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7165">
              <a:lnSpc>
                <a:spcPts val="1860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03350" y="5525211"/>
            <a:ext cx="28708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70" b="1">
                <a:solidFill>
                  <a:srgbClr val="2583C5"/>
                </a:solidFill>
                <a:latin typeface="Arial"/>
                <a:cs typeface="Arial"/>
              </a:rPr>
              <a:t>Session </a:t>
            </a:r>
            <a:r>
              <a:rPr dirty="0" sz="3600" spc="105" b="1">
                <a:solidFill>
                  <a:srgbClr val="2583C5"/>
                </a:solidFill>
                <a:latin typeface="Arial"/>
                <a:cs typeface="Arial"/>
              </a:rPr>
              <a:t>(tty)</a:t>
            </a:r>
            <a:r>
              <a:rPr dirty="0" sz="3600" spc="-440" b="1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dirty="0" sz="3600" spc="-95" b="1">
                <a:solidFill>
                  <a:srgbClr val="2583C5"/>
                </a:solidFill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03350" y="3795776"/>
            <a:ext cx="28702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70" b="1">
                <a:solidFill>
                  <a:srgbClr val="42B996"/>
                </a:solidFill>
                <a:latin typeface="Arial"/>
                <a:cs typeface="Arial"/>
              </a:rPr>
              <a:t>Session </a:t>
            </a:r>
            <a:r>
              <a:rPr dirty="0" sz="3600" spc="105" b="1">
                <a:solidFill>
                  <a:srgbClr val="42B996"/>
                </a:solidFill>
                <a:latin typeface="Arial"/>
                <a:cs typeface="Arial"/>
              </a:rPr>
              <a:t>(tty)</a:t>
            </a:r>
            <a:r>
              <a:rPr dirty="0" sz="3600" spc="-445" b="1">
                <a:solidFill>
                  <a:srgbClr val="42B996"/>
                </a:solidFill>
                <a:latin typeface="Arial"/>
                <a:cs typeface="Arial"/>
              </a:rPr>
              <a:t> </a:t>
            </a:r>
            <a:r>
              <a:rPr dirty="0" sz="3600" spc="-95" b="1">
                <a:solidFill>
                  <a:srgbClr val="42B996"/>
                </a:solidFill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29218" y="5162803"/>
            <a:ext cx="6864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7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600" spc="-7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474452" y="5678423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8435">
              <a:lnSpc>
                <a:spcPts val="1870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474452" y="5347715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8435">
              <a:lnSpc>
                <a:spcPts val="1864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51375" y="3281298"/>
            <a:ext cx="2094864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3695" marR="5080" indent="-341630">
              <a:lnSpc>
                <a:spcPct val="100000"/>
              </a:lnSpc>
              <a:spcBef>
                <a:spcPts val="100"/>
              </a:spcBef>
            </a:pPr>
            <a:r>
              <a:rPr dirty="0" sz="3600" spc="-10" b="1">
                <a:latin typeface="Arial"/>
                <a:cs typeface="Arial"/>
              </a:rPr>
              <a:t>100% </a:t>
            </a:r>
            <a:r>
              <a:rPr dirty="0" sz="3600" spc="-185" b="1">
                <a:latin typeface="Arial"/>
                <a:cs typeface="Arial"/>
              </a:rPr>
              <a:t>of </a:t>
            </a:r>
            <a:r>
              <a:rPr dirty="0" sz="3600" spc="-105" b="1">
                <a:latin typeface="Arial"/>
                <a:cs typeface="Arial"/>
              </a:rPr>
              <a:t>a  </a:t>
            </a:r>
            <a:r>
              <a:rPr dirty="0" sz="3600" spc="-335" b="1">
                <a:latin typeface="Arial"/>
                <a:cs typeface="Arial"/>
              </a:rPr>
              <a:t>core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40655" y="4957698"/>
            <a:ext cx="2094864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1775" marR="5080" indent="-219710">
              <a:lnSpc>
                <a:spcPct val="100000"/>
              </a:lnSpc>
              <a:spcBef>
                <a:spcPts val="100"/>
              </a:spcBef>
            </a:pPr>
            <a:r>
              <a:rPr dirty="0" sz="3600" spc="-10" b="1">
                <a:latin typeface="Arial"/>
                <a:cs typeface="Arial"/>
              </a:rPr>
              <a:t>100% </a:t>
            </a:r>
            <a:r>
              <a:rPr dirty="0" sz="3600" spc="-185" b="1">
                <a:latin typeface="Arial"/>
                <a:cs typeface="Arial"/>
              </a:rPr>
              <a:t>of </a:t>
            </a:r>
            <a:r>
              <a:rPr dirty="0" sz="3600" spc="-105" b="1">
                <a:latin typeface="Arial"/>
                <a:cs typeface="Arial"/>
              </a:rPr>
              <a:t>a  </a:t>
            </a:r>
            <a:r>
              <a:rPr dirty="0" sz="3600" spc="-335" b="1">
                <a:latin typeface="Arial"/>
                <a:cs typeface="Arial"/>
              </a:rPr>
              <a:t>core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923788" y="5516879"/>
            <a:ext cx="704088" cy="704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824227" y="4956047"/>
            <a:ext cx="904240" cy="247015"/>
          </a:xfrm>
          <a:custGeom>
            <a:avLst/>
            <a:gdLst/>
            <a:ahLst/>
            <a:cxnLst/>
            <a:rect l="l" t="t" r="r" b="b"/>
            <a:pathLst>
              <a:path w="904239" h="247014">
                <a:moveTo>
                  <a:pt x="903732" y="0"/>
                </a:moveTo>
                <a:lnTo>
                  <a:pt x="0" y="0"/>
                </a:lnTo>
                <a:lnTo>
                  <a:pt x="0" y="246887"/>
                </a:lnTo>
                <a:lnTo>
                  <a:pt x="903732" y="246887"/>
                </a:lnTo>
                <a:lnTo>
                  <a:pt x="903732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8" name="object 28"/>
          <p:cNvGrpSpPr/>
          <p:nvPr/>
        </p:nvGrpSpPr>
        <p:grpSpPr>
          <a:xfrm>
            <a:off x="5923788" y="3817620"/>
            <a:ext cx="840740" cy="1181100"/>
            <a:chOff x="5923788" y="3817620"/>
            <a:chExt cx="840740" cy="1181100"/>
          </a:xfrm>
        </p:grpSpPr>
        <p:sp>
          <p:nvSpPr>
            <p:cNvPr id="29" name="object 29"/>
            <p:cNvSpPr/>
            <p:nvPr/>
          </p:nvSpPr>
          <p:spPr>
            <a:xfrm>
              <a:off x="5923788" y="3817620"/>
              <a:ext cx="704088" cy="7056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158865" y="4447667"/>
              <a:ext cx="600710" cy="546735"/>
            </a:xfrm>
            <a:custGeom>
              <a:avLst/>
              <a:gdLst/>
              <a:ahLst/>
              <a:cxnLst/>
              <a:rect l="l" t="t" r="r" b="b"/>
              <a:pathLst>
                <a:path w="600709" h="546735">
                  <a:moveTo>
                    <a:pt x="40005" y="73786"/>
                  </a:moveTo>
                  <a:lnTo>
                    <a:pt x="144780" y="73786"/>
                  </a:lnTo>
                  <a:lnTo>
                    <a:pt x="144780" y="194436"/>
                  </a:lnTo>
                  <a:lnTo>
                    <a:pt x="195199" y="194436"/>
                  </a:lnTo>
                  <a:lnTo>
                    <a:pt x="195199" y="290702"/>
                  </a:lnTo>
                  <a:lnTo>
                    <a:pt x="144780" y="290702"/>
                  </a:lnTo>
                  <a:lnTo>
                    <a:pt x="144780" y="546480"/>
                  </a:lnTo>
                  <a:lnTo>
                    <a:pt x="40005" y="546480"/>
                  </a:lnTo>
                  <a:lnTo>
                    <a:pt x="40005" y="290702"/>
                  </a:lnTo>
                  <a:lnTo>
                    <a:pt x="0" y="290702"/>
                  </a:lnTo>
                  <a:lnTo>
                    <a:pt x="0" y="194436"/>
                  </a:lnTo>
                  <a:lnTo>
                    <a:pt x="40005" y="194436"/>
                  </a:lnTo>
                  <a:lnTo>
                    <a:pt x="40005" y="73786"/>
                  </a:lnTo>
                  <a:close/>
                </a:path>
                <a:path w="600709" h="546735">
                  <a:moveTo>
                    <a:pt x="266192" y="0"/>
                  </a:moveTo>
                  <a:lnTo>
                    <a:pt x="372617" y="0"/>
                  </a:lnTo>
                  <a:lnTo>
                    <a:pt x="372617" y="235457"/>
                  </a:lnTo>
                  <a:lnTo>
                    <a:pt x="386665" y="224006"/>
                  </a:lnTo>
                  <a:lnTo>
                    <a:pt x="425831" y="199770"/>
                  </a:lnTo>
                  <a:lnTo>
                    <a:pt x="467032" y="189412"/>
                  </a:lnTo>
                  <a:lnTo>
                    <a:pt x="482727" y="188721"/>
                  </a:lnTo>
                  <a:lnTo>
                    <a:pt x="508849" y="191220"/>
                  </a:lnTo>
                  <a:lnTo>
                    <a:pt x="552092" y="211171"/>
                  </a:lnTo>
                  <a:lnTo>
                    <a:pt x="582955" y="250511"/>
                  </a:lnTo>
                  <a:lnTo>
                    <a:pt x="598628" y="305859"/>
                  </a:lnTo>
                  <a:lnTo>
                    <a:pt x="600583" y="339343"/>
                  </a:lnTo>
                  <a:lnTo>
                    <a:pt x="600583" y="546480"/>
                  </a:lnTo>
                  <a:lnTo>
                    <a:pt x="494918" y="546480"/>
                  </a:lnTo>
                  <a:lnTo>
                    <a:pt x="494918" y="357758"/>
                  </a:lnTo>
                  <a:lnTo>
                    <a:pt x="493843" y="341473"/>
                  </a:lnTo>
                  <a:lnTo>
                    <a:pt x="477519" y="300735"/>
                  </a:lnTo>
                  <a:lnTo>
                    <a:pt x="434848" y="277494"/>
                  </a:lnTo>
                  <a:lnTo>
                    <a:pt x="419748" y="279161"/>
                  </a:lnTo>
                  <a:lnTo>
                    <a:pt x="387477" y="304164"/>
                  </a:lnTo>
                  <a:lnTo>
                    <a:pt x="373546" y="360886"/>
                  </a:lnTo>
                  <a:lnTo>
                    <a:pt x="372617" y="387222"/>
                  </a:lnTo>
                  <a:lnTo>
                    <a:pt x="372617" y="546480"/>
                  </a:lnTo>
                  <a:lnTo>
                    <a:pt x="266192" y="546480"/>
                  </a:lnTo>
                  <a:lnTo>
                    <a:pt x="266192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1824227" y="4956047"/>
            <a:ext cx="904240" cy="247015"/>
          </a:xfrm>
          <a:prstGeom prst="rect">
            <a:avLst/>
          </a:prstGeom>
          <a:ln w="15239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7165">
              <a:lnSpc>
                <a:spcPts val="1850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909316" y="4943855"/>
            <a:ext cx="919480" cy="262255"/>
            <a:chOff x="2909316" y="4943855"/>
            <a:chExt cx="919480" cy="262255"/>
          </a:xfrm>
        </p:grpSpPr>
        <p:sp>
          <p:nvSpPr>
            <p:cNvPr id="33" name="object 33"/>
            <p:cNvSpPr/>
            <p:nvPr/>
          </p:nvSpPr>
          <p:spPr>
            <a:xfrm>
              <a:off x="2916936" y="4951475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39" h="247014">
                  <a:moveTo>
                    <a:pt x="903732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903732" y="246887"/>
                  </a:lnTo>
                  <a:lnTo>
                    <a:pt x="903732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916936" y="4951475"/>
              <a:ext cx="904240" cy="247015"/>
            </a:xfrm>
            <a:custGeom>
              <a:avLst/>
              <a:gdLst/>
              <a:ahLst/>
              <a:cxnLst/>
              <a:rect l="l" t="t" r="r" b="b"/>
              <a:pathLst>
                <a:path w="904239" h="247014">
                  <a:moveTo>
                    <a:pt x="0" y="246887"/>
                  </a:moveTo>
                  <a:lnTo>
                    <a:pt x="903732" y="246887"/>
                  </a:lnTo>
                  <a:lnTo>
                    <a:pt x="903732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2924555" y="4931155"/>
            <a:ext cx="8661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95"/>
              </a:spcBef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474452" y="4684776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8435">
              <a:lnSpc>
                <a:spcPts val="1855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474452" y="5018532"/>
            <a:ext cx="904240" cy="247015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8435">
              <a:lnSpc>
                <a:spcPts val="1855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261616" y="4297679"/>
            <a:ext cx="7668895" cy="908685"/>
            <a:chOff x="2261616" y="4297679"/>
            <a:chExt cx="7668895" cy="908685"/>
          </a:xfrm>
        </p:grpSpPr>
        <p:sp>
          <p:nvSpPr>
            <p:cNvPr id="39" name="object 39"/>
            <p:cNvSpPr/>
            <p:nvPr/>
          </p:nvSpPr>
          <p:spPr>
            <a:xfrm>
              <a:off x="6990587" y="4305299"/>
              <a:ext cx="1225550" cy="893444"/>
            </a:xfrm>
            <a:custGeom>
              <a:avLst/>
              <a:gdLst/>
              <a:ahLst/>
              <a:cxnLst/>
              <a:rect l="l" t="t" r="r" b="b"/>
              <a:pathLst>
                <a:path w="1225550" h="893445">
                  <a:moveTo>
                    <a:pt x="778763" y="0"/>
                  </a:moveTo>
                  <a:lnTo>
                    <a:pt x="778763" y="223266"/>
                  </a:lnTo>
                  <a:lnTo>
                    <a:pt x="0" y="223266"/>
                  </a:lnTo>
                  <a:lnTo>
                    <a:pt x="0" y="669798"/>
                  </a:lnTo>
                  <a:lnTo>
                    <a:pt x="778763" y="669798"/>
                  </a:lnTo>
                  <a:lnTo>
                    <a:pt x="778763" y="893063"/>
                  </a:lnTo>
                  <a:lnTo>
                    <a:pt x="1225295" y="446531"/>
                  </a:lnTo>
                  <a:lnTo>
                    <a:pt x="778763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990587" y="4305299"/>
              <a:ext cx="1225550" cy="893444"/>
            </a:xfrm>
            <a:custGeom>
              <a:avLst/>
              <a:gdLst/>
              <a:ahLst/>
              <a:cxnLst/>
              <a:rect l="l" t="t" r="r" b="b"/>
              <a:pathLst>
                <a:path w="1225550" h="893445">
                  <a:moveTo>
                    <a:pt x="0" y="223266"/>
                  </a:moveTo>
                  <a:lnTo>
                    <a:pt x="778763" y="223266"/>
                  </a:lnTo>
                  <a:lnTo>
                    <a:pt x="778763" y="0"/>
                  </a:lnTo>
                  <a:lnTo>
                    <a:pt x="1225295" y="446531"/>
                  </a:lnTo>
                  <a:lnTo>
                    <a:pt x="778763" y="893063"/>
                  </a:lnTo>
                  <a:lnTo>
                    <a:pt x="778763" y="669798"/>
                  </a:lnTo>
                  <a:lnTo>
                    <a:pt x="0" y="669798"/>
                  </a:lnTo>
                  <a:lnTo>
                    <a:pt x="0" y="223266"/>
                  </a:lnTo>
                  <a:close/>
                </a:path>
              </a:pathLst>
            </a:custGeom>
            <a:ln w="15240">
              <a:solidFill>
                <a:srgbClr val="FF92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261616" y="4383023"/>
              <a:ext cx="7668768" cy="77876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325497" y="4446523"/>
              <a:ext cx="7540498" cy="6507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3" name="object 43"/>
          <p:cNvGrpSpPr/>
          <p:nvPr/>
        </p:nvGrpSpPr>
        <p:grpSpPr>
          <a:xfrm>
            <a:off x="6829425" y="4630546"/>
            <a:ext cx="375920" cy="374650"/>
            <a:chOff x="6829425" y="4630546"/>
            <a:chExt cx="375920" cy="374650"/>
          </a:xfrm>
        </p:grpSpPr>
        <p:sp>
          <p:nvSpPr>
            <p:cNvPr id="44" name="object 44"/>
            <p:cNvSpPr/>
            <p:nvPr/>
          </p:nvSpPr>
          <p:spPr>
            <a:xfrm>
              <a:off x="6941185" y="4735321"/>
              <a:ext cx="156464" cy="17449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833997" y="4635118"/>
              <a:ext cx="366395" cy="365760"/>
            </a:xfrm>
            <a:custGeom>
              <a:avLst/>
              <a:gdLst/>
              <a:ahLst/>
              <a:cxnLst/>
              <a:rect l="l" t="t" r="r" b="b"/>
              <a:pathLst>
                <a:path w="366395" h="365760">
                  <a:moveTo>
                    <a:pt x="155955" y="0"/>
                  </a:moveTo>
                  <a:lnTo>
                    <a:pt x="197961" y="7661"/>
                  </a:lnTo>
                  <a:lnTo>
                    <a:pt x="235267" y="31051"/>
                  </a:lnTo>
                  <a:lnTo>
                    <a:pt x="261620" y="56514"/>
                  </a:lnTo>
                  <a:lnTo>
                    <a:pt x="261620" y="7873"/>
                  </a:lnTo>
                  <a:lnTo>
                    <a:pt x="366395" y="7873"/>
                  </a:lnTo>
                  <a:lnTo>
                    <a:pt x="366395" y="359028"/>
                  </a:lnTo>
                  <a:lnTo>
                    <a:pt x="261620" y="359028"/>
                  </a:lnTo>
                  <a:lnTo>
                    <a:pt x="261620" y="298830"/>
                  </a:lnTo>
                  <a:lnTo>
                    <a:pt x="259969" y="298830"/>
                  </a:lnTo>
                  <a:lnTo>
                    <a:pt x="235299" y="329152"/>
                  </a:lnTo>
                  <a:lnTo>
                    <a:pt x="197203" y="356665"/>
                  </a:lnTo>
                  <a:lnTo>
                    <a:pt x="148589" y="365505"/>
                  </a:lnTo>
                  <a:lnTo>
                    <a:pt x="118872" y="362192"/>
                  </a:lnTo>
                  <a:lnTo>
                    <a:pt x="66294" y="335609"/>
                  </a:lnTo>
                  <a:lnTo>
                    <a:pt x="24431" y="284287"/>
                  </a:lnTo>
                  <a:lnTo>
                    <a:pt x="2714" y="219656"/>
                  </a:lnTo>
                  <a:lnTo>
                    <a:pt x="0" y="183006"/>
                  </a:lnTo>
                  <a:lnTo>
                    <a:pt x="2901" y="146716"/>
                  </a:lnTo>
                  <a:lnTo>
                    <a:pt x="26038" y="82137"/>
                  </a:lnTo>
                  <a:lnTo>
                    <a:pt x="70445" y="30325"/>
                  </a:lnTo>
                  <a:lnTo>
                    <a:pt x="125309" y="3377"/>
                  </a:lnTo>
                  <a:lnTo>
                    <a:pt x="155955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/>
          <p:nvPr/>
        </p:nvSpPr>
        <p:spPr>
          <a:xfrm>
            <a:off x="5604764" y="4635119"/>
            <a:ext cx="282575" cy="365760"/>
          </a:xfrm>
          <a:custGeom>
            <a:avLst/>
            <a:gdLst/>
            <a:ahLst/>
            <a:cxnLst/>
            <a:rect l="l" t="t" r="r" b="b"/>
            <a:pathLst>
              <a:path w="282575" h="365760">
                <a:moveTo>
                  <a:pt x="150240" y="0"/>
                </a:moveTo>
                <a:lnTo>
                  <a:pt x="183173" y="3544"/>
                </a:lnTo>
                <a:lnTo>
                  <a:pt x="214534" y="14160"/>
                </a:lnTo>
                <a:lnTo>
                  <a:pt x="244324" y="31825"/>
                </a:lnTo>
                <a:lnTo>
                  <a:pt x="272541" y="56514"/>
                </a:lnTo>
                <a:lnTo>
                  <a:pt x="201422" y="99948"/>
                </a:lnTo>
                <a:lnTo>
                  <a:pt x="186251" y="86300"/>
                </a:lnTo>
                <a:lnTo>
                  <a:pt x="171592" y="76580"/>
                </a:lnTo>
                <a:lnTo>
                  <a:pt x="157434" y="70766"/>
                </a:lnTo>
                <a:lnTo>
                  <a:pt x="143763" y="68833"/>
                </a:lnTo>
                <a:lnTo>
                  <a:pt x="135000" y="68833"/>
                </a:lnTo>
                <a:lnTo>
                  <a:pt x="127508" y="71246"/>
                </a:lnTo>
                <a:lnTo>
                  <a:pt x="121158" y="76199"/>
                </a:lnTo>
                <a:lnTo>
                  <a:pt x="114935" y="81025"/>
                </a:lnTo>
                <a:lnTo>
                  <a:pt x="111760" y="87121"/>
                </a:lnTo>
                <a:lnTo>
                  <a:pt x="111760" y="94106"/>
                </a:lnTo>
                <a:lnTo>
                  <a:pt x="142668" y="128904"/>
                </a:lnTo>
                <a:lnTo>
                  <a:pt x="180848" y="143001"/>
                </a:lnTo>
                <a:lnTo>
                  <a:pt x="203136" y="151689"/>
                </a:lnTo>
                <a:lnTo>
                  <a:pt x="240284" y="172541"/>
                </a:lnTo>
                <a:lnTo>
                  <a:pt x="275605" y="214931"/>
                </a:lnTo>
                <a:lnTo>
                  <a:pt x="282448" y="255015"/>
                </a:lnTo>
                <a:lnTo>
                  <a:pt x="279878" y="276951"/>
                </a:lnTo>
                <a:lnTo>
                  <a:pt x="259355" y="315916"/>
                </a:lnTo>
                <a:lnTo>
                  <a:pt x="219997" y="347235"/>
                </a:lnTo>
                <a:lnTo>
                  <a:pt x="170900" y="363479"/>
                </a:lnTo>
                <a:lnTo>
                  <a:pt x="143256" y="365505"/>
                </a:lnTo>
                <a:lnTo>
                  <a:pt x="123826" y="364148"/>
                </a:lnTo>
                <a:lnTo>
                  <a:pt x="85016" y="353290"/>
                </a:lnTo>
                <a:lnTo>
                  <a:pt x="47059" y="331573"/>
                </a:lnTo>
                <a:lnTo>
                  <a:pt x="14241" y="298426"/>
                </a:lnTo>
                <a:lnTo>
                  <a:pt x="0" y="277494"/>
                </a:lnTo>
                <a:lnTo>
                  <a:pt x="84709" y="239013"/>
                </a:lnTo>
                <a:lnTo>
                  <a:pt x="99190" y="260683"/>
                </a:lnTo>
                <a:lnTo>
                  <a:pt x="113887" y="276161"/>
                </a:lnTo>
                <a:lnTo>
                  <a:pt x="128821" y="285448"/>
                </a:lnTo>
                <a:lnTo>
                  <a:pt x="144018" y="288543"/>
                </a:lnTo>
                <a:lnTo>
                  <a:pt x="150802" y="287994"/>
                </a:lnTo>
                <a:lnTo>
                  <a:pt x="180086" y="266826"/>
                </a:lnTo>
                <a:lnTo>
                  <a:pt x="180086" y="259206"/>
                </a:lnTo>
                <a:lnTo>
                  <a:pt x="152653" y="229361"/>
                </a:lnTo>
                <a:lnTo>
                  <a:pt x="148589" y="229361"/>
                </a:lnTo>
                <a:lnTo>
                  <a:pt x="145825" y="227576"/>
                </a:lnTo>
                <a:lnTo>
                  <a:pt x="140001" y="225075"/>
                </a:lnTo>
                <a:lnTo>
                  <a:pt x="131105" y="221861"/>
                </a:lnTo>
                <a:lnTo>
                  <a:pt x="119125" y="217931"/>
                </a:lnTo>
                <a:lnTo>
                  <a:pt x="72933" y="198002"/>
                </a:lnTo>
                <a:lnTo>
                  <a:pt x="39909" y="172704"/>
                </a:lnTo>
                <a:lnTo>
                  <a:pt x="20077" y="142047"/>
                </a:lnTo>
                <a:lnTo>
                  <a:pt x="13462" y="106044"/>
                </a:lnTo>
                <a:lnTo>
                  <a:pt x="15839" y="83778"/>
                </a:lnTo>
                <a:lnTo>
                  <a:pt x="34786" y="45626"/>
                </a:lnTo>
                <a:lnTo>
                  <a:pt x="71713" y="16716"/>
                </a:lnTo>
                <a:lnTo>
                  <a:pt x="121191" y="1857"/>
                </a:lnTo>
                <a:lnTo>
                  <a:pt x="150240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7" name="object 47"/>
          <p:cNvGrpSpPr/>
          <p:nvPr/>
        </p:nvGrpSpPr>
        <p:grpSpPr>
          <a:xfrm>
            <a:off x="5183378" y="4630546"/>
            <a:ext cx="367030" cy="375920"/>
            <a:chOff x="5183378" y="4630546"/>
            <a:chExt cx="367030" cy="375920"/>
          </a:xfrm>
        </p:grpSpPr>
        <p:sp>
          <p:nvSpPr>
            <p:cNvPr id="48" name="object 48"/>
            <p:cNvSpPr/>
            <p:nvPr/>
          </p:nvSpPr>
          <p:spPr>
            <a:xfrm>
              <a:off x="5290693" y="4702174"/>
              <a:ext cx="150749" cy="7505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187950" y="4635118"/>
              <a:ext cx="357505" cy="366395"/>
            </a:xfrm>
            <a:custGeom>
              <a:avLst/>
              <a:gdLst/>
              <a:ahLst/>
              <a:cxnLst/>
              <a:rect l="l" t="t" r="r" b="b"/>
              <a:pathLst>
                <a:path w="357504" h="366395">
                  <a:moveTo>
                    <a:pt x="179324" y="0"/>
                  </a:moveTo>
                  <a:lnTo>
                    <a:pt x="249126" y="13700"/>
                  </a:lnTo>
                  <a:lnTo>
                    <a:pt x="306450" y="54736"/>
                  </a:lnTo>
                  <a:lnTo>
                    <a:pt x="344630" y="116125"/>
                  </a:lnTo>
                  <a:lnTo>
                    <a:pt x="357377" y="191134"/>
                  </a:lnTo>
                  <a:lnTo>
                    <a:pt x="357377" y="208025"/>
                  </a:lnTo>
                  <a:lnTo>
                    <a:pt x="106425" y="208025"/>
                  </a:lnTo>
                  <a:lnTo>
                    <a:pt x="108614" y="224194"/>
                  </a:lnTo>
                  <a:lnTo>
                    <a:pt x="128777" y="263270"/>
                  </a:lnTo>
                  <a:lnTo>
                    <a:pt x="162925" y="283148"/>
                  </a:lnTo>
                  <a:lnTo>
                    <a:pt x="176022" y="284479"/>
                  </a:lnTo>
                  <a:lnTo>
                    <a:pt x="198885" y="281741"/>
                  </a:lnTo>
                  <a:lnTo>
                    <a:pt x="219106" y="273526"/>
                  </a:lnTo>
                  <a:lnTo>
                    <a:pt x="236708" y="259834"/>
                  </a:lnTo>
                  <a:lnTo>
                    <a:pt x="251713" y="240664"/>
                  </a:lnTo>
                  <a:lnTo>
                    <a:pt x="347979" y="272668"/>
                  </a:lnTo>
                  <a:lnTo>
                    <a:pt x="317426" y="313674"/>
                  </a:lnTo>
                  <a:lnTo>
                    <a:pt x="279479" y="342963"/>
                  </a:lnTo>
                  <a:lnTo>
                    <a:pt x="234126" y="360537"/>
                  </a:lnTo>
                  <a:lnTo>
                    <a:pt x="181355" y="366394"/>
                  </a:lnTo>
                  <a:lnTo>
                    <a:pt x="141946" y="363249"/>
                  </a:lnTo>
                  <a:lnTo>
                    <a:pt x="75842" y="338052"/>
                  </a:lnTo>
                  <a:lnTo>
                    <a:pt x="27646" y="288661"/>
                  </a:lnTo>
                  <a:lnTo>
                    <a:pt x="3071" y="220981"/>
                  </a:lnTo>
                  <a:lnTo>
                    <a:pt x="0" y="180593"/>
                  </a:lnTo>
                  <a:lnTo>
                    <a:pt x="3238" y="143849"/>
                  </a:lnTo>
                  <a:lnTo>
                    <a:pt x="29146" y="79599"/>
                  </a:lnTo>
                  <a:lnTo>
                    <a:pt x="79204" y="29307"/>
                  </a:lnTo>
                  <a:lnTo>
                    <a:pt x="142934" y="3260"/>
                  </a:lnTo>
                  <a:lnTo>
                    <a:pt x="179324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0" name="object 50"/>
          <p:cNvGrpSpPr/>
          <p:nvPr/>
        </p:nvGrpSpPr>
        <p:grpSpPr>
          <a:xfrm>
            <a:off x="4758435" y="4629784"/>
            <a:ext cx="373380" cy="376555"/>
            <a:chOff x="4758435" y="4629784"/>
            <a:chExt cx="373380" cy="376555"/>
          </a:xfrm>
        </p:grpSpPr>
        <p:sp>
          <p:nvSpPr>
            <p:cNvPr id="51" name="object 51"/>
            <p:cNvSpPr/>
            <p:nvPr/>
          </p:nvSpPr>
          <p:spPr>
            <a:xfrm>
              <a:off x="4862448" y="4725542"/>
              <a:ext cx="165862" cy="18516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763007" y="4634356"/>
              <a:ext cx="363855" cy="367665"/>
            </a:xfrm>
            <a:custGeom>
              <a:avLst/>
              <a:gdLst/>
              <a:ahLst/>
              <a:cxnLst/>
              <a:rect l="l" t="t" r="r" b="b"/>
              <a:pathLst>
                <a:path w="363854" h="367664">
                  <a:moveTo>
                    <a:pt x="185419" y="0"/>
                  </a:moveTo>
                  <a:lnTo>
                    <a:pt x="255079" y="13144"/>
                  </a:lnTo>
                  <a:lnTo>
                    <a:pt x="312546" y="52578"/>
                  </a:lnTo>
                  <a:lnTo>
                    <a:pt x="351012" y="111458"/>
                  </a:lnTo>
                  <a:lnTo>
                    <a:pt x="363854" y="183007"/>
                  </a:lnTo>
                  <a:lnTo>
                    <a:pt x="360642" y="220962"/>
                  </a:lnTo>
                  <a:lnTo>
                    <a:pt x="334976" y="286823"/>
                  </a:lnTo>
                  <a:lnTo>
                    <a:pt x="285210" y="337635"/>
                  </a:lnTo>
                  <a:lnTo>
                    <a:pt x="220821" y="363872"/>
                  </a:lnTo>
                  <a:lnTo>
                    <a:pt x="183768" y="367157"/>
                  </a:lnTo>
                  <a:lnTo>
                    <a:pt x="142648" y="363682"/>
                  </a:lnTo>
                  <a:lnTo>
                    <a:pt x="74933" y="335920"/>
                  </a:lnTo>
                  <a:lnTo>
                    <a:pt x="27217" y="282918"/>
                  </a:lnTo>
                  <a:lnTo>
                    <a:pt x="3024" y="219342"/>
                  </a:lnTo>
                  <a:lnTo>
                    <a:pt x="0" y="184531"/>
                  </a:lnTo>
                  <a:lnTo>
                    <a:pt x="3260" y="145716"/>
                  </a:lnTo>
                  <a:lnTo>
                    <a:pt x="29307" y="79232"/>
                  </a:lnTo>
                  <a:lnTo>
                    <a:pt x="79853" y="28985"/>
                  </a:lnTo>
                  <a:lnTo>
                    <a:pt x="146563" y="3216"/>
                  </a:lnTo>
                  <a:lnTo>
                    <a:pt x="185419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/>
          <p:nvPr/>
        </p:nvSpPr>
        <p:spPr>
          <a:xfrm>
            <a:off x="7280529" y="4521453"/>
            <a:ext cx="195580" cy="473075"/>
          </a:xfrm>
          <a:custGeom>
            <a:avLst/>
            <a:gdLst/>
            <a:ahLst/>
            <a:cxnLst/>
            <a:rect l="l" t="t" r="r" b="b"/>
            <a:pathLst>
              <a:path w="195579" h="473075">
                <a:moveTo>
                  <a:pt x="40004" y="0"/>
                </a:moveTo>
                <a:lnTo>
                  <a:pt x="144779" y="0"/>
                </a:lnTo>
                <a:lnTo>
                  <a:pt x="144779" y="120650"/>
                </a:lnTo>
                <a:lnTo>
                  <a:pt x="195199" y="120650"/>
                </a:lnTo>
                <a:lnTo>
                  <a:pt x="195199" y="216916"/>
                </a:lnTo>
                <a:lnTo>
                  <a:pt x="144779" y="216916"/>
                </a:lnTo>
                <a:lnTo>
                  <a:pt x="144779" y="472694"/>
                </a:lnTo>
                <a:lnTo>
                  <a:pt x="40004" y="472694"/>
                </a:lnTo>
                <a:lnTo>
                  <a:pt x="40004" y="216916"/>
                </a:lnTo>
                <a:lnTo>
                  <a:pt x="0" y="216916"/>
                </a:lnTo>
                <a:lnTo>
                  <a:pt x="0" y="120650"/>
                </a:lnTo>
                <a:lnTo>
                  <a:pt x="40004" y="120650"/>
                </a:lnTo>
                <a:lnTo>
                  <a:pt x="40004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4" name="object 54"/>
          <p:cNvGrpSpPr/>
          <p:nvPr/>
        </p:nvGrpSpPr>
        <p:grpSpPr>
          <a:xfrm>
            <a:off x="7717917" y="4443095"/>
            <a:ext cx="2152650" cy="563245"/>
            <a:chOff x="7717917" y="4443095"/>
            <a:chExt cx="2152650" cy="563245"/>
          </a:xfrm>
        </p:grpSpPr>
        <p:sp>
          <p:nvSpPr>
            <p:cNvPr id="55" name="object 55"/>
            <p:cNvSpPr/>
            <p:nvPr/>
          </p:nvSpPr>
          <p:spPr>
            <a:xfrm>
              <a:off x="9615932" y="4866386"/>
              <a:ext cx="138049" cy="13881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8509381" y="4725543"/>
              <a:ext cx="165862" cy="18516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722489" y="4447667"/>
              <a:ext cx="2143760" cy="554355"/>
            </a:xfrm>
            <a:custGeom>
              <a:avLst/>
              <a:gdLst/>
              <a:ahLst/>
              <a:cxnLst/>
              <a:rect l="l" t="t" r="r" b="b"/>
              <a:pathLst>
                <a:path w="2143759" h="554354">
                  <a:moveTo>
                    <a:pt x="1317878" y="189610"/>
                  </a:moveTo>
                  <a:lnTo>
                    <a:pt x="1324990" y="189610"/>
                  </a:lnTo>
                  <a:lnTo>
                    <a:pt x="1331340" y="190118"/>
                  </a:lnTo>
                  <a:lnTo>
                    <a:pt x="1337182" y="191134"/>
                  </a:lnTo>
                  <a:lnTo>
                    <a:pt x="1337182" y="305815"/>
                  </a:lnTo>
                  <a:lnTo>
                    <a:pt x="1330636" y="304722"/>
                  </a:lnTo>
                  <a:lnTo>
                    <a:pt x="1324149" y="303926"/>
                  </a:lnTo>
                  <a:lnTo>
                    <a:pt x="1317734" y="303440"/>
                  </a:lnTo>
                  <a:lnTo>
                    <a:pt x="1311402" y="303275"/>
                  </a:lnTo>
                  <a:lnTo>
                    <a:pt x="1296116" y="304702"/>
                  </a:lnTo>
                  <a:lnTo>
                    <a:pt x="1261236" y="326008"/>
                  </a:lnTo>
                  <a:lnTo>
                    <a:pt x="1244556" y="370371"/>
                  </a:lnTo>
                  <a:lnTo>
                    <a:pt x="1243456" y="389635"/>
                  </a:lnTo>
                  <a:lnTo>
                    <a:pt x="1243456" y="546480"/>
                  </a:lnTo>
                  <a:lnTo>
                    <a:pt x="1137030" y="546480"/>
                  </a:lnTo>
                  <a:lnTo>
                    <a:pt x="1137030" y="194436"/>
                  </a:lnTo>
                  <a:lnTo>
                    <a:pt x="1241805" y="194436"/>
                  </a:lnTo>
                  <a:lnTo>
                    <a:pt x="1241805" y="246506"/>
                  </a:lnTo>
                  <a:lnTo>
                    <a:pt x="1243456" y="246506"/>
                  </a:lnTo>
                  <a:lnTo>
                    <a:pt x="1269603" y="213234"/>
                  </a:lnTo>
                  <a:lnTo>
                    <a:pt x="1308905" y="190563"/>
                  </a:lnTo>
                  <a:lnTo>
                    <a:pt x="1317878" y="189610"/>
                  </a:lnTo>
                  <a:close/>
                </a:path>
                <a:path w="2143759" h="554354">
                  <a:moveTo>
                    <a:pt x="0" y="194436"/>
                  </a:moveTo>
                  <a:lnTo>
                    <a:pt x="110616" y="194436"/>
                  </a:lnTo>
                  <a:lnTo>
                    <a:pt x="205231" y="403224"/>
                  </a:lnTo>
                  <a:lnTo>
                    <a:pt x="288670" y="194436"/>
                  </a:lnTo>
                  <a:lnTo>
                    <a:pt x="356996" y="194436"/>
                  </a:lnTo>
                  <a:lnTo>
                    <a:pt x="440181" y="401573"/>
                  </a:lnTo>
                  <a:lnTo>
                    <a:pt x="534161" y="194436"/>
                  </a:lnTo>
                  <a:lnTo>
                    <a:pt x="644525" y="194436"/>
                  </a:lnTo>
                  <a:lnTo>
                    <a:pt x="483996" y="546480"/>
                  </a:lnTo>
                  <a:lnTo>
                    <a:pt x="400050" y="546480"/>
                  </a:lnTo>
                  <a:lnTo>
                    <a:pt x="323468" y="353694"/>
                  </a:lnTo>
                  <a:lnTo>
                    <a:pt x="245999" y="546480"/>
                  </a:lnTo>
                  <a:lnTo>
                    <a:pt x="160019" y="546480"/>
                  </a:lnTo>
                  <a:lnTo>
                    <a:pt x="0" y="194436"/>
                  </a:lnTo>
                  <a:close/>
                </a:path>
                <a:path w="2143759" h="554354">
                  <a:moveTo>
                    <a:pt x="872870" y="186689"/>
                  </a:moveTo>
                  <a:lnTo>
                    <a:pt x="942530" y="199834"/>
                  </a:lnTo>
                  <a:lnTo>
                    <a:pt x="999997" y="239267"/>
                  </a:lnTo>
                  <a:lnTo>
                    <a:pt x="1038463" y="298148"/>
                  </a:lnTo>
                  <a:lnTo>
                    <a:pt x="1051305" y="369696"/>
                  </a:lnTo>
                  <a:lnTo>
                    <a:pt x="1048093" y="407652"/>
                  </a:lnTo>
                  <a:lnTo>
                    <a:pt x="1022427" y="473513"/>
                  </a:lnTo>
                  <a:lnTo>
                    <a:pt x="972661" y="524325"/>
                  </a:lnTo>
                  <a:lnTo>
                    <a:pt x="908272" y="550562"/>
                  </a:lnTo>
                  <a:lnTo>
                    <a:pt x="871219" y="553846"/>
                  </a:lnTo>
                  <a:lnTo>
                    <a:pt x="830099" y="550372"/>
                  </a:lnTo>
                  <a:lnTo>
                    <a:pt x="762384" y="522610"/>
                  </a:lnTo>
                  <a:lnTo>
                    <a:pt x="714668" y="469608"/>
                  </a:lnTo>
                  <a:lnTo>
                    <a:pt x="690475" y="406032"/>
                  </a:lnTo>
                  <a:lnTo>
                    <a:pt x="687451" y="371220"/>
                  </a:lnTo>
                  <a:lnTo>
                    <a:pt x="690711" y="332406"/>
                  </a:lnTo>
                  <a:lnTo>
                    <a:pt x="716758" y="265922"/>
                  </a:lnTo>
                  <a:lnTo>
                    <a:pt x="767304" y="215675"/>
                  </a:lnTo>
                  <a:lnTo>
                    <a:pt x="834014" y="189906"/>
                  </a:lnTo>
                  <a:lnTo>
                    <a:pt x="872870" y="186689"/>
                  </a:lnTo>
                  <a:close/>
                </a:path>
                <a:path w="2143759" h="554354">
                  <a:moveTo>
                    <a:pt x="1968372" y="1650"/>
                  </a:moveTo>
                  <a:lnTo>
                    <a:pt x="2034778" y="14208"/>
                  </a:lnTo>
                  <a:lnTo>
                    <a:pt x="2091562" y="51815"/>
                  </a:lnTo>
                  <a:lnTo>
                    <a:pt x="2130536" y="106584"/>
                  </a:lnTo>
                  <a:lnTo>
                    <a:pt x="2143505" y="170687"/>
                  </a:lnTo>
                  <a:lnTo>
                    <a:pt x="2141575" y="196288"/>
                  </a:lnTo>
                  <a:lnTo>
                    <a:pt x="2126093" y="246251"/>
                  </a:lnTo>
                  <a:lnTo>
                    <a:pt x="2094991" y="292804"/>
                  </a:lnTo>
                  <a:lnTo>
                    <a:pt x="2048509" y="325518"/>
                  </a:lnTo>
                  <a:lnTo>
                    <a:pt x="2019553" y="336041"/>
                  </a:lnTo>
                  <a:lnTo>
                    <a:pt x="2019553" y="363854"/>
                  </a:lnTo>
                  <a:lnTo>
                    <a:pt x="1904491" y="363854"/>
                  </a:lnTo>
                  <a:lnTo>
                    <a:pt x="1904491" y="252983"/>
                  </a:lnTo>
                  <a:lnTo>
                    <a:pt x="1925446" y="252983"/>
                  </a:lnTo>
                  <a:lnTo>
                    <a:pt x="1947971" y="251648"/>
                  </a:lnTo>
                  <a:lnTo>
                    <a:pt x="1985829" y="240928"/>
                  </a:lnTo>
                  <a:lnTo>
                    <a:pt x="2022284" y="206470"/>
                  </a:lnTo>
                  <a:lnTo>
                    <a:pt x="2029332" y="174370"/>
                  </a:lnTo>
                  <a:lnTo>
                    <a:pt x="2028019" y="161083"/>
                  </a:lnTo>
                  <a:lnTo>
                    <a:pt x="2008124" y="126364"/>
                  </a:lnTo>
                  <a:lnTo>
                    <a:pt x="1972476" y="106951"/>
                  </a:lnTo>
                  <a:lnTo>
                    <a:pt x="1958975" y="105663"/>
                  </a:lnTo>
                  <a:lnTo>
                    <a:pt x="1946902" y="106854"/>
                  </a:lnTo>
                  <a:lnTo>
                    <a:pt x="1907520" y="134621"/>
                  </a:lnTo>
                  <a:lnTo>
                    <a:pt x="1897126" y="169036"/>
                  </a:lnTo>
                  <a:lnTo>
                    <a:pt x="1897126" y="177672"/>
                  </a:lnTo>
                  <a:lnTo>
                    <a:pt x="1782190" y="177672"/>
                  </a:lnTo>
                  <a:lnTo>
                    <a:pt x="1782190" y="172719"/>
                  </a:lnTo>
                  <a:lnTo>
                    <a:pt x="1785647" y="139449"/>
                  </a:lnTo>
                  <a:lnTo>
                    <a:pt x="1813373" y="79529"/>
                  </a:lnTo>
                  <a:lnTo>
                    <a:pt x="1866645" y="30476"/>
                  </a:lnTo>
                  <a:lnTo>
                    <a:pt x="1931987" y="4861"/>
                  </a:lnTo>
                  <a:lnTo>
                    <a:pt x="1968372" y="1650"/>
                  </a:lnTo>
                  <a:close/>
                </a:path>
                <a:path w="2143759" h="554354">
                  <a:moveTo>
                    <a:pt x="1409191" y="0"/>
                  </a:moveTo>
                  <a:lnTo>
                    <a:pt x="1513204" y="0"/>
                  </a:lnTo>
                  <a:lnTo>
                    <a:pt x="1513204" y="331723"/>
                  </a:lnTo>
                  <a:lnTo>
                    <a:pt x="1617090" y="194436"/>
                  </a:lnTo>
                  <a:lnTo>
                    <a:pt x="1742693" y="194436"/>
                  </a:lnTo>
                  <a:lnTo>
                    <a:pt x="1625980" y="349503"/>
                  </a:lnTo>
                  <a:lnTo>
                    <a:pt x="1752600" y="546480"/>
                  </a:lnTo>
                  <a:lnTo>
                    <a:pt x="1634870" y="546480"/>
                  </a:lnTo>
                  <a:lnTo>
                    <a:pt x="1513204" y="360044"/>
                  </a:lnTo>
                  <a:lnTo>
                    <a:pt x="1513204" y="546480"/>
                  </a:lnTo>
                  <a:lnTo>
                    <a:pt x="1409191" y="546480"/>
                  </a:lnTo>
                  <a:lnTo>
                    <a:pt x="1409191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8" name="object 58"/>
          <p:cNvGrpSpPr/>
          <p:nvPr/>
        </p:nvGrpSpPr>
        <p:grpSpPr>
          <a:xfrm>
            <a:off x="4297934" y="4443095"/>
            <a:ext cx="373380" cy="561340"/>
            <a:chOff x="4297934" y="4443095"/>
            <a:chExt cx="373380" cy="561340"/>
          </a:xfrm>
        </p:grpSpPr>
        <p:sp>
          <p:nvSpPr>
            <p:cNvPr id="59" name="object 59"/>
            <p:cNvSpPr/>
            <p:nvPr/>
          </p:nvSpPr>
          <p:spPr>
            <a:xfrm>
              <a:off x="4408805" y="4733798"/>
              <a:ext cx="155321" cy="17526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4302506" y="4447667"/>
              <a:ext cx="364490" cy="552450"/>
            </a:xfrm>
            <a:custGeom>
              <a:avLst/>
              <a:gdLst/>
              <a:ahLst/>
              <a:cxnLst/>
              <a:rect l="l" t="t" r="r" b="b"/>
              <a:pathLst>
                <a:path w="364489" h="552450">
                  <a:moveTo>
                    <a:pt x="258699" y="0"/>
                  </a:moveTo>
                  <a:lnTo>
                    <a:pt x="364236" y="0"/>
                  </a:lnTo>
                  <a:lnTo>
                    <a:pt x="364236" y="546480"/>
                  </a:lnTo>
                  <a:lnTo>
                    <a:pt x="261112" y="546480"/>
                  </a:lnTo>
                  <a:lnTo>
                    <a:pt x="261112" y="486282"/>
                  </a:lnTo>
                  <a:lnTo>
                    <a:pt x="259461" y="486282"/>
                  </a:lnTo>
                  <a:lnTo>
                    <a:pt x="235217" y="515119"/>
                  </a:lnTo>
                  <a:lnTo>
                    <a:pt x="208200" y="535717"/>
                  </a:lnTo>
                  <a:lnTo>
                    <a:pt x="178397" y="548076"/>
                  </a:lnTo>
                  <a:lnTo>
                    <a:pt x="145796" y="552195"/>
                  </a:lnTo>
                  <a:lnTo>
                    <a:pt x="116699" y="548888"/>
                  </a:lnTo>
                  <a:lnTo>
                    <a:pt x="65125" y="522460"/>
                  </a:lnTo>
                  <a:lnTo>
                    <a:pt x="24002" y="471525"/>
                  </a:lnTo>
                  <a:lnTo>
                    <a:pt x="2666" y="407084"/>
                  </a:lnTo>
                  <a:lnTo>
                    <a:pt x="0" y="370458"/>
                  </a:lnTo>
                  <a:lnTo>
                    <a:pt x="2760" y="333763"/>
                  </a:lnTo>
                  <a:lnTo>
                    <a:pt x="24806" y="268803"/>
                  </a:lnTo>
                  <a:lnTo>
                    <a:pt x="67262" y="216961"/>
                  </a:lnTo>
                  <a:lnTo>
                    <a:pt x="120221" y="190049"/>
                  </a:lnTo>
                  <a:lnTo>
                    <a:pt x="149987" y="186689"/>
                  </a:lnTo>
                  <a:lnTo>
                    <a:pt x="166842" y="187499"/>
                  </a:lnTo>
                  <a:lnTo>
                    <a:pt x="209169" y="199643"/>
                  </a:lnTo>
                  <a:lnTo>
                    <a:pt x="246102" y="228004"/>
                  </a:lnTo>
                  <a:lnTo>
                    <a:pt x="258699" y="241553"/>
                  </a:lnTo>
                  <a:lnTo>
                    <a:pt x="258699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1" name="object 61"/>
          <p:cNvGrpSpPr/>
          <p:nvPr/>
        </p:nvGrpSpPr>
        <p:grpSpPr>
          <a:xfrm>
            <a:off x="2320925" y="4441952"/>
            <a:ext cx="1702435" cy="660400"/>
            <a:chOff x="2320925" y="4441952"/>
            <a:chExt cx="1702435" cy="660400"/>
          </a:xfrm>
        </p:grpSpPr>
        <p:sp>
          <p:nvSpPr>
            <p:cNvPr id="62" name="object 62"/>
            <p:cNvSpPr/>
            <p:nvPr/>
          </p:nvSpPr>
          <p:spPr>
            <a:xfrm>
              <a:off x="3873500" y="4871720"/>
              <a:ext cx="145415" cy="226060"/>
            </a:xfrm>
            <a:custGeom>
              <a:avLst/>
              <a:gdLst/>
              <a:ahLst/>
              <a:cxnLst/>
              <a:rect l="l" t="t" r="r" b="b"/>
              <a:pathLst>
                <a:path w="145414" h="226060">
                  <a:moveTo>
                    <a:pt x="40132" y="0"/>
                  </a:moveTo>
                  <a:lnTo>
                    <a:pt x="144907" y="0"/>
                  </a:lnTo>
                  <a:lnTo>
                    <a:pt x="60578" y="225551"/>
                  </a:lnTo>
                  <a:lnTo>
                    <a:pt x="0" y="225551"/>
                  </a:lnTo>
                  <a:lnTo>
                    <a:pt x="40132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3088512" y="4735322"/>
              <a:ext cx="156464" cy="17449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2325497" y="4456684"/>
              <a:ext cx="1499235" cy="544195"/>
            </a:xfrm>
            <a:custGeom>
              <a:avLst/>
              <a:gdLst/>
              <a:ahLst/>
              <a:cxnLst/>
              <a:rect l="l" t="t" r="r" b="b"/>
              <a:pathLst>
                <a:path w="1499235" h="544195">
                  <a:moveTo>
                    <a:pt x="1130553" y="185420"/>
                  </a:moveTo>
                  <a:lnTo>
                    <a:pt x="1235328" y="185420"/>
                  </a:lnTo>
                  <a:lnTo>
                    <a:pt x="1235328" y="537464"/>
                  </a:lnTo>
                  <a:lnTo>
                    <a:pt x="1130553" y="537464"/>
                  </a:lnTo>
                  <a:lnTo>
                    <a:pt x="1130553" y="185420"/>
                  </a:lnTo>
                  <a:close/>
                </a:path>
                <a:path w="1499235" h="544195">
                  <a:moveTo>
                    <a:pt x="811783" y="178435"/>
                  </a:moveTo>
                  <a:lnTo>
                    <a:pt x="853789" y="186096"/>
                  </a:lnTo>
                  <a:lnTo>
                    <a:pt x="891095" y="209486"/>
                  </a:lnTo>
                  <a:lnTo>
                    <a:pt x="917447" y="234950"/>
                  </a:lnTo>
                  <a:lnTo>
                    <a:pt x="917447" y="186309"/>
                  </a:lnTo>
                  <a:lnTo>
                    <a:pt x="1022223" y="186309"/>
                  </a:lnTo>
                  <a:lnTo>
                    <a:pt x="1022223" y="537464"/>
                  </a:lnTo>
                  <a:lnTo>
                    <a:pt x="917447" y="537464"/>
                  </a:lnTo>
                  <a:lnTo>
                    <a:pt x="917447" y="477266"/>
                  </a:lnTo>
                  <a:lnTo>
                    <a:pt x="915796" y="477266"/>
                  </a:lnTo>
                  <a:lnTo>
                    <a:pt x="891127" y="507587"/>
                  </a:lnTo>
                  <a:lnTo>
                    <a:pt x="853031" y="535100"/>
                  </a:lnTo>
                  <a:lnTo>
                    <a:pt x="804417" y="543941"/>
                  </a:lnTo>
                  <a:lnTo>
                    <a:pt x="774699" y="540627"/>
                  </a:lnTo>
                  <a:lnTo>
                    <a:pt x="722121" y="514044"/>
                  </a:lnTo>
                  <a:lnTo>
                    <a:pt x="680259" y="462722"/>
                  </a:lnTo>
                  <a:lnTo>
                    <a:pt x="658542" y="398091"/>
                  </a:lnTo>
                  <a:lnTo>
                    <a:pt x="655827" y="361442"/>
                  </a:lnTo>
                  <a:lnTo>
                    <a:pt x="658729" y="325151"/>
                  </a:lnTo>
                  <a:lnTo>
                    <a:pt x="681866" y="260572"/>
                  </a:lnTo>
                  <a:lnTo>
                    <a:pt x="726273" y="208760"/>
                  </a:lnTo>
                  <a:lnTo>
                    <a:pt x="781137" y="181812"/>
                  </a:lnTo>
                  <a:lnTo>
                    <a:pt x="811783" y="178435"/>
                  </a:lnTo>
                  <a:close/>
                </a:path>
                <a:path w="1499235" h="544195">
                  <a:moveTo>
                    <a:pt x="1343532" y="64770"/>
                  </a:moveTo>
                  <a:lnTo>
                    <a:pt x="1448307" y="64770"/>
                  </a:lnTo>
                  <a:lnTo>
                    <a:pt x="1448307" y="185420"/>
                  </a:lnTo>
                  <a:lnTo>
                    <a:pt x="1498727" y="185420"/>
                  </a:lnTo>
                  <a:lnTo>
                    <a:pt x="1498727" y="281686"/>
                  </a:lnTo>
                  <a:lnTo>
                    <a:pt x="1448307" y="281686"/>
                  </a:lnTo>
                  <a:lnTo>
                    <a:pt x="1448307" y="537464"/>
                  </a:lnTo>
                  <a:lnTo>
                    <a:pt x="1343532" y="537464"/>
                  </a:lnTo>
                  <a:lnTo>
                    <a:pt x="1343532" y="281686"/>
                  </a:lnTo>
                  <a:lnTo>
                    <a:pt x="1303527" y="281686"/>
                  </a:lnTo>
                  <a:lnTo>
                    <a:pt x="1303527" y="185420"/>
                  </a:lnTo>
                  <a:lnTo>
                    <a:pt x="1343532" y="185420"/>
                  </a:lnTo>
                  <a:lnTo>
                    <a:pt x="1343532" y="64770"/>
                  </a:lnTo>
                  <a:close/>
                </a:path>
                <a:path w="1499235" h="544195">
                  <a:moveTo>
                    <a:pt x="0" y="0"/>
                  </a:moveTo>
                  <a:lnTo>
                    <a:pt x="103123" y="0"/>
                  </a:lnTo>
                  <a:lnTo>
                    <a:pt x="189610" y="366395"/>
                  </a:lnTo>
                  <a:lnTo>
                    <a:pt x="279907" y="0"/>
                  </a:lnTo>
                  <a:lnTo>
                    <a:pt x="353694" y="0"/>
                  </a:lnTo>
                  <a:lnTo>
                    <a:pt x="442594" y="368046"/>
                  </a:lnTo>
                  <a:lnTo>
                    <a:pt x="530859" y="0"/>
                  </a:lnTo>
                  <a:lnTo>
                    <a:pt x="633983" y="0"/>
                  </a:lnTo>
                  <a:lnTo>
                    <a:pt x="503808" y="537464"/>
                  </a:lnTo>
                  <a:lnTo>
                    <a:pt x="394969" y="537464"/>
                  </a:lnTo>
                  <a:lnTo>
                    <a:pt x="316102" y="207899"/>
                  </a:lnTo>
                  <a:lnTo>
                    <a:pt x="237235" y="537464"/>
                  </a:lnTo>
                  <a:lnTo>
                    <a:pt x="128777" y="53746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3438016" y="4441952"/>
              <a:ext cx="140081" cy="1400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7/16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704405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80"/>
              <a:t>CFS: </a:t>
            </a:r>
            <a:r>
              <a:rPr dirty="0" spc="-1275"/>
              <a:t>BALANCING </a:t>
            </a:r>
            <a:r>
              <a:rPr dirty="0" spc="-1500"/>
              <a:t>THE</a:t>
            </a:r>
            <a:r>
              <a:rPr dirty="0" spc="-305"/>
              <a:t> </a:t>
            </a:r>
            <a:r>
              <a:rPr dirty="0" spc="-1200"/>
              <a:t>LOAD:</a:t>
            </a:r>
            <a:r>
              <a:rPr dirty="0" spc="-1160"/>
              <a:t> </a:t>
            </a:r>
            <a:r>
              <a:rPr dirty="0" spc="-1590">
                <a:solidFill>
                  <a:srgbClr val="FF0000"/>
                </a:solidFill>
              </a:rPr>
              <a:t>BUG</a:t>
            </a:r>
            <a:r>
              <a:rPr dirty="0" spc="-295">
                <a:solidFill>
                  <a:srgbClr val="FF0000"/>
                </a:solidFill>
              </a:rPr>
              <a:t> </a:t>
            </a:r>
            <a:r>
              <a:rPr dirty="0" spc="-150">
                <a:solidFill>
                  <a:srgbClr val="FF0000"/>
                </a:solidFill>
              </a:rPr>
              <a:t>#1</a:t>
            </a:r>
          </a:p>
        </p:txBody>
      </p:sp>
      <p:sp>
        <p:nvSpPr>
          <p:cNvPr id="3" name="object 3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816863" y="2311907"/>
            <a:ext cx="2277110" cy="3980815"/>
            <a:chOff x="816863" y="2311907"/>
            <a:chExt cx="2277110" cy="3980815"/>
          </a:xfrm>
        </p:grpSpPr>
        <p:sp>
          <p:nvSpPr>
            <p:cNvPr id="9" name="object 9"/>
            <p:cNvSpPr/>
            <p:nvPr/>
          </p:nvSpPr>
          <p:spPr>
            <a:xfrm>
              <a:off x="1868424" y="4663439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89" h="530860">
                  <a:moveTo>
                    <a:pt x="115824" y="144780"/>
                  </a:moveTo>
                  <a:lnTo>
                    <a:pt x="57912" y="144780"/>
                  </a:lnTo>
                  <a:lnTo>
                    <a:pt x="57912" y="530733"/>
                  </a:lnTo>
                  <a:lnTo>
                    <a:pt x="115824" y="530733"/>
                  </a:lnTo>
                  <a:lnTo>
                    <a:pt x="115824" y="144780"/>
                  </a:lnTo>
                  <a:close/>
                </a:path>
                <a:path w="173989" h="530860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80"/>
                  </a:lnTo>
                  <a:lnTo>
                    <a:pt x="159258" y="144780"/>
                  </a:lnTo>
                  <a:lnTo>
                    <a:pt x="86868" y="0"/>
                  </a:lnTo>
                  <a:close/>
                </a:path>
                <a:path w="173989" h="530860">
                  <a:moveTo>
                    <a:pt x="159258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11223" y="2311907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998346" y="0"/>
                  </a:moveTo>
                  <a:lnTo>
                    <a:pt x="89788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8" y="2351531"/>
                  </a:lnTo>
                  <a:lnTo>
                    <a:pt x="998346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6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16863" y="5195315"/>
              <a:ext cx="2276856" cy="10972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4187952" y="2311907"/>
            <a:ext cx="1088390" cy="2882265"/>
            <a:chOff x="4187952" y="2311907"/>
            <a:chExt cx="1088390" cy="2882265"/>
          </a:xfrm>
        </p:grpSpPr>
        <p:sp>
          <p:nvSpPr>
            <p:cNvPr id="13" name="object 13"/>
            <p:cNvSpPr/>
            <p:nvPr/>
          </p:nvSpPr>
          <p:spPr>
            <a:xfrm>
              <a:off x="4645152" y="4663439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89" h="530860">
                  <a:moveTo>
                    <a:pt x="115824" y="144780"/>
                  </a:moveTo>
                  <a:lnTo>
                    <a:pt x="57912" y="144780"/>
                  </a:lnTo>
                  <a:lnTo>
                    <a:pt x="57912" y="530733"/>
                  </a:lnTo>
                  <a:lnTo>
                    <a:pt x="115824" y="530733"/>
                  </a:lnTo>
                  <a:lnTo>
                    <a:pt x="115824" y="144780"/>
                  </a:lnTo>
                  <a:close/>
                </a:path>
                <a:path w="173989" h="530860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80"/>
                  </a:lnTo>
                  <a:lnTo>
                    <a:pt x="159258" y="144780"/>
                  </a:lnTo>
                  <a:lnTo>
                    <a:pt x="86868" y="0"/>
                  </a:lnTo>
                  <a:close/>
                </a:path>
                <a:path w="173989" h="530860">
                  <a:moveTo>
                    <a:pt x="159258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87952" y="2311907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998347" y="0"/>
                  </a:moveTo>
                  <a:lnTo>
                    <a:pt x="89788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8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6370320" y="2311907"/>
            <a:ext cx="2277110" cy="3980815"/>
            <a:chOff x="6370320" y="2311907"/>
            <a:chExt cx="2277110" cy="3980815"/>
          </a:xfrm>
        </p:grpSpPr>
        <p:sp>
          <p:nvSpPr>
            <p:cNvPr id="16" name="object 16"/>
            <p:cNvSpPr/>
            <p:nvPr/>
          </p:nvSpPr>
          <p:spPr>
            <a:xfrm>
              <a:off x="7395972" y="4669535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90" h="530860">
                  <a:moveTo>
                    <a:pt x="115824" y="144780"/>
                  </a:moveTo>
                  <a:lnTo>
                    <a:pt x="57911" y="144780"/>
                  </a:lnTo>
                  <a:lnTo>
                    <a:pt x="57911" y="530732"/>
                  </a:lnTo>
                  <a:lnTo>
                    <a:pt x="115824" y="530732"/>
                  </a:lnTo>
                  <a:lnTo>
                    <a:pt x="115824" y="144780"/>
                  </a:lnTo>
                  <a:close/>
                </a:path>
                <a:path w="173990" h="530860">
                  <a:moveTo>
                    <a:pt x="86868" y="0"/>
                  </a:moveTo>
                  <a:lnTo>
                    <a:pt x="0" y="173736"/>
                  </a:lnTo>
                  <a:lnTo>
                    <a:pt x="57911" y="173736"/>
                  </a:lnTo>
                  <a:lnTo>
                    <a:pt x="57911" y="144780"/>
                  </a:lnTo>
                  <a:lnTo>
                    <a:pt x="159257" y="144780"/>
                  </a:lnTo>
                  <a:lnTo>
                    <a:pt x="86868" y="0"/>
                  </a:lnTo>
                  <a:close/>
                </a:path>
                <a:path w="173990" h="530860">
                  <a:moveTo>
                    <a:pt x="159257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5" y="173736"/>
                  </a:lnTo>
                  <a:lnTo>
                    <a:pt x="159257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964680" y="2311907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9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370320" y="5195315"/>
              <a:ext cx="2276855" cy="10972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9147047" y="2311907"/>
            <a:ext cx="2275840" cy="3980815"/>
            <a:chOff x="9147047" y="2311907"/>
            <a:chExt cx="2275840" cy="3980815"/>
          </a:xfrm>
        </p:grpSpPr>
        <p:sp>
          <p:nvSpPr>
            <p:cNvPr id="20" name="object 20"/>
            <p:cNvSpPr/>
            <p:nvPr/>
          </p:nvSpPr>
          <p:spPr>
            <a:xfrm>
              <a:off x="10197083" y="4666487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90" h="530860">
                  <a:moveTo>
                    <a:pt x="115824" y="144780"/>
                  </a:moveTo>
                  <a:lnTo>
                    <a:pt x="57912" y="144780"/>
                  </a:lnTo>
                  <a:lnTo>
                    <a:pt x="57912" y="530732"/>
                  </a:lnTo>
                  <a:lnTo>
                    <a:pt x="115824" y="530732"/>
                  </a:lnTo>
                  <a:lnTo>
                    <a:pt x="115824" y="144780"/>
                  </a:lnTo>
                  <a:close/>
                </a:path>
                <a:path w="173990" h="530860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80"/>
                  </a:lnTo>
                  <a:lnTo>
                    <a:pt x="159258" y="144780"/>
                  </a:lnTo>
                  <a:lnTo>
                    <a:pt x="86868" y="0"/>
                  </a:lnTo>
                  <a:close/>
                </a:path>
                <a:path w="173990" h="530860">
                  <a:moveTo>
                    <a:pt x="159258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741407" y="2311907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9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147047" y="5195315"/>
              <a:ext cx="2275331" cy="10972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4279391" y="2493264"/>
            <a:ext cx="904240" cy="2077720"/>
          </a:xfrm>
          <a:prstGeom prst="rect">
            <a:avLst/>
          </a:prstGeom>
          <a:solidFill>
            <a:srgbClr val="42B996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  <a:spcBef>
                <a:spcPts val="1270"/>
              </a:spcBef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6863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93591" y="5195315"/>
            <a:ext cx="2276856" cy="1097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593591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70320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47047" y="5195315"/>
            <a:ext cx="227584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317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119883" y="5242559"/>
            <a:ext cx="919480" cy="317500"/>
            <a:chOff x="2119883" y="5242559"/>
            <a:chExt cx="919480" cy="317500"/>
          </a:xfrm>
        </p:grpSpPr>
        <p:sp>
          <p:nvSpPr>
            <p:cNvPr id="30" name="object 30"/>
            <p:cNvSpPr/>
            <p:nvPr/>
          </p:nvSpPr>
          <p:spPr>
            <a:xfrm>
              <a:off x="2127503" y="5250179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903732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2" y="301752"/>
                  </a:lnTo>
                  <a:lnTo>
                    <a:pt x="903732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127503" y="5250179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0" y="301752"/>
                  </a:moveTo>
                  <a:lnTo>
                    <a:pt x="903732" y="301752"/>
                  </a:lnTo>
                  <a:lnTo>
                    <a:pt x="903732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/>
          <p:cNvGrpSpPr/>
          <p:nvPr/>
        </p:nvGrpSpPr>
        <p:grpSpPr>
          <a:xfrm>
            <a:off x="4898135" y="5237988"/>
            <a:ext cx="919480" cy="317500"/>
            <a:chOff x="4898135" y="5237988"/>
            <a:chExt cx="919480" cy="317500"/>
          </a:xfrm>
        </p:grpSpPr>
        <p:sp>
          <p:nvSpPr>
            <p:cNvPr id="33" name="object 33"/>
            <p:cNvSpPr/>
            <p:nvPr/>
          </p:nvSpPr>
          <p:spPr>
            <a:xfrm>
              <a:off x="4905755" y="5245608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903731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1" y="30175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2544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905755" y="5245608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0" y="301752"/>
                  </a:moveTo>
                  <a:lnTo>
                    <a:pt x="903731" y="301752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39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7674864" y="5237988"/>
            <a:ext cx="917575" cy="320040"/>
            <a:chOff x="7674864" y="5237988"/>
            <a:chExt cx="917575" cy="320040"/>
          </a:xfrm>
        </p:grpSpPr>
        <p:sp>
          <p:nvSpPr>
            <p:cNvPr id="36" name="object 36"/>
            <p:cNvSpPr/>
            <p:nvPr/>
          </p:nvSpPr>
          <p:spPr>
            <a:xfrm>
              <a:off x="7682484" y="5245608"/>
              <a:ext cx="902335" cy="304800"/>
            </a:xfrm>
            <a:custGeom>
              <a:avLst/>
              <a:gdLst/>
              <a:ahLst/>
              <a:cxnLst/>
              <a:rect l="l" t="t" r="r" b="b"/>
              <a:pathLst>
                <a:path w="902334" h="304800">
                  <a:moveTo>
                    <a:pt x="902207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902207" y="304799"/>
                  </a:lnTo>
                  <a:lnTo>
                    <a:pt x="902207" y="0"/>
                  </a:lnTo>
                  <a:close/>
                </a:path>
              </a:pathLst>
            </a:custGeom>
            <a:solidFill>
              <a:srgbClr val="CFDF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682484" y="5245608"/>
              <a:ext cx="902335" cy="304800"/>
            </a:xfrm>
            <a:custGeom>
              <a:avLst/>
              <a:gdLst/>
              <a:ahLst/>
              <a:cxnLst/>
              <a:rect l="l" t="t" r="r" b="b"/>
              <a:pathLst>
                <a:path w="902334" h="304800">
                  <a:moveTo>
                    <a:pt x="0" y="304799"/>
                  </a:moveTo>
                  <a:lnTo>
                    <a:pt x="902207" y="304799"/>
                  </a:lnTo>
                  <a:lnTo>
                    <a:pt x="902207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/>
          <p:cNvGrpSpPr/>
          <p:nvPr/>
        </p:nvGrpSpPr>
        <p:grpSpPr>
          <a:xfrm>
            <a:off x="10463783" y="5248655"/>
            <a:ext cx="919480" cy="320040"/>
            <a:chOff x="10463783" y="5248655"/>
            <a:chExt cx="919480" cy="320040"/>
          </a:xfrm>
        </p:grpSpPr>
        <p:sp>
          <p:nvSpPr>
            <p:cNvPr id="39" name="object 39"/>
            <p:cNvSpPr/>
            <p:nvPr/>
          </p:nvSpPr>
          <p:spPr>
            <a:xfrm>
              <a:off x="10471403" y="5256275"/>
              <a:ext cx="904240" cy="304800"/>
            </a:xfrm>
            <a:custGeom>
              <a:avLst/>
              <a:gdLst/>
              <a:ahLst/>
              <a:cxnLst/>
              <a:rect l="l" t="t" r="r" b="b"/>
              <a:pathLst>
                <a:path w="904240" h="304800">
                  <a:moveTo>
                    <a:pt x="903731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903731" y="304800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D3F5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0471403" y="5256275"/>
              <a:ext cx="904240" cy="304800"/>
            </a:xfrm>
            <a:custGeom>
              <a:avLst/>
              <a:gdLst/>
              <a:ahLst/>
              <a:cxnLst/>
              <a:rect l="l" t="t" r="r" b="b"/>
              <a:pathLst>
                <a:path w="904240" h="304800">
                  <a:moveTo>
                    <a:pt x="0" y="304800"/>
                  </a:moveTo>
                  <a:lnTo>
                    <a:pt x="903731" y="304800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712469" y="1936242"/>
            <a:ext cx="5264150" cy="4451985"/>
          </a:xfrm>
          <a:prstGeom prst="rect">
            <a:avLst/>
          </a:prstGeom>
          <a:ln w="38100">
            <a:solidFill>
              <a:srgbClr val="40404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865"/>
              </a:lnSpc>
              <a:tabLst>
                <a:tab pos="241935" algn="l"/>
                <a:tab pos="977900" algn="l"/>
                <a:tab pos="2776220" algn="l"/>
              </a:tabLst>
            </a:pPr>
            <a:r>
              <a:rPr dirty="0" u="heavy" sz="2400" spc="-3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spc="-3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	</a:t>
            </a:r>
            <a:r>
              <a:rPr dirty="0" u="heavy" sz="2400" spc="-10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L=0	</a:t>
            </a:r>
            <a:r>
              <a:rPr dirty="0" sz="2400" spc="-105" b="1">
                <a:latin typeface="Arial"/>
                <a:cs typeface="Arial"/>
              </a:rPr>
              <a:t>	</a:t>
            </a:r>
            <a:r>
              <a:rPr dirty="0" u="heavy" sz="2400" spc="-8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L=1000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8/16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272021" y="1930145"/>
            <a:ext cx="5262880" cy="4451985"/>
          </a:xfrm>
          <a:prstGeom prst="rect">
            <a:avLst/>
          </a:prstGeom>
          <a:ln w="38100">
            <a:solidFill>
              <a:srgbClr val="40404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 algn="ctr" marR="77470">
              <a:lnSpc>
                <a:spcPct val="100000"/>
              </a:lnSpc>
              <a:spcBef>
                <a:spcPts val="35"/>
              </a:spcBef>
              <a:tabLst>
                <a:tab pos="2776220" algn="l"/>
              </a:tabLst>
            </a:pPr>
            <a:r>
              <a:rPr dirty="0" u="heavy" sz="2400" spc="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spc="-9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L=500</a:t>
            </a:r>
            <a:r>
              <a:rPr dirty="0" sz="2400" spc="-90" b="1">
                <a:latin typeface="Arial"/>
                <a:cs typeface="Arial"/>
              </a:rPr>
              <a:t>	</a:t>
            </a:r>
            <a:r>
              <a:rPr dirty="0" u="heavy" sz="2400" spc="-9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 L=500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059168" y="3998976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8435">
              <a:lnSpc>
                <a:spcPts val="1850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059168" y="4322064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8435">
              <a:lnSpc>
                <a:spcPts val="1860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832847" y="3998976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8435">
              <a:lnSpc>
                <a:spcPts val="1850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832847" y="4322064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8435">
              <a:lnSpc>
                <a:spcPts val="1860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94049" y="2235100"/>
            <a:ext cx="553085" cy="28702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4075"/>
              </a:lnSpc>
            </a:pPr>
            <a:r>
              <a:rPr dirty="0" sz="3600" spc="-370" b="1">
                <a:solidFill>
                  <a:srgbClr val="42B996"/>
                </a:solidFill>
                <a:latin typeface="Arial"/>
                <a:cs typeface="Arial"/>
              </a:rPr>
              <a:t>Session </a:t>
            </a:r>
            <a:r>
              <a:rPr dirty="0" sz="3600" spc="105" b="1">
                <a:solidFill>
                  <a:srgbClr val="42B996"/>
                </a:solidFill>
                <a:latin typeface="Arial"/>
                <a:cs typeface="Arial"/>
              </a:rPr>
              <a:t>(tty)</a:t>
            </a:r>
            <a:r>
              <a:rPr dirty="0" sz="3600" spc="-445" b="1">
                <a:solidFill>
                  <a:srgbClr val="42B996"/>
                </a:solidFill>
                <a:latin typeface="Arial"/>
                <a:cs typeface="Arial"/>
              </a:rPr>
              <a:t> </a:t>
            </a:r>
            <a:r>
              <a:rPr dirty="0" sz="3600" spc="-95" b="1">
                <a:solidFill>
                  <a:srgbClr val="42B996"/>
                </a:solidFill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361357" y="2234764"/>
            <a:ext cx="553720" cy="287083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4075"/>
              </a:lnSpc>
            </a:pPr>
            <a:r>
              <a:rPr dirty="0" sz="3600" spc="-370" b="1">
                <a:solidFill>
                  <a:srgbClr val="2583C5"/>
                </a:solidFill>
                <a:latin typeface="Arial"/>
                <a:cs typeface="Arial"/>
              </a:rPr>
              <a:t>Session </a:t>
            </a:r>
            <a:r>
              <a:rPr dirty="0" sz="3600" spc="105" b="1">
                <a:solidFill>
                  <a:srgbClr val="2583C5"/>
                </a:solidFill>
                <a:latin typeface="Arial"/>
                <a:cs typeface="Arial"/>
              </a:rPr>
              <a:t>(tty)</a:t>
            </a:r>
            <a:r>
              <a:rPr dirty="0" sz="3600" spc="-440" b="1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dirty="0" sz="3600" spc="-95" b="1">
                <a:solidFill>
                  <a:srgbClr val="2583C5"/>
                </a:solidFill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122485" y="2235100"/>
            <a:ext cx="553085" cy="28702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4075"/>
              </a:lnSpc>
            </a:pPr>
            <a:r>
              <a:rPr dirty="0" sz="3600" spc="-370" b="1">
                <a:solidFill>
                  <a:srgbClr val="2583C5"/>
                </a:solidFill>
                <a:latin typeface="Arial"/>
                <a:cs typeface="Arial"/>
              </a:rPr>
              <a:t>Session </a:t>
            </a:r>
            <a:r>
              <a:rPr dirty="0" sz="3600" spc="105" b="1">
                <a:solidFill>
                  <a:srgbClr val="2583C5"/>
                </a:solidFill>
                <a:latin typeface="Arial"/>
                <a:cs typeface="Arial"/>
              </a:rPr>
              <a:t>(tty)</a:t>
            </a:r>
            <a:r>
              <a:rPr dirty="0" sz="3600" spc="-445" b="1">
                <a:solidFill>
                  <a:srgbClr val="2583C5"/>
                </a:solidFill>
                <a:latin typeface="Arial"/>
                <a:cs typeface="Arial"/>
              </a:rPr>
              <a:t> </a:t>
            </a:r>
            <a:r>
              <a:rPr dirty="0" sz="3600" spc="-95" b="1">
                <a:solidFill>
                  <a:srgbClr val="2583C5"/>
                </a:solidFill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704405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80"/>
              <a:t>CFS: </a:t>
            </a:r>
            <a:r>
              <a:rPr dirty="0" spc="-1275"/>
              <a:t>BALANCING </a:t>
            </a:r>
            <a:r>
              <a:rPr dirty="0" spc="-1500"/>
              <a:t>THE</a:t>
            </a:r>
            <a:r>
              <a:rPr dirty="0" spc="-305"/>
              <a:t> </a:t>
            </a:r>
            <a:r>
              <a:rPr dirty="0" spc="-1200"/>
              <a:t>LOAD:</a:t>
            </a:r>
            <a:r>
              <a:rPr dirty="0" spc="-1160"/>
              <a:t> </a:t>
            </a:r>
            <a:r>
              <a:rPr dirty="0" spc="-1590">
                <a:solidFill>
                  <a:srgbClr val="FF0000"/>
                </a:solidFill>
              </a:rPr>
              <a:t>BUG</a:t>
            </a:r>
            <a:r>
              <a:rPr dirty="0" spc="-295">
                <a:solidFill>
                  <a:srgbClr val="FF0000"/>
                </a:solidFill>
              </a:rPr>
              <a:t> </a:t>
            </a:r>
            <a:r>
              <a:rPr dirty="0" spc="-150">
                <a:solidFill>
                  <a:srgbClr val="FF0000"/>
                </a:solidFill>
              </a:rPr>
              <a:t>#1</a:t>
            </a:r>
          </a:p>
        </p:txBody>
      </p:sp>
      <p:sp>
        <p:nvSpPr>
          <p:cNvPr id="3" name="object 3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816863" y="2311907"/>
            <a:ext cx="2277110" cy="3980815"/>
            <a:chOff x="816863" y="2311907"/>
            <a:chExt cx="2277110" cy="3980815"/>
          </a:xfrm>
        </p:grpSpPr>
        <p:sp>
          <p:nvSpPr>
            <p:cNvPr id="9" name="object 9"/>
            <p:cNvSpPr/>
            <p:nvPr/>
          </p:nvSpPr>
          <p:spPr>
            <a:xfrm>
              <a:off x="1868424" y="4663439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89" h="530860">
                  <a:moveTo>
                    <a:pt x="115824" y="144780"/>
                  </a:moveTo>
                  <a:lnTo>
                    <a:pt x="57912" y="144780"/>
                  </a:lnTo>
                  <a:lnTo>
                    <a:pt x="57912" y="530733"/>
                  </a:lnTo>
                  <a:lnTo>
                    <a:pt x="115824" y="530733"/>
                  </a:lnTo>
                  <a:lnTo>
                    <a:pt x="115824" y="144780"/>
                  </a:lnTo>
                  <a:close/>
                </a:path>
                <a:path w="173989" h="530860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80"/>
                  </a:lnTo>
                  <a:lnTo>
                    <a:pt x="159258" y="144780"/>
                  </a:lnTo>
                  <a:lnTo>
                    <a:pt x="86868" y="0"/>
                  </a:lnTo>
                  <a:close/>
                </a:path>
                <a:path w="173989" h="530860">
                  <a:moveTo>
                    <a:pt x="159258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11223" y="2311907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998346" y="0"/>
                  </a:moveTo>
                  <a:lnTo>
                    <a:pt x="89788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8" y="2351531"/>
                  </a:lnTo>
                  <a:lnTo>
                    <a:pt x="998346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6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16863" y="5195315"/>
              <a:ext cx="2276856" cy="10972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4187952" y="2311907"/>
            <a:ext cx="1088390" cy="2882265"/>
            <a:chOff x="4187952" y="2311907"/>
            <a:chExt cx="1088390" cy="2882265"/>
          </a:xfrm>
        </p:grpSpPr>
        <p:sp>
          <p:nvSpPr>
            <p:cNvPr id="13" name="object 13"/>
            <p:cNvSpPr/>
            <p:nvPr/>
          </p:nvSpPr>
          <p:spPr>
            <a:xfrm>
              <a:off x="4645152" y="4663439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89" h="530860">
                  <a:moveTo>
                    <a:pt x="115824" y="144780"/>
                  </a:moveTo>
                  <a:lnTo>
                    <a:pt x="57912" y="144780"/>
                  </a:lnTo>
                  <a:lnTo>
                    <a:pt x="57912" y="530733"/>
                  </a:lnTo>
                  <a:lnTo>
                    <a:pt x="115824" y="530733"/>
                  </a:lnTo>
                  <a:lnTo>
                    <a:pt x="115824" y="144780"/>
                  </a:lnTo>
                  <a:close/>
                </a:path>
                <a:path w="173989" h="530860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80"/>
                  </a:lnTo>
                  <a:lnTo>
                    <a:pt x="159258" y="144780"/>
                  </a:lnTo>
                  <a:lnTo>
                    <a:pt x="86868" y="0"/>
                  </a:lnTo>
                  <a:close/>
                </a:path>
                <a:path w="173989" h="530860">
                  <a:moveTo>
                    <a:pt x="159258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87952" y="2311907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998347" y="0"/>
                  </a:moveTo>
                  <a:lnTo>
                    <a:pt x="89788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8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6370320" y="2311907"/>
            <a:ext cx="2277110" cy="3980815"/>
            <a:chOff x="6370320" y="2311907"/>
            <a:chExt cx="2277110" cy="3980815"/>
          </a:xfrm>
        </p:grpSpPr>
        <p:sp>
          <p:nvSpPr>
            <p:cNvPr id="16" name="object 16"/>
            <p:cNvSpPr/>
            <p:nvPr/>
          </p:nvSpPr>
          <p:spPr>
            <a:xfrm>
              <a:off x="7395972" y="4669535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90" h="530860">
                  <a:moveTo>
                    <a:pt x="115824" y="144780"/>
                  </a:moveTo>
                  <a:lnTo>
                    <a:pt x="57911" y="144780"/>
                  </a:lnTo>
                  <a:lnTo>
                    <a:pt x="57911" y="530732"/>
                  </a:lnTo>
                  <a:lnTo>
                    <a:pt x="115824" y="530732"/>
                  </a:lnTo>
                  <a:lnTo>
                    <a:pt x="115824" y="144780"/>
                  </a:lnTo>
                  <a:close/>
                </a:path>
                <a:path w="173990" h="530860">
                  <a:moveTo>
                    <a:pt x="86868" y="0"/>
                  </a:moveTo>
                  <a:lnTo>
                    <a:pt x="0" y="173736"/>
                  </a:lnTo>
                  <a:lnTo>
                    <a:pt x="57911" y="173736"/>
                  </a:lnTo>
                  <a:lnTo>
                    <a:pt x="57911" y="144780"/>
                  </a:lnTo>
                  <a:lnTo>
                    <a:pt x="159257" y="144780"/>
                  </a:lnTo>
                  <a:lnTo>
                    <a:pt x="86868" y="0"/>
                  </a:lnTo>
                  <a:close/>
                </a:path>
                <a:path w="173990" h="530860">
                  <a:moveTo>
                    <a:pt x="159257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5" y="173736"/>
                  </a:lnTo>
                  <a:lnTo>
                    <a:pt x="159257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964680" y="2311907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9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370320" y="5195315"/>
              <a:ext cx="2276855" cy="10972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9147047" y="2311907"/>
            <a:ext cx="2275840" cy="3980815"/>
            <a:chOff x="9147047" y="2311907"/>
            <a:chExt cx="2275840" cy="3980815"/>
          </a:xfrm>
        </p:grpSpPr>
        <p:sp>
          <p:nvSpPr>
            <p:cNvPr id="20" name="object 20"/>
            <p:cNvSpPr/>
            <p:nvPr/>
          </p:nvSpPr>
          <p:spPr>
            <a:xfrm>
              <a:off x="10197083" y="4666487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90" h="530860">
                  <a:moveTo>
                    <a:pt x="115824" y="144780"/>
                  </a:moveTo>
                  <a:lnTo>
                    <a:pt x="57912" y="144780"/>
                  </a:lnTo>
                  <a:lnTo>
                    <a:pt x="57912" y="530732"/>
                  </a:lnTo>
                  <a:lnTo>
                    <a:pt x="115824" y="530732"/>
                  </a:lnTo>
                  <a:lnTo>
                    <a:pt x="115824" y="144780"/>
                  </a:lnTo>
                  <a:close/>
                </a:path>
                <a:path w="173990" h="530860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80"/>
                  </a:lnTo>
                  <a:lnTo>
                    <a:pt x="159258" y="144780"/>
                  </a:lnTo>
                  <a:lnTo>
                    <a:pt x="86868" y="0"/>
                  </a:lnTo>
                  <a:close/>
                </a:path>
                <a:path w="173990" h="530860">
                  <a:moveTo>
                    <a:pt x="159258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741407" y="2311907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9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147047" y="5195315"/>
              <a:ext cx="2275331" cy="10972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4279391" y="2493264"/>
            <a:ext cx="904240" cy="2077720"/>
          </a:xfrm>
          <a:prstGeom prst="rect">
            <a:avLst/>
          </a:prstGeom>
          <a:solidFill>
            <a:srgbClr val="42B996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  <a:spcBef>
                <a:spcPts val="1270"/>
              </a:spcBef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6863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93591" y="5195315"/>
            <a:ext cx="2276856" cy="1097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593591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70320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47047" y="5195315"/>
            <a:ext cx="227584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317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119883" y="5242559"/>
            <a:ext cx="919480" cy="317500"/>
            <a:chOff x="2119883" y="5242559"/>
            <a:chExt cx="919480" cy="317500"/>
          </a:xfrm>
        </p:grpSpPr>
        <p:sp>
          <p:nvSpPr>
            <p:cNvPr id="30" name="object 30"/>
            <p:cNvSpPr/>
            <p:nvPr/>
          </p:nvSpPr>
          <p:spPr>
            <a:xfrm>
              <a:off x="2127503" y="5250179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903732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2" y="301752"/>
                  </a:lnTo>
                  <a:lnTo>
                    <a:pt x="903732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127503" y="5250179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0" y="301752"/>
                  </a:moveTo>
                  <a:lnTo>
                    <a:pt x="903732" y="301752"/>
                  </a:lnTo>
                  <a:lnTo>
                    <a:pt x="903732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/>
          <p:cNvGrpSpPr/>
          <p:nvPr/>
        </p:nvGrpSpPr>
        <p:grpSpPr>
          <a:xfrm>
            <a:off x="4898135" y="5237988"/>
            <a:ext cx="919480" cy="317500"/>
            <a:chOff x="4898135" y="5237988"/>
            <a:chExt cx="919480" cy="317500"/>
          </a:xfrm>
        </p:grpSpPr>
        <p:sp>
          <p:nvSpPr>
            <p:cNvPr id="33" name="object 33"/>
            <p:cNvSpPr/>
            <p:nvPr/>
          </p:nvSpPr>
          <p:spPr>
            <a:xfrm>
              <a:off x="4905755" y="5245608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903731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1" y="30175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2544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905755" y="5245608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0" y="301752"/>
                  </a:moveTo>
                  <a:lnTo>
                    <a:pt x="903731" y="301752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39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7674864" y="5237988"/>
            <a:ext cx="917575" cy="320040"/>
            <a:chOff x="7674864" y="5237988"/>
            <a:chExt cx="917575" cy="320040"/>
          </a:xfrm>
        </p:grpSpPr>
        <p:sp>
          <p:nvSpPr>
            <p:cNvPr id="36" name="object 36"/>
            <p:cNvSpPr/>
            <p:nvPr/>
          </p:nvSpPr>
          <p:spPr>
            <a:xfrm>
              <a:off x="7682484" y="5245608"/>
              <a:ext cx="902335" cy="304800"/>
            </a:xfrm>
            <a:custGeom>
              <a:avLst/>
              <a:gdLst/>
              <a:ahLst/>
              <a:cxnLst/>
              <a:rect l="l" t="t" r="r" b="b"/>
              <a:pathLst>
                <a:path w="902334" h="304800">
                  <a:moveTo>
                    <a:pt x="902207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902207" y="304799"/>
                  </a:lnTo>
                  <a:lnTo>
                    <a:pt x="902207" y="0"/>
                  </a:lnTo>
                  <a:close/>
                </a:path>
              </a:pathLst>
            </a:custGeom>
            <a:solidFill>
              <a:srgbClr val="CFDF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682484" y="5245608"/>
              <a:ext cx="902335" cy="304800"/>
            </a:xfrm>
            <a:custGeom>
              <a:avLst/>
              <a:gdLst/>
              <a:ahLst/>
              <a:cxnLst/>
              <a:rect l="l" t="t" r="r" b="b"/>
              <a:pathLst>
                <a:path w="902334" h="304800">
                  <a:moveTo>
                    <a:pt x="0" y="304799"/>
                  </a:moveTo>
                  <a:lnTo>
                    <a:pt x="902207" y="304799"/>
                  </a:lnTo>
                  <a:lnTo>
                    <a:pt x="902207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/>
          <p:cNvGrpSpPr/>
          <p:nvPr/>
        </p:nvGrpSpPr>
        <p:grpSpPr>
          <a:xfrm>
            <a:off x="10463783" y="5248655"/>
            <a:ext cx="919480" cy="320040"/>
            <a:chOff x="10463783" y="5248655"/>
            <a:chExt cx="919480" cy="320040"/>
          </a:xfrm>
        </p:grpSpPr>
        <p:sp>
          <p:nvSpPr>
            <p:cNvPr id="39" name="object 39"/>
            <p:cNvSpPr/>
            <p:nvPr/>
          </p:nvSpPr>
          <p:spPr>
            <a:xfrm>
              <a:off x="10471403" y="5256275"/>
              <a:ext cx="904240" cy="304800"/>
            </a:xfrm>
            <a:custGeom>
              <a:avLst/>
              <a:gdLst/>
              <a:ahLst/>
              <a:cxnLst/>
              <a:rect l="l" t="t" r="r" b="b"/>
              <a:pathLst>
                <a:path w="904240" h="304800">
                  <a:moveTo>
                    <a:pt x="903731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903731" y="304800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D3F5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0471403" y="5256275"/>
              <a:ext cx="904240" cy="304800"/>
            </a:xfrm>
            <a:custGeom>
              <a:avLst/>
              <a:gdLst/>
              <a:ahLst/>
              <a:cxnLst/>
              <a:rect l="l" t="t" r="r" b="b"/>
              <a:pathLst>
                <a:path w="904240" h="304800">
                  <a:moveTo>
                    <a:pt x="0" y="304800"/>
                  </a:moveTo>
                  <a:lnTo>
                    <a:pt x="903731" y="304800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712469" y="1936242"/>
            <a:ext cx="5264150" cy="4451985"/>
          </a:xfrm>
          <a:prstGeom prst="rect">
            <a:avLst/>
          </a:prstGeom>
          <a:ln w="38100">
            <a:solidFill>
              <a:srgbClr val="40404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865"/>
              </a:lnSpc>
              <a:tabLst>
                <a:tab pos="241935" algn="l"/>
                <a:tab pos="977900" algn="l"/>
                <a:tab pos="2776220" algn="l"/>
              </a:tabLst>
            </a:pPr>
            <a:r>
              <a:rPr dirty="0" u="heavy" sz="2400" spc="-3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spc="-3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	</a:t>
            </a:r>
            <a:r>
              <a:rPr dirty="0" u="heavy" sz="2400" spc="-10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L=0	</a:t>
            </a:r>
            <a:r>
              <a:rPr dirty="0" sz="2400" spc="-105" b="1">
                <a:latin typeface="Arial"/>
                <a:cs typeface="Arial"/>
              </a:rPr>
              <a:t>	</a:t>
            </a:r>
            <a:r>
              <a:rPr dirty="0" u="heavy" sz="2400" spc="-8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L=1000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272021" y="1930145"/>
            <a:ext cx="5262880" cy="4451985"/>
          </a:xfrm>
          <a:prstGeom prst="rect">
            <a:avLst/>
          </a:prstGeom>
          <a:ln w="38100">
            <a:solidFill>
              <a:srgbClr val="40404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 algn="ctr" marR="77470">
              <a:lnSpc>
                <a:spcPct val="100000"/>
              </a:lnSpc>
              <a:spcBef>
                <a:spcPts val="35"/>
              </a:spcBef>
              <a:tabLst>
                <a:tab pos="2776220" algn="l"/>
              </a:tabLst>
            </a:pPr>
            <a:r>
              <a:rPr dirty="0" u="heavy" sz="2400" spc="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spc="-9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L=500</a:t>
            </a:r>
            <a:r>
              <a:rPr dirty="0" sz="2400" spc="-90" b="1">
                <a:latin typeface="Arial"/>
                <a:cs typeface="Arial"/>
              </a:rPr>
              <a:t>	</a:t>
            </a:r>
            <a:r>
              <a:rPr dirty="0" u="heavy" sz="2400" spc="-9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 L=500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059168" y="3998976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8435">
              <a:lnSpc>
                <a:spcPts val="1850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059168" y="4322064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8435">
              <a:lnSpc>
                <a:spcPts val="1860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832847" y="3998976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8435">
              <a:lnSpc>
                <a:spcPts val="1850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832847" y="4322064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8435">
              <a:lnSpc>
                <a:spcPts val="1860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298954" y="2078735"/>
            <a:ext cx="1846580" cy="114300"/>
          </a:xfrm>
          <a:custGeom>
            <a:avLst/>
            <a:gdLst/>
            <a:ahLst/>
            <a:cxnLst/>
            <a:rect l="l" t="t" r="r" b="b"/>
            <a:pathLst>
              <a:path w="184657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846579" h="114300">
                <a:moveTo>
                  <a:pt x="1731771" y="0"/>
                </a:moveTo>
                <a:lnTo>
                  <a:pt x="1731771" y="114300"/>
                </a:lnTo>
                <a:lnTo>
                  <a:pt x="1807971" y="76200"/>
                </a:lnTo>
                <a:lnTo>
                  <a:pt x="1750821" y="76200"/>
                </a:lnTo>
                <a:lnTo>
                  <a:pt x="1750821" y="38100"/>
                </a:lnTo>
                <a:lnTo>
                  <a:pt x="1807971" y="38100"/>
                </a:lnTo>
                <a:lnTo>
                  <a:pt x="1731771" y="0"/>
                </a:lnTo>
                <a:close/>
              </a:path>
              <a:path w="1846579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846579" h="114300">
                <a:moveTo>
                  <a:pt x="1731771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731771" y="76200"/>
                </a:lnTo>
                <a:lnTo>
                  <a:pt x="1731771" y="38100"/>
                </a:lnTo>
                <a:close/>
              </a:path>
              <a:path w="1846579" h="114300">
                <a:moveTo>
                  <a:pt x="1807971" y="38100"/>
                </a:moveTo>
                <a:lnTo>
                  <a:pt x="1750821" y="38100"/>
                </a:lnTo>
                <a:lnTo>
                  <a:pt x="1750821" y="76200"/>
                </a:lnTo>
                <a:lnTo>
                  <a:pt x="1807971" y="76200"/>
                </a:lnTo>
                <a:lnTo>
                  <a:pt x="1846071" y="57150"/>
                </a:lnTo>
                <a:lnTo>
                  <a:pt x="1807971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018526" y="2078735"/>
            <a:ext cx="1766570" cy="114300"/>
          </a:xfrm>
          <a:custGeom>
            <a:avLst/>
            <a:gdLst/>
            <a:ahLst/>
            <a:cxnLst/>
            <a:rect l="l" t="t" r="r" b="b"/>
            <a:pathLst>
              <a:path w="176657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766570" h="114300">
                <a:moveTo>
                  <a:pt x="1651762" y="0"/>
                </a:moveTo>
                <a:lnTo>
                  <a:pt x="1651762" y="114300"/>
                </a:lnTo>
                <a:lnTo>
                  <a:pt x="1727962" y="76200"/>
                </a:lnTo>
                <a:lnTo>
                  <a:pt x="1670812" y="76200"/>
                </a:lnTo>
                <a:lnTo>
                  <a:pt x="1670812" y="38100"/>
                </a:lnTo>
                <a:lnTo>
                  <a:pt x="1727962" y="38100"/>
                </a:lnTo>
                <a:lnTo>
                  <a:pt x="1651762" y="0"/>
                </a:lnTo>
                <a:close/>
              </a:path>
              <a:path w="176657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766570" h="114300">
                <a:moveTo>
                  <a:pt x="1651762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651762" y="76200"/>
                </a:lnTo>
                <a:lnTo>
                  <a:pt x="1651762" y="38100"/>
                </a:lnTo>
                <a:close/>
              </a:path>
              <a:path w="1766570" h="114300">
                <a:moveTo>
                  <a:pt x="1727962" y="38100"/>
                </a:moveTo>
                <a:lnTo>
                  <a:pt x="1670812" y="38100"/>
                </a:lnTo>
                <a:lnTo>
                  <a:pt x="1670812" y="76200"/>
                </a:lnTo>
                <a:lnTo>
                  <a:pt x="1727962" y="76200"/>
                </a:lnTo>
                <a:lnTo>
                  <a:pt x="1766062" y="57150"/>
                </a:lnTo>
                <a:lnTo>
                  <a:pt x="1727962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8/16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704405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80"/>
              <a:t>CFS: </a:t>
            </a:r>
            <a:r>
              <a:rPr dirty="0" spc="-1275"/>
              <a:t>BALANCING </a:t>
            </a:r>
            <a:r>
              <a:rPr dirty="0" spc="-1500"/>
              <a:t>THE</a:t>
            </a:r>
            <a:r>
              <a:rPr dirty="0" spc="-305"/>
              <a:t> </a:t>
            </a:r>
            <a:r>
              <a:rPr dirty="0" spc="-1200"/>
              <a:t>LOAD:</a:t>
            </a:r>
            <a:r>
              <a:rPr dirty="0" spc="-1160"/>
              <a:t> </a:t>
            </a:r>
            <a:r>
              <a:rPr dirty="0" spc="-1590">
                <a:solidFill>
                  <a:srgbClr val="FF0000"/>
                </a:solidFill>
              </a:rPr>
              <a:t>BUG</a:t>
            </a:r>
            <a:r>
              <a:rPr dirty="0" spc="-295">
                <a:solidFill>
                  <a:srgbClr val="FF0000"/>
                </a:solidFill>
              </a:rPr>
              <a:t> </a:t>
            </a:r>
            <a:r>
              <a:rPr dirty="0" spc="-150">
                <a:solidFill>
                  <a:srgbClr val="FF0000"/>
                </a:solidFill>
              </a:rPr>
              <a:t>#1</a:t>
            </a:r>
          </a:p>
        </p:txBody>
      </p:sp>
      <p:sp>
        <p:nvSpPr>
          <p:cNvPr id="3" name="object 3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816863" y="2311907"/>
            <a:ext cx="2277110" cy="3980815"/>
            <a:chOff x="816863" y="2311907"/>
            <a:chExt cx="2277110" cy="3980815"/>
          </a:xfrm>
        </p:grpSpPr>
        <p:sp>
          <p:nvSpPr>
            <p:cNvPr id="9" name="object 9"/>
            <p:cNvSpPr/>
            <p:nvPr/>
          </p:nvSpPr>
          <p:spPr>
            <a:xfrm>
              <a:off x="1868424" y="4663439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89" h="530860">
                  <a:moveTo>
                    <a:pt x="115824" y="144780"/>
                  </a:moveTo>
                  <a:lnTo>
                    <a:pt x="57912" y="144780"/>
                  </a:lnTo>
                  <a:lnTo>
                    <a:pt x="57912" y="530733"/>
                  </a:lnTo>
                  <a:lnTo>
                    <a:pt x="115824" y="530733"/>
                  </a:lnTo>
                  <a:lnTo>
                    <a:pt x="115824" y="144780"/>
                  </a:lnTo>
                  <a:close/>
                </a:path>
                <a:path w="173989" h="530860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80"/>
                  </a:lnTo>
                  <a:lnTo>
                    <a:pt x="159258" y="144780"/>
                  </a:lnTo>
                  <a:lnTo>
                    <a:pt x="86868" y="0"/>
                  </a:lnTo>
                  <a:close/>
                </a:path>
                <a:path w="173989" h="530860">
                  <a:moveTo>
                    <a:pt x="159258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11223" y="2311907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998346" y="0"/>
                  </a:moveTo>
                  <a:lnTo>
                    <a:pt x="89788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8" y="2351531"/>
                  </a:lnTo>
                  <a:lnTo>
                    <a:pt x="998346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6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16863" y="5195315"/>
              <a:ext cx="2276856" cy="10972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4187952" y="2311907"/>
            <a:ext cx="1088390" cy="2882265"/>
            <a:chOff x="4187952" y="2311907"/>
            <a:chExt cx="1088390" cy="2882265"/>
          </a:xfrm>
        </p:grpSpPr>
        <p:sp>
          <p:nvSpPr>
            <p:cNvPr id="13" name="object 13"/>
            <p:cNvSpPr/>
            <p:nvPr/>
          </p:nvSpPr>
          <p:spPr>
            <a:xfrm>
              <a:off x="4645152" y="4663439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89" h="530860">
                  <a:moveTo>
                    <a:pt x="115824" y="144780"/>
                  </a:moveTo>
                  <a:lnTo>
                    <a:pt x="57912" y="144780"/>
                  </a:lnTo>
                  <a:lnTo>
                    <a:pt x="57912" y="530733"/>
                  </a:lnTo>
                  <a:lnTo>
                    <a:pt x="115824" y="530733"/>
                  </a:lnTo>
                  <a:lnTo>
                    <a:pt x="115824" y="144780"/>
                  </a:lnTo>
                  <a:close/>
                </a:path>
                <a:path w="173989" h="530860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80"/>
                  </a:lnTo>
                  <a:lnTo>
                    <a:pt x="159258" y="144780"/>
                  </a:lnTo>
                  <a:lnTo>
                    <a:pt x="86868" y="0"/>
                  </a:lnTo>
                  <a:close/>
                </a:path>
                <a:path w="173989" h="530860">
                  <a:moveTo>
                    <a:pt x="159258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87952" y="2311907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998347" y="0"/>
                  </a:moveTo>
                  <a:lnTo>
                    <a:pt x="89788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8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6365557" y="2304288"/>
            <a:ext cx="4471670" cy="3993515"/>
            <a:chOff x="6365557" y="2304288"/>
            <a:chExt cx="4471670" cy="3993515"/>
          </a:xfrm>
        </p:grpSpPr>
        <p:sp>
          <p:nvSpPr>
            <p:cNvPr id="16" name="object 16"/>
            <p:cNvSpPr/>
            <p:nvPr/>
          </p:nvSpPr>
          <p:spPr>
            <a:xfrm>
              <a:off x="7395972" y="4669536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90" h="530860">
                  <a:moveTo>
                    <a:pt x="115824" y="144780"/>
                  </a:moveTo>
                  <a:lnTo>
                    <a:pt x="57911" y="144780"/>
                  </a:lnTo>
                  <a:lnTo>
                    <a:pt x="57911" y="530732"/>
                  </a:lnTo>
                  <a:lnTo>
                    <a:pt x="115824" y="530732"/>
                  </a:lnTo>
                  <a:lnTo>
                    <a:pt x="115824" y="144780"/>
                  </a:lnTo>
                  <a:close/>
                </a:path>
                <a:path w="173990" h="530860">
                  <a:moveTo>
                    <a:pt x="86868" y="0"/>
                  </a:moveTo>
                  <a:lnTo>
                    <a:pt x="0" y="173736"/>
                  </a:lnTo>
                  <a:lnTo>
                    <a:pt x="57911" y="173736"/>
                  </a:lnTo>
                  <a:lnTo>
                    <a:pt x="57911" y="144780"/>
                  </a:lnTo>
                  <a:lnTo>
                    <a:pt x="159257" y="144780"/>
                  </a:lnTo>
                  <a:lnTo>
                    <a:pt x="86868" y="0"/>
                  </a:lnTo>
                  <a:close/>
                </a:path>
                <a:path w="173990" h="530860">
                  <a:moveTo>
                    <a:pt x="159257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5" y="173736"/>
                  </a:lnTo>
                  <a:lnTo>
                    <a:pt x="159257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964680" y="2311908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9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964680" y="2311908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0" y="89788"/>
                  </a:moveTo>
                  <a:lnTo>
                    <a:pt x="7046" y="54810"/>
                  </a:lnTo>
                  <a:lnTo>
                    <a:pt x="26273" y="26273"/>
                  </a:lnTo>
                  <a:lnTo>
                    <a:pt x="54810" y="7046"/>
                  </a:lnTo>
                  <a:lnTo>
                    <a:pt x="89789" y="0"/>
                  </a:lnTo>
                  <a:lnTo>
                    <a:pt x="998347" y="0"/>
                  </a:lnTo>
                  <a:lnTo>
                    <a:pt x="1033325" y="7046"/>
                  </a:lnTo>
                  <a:lnTo>
                    <a:pt x="1061862" y="26273"/>
                  </a:lnTo>
                  <a:lnTo>
                    <a:pt x="1081089" y="54810"/>
                  </a:lnTo>
                  <a:lnTo>
                    <a:pt x="1088136" y="89788"/>
                  </a:lnTo>
                  <a:lnTo>
                    <a:pt x="1088136" y="2261742"/>
                  </a:lnTo>
                  <a:lnTo>
                    <a:pt x="1081089" y="2296721"/>
                  </a:lnTo>
                  <a:lnTo>
                    <a:pt x="1061862" y="2325258"/>
                  </a:lnTo>
                  <a:lnTo>
                    <a:pt x="1033325" y="2344485"/>
                  </a:lnTo>
                  <a:lnTo>
                    <a:pt x="998347" y="2351531"/>
                  </a:lnTo>
                  <a:lnTo>
                    <a:pt x="89789" y="2351531"/>
                  </a:lnTo>
                  <a:lnTo>
                    <a:pt x="54810" y="2344485"/>
                  </a:lnTo>
                  <a:lnTo>
                    <a:pt x="26273" y="2325258"/>
                  </a:lnTo>
                  <a:lnTo>
                    <a:pt x="7046" y="2296721"/>
                  </a:lnTo>
                  <a:lnTo>
                    <a:pt x="0" y="2261742"/>
                  </a:lnTo>
                  <a:lnTo>
                    <a:pt x="0" y="897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370320" y="5195316"/>
              <a:ext cx="2276855" cy="10972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370320" y="5195316"/>
              <a:ext cx="2277110" cy="1097280"/>
            </a:xfrm>
            <a:custGeom>
              <a:avLst/>
              <a:gdLst/>
              <a:ahLst/>
              <a:cxnLst/>
              <a:rect l="l" t="t" r="r" b="b"/>
              <a:pathLst>
                <a:path w="2277109" h="1097279">
                  <a:moveTo>
                    <a:pt x="0" y="1097280"/>
                  </a:moveTo>
                  <a:lnTo>
                    <a:pt x="2276855" y="1097280"/>
                  </a:lnTo>
                  <a:lnTo>
                    <a:pt x="2276855" y="0"/>
                  </a:lnTo>
                  <a:lnTo>
                    <a:pt x="0" y="0"/>
                  </a:lnTo>
                  <a:lnTo>
                    <a:pt x="0" y="1097280"/>
                  </a:lnTo>
                  <a:close/>
                </a:path>
              </a:pathLst>
            </a:custGeom>
            <a:ln w="9144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197084" y="4666488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90" h="530860">
                  <a:moveTo>
                    <a:pt x="115824" y="144780"/>
                  </a:moveTo>
                  <a:lnTo>
                    <a:pt x="57912" y="144780"/>
                  </a:lnTo>
                  <a:lnTo>
                    <a:pt x="57912" y="530732"/>
                  </a:lnTo>
                  <a:lnTo>
                    <a:pt x="115824" y="530732"/>
                  </a:lnTo>
                  <a:lnTo>
                    <a:pt x="115824" y="144780"/>
                  </a:lnTo>
                  <a:close/>
                </a:path>
                <a:path w="173990" h="530860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80"/>
                  </a:lnTo>
                  <a:lnTo>
                    <a:pt x="159258" y="144780"/>
                  </a:lnTo>
                  <a:lnTo>
                    <a:pt x="86868" y="0"/>
                  </a:lnTo>
                  <a:close/>
                </a:path>
                <a:path w="173990" h="530860">
                  <a:moveTo>
                    <a:pt x="159258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741408" y="2311908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9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741408" y="2311908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0" y="89788"/>
                  </a:moveTo>
                  <a:lnTo>
                    <a:pt x="7046" y="54810"/>
                  </a:lnTo>
                  <a:lnTo>
                    <a:pt x="26273" y="26273"/>
                  </a:lnTo>
                  <a:lnTo>
                    <a:pt x="54810" y="7046"/>
                  </a:lnTo>
                  <a:lnTo>
                    <a:pt x="89789" y="0"/>
                  </a:lnTo>
                  <a:lnTo>
                    <a:pt x="998347" y="0"/>
                  </a:lnTo>
                  <a:lnTo>
                    <a:pt x="1033325" y="7046"/>
                  </a:lnTo>
                  <a:lnTo>
                    <a:pt x="1061862" y="26273"/>
                  </a:lnTo>
                  <a:lnTo>
                    <a:pt x="1081089" y="54810"/>
                  </a:lnTo>
                  <a:lnTo>
                    <a:pt x="1088136" y="89788"/>
                  </a:lnTo>
                  <a:lnTo>
                    <a:pt x="1088136" y="2261742"/>
                  </a:lnTo>
                  <a:lnTo>
                    <a:pt x="1081089" y="2296721"/>
                  </a:lnTo>
                  <a:lnTo>
                    <a:pt x="1061862" y="2325258"/>
                  </a:lnTo>
                  <a:lnTo>
                    <a:pt x="1033325" y="2344485"/>
                  </a:lnTo>
                  <a:lnTo>
                    <a:pt x="998347" y="2351531"/>
                  </a:lnTo>
                  <a:lnTo>
                    <a:pt x="89789" y="2351531"/>
                  </a:lnTo>
                  <a:lnTo>
                    <a:pt x="54810" y="2344485"/>
                  </a:lnTo>
                  <a:lnTo>
                    <a:pt x="26273" y="2325258"/>
                  </a:lnTo>
                  <a:lnTo>
                    <a:pt x="7046" y="2296721"/>
                  </a:lnTo>
                  <a:lnTo>
                    <a:pt x="0" y="2261742"/>
                  </a:lnTo>
                  <a:lnTo>
                    <a:pt x="0" y="897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4279391" y="2493264"/>
            <a:ext cx="904240" cy="2077720"/>
          </a:xfrm>
          <a:prstGeom prst="rect">
            <a:avLst/>
          </a:prstGeom>
          <a:solidFill>
            <a:srgbClr val="42B996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  <a:spcBef>
                <a:spcPts val="1270"/>
              </a:spcBef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6863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93591" y="5195315"/>
            <a:ext cx="2276856" cy="1097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593591" y="5195315"/>
            <a:ext cx="42456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822960">
              <a:lnSpc>
                <a:spcPct val="100000"/>
              </a:lnSpc>
              <a:spcBef>
                <a:spcPts val="1240"/>
              </a:spcBef>
              <a:tabLst>
                <a:tab pos="3599179" algn="l"/>
              </a:tabLst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1	</a:t>
            </a: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142285" y="5190553"/>
            <a:ext cx="2285365" cy="1106805"/>
            <a:chOff x="9142285" y="5190553"/>
            <a:chExt cx="2285365" cy="1106805"/>
          </a:xfrm>
        </p:grpSpPr>
        <p:sp>
          <p:nvSpPr>
            <p:cNvPr id="29" name="object 29"/>
            <p:cNvSpPr/>
            <p:nvPr/>
          </p:nvSpPr>
          <p:spPr>
            <a:xfrm>
              <a:off x="9147047" y="5195315"/>
              <a:ext cx="2275331" cy="10972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9147047" y="5195315"/>
              <a:ext cx="2275840" cy="1097280"/>
            </a:xfrm>
            <a:custGeom>
              <a:avLst/>
              <a:gdLst/>
              <a:ahLst/>
              <a:cxnLst/>
              <a:rect l="l" t="t" r="r" b="b"/>
              <a:pathLst>
                <a:path w="2275840" h="1097279">
                  <a:moveTo>
                    <a:pt x="0" y="1097280"/>
                  </a:moveTo>
                  <a:lnTo>
                    <a:pt x="2275331" y="1097280"/>
                  </a:lnTo>
                  <a:lnTo>
                    <a:pt x="2275331" y="0"/>
                  </a:lnTo>
                  <a:lnTo>
                    <a:pt x="0" y="0"/>
                  </a:lnTo>
                  <a:lnTo>
                    <a:pt x="0" y="1097280"/>
                  </a:lnTo>
                  <a:close/>
                </a:path>
              </a:pathLst>
            </a:custGeom>
            <a:ln w="9143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9957307" y="5894628"/>
            <a:ext cx="6584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119883" y="5242559"/>
            <a:ext cx="919480" cy="317500"/>
            <a:chOff x="2119883" y="5242559"/>
            <a:chExt cx="919480" cy="317500"/>
          </a:xfrm>
        </p:grpSpPr>
        <p:sp>
          <p:nvSpPr>
            <p:cNvPr id="33" name="object 33"/>
            <p:cNvSpPr/>
            <p:nvPr/>
          </p:nvSpPr>
          <p:spPr>
            <a:xfrm>
              <a:off x="2127503" y="5250179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903732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2" y="301752"/>
                  </a:lnTo>
                  <a:lnTo>
                    <a:pt x="903732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127503" y="5250179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0" y="301752"/>
                  </a:moveTo>
                  <a:lnTo>
                    <a:pt x="903732" y="301752"/>
                  </a:lnTo>
                  <a:lnTo>
                    <a:pt x="903732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4898135" y="5237988"/>
            <a:ext cx="919480" cy="317500"/>
            <a:chOff x="4898135" y="5237988"/>
            <a:chExt cx="919480" cy="317500"/>
          </a:xfrm>
        </p:grpSpPr>
        <p:sp>
          <p:nvSpPr>
            <p:cNvPr id="36" name="object 36"/>
            <p:cNvSpPr/>
            <p:nvPr/>
          </p:nvSpPr>
          <p:spPr>
            <a:xfrm>
              <a:off x="4905755" y="5245608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903731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1" y="30175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2544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905755" y="5245608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0" y="301752"/>
                  </a:moveTo>
                  <a:lnTo>
                    <a:pt x="903731" y="301752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39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/>
          <p:cNvGrpSpPr/>
          <p:nvPr/>
        </p:nvGrpSpPr>
        <p:grpSpPr>
          <a:xfrm>
            <a:off x="7674864" y="5237988"/>
            <a:ext cx="3708400" cy="330835"/>
            <a:chOff x="7674864" y="5237988"/>
            <a:chExt cx="3708400" cy="330835"/>
          </a:xfrm>
        </p:grpSpPr>
        <p:sp>
          <p:nvSpPr>
            <p:cNvPr id="39" name="object 39"/>
            <p:cNvSpPr/>
            <p:nvPr/>
          </p:nvSpPr>
          <p:spPr>
            <a:xfrm>
              <a:off x="7682484" y="5245608"/>
              <a:ext cx="902335" cy="304800"/>
            </a:xfrm>
            <a:custGeom>
              <a:avLst/>
              <a:gdLst/>
              <a:ahLst/>
              <a:cxnLst/>
              <a:rect l="l" t="t" r="r" b="b"/>
              <a:pathLst>
                <a:path w="902334" h="304800">
                  <a:moveTo>
                    <a:pt x="902207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902207" y="304799"/>
                  </a:lnTo>
                  <a:lnTo>
                    <a:pt x="902207" y="0"/>
                  </a:lnTo>
                  <a:close/>
                </a:path>
              </a:pathLst>
            </a:custGeom>
            <a:solidFill>
              <a:srgbClr val="CFDF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682484" y="5245608"/>
              <a:ext cx="902335" cy="304800"/>
            </a:xfrm>
            <a:custGeom>
              <a:avLst/>
              <a:gdLst/>
              <a:ahLst/>
              <a:cxnLst/>
              <a:rect l="l" t="t" r="r" b="b"/>
              <a:pathLst>
                <a:path w="902334" h="304800">
                  <a:moveTo>
                    <a:pt x="0" y="304799"/>
                  </a:moveTo>
                  <a:lnTo>
                    <a:pt x="902207" y="304799"/>
                  </a:lnTo>
                  <a:lnTo>
                    <a:pt x="902207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0471404" y="5256276"/>
              <a:ext cx="904240" cy="304800"/>
            </a:xfrm>
            <a:custGeom>
              <a:avLst/>
              <a:gdLst/>
              <a:ahLst/>
              <a:cxnLst/>
              <a:rect l="l" t="t" r="r" b="b"/>
              <a:pathLst>
                <a:path w="904240" h="304800">
                  <a:moveTo>
                    <a:pt x="903731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903731" y="304800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D3F5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0471404" y="5256276"/>
              <a:ext cx="904240" cy="304800"/>
            </a:xfrm>
            <a:custGeom>
              <a:avLst/>
              <a:gdLst/>
              <a:ahLst/>
              <a:cxnLst/>
              <a:rect l="l" t="t" r="r" b="b"/>
              <a:pathLst>
                <a:path w="904240" h="304800">
                  <a:moveTo>
                    <a:pt x="0" y="304800"/>
                  </a:moveTo>
                  <a:lnTo>
                    <a:pt x="903731" y="304800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712469" y="1921890"/>
            <a:ext cx="7223759" cy="4465955"/>
          </a:xfrm>
          <a:prstGeom prst="rect">
            <a:avLst/>
          </a:prstGeom>
          <a:ln w="38100">
            <a:solidFill>
              <a:srgbClr val="404040"/>
            </a:solidFill>
          </a:ln>
        </p:spPr>
        <p:txBody>
          <a:bodyPr wrap="square" lIns="0" tIns="12700" rIns="0" bIns="0" rtlCol="0" vert="horz">
            <a:spAutoFit/>
          </a:bodyPr>
          <a:lstStyle/>
          <a:p>
            <a:pPr marL="753110">
              <a:lnSpc>
                <a:spcPct val="100000"/>
              </a:lnSpc>
              <a:spcBef>
                <a:spcPts val="100"/>
              </a:spcBef>
              <a:tabLst>
                <a:tab pos="995044" algn="l"/>
                <a:tab pos="1731645" algn="l"/>
                <a:tab pos="3529965" algn="l"/>
                <a:tab pos="6392545" algn="l"/>
              </a:tabLst>
            </a:pPr>
            <a:r>
              <a:rPr dirty="0" u="heavy" sz="2400" spc="-3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spc="-3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	</a:t>
            </a:r>
            <a:r>
              <a:rPr dirty="0" u="heavy" sz="2400" spc="-13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L=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r>
              <a:rPr dirty="0" u="heavy" sz="240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	</a:t>
            </a:r>
            <a:r>
              <a:rPr dirty="0" sz="2400" b="1">
                <a:latin typeface="Arial"/>
                <a:cs typeface="Arial"/>
              </a:rPr>
              <a:t>	</a:t>
            </a:r>
            <a:r>
              <a:rPr dirty="0" u="heavy" sz="2400" spc="-12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</a:t>
            </a:r>
            <a:r>
              <a:rPr dirty="0" u="heavy" sz="2400" spc="-13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=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10</a:t>
            </a:r>
            <a:r>
              <a:rPr dirty="0" u="heavy" sz="2400" spc="-7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r>
              <a:rPr dirty="0" sz="2400" b="1">
                <a:latin typeface="Arial"/>
                <a:cs typeface="Arial"/>
              </a:rPr>
              <a:t>	</a:t>
            </a:r>
            <a:r>
              <a:rPr dirty="0" sz="2400" spc="-125" b="1">
                <a:latin typeface="Arial"/>
                <a:cs typeface="Arial"/>
              </a:rPr>
              <a:t>L</a:t>
            </a:r>
            <a:r>
              <a:rPr dirty="0" sz="2400" spc="-130" b="1">
                <a:latin typeface="Arial"/>
                <a:cs typeface="Arial"/>
              </a:rPr>
              <a:t>=</a:t>
            </a:r>
            <a:r>
              <a:rPr dirty="0" sz="2400" spc="-65" b="1">
                <a:latin typeface="Arial"/>
                <a:cs typeface="Arial"/>
              </a:rPr>
              <a:t>500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870693" y="1921890"/>
            <a:ext cx="8432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25" b="1">
                <a:latin typeface="Arial"/>
                <a:cs typeface="Arial"/>
              </a:rPr>
              <a:t>L</a:t>
            </a:r>
            <a:r>
              <a:rPr dirty="0" sz="2400" spc="-130" b="1">
                <a:latin typeface="Arial"/>
                <a:cs typeface="Arial"/>
              </a:rPr>
              <a:t>=</a:t>
            </a:r>
            <a:r>
              <a:rPr dirty="0" sz="2400" spc="-65" b="1">
                <a:latin typeface="Arial"/>
                <a:cs typeface="Arial"/>
              </a:rPr>
              <a:t>500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252971" y="1911095"/>
            <a:ext cx="5300980" cy="4490085"/>
            <a:chOff x="6252971" y="1911095"/>
            <a:chExt cx="5300980" cy="4490085"/>
          </a:xfrm>
        </p:grpSpPr>
        <p:sp>
          <p:nvSpPr>
            <p:cNvPr id="46" name="object 46"/>
            <p:cNvSpPr/>
            <p:nvPr/>
          </p:nvSpPr>
          <p:spPr>
            <a:xfrm>
              <a:off x="6272021" y="1930145"/>
              <a:ext cx="5262880" cy="4451985"/>
            </a:xfrm>
            <a:custGeom>
              <a:avLst/>
              <a:gdLst/>
              <a:ahLst/>
              <a:cxnLst/>
              <a:rect l="l" t="t" r="r" b="b"/>
              <a:pathLst>
                <a:path w="5262880" h="4451985">
                  <a:moveTo>
                    <a:pt x="0" y="4451604"/>
                  </a:moveTo>
                  <a:lnTo>
                    <a:pt x="5262372" y="4451604"/>
                  </a:lnTo>
                  <a:lnTo>
                    <a:pt x="5262372" y="0"/>
                  </a:lnTo>
                  <a:lnTo>
                    <a:pt x="0" y="0"/>
                  </a:lnTo>
                  <a:lnTo>
                    <a:pt x="0" y="4451604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059167" y="3998975"/>
              <a:ext cx="904240" cy="248920"/>
            </a:xfrm>
            <a:custGeom>
              <a:avLst/>
              <a:gdLst/>
              <a:ahLst/>
              <a:cxnLst/>
              <a:rect l="l" t="t" r="r" b="b"/>
              <a:pathLst>
                <a:path w="904240" h="248920">
                  <a:moveTo>
                    <a:pt x="903731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903731" y="24841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059167" y="3998975"/>
              <a:ext cx="904240" cy="248920"/>
            </a:xfrm>
            <a:custGeom>
              <a:avLst/>
              <a:gdLst/>
              <a:ahLst/>
              <a:cxnLst/>
              <a:rect l="l" t="t" r="r" b="b"/>
              <a:pathLst>
                <a:path w="904240" h="248920">
                  <a:moveTo>
                    <a:pt x="0" y="248412"/>
                  </a:moveTo>
                  <a:lnTo>
                    <a:pt x="903731" y="248412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7059168" y="3977716"/>
            <a:ext cx="9042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8435">
              <a:lnSpc>
                <a:spcPct val="100000"/>
              </a:lnSpc>
              <a:spcBef>
                <a:spcPts val="95"/>
              </a:spcBef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7051547" y="4314444"/>
            <a:ext cx="919480" cy="264160"/>
            <a:chOff x="7051547" y="4314444"/>
            <a:chExt cx="919480" cy="264160"/>
          </a:xfrm>
        </p:grpSpPr>
        <p:sp>
          <p:nvSpPr>
            <p:cNvPr id="51" name="object 51"/>
            <p:cNvSpPr/>
            <p:nvPr/>
          </p:nvSpPr>
          <p:spPr>
            <a:xfrm>
              <a:off x="7059167" y="4322064"/>
              <a:ext cx="904240" cy="248920"/>
            </a:xfrm>
            <a:custGeom>
              <a:avLst/>
              <a:gdLst/>
              <a:ahLst/>
              <a:cxnLst/>
              <a:rect l="l" t="t" r="r" b="b"/>
              <a:pathLst>
                <a:path w="904240" h="248920">
                  <a:moveTo>
                    <a:pt x="903731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903731" y="24841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7059167" y="4322064"/>
              <a:ext cx="904240" cy="248920"/>
            </a:xfrm>
            <a:custGeom>
              <a:avLst/>
              <a:gdLst/>
              <a:ahLst/>
              <a:cxnLst/>
              <a:rect l="l" t="t" r="r" b="b"/>
              <a:pathLst>
                <a:path w="904240" h="248920">
                  <a:moveTo>
                    <a:pt x="0" y="248412"/>
                  </a:moveTo>
                  <a:lnTo>
                    <a:pt x="903731" y="248412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7059168" y="4302378"/>
            <a:ext cx="9042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8435">
              <a:lnSpc>
                <a:spcPct val="100000"/>
              </a:lnSpc>
              <a:spcBef>
                <a:spcPts val="95"/>
              </a:spcBef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9825228" y="3991355"/>
            <a:ext cx="919480" cy="264160"/>
            <a:chOff x="9825228" y="3991355"/>
            <a:chExt cx="919480" cy="264160"/>
          </a:xfrm>
        </p:grpSpPr>
        <p:sp>
          <p:nvSpPr>
            <p:cNvPr id="55" name="object 55"/>
            <p:cNvSpPr/>
            <p:nvPr/>
          </p:nvSpPr>
          <p:spPr>
            <a:xfrm>
              <a:off x="9832848" y="3998975"/>
              <a:ext cx="904240" cy="248920"/>
            </a:xfrm>
            <a:custGeom>
              <a:avLst/>
              <a:gdLst/>
              <a:ahLst/>
              <a:cxnLst/>
              <a:rect l="l" t="t" r="r" b="b"/>
              <a:pathLst>
                <a:path w="904240" h="248920">
                  <a:moveTo>
                    <a:pt x="903731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903731" y="24841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9832848" y="3998975"/>
              <a:ext cx="904240" cy="248920"/>
            </a:xfrm>
            <a:custGeom>
              <a:avLst/>
              <a:gdLst/>
              <a:ahLst/>
              <a:cxnLst/>
              <a:rect l="l" t="t" r="r" b="b"/>
              <a:pathLst>
                <a:path w="904240" h="248920">
                  <a:moveTo>
                    <a:pt x="0" y="248412"/>
                  </a:moveTo>
                  <a:lnTo>
                    <a:pt x="903731" y="248412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9832847" y="3977716"/>
            <a:ext cx="9042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8435">
              <a:lnSpc>
                <a:spcPct val="100000"/>
              </a:lnSpc>
              <a:spcBef>
                <a:spcPts val="95"/>
              </a:spcBef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9825228" y="4314444"/>
            <a:ext cx="919480" cy="264160"/>
            <a:chOff x="9825228" y="4314444"/>
            <a:chExt cx="919480" cy="264160"/>
          </a:xfrm>
        </p:grpSpPr>
        <p:sp>
          <p:nvSpPr>
            <p:cNvPr id="59" name="object 59"/>
            <p:cNvSpPr/>
            <p:nvPr/>
          </p:nvSpPr>
          <p:spPr>
            <a:xfrm>
              <a:off x="9832848" y="4322064"/>
              <a:ext cx="904240" cy="248920"/>
            </a:xfrm>
            <a:custGeom>
              <a:avLst/>
              <a:gdLst/>
              <a:ahLst/>
              <a:cxnLst/>
              <a:rect l="l" t="t" r="r" b="b"/>
              <a:pathLst>
                <a:path w="904240" h="248920">
                  <a:moveTo>
                    <a:pt x="903731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903731" y="24841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9832848" y="4322064"/>
              <a:ext cx="904240" cy="248920"/>
            </a:xfrm>
            <a:custGeom>
              <a:avLst/>
              <a:gdLst/>
              <a:ahLst/>
              <a:cxnLst/>
              <a:rect l="l" t="t" r="r" b="b"/>
              <a:pathLst>
                <a:path w="904240" h="248920">
                  <a:moveTo>
                    <a:pt x="0" y="248412"/>
                  </a:moveTo>
                  <a:lnTo>
                    <a:pt x="903731" y="248412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/>
          <p:nvPr/>
        </p:nvSpPr>
        <p:spPr>
          <a:xfrm>
            <a:off x="9832847" y="4302378"/>
            <a:ext cx="9042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8435">
              <a:lnSpc>
                <a:spcPct val="100000"/>
              </a:lnSpc>
              <a:spcBef>
                <a:spcPts val="95"/>
              </a:spcBef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298954" y="2078735"/>
            <a:ext cx="1846580" cy="114300"/>
          </a:xfrm>
          <a:custGeom>
            <a:avLst/>
            <a:gdLst/>
            <a:ahLst/>
            <a:cxnLst/>
            <a:rect l="l" t="t" r="r" b="b"/>
            <a:pathLst>
              <a:path w="184657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846579" h="114300">
                <a:moveTo>
                  <a:pt x="1731771" y="0"/>
                </a:moveTo>
                <a:lnTo>
                  <a:pt x="1731771" y="114300"/>
                </a:lnTo>
                <a:lnTo>
                  <a:pt x="1807971" y="76200"/>
                </a:lnTo>
                <a:lnTo>
                  <a:pt x="1750821" y="76200"/>
                </a:lnTo>
                <a:lnTo>
                  <a:pt x="1750821" y="38100"/>
                </a:lnTo>
                <a:lnTo>
                  <a:pt x="1807971" y="38100"/>
                </a:lnTo>
                <a:lnTo>
                  <a:pt x="1731771" y="0"/>
                </a:lnTo>
                <a:close/>
              </a:path>
              <a:path w="1846579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846579" h="114300">
                <a:moveTo>
                  <a:pt x="1731771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731771" y="76200"/>
                </a:lnTo>
                <a:lnTo>
                  <a:pt x="1731771" y="38100"/>
                </a:lnTo>
                <a:close/>
              </a:path>
              <a:path w="1846579" h="114300">
                <a:moveTo>
                  <a:pt x="1807971" y="38100"/>
                </a:moveTo>
                <a:lnTo>
                  <a:pt x="1750821" y="38100"/>
                </a:lnTo>
                <a:lnTo>
                  <a:pt x="1750821" y="76200"/>
                </a:lnTo>
                <a:lnTo>
                  <a:pt x="1807971" y="76200"/>
                </a:lnTo>
                <a:lnTo>
                  <a:pt x="1846071" y="57150"/>
                </a:lnTo>
                <a:lnTo>
                  <a:pt x="1807971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3" name="object 63"/>
          <p:cNvGrpSpPr/>
          <p:nvPr/>
        </p:nvGrpSpPr>
        <p:grpSpPr>
          <a:xfrm>
            <a:off x="6234684" y="1865376"/>
            <a:ext cx="5358765" cy="4570730"/>
            <a:chOff x="6234684" y="1865376"/>
            <a:chExt cx="5358765" cy="4570730"/>
          </a:xfrm>
        </p:grpSpPr>
        <p:sp>
          <p:nvSpPr>
            <p:cNvPr id="64" name="object 64"/>
            <p:cNvSpPr/>
            <p:nvPr/>
          </p:nvSpPr>
          <p:spPr>
            <a:xfrm>
              <a:off x="8018526" y="2078736"/>
              <a:ext cx="1766570" cy="114300"/>
            </a:xfrm>
            <a:custGeom>
              <a:avLst/>
              <a:gdLst/>
              <a:ahLst/>
              <a:cxnLst/>
              <a:rect l="l" t="t" r="r" b="b"/>
              <a:pathLst>
                <a:path w="176657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1766570" h="114300">
                  <a:moveTo>
                    <a:pt x="1651762" y="0"/>
                  </a:moveTo>
                  <a:lnTo>
                    <a:pt x="1651762" y="114300"/>
                  </a:lnTo>
                  <a:lnTo>
                    <a:pt x="1727962" y="76200"/>
                  </a:lnTo>
                  <a:lnTo>
                    <a:pt x="1670812" y="76200"/>
                  </a:lnTo>
                  <a:lnTo>
                    <a:pt x="1670812" y="38100"/>
                  </a:lnTo>
                  <a:lnTo>
                    <a:pt x="1727962" y="38100"/>
                  </a:lnTo>
                  <a:lnTo>
                    <a:pt x="1651762" y="0"/>
                  </a:lnTo>
                  <a:close/>
                </a:path>
                <a:path w="1766570" h="114300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1766570" h="114300">
                  <a:moveTo>
                    <a:pt x="1651762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1651762" y="76200"/>
                  </a:lnTo>
                  <a:lnTo>
                    <a:pt x="1651762" y="38100"/>
                  </a:lnTo>
                  <a:close/>
                </a:path>
                <a:path w="1766570" h="114300">
                  <a:moveTo>
                    <a:pt x="1727962" y="38100"/>
                  </a:moveTo>
                  <a:lnTo>
                    <a:pt x="1670812" y="38100"/>
                  </a:lnTo>
                  <a:lnTo>
                    <a:pt x="1670812" y="76200"/>
                  </a:lnTo>
                  <a:lnTo>
                    <a:pt x="1727962" y="76200"/>
                  </a:lnTo>
                  <a:lnTo>
                    <a:pt x="1766062" y="57150"/>
                  </a:lnTo>
                  <a:lnTo>
                    <a:pt x="1727962" y="381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6234684" y="1865376"/>
              <a:ext cx="5358765" cy="4570730"/>
            </a:xfrm>
            <a:custGeom>
              <a:avLst/>
              <a:gdLst/>
              <a:ahLst/>
              <a:cxnLst/>
              <a:rect l="l" t="t" r="r" b="b"/>
              <a:pathLst>
                <a:path w="5358765" h="4570730">
                  <a:moveTo>
                    <a:pt x="5358384" y="0"/>
                  </a:moveTo>
                  <a:lnTo>
                    <a:pt x="0" y="0"/>
                  </a:lnTo>
                  <a:lnTo>
                    <a:pt x="0" y="4570476"/>
                  </a:lnTo>
                  <a:lnTo>
                    <a:pt x="5358384" y="4570476"/>
                  </a:lnTo>
                  <a:lnTo>
                    <a:pt x="5358384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8/16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295402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60"/>
              <a:t>I</a:t>
            </a:r>
            <a:r>
              <a:rPr dirty="0" spc="-1435"/>
              <a:t>N</a:t>
            </a:r>
            <a:r>
              <a:rPr dirty="0" spc="-1350"/>
              <a:t>T</a:t>
            </a:r>
            <a:r>
              <a:rPr dirty="0" spc="-1750"/>
              <a:t>R</a:t>
            </a:r>
            <a:r>
              <a:rPr dirty="0" spc="-1510"/>
              <a:t>O</a:t>
            </a:r>
            <a:r>
              <a:rPr dirty="0" spc="-1435"/>
              <a:t>DU</a:t>
            </a:r>
            <a:r>
              <a:rPr dirty="0" spc="-1700"/>
              <a:t>C</a:t>
            </a:r>
            <a:r>
              <a:rPr dirty="0" spc="-1350"/>
              <a:t>T</a:t>
            </a:r>
            <a:r>
              <a:rPr dirty="0" spc="-160"/>
              <a:t>I</a:t>
            </a:r>
            <a:r>
              <a:rPr dirty="0" spc="-1510"/>
              <a:t>O</a:t>
            </a:r>
            <a:r>
              <a:rPr dirty="0" spc="-1525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7452" y="1899028"/>
            <a:ext cx="7828915" cy="2814320"/>
          </a:xfrm>
          <a:prstGeom prst="rect">
            <a:avLst/>
          </a:prstGeom>
        </p:spPr>
        <p:txBody>
          <a:bodyPr wrap="square" lIns="0" tIns="172085" rIns="0" bIns="0" rtlCol="0" vert="horz">
            <a:spAutoFit/>
          </a:bodyPr>
          <a:lstStyle/>
          <a:p>
            <a:pPr marL="236220" indent="-224154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Font typeface="Wingdings"/>
              <a:buChar char=""/>
              <a:tabLst>
                <a:tab pos="236854" algn="l"/>
              </a:tabLst>
            </a:pPr>
            <a:r>
              <a:rPr dirty="0" sz="2400" spc="-240">
                <a:latin typeface="Arial"/>
                <a:cs typeface="Arial"/>
              </a:rPr>
              <a:t>Take </a:t>
            </a:r>
            <a:r>
              <a:rPr dirty="0" sz="2400" spc="-15">
                <a:latin typeface="Arial"/>
                <a:cs typeface="Arial"/>
              </a:rPr>
              <a:t>a </a:t>
            </a:r>
            <a:r>
              <a:rPr dirty="0" sz="2400" spc="-190">
                <a:latin typeface="Arial"/>
                <a:cs typeface="Arial"/>
              </a:rPr>
              <a:t>machine </a:t>
            </a:r>
            <a:r>
              <a:rPr dirty="0" sz="2400" spc="-114">
                <a:latin typeface="Arial"/>
                <a:cs typeface="Arial"/>
              </a:rPr>
              <a:t>with </a:t>
            </a:r>
            <a:r>
              <a:rPr dirty="0" sz="2400" spc="-15">
                <a:latin typeface="Arial"/>
                <a:cs typeface="Arial"/>
              </a:rPr>
              <a:t>a </a:t>
            </a:r>
            <a:r>
              <a:rPr dirty="0" sz="2400" spc="-55">
                <a:latin typeface="Arial"/>
                <a:cs typeface="Arial"/>
              </a:rPr>
              <a:t>lot </a:t>
            </a:r>
            <a:r>
              <a:rPr dirty="0" sz="2400" spc="-5">
                <a:latin typeface="Arial"/>
                <a:cs typeface="Arial"/>
              </a:rPr>
              <a:t>of </a:t>
            </a:r>
            <a:r>
              <a:rPr dirty="0" sz="2400" spc="-190">
                <a:latin typeface="Arial"/>
                <a:cs typeface="Arial"/>
              </a:rPr>
              <a:t>cores </a:t>
            </a:r>
            <a:r>
              <a:rPr dirty="0" sz="2400" spc="-60">
                <a:latin typeface="Arial"/>
                <a:cs typeface="Arial"/>
              </a:rPr>
              <a:t>(64 </a:t>
            </a:r>
            <a:r>
              <a:rPr dirty="0" sz="2400" spc="-150">
                <a:latin typeface="Arial"/>
                <a:cs typeface="Arial"/>
              </a:rPr>
              <a:t>in </a:t>
            </a:r>
            <a:r>
              <a:rPr dirty="0" sz="2400" spc="-140">
                <a:latin typeface="Arial"/>
                <a:cs typeface="Arial"/>
              </a:rPr>
              <a:t>our</a:t>
            </a:r>
            <a:r>
              <a:rPr dirty="0" sz="2400" spc="-380">
                <a:latin typeface="Arial"/>
                <a:cs typeface="Arial"/>
              </a:rPr>
              <a:t> </a:t>
            </a:r>
            <a:r>
              <a:rPr dirty="0" sz="2400" spc="-195">
                <a:latin typeface="Arial"/>
                <a:cs typeface="Arial"/>
              </a:rPr>
              <a:t>case)</a:t>
            </a:r>
            <a:endParaRPr sz="2400">
              <a:latin typeface="Arial"/>
              <a:cs typeface="Arial"/>
            </a:endParaRPr>
          </a:p>
          <a:p>
            <a:pPr marL="215265" indent="-203200">
              <a:lnSpc>
                <a:spcPts val="2520"/>
              </a:lnSpc>
              <a:spcBef>
                <a:spcPts val="1145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260" b="1">
                <a:latin typeface="Arial"/>
                <a:cs typeface="Arial"/>
              </a:rPr>
              <a:t>Run </a:t>
            </a:r>
            <a:r>
              <a:rPr dirty="0" sz="2200" spc="-114" b="1">
                <a:latin typeface="Arial"/>
                <a:cs typeface="Arial"/>
              </a:rPr>
              <a:t>two </a:t>
            </a:r>
            <a:r>
              <a:rPr dirty="0" sz="2200" spc="-170" b="1">
                <a:latin typeface="Arial"/>
                <a:cs typeface="Arial"/>
              </a:rPr>
              <a:t>CPU-intensive </a:t>
            </a:r>
            <a:r>
              <a:rPr dirty="0" sz="2200" spc="-235" b="1">
                <a:latin typeface="Arial"/>
                <a:cs typeface="Arial"/>
              </a:rPr>
              <a:t>processes </a:t>
            </a:r>
            <a:r>
              <a:rPr dirty="0" sz="2200" spc="-110" b="1">
                <a:latin typeface="Arial"/>
                <a:cs typeface="Arial"/>
              </a:rPr>
              <a:t>in two </a:t>
            </a:r>
            <a:r>
              <a:rPr dirty="0" sz="2200" spc="-145" b="1">
                <a:latin typeface="Arial"/>
                <a:cs typeface="Arial"/>
              </a:rPr>
              <a:t>terminals </a:t>
            </a:r>
            <a:r>
              <a:rPr dirty="0" sz="2200" spc="-100" b="1">
                <a:latin typeface="Arial"/>
                <a:cs typeface="Arial"/>
              </a:rPr>
              <a:t>(e.g. </a:t>
            </a:r>
            <a:r>
              <a:rPr dirty="0" sz="2200" spc="-310" b="1">
                <a:latin typeface="Arial"/>
                <a:cs typeface="Arial"/>
              </a:rPr>
              <a:t>R</a:t>
            </a:r>
            <a:r>
              <a:rPr dirty="0" sz="2200" spc="-20" b="1">
                <a:latin typeface="Arial"/>
                <a:cs typeface="Arial"/>
              </a:rPr>
              <a:t> </a:t>
            </a:r>
            <a:r>
              <a:rPr dirty="0" sz="2200" spc="-185" b="1">
                <a:latin typeface="Arial"/>
                <a:cs typeface="Arial"/>
              </a:rPr>
              <a:t>scripts):</a:t>
            </a:r>
            <a:endParaRPr sz="2200">
              <a:latin typeface="Arial"/>
              <a:cs typeface="Arial"/>
            </a:endParaRPr>
          </a:p>
          <a:p>
            <a:pPr marL="104139" marR="4965065">
              <a:lnSpc>
                <a:spcPts val="2160"/>
              </a:lnSpc>
              <a:spcBef>
                <a:spcPts val="155"/>
              </a:spcBef>
            </a:pPr>
            <a:r>
              <a:rPr dirty="0" sz="2000" spc="10">
                <a:latin typeface="Arial"/>
                <a:cs typeface="Arial"/>
              </a:rPr>
              <a:t>R </a:t>
            </a:r>
            <a:r>
              <a:rPr dirty="0" sz="2000" spc="-170">
                <a:latin typeface="Arial"/>
                <a:cs typeface="Arial"/>
              </a:rPr>
              <a:t>&lt; </a:t>
            </a:r>
            <a:r>
              <a:rPr dirty="0" sz="2000" spc="105">
                <a:latin typeface="Arial"/>
                <a:cs typeface="Arial"/>
              </a:rPr>
              <a:t>script.R </a:t>
            </a:r>
            <a:r>
              <a:rPr dirty="0" sz="2000" spc="20">
                <a:latin typeface="Arial"/>
                <a:cs typeface="Arial"/>
              </a:rPr>
              <a:t>--nosave</a:t>
            </a:r>
            <a:r>
              <a:rPr dirty="0" sz="2000" spc="-285">
                <a:latin typeface="Arial"/>
                <a:cs typeface="Arial"/>
              </a:rPr>
              <a:t> </a:t>
            </a:r>
            <a:r>
              <a:rPr dirty="0" sz="2000" spc="305">
                <a:latin typeface="Arial"/>
                <a:cs typeface="Arial"/>
              </a:rPr>
              <a:t>&amp;  </a:t>
            </a:r>
            <a:r>
              <a:rPr dirty="0" sz="2000" spc="10">
                <a:latin typeface="Arial"/>
                <a:cs typeface="Arial"/>
              </a:rPr>
              <a:t>R </a:t>
            </a:r>
            <a:r>
              <a:rPr dirty="0" sz="2000" spc="-170">
                <a:latin typeface="Arial"/>
                <a:cs typeface="Arial"/>
              </a:rPr>
              <a:t>&lt; </a:t>
            </a:r>
            <a:r>
              <a:rPr dirty="0" sz="2000" spc="105">
                <a:latin typeface="Arial"/>
                <a:cs typeface="Arial"/>
              </a:rPr>
              <a:t>script.R </a:t>
            </a:r>
            <a:r>
              <a:rPr dirty="0" sz="2000" spc="20">
                <a:latin typeface="Arial"/>
                <a:cs typeface="Arial"/>
              </a:rPr>
              <a:t>--nosave</a:t>
            </a:r>
            <a:r>
              <a:rPr dirty="0" sz="2000" spc="-285">
                <a:latin typeface="Arial"/>
                <a:cs typeface="Arial"/>
              </a:rPr>
              <a:t> </a:t>
            </a:r>
            <a:r>
              <a:rPr dirty="0" sz="2000" spc="305">
                <a:latin typeface="Arial"/>
                <a:cs typeface="Arial"/>
              </a:rPr>
              <a:t>&amp;</a:t>
            </a:r>
            <a:endParaRPr sz="2000">
              <a:latin typeface="Arial"/>
              <a:cs typeface="Arial"/>
            </a:endParaRPr>
          </a:p>
          <a:p>
            <a:pPr marL="196850" indent="-184785">
              <a:lnSpc>
                <a:spcPts val="2525"/>
              </a:lnSpc>
              <a:spcBef>
                <a:spcPts val="1100"/>
              </a:spcBef>
              <a:buClr>
                <a:srgbClr val="1CACE3"/>
              </a:buClr>
              <a:buSzPct val="90909"/>
              <a:buFont typeface="Wingdings"/>
              <a:buChar char=""/>
              <a:tabLst>
                <a:tab pos="197485" algn="l"/>
              </a:tabLst>
            </a:pPr>
            <a:r>
              <a:rPr dirty="0" sz="2200" spc="-165" b="1">
                <a:latin typeface="Arial"/>
                <a:cs typeface="Arial"/>
              </a:rPr>
              <a:t>Compile </a:t>
            </a:r>
            <a:r>
              <a:rPr dirty="0" sz="2200" spc="-155" b="1">
                <a:latin typeface="Arial"/>
                <a:cs typeface="Arial"/>
              </a:rPr>
              <a:t>your </a:t>
            </a:r>
            <a:r>
              <a:rPr dirty="0" sz="2200" spc="-150" b="1">
                <a:latin typeface="Arial"/>
                <a:cs typeface="Arial"/>
              </a:rPr>
              <a:t>kernel </a:t>
            </a:r>
            <a:r>
              <a:rPr dirty="0" sz="2200" spc="-110" b="1">
                <a:latin typeface="Arial"/>
                <a:cs typeface="Arial"/>
              </a:rPr>
              <a:t>in </a:t>
            </a:r>
            <a:r>
              <a:rPr dirty="0" sz="2200" spc="-65" b="1">
                <a:latin typeface="Arial"/>
                <a:cs typeface="Arial"/>
              </a:rPr>
              <a:t>a </a:t>
            </a:r>
            <a:r>
              <a:rPr dirty="0" sz="2200" spc="-145" b="1">
                <a:latin typeface="Arial"/>
                <a:cs typeface="Arial"/>
              </a:rPr>
              <a:t>third</a:t>
            </a:r>
            <a:r>
              <a:rPr dirty="0" sz="2200" spc="-15" b="1">
                <a:latin typeface="Arial"/>
                <a:cs typeface="Arial"/>
              </a:rPr>
              <a:t> </a:t>
            </a:r>
            <a:r>
              <a:rPr dirty="0" sz="2200" spc="-130" b="1">
                <a:latin typeface="Arial"/>
                <a:cs typeface="Arial"/>
              </a:rPr>
              <a:t>terminal:</a:t>
            </a:r>
            <a:endParaRPr sz="2200">
              <a:latin typeface="Arial"/>
              <a:cs typeface="Arial"/>
            </a:endParaRPr>
          </a:p>
          <a:p>
            <a:pPr marL="104139">
              <a:lnSpc>
                <a:spcPts val="2285"/>
              </a:lnSpc>
            </a:pPr>
            <a:r>
              <a:rPr dirty="0" sz="2000" spc="95">
                <a:latin typeface="Arial"/>
                <a:cs typeface="Arial"/>
              </a:rPr>
              <a:t>make </a:t>
            </a:r>
            <a:r>
              <a:rPr dirty="0" sz="2000" spc="15">
                <a:latin typeface="Arial"/>
                <a:cs typeface="Arial"/>
              </a:rPr>
              <a:t>–j </a:t>
            </a:r>
            <a:r>
              <a:rPr dirty="0" sz="2000" spc="155">
                <a:latin typeface="Arial"/>
                <a:cs typeface="Arial"/>
              </a:rPr>
              <a:t>62</a:t>
            </a:r>
            <a:r>
              <a:rPr dirty="0" sz="2000" spc="-315">
                <a:latin typeface="Arial"/>
                <a:cs typeface="Arial"/>
              </a:rPr>
              <a:t> </a:t>
            </a:r>
            <a:r>
              <a:rPr dirty="0" sz="2000" spc="125">
                <a:latin typeface="Arial"/>
                <a:cs typeface="Arial"/>
              </a:rPr>
              <a:t>kernel</a:t>
            </a:r>
            <a:endParaRPr sz="2000">
              <a:latin typeface="Arial"/>
              <a:cs typeface="Arial"/>
            </a:endParaRPr>
          </a:p>
          <a:p>
            <a:pPr marL="217804" indent="-205740">
              <a:lnSpc>
                <a:spcPct val="100000"/>
              </a:lnSpc>
              <a:spcBef>
                <a:spcPts val="1135"/>
              </a:spcBef>
              <a:buClr>
                <a:srgbClr val="1CACE3"/>
              </a:buClr>
              <a:buFont typeface="Wingdings"/>
              <a:buChar char=""/>
              <a:tabLst>
                <a:tab pos="218440" algn="l"/>
              </a:tabLst>
            </a:pPr>
            <a:r>
              <a:rPr dirty="0" sz="2200" spc="-170" b="1">
                <a:latin typeface="Arial"/>
                <a:cs typeface="Arial"/>
              </a:rPr>
              <a:t>Here </a:t>
            </a:r>
            <a:r>
              <a:rPr dirty="0" sz="2200" spc="-165" b="1">
                <a:latin typeface="Arial"/>
                <a:cs typeface="Arial"/>
              </a:rPr>
              <a:t>is </a:t>
            </a:r>
            <a:r>
              <a:rPr dirty="0" sz="2200" spc="-85" b="1">
                <a:latin typeface="Arial"/>
                <a:cs typeface="Arial"/>
              </a:rPr>
              <a:t>what </a:t>
            </a:r>
            <a:r>
              <a:rPr dirty="0" sz="2200" spc="-160" b="1">
                <a:latin typeface="Arial"/>
                <a:cs typeface="Arial"/>
              </a:rPr>
              <a:t>might</a:t>
            </a:r>
            <a:r>
              <a:rPr dirty="0" sz="2200" spc="-145" b="1">
                <a:latin typeface="Arial"/>
                <a:cs typeface="Arial"/>
              </a:rPr>
              <a:t> </a:t>
            </a:r>
            <a:r>
              <a:rPr dirty="0" sz="2200" spc="-160" b="1">
                <a:latin typeface="Arial"/>
                <a:cs typeface="Arial"/>
              </a:rPr>
              <a:t>happen: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6182387" y="3578352"/>
            <a:ext cx="5882005" cy="2824480"/>
            <a:chOff x="6182387" y="3578352"/>
            <a:chExt cx="5882005" cy="2824480"/>
          </a:xfrm>
        </p:grpSpPr>
        <p:sp>
          <p:nvSpPr>
            <p:cNvPr id="10" name="object 10"/>
            <p:cNvSpPr/>
            <p:nvPr/>
          </p:nvSpPr>
          <p:spPr>
            <a:xfrm>
              <a:off x="6182387" y="3610085"/>
              <a:ext cx="5866837" cy="27528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374892" y="3578352"/>
              <a:ext cx="5689092" cy="28239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2/16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704405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80"/>
              <a:t>CFS: </a:t>
            </a:r>
            <a:r>
              <a:rPr dirty="0" spc="-1275"/>
              <a:t>BALANCING </a:t>
            </a:r>
            <a:r>
              <a:rPr dirty="0" spc="-1500"/>
              <a:t>THE</a:t>
            </a:r>
            <a:r>
              <a:rPr dirty="0" spc="-305"/>
              <a:t> </a:t>
            </a:r>
            <a:r>
              <a:rPr dirty="0" spc="-1200"/>
              <a:t>LOAD:</a:t>
            </a:r>
            <a:r>
              <a:rPr dirty="0" spc="-1160"/>
              <a:t> </a:t>
            </a:r>
            <a:r>
              <a:rPr dirty="0" spc="-1590">
                <a:solidFill>
                  <a:srgbClr val="FF0000"/>
                </a:solidFill>
              </a:rPr>
              <a:t>BUG</a:t>
            </a:r>
            <a:r>
              <a:rPr dirty="0" spc="-295">
                <a:solidFill>
                  <a:srgbClr val="FF0000"/>
                </a:solidFill>
              </a:rPr>
              <a:t> </a:t>
            </a:r>
            <a:r>
              <a:rPr dirty="0" spc="-150">
                <a:solidFill>
                  <a:srgbClr val="FF0000"/>
                </a:solidFill>
              </a:rPr>
              <a:t>#1</a:t>
            </a:r>
          </a:p>
        </p:txBody>
      </p:sp>
      <p:sp>
        <p:nvSpPr>
          <p:cNvPr id="3" name="object 3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816863" y="2311907"/>
            <a:ext cx="2277110" cy="3980815"/>
            <a:chOff x="816863" y="2311907"/>
            <a:chExt cx="2277110" cy="3980815"/>
          </a:xfrm>
        </p:grpSpPr>
        <p:sp>
          <p:nvSpPr>
            <p:cNvPr id="9" name="object 9"/>
            <p:cNvSpPr/>
            <p:nvPr/>
          </p:nvSpPr>
          <p:spPr>
            <a:xfrm>
              <a:off x="1868424" y="4663439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89" h="530860">
                  <a:moveTo>
                    <a:pt x="115824" y="144780"/>
                  </a:moveTo>
                  <a:lnTo>
                    <a:pt x="57912" y="144780"/>
                  </a:lnTo>
                  <a:lnTo>
                    <a:pt x="57912" y="530733"/>
                  </a:lnTo>
                  <a:lnTo>
                    <a:pt x="115824" y="530733"/>
                  </a:lnTo>
                  <a:lnTo>
                    <a:pt x="115824" y="144780"/>
                  </a:lnTo>
                  <a:close/>
                </a:path>
                <a:path w="173989" h="530860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80"/>
                  </a:lnTo>
                  <a:lnTo>
                    <a:pt x="159258" y="144780"/>
                  </a:lnTo>
                  <a:lnTo>
                    <a:pt x="86868" y="0"/>
                  </a:lnTo>
                  <a:close/>
                </a:path>
                <a:path w="173989" h="530860">
                  <a:moveTo>
                    <a:pt x="159258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11223" y="2311907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998346" y="0"/>
                  </a:moveTo>
                  <a:lnTo>
                    <a:pt x="89788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8" y="2351531"/>
                  </a:lnTo>
                  <a:lnTo>
                    <a:pt x="998346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6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16863" y="5195315"/>
              <a:ext cx="2276856" cy="10972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4187952" y="2311907"/>
            <a:ext cx="1088390" cy="2882265"/>
            <a:chOff x="4187952" y="2311907"/>
            <a:chExt cx="1088390" cy="2882265"/>
          </a:xfrm>
        </p:grpSpPr>
        <p:sp>
          <p:nvSpPr>
            <p:cNvPr id="13" name="object 13"/>
            <p:cNvSpPr/>
            <p:nvPr/>
          </p:nvSpPr>
          <p:spPr>
            <a:xfrm>
              <a:off x="4645152" y="4663439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89" h="530860">
                  <a:moveTo>
                    <a:pt x="115824" y="144780"/>
                  </a:moveTo>
                  <a:lnTo>
                    <a:pt x="57912" y="144780"/>
                  </a:lnTo>
                  <a:lnTo>
                    <a:pt x="57912" y="530733"/>
                  </a:lnTo>
                  <a:lnTo>
                    <a:pt x="115824" y="530733"/>
                  </a:lnTo>
                  <a:lnTo>
                    <a:pt x="115824" y="144780"/>
                  </a:lnTo>
                  <a:close/>
                </a:path>
                <a:path w="173989" h="530860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80"/>
                  </a:lnTo>
                  <a:lnTo>
                    <a:pt x="159258" y="144780"/>
                  </a:lnTo>
                  <a:lnTo>
                    <a:pt x="86868" y="0"/>
                  </a:lnTo>
                  <a:close/>
                </a:path>
                <a:path w="173989" h="530860">
                  <a:moveTo>
                    <a:pt x="159258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87952" y="2311907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998347" y="0"/>
                  </a:moveTo>
                  <a:lnTo>
                    <a:pt x="89788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8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6365557" y="2304288"/>
            <a:ext cx="4471670" cy="3993515"/>
            <a:chOff x="6365557" y="2304288"/>
            <a:chExt cx="4471670" cy="3993515"/>
          </a:xfrm>
        </p:grpSpPr>
        <p:sp>
          <p:nvSpPr>
            <p:cNvPr id="16" name="object 16"/>
            <p:cNvSpPr/>
            <p:nvPr/>
          </p:nvSpPr>
          <p:spPr>
            <a:xfrm>
              <a:off x="7395972" y="4669536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90" h="530860">
                  <a:moveTo>
                    <a:pt x="115824" y="144780"/>
                  </a:moveTo>
                  <a:lnTo>
                    <a:pt x="57911" y="144780"/>
                  </a:lnTo>
                  <a:lnTo>
                    <a:pt x="57911" y="530732"/>
                  </a:lnTo>
                  <a:lnTo>
                    <a:pt x="115824" y="530732"/>
                  </a:lnTo>
                  <a:lnTo>
                    <a:pt x="115824" y="144780"/>
                  </a:lnTo>
                  <a:close/>
                </a:path>
                <a:path w="173990" h="530860">
                  <a:moveTo>
                    <a:pt x="86868" y="0"/>
                  </a:moveTo>
                  <a:lnTo>
                    <a:pt x="0" y="173736"/>
                  </a:lnTo>
                  <a:lnTo>
                    <a:pt x="57911" y="173736"/>
                  </a:lnTo>
                  <a:lnTo>
                    <a:pt x="57911" y="144780"/>
                  </a:lnTo>
                  <a:lnTo>
                    <a:pt x="159257" y="144780"/>
                  </a:lnTo>
                  <a:lnTo>
                    <a:pt x="86868" y="0"/>
                  </a:lnTo>
                  <a:close/>
                </a:path>
                <a:path w="173990" h="530860">
                  <a:moveTo>
                    <a:pt x="159257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5" y="173736"/>
                  </a:lnTo>
                  <a:lnTo>
                    <a:pt x="159257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964680" y="2311908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9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964680" y="2311908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0" y="89788"/>
                  </a:moveTo>
                  <a:lnTo>
                    <a:pt x="7046" y="54810"/>
                  </a:lnTo>
                  <a:lnTo>
                    <a:pt x="26273" y="26273"/>
                  </a:lnTo>
                  <a:lnTo>
                    <a:pt x="54810" y="7046"/>
                  </a:lnTo>
                  <a:lnTo>
                    <a:pt x="89789" y="0"/>
                  </a:lnTo>
                  <a:lnTo>
                    <a:pt x="998347" y="0"/>
                  </a:lnTo>
                  <a:lnTo>
                    <a:pt x="1033325" y="7046"/>
                  </a:lnTo>
                  <a:lnTo>
                    <a:pt x="1061862" y="26273"/>
                  </a:lnTo>
                  <a:lnTo>
                    <a:pt x="1081089" y="54810"/>
                  </a:lnTo>
                  <a:lnTo>
                    <a:pt x="1088136" y="89788"/>
                  </a:lnTo>
                  <a:lnTo>
                    <a:pt x="1088136" y="2261742"/>
                  </a:lnTo>
                  <a:lnTo>
                    <a:pt x="1081089" y="2296721"/>
                  </a:lnTo>
                  <a:lnTo>
                    <a:pt x="1061862" y="2325258"/>
                  </a:lnTo>
                  <a:lnTo>
                    <a:pt x="1033325" y="2344485"/>
                  </a:lnTo>
                  <a:lnTo>
                    <a:pt x="998347" y="2351531"/>
                  </a:lnTo>
                  <a:lnTo>
                    <a:pt x="89789" y="2351531"/>
                  </a:lnTo>
                  <a:lnTo>
                    <a:pt x="54810" y="2344485"/>
                  </a:lnTo>
                  <a:lnTo>
                    <a:pt x="26273" y="2325258"/>
                  </a:lnTo>
                  <a:lnTo>
                    <a:pt x="7046" y="2296721"/>
                  </a:lnTo>
                  <a:lnTo>
                    <a:pt x="0" y="2261742"/>
                  </a:lnTo>
                  <a:lnTo>
                    <a:pt x="0" y="897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370320" y="5195316"/>
              <a:ext cx="2276855" cy="10972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370320" y="5195316"/>
              <a:ext cx="2277110" cy="1097280"/>
            </a:xfrm>
            <a:custGeom>
              <a:avLst/>
              <a:gdLst/>
              <a:ahLst/>
              <a:cxnLst/>
              <a:rect l="l" t="t" r="r" b="b"/>
              <a:pathLst>
                <a:path w="2277109" h="1097279">
                  <a:moveTo>
                    <a:pt x="0" y="1097280"/>
                  </a:moveTo>
                  <a:lnTo>
                    <a:pt x="2276855" y="1097280"/>
                  </a:lnTo>
                  <a:lnTo>
                    <a:pt x="2276855" y="0"/>
                  </a:lnTo>
                  <a:lnTo>
                    <a:pt x="0" y="0"/>
                  </a:lnTo>
                  <a:lnTo>
                    <a:pt x="0" y="1097280"/>
                  </a:lnTo>
                  <a:close/>
                </a:path>
              </a:pathLst>
            </a:custGeom>
            <a:ln w="9144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197084" y="4666488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90" h="530860">
                  <a:moveTo>
                    <a:pt x="115824" y="144780"/>
                  </a:moveTo>
                  <a:lnTo>
                    <a:pt x="57912" y="144780"/>
                  </a:lnTo>
                  <a:lnTo>
                    <a:pt x="57912" y="530732"/>
                  </a:lnTo>
                  <a:lnTo>
                    <a:pt x="115824" y="530732"/>
                  </a:lnTo>
                  <a:lnTo>
                    <a:pt x="115824" y="144780"/>
                  </a:lnTo>
                  <a:close/>
                </a:path>
                <a:path w="173990" h="530860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80"/>
                  </a:lnTo>
                  <a:lnTo>
                    <a:pt x="159258" y="144780"/>
                  </a:lnTo>
                  <a:lnTo>
                    <a:pt x="86868" y="0"/>
                  </a:lnTo>
                  <a:close/>
                </a:path>
                <a:path w="173990" h="530860">
                  <a:moveTo>
                    <a:pt x="159258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741408" y="2311908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9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741408" y="2311908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0" y="89788"/>
                  </a:moveTo>
                  <a:lnTo>
                    <a:pt x="7046" y="54810"/>
                  </a:lnTo>
                  <a:lnTo>
                    <a:pt x="26273" y="26273"/>
                  </a:lnTo>
                  <a:lnTo>
                    <a:pt x="54810" y="7046"/>
                  </a:lnTo>
                  <a:lnTo>
                    <a:pt x="89789" y="0"/>
                  </a:lnTo>
                  <a:lnTo>
                    <a:pt x="998347" y="0"/>
                  </a:lnTo>
                  <a:lnTo>
                    <a:pt x="1033325" y="7046"/>
                  </a:lnTo>
                  <a:lnTo>
                    <a:pt x="1061862" y="26273"/>
                  </a:lnTo>
                  <a:lnTo>
                    <a:pt x="1081089" y="54810"/>
                  </a:lnTo>
                  <a:lnTo>
                    <a:pt x="1088136" y="89788"/>
                  </a:lnTo>
                  <a:lnTo>
                    <a:pt x="1088136" y="2261742"/>
                  </a:lnTo>
                  <a:lnTo>
                    <a:pt x="1081089" y="2296721"/>
                  </a:lnTo>
                  <a:lnTo>
                    <a:pt x="1061862" y="2325258"/>
                  </a:lnTo>
                  <a:lnTo>
                    <a:pt x="1033325" y="2344485"/>
                  </a:lnTo>
                  <a:lnTo>
                    <a:pt x="998347" y="2351531"/>
                  </a:lnTo>
                  <a:lnTo>
                    <a:pt x="89789" y="2351531"/>
                  </a:lnTo>
                  <a:lnTo>
                    <a:pt x="54810" y="2344485"/>
                  </a:lnTo>
                  <a:lnTo>
                    <a:pt x="26273" y="2325258"/>
                  </a:lnTo>
                  <a:lnTo>
                    <a:pt x="7046" y="2296721"/>
                  </a:lnTo>
                  <a:lnTo>
                    <a:pt x="0" y="2261742"/>
                  </a:lnTo>
                  <a:lnTo>
                    <a:pt x="0" y="897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4279391" y="2493264"/>
            <a:ext cx="904240" cy="2077720"/>
          </a:xfrm>
          <a:prstGeom prst="rect">
            <a:avLst/>
          </a:prstGeom>
          <a:solidFill>
            <a:srgbClr val="42B996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  <a:spcBef>
                <a:spcPts val="1270"/>
              </a:spcBef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6863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93591" y="5195315"/>
            <a:ext cx="2276856" cy="1097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593591" y="5195315"/>
            <a:ext cx="42456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822960">
              <a:lnSpc>
                <a:spcPct val="100000"/>
              </a:lnSpc>
              <a:spcBef>
                <a:spcPts val="1240"/>
              </a:spcBef>
              <a:tabLst>
                <a:tab pos="3599179" algn="l"/>
              </a:tabLst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1	</a:t>
            </a: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142285" y="5190553"/>
            <a:ext cx="2285365" cy="1106805"/>
            <a:chOff x="9142285" y="5190553"/>
            <a:chExt cx="2285365" cy="1106805"/>
          </a:xfrm>
        </p:grpSpPr>
        <p:sp>
          <p:nvSpPr>
            <p:cNvPr id="29" name="object 29"/>
            <p:cNvSpPr/>
            <p:nvPr/>
          </p:nvSpPr>
          <p:spPr>
            <a:xfrm>
              <a:off x="9147047" y="5195315"/>
              <a:ext cx="2275331" cy="10972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9147047" y="5195315"/>
              <a:ext cx="2275840" cy="1097280"/>
            </a:xfrm>
            <a:custGeom>
              <a:avLst/>
              <a:gdLst/>
              <a:ahLst/>
              <a:cxnLst/>
              <a:rect l="l" t="t" r="r" b="b"/>
              <a:pathLst>
                <a:path w="2275840" h="1097279">
                  <a:moveTo>
                    <a:pt x="0" y="1097280"/>
                  </a:moveTo>
                  <a:lnTo>
                    <a:pt x="2275331" y="1097280"/>
                  </a:lnTo>
                  <a:lnTo>
                    <a:pt x="2275331" y="0"/>
                  </a:lnTo>
                  <a:lnTo>
                    <a:pt x="0" y="0"/>
                  </a:lnTo>
                  <a:lnTo>
                    <a:pt x="0" y="1097280"/>
                  </a:lnTo>
                  <a:close/>
                </a:path>
              </a:pathLst>
            </a:custGeom>
            <a:ln w="9143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9957307" y="5894628"/>
            <a:ext cx="6584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119883" y="5242559"/>
            <a:ext cx="919480" cy="317500"/>
            <a:chOff x="2119883" y="5242559"/>
            <a:chExt cx="919480" cy="317500"/>
          </a:xfrm>
        </p:grpSpPr>
        <p:sp>
          <p:nvSpPr>
            <p:cNvPr id="33" name="object 33"/>
            <p:cNvSpPr/>
            <p:nvPr/>
          </p:nvSpPr>
          <p:spPr>
            <a:xfrm>
              <a:off x="2127503" y="5250179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903732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2" y="301752"/>
                  </a:lnTo>
                  <a:lnTo>
                    <a:pt x="903732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127503" y="5250179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0" y="301752"/>
                  </a:moveTo>
                  <a:lnTo>
                    <a:pt x="903732" y="301752"/>
                  </a:lnTo>
                  <a:lnTo>
                    <a:pt x="903732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4898135" y="5237988"/>
            <a:ext cx="919480" cy="317500"/>
            <a:chOff x="4898135" y="5237988"/>
            <a:chExt cx="919480" cy="317500"/>
          </a:xfrm>
        </p:grpSpPr>
        <p:sp>
          <p:nvSpPr>
            <p:cNvPr id="36" name="object 36"/>
            <p:cNvSpPr/>
            <p:nvPr/>
          </p:nvSpPr>
          <p:spPr>
            <a:xfrm>
              <a:off x="4905755" y="5245608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903731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1" y="30175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2544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905755" y="5245608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0" y="301752"/>
                  </a:moveTo>
                  <a:lnTo>
                    <a:pt x="903731" y="301752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39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/>
          <p:cNvGrpSpPr/>
          <p:nvPr/>
        </p:nvGrpSpPr>
        <p:grpSpPr>
          <a:xfrm>
            <a:off x="7674864" y="5237988"/>
            <a:ext cx="3708400" cy="330835"/>
            <a:chOff x="7674864" y="5237988"/>
            <a:chExt cx="3708400" cy="330835"/>
          </a:xfrm>
        </p:grpSpPr>
        <p:sp>
          <p:nvSpPr>
            <p:cNvPr id="39" name="object 39"/>
            <p:cNvSpPr/>
            <p:nvPr/>
          </p:nvSpPr>
          <p:spPr>
            <a:xfrm>
              <a:off x="7682484" y="5245608"/>
              <a:ext cx="902335" cy="304800"/>
            </a:xfrm>
            <a:custGeom>
              <a:avLst/>
              <a:gdLst/>
              <a:ahLst/>
              <a:cxnLst/>
              <a:rect l="l" t="t" r="r" b="b"/>
              <a:pathLst>
                <a:path w="902334" h="304800">
                  <a:moveTo>
                    <a:pt x="902207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902207" y="304799"/>
                  </a:lnTo>
                  <a:lnTo>
                    <a:pt x="902207" y="0"/>
                  </a:lnTo>
                  <a:close/>
                </a:path>
              </a:pathLst>
            </a:custGeom>
            <a:solidFill>
              <a:srgbClr val="CFDF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682484" y="5245608"/>
              <a:ext cx="902335" cy="304800"/>
            </a:xfrm>
            <a:custGeom>
              <a:avLst/>
              <a:gdLst/>
              <a:ahLst/>
              <a:cxnLst/>
              <a:rect l="l" t="t" r="r" b="b"/>
              <a:pathLst>
                <a:path w="902334" h="304800">
                  <a:moveTo>
                    <a:pt x="0" y="304799"/>
                  </a:moveTo>
                  <a:lnTo>
                    <a:pt x="902207" y="304799"/>
                  </a:lnTo>
                  <a:lnTo>
                    <a:pt x="902207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0471404" y="5256276"/>
              <a:ext cx="904240" cy="304800"/>
            </a:xfrm>
            <a:custGeom>
              <a:avLst/>
              <a:gdLst/>
              <a:ahLst/>
              <a:cxnLst/>
              <a:rect l="l" t="t" r="r" b="b"/>
              <a:pathLst>
                <a:path w="904240" h="304800">
                  <a:moveTo>
                    <a:pt x="903731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903731" y="304800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D3F5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0471404" y="5256276"/>
              <a:ext cx="904240" cy="304800"/>
            </a:xfrm>
            <a:custGeom>
              <a:avLst/>
              <a:gdLst/>
              <a:ahLst/>
              <a:cxnLst/>
              <a:rect l="l" t="t" r="r" b="b"/>
              <a:pathLst>
                <a:path w="904240" h="304800">
                  <a:moveTo>
                    <a:pt x="0" y="304800"/>
                  </a:moveTo>
                  <a:lnTo>
                    <a:pt x="903731" y="304800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712469" y="1921890"/>
            <a:ext cx="7223759" cy="4465955"/>
          </a:xfrm>
          <a:prstGeom prst="rect">
            <a:avLst/>
          </a:prstGeom>
          <a:ln w="38100">
            <a:solidFill>
              <a:srgbClr val="404040"/>
            </a:solidFill>
          </a:ln>
        </p:spPr>
        <p:txBody>
          <a:bodyPr wrap="square" lIns="0" tIns="12700" rIns="0" bIns="0" rtlCol="0" vert="horz">
            <a:spAutoFit/>
          </a:bodyPr>
          <a:lstStyle/>
          <a:p>
            <a:pPr marL="753110">
              <a:lnSpc>
                <a:spcPct val="100000"/>
              </a:lnSpc>
              <a:spcBef>
                <a:spcPts val="100"/>
              </a:spcBef>
              <a:tabLst>
                <a:tab pos="995044" algn="l"/>
                <a:tab pos="1731645" algn="l"/>
                <a:tab pos="3529965" algn="l"/>
                <a:tab pos="6392545" algn="l"/>
              </a:tabLst>
            </a:pPr>
            <a:r>
              <a:rPr dirty="0" u="heavy" sz="2400" spc="-3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spc="-3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	</a:t>
            </a:r>
            <a:r>
              <a:rPr dirty="0" u="heavy" sz="2400" spc="-13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L=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r>
              <a:rPr dirty="0" u="heavy" sz="240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	</a:t>
            </a:r>
            <a:r>
              <a:rPr dirty="0" sz="2400" b="1">
                <a:latin typeface="Arial"/>
                <a:cs typeface="Arial"/>
              </a:rPr>
              <a:t>	</a:t>
            </a:r>
            <a:r>
              <a:rPr dirty="0" u="heavy" sz="2400" spc="-12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</a:t>
            </a:r>
            <a:r>
              <a:rPr dirty="0" u="heavy" sz="2400" spc="-13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=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10</a:t>
            </a:r>
            <a:r>
              <a:rPr dirty="0" u="heavy" sz="2400" spc="-7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r>
              <a:rPr dirty="0" sz="2400" b="1">
                <a:latin typeface="Arial"/>
                <a:cs typeface="Arial"/>
              </a:rPr>
              <a:t>	</a:t>
            </a:r>
            <a:r>
              <a:rPr dirty="0" sz="2400" spc="-125" b="1">
                <a:latin typeface="Arial"/>
                <a:cs typeface="Arial"/>
              </a:rPr>
              <a:t>L</a:t>
            </a:r>
            <a:r>
              <a:rPr dirty="0" sz="2400" spc="-130" b="1">
                <a:latin typeface="Arial"/>
                <a:cs typeface="Arial"/>
              </a:rPr>
              <a:t>=</a:t>
            </a:r>
            <a:r>
              <a:rPr dirty="0" sz="2400" spc="-65" b="1">
                <a:latin typeface="Arial"/>
                <a:cs typeface="Arial"/>
              </a:rPr>
              <a:t>500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870693" y="1921890"/>
            <a:ext cx="8432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25" b="1">
                <a:latin typeface="Arial"/>
                <a:cs typeface="Arial"/>
              </a:rPr>
              <a:t>L</a:t>
            </a:r>
            <a:r>
              <a:rPr dirty="0" sz="2400" spc="-130" b="1">
                <a:latin typeface="Arial"/>
                <a:cs typeface="Arial"/>
              </a:rPr>
              <a:t>=</a:t>
            </a:r>
            <a:r>
              <a:rPr dirty="0" sz="2400" spc="-65" b="1">
                <a:latin typeface="Arial"/>
                <a:cs typeface="Arial"/>
              </a:rPr>
              <a:t>500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252971" y="1911095"/>
            <a:ext cx="5300980" cy="4490085"/>
            <a:chOff x="6252971" y="1911095"/>
            <a:chExt cx="5300980" cy="4490085"/>
          </a:xfrm>
        </p:grpSpPr>
        <p:sp>
          <p:nvSpPr>
            <p:cNvPr id="46" name="object 46"/>
            <p:cNvSpPr/>
            <p:nvPr/>
          </p:nvSpPr>
          <p:spPr>
            <a:xfrm>
              <a:off x="6272021" y="1930145"/>
              <a:ext cx="5262880" cy="4451985"/>
            </a:xfrm>
            <a:custGeom>
              <a:avLst/>
              <a:gdLst/>
              <a:ahLst/>
              <a:cxnLst/>
              <a:rect l="l" t="t" r="r" b="b"/>
              <a:pathLst>
                <a:path w="5262880" h="4451985">
                  <a:moveTo>
                    <a:pt x="0" y="4451604"/>
                  </a:moveTo>
                  <a:lnTo>
                    <a:pt x="5262372" y="4451604"/>
                  </a:lnTo>
                  <a:lnTo>
                    <a:pt x="5262372" y="0"/>
                  </a:lnTo>
                  <a:lnTo>
                    <a:pt x="0" y="0"/>
                  </a:lnTo>
                  <a:lnTo>
                    <a:pt x="0" y="4451604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059167" y="3998975"/>
              <a:ext cx="904240" cy="248920"/>
            </a:xfrm>
            <a:custGeom>
              <a:avLst/>
              <a:gdLst/>
              <a:ahLst/>
              <a:cxnLst/>
              <a:rect l="l" t="t" r="r" b="b"/>
              <a:pathLst>
                <a:path w="904240" h="248920">
                  <a:moveTo>
                    <a:pt x="903731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903731" y="24841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059167" y="3998975"/>
              <a:ext cx="904240" cy="248920"/>
            </a:xfrm>
            <a:custGeom>
              <a:avLst/>
              <a:gdLst/>
              <a:ahLst/>
              <a:cxnLst/>
              <a:rect l="l" t="t" r="r" b="b"/>
              <a:pathLst>
                <a:path w="904240" h="248920">
                  <a:moveTo>
                    <a:pt x="0" y="248412"/>
                  </a:moveTo>
                  <a:lnTo>
                    <a:pt x="903731" y="248412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7059168" y="3977716"/>
            <a:ext cx="9042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8435">
              <a:lnSpc>
                <a:spcPct val="100000"/>
              </a:lnSpc>
              <a:spcBef>
                <a:spcPts val="95"/>
              </a:spcBef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7051547" y="4314444"/>
            <a:ext cx="919480" cy="264160"/>
            <a:chOff x="7051547" y="4314444"/>
            <a:chExt cx="919480" cy="264160"/>
          </a:xfrm>
        </p:grpSpPr>
        <p:sp>
          <p:nvSpPr>
            <p:cNvPr id="51" name="object 51"/>
            <p:cNvSpPr/>
            <p:nvPr/>
          </p:nvSpPr>
          <p:spPr>
            <a:xfrm>
              <a:off x="7059167" y="4322064"/>
              <a:ext cx="904240" cy="248920"/>
            </a:xfrm>
            <a:custGeom>
              <a:avLst/>
              <a:gdLst/>
              <a:ahLst/>
              <a:cxnLst/>
              <a:rect l="l" t="t" r="r" b="b"/>
              <a:pathLst>
                <a:path w="904240" h="248920">
                  <a:moveTo>
                    <a:pt x="903731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903731" y="24841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7059167" y="4322064"/>
              <a:ext cx="904240" cy="248920"/>
            </a:xfrm>
            <a:custGeom>
              <a:avLst/>
              <a:gdLst/>
              <a:ahLst/>
              <a:cxnLst/>
              <a:rect l="l" t="t" r="r" b="b"/>
              <a:pathLst>
                <a:path w="904240" h="248920">
                  <a:moveTo>
                    <a:pt x="0" y="248412"/>
                  </a:moveTo>
                  <a:lnTo>
                    <a:pt x="903731" y="248412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7059168" y="4302378"/>
            <a:ext cx="9042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8435">
              <a:lnSpc>
                <a:spcPct val="100000"/>
              </a:lnSpc>
              <a:spcBef>
                <a:spcPts val="95"/>
              </a:spcBef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9825228" y="3991355"/>
            <a:ext cx="919480" cy="264160"/>
            <a:chOff x="9825228" y="3991355"/>
            <a:chExt cx="919480" cy="264160"/>
          </a:xfrm>
        </p:grpSpPr>
        <p:sp>
          <p:nvSpPr>
            <p:cNvPr id="55" name="object 55"/>
            <p:cNvSpPr/>
            <p:nvPr/>
          </p:nvSpPr>
          <p:spPr>
            <a:xfrm>
              <a:off x="9832848" y="3998975"/>
              <a:ext cx="904240" cy="248920"/>
            </a:xfrm>
            <a:custGeom>
              <a:avLst/>
              <a:gdLst/>
              <a:ahLst/>
              <a:cxnLst/>
              <a:rect l="l" t="t" r="r" b="b"/>
              <a:pathLst>
                <a:path w="904240" h="248920">
                  <a:moveTo>
                    <a:pt x="903731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903731" y="24841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9832848" y="3998975"/>
              <a:ext cx="904240" cy="248920"/>
            </a:xfrm>
            <a:custGeom>
              <a:avLst/>
              <a:gdLst/>
              <a:ahLst/>
              <a:cxnLst/>
              <a:rect l="l" t="t" r="r" b="b"/>
              <a:pathLst>
                <a:path w="904240" h="248920">
                  <a:moveTo>
                    <a:pt x="0" y="248412"/>
                  </a:moveTo>
                  <a:lnTo>
                    <a:pt x="903731" y="248412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9832847" y="3977716"/>
            <a:ext cx="9042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8435">
              <a:lnSpc>
                <a:spcPct val="100000"/>
              </a:lnSpc>
              <a:spcBef>
                <a:spcPts val="95"/>
              </a:spcBef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9825228" y="4314444"/>
            <a:ext cx="919480" cy="264160"/>
            <a:chOff x="9825228" y="4314444"/>
            <a:chExt cx="919480" cy="264160"/>
          </a:xfrm>
        </p:grpSpPr>
        <p:sp>
          <p:nvSpPr>
            <p:cNvPr id="59" name="object 59"/>
            <p:cNvSpPr/>
            <p:nvPr/>
          </p:nvSpPr>
          <p:spPr>
            <a:xfrm>
              <a:off x="9832848" y="4322064"/>
              <a:ext cx="904240" cy="248920"/>
            </a:xfrm>
            <a:custGeom>
              <a:avLst/>
              <a:gdLst/>
              <a:ahLst/>
              <a:cxnLst/>
              <a:rect l="l" t="t" r="r" b="b"/>
              <a:pathLst>
                <a:path w="904240" h="248920">
                  <a:moveTo>
                    <a:pt x="903731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903731" y="24841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9832848" y="4322064"/>
              <a:ext cx="904240" cy="248920"/>
            </a:xfrm>
            <a:custGeom>
              <a:avLst/>
              <a:gdLst/>
              <a:ahLst/>
              <a:cxnLst/>
              <a:rect l="l" t="t" r="r" b="b"/>
              <a:pathLst>
                <a:path w="904240" h="248920">
                  <a:moveTo>
                    <a:pt x="0" y="248412"/>
                  </a:moveTo>
                  <a:lnTo>
                    <a:pt x="903731" y="248412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/>
          <p:nvPr/>
        </p:nvSpPr>
        <p:spPr>
          <a:xfrm>
            <a:off x="9832847" y="4302378"/>
            <a:ext cx="9042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8435">
              <a:lnSpc>
                <a:spcPct val="100000"/>
              </a:lnSpc>
              <a:spcBef>
                <a:spcPts val="95"/>
              </a:spcBef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298954" y="2078735"/>
            <a:ext cx="1846580" cy="114300"/>
          </a:xfrm>
          <a:custGeom>
            <a:avLst/>
            <a:gdLst/>
            <a:ahLst/>
            <a:cxnLst/>
            <a:rect l="l" t="t" r="r" b="b"/>
            <a:pathLst>
              <a:path w="184657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846579" h="114300">
                <a:moveTo>
                  <a:pt x="1731771" y="0"/>
                </a:moveTo>
                <a:lnTo>
                  <a:pt x="1731771" y="114300"/>
                </a:lnTo>
                <a:lnTo>
                  <a:pt x="1807971" y="76200"/>
                </a:lnTo>
                <a:lnTo>
                  <a:pt x="1750821" y="76200"/>
                </a:lnTo>
                <a:lnTo>
                  <a:pt x="1750821" y="38100"/>
                </a:lnTo>
                <a:lnTo>
                  <a:pt x="1807971" y="38100"/>
                </a:lnTo>
                <a:lnTo>
                  <a:pt x="1731771" y="0"/>
                </a:lnTo>
                <a:close/>
              </a:path>
              <a:path w="1846579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846579" h="114300">
                <a:moveTo>
                  <a:pt x="1731771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731771" y="76200"/>
                </a:lnTo>
                <a:lnTo>
                  <a:pt x="1731771" y="38100"/>
                </a:lnTo>
                <a:close/>
              </a:path>
              <a:path w="1846579" h="114300">
                <a:moveTo>
                  <a:pt x="1807971" y="38100"/>
                </a:moveTo>
                <a:lnTo>
                  <a:pt x="1750821" y="38100"/>
                </a:lnTo>
                <a:lnTo>
                  <a:pt x="1750821" y="76200"/>
                </a:lnTo>
                <a:lnTo>
                  <a:pt x="1807971" y="76200"/>
                </a:lnTo>
                <a:lnTo>
                  <a:pt x="1846071" y="57150"/>
                </a:lnTo>
                <a:lnTo>
                  <a:pt x="1807971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2716529" y="2193798"/>
            <a:ext cx="1210310" cy="399415"/>
          </a:xfrm>
          <a:prstGeom prst="rect">
            <a:avLst/>
          </a:prstGeom>
          <a:ln w="28955">
            <a:solidFill>
              <a:srgbClr val="FF00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240"/>
              </a:spcBef>
            </a:pPr>
            <a:r>
              <a:rPr dirty="0" sz="2000" spc="-175" b="1">
                <a:solidFill>
                  <a:srgbClr val="FF0000"/>
                </a:solidFill>
                <a:latin typeface="Arial"/>
                <a:cs typeface="Arial"/>
              </a:rPr>
              <a:t>Balanced!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6234684" y="1865376"/>
            <a:ext cx="5358765" cy="4570730"/>
            <a:chOff x="6234684" y="1865376"/>
            <a:chExt cx="5358765" cy="4570730"/>
          </a:xfrm>
        </p:grpSpPr>
        <p:sp>
          <p:nvSpPr>
            <p:cNvPr id="65" name="object 65"/>
            <p:cNvSpPr/>
            <p:nvPr/>
          </p:nvSpPr>
          <p:spPr>
            <a:xfrm>
              <a:off x="8018526" y="2078736"/>
              <a:ext cx="1766570" cy="114300"/>
            </a:xfrm>
            <a:custGeom>
              <a:avLst/>
              <a:gdLst/>
              <a:ahLst/>
              <a:cxnLst/>
              <a:rect l="l" t="t" r="r" b="b"/>
              <a:pathLst>
                <a:path w="176657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1766570" h="114300">
                  <a:moveTo>
                    <a:pt x="1651762" y="0"/>
                  </a:moveTo>
                  <a:lnTo>
                    <a:pt x="1651762" y="114300"/>
                  </a:lnTo>
                  <a:lnTo>
                    <a:pt x="1727962" y="76200"/>
                  </a:lnTo>
                  <a:lnTo>
                    <a:pt x="1670812" y="76200"/>
                  </a:lnTo>
                  <a:lnTo>
                    <a:pt x="1670812" y="38100"/>
                  </a:lnTo>
                  <a:lnTo>
                    <a:pt x="1727962" y="38100"/>
                  </a:lnTo>
                  <a:lnTo>
                    <a:pt x="1651762" y="0"/>
                  </a:lnTo>
                  <a:close/>
                </a:path>
                <a:path w="1766570" h="114300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1766570" h="114300">
                  <a:moveTo>
                    <a:pt x="1651762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1651762" y="76200"/>
                  </a:lnTo>
                  <a:lnTo>
                    <a:pt x="1651762" y="38100"/>
                  </a:lnTo>
                  <a:close/>
                </a:path>
                <a:path w="1766570" h="114300">
                  <a:moveTo>
                    <a:pt x="1727962" y="38100"/>
                  </a:moveTo>
                  <a:lnTo>
                    <a:pt x="1670812" y="38100"/>
                  </a:lnTo>
                  <a:lnTo>
                    <a:pt x="1670812" y="76200"/>
                  </a:lnTo>
                  <a:lnTo>
                    <a:pt x="1727962" y="76200"/>
                  </a:lnTo>
                  <a:lnTo>
                    <a:pt x="1766062" y="57150"/>
                  </a:lnTo>
                  <a:lnTo>
                    <a:pt x="1727962" y="381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6234684" y="1865376"/>
              <a:ext cx="5358765" cy="4570730"/>
            </a:xfrm>
            <a:custGeom>
              <a:avLst/>
              <a:gdLst/>
              <a:ahLst/>
              <a:cxnLst/>
              <a:rect l="l" t="t" r="r" b="b"/>
              <a:pathLst>
                <a:path w="5358765" h="4570730">
                  <a:moveTo>
                    <a:pt x="5358384" y="0"/>
                  </a:moveTo>
                  <a:lnTo>
                    <a:pt x="0" y="0"/>
                  </a:lnTo>
                  <a:lnTo>
                    <a:pt x="0" y="4570476"/>
                  </a:lnTo>
                  <a:lnTo>
                    <a:pt x="5358384" y="4570476"/>
                  </a:lnTo>
                  <a:lnTo>
                    <a:pt x="5358384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8/16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704405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80"/>
              <a:t>CFS: </a:t>
            </a:r>
            <a:r>
              <a:rPr dirty="0" spc="-1275"/>
              <a:t>BALANCING </a:t>
            </a:r>
            <a:r>
              <a:rPr dirty="0" spc="-1500"/>
              <a:t>THE</a:t>
            </a:r>
            <a:r>
              <a:rPr dirty="0" spc="-305"/>
              <a:t> </a:t>
            </a:r>
            <a:r>
              <a:rPr dirty="0" spc="-1200"/>
              <a:t>LOAD:</a:t>
            </a:r>
            <a:r>
              <a:rPr dirty="0" spc="-1160"/>
              <a:t> </a:t>
            </a:r>
            <a:r>
              <a:rPr dirty="0" spc="-1590">
                <a:solidFill>
                  <a:srgbClr val="FF0000"/>
                </a:solidFill>
              </a:rPr>
              <a:t>BUG</a:t>
            </a:r>
            <a:r>
              <a:rPr dirty="0" spc="-295">
                <a:solidFill>
                  <a:srgbClr val="FF0000"/>
                </a:solidFill>
              </a:rPr>
              <a:t> </a:t>
            </a:r>
            <a:r>
              <a:rPr dirty="0" spc="-150">
                <a:solidFill>
                  <a:srgbClr val="FF0000"/>
                </a:solidFill>
              </a:rPr>
              <a:t>#1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55" y="2304288"/>
            <a:ext cx="5287010" cy="4538980"/>
            <a:chOff x="28955" y="2304288"/>
            <a:chExt cx="5287010" cy="4538980"/>
          </a:xfrm>
        </p:grpSpPr>
        <p:sp>
          <p:nvSpPr>
            <p:cNvPr id="4" name="object 4"/>
            <p:cNvSpPr/>
            <p:nvPr/>
          </p:nvSpPr>
          <p:spPr>
            <a:xfrm>
              <a:off x="28955" y="6402322"/>
              <a:ext cx="682752" cy="440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43404" y="6427191"/>
              <a:ext cx="881942" cy="3978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25623" y="6402322"/>
              <a:ext cx="1167384" cy="4251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648200" y="6402322"/>
              <a:ext cx="667512" cy="4251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99915" y="6402322"/>
              <a:ext cx="313943" cy="4251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68423" y="4663439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89" h="530860">
                  <a:moveTo>
                    <a:pt x="115824" y="144780"/>
                  </a:moveTo>
                  <a:lnTo>
                    <a:pt x="57912" y="144780"/>
                  </a:lnTo>
                  <a:lnTo>
                    <a:pt x="57912" y="530733"/>
                  </a:lnTo>
                  <a:lnTo>
                    <a:pt x="115824" y="530733"/>
                  </a:lnTo>
                  <a:lnTo>
                    <a:pt x="115824" y="144780"/>
                  </a:lnTo>
                  <a:close/>
                </a:path>
                <a:path w="173989" h="530860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80"/>
                  </a:lnTo>
                  <a:lnTo>
                    <a:pt x="159258" y="144780"/>
                  </a:lnTo>
                  <a:lnTo>
                    <a:pt x="86868" y="0"/>
                  </a:lnTo>
                  <a:close/>
                </a:path>
                <a:path w="173989" h="530860">
                  <a:moveTo>
                    <a:pt x="159258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11223" y="2311908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998346" y="0"/>
                  </a:moveTo>
                  <a:lnTo>
                    <a:pt x="89788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8" y="2351531"/>
                  </a:lnTo>
                  <a:lnTo>
                    <a:pt x="998346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6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11223" y="2311908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0" y="89788"/>
                  </a:moveTo>
                  <a:lnTo>
                    <a:pt x="7046" y="54810"/>
                  </a:lnTo>
                  <a:lnTo>
                    <a:pt x="26273" y="26273"/>
                  </a:lnTo>
                  <a:lnTo>
                    <a:pt x="54810" y="7046"/>
                  </a:lnTo>
                  <a:lnTo>
                    <a:pt x="89788" y="0"/>
                  </a:lnTo>
                  <a:lnTo>
                    <a:pt x="998346" y="0"/>
                  </a:lnTo>
                  <a:lnTo>
                    <a:pt x="1033325" y="7046"/>
                  </a:lnTo>
                  <a:lnTo>
                    <a:pt x="1061862" y="26273"/>
                  </a:lnTo>
                  <a:lnTo>
                    <a:pt x="1081089" y="54810"/>
                  </a:lnTo>
                  <a:lnTo>
                    <a:pt x="1088136" y="89788"/>
                  </a:lnTo>
                  <a:lnTo>
                    <a:pt x="1088136" y="2261742"/>
                  </a:lnTo>
                  <a:lnTo>
                    <a:pt x="1081089" y="2296721"/>
                  </a:lnTo>
                  <a:lnTo>
                    <a:pt x="1061862" y="2325258"/>
                  </a:lnTo>
                  <a:lnTo>
                    <a:pt x="1033325" y="2344485"/>
                  </a:lnTo>
                  <a:lnTo>
                    <a:pt x="998346" y="2351531"/>
                  </a:lnTo>
                  <a:lnTo>
                    <a:pt x="89788" y="2351531"/>
                  </a:lnTo>
                  <a:lnTo>
                    <a:pt x="54810" y="2344485"/>
                  </a:lnTo>
                  <a:lnTo>
                    <a:pt x="26273" y="2325258"/>
                  </a:lnTo>
                  <a:lnTo>
                    <a:pt x="7046" y="2296721"/>
                  </a:lnTo>
                  <a:lnTo>
                    <a:pt x="0" y="2261742"/>
                  </a:lnTo>
                  <a:lnTo>
                    <a:pt x="0" y="897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645152" y="4663439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89" h="530860">
                  <a:moveTo>
                    <a:pt x="115824" y="144780"/>
                  </a:moveTo>
                  <a:lnTo>
                    <a:pt x="57912" y="144780"/>
                  </a:lnTo>
                  <a:lnTo>
                    <a:pt x="57912" y="530733"/>
                  </a:lnTo>
                  <a:lnTo>
                    <a:pt x="115824" y="530733"/>
                  </a:lnTo>
                  <a:lnTo>
                    <a:pt x="115824" y="144780"/>
                  </a:lnTo>
                  <a:close/>
                </a:path>
                <a:path w="173989" h="530860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80"/>
                  </a:lnTo>
                  <a:lnTo>
                    <a:pt x="159258" y="144780"/>
                  </a:lnTo>
                  <a:lnTo>
                    <a:pt x="86868" y="0"/>
                  </a:lnTo>
                  <a:close/>
                </a:path>
                <a:path w="173989" h="530860">
                  <a:moveTo>
                    <a:pt x="159258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187952" y="2311908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998347" y="0"/>
                  </a:moveTo>
                  <a:lnTo>
                    <a:pt x="89788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8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87952" y="2311908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0" y="89788"/>
                  </a:moveTo>
                  <a:lnTo>
                    <a:pt x="7046" y="54810"/>
                  </a:lnTo>
                  <a:lnTo>
                    <a:pt x="26273" y="26273"/>
                  </a:lnTo>
                  <a:lnTo>
                    <a:pt x="54810" y="7046"/>
                  </a:lnTo>
                  <a:lnTo>
                    <a:pt x="89788" y="0"/>
                  </a:lnTo>
                  <a:lnTo>
                    <a:pt x="998347" y="0"/>
                  </a:lnTo>
                  <a:lnTo>
                    <a:pt x="1033325" y="7046"/>
                  </a:lnTo>
                  <a:lnTo>
                    <a:pt x="1061862" y="26273"/>
                  </a:lnTo>
                  <a:lnTo>
                    <a:pt x="1081089" y="54810"/>
                  </a:lnTo>
                  <a:lnTo>
                    <a:pt x="1088136" y="89788"/>
                  </a:lnTo>
                  <a:lnTo>
                    <a:pt x="1088136" y="2261742"/>
                  </a:lnTo>
                  <a:lnTo>
                    <a:pt x="1081089" y="2296721"/>
                  </a:lnTo>
                  <a:lnTo>
                    <a:pt x="1061862" y="2325258"/>
                  </a:lnTo>
                  <a:lnTo>
                    <a:pt x="1033325" y="2344485"/>
                  </a:lnTo>
                  <a:lnTo>
                    <a:pt x="998347" y="2351531"/>
                  </a:lnTo>
                  <a:lnTo>
                    <a:pt x="89788" y="2351531"/>
                  </a:lnTo>
                  <a:lnTo>
                    <a:pt x="54810" y="2344485"/>
                  </a:lnTo>
                  <a:lnTo>
                    <a:pt x="26273" y="2325258"/>
                  </a:lnTo>
                  <a:lnTo>
                    <a:pt x="7046" y="2296721"/>
                  </a:lnTo>
                  <a:lnTo>
                    <a:pt x="0" y="2261742"/>
                  </a:lnTo>
                  <a:lnTo>
                    <a:pt x="0" y="897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279391" y="2493264"/>
              <a:ext cx="904240" cy="2077720"/>
            </a:xfrm>
            <a:custGeom>
              <a:avLst/>
              <a:gdLst/>
              <a:ahLst/>
              <a:cxnLst/>
              <a:rect l="l" t="t" r="r" b="b"/>
              <a:pathLst>
                <a:path w="904239" h="2077720">
                  <a:moveTo>
                    <a:pt x="903732" y="0"/>
                  </a:moveTo>
                  <a:lnTo>
                    <a:pt x="0" y="0"/>
                  </a:lnTo>
                  <a:lnTo>
                    <a:pt x="0" y="2077212"/>
                  </a:lnTo>
                  <a:lnTo>
                    <a:pt x="903732" y="2077212"/>
                  </a:lnTo>
                  <a:lnTo>
                    <a:pt x="903732" y="0"/>
                  </a:lnTo>
                  <a:close/>
                </a:path>
              </a:pathLst>
            </a:custGeom>
            <a:solidFill>
              <a:srgbClr val="42B9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279391" y="2493264"/>
              <a:ext cx="904240" cy="2077720"/>
            </a:xfrm>
            <a:custGeom>
              <a:avLst/>
              <a:gdLst/>
              <a:ahLst/>
              <a:cxnLst/>
              <a:rect l="l" t="t" r="r" b="b"/>
              <a:pathLst>
                <a:path w="904239" h="2077720">
                  <a:moveTo>
                    <a:pt x="0" y="2077212"/>
                  </a:moveTo>
                  <a:lnTo>
                    <a:pt x="903732" y="2077212"/>
                  </a:lnTo>
                  <a:lnTo>
                    <a:pt x="903732" y="0"/>
                  </a:lnTo>
                  <a:lnTo>
                    <a:pt x="0" y="0"/>
                  </a:lnTo>
                  <a:lnTo>
                    <a:pt x="0" y="2077212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6370320" y="2311907"/>
            <a:ext cx="2277110" cy="3980815"/>
            <a:chOff x="6370320" y="2311907"/>
            <a:chExt cx="2277110" cy="3980815"/>
          </a:xfrm>
        </p:grpSpPr>
        <p:sp>
          <p:nvSpPr>
            <p:cNvPr id="18" name="object 18"/>
            <p:cNvSpPr/>
            <p:nvPr/>
          </p:nvSpPr>
          <p:spPr>
            <a:xfrm>
              <a:off x="7395972" y="4669535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90" h="530860">
                  <a:moveTo>
                    <a:pt x="115824" y="144780"/>
                  </a:moveTo>
                  <a:lnTo>
                    <a:pt x="57911" y="144780"/>
                  </a:lnTo>
                  <a:lnTo>
                    <a:pt x="57911" y="530732"/>
                  </a:lnTo>
                  <a:lnTo>
                    <a:pt x="115824" y="530732"/>
                  </a:lnTo>
                  <a:lnTo>
                    <a:pt x="115824" y="144780"/>
                  </a:lnTo>
                  <a:close/>
                </a:path>
                <a:path w="173990" h="530860">
                  <a:moveTo>
                    <a:pt x="86868" y="0"/>
                  </a:moveTo>
                  <a:lnTo>
                    <a:pt x="0" y="173736"/>
                  </a:lnTo>
                  <a:lnTo>
                    <a:pt x="57911" y="173736"/>
                  </a:lnTo>
                  <a:lnTo>
                    <a:pt x="57911" y="144780"/>
                  </a:lnTo>
                  <a:lnTo>
                    <a:pt x="159257" y="144780"/>
                  </a:lnTo>
                  <a:lnTo>
                    <a:pt x="86868" y="0"/>
                  </a:lnTo>
                  <a:close/>
                </a:path>
                <a:path w="173990" h="530860">
                  <a:moveTo>
                    <a:pt x="159257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5" y="173736"/>
                  </a:lnTo>
                  <a:lnTo>
                    <a:pt x="159257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964680" y="2311907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9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370320" y="5195315"/>
              <a:ext cx="2276855" cy="10972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9147047" y="2311907"/>
            <a:ext cx="2275840" cy="3980815"/>
            <a:chOff x="9147047" y="2311907"/>
            <a:chExt cx="2275840" cy="3980815"/>
          </a:xfrm>
        </p:grpSpPr>
        <p:sp>
          <p:nvSpPr>
            <p:cNvPr id="22" name="object 22"/>
            <p:cNvSpPr/>
            <p:nvPr/>
          </p:nvSpPr>
          <p:spPr>
            <a:xfrm>
              <a:off x="10197083" y="4666487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90" h="530860">
                  <a:moveTo>
                    <a:pt x="115824" y="144780"/>
                  </a:moveTo>
                  <a:lnTo>
                    <a:pt x="57912" y="144780"/>
                  </a:lnTo>
                  <a:lnTo>
                    <a:pt x="57912" y="530732"/>
                  </a:lnTo>
                  <a:lnTo>
                    <a:pt x="115824" y="530732"/>
                  </a:lnTo>
                  <a:lnTo>
                    <a:pt x="115824" y="144780"/>
                  </a:lnTo>
                  <a:close/>
                </a:path>
                <a:path w="173990" h="530860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80"/>
                  </a:lnTo>
                  <a:lnTo>
                    <a:pt x="159258" y="144780"/>
                  </a:lnTo>
                  <a:lnTo>
                    <a:pt x="86868" y="0"/>
                  </a:lnTo>
                  <a:close/>
                </a:path>
                <a:path w="173990" h="530860">
                  <a:moveTo>
                    <a:pt x="159258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741407" y="2311907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9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147047" y="5195315"/>
              <a:ext cx="2275331" cy="10972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4279391" y="2493264"/>
            <a:ext cx="904240" cy="2077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  <a:spcBef>
                <a:spcPts val="1270"/>
              </a:spcBef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12101" y="5190553"/>
            <a:ext cx="2286635" cy="1106805"/>
            <a:chOff x="812101" y="5190553"/>
            <a:chExt cx="2286635" cy="1106805"/>
          </a:xfrm>
        </p:grpSpPr>
        <p:sp>
          <p:nvSpPr>
            <p:cNvPr id="27" name="object 27"/>
            <p:cNvSpPr/>
            <p:nvPr/>
          </p:nvSpPr>
          <p:spPr>
            <a:xfrm>
              <a:off x="816863" y="5195315"/>
              <a:ext cx="2276856" cy="10972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16863" y="5195315"/>
              <a:ext cx="2277110" cy="1097280"/>
            </a:xfrm>
            <a:custGeom>
              <a:avLst/>
              <a:gdLst/>
              <a:ahLst/>
              <a:cxnLst/>
              <a:rect l="l" t="t" r="r" b="b"/>
              <a:pathLst>
                <a:path w="2277110" h="1097279">
                  <a:moveTo>
                    <a:pt x="0" y="1097280"/>
                  </a:moveTo>
                  <a:lnTo>
                    <a:pt x="2276856" y="10972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1097280"/>
                  </a:lnTo>
                  <a:close/>
                </a:path>
              </a:pathLst>
            </a:custGeom>
            <a:ln w="9144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1627123" y="5894628"/>
            <a:ext cx="6584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588829" y="5190553"/>
            <a:ext cx="2286635" cy="1106805"/>
            <a:chOff x="3588829" y="5190553"/>
            <a:chExt cx="2286635" cy="1106805"/>
          </a:xfrm>
        </p:grpSpPr>
        <p:sp>
          <p:nvSpPr>
            <p:cNvPr id="31" name="object 31"/>
            <p:cNvSpPr/>
            <p:nvPr/>
          </p:nvSpPr>
          <p:spPr>
            <a:xfrm>
              <a:off x="3593591" y="5195315"/>
              <a:ext cx="2276856" cy="10972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593591" y="5195315"/>
              <a:ext cx="2277110" cy="1097280"/>
            </a:xfrm>
            <a:custGeom>
              <a:avLst/>
              <a:gdLst/>
              <a:ahLst/>
              <a:cxnLst/>
              <a:rect l="l" t="t" r="r" b="b"/>
              <a:pathLst>
                <a:path w="2277110" h="1097279">
                  <a:moveTo>
                    <a:pt x="0" y="1097280"/>
                  </a:moveTo>
                  <a:lnTo>
                    <a:pt x="2276856" y="10972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1097280"/>
                  </a:lnTo>
                  <a:close/>
                </a:path>
              </a:pathLst>
            </a:custGeom>
            <a:ln w="9144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4403852" y="5894628"/>
            <a:ext cx="6584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70320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147047" y="5195315"/>
            <a:ext cx="227584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317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119883" y="5237988"/>
            <a:ext cx="3697604" cy="321945"/>
            <a:chOff x="2119883" y="5237988"/>
            <a:chExt cx="3697604" cy="321945"/>
          </a:xfrm>
        </p:grpSpPr>
        <p:sp>
          <p:nvSpPr>
            <p:cNvPr id="37" name="object 37"/>
            <p:cNvSpPr/>
            <p:nvPr/>
          </p:nvSpPr>
          <p:spPr>
            <a:xfrm>
              <a:off x="2127503" y="5250180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903732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2" y="301752"/>
                  </a:lnTo>
                  <a:lnTo>
                    <a:pt x="903732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127503" y="5250180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0" y="301752"/>
                  </a:moveTo>
                  <a:lnTo>
                    <a:pt x="903732" y="301752"/>
                  </a:lnTo>
                  <a:lnTo>
                    <a:pt x="903732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905755" y="5245608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903731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1" y="30175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2544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905755" y="5245608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0" y="301752"/>
                  </a:moveTo>
                  <a:lnTo>
                    <a:pt x="903731" y="301752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39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/>
          <p:cNvGrpSpPr/>
          <p:nvPr/>
        </p:nvGrpSpPr>
        <p:grpSpPr>
          <a:xfrm>
            <a:off x="7674864" y="5237988"/>
            <a:ext cx="917575" cy="320040"/>
            <a:chOff x="7674864" y="5237988"/>
            <a:chExt cx="917575" cy="320040"/>
          </a:xfrm>
        </p:grpSpPr>
        <p:sp>
          <p:nvSpPr>
            <p:cNvPr id="42" name="object 42"/>
            <p:cNvSpPr/>
            <p:nvPr/>
          </p:nvSpPr>
          <p:spPr>
            <a:xfrm>
              <a:off x="7682484" y="5245608"/>
              <a:ext cx="902335" cy="304800"/>
            </a:xfrm>
            <a:custGeom>
              <a:avLst/>
              <a:gdLst/>
              <a:ahLst/>
              <a:cxnLst/>
              <a:rect l="l" t="t" r="r" b="b"/>
              <a:pathLst>
                <a:path w="902334" h="304800">
                  <a:moveTo>
                    <a:pt x="902207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902207" y="304799"/>
                  </a:lnTo>
                  <a:lnTo>
                    <a:pt x="902207" y="0"/>
                  </a:lnTo>
                  <a:close/>
                </a:path>
              </a:pathLst>
            </a:custGeom>
            <a:solidFill>
              <a:srgbClr val="CFDF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682484" y="5245608"/>
              <a:ext cx="902335" cy="304800"/>
            </a:xfrm>
            <a:custGeom>
              <a:avLst/>
              <a:gdLst/>
              <a:ahLst/>
              <a:cxnLst/>
              <a:rect l="l" t="t" r="r" b="b"/>
              <a:pathLst>
                <a:path w="902334" h="304800">
                  <a:moveTo>
                    <a:pt x="0" y="304799"/>
                  </a:moveTo>
                  <a:lnTo>
                    <a:pt x="902207" y="304799"/>
                  </a:lnTo>
                  <a:lnTo>
                    <a:pt x="902207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" name="object 44"/>
          <p:cNvGrpSpPr/>
          <p:nvPr/>
        </p:nvGrpSpPr>
        <p:grpSpPr>
          <a:xfrm>
            <a:off x="10463783" y="5248655"/>
            <a:ext cx="919480" cy="320040"/>
            <a:chOff x="10463783" y="5248655"/>
            <a:chExt cx="919480" cy="320040"/>
          </a:xfrm>
        </p:grpSpPr>
        <p:sp>
          <p:nvSpPr>
            <p:cNvPr id="45" name="object 45"/>
            <p:cNvSpPr/>
            <p:nvPr/>
          </p:nvSpPr>
          <p:spPr>
            <a:xfrm>
              <a:off x="10471403" y="5256275"/>
              <a:ext cx="904240" cy="304800"/>
            </a:xfrm>
            <a:custGeom>
              <a:avLst/>
              <a:gdLst/>
              <a:ahLst/>
              <a:cxnLst/>
              <a:rect l="l" t="t" r="r" b="b"/>
              <a:pathLst>
                <a:path w="904240" h="304800">
                  <a:moveTo>
                    <a:pt x="903731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903731" y="304800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D3F5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0471403" y="5256275"/>
              <a:ext cx="904240" cy="304800"/>
            </a:xfrm>
            <a:custGeom>
              <a:avLst/>
              <a:gdLst/>
              <a:ahLst/>
              <a:cxnLst/>
              <a:rect l="l" t="t" r="r" b="b"/>
              <a:pathLst>
                <a:path w="904240" h="304800">
                  <a:moveTo>
                    <a:pt x="0" y="304800"/>
                  </a:moveTo>
                  <a:lnTo>
                    <a:pt x="903731" y="304800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1695450" y="1921890"/>
            <a:ext cx="35388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46985" algn="l"/>
              </a:tabLst>
            </a:pPr>
            <a:r>
              <a:rPr dirty="0" sz="2400" spc="-110" b="1">
                <a:latin typeface="Arial"/>
                <a:cs typeface="Arial"/>
              </a:rPr>
              <a:t>L=</a:t>
            </a:r>
            <a:r>
              <a:rPr dirty="0" sz="2400" spc="-100" b="1">
                <a:latin typeface="Arial"/>
                <a:cs typeface="Arial"/>
              </a:rPr>
              <a:t>0</a:t>
            </a:r>
            <a:r>
              <a:rPr dirty="0" sz="2400" b="1">
                <a:latin typeface="Arial"/>
                <a:cs typeface="Arial"/>
              </a:rPr>
              <a:t>	</a:t>
            </a:r>
            <a:r>
              <a:rPr dirty="0" sz="2400" spc="-125" b="1">
                <a:latin typeface="Arial"/>
                <a:cs typeface="Arial"/>
              </a:rPr>
              <a:t>L</a:t>
            </a:r>
            <a:r>
              <a:rPr dirty="0" sz="2400" spc="-130" b="1">
                <a:latin typeface="Arial"/>
                <a:cs typeface="Arial"/>
              </a:rPr>
              <a:t>=</a:t>
            </a:r>
            <a:r>
              <a:rPr dirty="0" sz="2400" spc="-65" b="1">
                <a:latin typeface="Arial"/>
                <a:cs typeface="Arial"/>
              </a:rPr>
              <a:t>10</a:t>
            </a:r>
            <a:r>
              <a:rPr dirty="0" sz="2400" spc="-75" b="1">
                <a:latin typeface="Arial"/>
                <a:cs typeface="Arial"/>
              </a:rPr>
              <a:t>0</a:t>
            </a:r>
            <a:r>
              <a:rPr dirty="0" sz="2400" spc="-65" b="1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272021" y="1930145"/>
            <a:ext cx="5262880" cy="4451985"/>
          </a:xfrm>
          <a:prstGeom prst="rect">
            <a:avLst/>
          </a:prstGeom>
          <a:ln w="38100">
            <a:solidFill>
              <a:srgbClr val="40404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 algn="ctr" marR="77470">
              <a:lnSpc>
                <a:spcPct val="100000"/>
              </a:lnSpc>
              <a:spcBef>
                <a:spcPts val="35"/>
              </a:spcBef>
              <a:tabLst>
                <a:tab pos="2776220" algn="l"/>
              </a:tabLst>
            </a:pPr>
            <a:r>
              <a:rPr dirty="0" u="heavy" sz="2400" spc="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spc="-9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L=500</a:t>
            </a:r>
            <a:r>
              <a:rPr dirty="0" sz="2400" spc="-90" b="1">
                <a:latin typeface="Arial"/>
                <a:cs typeface="Arial"/>
              </a:rPr>
              <a:t>	</a:t>
            </a:r>
            <a:r>
              <a:rPr dirty="0" u="heavy" sz="2400" spc="-9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 L=500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93419" y="1917192"/>
            <a:ext cx="5302250" cy="4490085"/>
            <a:chOff x="693419" y="1917192"/>
            <a:chExt cx="5302250" cy="4490085"/>
          </a:xfrm>
        </p:grpSpPr>
        <p:sp>
          <p:nvSpPr>
            <p:cNvPr id="50" name="object 50"/>
            <p:cNvSpPr/>
            <p:nvPr/>
          </p:nvSpPr>
          <p:spPr>
            <a:xfrm>
              <a:off x="712469" y="1936242"/>
              <a:ext cx="5264150" cy="4451985"/>
            </a:xfrm>
            <a:custGeom>
              <a:avLst/>
              <a:gdLst/>
              <a:ahLst/>
              <a:cxnLst/>
              <a:rect l="l" t="t" r="r" b="b"/>
              <a:pathLst>
                <a:path w="5264150" h="4451985">
                  <a:moveTo>
                    <a:pt x="0" y="4451604"/>
                  </a:moveTo>
                  <a:lnTo>
                    <a:pt x="5263896" y="4451604"/>
                  </a:lnTo>
                  <a:lnTo>
                    <a:pt x="5263896" y="0"/>
                  </a:lnTo>
                  <a:lnTo>
                    <a:pt x="0" y="0"/>
                  </a:lnTo>
                  <a:lnTo>
                    <a:pt x="0" y="4451604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298953" y="2078736"/>
              <a:ext cx="1846580" cy="114300"/>
            </a:xfrm>
            <a:custGeom>
              <a:avLst/>
              <a:gdLst/>
              <a:ahLst/>
              <a:cxnLst/>
              <a:rect l="l" t="t" r="r" b="b"/>
              <a:pathLst>
                <a:path w="1846579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1846579" h="114300">
                  <a:moveTo>
                    <a:pt x="1731771" y="0"/>
                  </a:moveTo>
                  <a:lnTo>
                    <a:pt x="1731771" y="114300"/>
                  </a:lnTo>
                  <a:lnTo>
                    <a:pt x="1807971" y="76200"/>
                  </a:lnTo>
                  <a:lnTo>
                    <a:pt x="1750821" y="76200"/>
                  </a:lnTo>
                  <a:lnTo>
                    <a:pt x="1750821" y="38100"/>
                  </a:lnTo>
                  <a:lnTo>
                    <a:pt x="1807971" y="38100"/>
                  </a:lnTo>
                  <a:lnTo>
                    <a:pt x="1731771" y="0"/>
                  </a:lnTo>
                  <a:close/>
                </a:path>
                <a:path w="1846579" h="114300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1846579" h="114300">
                  <a:moveTo>
                    <a:pt x="1731771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1731771" y="76200"/>
                  </a:lnTo>
                  <a:lnTo>
                    <a:pt x="1731771" y="38100"/>
                  </a:lnTo>
                  <a:close/>
                </a:path>
                <a:path w="1846579" h="114300">
                  <a:moveTo>
                    <a:pt x="1807971" y="38100"/>
                  </a:moveTo>
                  <a:lnTo>
                    <a:pt x="1750821" y="38100"/>
                  </a:lnTo>
                  <a:lnTo>
                    <a:pt x="1750821" y="76200"/>
                  </a:lnTo>
                  <a:lnTo>
                    <a:pt x="1807971" y="76200"/>
                  </a:lnTo>
                  <a:lnTo>
                    <a:pt x="1846071" y="57150"/>
                  </a:lnTo>
                  <a:lnTo>
                    <a:pt x="1807971" y="381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2716530" y="2193798"/>
              <a:ext cx="1210310" cy="399415"/>
            </a:xfrm>
            <a:custGeom>
              <a:avLst/>
              <a:gdLst/>
              <a:ahLst/>
              <a:cxnLst/>
              <a:rect l="l" t="t" r="r" b="b"/>
              <a:pathLst>
                <a:path w="1210310" h="399414">
                  <a:moveTo>
                    <a:pt x="0" y="399288"/>
                  </a:moveTo>
                  <a:lnTo>
                    <a:pt x="1210056" y="399288"/>
                  </a:lnTo>
                  <a:lnTo>
                    <a:pt x="1210056" y="0"/>
                  </a:lnTo>
                  <a:lnTo>
                    <a:pt x="0" y="0"/>
                  </a:lnTo>
                  <a:lnTo>
                    <a:pt x="0" y="399288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7059168" y="3998976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8435">
              <a:lnSpc>
                <a:spcPts val="1850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059168" y="4322064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8435">
              <a:lnSpc>
                <a:spcPts val="1860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832847" y="3998976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8435">
              <a:lnSpc>
                <a:spcPts val="1850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832847" y="4322064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8435">
              <a:lnSpc>
                <a:spcPts val="1860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799333" y="2210765"/>
            <a:ext cx="104140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95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z="2000" spc="-6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2000" spc="-4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2000" spc="-175" b="1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dirty="0" sz="2000" spc="-18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2000" spc="-190" b="1">
                <a:solidFill>
                  <a:srgbClr val="FF0000"/>
                </a:solidFill>
                <a:latin typeface="Arial"/>
                <a:cs typeface="Arial"/>
              </a:rPr>
              <a:t>ed!</a:t>
            </a:r>
            <a:endParaRPr sz="20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018526" y="2078735"/>
            <a:ext cx="1766570" cy="114300"/>
          </a:xfrm>
          <a:custGeom>
            <a:avLst/>
            <a:gdLst/>
            <a:ahLst/>
            <a:cxnLst/>
            <a:rect l="l" t="t" r="r" b="b"/>
            <a:pathLst>
              <a:path w="176657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766570" h="114300">
                <a:moveTo>
                  <a:pt x="1651762" y="0"/>
                </a:moveTo>
                <a:lnTo>
                  <a:pt x="1651762" y="114300"/>
                </a:lnTo>
                <a:lnTo>
                  <a:pt x="1727962" y="76200"/>
                </a:lnTo>
                <a:lnTo>
                  <a:pt x="1670812" y="76200"/>
                </a:lnTo>
                <a:lnTo>
                  <a:pt x="1670812" y="38100"/>
                </a:lnTo>
                <a:lnTo>
                  <a:pt x="1727962" y="38100"/>
                </a:lnTo>
                <a:lnTo>
                  <a:pt x="1651762" y="0"/>
                </a:lnTo>
                <a:close/>
              </a:path>
              <a:path w="176657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766570" h="114300">
                <a:moveTo>
                  <a:pt x="1651762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651762" y="76200"/>
                </a:lnTo>
                <a:lnTo>
                  <a:pt x="1651762" y="38100"/>
                </a:lnTo>
                <a:close/>
              </a:path>
              <a:path w="1766570" h="114300">
                <a:moveTo>
                  <a:pt x="1727962" y="38100"/>
                </a:moveTo>
                <a:lnTo>
                  <a:pt x="1670812" y="38100"/>
                </a:lnTo>
                <a:lnTo>
                  <a:pt x="1670812" y="76200"/>
                </a:lnTo>
                <a:lnTo>
                  <a:pt x="1727962" y="76200"/>
                </a:lnTo>
                <a:lnTo>
                  <a:pt x="1766062" y="57150"/>
                </a:lnTo>
                <a:lnTo>
                  <a:pt x="1727962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76655" y="1900427"/>
            <a:ext cx="5360035" cy="4570730"/>
          </a:xfrm>
          <a:custGeom>
            <a:avLst/>
            <a:gdLst/>
            <a:ahLst/>
            <a:cxnLst/>
            <a:rect l="l" t="t" r="r" b="b"/>
            <a:pathLst>
              <a:path w="5360035" h="4570730">
                <a:moveTo>
                  <a:pt x="5359908" y="0"/>
                </a:moveTo>
                <a:lnTo>
                  <a:pt x="0" y="0"/>
                </a:lnTo>
                <a:lnTo>
                  <a:pt x="0" y="4570476"/>
                </a:lnTo>
                <a:lnTo>
                  <a:pt x="5359908" y="4570476"/>
                </a:lnTo>
                <a:lnTo>
                  <a:pt x="5359908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8/16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704405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80"/>
              <a:t>CFS: </a:t>
            </a:r>
            <a:r>
              <a:rPr dirty="0" spc="-1275"/>
              <a:t>BALANCING </a:t>
            </a:r>
            <a:r>
              <a:rPr dirty="0" spc="-1500"/>
              <a:t>THE</a:t>
            </a:r>
            <a:r>
              <a:rPr dirty="0" spc="-305"/>
              <a:t> </a:t>
            </a:r>
            <a:r>
              <a:rPr dirty="0" spc="-1200"/>
              <a:t>LOAD:</a:t>
            </a:r>
            <a:r>
              <a:rPr dirty="0" spc="-1160"/>
              <a:t> </a:t>
            </a:r>
            <a:r>
              <a:rPr dirty="0" spc="-1590">
                <a:solidFill>
                  <a:srgbClr val="FF0000"/>
                </a:solidFill>
              </a:rPr>
              <a:t>BUG</a:t>
            </a:r>
            <a:r>
              <a:rPr dirty="0" spc="-295">
                <a:solidFill>
                  <a:srgbClr val="FF0000"/>
                </a:solidFill>
              </a:rPr>
              <a:t> </a:t>
            </a:r>
            <a:r>
              <a:rPr dirty="0" spc="-150">
                <a:solidFill>
                  <a:srgbClr val="FF0000"/>
                </a:solidFill>
              </a:rPr>
              <a:t>#1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55" y="2304288"/>
            <a:ext cx="5287010" cy="4538980"/>
            <a:chOff x="28955" y="2304288"/>
            <a:chExt cx="5287010" cy="4538980"/>
          </a:xfrm>
        </p:grpSpPr>
        <p:sp>
          <p:nvSpPr>
            <p:cNvPr id="4" name="object 4"/>
            <p:cNvSpPr/>
            <p:nvPr/>
          </p:nvSpPr>
          <p:spPr>
            <a:xfrm>
              <a:off x="28955" y="6402322"/>
              <a:ext cx="682752" cy="440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43404" y="6427191"/>
              <a:ext cx="881942" cy="3978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25623" y="6402322"/>
              <a:ext cx="1167384" cy="4251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648200" y="6402322"/>
              <a:ext cx="667512" cy="4251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99915" y="6402322"/>
              <a:ext cx="313943" cy="4251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68423" y="4663439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89" h="530860">
                  <a:moveTo>
                    <a:pt x="115824" y="144780"/>
                  </a:moveTo>
                  <a:lnTo>
                    <a:pt x="57912" y="144780"/>
                  </a:lnTo>
                  <a:lnTo>
                    <a:pt x="57912" y="530733"/>
                  </a:lnTo>
                  <a:lnTo>
                    <a:pt x="115824" y="530733"/>
                  </a:lnTo>
                  <a:lnTo>
                    <a:pt x="115824" y="144780"/>
                  </a:lnTo>
                  <a:close/>
                </a:path>
                <a:path w="173989" h="530860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80"/>
                  </a:lnTo>
                  <a:lnTo>
                    <a:pt x="159258" y="144780"/>
                  </a:lnTo>
                  <a:lnTo>
                    <a:pt x="86868" y="0"/>
                  </a:lnTo>
                  <a:close/>
                </a:path>
                <a:path w="173989" h="530860">
                  <a:moveTo>
                    <a:pt x="159258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11223" y="2311908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998346" y="0"/>
                  </a:moveTo>
                  <a:lnTo>
                    <a:pt x="89788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8" y="2351531"/>
                  </a:lnTo>
                  <a:lnTo>
                    <a:pt x="998346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6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11223" y="2311908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0" y="89788"/>
                  </a:moveTo>
                  <a:lnTo>
                    <a:pt x="7046" y="54810"/>
                  </a:lnTo>
                  <a:lnTo>
                    <a:pt x="26273" y="26273"/>
                  </a:lnTo>
                  <a:lnTo>
                    <a:pt x="54810" y="7046"/>
                  </a:lnTo>
                  <a:lnTo>
                    <a:pt x="89788" y="0"/>
                  </a:lnTo>
                  <a:lnTo>
                    <a:pt x="998346" y="0"/>
                  </a:lnTo>
                  <a:lnTo>
                    <a:pt x="1033325" y="7046"/>
                  </a:lnTo>
                  <a:lnTo>
                    <a:pt x="1061862" y="26273"/>
                  </a:lnTo>
                  <a:lnTo>
                    <a:pt x="1081089" y="54810"/>
                  </a:lnTo>
                  <a:lnTo>
                    <a:pt x="1088136" y="89788"/>
                  </a:lnTo>
                  <a:lnTo>
                    <a:pt x="1088136" y="2261742"/>
                  </a:lnTo>
                  <a:lnTo>
                    <a:pt x="1081089" y="2296721"/>
                  </a:lnTo>
                  <a:lnTo>
                    <a:pt x="1061862" y="2325258"/>
                  </a:lnTo>
                  <a:lnTo>
                    <a:pt x="1033325" y="2344485"/>
                  </a:lnTo>
                  <a:lnTo>
                    <a:pt x="998346" y="2351531"/>
                  </a:lnTo>
                  <a:lnTo>
                    <a:pt x="89788" y="2351531"/>
                  </a:lnTo>
                  <a:lnTo>
                    <a:pt x="54810" y="2344485"/>
                  </a:lnTo>
                  <a:lnTo>
                    <a:pt x="26273" y="2325258"/>
                  </a:lnTo>
                  <a:lnTo>
                    <a:pt x="7046" y="2296721"/>
                  </a:lnTo>
                  <a:lnTo>
                    <a:pt x="0" y="2261742"/>
                  </a:lnTo>
                  <a:lnTo>
                    <a:pt x="0" y="897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645152" y="4663439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89" h="530860">
                  <a:moveTo>
                    <a:pt x="115824" y="144780"/>
                  </a:moveTo>
                  <a:lnTo>
                    <a:pt x="57912" y="144780"/>
                  </a:lnTo>
                  <a:lnTo>
                    <a:pt x="57912" y="530733"/>
                  </a:lnTo>
                  <a:lnTo>
                    <a:pt x="115824" y="530733"/>
                  </a:lnTo>
                  <a:lnTo>
                    <a:pt x="115824" y="144780"/>
                  </a:lnTo>
                  <a:close/>
                </a:path>
                <a:path w="173989" h="530860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80"/>
                  </a:lnTo>
                  <a:lnTo>
                    <a:pt x="159258" y="144780"/>
                  </a:lnTo>
                  <a:lnTo>
                    <a:pt x="86868" y="0"/>
                  </a:lnTo>
                  <a:close/>
                </a:path>
                <a:path w="173989" h="530860">
                  <a:moveTo>
                    <a:pt x="159258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187952" y="2311908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998347" y="0"/>
                  </a:moveTo>
                  <a:lnTo>
                    <a:pt x="89788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8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87952" y="2311908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0" y="89788"/>
                  </a:moveTo>
                  <a:lnTo>
                    <a:pt x="7046" y="54810"/>
                  </a:lnTo>
                  <a:lnTo>
                    <a:pt x="26273" y="26273"/>
                  </a:lnTo>
                  <a:lnTo>
                    <a:pt x="54810" y="7046"/>
                  </a:lnTo>
                  <a:lnTo>
                    <a:pt x="89788" y="0"/>
                  </a:lnTo>
                  <a:lnTo>
                    <a:pt x="998347" y="0"/>
                  </a:lnTo>
                  <a:lnTo>
                    <a:pt x="1033325" y="7046"/>
                  </a:lnTo>
                  <a:lnTo>
                    <a:pt x="1061862" y="26273"/>
                  </a:lnTo>
                  <a:lnTo>
                    <a:pt x="1081089" y="54810"/>
                  </a:lnTo>
                  <a:lnTo>
                    <a:pt x="1088136" y="89788"/>
                  </a:lnTo>
                  <a:lnTo>
                    <a:pt x="1088136" y="2261742"/>
                  </a:lnTo>
                  <a:lnTo>
                    <a:pt x="1081089" y="2296721"/>
                  </a:lnTo>
                  <a:lnTo>
                    <a:pt x="1061862" y="2325258"/>
                  </a:lnTo>
                  <a:lnTo>
                    <a:pt x="1033325" y="2344485"/>
                  </a:lnTo>
                  <a:lnTo>
                    <a:pt x="998347" y="2351531"/>
                  </a:lnTo>
                  <a:lnTo>
                    <a:pt x="89788" y="2351531"/>
                  </a:lnTo>
                  <a:lnTo>
                    <a:pt x="54810" y="2344485"/>
                  </a:lnTo>
                  <a:lnTo>
                    <a:pt x="26273" y="2325258"/>
                  </a:lnTo>
                  <a:lnTo>
                    <a:pt x="7046" y="2296721"/>
                  </a:lnTo>
                  <a:lnTo>
                    <a:pt x="0" y="2261742"/>
                  </a:lnTo>
                  <a:lnTo>
                    <a:pt x="0" y="89788"/>
                  </a:lnTo>
                  <a:close/>
                </a:path>
              </a:pathLst>
            </a:custGeom>
            <a:ln w="15240">
              <a:solidFill>
                <a:srgbClr val="1D619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279391" y="2493264"/>
              <a:ext cx="904240" cy="2077720"/>
            </a:xfrm>
            <a:custGeom>
              <a:avLst/>
              <a:gdLst/>
              <a:ahLst/>
              <a:cxnLst/>
              <a:rect l="l" t="t" r="r" b="b"/>
              <a:pathLst>
                <a:path w="904239" h="2077720">
                  <a:moveTo>
                    <a:pt x="903732" y="0"/>
                  </a:moveTo>
                  <a:lnTo>
                    <a:pt x="0" y="0"/>
                  </a:lnTo>
                  <a:lnTo>
                    <a:pt x="0" y="2077212"/>
                  </a:lnTo>
                  <a:lnTo>
                    <a:pt x="903732" y="2077212"/>
                  </a:lnTo>
                  <a:lnTo>
                    <a:pt x="903732" y="0"/>
                  </a:lnTo>
                  <a:close/>
                </a:path>
              </a:pathLst>
            </a:custGeom>
            <a:solidFill>
              <a:srgbClr val="42B9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279391" y="2493264"/>
              <a:ext cx="904240" cy="2077720"/>
            </a:xfrm>
            <a:custGeom>
              <a:avLst/>
              <a:gdLst/>
              <a:ahLst/>
              <a:cxnLst/>
              <a:rect l="l" t="t" r="r" b="b"/>
              <a:pathLst>
                <a:path w="904239" h="2077720">
                  <a:moveTo>
                    <a:pt x="0" y="2077212"/>
                  </a:moveTo>
                  <a:lnTo>
                    <a:pt x="903732" y="2077212"/>
                  </a:lnTo>
                  <a:lnTo>
                    <a:pt x="903732" y="0"/>
                  </a:lnTo>
                  <a:lnTo>
                    <a:pt x="0" y="0"/>
                  </a:lnTo>
                  <a:lnTo>
                    <a:pt x="0" y="2077212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6370320" y="2311907"/>
            <a:ext cx="2277110" cy="3980815"/>
            <a:chOff x="6370320" y="2311907"/>
            <a:chExt cx="2277110" cy="3980815"/>
          </a:xfrm>
        </p:grpSpPr>
        <p:sp>
          <p:nvSpPr>
            <p:cNvPr id="18" name="object 18"/>
            <p:cNvSpPr/>
            <p:nvPr/>
          </p:nvSpPr>
          <p:spPr>
            <a:xfrm>
              <a:off x="7395972" y="4669535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90" h="530860">
                  <a:moveTo>
                    <a:pt x="115824" y="144780"/>
                  </a:moveTo>
                  <a:lnTo>
                    <a:pt x="57911" y="144780"/>
                  </a:lnTo>
                  <a:lnTo>
                    <a:pt x="57911" y="530732"/>
                  </a:lnTo>
                  <a:lnTo>
                    <a:pt x="115824" y="530732"/>
                  </a:lnTo>
                  <a:lnTo>
                    <a:pt x="115824" y="144780"/>
                  </a:lnTo>
                  <a:close/>
                </a:path>
                <a:path w="173990" h="530860">
                  <a:moveTo>
                    <a:pt x="86868" y="0"/>
                  </a:moveTo>
                  <a:lnTo>
                    <a:pt x="0" y="173736"/>
                  </a:lnTo>
                  <a:lnTo>
                    <a:pt x="57911" y="173736"/>
                  </a:lnTo>
                  <a:lnTo>
                    <a:pt x="57911" y="144780"/>
                  </a:lnTo>
                  <a:lnTo>
                    <a:pt x="159257" y="144780"/>
                  </a:lnTo>
                  <a:lnTo>
                    <a:pt x="86868" y="0"/>
                  </a:lnTo>
                  <a:close/>
                </a:path>
                <a:path w="173990" h="530860">
                  <a:moveTo>
                    <a:pt x="159257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5" y="173736"/>
                  </a:lnTo>
                  <a:lnTo>
                    <a:pt x="159257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964680" y="2311907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9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370320" y="5195315"/>
              <a:ext cx="2276855" cy="10972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9147047" y="2311907"/>
            <a:ext cx="2275840" cy="3980815"/>
            <a:chOff x="9147047" y="2311907"/>
            <a:chExt cx="2275840" cy="3980815"/>
          </a:xfrm>
        </p:grpSpPr>
        <p:sp>
          <p:nvSpPr>
            <p:cNvPr id="22" name="object 22"/>
            <p:cNvSpPr/>
            <p:nvPr/>
          </p:nvSpPr>
          <p:spPr>
            <a:xfrm>
              <a:off x="10197083" y="4666487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90" h="530860">
                  <a:moveTo>
                    <a:pt x="115824" y="144780"/>
                  </a:moveTo>
                  <a:lnTo>
                    <a:pt x="57912" y="144780"/>
                  </a:lnTo>
                  <a:lnTo>
                    <a:pt x="57912" y="530732"/>
                  </a:lnTo>
                  <a:lnTo>
                    <a:pt x="115824" y="530732"/>
                  </a:lnTo>
                  <a:lnTo>
                    <a:pt x="115824" y="144780"/>
                  </a:lnTo>
                  <a:close/>
                </a:path>
                <a:path w="173990" h="530860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80"/>
                  </a:lnTo>
                  <a:lnTo>
                    <a:pt x="159258" y="144780"/>
                  </a:lnTo>
                  <a:lnTo>
                    <a:pt x="86868" y="0"/>
                  </a:lnTo>
                  <a:close/>
                </a:path>
                <a:path w="173990" h="530860">
                  <a:moveTo>
                    <a:pt x="159258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741407" y="2311907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9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147047" y="5195315"/>
              <a:ext cx="2275331" cy="10972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4279391" y="2493264"/>
            <a:ext cx="904240" cy="2077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  <a:spcBef>
                <a:spcPts val="1270"/>
              </a:spcBef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12101" y="5190553"/>
            <a:ext cx="2286635" cy="1106805"/>
            <a:chOff x="812101" y="5190553"/>
            <a:chExt cx="2286635" cy="1106805"/>
          </a:xfrm>
        </p:grpSpPr>
        <p:sp>
          <p:nvSpPr>
            <p:cNvPr id="27" name="object 27"/>
            <p:cNvSpPr/>
            <p:nvPr/>
          </p:nvSpPr>
          <p:spPr>
            <a:xfrm>
              <a:off x="816863" y="5195315"/>
              <a:ext cx="2276856" cy="10972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16863" y="5195315"/>
              <a:ext cx="2277110" cy="1097280"/>
            </a:xfrm>
            <a:custGeom>
              <a:avLst/>
              <a:gdLst/>
              <a:ahLst/>
              <a:cxnLst/>
              <a:rect l="l" t="t" r="r" b="b"/>
              <a:pathLst>
                <a:path w="2277110" h="1097279">
                  <a:moveTo>
                    <a:pt x="0" y="1097280"/>
                  </a:moveTo>
                  <a:lnTo>
                    <a:pt x="2276856" y="10972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1097280"/>
                  </a:lnTo>
                  <a:close/>
                </a:path>
              </a:pathLst>
            </a:custGeom>
            <a:ln w="9144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1627123" y="5894628"/>
            <a:ext cx="6584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588829" y="5190553"/>
            <a:ext cx="2286635" cy="1106805"/>
            <a:chOff x="3588829" y="5190553"/>
            <a:chExt cx="2286635" cy="1106805"/>
          </a:xfrm>
        </p:grpSpPr>
        <p:sp>
          <p:nvSpPr>
            <p:cNvPr id="31" name="object 31"/>
            <p:cNvSpPr/>
            <p:nvPr/>
          </p:nvSpPr>
          <p:spPr>
            <a:xfrm>
              <a:off x="3593591" y="5195315"/>
              <a:ext cx="2276856" cy="10972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593591" y="5195315"/>
              <a:ext cx="2277110" cy="1097280"/>
            </a:xfrm>
            <a:custGeom>
              <a:avLst/>
              <a:gdLst/>
              <a:ahLst/>
              <a:cxnLst/>
              <a:rect l="l" t="t" r="r" b="b"/>
              <a:pathLst>
                <a:path w="2277110" h="1097279">
                  <a:moveTo>
                    <a:pt x="0" y="1097280"/>
                  </a:moveTo>
                  <a:lnTo>
                    <a:pt x="2276856" y="10972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1097280"/>
                  </a:lnTo>
                  <a:close/>
                </a:path>
              </a:pathLst>
            </a:custGeom>
            <a:ln w="9144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4403852" y="5894628"/>
            <a:ext cx="6584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70320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147047" y="5195315"/>
            <a:ext cx="227584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317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674864" y="5237988"/>
            <a:ext cx="917575" cy="320040"/>
            <a:chOff x="7674864" y="5237988"/>
            <a:chExt cx="917575" cy="320040"/>
          </a:xfrm>
        </p:grpSpPr>
        <p:sp>
          <p:nvSpPr>
            <p:cNvPr id="37" name="object 37"/>
            <p:cNvSpPr/>
            <p:nvPr/>
          </p:nvSpPr>
          <p:spPr>
            <a:xfrm>
              <a:off x="7682484" y="5245608"/>
              <a:ext cx="902335" cy="304800"/>
            </a:xfrm>
            <a:custGeom>
              <a:avLst/>
              <a:gdLst/>
              <a:ahLst/>
              <a:cxnLst/>
              <a:rect l="l" t="t" r="r" b="b"/>
              <a:pathLst>
                <a:path w="902334" h="304800">
                  <a:moveTo>
                    <a:pt x="902207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902207" y="304799"/>
                  </a:lnTo>
                  <a:lnTo>
                    <a:pt x="902207" y="0"/>
                  </a:lnTo>
                  <a:close/>
                </a:path>
              </a:pathLst>
            </a:custGeom>
            <a:solidFill>
              <a:srgbClr val="CFDF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682484" y="5245608"/>
              <a:ext cx="902335" cy="304800"/>
            </a:xfrm>
            <a:custGeom>
              <a:avLst/>
              <a:gdLst/>
              <a:ahLst/>
              <a:cxnLst/>
              <a:rect l="l" t="t" r="r" b="b"/>
              <a:pathLst>
                <a:path w="902334" h="304800">
                  <a:moveTo>
                    <a:pt x="0" y="304799"/>
                  </a:moveTo>
                  <a:lnTo>
                    <a:pt x="902207" y="304799"/>
                  </a:lnTo>
                  <a:lnTo>
                    <a:pt x="902207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" name="object 39"/>
          <p:cNvGrpSpPr/>
          <p:nvPr/>
        </p:nvGrpSpPr>
        <p:grpSpPr>
          <a:xfrm>
            <a:off x="10463783" y="5248655"/>
            <a:ext cx="919480" cy="320040"/>
            <a:chOff x="10463783" y="5248655"/>
            <a:chExt cx="919480" cy="320040"/>
          </a:xfrm>
        </p:grpSpPr>
        <p:sp>
          <p:nvSpPr>
            <p:cNvPr id="40" name="object 40"/>
            <p:cNvSpPr/>
            <p:nvPr/>
          </p:nvSpPr>
          <p:spPr>
            <a:xfrm>
              <a:off x="10471403" y="5256275"/>
              <a:ext cx="904240" cy="304800"/>
            </a:xfrm>
            <a:custGeom>
              <a:avLst/>
              <a:gdLst/>
              <a:ahLst/>
              <a:cxnLst/>
              <a:rect l="l" t="t" r="r" b="b"/>
              <a:pathLst>
                <a:path w="904240" h="304800">
                  <a:moveTo>
                    <a:pt x="903731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903731" y="304800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D3F5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0471403" y="5256275"/>
              <a:ext cx="904240" cy="304800"/>
            </a:xfrm>
            <a:custGeom>
              <a:avLst/>
              <a:gdLst/>
              <a:ahLst/>
              <a:cxnLst/>
              <a:rect l="l" t="t" r="r" b="b"/>
              <a:pathLst>
                <a:path w="904240" h="304800">
                  <a:moveTo>
                    <a:pt x="0" y="304800"/>
                  </a:moveTo>
                  <a:lnTo>
                    <a:pt x="903731" y="304800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" name="object 42"/>
          <p:cNvGrpSpPr/>
          <p:nvPr/>
        </p:nvGrpSpPr>
        <p:grpSpPr>
          <a:xfrm>
            <a:off x="693419" y="1917192"/>
            <a:ext cx="5302250" cy="4490085"/>
            <a:chOff x="693419" y="1917192"/>
            <a:chExt cx="5302250" cy="4490085"/>
          </a:xfrm>
        </p:grpSpPr>
        <p:sp>
          <p:nvSpPr>
            <p:cNvPr id="43" name="object 43"/>
            <p:cNvSpPr/>
            <p:nvPr/>
          </p:nvSpPr>
          <p:spPr>
            <a:xfrm>
              <a:off x="2127503" y="5250180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903732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2" y="301752"/>
                  </a:lnTo>
                  <a:lnTo>
                    <a:pt x="903732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127503" y="5250180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0" y="301752"/>
                  </a:moveTo>
                  <a:lnTo>
                    <a:pt x="903732" y="301752"/>
                  </a:lnTo>
                  <a:lnTo>
                    <a:pt x="903732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905755" y="5245607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903731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1" y="30175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2544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905755" y="5245607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0" y="301752"/>
                  </a:moveTo>
                  <a:lnTo>
                    <a:pt x="903731" y="301752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39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12469" y="1936242"/>
              <a:ext cx="5264150" cy="4451985"/>
            </a:xfrm>
            <a:custGeom>
              <a:avLst/>
              <a:gdLst/>
              <a:ahLst/>
              <a:cxnLst/>
              <a:rect l="l" t="t" r="r" b="b"/>
              <a:pathLst>
                <a:path w="5264150" h="4451985">
                  <a:moveTo>
                    <a:pt x="0" y="4451604"/>
                  </a:moveTo>
                  <a:lnTo>
                    <a:pt x="5263896" y="4451604"/>
                  </a:lnTo>
                  <a:lnTo>
                    <a:pt x="5263896" y="0"/>
                  </a:lnTo>
                  <a:lnTo>
                    <a:pt x="0" y="0"/>
                  </a:lnTo>
                  <a:lnTo>
                    <a:pt x="0" y="4451604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298953" y="2078736"/>
              <a:ext cx="1846580" cy="114300"/>
            </a:xfrm>
            <a:custGeom>
              <a:avLst/>
              <a:gdLst/>
              <a:ahLst/>
              <a:cxnLst/>
              <a:rect l="l" t="t" r="r" b="b"/>
              <a:pathLst>
                <a:path w="1846579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1846579" h="114300">
                  <a:moveTo>
                    <a:pt x="1731771" y="0"/>
                  </a:moveTo>
                  <a:lnTo>
                    <a:pt x="1731771" y="114300"/>
                  </a:lnTo>
                  <a:lnTo>
                    <a:pt x="1807971" y="76200"/>
                  </a:lnTo>
                  <a:lnTo>
                    <a:pt x="1750821" y="76200"/>
                  </a:lnTo>
                  <a:lnTo>
                    <a:pt x="1750821" y="38100"/>
                  </a:lnTo>
                  <a:lnTo>
                    <a:pt x="1807971" y="38100"/>
                  </a:lnTo>
                  <a:lnTo>
                    <a:pt x="1731771" y="0"/>
                  </a:lnTo>
                  <a:close/>
                </a:path>
                <a:path w="1846579" h="114300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1846579" h="114300">
                  <a:moveTo>
                    <a:pt x="1731771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1731771" y="76200"/>
                  </a:lnTo>
                  <a:lnTo>
                    <a:pt x="1731771" y="38100"/>
                  </a:lnTo>
                  <a:close/>
                </a:path>
                <a:path w="1846579" h="114300">
                  <a:moveTo>
                    <a:pt x="1807971" y="38100"/>
                  </a:moveTo>
                  <a:lnTo>
                    <a:pt x="1750821" y="38100"/>
                  </a:lnTo>
                  <a:lnTo>
                    <a:pt x="1750821" y="76200"/>
                  </a:lnTo>
                  <a:lnTo>
                    <a:pt x="1807971" y="76200"/>
                  </a:lnTo>
                  <a:lnTo>
                    <a:pt x="1846071" y="57150"/>
                  </a:lnTo>
                  <a:lnTo>
                    <a:pt x="1807971" y="381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2716530" y="2193798"/>
              <a:ext cx="1210310" cy="399415"/>
            </a:xfrm>
            <a:custGeom>
              <a:avLst/>
              <a:gdLst/>
              <a:ahLst/>
              <a:cxnLst/>
              <a:rect l="l" t="t" r="r" b="b"/>
              <a:pathLst>
                <a:path w="1210310" h="399414">
                  <a:moveTo>
                    <a:pt x="0" y="399288"/>
                  </a:moveTo>
                  <a:lnTo>
                    <a:pt x="1210056" y="399288"/>
                  </a:lnTo>
                  <a:lnTo>
                    <a:pt x="1210056" y="0"/>
                  </a:lnTo>
                  <a:lnTo>
                    <a:pt x="0" y="0"/>
                  </a:lnTo>
                  <a:lnTo>
                    <a:pt x="0" y="399288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7059168" y="3998976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8435">
              <a:lnSpc>
                <a:spcPts val="1850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059168" y="4322064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8435">
              <a:lnSpc>
                <a:spcPts val="1860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832847" y="3998976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8435">
              <a:lnSpc>
                <a:spcPts val="1850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832847" y="4322064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8435">
              <a:lnSpc>
                <a:spcPts val="1860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018526" y="2078735"/>
            <a:ext cx="1766570" cy="114300"/>
          </a:xfrm>
          <a:custGeom>
            <a:avLst/>
            <a:gdLst/>
            <a:ahLst/>
            <a:cxnLst/>
            <a:rect l="l" t="t" r="r" b="b"/>
            <a:pathLst>
              <a:path w="176657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766570" h="114300">
                <a:moveTo>
                  <a:pt x="1651762" y="0"/>
                </a:moveTo>
                <a:lnTo>
                  <a:pt x="1651762" y="114300"/>
                </a:lnTo>
                <a:lnTo>
                  <a:pt x="1727962" y="76200"/>
                </a:lnTo>
                <a:lnTo>
                  <a:pt x="1670812" y="76200"/>
                </a:lnTo>
                <a:lnTo>
                  <a:pt x="1670812" y="38100"/>
                </a:lnTo>
                <a:lnTo>
                  <a:pt x="1727962" y="38100"/>
                </a:lnTo>
                <a:lnTo>
                  <a:pt x="1651762" y="0"/>
                </a:lnTo>
                <a:close/>
              </a:path>
              <a:path w="176657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766570" h="114300">
                <a:moveTo>
                  <a:pt x="1651762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651762" y="76200"/>
                </a:lnTo>
                <a:lnTo>
                  <a:pt x="1651762" y="38100"/>
                </a:lnTo>
                <a:close/>
              </a:path>
              <a:path w="1766570" h="114300">
                <a:moveTo>
                  <a:pt x="1727962" y="38100"/>
                </a:moveTo>
                <a:lnTo>
                  <a:pt x="1670812" y="38100"/>
                </a:lnTo>
                <a:lnTo>
                  <a:pt x="1670812" y="76200"/>
                </a:lnTo>
                <a:lnTo>
                  <a:pt x="1727962" y="76200"/>
                </a:lnTo>
                <a:lnTo>
                  <a:pt x="1766062" y="57150"/>
                </a:lnTo>
                <a:lnTo>
                  <a:pt x="1727962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1695450" y="1921890"/>
            <a:ext cx="9839325" cy="620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580"/>
              </a:lnSpc>
              <a:spcBef>
                <a:spcPts val="100"/>
              </a:spcBef>
              <a:tabLst>
                <a:tab pos="2546985" algn="l"/>
                <a:tab pos="5323840" algn="l"/>
                <a:tab pos="8100695" algn="l"/>
              </a:tabLst>
            </a:pPr>
            <a:r>
              <a:rPr dirty="0" sz="2400" spc="-105" b="1">
                <a:latin typeface="Arial"/>
                <a:cs typeface="Arial"/>
              </a:rPr>
              <a:t>L=0	</a:t>
            </a:r>
            <a:r>
              <a:rPr dirty="0" sz="2400" spc="-85" b="1">
                <a:latin typeface="Arial"/>
                <a:cs typeface="Arial"/>
              </a:rPr>
              <a:t>L=1000	</a:t>
            </a:r>
            <a:r>
              <a:rPr dirty="0" u="heavy" sz="2400" spc="-8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spc="-9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L=500</a:t>
            </a:r>
            <a:r>
              <a:rPr dirty="0" sz="2400" spc="-90" b="1">
                <a:latin typeface="Arial"/>
                <a:cs typeface="Arial"/>
              </a:rPr>
              <a:t>	</a:t>
            </a:r>
            <a:r>
              <a:rPr dirty="0" u="heavy" sz="2400" spc="-9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 L=500</a:t>
            </a:r>
            <a:endParaRPr sz="2400">
              <a:latin typeface="Arial"/>
              <a:cs typeface="Arial"/>
            </a:endParaRPr>
          </a:p>
          <a:p>
            <a:pPr marL="1116330">
              <a:lnSpc>
                <a:spcPts val="2100"/>
              </a:lnSpc>
              <a:tabLst>
                <a:tab pos="6710045" algn="l"/>
              </a:tabLst>
            </a:pPr>
            <a:r>
              <a:rPr dirty="0" sz="2000" spc="-175" b="1">
                <a:solidFill>
                  <a:srgbClr val="FF0000"/>
                </a:solidFill>
                <a:latin typeface="Arial"/>
                <a:cs typeface="Arial"/>
              </a:rPr>
              <a:t>Balanced!	Balanced!</a:t>
            </a:r>
            <a:endParaRPr sz="20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76655" y="1900427"/>
            <a:ext cx="5360035" cy="4570730"/>
          </a:xfrm>
          <a:custGeom>
            <a:avLst/>
            <a:gdLst/>
            <a:ahLst/>
            <a:cxnLst/>
            <a:rect l="l" t="t" r="r" b="b"/>
            <a:pathLst>
              <a:path w="5360035" h="4570730">
                <a:moveTo>
                  <a:pt x="5359908" y="0"/>
                </a:moveTo>
                <a:lnTo>
                  <a:pt x="0" y="0"/>
                </a:lnTo>
                <a:lnTo>
                  <a:pt x="0" y="4570476"/>
                </a:lnTo>
                <a:lnTo>
                  <a:pt x="5359908" y="4570476"/>
                </a:lnTo>
                <a:lnTo>
                  <a:pt x="5359908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8/16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80"/>
              <a:t>CFS: </a:t>
            </a:r>
            <a:r>
              <a:rPr dirty="0" spc="-1275"/>
              <a:t>BALANCING </a:t>
            </a:r>
            <a:r>
              <a:rPr dirty="0" spc="-1500"/>
              <a:t>THE</a:t>
            </a:r>
            <a:r>
              <a:rPr dirty="0" spc="-305"/>
              <a:t> </a:t>
            </a:r>
            <a:r>
              <a:rPr dirty="0" spc="-1200"/>
              <a:t>LOAD:</a:t>
            </a:r>
            <a:r>
              <a:rPr dirty="0" spc="-1160"/>
              <a:t> </a:t>
            </a:r>
            <a:r>
              <a:rPr dirty="0" spc="-1590">
                <a:solidFill>
                  <a:srgbClr val="FF0000"/>
                </a:solidFill>
              </a:rPr>
              <a:t>BUG</a:t>
            </a:r>
            <a:r>
              <a:rPr dirty="0" spc="-295">
                <a:solidFill>
                  <a:srgbClr val="FF0000"/>
                </a:solidFill>
              </a:rPr>
              <a:t> </a:t>
            </a:r>
            <a:r>
              <a:rPr dirty="0" spc="-150">
                <a:solidFill>
                  <a:srgbClr val="FF0000"/>
                </a:solidFill>
              </a:rPr>
              <a:t>#1</a:t>
            </a:r>
          </a:p>
        </p:txBody>
      </p:sp>
      <p:sp>
        <p:nvSpPr>
          <p:cNvPr id="3" name="object 3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816863" y="2311907"/>
            <a:ext cx="2277110" cy="3980815"/>
            <a:chOff x="816863" y="2311907"/>
            <a:chExt cx="2277110" cy="3980815"/>
          </a:xfrm>
        </p:grpSpPr>
        <p:sp>
          <p:nvSpPr>
            <p:cNvPr id="9" name="object 9"/>
            <p:cNvSpPr/>
            <p:nvPr/>
          </p:nvSpPr>
          <p:spPr>
            <a:xfrm>
              <a:off x="1868424" y="4663439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89" h="530860">
                  <a:moveTo>
                    <a:pt x="115824" y="144780"/>
                  </a:moveTo>
                  <a:lnTo>
                    <a:pt x="57912" y="144780"/>
                  </a:lnTo>
                  <a:lnTo>
                    <a:pt x="57912" y="530733"/>
                  </a:lnTo>
                  <a:lnTo>
                    <a:pt x="115824" y="530733"/>
                  </a:lnTo>
                  <a:lnTo>
                    <a:pt x="115824" y="144780"/>
                  </a:lnTo>
                  <a:close/>
                </a:path>
                <a:path w="173989" h="530860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80"/>
                  </a:lnTo>
                  <a:lnTo>
                    <a:pt x="159258" y="144780"/>
                  </a:lnTo>
                  <a:lnTo>
                    <a:pt x="86868" y="0"/>
                  </a:lnTo>
                  <a:close/>
                </a:path>
                <a:path w="173989" h="530860">
                  <a:moveTo>
                    <a:pt x="159258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11223" y="2311907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998346" y="0"/>
                  </a:moveTo>
                  <a:lnTo>
                    <a:pt x="89788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8" y="2351531"/>
                  </a:lnTo>
                  <a:lnTo>
                    <a:pt x="998346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6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16863" y="5195315"/>
              <a:ext cx="2276856" cy="10972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4187952" y="2311907"/>
            <a:ext cx="1088390" cy="2882265"/>
            <a:chOff x="4187952" y="2311907"/>
            <a:chExt cx="1088390" cy="2882265"/>
          </a:xfrm>
        </p:grpSpPr>
        <p:sp>
          <p:nvSpPr>
            <p:cNvPr id="13" name="object 13"/>
            <p:cNvSpPr/>
            <p:nvPr/>
          </p:nvSpPr>
          <p:spPr>
            <a:xfrm>
              <a:off x="4645152" y="4663439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89" h="530860">
                  <a:moveTo>
                    <a:pt x="115824" y="144780"/>
                  </a:moveTo>
                  <a:lnTo>
                    <a:pt x="57912" y="144780"/>
                  </a:lnTo>
                  <a:lnTo>
                    <a:pt x="57912" y="530733"/>
                  </a:lnTo>
                  <a:lnTo>
                    <a:pt x="115824" y="530733"/>
                  </a:lnTo>
                  <a:lnTo>
                    <a:pt x="115824" y="144780"/>
                  </a:lnTo>
                  <a:close/>
                </a:path>
                <a:path w="173989" h="530860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80"/>
                  </a:lnTo>
                  <a:lnTo>
                    <a:pt x="159258" y="144780"/>
                  </a:lnTo>
                  <a:lnTo>
                    <a:pt x="86868" y="0"/>
                  </a:lnTo>
                  <a:close/>
                </a:path>
                <a:path w="173989" h="530860">
                  <a:moveTo>
                    <a:pt x="159258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87952" y="2311907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998347" y="0"/>
                  </a:moveTo>
                  <a:lnTo>
                    <a:pt x="89788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8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6370320" y="2311907"/>
            <a:ext cx="2277110" cy="3980815"/>
            <a:chOff x="6370320" y="2311907"/>
            <a:chExt cx="2277110" cy="3980815"/>
          </a:xfrm>
        </p:grpSpPr>
        <p:sp>
          <p:nvSpPr>
            <p:cNvPr id="16" name="object 16"/>
            <p:cNvSpPr/>
            <p:nvPr/>
          </p:nvSpPr>
          <p:spPr>
            <a:xfrm>
              <a:off x="7395972" y="4669535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90" h="530860">
                  <a:moveTo>
                    <a:pt x="115824" y="144780"/>
                  </a:moveTo>
                  <a:lnTo>
                    <a:pt x="57911" y="144780"/>
                  </a:lnTo>
                  <a:lnTo>
                    <a:pt x="57911" y="530732"/>
                  </a:lnTo>
                  <a:lnTo>
                    <a:pt x="115824" y="530732"/>
                  </a:lnTo>
                  <a:lnTo>
                    <a:pt x="115824" y="144780"/>
                  </a:lnTo>
                  <a:close/>
                </a:path>
                <a:path w="173990" h="530860">
                  <a:moveTo>
                    <a:pt x="86868" y="0"/>
                  </a:moveTo>
                  <a:lnTo>
                    <a:pt x="0" y="173736"/>
                  </a:lnTo>
                  <a:lnTo>
                    <a:pt x="57911" y="173736"/>
                  </a:lnTo>
                  <a:lnTo>
                    <a:pt x="57911" y="144780"/>
                  </a:lnTo>
                  <a:lnTo>
                    <a:pt x="159257" y="144780"/>
                  </a:lnTo>
                  <a:lnTo>
                    <a:pt x="86868" y="0"/>
                  </a:lnTo>
                  <a:close/>
                </a:path>
                <a:path w="173990" h="530860">
                  <a:moveTo>
                    <a:pt x="159257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5" y="173736"/>
                  </a:lnTo>
                  <a:lnTo>
                    <a:pt x="159257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964680" y="2311907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9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370320" y="5195315"/>
              <a:ext cx="2276855" cy="10972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9147047" y="2311907"/>
            <a:ext cx="2275840" cy="3980815"/>
            <a:chOff x="9147047" y="2311907"/>
            <a:chExt cx="2275840" cy="3980815"/>
          </a:xfrm>
        </p:grpSpPr>
        <p:sp>
          <p:nvSpPr>
            <p:cNvPr id="20" name="object 20"/>
            <p:cNvSpPr/>
            <p:nvPr/>
          </p:nvSpPr>
          <p:spPr>
            <a:xfrm>
              <a:off x="10197083" y="4666487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90" h="530860">
                  <a:moveTo>
                    <a:pt x="115824" y="144780"/>
                  </a:moveTo>
                  <a:lnTo>
                    <a:pt x="57912" y="144780"/>
                  </a:lnTo>
                  <a:lnTo>
                    <a:pt x="57912" y="530732"/>
                  </a:lnTo>
                  <a:lnTo>
                    <a:pt x="115824" y="530732"/>
                  </a:lnTo>
                  <a:lnTo>
                    <a:pt x="115824" y="144780"/>
                  </a:lnTo>
                  <a:close/>
                </a:path>
                <a:path w="173990" h="530860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80"/>
                  </a:lnTo>
                  <a:lnTo>
                    <a:pt x="159258" y="144780"/>
                  </a:lnTo>
                  <a:lnTo>
                    <a:pt x="86868" y="0"/>
                  </a:lnTo>
                  <a:close/>
                </a:path>
                <a:path w="173990" h="530860">
                  <a:moveTo>
                    <a:pt x="159258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741407" y="2311907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90" h="2352040">
                  <a:moveTo>
                    <a:pt x="998347" y="0"/>
                  </a:moveTo>
                  <a:lnTo>
                    <a:pt x="89789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9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147047" y="5195315"/>
              <a:ext cx="2275331" cy="10972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4279391" y="2493264"/>
            <a:ext cx="904240" cy="2077720"/>
          </a:xfrm>
          <a:prstGeom prst="rect">
            <a:avLst/>
          </a:prstGeom>
          <a:solidFill>
            <a:srgbClr val="42B996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  <a:spcBef>
                <a:spcPts val="1270"/>
              </a:spcBef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6863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93591" y="5195315"/>
            <a:ext cx="2276856" cy="1097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593591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70320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47047" y="5195315"/>
            <a:ext cx="227584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317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119883" y="5242559"/>
            <a:ext cx="919480" cy="317500"/>
            <a:chOff x="2119883" y="5242559"/>
            <a:chExt cx="919480" cy="317500"/>
          </a:xfrm>
        </p:grpSpPr>
        <p:sp>
          <p:nvSpPr>
            <p:cNvPr id="30" name="object 30"/>
            <p:cNvSpPr/>
            <p:nvPr/>
          </p:nvSpPr>
          <p:spPr>
            <a:xfrm>
              <a:off x="2127503" y="5250179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903732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2" y="301752"/>
                  </a:lnTo>
                  <a:lnTo>
                    <a:pt x="903732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127503" y="5250179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0" y="301752"/>
                  </a:moveTo>
                  <a:lnTo>
                    <a:pt x="903732" y="301752"/>
                  </a:lnTo>
                  <a:lnTo>
                    <a:pt x="903732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/>
          <p:cNvGrpSpPr/>
          <p:nvPr/>
        </p:nvGrpSpPr>
        <p:grpSpPr>
          <a:xfrm>
            <a:off x="4898135" y="5237988"/>
            <a:ext cx="919480" cy="317500"/>
            <a:chOff x="4898135" y="5237988"/>
            <a:chExt cx="919480" cy="317500"/>
          </a:xfrm>
        </p:grpSpPr>
        <p:sp>
          <p:nvSpPr>
            <p:cNvPr id="33" name="object 33"/>
            <p:cNvSpPr/>
            <p:nvPr/>
          </p:nvSpPr>
          <p:spPr>
            <a:xfrm>
              <a:off x="4905755" y="5245608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903731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1" y="30175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2544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905755" y="5245608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0" y="301752"/>
                  </a:moveTo>
                  <a:lnTo>
                    <a:pt x="903731" y="301752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39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7674864" y="5237988"/>
            <a:ext cx="917575" cy="320040"/>
            <a:chOff x="7674864" y="5237988"/>
            <a:chExt cx="917575" cy="320040"/>
          </a:xfrm>
        </p:grpSpPr>
        <p:sp>
          <p:nvSpPr>
            <p:cNvPr id="36" name="object 36"/>
            <p:cNvSpPr/>
            <p:nvPr/>
          </p:nvSpPr>
          <p:spPr>
            <a:xfrm>
              <a:off x="7682484" y="5245608"/>
              <a:ext cx="902335" cy="304800"/>
            </a:xfrm>
            <a:custGeom>
              <a:avLst/>
              <a:gdLst/>
              <a:ahLst/>
              <a:cxnLst/>
              <a:rect l="l" t="t" r="r" b="b"/>
              <a:pathLst>
                <a:path w="902334" h="304800">
                  <a:moveTo>
                    <a:pt x="902207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902207" y="304799"/>
                  </a:lnTo>
                  <a:lnTo>
                    <a:pt x="902207" y="0"/>
                  </a:lnTo>
                  <a:close/>
                </a:path>
              </a:pathLst>
            </a:custGeom>
            <a:solidFill>
              <a:srgbClr val="CFDF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682484" y="5245608"/>
              <a:ext cx="902335" cy="304800"/>
            </a:xfrm>
            <a:custGeom>
              <a:avLst/>
              <a:gdLst/>
              <a:ahLst/>
              <a:cxnLst/>
              <a:rect l="l" t="t" r="r" b="b"/>
              <a:pathLst>
                <a:path w="902334" h="304800">
                  <a:moveTo>
                    <a:pt x="0" y="304799"/>
                  </a:moveTo>
                  <a:lnTo>
                    <a:pt x="902207" y="304799"/>
                  </a:lnTo>
                  <a:lnTo>
                    <a:pt x="902207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/>
          <p:cNvGrpSpPr/>
          <p:nvPr/>
        </p:nvGrpSpPr>
        <p:grpSpPr>
          <a:xfrm>
            <a:off x="10463783" y="5248655"/>
            <a:ext cx="919480" cy="320040"/>
            <a:chOff x="10463783" y="5248655"/>
            <a:chExt cx="919480" cy="320040"/>
          </a:xfrm>
        </p:grpSpPr>
        <p:sp>
          <p:nvSpPr>
            <p:cNvPr id="39" name="object 39"/>
            <p:cNvSpPr/>
            <p:nvPr/>
          </p:nvSpPr>
          <p:spPr>
            <a:xfrm>
              <a:off x="10471403" y="5256275"/>
              <a:ext cx="904240" cy="304800"/>
            </a:xfrm>
            <a:custGeom>
              <a:avLst/>
              <a:gdLst/>
              <a:ahLst/>
              <a:cxnLst/>
              <a:rect l="l" t="t" r="r" b="b"/>
              <a:pathLst>
                <a:path w="904240" h="304800">
                  <a:moveTo>
                    <a:pt x="903731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903731" y="304800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D3F5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0471403" y="5256275"/>
              <a:ext cx="904240" cy="304800"/>
            </a:xfrm>
            <a:custGeom>
              <a:avLst/>
              <a:gdLst/>
              <a:ahLst/>
              <a:cxnLst/>
              <a:rect l="l" t="t" r="r" b="b"/>
              <a:pathLst>
                <a:path w="904240" h="304800">
                  <a:moveTo>
                    <a:pt x="0" y="304800"/>
                  </a:moveTo>
                  <a:lnTo>
                    <a:pt x="903731" y="304800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712469" y="1936242"/>
            <a:ext cx="5264150" cy="4451985"/>
          </a:xfrm>
          <a:prstGeom prst="rect">
            <a:avLst/>
          </a:prstGeom>
          <a:ln w="38100">
            <a:solidFill>
              <a:srgbClr val="40404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865"/>
              </a:lnSpc>
              <a:tabLst>
                <a:tab pos="241935" algn="l"/>
                <a:tab pos="977900" algn="l"/>
                <a:tab pos="2776220" algn="l"/>
              </a:tabLst>
            </a:pPr>
            <a:r>
              <a:rPr dirty="0" u="heavy" sz="2400" spc="-3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spc="-3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	</a:t>
            </a:r>
            <a:r>
              <a:rPr dirty="0" u="heavy" sz="2400" spc="-10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L=0	</a:t>
            </a:r>
            <a:r>
              <a:rPr dirty="0" sz="2400" spc="-105" b="1">
                <a:latin typeface="Arial"/>
                <a:cs typeface="Arial"/>
              </a:rPr>
              <a:t>	</a:t>
            </a:r>
            <a:r>
              <a:rPr dirty="0" u="heavy" sz="2400" spc="-8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L=1000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272021" y="1930145"/>
            <a:ext cx="5262880" cy="4451985"/>
          </a:xfrm>
          <a:prstGeom prst="rect">
            <a:avLst/>
          </a:prstGeom>
          <a:ln w="38100">
            <a:solidFill>
              <a:srgbClr val="40404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 algn="ctr" marR="77470">
              <a:lnSpc>
                <a:spcPct val="100000"/>
              </a:lnSpc>
              <a:spcBef>
                <a:spcPts val="35"/>
              </a:spcBef>
              <a:tabLst>
                <a:tab pos="2776220" algn="l"/>
              </a:tabLst>
            </a:pPr>
            <a:r>
              <a:rPr dirty="0" u="heavy" sz="2400" spc="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spc="-9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L=500</a:t>
            </a:r>
            <a:r>
              <a:rPr dirty="0" sz="2400" spc="-90" b="1">
                <a:latin typeface="Arial"/>
                <a:cs typeface="Arial"/>
              </a:rPr>
              <a:t>	</a:t>
            </a:r>
            <a:r>
              <a:rPr dirty="0" u="heavy" sz="2400" spc="-9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 L=500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377690" y="1661160"/>
            <a:ext cx="3499485" cy="114300"/>
          </a:xfrm>
          <a:custGeom>
            <a:avLst/>
            <a:gdLst/>
            <a:ahLst/>
            <a:cxnLst/>
            <a:rect l="l" t="t" r="r" b="b"/>
            <a:pathLst>
              <a:path w="3499484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499484" h="114300">
                <a:moveTo>
                  <a:pt x="3384677" y="0"/>
                </a:moveTo>
                <a:lnTo>
                  <a:pt x="3384677" y="114300"/>
                </a:lnTo>
                <a:lnTo>
                  <a:pt x="3460877" y="76200"/>
                </a:lnTo>
                <a:lnTo>
                  <a:pt x="3403727" y="76200"/>
                </a:lnTo>
                <a:lnTo>
                  <a:pt x="3403727" y="38100"/>
                </a:lnTo>
                <a:lnTo>
                  <a:pt x="3460877" y="38100"/>
                </a:lnTo>
                <a:lnTo>
                  <a:pt x="3384677" y="0"/>
                </a:lnTo>
                <a:close/>
              </a:path>
              <a:path w="3499484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3499484" h="114300">
                <a:moveTo>
                  <a:pt x="3384677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384677" y="76200"/>
                </a:lnTo>
                <a:lnTo>
                  <a:pt x="3384677" y="38100"/>
                </a:lnTo>
                <a:close/>
              </a:path>
              <a:path w="3499484" h="114300">
                <a:moveTo>
                  <a:pt x="3460877" y="38100"/>
                </a:moveTo>
                <a:lnTo>
                  <a:pt x="3403727" y="38100"/>
                </a:lnTo>
                <a:lnTo>
                  <a:pt x="3403727" y="76200"/>
                </a:lnTo>
                <a:lnTo>
                  <a:pt x="3460877" y="76200"/>
                </a:lnTo>
                <a:lnTo>
                  <a:pt x="3498977" y="57150"/>
                </a:lnTo>
                <a:lnTo>
                  <a:pt x="3460877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2407157" y="1469517"/>
            <a:ext cx="743965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72125" algn="l"/>
              </a:tabLst>
            </a:pPr>
            <a:r>
              <a:rPr dirty="0" sz="2800" spc="-135" b="1">
                <a:latin typeface="Arial"/>
                <a:cs typeface="Arial"/>
              </a:rPr>
              <a:t>AVG(L)=500	</a:t>
            </a:r>
            <a:r>
              <a:rPr dirty="0" sz="2800" spc="-140" b="1">
                <a:latin typeface="Arial"/>
                <a:cs typeface="Arial"/>
              </a:rPr>
              <a:t>AVG(L)=500</a:t>
            </a:r>
            <a:endParaRPr sz="2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059168" y="3998976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8435">
              <a:lnSpc>
                <a:spcPts val="1850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059168" y="4322064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8435">
              <a:lnSpc>
                <a:spcPts val="1860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832847" y="3998976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8435">
              <a:lnSpc>
                <a:spcPts val="1850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832847" y="4322064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8435">
              <a:lnSpc>
                <a:spcPts val="1860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298954" y="2078735"/>
            <a:ext cx="1846580" cy="114300"/>
          </a:xfrm>
          <a:custGeom>
            <a:avLst/>
            <a:gdLst/>
            <a:ahLst/>
            <a:cxnLst/>
            <a:rect l="l" t="t" r="r" b="b"/>
            <a:pathLst>
              <a:path w="184657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846579" h="114300">
                <a:moveTo>
                  <a:pt x="1731771" y="0"/>
                </a:moveTo>
                <a:lnTo>
                  <a:pt x="1731771" y="114300"/>
                </a:lnTo>
                <a:lnTo>
                  <a:pt x="1807971" y="76200"/>
                </a:lnTo>
                <a:lnTo>
                  <a:pt x="1750821" y="76200"/>
                </a:lnTo>
                <a:lnTo>
                  <a:pt x="1750821" y="38100"/>
                </a:lnTo>
                <a:lnTo>
                  <a:pt x="1807971" y="38100"/>
                </a:lnTo>
                <a:lnTo>
                  <a:pt x="1731771" y="0"/>
                </a:lnTo>
                <a:close/>
              </a:path>
              <a:path w="1846579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846579" h="114300">
                <a:moveTo>
                  <a:pt x="1731771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731771" y="76200"/>
                </a:lnTo>
                <a:lnTo>
                  <a:pt x="1731771" y="38100"/>
                </a:lnTo>
                <a:close/>
              </a:path>
              <a:path w="1846579" h="114300">
                <a:moveTo>
                  <a:pt x="1807971" y="38100"/>
                </a:moveTo>
                <a:lnTo>
                  <a:pt x="1750821" y="38100"/>
                </a:lnTo>
                <a:lnTo>
                  <a:pt x="1750821" y="76200"/>
                </a:lnTo>
                <a:lnTo>
                  <a:pt x="1807971" y="76200"/>
                </a:lnTo>
                <a:lnTo>
                  <a:pt x="1846071" y="57150"/>
                </a:lnTo>
                <a:lnTo>
                  <a:pt x="1807971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2716529" y="2193798"/>
            <a:ext cx="1210310" cy="399415"/>
          </a:xfrm>
          <a:prstGeom prst="rect">
            <a:avLst/>
          </a:prstGeom>
          <a:ln w="28955">
            <a:solidFill>
              <a:srgbClr val="FF00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240"/>
              </a:spcBef>
            </a:pPr>
            <a:r>
              <a:rPr dirty="0" sz="2000" spc="-175" b="1">
                <a:solidFill>
                  <a:srgbClr val="FF0000"/>
                </a:solidFill>
                <a:latin typeface="Arial"/>
                <a:cs typeface="Arial"/>
              </a:rPr>
              <a:t>Balanced!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018526" y="2078735"/>
            <a:ext cx="1766570" cy="114300"/>
          </a:xfrm>
          <a:custGeom>
            <a:avLst/>
            <a:gdLst/>
            <a:ahLst/>
            <a:cxnLst/>
            <a:rect l="l" t="t" r="r" b="b"/>
            <a:pathLst>
              <a:path w="176657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766570" h="114300">
                <a:moveTo>
                  <a:pt x="1651762" y="0"/>
                </a:moveTo>
                <a:lnTo>
                  <a:pt x="1651762" y="114300"/>
                </a:lnTo>
                <a:lnTo>
                  <a:pt x="1727962" y="76200"/>
                </a:lnTo>
                <a:lnTo>
                  <a:pt x="1670812" y="76200"/>
                </a:lnTo>
                <a:lnTo>
                  <a:pt x="1670812" y="38100"/>
                </a:lnTo>
                <a:lnTo>
                  <a:pt x="1727962" y="38100"/>
                </a:lnTo>
                <a:lnTo>
                  <a:pt x="1651762" y="0"/>
                </a:lnTo>
                <a:close/>
              </a:path>
              <a:path w="176657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766570" h="114300">
                <a:moveTo>
                  <a:pt x="1651762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651762" y="76200"/>
                </a:lnTo>
                <a:lnTo>
                  <a:pt x="1651762" y="38100"/>
                </a:lnTo>
                <a:close/>
              </a:path>
              <a:path w="1766570" h="114300">
                <a:moveTo>
                  <a:pt x="1727962" y="38100"/>
                </a:moveTo>
                <a:lnTo>
                  <a:pt x="1670812" y="38100"/>
                </a:lnTo>
                <a:lnTo>
                  <a:pt x="1670812" y="76200"/>
                </a:lnTo>
                <a:lnTo>
                  <a:pt x="1727962" y="76200"/>
                </a:lnTo>
                <a:lnTo>
                  <a:pt x="1766062" y="57150"/>
                </a:lnTo>
                <a:lnTo>
                  <a:pt x="1727962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8309609" y="2193798"/>
            <a:ext cx="1210310" cy="399415"/>
          </a:xfrm>
          <a:prstGeom prst="rect">
            <a:avLst/>
          </a:prstGeom>
          <a:ln w="28955">
            <a:solidFill>
              <a:srgbClr val="FF00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96520">
              <a:lnSpc>
                <a:spcPct val="100000"/>
              </a:lnSpc>
              <a:spcBef>
                <a:spcPts val="240"/>
              </a:spcBef>
            </a:pPr>
            <a:r>
              <a:rPr dirty="0" sz="2000" spc="-175" b="1">
                <a:solidFill>
                  <a:srgbClr val="FF0000"/>
                </a:solidFill>
                <a:latin typeface="Arial"/>
                <a:cs typeface="Arial"/>
              </a:rPr>
              <a:t>Balanced!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8/16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80"/>
              <a:t>CFS: </a:t>
            </a:r>
            <a:r>
              <a:rPr dirty="0" spc="-1275"/>
              <a:t>BALANCING </a:t>
            </a:r>
            <a:r>
              <a:rPr dirty="0" spc="-1500"/>
              <a:t>THE</a:t>
            </a:r>
            <a:r>
              <a:rPr dirty="0" spc="-305"/>
              <a:t> </a:t>
            </a:r>
            <a:r>
              <a:rPr dirty="0" spc="-1200"/>
              <a:t>LOAD:</a:t>
            </a:r>
            <a:r>
              <a:rPr dirty="0" spc="-1160"/>
              <a:t> </a:t>
            </a:r>
            <a:r>
              <a:rPr dirty="0" spc="-1590">
                <a:solidFill>
                  <a:srgbClr val="FF0000"/>
                </a:solidFill>
              </a:rPr>
              <a:t>BUG</a:t>
            </a:r>
            <a:r>
              <a:rPr dirty="0" spc="-295">
                <a:solidFill>
                  <a:srgbClr val="FF0000"/>
                </a:solidFill>
              </a:rPr>
              <a:t> </a:t>
            </a:r>
            <a:r>
              <a:rPr dirty="0" spc="-150">
                <a:solidFill>
                  <a:srgbClr val="FF0000"/>
                </a:solidFill>
              </a:rPr>
              <a:t>#1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55" y="2311907"/>
            <a:ext cx="10342245" cy="4531360"/>
            <a:chOff x="28955" y="2311907"/>
            <a:chExt cx="10342245" cy="4531360"/>
          </a:xfrm>
        </p:grpSpPr>
        <p:sp>
          <p:nvSpPr>
            <p:cNvPr id="4" name="object 4"/>
            <p:cNvSpPr/>
            <p:nvPr/>
          </p:nvSpPr>
          <p:spPr>
            <a:xfrm>
              <a:off x="28955" y="6402322"/>
              <a:ext cx="682752" cy="440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43404" y="6427191"/>
              <a:ext cx="881942" cy="3978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25623" y="6402322"/>
              <a:ext cx="1167384" cy="4251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648200" y="6402322"/>
              <a:ext cx="667512" cy="4251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99915" y="6402322"/>
              <a:ext cx="313943" cy="4251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68423" y="4663439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89" h="530860">
                  <a:moveTo>
                    <a:pt x="115824" y="144780"/>
                  </a:moveTo>
                  <a:lnTo>
                    <a:pt x="57912" y="144780"/>
                  </a:lnTo>
                  <a:lnTo>
                    <a:pt x="57912" y="530733"/>
                  </a:lnTo>
                  <a:lnTo>
                    <a:pt x="115824" y="530733"/>
                  </a:lnTo>
                  <a:lnTo>
                    <a:pt x="115824" y="144780"/>
                  </a:lnTo>
                  <a:close/>
                </a:path>
                <a:path w="173989" h="530860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80"/>
                  </a:lnTo>
                  <a:lnTo>
                    <a:pt x="159258" y="144780"/>
                  </a:lnTo>
                  <a:lnTo>
                    <a:pt x="86868" y="0"/>
                  </a:lnTo>
                  <a:close/>
                </a:path>
                <a:path w="173989" h="530860">
                  <a:moveTo>
                    <a:pt x="159258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11223" y="2311907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998346" y="0"/>
                  </a:moveTo>
                  <a:lnTo>
                    <a:pt x="89788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8" y="2351531"/>
                  </a:lnTo>
                  <a:lnTo>
                    <a:pt x="998346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6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645152" y="4663439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89" h="530860">
                  <a:moveTo>
                    <a:pt x="115824" y="144780"/>
                  </a:moveTo>
                  <a:lnTo>
                    <a:pt x="57912" y="144780"/>
                  </a:lnTo>
                  <a:lnTo>
                    <a:pt x="57912" y="530733"/>
                  </a:lnTo>
                  <a:lnTo>
                    <a:pt x="115824" y="530733"/>
                  </a:lnTo>
                  <a:lnTo>
                    <a:pt x="115824" y="144780"/>
                  </a:lnTo>
                  <a:close/>
                </a:path>
                <a:path w="173989" h="530860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80"/>
                  </a:lnTo>
                  <a:lnTo>
                    <a:pt x="159258" y="144780"/>
                  </a:lnTo>
                  <a:lnTo>
                    <a:pt x="86868" y="0"/>
                  </a:lnTo>
                  <a:close/>
                </a:path>
                <a:path w="173989" h="530860">
                  <a:moveTo>
                    <a:pt x="159258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187952" y="2311907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998347" y="0"/>
                  </a:moveTo>
                  <a:lnTo>
                    <a:pt x="89788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8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395972" y="4666487"/>
              <a:ext cx="2974975" cy="534035"/>
            </a:xfrm>
            <a:custGeom>
              <a:avLst/>
              <a:gdLst/>
              <a:ahLst/>
              <a:cxnLst/>
              <a:rect l="l" t="t" r="r" b="b"/>
              <a:pathLst>
                <a:path w="2974975" h="534035">
                  <a:moveTo>
                    <a:pt x="173736" y="176784"/>
                  </a:moveTo>
                  <a:lnTo>
                    <a:pt x="159258" y="147828"/>
                  </a:lnTo>
                  <a:lnTo>
                    <a:pt x="86868" y="3048"/>
                  </a:lnTo>
                  <a:lnTo>
                    <a:pt x="0" y="176784"/>
                  </a:lnTo>
                  <a:lnTo>
                    <a:pt x="57912" y="176784"/>
                  </a:lnTo>
                  <a:lnTo>
                    <a:pt x="57912" y="533781"/>
                  </a:lnTo>
                  <a:lnTo>
                    <a:pt x="115824" y="533781"/>
                  </a:lnTo>
                  <a:lnTo>
                    <a:pt x="115824" y="176784"/>
                  </a:lnTo>
                  <a:lnTo>
                    <a:pt x="173736" y="176784"/>
                  </a:lnTo>
                  <a:close/>
                </a:path>
                <a:path w="2974975" h="534035">
                  <a:moveTo>
                    <a:pt x="2974848" y="173736"/>
                  </a:moveTo>
                  <a:lnTo>
                    <a:pt x="2960370" y="144780"/>
                  </a:lnTo>
                  <a:lnTo>
                    <a:pt x="2887980" y="0"/>
                  </a:lnTo>
                  <a:lnTo>
                    <a:pt x="2801112" y="173736"/>
                  </a:lnTo>
                  <a:lnTo>
                    <a:pt x="2859024" y="173736"/>
                  </a:lnTo>
                  <a:lnTo>
                    <a:pt x="2859024" y="530733"/>
                  </a:lnTo>
                  <a:lnTo>
                    <a:pt x="2916936" y="530733"/>
                  </a:lnTo>
                  <a:lnTo>
                    <a:pt x="2916936" y="173736"/>
                  </a:lnTo>
                  <a:lnTo>
                    <a:pt x="2974848" y="173736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279391" y="2493264"/>
            <a:ext cx="904240" cy="2077720"/>
          </a:xfrm>
          <a:prstGeom prst="rect">
            <a:avLst/>
          </a:prstGeom>
          <a:solidFill>
            <a:srgbClr val="42B996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  <a:spcBef>
                <a:spcPts val="1270"/>
              </a:spcBef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16863" y="2311907"/>
            <a:ext cx="10012680" cy="3980815"/>
            <a:chOff x="816863" y="2311907"/>
            <a:chExt cx="10012680" cy="3980815"/>
          </a:xfrm>
        </p:grpSpPr>
        <p:sp>
          <p:nvSpPr>
            <p:cNvPr id="16" name="object 16"/>
            <p:cNvSpPr/>
            <p:nvPr/>
          </p:nvSpPr>
          <p:spPr>
            <a:xfrm>
              <a:off x="816863" y="5195315"/>
              <a:ext cx="2276856" cy="10972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964680" y="2311907"/>
              <a:ext cx="3865245" cy="2352040"/>
            </a:xfrm>
            <a:custGeom>
              <a:avLst/>
              <a:gdLst/>
              <a:ahLst/>
              <a:cxnLst/>
              <a:rect l="l" t="t" r="r" b="b"/>
              <a:pathLst>
                <a:path w="3865245" h="2352040">
                  <a:moveTo>
                    <a:pt x="1088136" y="89789"/>
                  </a:moveTo>
                  <a:lnTo>
                    <a:pt x="1081087" y="54813"/>
                  </a:lnTo>
                  <a:lnTo>
                    <a:pt x="1061859" y="26276"/>
                  </a:lnTo>
                  <a:lnTo>
                    <a:pt x="1033322" y="7048"/>
                  </a:lnTo>
                  <a:lnTo>
                    <a:pt x="998347" y="0"/>
                  </a:lnTo>
                  <a:lnTo>
                    <a:pt x="89789" y="0"/>
                  </a:lnTo>
                  <a:lnTo>
                    <a:pt x="54800" y="7048"/>
                  </a:lnTo>
                  <a:lnTo>
                    <a:pt x="26263" y="26276"/>
                  </a:lnTo>
                  <a:lnTo>
                    <a:pt x="7035" y="54813"/>
                  </a:lnTo>
                  <a:lnTo>
                    <a:pt x="0" y="89789"/>
                  </a:lnTo>
                  <a:lnTo>
                    <a:pt x="0" y="2261743"/>
                  </a:lnTo>
                  <a:lnTo>
                    <a:pt x="7035" y="2296731"/>
                  </a:lnTo>
                  <a:lnTo>
                    <a:pt x="26263" y="2325268"/>
                  </a:lnTo>
                  <a:lnTo>
                    <a:pt x="54800" y="2344496"/>
                  </a:lnTo>
                  <a:lnTo>
                    <a:pt x="89789" y="2351532"/>
                  </a:lnTo>
                  <a:lnTo>
                    <a:pt x="998347" y="2351532"/>
                  </a:lnTo>
                  <a:lnTo>
                    <a:pt x="1033322" y="2344496"/>
                  </a:lnTo>
                  <a:lnTo>
                    <a:pt x="1061859" y="2325268"/>
                  </a:lnTo>
                  <a:lnTo>
                    <a:pt x="1081087" y="2296731"/>
                  </a:lnTo>
                  <a:lnTo>
                    <a:pt x="1088136" y="2261743"/>
                  </a:lnTo>
                  <a:lnTo>
                    <a:pt x="1088136" y="89789"/>
                  </a:lnTo>
                  <a:close/>
                </a:path>
                <a:path w="3865245" h="2352040">
                  <a:moveTo>
                    <a:pt x="3864864" y="89789"/>
                  </a:moveTo>
                  <a:lnTo>
                    <a:pt x="3857815" y="54813"/>
                  </a:lnTo>
                  <a:lnTo>
                    <a:pt x="3838587" y="26276"/>
                  </a:lnTo>
                  <a:lnTo>
                    <a:pt x="3810050" y="7048"/>
                  </a:lnTo>
                  <a:lnTo>
                    <a:pt x="3775075" y="0"/>
                  </a:lnTo>
                  <a:lnTo>
                    <a:pt x="2866517" y="0"/>
                  </a:lnTo>
                  <a:lnTo>
                    <a:pt x="2831528" y="7048"/>
                  </a:lnTo>
                  <a:lnTo>
                    <a:pt x="2802991" y="26276"/>
                  </a:lnTo>
                  <a:lnTo>
                    <a:pt x="2783763" y="54813"/>
                  </a:lnTo>
                  <a:lnTo>
                    <a:pt x="2776728" y="89789"/>
                  </a:lnTo>
                  <a:lnTo>
                    <a:pt x="2776728" y="2261743"/>
                  </a:lnTo>
                  <a:lnTo>
                    <a:pt x="2783763" y="2296731"/>
                  </a:lnTo>
                  <a:lnTo>
                    <a:pt x="2802991" y="2325268"/>
                  </a:lnTo>
                  <a:lnTo>
                    <a:pt x="2831528" y="2344496"/>
                  </a:lnTo>
                  <a:lnTo>
                    <a:pt x="2866517" y="2351532"/>
                  </a:lnTo>
                  <a:lnTo>
                    <a:pt x="3775075" y="2351532"/>
                  </a:lnTo>
                  <a:lnTo>
                    <a:pt x="3810050" y="2344496"/>
                  </a:lnTo>
                  <a:lnTo>
                    <a:pt x="3838587" y="2325268"/>
                  </a:lnTo>
                  <a:lnTo>
                    <a:pt x="3857815" y="2296731"/>
                  </a:lnTo>
                  <a:lnTo>
                    <a:pt x="3864864" y="2261743"/>
                  </a:lnTo>
                  <a:lnTo>
                    <a:pt x="3864864" y="89789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816863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93591" y="5195315"/>
            <a:ext cx="2276856" cy="1097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593591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70320" y="5195315"/>
            <a:ext cx="2276855" cy="1097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370320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147047" y="5195315"/>
            <a:ext cx="2275331" cy="10972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147047" y="5195315"/>
            <a:ext cx="227584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317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119883" y="5237988"/>
            <a:ext cx="9263380" cy="330835"/>
            <a:chOff x="2119883" y="5237988"/>
            <a:chExt cx="9263380" cy="330835"/>
          </a:xfrm>
        </p:grpSpPr>
        <p:sp>
          <p:nvSpPr>
            <p:cNvPr id="26" name="object 26"/>
            <p:cNvSpPr/>
            <p:nvPr/>
          </p:nvSpPr>
          <p:spPr>
            <a:xfrm>
              <a:off x="2127503" y="5250180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903732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2" y="301752"/>
                  </a:lnTo>
                  <a:lnTo>
                    <a:pt x="903732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127503" y="5250180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0" y="301752"/>
                  </a:moveTo>
                  <a:lnTo>
                    <a:pt x="903732" y="301752"/>
                  </a:lnTo>
                  <a:lnTo>
                    <a:pt x="903732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905755" y="5245608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903731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1" y="30175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2544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905755" y="5245608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0" y="301752"/>
                  </a:moveTo>
                  <a:lnTo>
                    <a:pt x="903731" y="301752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39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682483" y="5245608"/>
              <a:ext cx="902335" cy="304800"/>
            </a:xfrm>
            <a:custGeom>
              <a:avLst/>
              <a:gdLst/>
              <a:ahLst/>
              <a:cxnLst/>
              <a:rect l="l" t="t" r="r" b="b"/>
              <a:pathLst>
                <a:path w="902334" h="304800">
                  <a:moveTo>
                    <a:pt x="902207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902207" y="304799"/>
                  </a:lnTo>
                  <a:lnTo>
                    <a:pt x="902207" y="0"/>
                  </a:lnTo>
                  <a:close/>
                </a:path>
              </a:pathLst>
            </a:custGeom>
            <a:solidFill>
              <a:srgbClr val="CFDF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682483" y="5245608"/>
              <a:ext cx="902335" cy="304800"/>
            </a:xfrm>
            <a:custGeom>
              <a:avLst/>
              <a:gdLst/>
              <a:ahLst/>
              <a:cxnLst/>
              <a:rect l="l" t="t" r="r" b="b"/>
              <a:pathLst>
                <a:path w="902334" h="304800">
                  <a:moveTo>
                    <a:pt x="0" y="304799"/>
                  </a:moveTo>
                  <a:lnTo>
                    <a:pt x="902207" y="304799"/>
                  </a:lnTo>
                  <a:lnTo>
                    <a:pt x="902207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0471403" y="5256276"/>
              <a:ext cx="904240" cy="304800"/>
            </a:xfrm>
            <a:custGeom>
              <a:avLst/>
              <a:gdLst/>
              <a:ahLst/>
              <a:cxnLst/>
              <a:rect l="l" t="t" r="r" b="b"/>
              <a:pathLst>
                <a:path w="904240" h="304800">
                  <a:moveTo>
                    <a:pt x="903731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903731" y="304800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D3F5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0471403" y="5256276"/>
              <a:ext cx="904240" cy="304800"/>
            </a:xfrm>
            <a:custGeom>
              <a:avLst/>
              <a:gdLst/>
              <a:ahLst/>
              <a:cxnLst/>
              <a:rect l="l" t="t" r="r" b="b"/>
              <a:pathLst>
                <a:path w="904240" h="304800">
                  <a:moveTo>
                    <a:pt x="0" y="304800"/>
                  </a:moveTo>
                  <a:lnTo>
                    <a:pt x="903731" y="304800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453334" y="1921890"/>
            <a:ext cx="10039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4635" algn="l"/>
                <a:tab pos="990600" algn="l"/>
              </a:tabLst>
            </a:pPr>
            <a:r>
              <a:rPr dirty="0" u="heavy" sz="2400" spc="-3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spc="-3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	</a:t>
            </a:r>
            <a:r>
              <a:rPr dirty="0" u="heavy" sz="2400" spc="-10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L=0	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29861" y="1921890"/>
            <a:ext cx="100456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12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</a:t>
            </a:r>
            <a:r>
              <a:rPr dirty="0" u="heavy" sz="2400" spc="-13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=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10</a:t>
            </a:r>
            <a:r>
              <a:rPr dirty="0" u="heavy" sz="2400" spc="-7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06790" y="1921890"/>
            <a:ext cx="37077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8920" algn="l"/>
              </a:tabLst>
            </a:pPr>
            <a:r>
              <a:rPr dirty="0" u="heavy" sz="2400" spc="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spc="-12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</a:t>
            </a:r>
            <a:r>
              <a:rPr dirty="0" u="heavy" sz="2400" spc="-13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=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500</a:t>
            </a:r>
            <a:r>
              <a:rPr dirty="0" sz="2400" b="1">
                <a:latin typeface="Arial"/>
                <a:cs typeface="Arial"/>
              </a:rPr>
              <a:t>	</a:t>
            </a:r>
            <a:r>
              <a:rPr dirty="0" u="heavy" sz="2400" spc="1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spc="-12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</a:t>
            </a:r>
            <a:r>
              <a:rPr dirty="0" u="heavy" sz="2400" spc="-13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=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500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93419" y="1661160"/>
            <a:ext cx="10860405" cy="4745990"/>
            <a:chOff x="693419" y="1661160"/>
            <a:chExt cx="10860405" cy="4745990"/>
          </a:xfrm>
        </p:grpSpPr>
        <p:sp>
          <p:nvSpPr>
            <p:cNvPr id="38" name="object 38"/>
            <p:cNvSpPr/>
            <p:nvPr/>
          </p:nvSpPr>
          <p:spPr>
            <a:xfrm>
              <a:off x="712469" y="1930146"/>
              <a:ext cx="10822305" cy="4457700"/>
            </a:xfrm>
            <a:custGeom>
              <a:avLst/>
              <a:gdLst/>
              <a:ahLst/>
              <a:cxnLst/>
              <a:rect l="l" t="t" r="r" b="b"/>
              <a:pathLst>
                <a:path w="10822305" h="4457700">
                  <a:moveTo>
                    <a:pt x="0" y="4457700"/>
                  </a:moveTo>
                  <a:lnTo>
                    <a:pt x="5263896" y="4457700"/>
                  </a:lnTo>
                  <a:lnTo>
                    <a:pt x="5263896" y="6096"/>
                  </a:lnTo>
                  <a:lnTo>
                    <a:pt x="0" y="6096"/>
                  </a:lnTo>
                  <a:lnTo>
                    <a:pt x="0" y="4457700"/>
                  </a:lnTo>
                  <a:close/>
                </a:path>
                <a:path w="10822305" h="4457700">
                  <a:moveTo>
                    <a:pt x="5559552" y="4451604"/>
                  </a:moveTo>
                  <a:lnTo>
                    <a:pt x="10821924" y="4451604"/>
                  </a:lnTo>
                  <a:lnTo>
                    <a:pt x="10821924" y="0"/>
                  </a:lnTo>
                  <a:lnTo>
                    <a:pt x="5559552" y="0"/>
                  </a:lnTo>
                  <a:lnTo>
                    <a:pt x="5559552" y="4451604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377690" y="1661160"/>
              <a:ext cx="3499485" cy="114300"/>
            </a:xfrm>
            <a:custGeom>
              <a:avLst/>
              <a:gdLst/>
              <a:ahLst/>
              <a:cxnLst/>
              <a:rect l="l" t="t" r="r" b="b"/>
              <a:pathLst>
                <a:path w="3499484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3499484" h="114300">
                  <a:moveTo>
                    <a:pt x="3384677" y="0"/>
                  </a:moveTo>
                  <a:lnTo>
                    <a:pt x="3384677" y="114300"/>
                  </a:lnTo>
                  <a:lnTo>
                    <a:pt x="3460877" y="76200"/>
                  </a:lnTo>
                  <a:lnTo>
                    <a:pt x="3403727" y="76200"/>
                  </a:lnTo>
                  <a:lnTo>
                    <a:pt x="3403727" y="38100"/>
                  </a:lnTo>
                  <a:lnTo>
                    <a:pt x="3460877" y="38100"/>
                  </a:lnTo>
                  <a:lnTo>
                    <a:pt x="3384677" y="0"/>
                  </a:lnTo>
                  <a:close/>
                </a:path>
                <a:path w="3499484" h="114300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3499484" h="114300">
                  <a:moveTo>
                    <a:pt x="3384677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3384677" y="76200"/>
                  </a:lnTo>
                  <a:lnTo>
                    <a:pt x="3384677" y="38100"/>
                  </a:lnTo>
                  <a:close/>
                </a:path>
                <a:path w="3499484" h="114300">
                  <a:moveTo>
                    <a:pt x="3460877" y="38100"/>
                  </a:moveTo>
                  <a:lnTo>
                    <a:pt x="3403727" y="38100"/>
                  </a:lnTo>
                  <a:lnTo>
                    <a:pt x="3403727" y="76200"/>
                  </a:lnTo>
                  <a:lnTo>
                    <a:pt x="3460877" y="76200"/>
                  </a:lnTo>
                  <a:lnTo>
                    <a:pt x="3498977" y="57150"/>
                  </a:lnTo>
                  <a:lnTo>
                    <a:pt x="3460877" y="381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2407157" y="1469517"/>
            <a:ext cx="743965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72125" algn="l"/>
              </a:tabLst>
            </a:pPr>
            <a:r>
              <a:rPr dirty="0" sz="2800" spc="-135" b="1">
                <a:latin typeface="Arial"/>
                <a:cs typeface="Arial"/>
              </a:rPr>
              <a:t>AVG(L)=500	</a:t>
            </a:r>
            <a:r>
              <a:rPr dirty="0" sz="2800" spc="-140" b="1">
                <a:latin typeface="Arial"/>
                <a:cs typeface="Arial"/>
              </a:rPr>
              <a:t>AVG(L)=500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403977" y="1769236"/>
            <a:ext cx="1445260" cy="491490"/>
            <a:chOff x="5403977" y="1769236"/>
            <a:chExt cx="1445260" cy="491490"/>
          </a:xfrm>
        </p:grpSpPr>
        <p:sp>
          <p:nvSpPr>
            <p:cNvPr id="42" name="object 42"/>
            <p:cNvSpPr/>
            <p:nvPr/>
          </p:nvSpPr>
          <p:spPr>
            <a:xfrm>
              <a:off x="5418582" y="1783841"/>
              <a:ext cx="1416050" cy="462280"/>
            </a:xfrm>
            <a:custGeom>
              <a:avLst/>
              <a:gdLst/>
              <a:ahLst/>
              <a:cxnLst/>
              <a:rect l="l" t="t" r="r" b="b"/>
              <a:pathLst>
                <a:path w="1416050" h="462280">
                  <a:moveTo>
                    <a:pt x="1415795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1415795" y="461772"/>
                  </a:lnTo>
                  <a:lnTo>
                    <a:pt x="14157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418582" y="1783841"/>
              <a:ext cx="1416050" cy="462280"/>
            </a:xfrm>
            <a:custGeom>
              <a:avLst/>
              <a:gdLst/>
              <a:ahLst/>
              <a:cxnLst/>
              <a:rect l="l" t="t" r="r" b="b"/>
              <a:pathLst>
                <a:path w="1416050" h="462280">
                  <a:moveTo>
                    <a:pt x="0" y="461772"/>
                  </a:moveTo>
                  <a:lnTo>
                    <a:pt x="1415795" y="461772"/>
                  </a:lnTo>
                  <a:lnTo>
                    <a:pt x="1415795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5502655" y="1799285"/>
            <a:ext cx="12458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10" b="1">
                <a:solidFill>
                  <a:srgbClr val="FF0000"/>
                </a:solidFill>
                <a:latin typeface="Arial"/>
                <a:cs typeface="Arial"/>
              </a:rPr>
              <a:t>Balanced!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059168" y="3998976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8435">
              <a:lnSpc>
                <a:spcPts val="1850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059168" y="4322064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8435">
              <a:lnSpc>
                <a:spcPts val="1860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832847" y="3998976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8435">
              <a:lnSpc>
                <a:spcPts val="1850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832847" y="4322064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8435">
              <a:lnSpc>
                <a:spcPts val="1860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298954" y="2078735"/>
            <a:ext cx="1846580" cy="114300"/>
          </a:xfrm>
          <a:custGeom>
            <a:avLst/>
            <a:gdLst/>
            <a:ahLst/>
            <a:cxnLst/>
            <a:rect l="l" t="t" r="r" b="b"/>
            <a:pathLst>
              <a:path w="184657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846579" h="114300">
                <a:moveTo>
                  <a:pt x="1731771" y="0"/>
                </a:moveTo>
                <a:lnTo>
                  <a:pt x="1731771" y="114300"/>
                </a:lnTo>
                <a:lnTo>
                  <a:pt x="1807971" y="76200"/>
                </a:lnTo>
                <a:lnTo>
                  <a:pt x="1750821" y="76200"/>
                </a:lnTo>
                <a:lnTo>
                  <a:pt x="1750821" y="38100"/>
                </a:lnTo>
                <a:lnTo>
                  <a:pt x="1807971" y="38100"/>
                </a:lnTo>
                <a:lnTo>
                  <a:pt x="1731771" y="0"/>
                </a:lnTo>
                <a:close/>
              </a:path>
              <a:path w="1846579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846579" h="114300">
                <a:moveTo>
                  <a:pt x="1731771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731771" y="76200"/>
                </a:lnTo>
                <a:lnTo>
                  <a:pt x="1731771" y="38100"/>
                </a:lnTo>
                <a:close/>
              </a:path>
              <a:path w="1846579" h="114300">
                <a:moveTo>
                  <a:pt x="1807971" y="38100"/>
                </a:moveTo>
                <a:lnTo>
                  <a:pt x="1750821" y="38100"/>
                </a:lnTo>
                <a:lnTo>
                  <a:pt x="1750821" y="76200"/>
                </a:lnTo>
                <a:lnTo>
                  <a:pt x="1807971" y="76200"/>
                </a:lnTo>
                <a:lnTo>
                  <a:pt x="1846071" y="57150"/>
                </a:lnTo>
                <a:lnTo>
                  <a:pt x="1807971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2716529" y="2193798"/>
            <a:ext cx="1210310" cy="399415"/>
          </a:xfrm>
          <a:prstGeom prst="rect">
            <a:avLst/>
          </a:prstGeom>
          <a:ln w="28955">
            <a:solidFill>
              <a:srgbClr val="FF00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240"/>
              </a:spcBef>
            </a:pPr>
            <a:r>
              <a:rPr dirty="0" sz="2000" spc="-175" b="1">
                <a:solidFill>
                  <a:srgbClr val="FF0000"/>
                </a:solidFill>
                <a:latin typeface="Arial"/>
                <a:cs typeface="Arial"/>
              </a:rPr>
              <a:t>Balanced!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018526" y="2078735"/>
            <a:ext cx="1766570" cy="114300"/>
          </a:xfrm>
          <a:custGeom>
            <a:avLst/>
            <a:gdLst/>
            <a:ahLst/>
            <a:cxnLst/>
            <a:rect l="l" t="t" r="r" b="b"/>
            <a:pathLst>
              <a:path w="176657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766570" h="114300">
                <a:moveTo>
                  <a:pt x="1651762" y="0"/>
                </a:moveTo>
                <a:lnTo>
                  <a:pt x="1651762" y="114300"/>
                </a:lnTo>
                <a:lnTo>
                  <a:pt x="1727962" y="76200"/>
                </a:lnTo>
                <a:lnTo>
                  <a:pt x="1670812" y="76200"/>
                </a:lnTo>
                <a:lnTo>
                  <a:pt x="1670812" y="38100"/>
                </a:lnTo>
                <a:lnTo>
                  <a:pt x="1727962" y="38100"/>
                </a:lnTo>
                <a:lnTo>
                  <a:pt x="1651762" y="0"/>
                </a:lnTo>
                <a:close/>
              </a:path>
              <a:path w="176657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766570" h="114300">
                <a:moveTo>
                  <a:pt x="1651762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651762" y="76200"/>
                </a:lnTo>
                <a:lnTo>
                  <a:pt x="1651762" y="38100"/>
                </a:lnTo>
                <a:close/>
              </a:path>
              <a:path w="1766570" h="114300">
                <a:moveTo>
                  <a:pt x="1727962" y="38100"/>
                </a:moveTo>
                <a:lnTo>
                  <a:pt x="1670812" y="38100"/>
                </a:lnTo>
                <a:lnTo>
                  <a:pt x="1670812" y="76200"/>
                </a:lnTo>
                <a:lnTo>
                  <a:pt x="1727962" y="76200"/>
                </a:lnTo>
                <a:lnTo>
                  <a:pt x="1766062" y="57150"/>
                </a:lnTo>
                <a:lnTo>
                  <a:pt x="1727962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8309609" y="2193798"/>
            <a:ext cx="1210310" cy="399415"/>
          </a:xfrm>
          <a:prstGeom prst="rect">
            <a:avLst/>
          </a:prstGeom>
          <a:ln w="28955">
            <a:solidFill>
              <a:srgbClr val="FF00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96520">
              <a:lnSpc>
                <a:spcPct val="100000"/>
              </a:lnSpc>
              <a:spcBef>
                <a:spcPts val="240"/>
              </a:spcBef>
            </a:pPr>
            <a:r>
              <a:rPr dirty="0" sz="2000" spc="-175" b="1">
                <a:solidFill>
                  <a:srgbClr val="FF0000"/>
                </a:solidFill>
                <a:latin typeface="Arial"/>
                <a:cs typeface="Arial"/>
              </a:rPr>
              <a:t>Balanced!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8/16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80"/>
              <a:t>CFS: </a:t>
            </a:r>
            <a:r>
              <a:rPr dirty="0" spc="-1275"/>
              <a:t>BALANCING </a:t>
            </a:r>
            <a:r>
              <a:rPr dirty="0" spc="-1500"/>
              <a:t>THE</a:t>
            </a:r>
            <a:r>
              <a:rPr dirty="0" spc="-305"/>
              <a:t> </a:t>
            </a:r>
            <a:r>
              <a:rPr dirty="0" spc="-1200"/>
              <a:t>LOAD:</a:t>
            </a:r>
            <a:r>
              <a:rPr dirty="0" spc="-1160"/>
              <a:t> </a:t>
            </a:r>
            <a:r>
              <a:rPr dirty="0" spc="-1590">
                <a:solidFill>
                  <a:srgbClr val="FF0000"/>
                </a:solidFill>
              </a:rPr>
              <a:t>BUG</a:t>
            </a:r>
            <a:r>
              <a:rPr dirty="0" spc="-295">
                <a:solidFill>
                  <a:srgbClr val="FF0000"/>
                </a:solidFill>
              </a:rPr>
              <a:t> </a:t>
            </a:r>
            <a:r>
              <a:rPr dirty="0" spc="-150">
                <a:solidFill>
                  <a:srgbClr val="FF0000"/>
                </a:solidFill>
              </a:rPr>
              <a:t>#1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55" y="2311907"/>
            <a:ext cx="10342245" cy="4531360"/>
            <a:chOff x="28955" y="2311907"/>
            <a:chExt cx="10342245" cy="4531360"/>
          </a:xfrm>
        </p:grpSpPr>
        <p:sp>
          <p:nvSpPr>
            <p:cNvPr id="4" name="object 4"/>
            <p:cNvSpPr/>
            <p:nvPr/>
          </p:nvSpPr>
          <p:spPr>
            <a:xfrm>
              <a:off x="28955" y="6402322"/>
              <a:ext cx="682752" cy="440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43404" y="6427191"/>
              <a:ext cx="881942" cy="3978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25623" y="6402322"/>
              <a:ext cx="1167384" cy="4251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648200" y="6402322"/>
              <a:ext cx="667512" cy="4251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99915" y="6402322"/>
              <a:ext cx="313943" cy="4251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68423" y="4663439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89" h="530860">
                  <a:moveTo>
                    <a:pt x="115824" y="144780"/>
                  </a:moveTo>
                  <a:lnTo>
                    <a:pt x="57912" y="144780"/>
                  </a:lnTo>
                  <a:lnTo>
                    <a:pt x="57912" y="530733"/>
                  </a:lnTo>
                  <a:lnTo>
                    <a:pt x="115824" y="530733"/>
                  </a:lnTo>
                  <a:lnTo>
                    <a:pt x="115824" y="144780"/>
                  </a:lnTo>
                  <a:close/>
                </a:path>
                <a:path w="173989" h="530860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80"/>
                  </a:lnTo>
                  <a:lnTo>
                    <a:pt x="159258" y="144780"/>
                  </a:lnTo>
                  <a:lnTo>
                    <a:pt x="86868" y="0"/>
                  </a:lnTo>
                  <a:close/>
                </a:path>
                <a:path w="173989" h="530860">
                  <a:moveTo>
                    <a:pt x="159258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11223" y="2311907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998346" y="0"/>
                  </a:moveTo>
                  <a:lnTo>
                    <a:pt x="89788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8" y="2351531"/>
                  </a:lnTo>
                  <a:lnTo>
                    <a:pt x="998346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6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645152" y="4663439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89" h="530860">
                  <a:moveTo>
                    <a:pt x="115824" y="144780"/>
                  </a:moveTo>
                  <a:lnTo>
                    <a:pt x="57912" y="144780"/>
                  </a:lnTo>
                  <a:lnTo>
                    <a:pt x="57912" y="530733"/>
                  </a:lnTo>
                  <a:lnTo>
                    <a:pt x="115824" y="530733"/>
                  </a:lnTo>
                  <a:lnTo>
                    <a:pt x="115824" y="144780"/>
                  </a:lnTo>
                  <a:close/>
                </a:path>
                <a:path w="173989" h="530860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80"/>
                  </a:lnTo>
                  <a:lnTo>
                    <a:pt x="159258" y="144780"/>
                  </a:lnTo>
                  <a:lnTo>
                    <a:pt x="86868" y="0"/>
                  </a:lnTo>
                  <a:close/>
                </a:path>
                <a:path w="173989" h="530860">
                  <a:moveTo>
                    <a:pt x="159258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187952" y="2311907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998347" y="0"/>
                  </a:moveTo>
                  <a:lnTo>
                    <a:pt x="89788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8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395972" y="4666487"/>
              <a:ext cx="2974975" cy="534035"/>
            </a:xfrm>
            <a:custGeom>
              <a:avLst/>
              <a:gdLst/>
              <a:ahLst/>
              <a:cxnLst/>
              <a:rect l="l" t="t" r="r" b="b"/>
              <a:pathLst>
                <a:path w="2974975" h="534035">
                  <a:moveTo>
                    <a:pt x="173736" y="176784"/>
                  </a:moveTo>
                  <a:lnTo>
                    <a:pt x="159258" y="147828"/>
                  </a:lnTo>
                  <a:lnTo>
                    <a:pt x="86868" y="3048"/>
                  </a:lnTo>
                  <a:lnTo>
                    <a:pt x="0" y="176784"/>
                  </a:lnTo>
                  <a:lnTo>
                    <a:pt x="57912" y="176784"/>
                  </a:lnTo>
                  <a:lnTo>
                    <a:pt x="57912" y="533781"/>
                  </a:lnTo>
                  <a:lnTo>
                    <a:pt x="115824" y="533781"/>
                  </a:lnTo>
                  <a:lnTo>
                    <a:pt x="115824" y="176784"/>
                  </a:lnTo>
                  <a:lnTo>
                    <a:pt x="173736" y="176784"/>
                  </a:lnTo>
                  <a:close/>
                </a:path>
                <a:path w="2974975" h="534035">
                  <a:moveTo>
                    <a:pt x="2974848" y="173736"/>
                  </a:moveTo>
                  <a:lnTo>
                    <a:pt x="2960370" y="144780"/>
                  </a:lnTo>
                  <a:lnTo>
                    <a:pt x="2887980" y="0"/>
                  </a:lnTo>
                  <a:lnTo>
                    <a:pt x="2801112" y="173736"/>
                  </a:lnTo>
                  <a:lnTo>
                    <a:pt x="2859024" y="173736"/>
                  </a:lnTo>
                  <a:lnTo>
                    <a:pt x="2859024" y="530733"/>
                  </a:lnTo>
                  <a:lnTo>
                    <a:pt x="2916936" y="530733"/>
                  </a:lnTo>
                  <a:lnTo>
                    <a:pt x="2916936" y="173736"/>
                  </a:lnTo>
                  <a:lnTo>
                    <a:pt x="2974848" y="173736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279391" y="2493264"/>
            <a:ext cx="904240" cy="2077720"/>
          </a:xfrm>
          <a:prstGeom prst="rect">
            <a:avLst/>
          </a:prstGeom>
          <a:solidFill>
            <a:srgbClr val="42B996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  <a:spcBef>
                <a:spcPts val="1270"/>
              </a:spcBef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16863" y="2311907"/>
            <a:ext cx="10012680" cy="3980815"/>
            <a:chOff x="816863" y="2311907"/>
            <a:chExt cx="10012680" cy="3980815"/>
          </a:xfrm>
        </p:grpSpPr>
        <p:sp>
          <p:nvSpPr>
            <p:cNvPr id="16" name="object 16"/>
            <p:cNvSpPr/>
            <p:nvPr/>
          </p:nvSpPr>
          <p:spPr>
            <a:xfrm>
              <a:off x="816863" y="5195315"/>
              <a:ext cx="2276856" cy="10972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964680" y="2311907"/>
              <a:ext cx="3865245" cy="2352040"/>
            </a:xfrm>
            <a:custGeom>
              <a:avLst/>
              <a:gdLst/>
              <a:ahLst/>
              <a:cxnLst/>
              <a:rect l="l" t="t" r="r" b="b"/>
              <a:pathLst>
                <a:path w="3865245" h="2352040">
                  <a:moveTo>
                    <a:pt x="1088136" y="89789"/>
                  </a:moveTo>
                  <a:lnTo>
                    <a:pt x="1081087" y="54813"/>
                  </a:lnTo>
                  <a:lnTo>
                    <a:pt x="1061859" y="26276"/>
                  </a:lnTo>
                  <a:lnTo>
                    <a:pt x="1033322" y="7048"/>
                  </a:lnTo>
                  <a:lnTo>
                    <a:pt x="998347" y="0"/>
                  </a:lnTo>
                  <a:lnTo>
                    <a:pt x="89789" y="0"/>
                  </a:lnTo>
                  <a:lnTo>
                    <a:pt x="54800" y="7048"/>
                  </a:lnTo>
                  <a:lnTo>
                    <a:pt x="26263" y="26276"/>
                  </a:lnTo>
                  <a:lnTo>
                    <a:pt x="7035" y="54813"/>
                  </a:lnTo>
                  <a:lnTo>
                    <a:pt x="0" y="89789"/>
                  </a:lnTo>
                  <a:lnTo>
                    <a:pt x="0" y="2261743"/>
                  </a:lnTo>
                  <a:lnTo>
                    <a:pt x="7035" y="2296731"/>
                  </a:lnTo>
                  <a:lnTo>
                    <a:pt x="26263" y="2325268"/>
                  </a:lnTo>
                  <a:lnTo>
                    <a:pt x="54800" y="2344496"/>
                  </a:lnTo>
                  <a:lnTo>
                    <a:pt x="89789" y="2351532"/>
                  </a:lnTo>
                  <a:lnTo>
                    <a:pt x="998347" y="2351532"/>
                  </a:lnTo>
                  <a:lnTo>
                    <a:pt x="1033322" y="2344496"/>
                  </a:lnTo>
                  <a:lnTo>
                    <a:pt x="1061859" y="2325268"/>
                  </a:lnTo>
                  <a:lnTo>
                    <a:pt x="1081087" y="2296731"/>
                  </a:lnTo>
                  <a:lnTo>
                    <a:pt x="1088136" y="2261743"/>
                  </a:lnTo>
                  <a:lnTo>
                    <a:pt x="1088136" y="89789"/>
                  </a:lnTo>
                  <a:close/>
                </a:path>
                <a:path w="3865245" h="2352040">
                  <a:moveTo>
                    <a:pt x="3864864" y="89789"/>
                  </a:moveTo>
                  <a:lnTo>
                    <a:pt x="3857815" y="54813"/>
                  </a:lnTo>
                  <a:lnTo>
                    <a:pt x="3838587" y="26276"/>
                  </a:lnTo>
                  <a:lnTo>
                    <a:pt x="3810050" y="7048"/>
                  </a:lnTo>
                  <a:lnTo>
                    <a:pt x="3775075" y="0"/>
                  </a:lnTo>
                  <a:lnTo>
                    <a:pt x="2866517" y="0"/>
                  </a:lnTo>
                  <a:lnTo>
                    <a:pt x="2831528" y="7048"/>
                  </a:lnTo>
                  <a:lnTo>
                    <a:pt x="2802991" y="26276"/>
                  </a:lnTo>
                  <a:lnTo>
                    <a:pt x="2783763" y="54813"/>
                  </a:lnTo>
                  <a:lnTo>
                    <a:pt x="2776728" y="89789"/>
                  </a:lnTo>
                  <a:lnTo>
                    <a:pt x="2776728" y="2261743"/>
                  </a:lnTo>
                  <a:lnTo>
                    <a:pt x="2783763" y="2296731"/>
                  </a:lnTo>
                  <a:lnTo>
                    <a:pt x="2802991" y="2325268"/>
                  </a:lnTo>
                  <a:lnTo>
                    <a:pt x="2831528" y="2344496"/>
                  </a:lnTo>
                  <a:lnTo>
                    <a:pt x="2866517" y="2351532"/>
                  </a:lnTo>
                  <a:lnTo>
                    <a:pt x="3775075" y="2351532"/>
                  </a:lnTo>
                  <a:lnTo>
                    <a:pt x="3810050" y="2344496"/>
                  </a:lnTo>
                  <a:lnTo>
                    <a:pt x="3838587" y="2325268"/>
                  </a:lnTo>
                  <a:lnTo>
                    <a:pt x="3857815" y="2296731"/>
                  </a:lnTo>
                  <a:lnTo>
                    <a:pt x="3864864" y="2261743"/>
                  </a:lnTo>
                  <a:lnTo>
                    <a:pt x="3864864" y="89789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816863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93591" y="5195315"/>
            <a:ext cx="2276856" cy="1097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593591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70320" y="5195315"/>
            <a:ext cx="2276855" cy="1097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370320" y="5195315"/>
            <a:ext cx="227711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147047" y="5195315"/>
            <a:ext cx="2275331" cy="10972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147047" y="5195315"/>
            <a:ext cx="2275840" cy="109728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L="3175">
              <a:lnSpc>
                <a:spcPct val="100000"/>
              </a:lnSpc>
              <a:spcBef>
                <a:spcPts val="124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119883" y="5237988"/>
            <a:ext cx="9263380" cy="330835"/>
            <a:chOff x="2119883" y="5237988"/>
            <a:chExt cx="9263380" cy="330835"/>
          </a:xfrm>
        </p:grpSpPr>
        <p:sp>
          <p:nvSpPr>
            <p:cNvPr id="26" name="object 26"/>
            <p:cNvSpPr/>
            <p:nvPr/>
          </p:nvSpPr>
          <p:spPr>
            <a:xfrm>
              <a:off x="2127503" y="5250180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903732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2" y="301752"/>
                  </a:lnTo>
                  <a:lnTo>
                    <a:pt x="903732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127503" y="5250180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0" y="301752"/>
                  </a:moveTo>
                  <a:lnTo>
                    <a:pt x="903732" y="301752"/>
                  </a:lnTo>
                  <a:lnTo>
                    <a:pt x="903732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905755" y="5245608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903731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1" y="30175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2544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905755" y="5245608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0" y="301752"/>
                  </a:moveTo>
                  <a:lnTo>
                    <a:pt x="903731" y="301752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39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682483" y="5245608"/>
              <a:ext cx="902335" cy="304800"/>
            </a:xfrm>
            <a:custGeom>
              <a:avLst/>
              <a:gdLst/>
              <a:ahLst/>
              <a:cxnLst/>
              <a:rect l="l" t="t" r="r" b="b"/>
              <a:pathLst>
                <a:path w="902334" h="304800">
                  <a:moveTo>
                    <a:pt x="902207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902207" y="304799"/>
                  </a:lnTo>
                  <a:lnTo>
                    <a:pt x="902207" y="0"/>
                  </a:lnTo>
                  <a:close/>
                </a:path>
              </a:pathLst>
            </a:custGeom>
            <a:solidFill>
              <a:srgbClr val="CFDF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682483" y="5245608"/>
              <a:ext cx="902335" cy="304800"/>
            </a:xfrm>
            <a:custGeom>
              <a:avLst/>
              <a:gdLst/>
              <a:ahLst/>
              <a:cxnLst/>
              <a:rect l="l" t="t" r="r" b="b"/>
              <a:pathLst>
                <a:path w="902334" h="304800">
                  <a:moveTo>
                    <a:pt x="0" y="304799"/>
                  </a:moveTo>
                  <a:lnTo>
                    <a:pt x="902207" y="304799"/>
                  </a:lnTo>
                  <a:lnTo>
                    <a:pt x="902207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0471403" y="5256276"/>
              <a:ext cx="904240" cy="304800"/>
            </a:xfrm>
            <a:custGeom>
              <a:avLst/>
              <a:gdLst/>
              <a:ahLst/>
              <a:cxnLst/>
              <a:rect l="l" t="t" r="r" b="b"/>
              <a:pathLst>
                <a:path w="904240" h="304800">
                  <a:moveTo>
                    <a:pt x="903731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903731" y="304800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D3F5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0471403" y="5256276"/>
              <a:ext cx="904240" cy="304800"/>
            </a:xfrm>
            <a:custGeom>
              <a:avLst/>
              <a:gdLst/>
              <a:ahLst/>
              <a:cxnLst/>
              <a:rect l="l" t="t" r="r" b="b"/>
              <a:pathLst>
                <a:path w="904240" h="304800">
                  <a:moveTo>
                    <a:pt x="0" y="304800"/>
                  </a:moveTo>
                  <a:lnTo>
                    <a:pt x="903731" y="304800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453334" y="1921890"/>
            <a:ext cx="10039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4635" algn="l"/>
                <a:tab pos="990600" algn="l"/>
              </a:tabLst>
            </a:pPr>
            <a:r>
              <a:rPr dirty="0" u="heavy" sz="2400" spc="-3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spc="-3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	</a:t>
            </a:r>
            <a:r>
              <a:rPr dirty="0" u="heavy" sz="2400" spc="-10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L=0	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29861" y="1921890"/>
            <a:ext cx="100456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12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</a:t>
            </a:r>
            <a:r>
              <a:rPr dirty="0" u="heavy" sz="2400" spc="-13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=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10</a:t>
            </a:r>
            <a:r>
              <a:rPr dirty="0" u="heavy" sz="2400" spc="-7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06790" y="1921890"/>
            <a:ext cx="37077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8920" algn="l"/>
              </a:tabLst>
            </a:pPr>
            <a:r>
              <a:rPr dirty="0" u="heavy" sz="2400" spc="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spc="-12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</a:t>
            </a:r>
            <a:r>
              <a:rPr dirty="0" u="heavy" sz="2400" spc="-13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=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500</a:t>
            </a:r>
            <a:r>
              <a:rPr dirty="0" sz="2400" b="1">
                <a:latin typeface="Arial"/>
                <a:cs typeface="Arial"/>
              </a:rPr>
              <a:t>	</a:t>
            </a:r>
            <a:r>
              <a:rPr dirty="0" u="heavy" sz="2400" spc="1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spc="-12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</a:t>
            </a:r>
            <a:r>
              <a:rPr dirty="0" u="heavy" sz="2400" spc="-13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=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500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93419" y="1661160"/>
            <a:ext cx="10860405" cy="4745990"/>
            <a:chOff x="693419" y="1661160"/>
            <a:chExt cx="10860405" cy="4745990"/>
          </a:xfrm>
        </p:grpSpPr>
        <p:sp>
          <p:nvSpPr>
            <p:cNvPr id="38" name="object 38"/>
            <p:cNvSpPr/>
            <p:nvPr/>
          </p:nvSpPr>
          <p:spPr>
            <a:xfrm>
              <a:off x="712469" y="1930146"/>
              <a:ext cx="10822305" cy="4457700"/>
            </a:xfrm>
            <a:custGeom>
              <a:avLst/>
              <a:gdLst/>
              <a:ahLst/>
              <a:cxnLst/>
              <a:rect l="l" t="t" r="r" b="b"/>
              <a:pathLst>
                <a:path w="10822305" h="4457700">
                  <a:moveTo>
                    <a:pt x="0" y="4457700"/>
                  </a:moveTo>
                  <a:lnTo>
                    <a:pt x="5263896" y="4457700"/>
                  </a:lnTo>
                  <a:lnTo>
                    <a:pt x="5263896" y="6096"/>
                  </a:lnTo>
                  <a:lnTo>
                    <a:pt x="0" y="6096"/>
                  </a:lnTo>
                  <a:lnTo>
                    <a:pt x="0" y="4457700"/>
                  </a:lnTo>
                  <a:close/>
                </a:path>
                <a:path w="10822305" h="4457700">
                  <a:moveTo>
                    <a:pt x="5559552" y="4451604"/>
                  </a:moveTo>
                  <a:lnTo>
                    <a:pt x="10821924" y="4451604"/>
                  </a:lnTo>
                  <a:lnTo>
                    <a:pt x="10821924" y="0"/>
                  </a:lnTo>
                  <a:lnTo>
                    <a:pt x="5559552" y="0"/>
                  </a:lnTo>
                  <a:lnTo>
                    <a:pt x="5559552" y="4451604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377690" y="1661160"/>
              <a:ext cx="3499485" cy="114300"/>
            </a:xfrm>
            <a:custGeom>
              <a:avLst/>
              <a:gdLst/>
              <a:ahLst/>
              <a:cxnLst/>
              <a:rect l="l" t="t" r="r" b="b"/>
              <a:pathLst>
                <a:path w="3499484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3499484" h="114300">
                  <a:moveTo>
                    <a:pt x="3384677" y="0"/>
                  </a:moveTo>
                  <a:lnTo>
                    <a:pt x="3384677" y="114300"/>
                  </a:lnTo>
                  <a:lnTo>
                    <a:pt x="3460877" y="76200"/>
                  </a:lnTo>
                  <a:lnTo>
                    <a:pt x="3403727" y="76200"/>
                  </a:lnTo>
                  <a:lnTo>
                    <a:pt x="3403727" y="38100"/>
                  </a:lnTo>
                  <a:lnTo>
                    <a:pt x="3460877" y="38100"/>
                  </a:lnTo>
                  <a:lnTo>
                    <a:pt x="3384677" y="0"/>
                  </a:lnTo>
                  <a:close/>
                </a:path>
                <a:path w="3499484" h="114300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3499484" h="114300">
                  <a:moveTo>
                    <a:pt x="3384677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3384677" y="76200"/>
                  </a:lnTo>
                  <a:lnTo>
                    <a:pt x="3384677" y="38100"/>
                  </a:lnTo>
                  <a:close/>
                </a:path>
                <a:path w="3499484" h="114300">
                  <a:moveTo>
                    <a:pt x="3460877" y="38100"/>
                  </a:moveTo>
                  <a:lnTo>
                    <a:pt x="3403727" y="38100"/>
                  </a:lnTo>
                  <a:lnTo>
                    <a:pt x="3403727" y="76200"/>
                  </a:lnTo>
                  <a:lnTo>
                    <a:pt x="3460877" y="76200"/>
                  </a:lnTo>
                  <a:lnTo>
                    <a:pt x="3498977" y="57150"/>
                  </a:lnTo>
                  <a:lnTo>
                    <a:pt x="3460877" y="381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2407157" y="1469517"/>
            <a:ext cx="743965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72125" algn="l"/>
              </a:tabLst>
            </a:pPr>
            <a:r>
              <a:rPr dirty="0" sz="2800" spc="-135" b="1">
                <a:latin typeface="Arial"/>
                <a:cs typeface="Arial"/>
              </a:rPr>
              <a:t>AVG(L)=500	</a:t>
            </a:r>
            <a:r>
              <a:rPr dirty="0" sz="2800" spc="-140" b="1">
                <a:latin typeface="Arial"/>
                <a:cs typeface="Arial"/>
              </a:rPr>
              <a:t>AVG(L)=500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403977" y="1769236"/>
            <a:ext cx="1445260" cy="491490"/>
            <a:chOff x="5403977" y="1769236"/>
            <a:chExt cx="1445260" cy="491490"/>
          </a:xfrm>
        </p:grpSpPr>
        <p:sp>
          <p:nvSpPr>
            <p:cNvPr id="42" name="object 42"/>
            <p:cNvSpPr/>
            <p:nvPr/>
          </p:nvSpPr>
          <p:spPr>
            <a:xfrm>
              <a:off x="5418582" y="1783841"/>
              <a:ext cx="1416050" cy="462280"/>
            </a:xfrm>
            <a:custGeom>
              <a:avLst/>
              <a:gdLst/>
              <a:ahLst/>
              <a:cxnLst/>
              <a:rect l="l" t="t" r="r" b="b"/>
              <a:pathLst>
                <a:path w="1416050" h="462280">
                  <a:moveTo>
                    <a:pt x="1415795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1415795" y="461772"/>
                  </a:lnTo>
                  <a:lnTo>
                    <a:pt x="14157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418582" y="1783841"/>
              <a:ext cx="1416050" cy="462280"/>
            </a:xfrm>
            <a:custGeom>
              <a:avLst/>
              <a:gdLst/>
              <a:ahLst/>
              <a:cxnLst/>
              <a:rect l="l" t="t" r="r" b="b"/>
              <a:pathLst>
                <a:path w="1416050" h="462280">
                  <a:moveTo>
                    <a:pt x="0" y="461772"/>
                  </a:moveTo>
                  <a:lnTo>
                    <a:pt x="1415795" y="461772"/>
                  </a:lnTo>
                  <a:lnTo>
                    <a:pt x="1415795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5502655" y="1799285"/>
            <a:ext cx="12458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10" b="1">
                <a:solidFill>
                  <a:srgbClr val="FF0000"/>
                </a:solidFill>
                <a:latin typeface="Arial"/>
                <a:cs typeface="Arial"/>
              </a:rPr>
              <a:t>Balanced!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059168" y="3998976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8435">
              <a:lnSpc>
                <a:spcPts val="1850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059168" y="4322064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8435">
              <a:lnSpc>
                <a:spcPts val="1860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832847" y="3998976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8435">
              <a:lnSpc>
                <a:spcPts val="1850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832847" y="4322064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8435">
              <a:lnSpc>
                <a:spcPts val="1860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298954" y="2078735"/>
            <a:ext cx="1846580" cy="114300"/>
          </a:xfrm>
          <a:custGeom>
            <a:avLst/>
            <a:gdLst/>
            <a:ahLst/>
            <a:cxnLst/>
            <a:rect l="l" t="t" r="r" b="b"/>
            <a:pathLst>
              <a:path w="184657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846579" h="114300">
                <a:moveTo>
                  <a:pt x="1731771" y="0"/>
                </a:moveTo>
                <a:lnTo>
                  <a:pt x="1731771" y="114300"/>
                </a:lnTo>
                <a:lnTo>
                  <a:pt x="1807971" y="76200"/>
                </a:lnTo>
                <a:lnTo>
                  <a:pt x="1750821" y="76200"/>
                </a:lnTo>
                <a:lnTo>
                  <a:pt x="1750821" y="38100"/>
                </a:lnTo>
                <a:lnTo>
                  <a:pt x="1807971" y="38100"/>
                </a:lnTo>
                <a:lnTo>
                  <a:pt x="1731771" y="0"/>
                </a:lnTo>
                <a:close/>
              </a:path>
              <a:path w="1846579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846579" h="114300">
                <a:moveTo>
                  <a:pt x="1731771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731771" y="76200"/>
                </a:lnTo>
                <a:lnTo>
                  <a:pt x="1731771" y="38100"/>
                </a:lnTo>
                <a:close/>
              </a:path>
              <a:path w="1846579" h="114300">
                <a:moveTo>
                  <a:pt x="1807971" y="38100"/>
                </a:moveTo>
                <a:lnTo>
                  <a:pt x="1750821" y="38100"/>
                </a:lnTo>
                <a:lnTo>
                  <a:pt x="1750821" y="76200"/>
                </a:lnTo>
                <a:lnTo>
                  <a:pt x="1807971" y="76200"/>
                </a:lnTo>
                <a:lnTo>
                  <a:pt x="1846071" y="57150"/>
                </a:lnTo>
                <a:lnTo>
                  <a:pt x="1807971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2716529" y="2193798"/>
            <a:ext cx="1210310" cy="399415"/>
          </a:xfrm>
          <a:prstGeom prst="rect">
            <a:avLst/>
          </a:prstGeom>
          <a:ln w="28955">
            <a:solidFill>
              <a:srgbClr val="FF00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240"/>
              </a:spcBef>
            </a:pPr>
            <a:r>
              <a:rPr dirty="0" sz="2000" spc="-175" b="1">
                <a:solidFill>
                  <a:srgbClr val="FF0000"/>
                </a:solidFill>
                <a:latin typeface="Arial"/>
                <a:cs typeface="Arial"/>
              </a:rPr>
              <a:t>Balanced!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018526" y="2078735"/>
            <a:ext cx="1766570" cy="114300"/>
          </a:xfrm>
          <a:custGeom>
            <a:avLst/>
            <a:gdLst/>
            <a:ahLst/>
            <a:cxnLst/>
            <a:rect l="l" t="t" r="r" b="b"/>
            <a:pathLst>
              <a:path w="176657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766570" h="114300">
                <a:moveTo>
                  <a:pt x="1651762" y="0"/>
                </a:moveTo>
                <a:lnTo>
                  <a:pt x="1651762" y="114300"/>
                </a:lnTo>
                <a:lnTo>
                  <a:pt x="1727962" y="76200"/>
                </a:lnTo>
                <a:lnTo>
                  <a:pt x="1670812" y="76200"/>
                </a:lnTo>
                <a:lnTo>
                  <a:pt x="1670812" y="38100"/>
                </a:lnTo>
                <a:lnTo>
                  <a:pt x="1727962" y="38100"/>
                </a:lnTo>
                <a:lnTo>
                  <a:pt x="1651762" y="0"/>
                </a:lnTo>
                <a:close/>
              </a:path>
              <a:path w="176657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766570" h="114300">
                <a:moveTo>
                  <a:pt x="1651762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651762" y="76200"/>
                </a:lnTo>
                <a:lnTo>
                  <a:pt x="1651762" y="38100"/>
                </a:lnTo>
                <a:close/>
              </a:path>
              <a:path w="1766570" h="114300">
                <a:moveTo>
                  <a:pt x="1727962" y="38100"/>
                </a:moveTo>
                <a:lnTo>
                  <a:pt x="1670812" y="38100"/>
                </a:lnTo>
                <a:lnTo>
                  <a:pt x="1670812" y="76200"/>
                </a:lnTo>
                <a:lnTo>
                  <a:pt x="1727962" y="76200"/>
                </a:lnTo>
                <a:lnTo>
                  <a:pt x="1766062" y="57150"/>
                </a:lnTo>
                <a:lnTo>
                  <a:pt x="1727962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8309609" y="2193798"/>
            <a:ext cx="1210310" cy="399415"/>
          </a:xfrm>
          <a:prstGeom prst="rect">
            <a:avLst/>
          </a:prstGeom>
          <a:ln w="28955">
            <a:solidFill>
              <a:srgbClr val="FF00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96520">
              <a:lnSpc>
                <a:spcPct val="100000"/>
              </a:lnSpc>
              <a:spcBef>
                <a:spcPts val="240"/>
              </a:spcBef>
            </a:pPr>
            <a:r>
              <a:rPr dirty="0" sz="2000" spc="-175" b="1">
                <a:solidFill>
                  <a:srgbClr val="FF0000"/>
                </a:solidFill>
                <a:latin typeface="Arial"/>
                <a:cs typeface="Arial"/>
              </a:rPr>
              <a:t>Balanced!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8/16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493011" y="3082289"/>
            <a:ext cx="935355" cy="1778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1500" spc="-1445" b="1">
                <a:solidFill>
                  <a:srgbClr val="FF0000"/>
                </a:solidFill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!!!</a:t>
            </a:r>
            <a:endParaRPr sz="1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80"/>
              <a:t>CFS: </a:t>
            </a:r>
            <a:r>
              <a:rPr dirty="0" spc="-1275"/>
              <a:t>BALANCING </a:t>
            </a:r>
            <a:r>
              <a:rPr dirty="0" spc="-1500"/>
              <a:t>THE</a:t>
            </a:r>
            <a:r>
              <a:rPr dirty="0" spc="-305"/>
              <a:t> </a:t>
            </a:r>
            <a:r>
              <a:rPr dirty="0" spc="-1200"/>
              <a:t>LOAD:</a:t>
            </a:r>
            <a:r>
              <a:rPr dirty="0" spc="-1160"/>
              <a:t> </a:t>
            </a:r>
            <a:r>
              <a:rPr dirty="0" spc="-1590">
                <a:solidFill>
                  <a:srgbClr val="FF0000"/>
                </a:solidFill>
              </a:rPr>
              <a:t>BUG</a:t>
            </a:r>
            <a:r>
              <a:rPr dirty="0" spc="-295">
                <a:solidFill>
                  <a:srgbClr val="FF0000"/>
                </a:solidFill>
              </a:rPr>
              <a:t> </a:t>
            </a:r>
            <a:r>
              <a:rPr dirty="0" spc="-150">
                <a:solidFill>
                  <a:srgbClr val="FF0000"/>
                </a:solidFill>
              </a:rPr>
              <a:t>#1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55" y="2311907"/>
            <a:ext cx="10342245" cy="4531360"/>
            <a:chOff x="28955" y="2311907"/>
            <a:chExt cx="10342245" cy="4531360"/>
          </a:xfrm>
        </p:grpSpPr>
        <p:sp>
          <p:nvSpPr>
            <p:cNvPr id="4" name="object 4"/>
            <p:cNvSpPr/>
            <p:nvPr/>
          </p:nvSpPr>
          <p:spPr>
            <a:xfrm>
              <a:off x="28955" y="6402322"/>
              <a:ext cx="682752" cy="440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43404" y="6427191"/>
              <a:ext cx="881942" cy="3978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25623" y="6402322"/>
              <a:ext cx="1167384" cy="4251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648200" y="6402322"/>
              <a:ext cx="667512" cy="4251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99915" y="6402322"/>
              <a:ext cx="313943" cy="4251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68423" y="4663439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89" h="530860">
                  <a:moveTo>
                    <a:pt x="115824" y="144780"/>
                  </a:moveTo>
                  <a:lnTo>
                    <a:pt x="57912" y="144780"/>
                  </a:lnTo>
                  <a:lnTo>
                    <a:pt x="57912" y="530733"/>
                  </a:lnTo>
                  <a:lnTo>
                    <a:pt x="115824" y="530733"/>
                  </a:lnTo>
                  <a:lnTo>
                    <a:pt x="115824" y="144780"/>
                  </a:lnTo>
                  <a:close/>
                </a:path>
                <a:path w="173989" h="530860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80"/>
                  </a:lnTo>
                  <a:lnTo>
                    <a:pt x="159258" y="144780"/>
                  </a:lnTo>
                  <a:lnTo>
                    <a:pt x="86868" y="0"/>
                  </a:lnTo>
                  <a:close/>
                </a:path>
                <a:path w="173989" h="530860">
                  <a:moveTo>
                    <a:pt x="159258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11223" y="2311907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998346" y="0"/>
                  </a:moveTo>
                  <a:lnTo>
                    <a:pt x="89788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8" y="2351531"/>
                  </a:lnTo>
                  <a:lnTo>
                    <a:pt x="998346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6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645152" y="4663439"/>
              <a:ext cx="173990" cy="530860"/>
            </a:xfrm>
            <a:custGeom>
              <a:avLst/>
              <a:gdLst/>
              <a:ahLst/>
              <a:cxnLst/>
              <a:rect l="l" t="t" r="r" b="b"/>
              <a:pathLst>
                <a:path w="173989" h="530860">
                  <a:moveTo>
                    <a:pt x="115824" y="144780"/>
                  </a:moveTo>
                  <a:lnTo>
                    <a:pt x="57912" y="144780"/>
                  </a:lnTo>
                  <a:lnTo>
                    <a:pt x="57912" y="530733"/>
                  </a:lnTo>
                  <a:lnTo>
                    <a:pt x="115824" y="530733"/>
                  </a:lnTo>
                  <a:lnTo>
                    <a:pt x="115824" y="144780"/>
                  </a:lnTo>
                  <a:close/>
                </a:path>
                <a:path w="173989" h="530860">
                  <a:moveTo>
                    <a:pt x="86868" y="0"/>
                  </a:moveTo>
                  <a:lnTo>
                    <a:pt x="0" y="173736"/>
                  </a:lnTo>
                  <a:lnTo>
                    <a:pt x="57912" y="173736"/>
                  </a:lnTo>
                  <a:lnTo>
                    <a:pt x="57912" y="144780"/>
                  </a:lnTo>
                  <a:lnTo>
                    <a:pt x="159258" y="144780"/>
                  </a:lnTo>
                  <a:lnTo>
                    <a:pt x="86868" y="0"/>
                  </a:lnTo>
                  <a:close/>
                </a:path>
                <a:path w="173989" h="530860">
                  <a:moveTo>
                    <a:pt x="159258" y="144780"/>
                  </a:moveTo>
                  <a:lnTo>
                    <a:pt x="115824" y="144780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58" y="144780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187952" y="2311907"/>
              <a:ext cx="1088390" cy="2352040"/>
            </a:xfrm>
            <a:custGeom>
              <a:avLst/>
              <a:gdLst/>
              <a:ahLst/>
              <a:cxnLst/>
              <a:rect l="l" t="t" r="r" b="b"/>
              <a:pathLst>
                <a:path w="1088389" h="2352040">
                  <a:moveTo>
                    <a:pt x="998347" y="0"/>
                  </a:moveTo>
                  <a:lnTo>
                    <a:pt x="89788" y="0"/>
                  </a:lnTo>
                  <a:lnTo>
                    <a:pt x="54810" y="7046"/>
                  </a:lnTo>
                  <a:lnTo>
                    <a:pt x="26273" y="26273"/>
                  </a:lnTo>
                  <a:lnTo>
                    <a:pt x="7046" y="54810"/>
                  </a:lnTo>
                  <a:lnTo>
                    <a:pt x="0" y="89788"/>
                  </a:lnTo>
                  <a:lnTo>
                    <a:pt x="0" y="2261742"/>
                  </a:lnTo>
                  <a:lnTo>
                    <a:pt x="7046" y="2296721"/>
                  </a:lnTo>
                  <a:lnTo>
                    <a:pt x="26273" y="2325258"/>
                  </a:lnTo>
                  <a:lnTo>
                    <a:pt x="54810" y="2344485"/>
                  </a:lnTo>
                  <a:lnTo>
                    <a:pt x="89788" y="2351531"/>
                  </a:lnTo>
                  <a:lnTo>
                    <a:pt x="998347" y="2351531"/>
                  </a:lnTo>
                  <a:lnTo>
                    <a:pt x="1033325" y="2344485"/>
                  </a:lnTo>
                  <a:lnTo>
                    <a:pt x="1061862" y="2325258"/>
                  </a:lnTo>
                  <a:lnTo>
                    <a:pt x="1081089" y="2296721"/>
                  </a:lnTo>
                  <a:lnTo>
                    <a:pt x="1088136" y="2261742"/>
                  </a:lnTo>
                  <a:lnTo>
                    <a:pt x="1088136" y="89788"/>
                  </a:lnTo>
                  <a:lnTo>
                    <a:pt x="1081089" y="54810"/>
                  </a:lnTo>
                  <a:lnTo>
                    <a:pt x="1061862" y="26273"/>
                  </a:lnTo>
                  <a:lnTo>
                    <a:pt x="1033325" y="7046"/>
                  </a:lnTo>
                  <a:lnTo>
                    <a:pt x="998347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395972" y="4666487"/>
              <a:ext cx="2974975" cy="534035"/>
            </a:xfrm>
            <a:custGeom>
              <a:avLst/>
              <a:gdLst/>
              <a:ahLst/>
              <a:cxnLst/>
              <a:rect l="l" t="t" r="r" b="b"/>
              <a:pathLst>
                <a:path w="2974975" h="534035">
                  <a:moveTo>
                    <a:pt x="173736" y="176784"/>
                  </a:moveTo>
                  <a:lnTo>
                    <a:pt x="159258" y="147828"/>
                  </a:lnTo>
                  <a:lnTo>
                    <a:pt x="86868" y="3048"/>
                  </a:lnTo>
                  <a:lnTo>
                    <a:pt x="0" y="176784"/>
                  </a:lnTo>
                  <a:lnTo>
                    <a:pt x="57912" y="176784"/>
                  </a:lnTo>
                  <a:lnTo>
                    <a:pt x="57912" y="533781"/>
                  </a:lnTo>
                  <a:lnTo>
                    <a:pt x="115824" y="533781"/>
                  </a:lnTo>
                  <a:lnTo>
                    <a:pt x="115824" y="176784"/>
                  </a:lnTo>
                  <a:lnTo>
                    <a:pt x="173736" y="176784"/>
                  </a:lnTo>
                  <a:close/>
                </a:path>
                <a:path w="2974975" h="534035">
                  <a:moveTo>
                    <a:pt x="2974848" y="173736"/>
                  </a:moveTo>
                  <a:lnTo>
                    <a:pt x="2960370" y="144780"/>
                  </a:lnTo>
                  <a:lnTo>
                    <a:pt x="2887980" y="0"/>
                  </a:lnTo>
                  <a:lnTo>
                    <a:pt x="2801112" y="173736"/>
                  </a:lnTo>
                  <a:lnTo>
                    <a:pt x="2859024" y="173736"/>
                  </a:lnTo>
                  <a:lnTo>
                    <a:pt x="2859024" y="530733"/>
                  </a:lnTo>
                  <a:lnTo>
                    <a:pt x="2916936" y="530733"/>
                  </a:lnTo>
                  <a:lnTo>
                    <a:pt x="2916936" y="173736"/>
                  </a:lnTo>
                  <a:lnTo>
                    <a:pt x="2974848" y="173736"/>
                  </a:lnTo>
                  <a:close/>
                </a:path>
              </a:pathLst>
            </a:custGeom>
            <a:solidFill>
              <a:srgbClr val="FF92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279391" y="2493264"/>
            <a:ext cx="904240" cy="2077720"/>
          </a:xfrm>
          <a:prstGeom prst="rect">
            <a:avLst/>
          </a:prstGeom>
          <a:solidFill>
            <a:srgbClr val="42B996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  <a:spcBef>
                <a:spcPts val="1270"/>
              </a:spcBef>
            </a:pP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L=1000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12101" y="2311907"/>
            <a:ext cx="10017760" cy="3985895"/>
            <a:chOff x="812101" y="2311907"/>
            <a:chExt cx="10017760" cy="3985895"/>
          </a:xfrm>
        </p:grpSpPr>
        <p:sp>
          <p:nvSpPr>
            <p:cNvPr id="16" name="object 16"/>
            <p:cNvSpPr/>
            <p:nvPr/>
          </p:nvSpPr>
          <p:spPr>
            <a:xfrm>
              <a:off x="816863" y="5195315"/>
              <a:ext cx="2276856" cy="10972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16863" y="5195315"/>
              <a:ext cx="2277110" cy="1097280"/>
            </a:xfrm>
            <a:custGeom>
              <a:avLst/>
              <a:gdLst/>
              <a:ahLst/>
              <a:cxnLst/>
              <a:rect l="l" t="t" r="r" b="b"/>
              <a:pathLst>
                <a:path w="2277110" h="1097279">
                  <a:moveTo>
                    <a:pt x="0" y="1097280"/>
                  </a:moveTo>
                  <a:lnTo>
                    <a:pt x="2276856" y="10972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1097280"/>
                  </a:lnTo>
                  <a:close/>
                </a:path>
              </a:pathLst>
            </a:custGeom>
            <a:ln w="9144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964680" y="2311907"/>
              <a:ext cx="3865245" cy="2352040"/>
            </a:xfrm>
            <a:custGeom>
              <a:avLst/>
              <a:gdLst/>
              <a:ahLst/>
              <a:cxnLst/>
              <a:rect l="l" t="t" r="r" b="b"/>
              <a:pathLst>
                <a:path w="3865245" h="2352040">
                  <a:moveTo>
                    <a:pt x="1088136" y="89789"/>
                  </a:moveTo>
                  <a:lnTo>
                    <a:pt x="1081087" y="54813"/>
                  </a:lnTo>
                  <a:lnTo>
                    <a:pt x="1061859" y="26276"/>
                  </a:lnTo>
                  <a:lnTo>
                    <a:pt x="1033322" y="7048"/>
                  </a:lnTo>
                  <a:lnTo>
                    <a:pt x="998347" y="0"/>
                  </a:lnTo>
                  <a:lnTo>
                    <a:pt x="89789" y="0"/>
                  </a:lnTo>
                  <a:lnTo>
                    <a:pt x="54800" y="7048"/>
                  </a:lnTo>
                  <a:lnTo>
                    <a:pt x="26263" y="26276"/>
                  </a:lnTo>
                  <a:lnTo>
                    <a:pt x="7035" y="54813"/>
                  </a:lnTo>
                  <a:lnTo>
                    <a:pt x="0" y="89789"/>
                  </a:lnTo>
                  <a:lnTo>
                    <a:pt x="0" y="2261743"/>
                  </a:lnTo>
                  <a:lnTo>
                    <a:pt x="7035" y="2296731"/>
                  </a:lnTo>
                  <a:lnTo>
                    <a:pt x="26263" y="2325268"/>
                  </a:lnTo>
                  <a:lnTo>
                    <a:pt x="54800" y="2344496"/>
                  </a:lnTo>
                  <a:lnTo>
                    <a:pt x="89789" y="2351532"/>
                  </a:lnTo>
                  <a:lnTo>
                    <a:pt x="998347" y="2351532"/>
                  </a:lnTo>
                  <a:lnTo>
                    <a:pt x="1033322" y="2344496"/>
                  </a:lnTo>
                  <a:lnTo>
                    <a:pt x="1061859" y="2325268"/>
                  </a:lnTo>
                  <a:lnTo>
                    <a:pt x="1081087" y="2296731"/>
                  </a:lnTo>
                  <a:lnTo>
                    <a:pt x="1088136" y="2261743"/>
                  </a:lnTo>
                  <a:lnTo>
                    <a:pt x="1088136" y="89789"/>
                  </a:lnTo>
                  <a:close/>
                </a:path>
                <a:path w="3865245" h="2352040">
                  <a:moveTo>
                    <a:pt x="3864864" y="89789"/>
                  </a:moveTo>
                  <a:lnTo>
                    <a:pt x="3857815" y="54813"/>
                  </a:lnTo>
                  <a:lnTo>
                    <a:pt x="3838587" y="26276"/>
                  </a:lnTo>
                  <a:lnTo>
                    <a:pt x="3810050" y="7048"/>
                  </a:lnTo>
                  <a:lnTo>
                    <a:pt x="3775075" y="0"/>
                  </a:lnTo>
                  <a:lnTo>
                    <a:pt x="2866517" y="0"/>
                  </a:lnTo>
                  <a:lnTo>
                    <a:pt x="2831528" y="7048"/>
                  </a:lnTo>
                  <a:lnTo>
                    <a:pt x="2802991" y="26276"/>
                  </a:lnTo>
                  <a:lnTo>
                    <a:pt x="2783763" y="54813"/>
                  </a:lnTo>
                  <a:lnTo>
                    <a:pt x="2776728" y="89789"/>
                  </a:lnTo>
                  <a:lnTo>
                    <a:pt x="2776728" y="2261743"/>
                  </a:lnTo>
                  <a:lnTo>
                    <a:pt x="2783763" y="2296731"/>
                  </a:lnTo>
                  <a:lnTo>
                    <a:pt x="2802991" y="2325268"/>
                  </a:lnTo>
                  <a:lnTo>
                    <a:pt x="2831528" y="2344496"/>
                  </a:lnTo>
                  <a:lnTo>
                    <a:pt x="2866517" y="2351532"/>
                  </a:lnTo>
                  <a:lnTo>
                    <a:pt x="3775075" y="2351532"/>
                  </a:lnTo>
                  <a:lnTo>
                    <a:pt x="3810050" y="2344496"/>
                  </a:lnTo>
                  <a:lnTo>
                    <a:pt x="3838587" y="2325268"/>
                  </a:lnTo>
                  <a:lnTo>
                    <a:pt x="3857815" y="2296731"/>
                  </a:lnTo>
                  <a:lnTo>
                    <a:pt x="3864864" y="2261743"/>
                  </a:lnTo>
                  <a:lnTo>
                    <a:pt x="3864864" y="89789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627123" y="5894628"/>
            <a:ext cx="6584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88829" y="5190553"/>
            <a:ext cx="2286635" cy="1106805"/>
            <a:chOff x="3588829" y="5190553"/>
            <a:chExt cx="2286635" cy="1106805"/>
          </a:xfrm>
        </p:grpSpPr>
        <p:sp>
          <p:nvSpPr>
            <p:cNvPr id="21" name="object 21"/>
            <p:cNvSpPr/>
            <p:nvPr/>
          </p:nvSpPr>
          <p:spPr>
            <a:xfrm>
              <a:off x="3593591" y="5195315"/>
              <a:ext cx="2276856" cy="10972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593591" y="5195315"/>
              <a:ext cx="2277110" cy="1097280"/>
            </a:xfrm>
            <a:custGeom>
              <a:avLst/>
              <a:gdLst/>
              <a:ahLst/>
              <a:cxnLst/>
              <a:rect l="l" t="t" r="r" b="b"/>
              <a:pathLst>
                <a:path w="2277110" h="1097279">
                  <a:moveTo>
                    <a:pt x="0" y="1097280"/>
                  </a:moveTo>
                  <a:lnTo>
                    <a:pt x="2276856" y="10972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1097280"/>
                  </a:lnTo>
                  <a:close/>
                </a:path>
              </a:pathLst>
            </a:custGeom>
            <a:ln w="9144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4403852" y="5894628"/>
            <a:ext cx="6584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65557" y="5190553"/>
            <a:ext cx="2286635" cy="1106805"/>
            <a:chOff x="6365557" y="5190553"/>
            <a:chExt cx="2286635" cy="1106805"/>
          </a:xfrm>
        </p:grpSpPr>
        <p:sp>
          <p:nvSpPr>
            <p:cNvPr id="25" name="object 25"/>
            <p:cNvSpPr/>
            <p:nvPr/>
          </p:nvSpPr>
          <p:spPr>
            <a:xfrm>
              <a:off x="6370320" y="5195315"/>
              <a:ext cx="2276855" cy="10972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370320" y="5195315"/>
              <a:ext cx="2277110" cy="1097280"/>
            </a:xfrm>
            <a:custGeom>
              <a:avLst/>
              <a:gdLst/>
              <a:ahLst/>
              <a:cxnLst/>
              <a:rect l="l" t="t" r="r" b="b"/>
              <a:pathLst>
                <a:path w="2277109" h="1097279">
                  <a:moveTo>
                    <a:pt x="0" y="1097280"/>
                  </a:moveTo>
                  <a:lnTo>
                    <a:pt x="2276855" y="1097280"/>
                  </a:lnTo>
                  <a:lnTo>
                    <a:pt x="2276855" y="0"/>
                  </a:lnTo>
                  <a:lnTo>
                    <a:pt x="0" y="0"/>
                  </a:lnTo>
                  <a:lnTo>
                    <a:pt x="0" y="1097280"/>
                  </a:lnTo>
                  <a:close/>
                </a:path>
              </a:pathLst>
            </a:custGeom>
            <a:ln w="9144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7180580" y="5894628"/>
            <a:ext cx="6584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142285" y="5190553"/>
            <a:ext cx="2285365" cy="1106805"/>
            <a:chOff x="9142285" y="5190553"/>
            <a:chExt cx="2285365" cy="1106805"/>
          </a:xfrm>
        </p:grpSpPr>
        <p:sp>
          <p:nvSpPr>
            <p:cNvPr id="29" name="object 29"/>
            <p:cNvSpPr/>
            <p:nvPr/>
          </p:nvSpPr>
          <p:spPr>
            <a:xfrm>
              <a:off x="9147047" y="5195315"/>
              <a:ext cx="2275331" cy="10972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9147047" y="5195315"/>
              <a:ext cx="2275840" cy="1097280"/>
            </a:xfrm>
            <a:custGeom>
              <a:avLst/>
              <a:gdLst/>
              <a:ahLst/>
              <a:cxnLst/>
              <a:rect l="l" t="t" r="r" b="b"/>
              <a:pathLst>
                <a:path w="2275840" h="1097279">
                  <a:moveTo>
                    <a:pt x="0" y="1097280"/>
                  </a:moveTo>
                  <a:lnTo>
                    <a:pt x="2275331" y="1097280"/>
                  </a:lnTo>
                  <a:lnTo>
                    <a:pt x="2275331" y="0"/>
                  </a:lnTo>
                  <a:lnTo>
                    <a:pt x="0" y="0"/>
                  </a:lnTo>
                  <a:lnTo>
                    <a:pt x="0" y="1097280"/>
                  </a:lnTo>
                  <a:close/>
                </a:path>
              </a:pathLst>
            </a:custGeom>
            <a:ln w="9143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9957307" y="5894628"/>
            <a:ext cx="6584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5">
                <a:latin typeface="Arial"/>
                <a:cs typeface="Arial"/>
              </a:rPr>
              <a:t>Core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119883" y="5237988"/>
            <a:ext cx="9263380" cy="330835"/>
            <a:chOff x="2119883" y="5237988"/>
            <a:chExt cx="9263380" cy="330835"/>
          </a:xfrm>
        </p:grpSpPr>
        <p:sp>
          <p:nvSpPr>
            <p:cNvPr id="33" name="object 33"/>
            <p:cNvSpPr/>
            <p:nvPr/>
          </p:nvSpPr>
          <p:spPr>
            <a:xfrm>
              <a:off x="2127503" y="5250180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903732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2" y="301752"/>
                  </a:lnTo>
                  <a:lnTo>
                    <a:pt x="903732" y="0"/>
                  </a:lnTo>
                  <a:close/>
                </a:path>
              </a:pathLst>
            </a:custGeom>
            <a:solidFill>
              <a:srgbClr val="D1E7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127503" y="5250180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0" y="301752"/>
                  </a:moveTo>
                  <a:lnTo>
                    <a:pt x="903732" y="301752"/>
                  </a:lnTo>
                  <a:lnTo>
                    <a:pt x="903732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905755" y="5245608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903731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903731" y="301752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2544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905755" y="5245608"/>
              <a:ext cx="904240" cy="302260"/>
            </a:xfrm>
            <a:custGeom>
              <a:avLst/>
              <a:gdLst/>
              <a:ahLst/>
              <a:cxnLst/>
              <a:rect l="l" t="t" r="r" b="b"/>
              <a:pathLst>
                <a:path w="904239" h="302260">
                  <a:moveTo>
                    <a:pt x="0" y="301752"/>
                  </a:moveTo>
                  <a:lnTo>
                    <a:pt x="903731" y="301752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15239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682483" y="5245608"/>
              <a:ext cx="902335" cy="304800"/>
            </a:xfrm>
            <a:custGeom>
              <a:avLst/>
              <a:gdLst/>
              <a:ahLst/>
              <a:cxnLst/>
              <a:rect l="l" t="t" r="r" b="b"/>
              <a:pathLst>
                <a:path w="902334" h="304800">
                  <a:moveTo>
                    <a:pt x="902207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902207" y="304799"/>
                  </a:lnTo>
                  <a:lnTo>
                    <a:pt x="902207" y="0"/>
                  </a:lnTo>
                  <a:close/>
                </a:path>
              </a:pathLst>
            </a:custGeom>
            <a:solidFill>
              <a:srgbClr val="CFDF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682483" y="5245608"/>
              <a:ext cx="902335" cy="304800"/>
            </a:xfrm>
            <a:custGeom>
              <a:avLst/>
              <a:gdLst/>
              <a:ahLst/>
              <a:cxnLst/>
              <a:rect l="l" t="t" r="r" b="b"/>
              <a:pathLst>
                <a:path w="902334" h="304800">
                  <a:moveTo>
                    <a:pt x="0" y="304799"/>
                  </a:moveTo>
                  <a:lnTo>
                    <a:pt x="902207" y="304799"/>
                  </a:lnTo>
                  <a:lnTo>
                    <a:pt x="902207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0471403" y="5256276"/>
              <a:ext cx="904240" cy="304800"/>
            </a:xfrm>
            <a:custGeom>
              <a:avLst/>
              <a:gdLst/>
              <a:ahLst/>
              <a:cxnLst/>
              <a:rect l="l" t="t" r="r" b="b"/>
              <a:pathLst>
                <a:path w="904240" h="304800">
                  <a:moveTo>
                    <a:pt x="903731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903731" y="304800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D3F5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0471403" y="5256276"/>
              <a:ext cx="904240" cy="304800"/>
            </a:xfrm>
            <a:custGeom>
              <a:avLst/>
              <a:gdLst/>
              <a:ahLst/>
              <a:cxnLst/>
              <a:rect l="l" t="t" r="r" b="b"/>
              <a:pathLst>
                <a:path w="904240" h="304800">
                  <a:moveTo>
                    <a:pt x="0" y="304800"/>
                  </a:moveTo>
                  <a:lnTo>
                    <a:pt x="903731" y="304800"/>
                  </a:lnTo>
                  <a:lnTo>
                    <a:pt x="903731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5240">
              <a:solidFill>
                <a:srgbClr val="1242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1453334" y="1921890"/>
            <a:ext cx="10039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4635" algn="l"/>
                <a:tab pos="990600" algn="l"/>
              </a:tabLst>
            </a:pPr>
            <a:r>
              <a:rPr dirty="0" u="heavy" sz="2400" spc="-3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spc="-3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	</a:t>
            </a:r>
            <a:r>
              <a:rPr dirty="0" u="heavy" sz="2400" spc="-10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L=0	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229861" y="1921890"/>
            <a:ext cx="100456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12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</a:t>
            </a:r>
            <a:r>
              <a:rPr dirty="0" u="heavy" sz="2400" spc="-13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=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10</a:t>
            </a:r>
            <a:r>
              <a:rPr dirty="0" u="heavy" sz="2400" spc="-7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006790" y="1921890"/>
            <a:ext cx="37077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8920" algn="l"/>
              </a:tabLst>
            </a:pPr>
            <a:r>
              <a:rPr dirty="0" u="heavy" sz="2400" spc="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spc="-12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</a:t>
            </a:r>
            <a:r>
              <a:rPr dirty="0" u="heavy" sz="2400" spc="-13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=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500</a:t>
            </a:r>
            <a:r>
              <a:rPr dirty="0" sz="2400" b="1">
                <a:latin typeface="Arial"/>
                <a:cs typeface="Arial"/>
              </a:rPr>
              <a:t>	</a:t>
            </a:r>
            <a:r>
              <a:rPr dirty="0" u="heavy" sz="2400" spc="1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spc="-12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L</a:t>
            </a:r>
            <a:r>
              <a:rPr dirty="0" u="heavy" sz="2400" spc="-130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=</a:t>
            </a:r>
            <a:r>
              <a:rPr dirty="0" u="heavy" sz="2400" spc="-65" b="1"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500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93419" y="1661160"/>
            <a:ext cx="10860405" cy="4745990"/>
            <a:chOff x="693419" y="1661160"/>
            <a:chExt cx="10860405" cy="4745990"/>
          </a:xfrm>
        </p:grpSpPr>
        <p:sp>
          <p:nvSpPr>
            <p:cNvPr id="45" name="object 45"/>
            <p:cNvSpPr/>
            <p:nvPr/>
          </p:nvSpPr>
          <p:spPr>
            <a:xfrm>
              <a:off x="712469" y="1930146"/>
              <a:ext cx="10822305" cy="4457700"/>
            </a:xfrm>
            <a:custGeom>
              <a:avLst/>
              <a:gdLst/>
              <a:ahLst/>
              <a:cxnLst/>
              <a:rect l="l" t="t" r="r" b="b"/>
              <a:pathLst>
                <a:path w="10822305" h="4457700">
                  <a:moveTo>
                    <a:pt x="0" y="4457700"/>
                  </a:moveTo>
                  <a:lnTo>
                    <a:pt x="5263896" y="4457700"/>
                  </a:lnTo>
                  <a:lnTo>
                    <a:pt x="5263896" y="6096"/>
                  </a:lnTo>
                  <a:lnTo>
                    <a:pt x="0" y="6096"/>
                  </a:lnTo>
                  <a:lnTo>
                    <a:pt x="0" y="4457700"/>
                  </a:lnTo>
                  <a:close/>
                </a:path>
                <a:path w="10822305" h="4457700">
                  <a:moveTo>
                    <a:pt x="5559552" y="4451604"/>
                  </a:moveTo>
                  <a:lnTo>
                    <a:pt x="10821924" y="4451604"/>
                  </a:lnTo>
                  <a:lnTo>
                    <a:pt x="10821924" y="0"/>
                  </a:lnTo>
                  <a:lnTo>
                    <a:pt x="5559552" y="0"/>
                  </a:lnTo>
                  <a:lnTo>
                    <a:pt x="5559552" y="4451604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377690" y="1661160"/>
              <a:ext cx="3499485" cy="114300"/>
            </a:xfrm>
            <a:custGeom>
              <a:avLst/>
              <a:gdLst/>
              <a:ahLst/>
              <a:cxnLst/>
              <a:rect l="l" t="t" r="r" b="b"/>
              <a:pathLst>
                <a:path w="3499484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3499484" h="114300">
                  <a:moveTo>
                    <a:pt x="3384677" y="0"/>
                  </a:moveTo>
                  <a:lnTo>
                    <a:pt x="3384677" y="114300"/>
                  </a:lnTo>
                  <a:lnTo>
                    <a:pt x="3460877" y="76200"/>
                  </a:lnTo>
                  <a:lnTo>
                    <a:pt x="3403727" y="76200"/>
                  </a:lnTo>
                  <a:lnTo>
                    <a:pt x="3403727" y="38100"/>
                  </a:lnTo>
                  <a:lnTo>
                    <a:pt x="3460877" y="38100"/>
                  </a:lnTo>
                  <a:lnTo>
                    <a:pt x="3384677" y="0"/>
                  </a:lnTo>
                  <a:close/>
                </a:path>
                <a:path w="3499484" h="114300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3499484" h="114300">
                  <a:moveTo>
                    <a:pt x="3384677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3384677" y="76200"/>
                  </a:lnTo>
                  <a:lnTo>
                    <a:pt x="3384677" y="38100"/>
                  </a:lnTo>
                  <a:close/>
                </a:path>
                <a:path w="3499484" h="114300">
                  <a:moveTo>
                    <a:pt x="3460877" y="38100"/>
                  </a:moveTo>
                  <a:lnTo>
                    <a:pt x="3403727" y="38100"/>
                  </a:lnTo>
                  <a:lnTo>
                    <a:pt x="3403727" y="76200"/>
                  </a:lnTo>
                  <a:lnTo>
                    <a:pt x="3460877" y="76200"/>
                  </a:lnTo>
                  <a:lnTo>
                    <a:pt x="3498977" y="57150"/>
                  </a:lnTo>
                  <a:lnTo>
                    <a:pt x="3460877" y="381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2407157" y="1469517"/>
            <a:ext cx="743965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72125" algn="l"/>
              </a:tabLst>
            </a:pPr>
            <a:r>
              <a:rPr dirty="0" sz="2800" spc="-135" b="1">
                <a:latin typeface="Arial"/>
                <a:cs typeface="Arial"/>
              </a:rPr>
              <a:t>AVG(L)=500	</a:t>
            </a:r>
            <a:r>
              <a:rPr dirty="0" sz="2800" spc="-140" b="1">
                <a:latin typeface="Arial"/>
                <a:cs typeface="Arial"/>
              </a:rPr>
              <a:t>AVG(L)=500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403977" y="1769236"/>
            <a:ext cx="1445260" cy="491490"/>
            <a:chOff x="5403977" y="1769236"/>
            <a:chExt cx="1445260" cy="491490"/>
          </a:xfrm>
        </p:grpSpPr>
        <p:sp>
          <p:nvSpPr>
            <p:cNvPr id="49" name="object 49"/>
            <p:cNvSpPr/>
            <p:nvPr/>
          </p:nvSpPr>
          <p:spPr>
            <a:xfrm>
              <a:off x="5418582" y="1783841"/>
              <a:ext cx="1416050" cy="462280"/>
            </a:xfrm>
            <a:custGeom>
              <a:avLst/>
              <a:gdLst/>
              <a:ahLst/>
              <a:cxnLst/>
              <a:rect l="l" t="t" r="r" b="b"/>
              <a:pathLst>
                <a:path w="1416050" h="462280">
                  <a:moveTo>
                    <a:pt x="1415795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1415795" y="461772"/>
                  </a:lnTo>
                  <a:lnTo>
                    <a:pt x="14157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418582" y="1783841"/>
              <a:ext cx="1416050" cy="462280"/>
            </a:xfrm>
            <a:custGeom>
              <a:avLst/>
              <a:gdLst/>
              <a:ahLst/>
              <a:cxnLst/>
              <a:rect l="l" t="t" r="r" b="b"/>
              <a:pathLst>
                <a:path w="1416050" h="462280">
                  <a:moveTo>
                    <a:pt x="0" y="461772"/>
                  </a:moveTo>
                  <a:lnTo>
                    <a:pt x="1415795" y="461772"/>
                  </a:lnTo>
                  <a:lnTo>
                    <a:pt x="1415795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5502655" y="1799285"/>
            <a:ext cx="12458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10" b="1">
                <a:solidFill>
                  <a:srgbClr val="FF0000"/>
                </a:solidFill>
                <a:latin typeface="Arial"/>
                <a:cs typeface="Arial"/>
              </a:rPr>
              <a:t>Balanced!</a:t>
            </a:r>
            <a:endParaRPr sz="2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059168" y="3998976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8435">
              <a:lnSpc>
                <a:spcPts val="1850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059168" y="4322064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8435">
              <a:lnSpc>
                <a:spcPts val="1860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832847" y="3998976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8435">
              <a:lnSpc>
                <a:spcPts val="1850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832847" y="4322064"/>
            <a:ext cx="904240" cy="248920"/>
          </a:xfrm>
          <a:prstGeom prst="rect">
            <a:avLst/>
          </a:prstGeom>
          <a:solidFill>
            <a:srgbClr val="2583C5"/>
          </a:solidFill>
          <a:ln w="15240">
            <a:solidFill>
              <a:srgbClr val="12426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8435">
              <a:lnSpc>
                <a:spcPts val="1860"/>
              </a:lnSpc>
            </a:pP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L=250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298954" y="2078735"/>
            <a:ext cx="1846580" cy="114300"/>
          </a:xfrm>
          <a:custGeom>
            <a:avLst/>
            <a:gdLst/>
            <a:ahLst/>
            <a:cxnLst/>
            <a:rect l="l" t="t" r="r" b="b"/>
            <a:pathLst>
              <a:path w="184657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846579" h="114300">
                <a:moveTo>
                  <a:pt x="1731771" y="0"/>
                </a:moveTo>
                <a:lnTo>
                  <a:pt x="1731771" y="114300"/>
                </a:lnTo>
                <a:lnTo>
                  <a:pt x="1807971" y="76200"/>
                </a:lnTo>
                <a:lnTo>
                  <a:pt x="1750821" y="76200"/>
                </a:lnTo>
                <a:lnTo>
                  <a:pt x="1750821" y="38100"/>
                </a:lnTo>
                <a:lnTo>
                  <a:pt x="1807971" y="38100"/>
                </a:lnTo>
                <a:lnTo>
                  <a:pt x="1731771" y="0"/>
                </a:lnTo>
                <a:close/>
              </a:path>
              <a:path w="1846579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846579" h="114300">
                <a:moveTo>
                  <a:pt x="1731771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731771" y="76200"/>
                </a:lnTo>
                <a:lnTo>
                  <a:pt x="1731771" y="38100"/>
                </a:lnTo>
                <a:close/>
              </a:path>
              <a:path w="1846579" h="114300">
                <a:moveTo>
                  <a:pt x="1807971" y="38100"/>
                </a:moveTo>
                <a:lnTo>
                  <a:pt x="1750821" y="38100"/>
                </a:lnTo>
                <a:lnTo>
                  <a:pt x="1750821" y="76200"/>
                </a:lnTo>
                <a:lnTo>
                  <a:pt x="1807971" y="76200"/>
                </a:lnTo>
                <a:lnTo>
                  <a:pt x="1846071" y="57150"/>
                </a:lnTo>
                <a:lnTo>
                  <a:pt x="1807971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2716529" y="2193798"/>
            <a:ext cx="1210310" cy="399415"/>
          </a:xfrm>
          <a:prstGeom prst="rect">
            <a:avLst/>
          </a:prstGeom>
          <a:ln w="28955">
            <a:solidFill>
              <a:srgbClr val="FF00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240"/>
              </a:spcBef>
            </a:pPr>
            <a:r>
              <a:rPr dirty="0" sz="2000" spc="-175" b="1">
                <a:solidFill>
                  <a:srgbClr val="FF0000"/>
                </a:solidFill>
                <a:latin typeface="Arial"/>
                <a:cs typeface="Arial"/>
              </a:rPr>
              <a:t>Balanced!</a:t>
            </a:r>
            <a:endParaRPr sz="20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018526" y="2078735"/>
            <a:ext cx="1766570" cy="114300"/>
          </a:xfrm>
          <a:custGeom>
            <a:avLst/>
            <a:gdLst/>
            <a:ahLst/>
            <a:cxnLst/>
            <a:rect l="l" t="t" r="r" b="b"/>
            <a:pathLst>
              <a:path w="176657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766570" h="114300">
                <a:moveTo>
                  <a:pt x="1651762" y="0"/>
                </a:moveTo>
                <a:lnTo>
                  <a:pt x="1651762" y="114300"/>
                </a:lnTo>
                <a:lnTo>
                  <a:pt x="1727962" y="76200"/>
                </a:lnTo>
                <a:lnTo>
                  <a:pt x="1670812" y="76200"/>
                </a:lnTo>
                <a:lnTo>
                  <a:pt x="1670812" y="38100"/>
                </a:lnTo>
                <a:lnTo>
                  <a:pt x="1727962" y="38100"/>
                </a:lnTo>
                <a:lnTo>
                  <a:pt x="1651762" y="0"/>
                </a:lnTo>
                <a:close/>
              </a:path>
              <a:path w="176657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766570" h="114300">
                <a:moveTo>
                  <a:pt x="1651762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651762" y="76200"/>
                </a:lnTo>
                <a:lnTo>
                  <a:pt x="1651762" y="38100"/>
                </a:lnTo>
                <a:close/>
              </a:path>
              <a:path w="1766570" h="114300">
                <a:moveTo>
                  <a:pt x="1727962" y="38100"/>
                </a:moveTo>
                <a:lnTo>
                  <a:pt x="1670812" y="38100"/>
                </a:lnTo>
                <a:lnTo>
                  <a:pt x="1670812" y="76200"/>
                </a:lnTo>
                <a:lnTo>
                  <a:pt x="1727962" y="76200"/>
                </a:lnTo>
                <a:lnTo>
                  <a:pt x="1766062" y="57150"/>
                </a:lnTo>
                <a:lnTo>
                  <a:pt x="1727962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8309609" y="2193798"/>
            <a:ext cx="1210310" cy="399415"/>
          </a:xfrm>
          <a:prstGeom prst="rect">
            <a:avLst/>
          </a:prstGeom>
          <a:ln w="28955">
            <a:solidFill>
              <a:srgbClr val="FF00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96520">
              <a:lnSpc>
                <a:spcPct val="100000"/>
              </a:lnSpc>
              <a:spcBef>
                <a:spcPts val="240"/>
              </a:spcBef>
            </a:pPr>
            <a:r>
              <a:rPr dirty="0" sz="2000" spc="-175" b="1">
                <a:solidFill>
                  <a:srgbClr val="FF0000"/>
                </a:solidFill>
                <a:latin typeface="Arial"/>
                <a:cs typeface="Arial"/>
              </a:rPr>
              <a:t>Balanced!</a:t>
            </a:r>
            <a:endParaRPr sz="20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493011" y="3082289"/>
            <a:ext cx="935355" cy="1778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1500" spc="-1445" b="1">
                <a:solidFill>
                  <a:srgbClr val="FF0000"/>
                </a:solidFill>
                <a:uFill>
                  <a:solidFill>
                    <a:srgbClr val="1D6194"/>
                  </a:solidFill>
                </a:uFill>
                <a:latin typeface="Arial"/>
                <a:cs typeface="Arial"/>
              </a:rPr>
              <a:t>!!!</a:t>
            </a:r>
            <a:endParaRPr sz="11500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4143755" y="5635752"/>
            <a:ext cx="5892165" cy="683260"/>
            <a:chOff x="4143755" y="5635752"/>
            <a:chExt cx="5892165" cy="683260"/>
          </a:xfrm>
        </p:grpSpPr>
        <p:sp>
          <p:nvSpPr>
            <p:cNvPr id="62" name="object 62"/>
            <p:cNvSpPr/>
            <p:nvPr/>
          </p:nvSpPr>
          <p:spPr>
            <a:xfrm>
              <a:off x="4143755" y="5635752"/>
              <a:ext cx="5891784" cy="68275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4207763" y="5699595"/>
              <a:ext cx="5763260" cy="55497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4" name="object 64"/>
          <p:cNvGrpSpPr/>
          <p:nvPr/>
        </p:nvGrpSpPr>
        <p:grpSpPr>
          <a:xfrm>
            <a:off x="2377439" y="4629911"/>
            <a:ext cx="7598409" cy="1681480"/>
            <a:chOff x="2377439" y="4629911"/>
            <a:chExt cx="7598409" cy="1681480"/>
          </a:xfrm>
        </p:grpSpPr>
        <p:sp>
          <p:nvSpPr>
            <p:cNvPr id="65" name="object 65"/>
            <p:cNvSpPr/>
            <p:nvPr/>
          </p:nvSpPr>
          <p:spPr>
            <a:xfrm>
              <a:off x="2930651" y="4629911"/>
              <a:ext cx="6618732" cy="68275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2990214" y="4689220"/>
              <a:ext cx="6500368" cy="56413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2377439" y="5635751"/>
              <a:ext cx="1610867" cy="6751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2441447" y="5699594"/>
              <a:ext cx="1483360" cy="548005"/>
            </a:xfrm>
            <a:custGeom>
              <a:avLst/>
              <a:gdLst/>
              <a:ahLst/>
              <a:cxnLst/>
              <a:rect l="l" t="t" r="r" b="b"/>
              <a:pathLst>
                <a:path w="1483360" h="548004">
                  <a:moveTo>
                    <a:pt x="814197" y="195630"/>
                  </a:moveTo>
                  <a:lnTo>
                    <a:pt x="709421" y="195630"/>
                  </a:lnTo>
                  <a:lnTo>
                    <a:pt x="709421" y="547611"/>
                  </a:lnTo>
                  <a:lnTo>
                    <a:pt x="814197" y="547611"/>
                  </a:lnTo>
                  <a:lnTo>
                    <a:pt x="814197" y="195630"/>
                  </a:lnTo>
                  <a:close/>
                </a:path>
                <a:path w="1483360" h="548004">
                  <a:moveTo>
                    <a:pt x="110616" y="195630"/>
                  </a:moveTo>
                  <a:lnTo>
                    <a:pt x="0" y="195630"/>
                  </a:lnTo>
                  <a:lnTo>
                    <a:pt x="160019" y="547611"/>
                  </a:lnTo>
                  <a:lnTo>
                    <a:pt x="245999" y="547611"/>
                  </a:lnTo>
                  <a:lnTo>
                    <a:pt x="303658" y="404367"/>
                  </a:lnTo>
                  <a:lnTo>
                    <a:pt x="205231" y="404367"/>
                  </a:lnTo>
                  <a:lnTo>
                    <a:pt x="110616" y="195630"/>
                  </a:lnTo>
                  <a:close/>
                </a:path>
                <a:path w="1483360" h="548004">
                  <a:moveTo>
                    <a:pt x="420945" y="354837"/>
                  </a:moveTo>
                  <a:lnTo>
                    <a:pt x="323595" y="354837"/>
                  </a:lnTo>
                  <a:lnTo>
                    <a:pt x="400050" y="547611"/>
                  </a:lnTo>
                  <a:lnTo>
                    <a:pt x="484124" y="547611"/>
                  </a:lnTo>
                  <a:lnTo>
                    <a:pt x="550200" y="402729"/>
                  </a:lnTo>
                  <a:lnTo>
                    <a:pt x="440181" y="402729"/>
                  </a:lnTo>
                  <a:lnTo>
                    <a:pt x="420945" y="354837"/>
                  </a:lnTo>
                  <a:close/>
                </a:path>
                <a:path w="1483360" h="548004">
                  <a:moveTo>
                    <a:pt x="356996" y="195630"/>
                  </a:moveTo>
                  <a:lnTo>
                    <a:pt x="288670" y="195630"/>
                  </a:lnTo>
                  <a:lnTo>
                    <a:pt x="205231" y="404367"/>
                  </a:lnTo>
                  <a:lnTo>
                    <a:pt x="303658" y="404367"/>
                  </a:lnTo>
                  <a:lnTo>
                    <a:pt x="323595" y="354837"/>
                  </a:lnTo>
                  <a:lnTo>
                    <a:pt x="420945" y="354837"/>
                  </a:lnTo>
                  <a:lnTo>
                    <a:pt x="356996" y="195630"/>
                  </a:lnTo>
                  <a:close/>
                </a:path>
                <a:path w="1483360" h="548004">
                  <a:moveTo>
                    <a:pt x="644651" y="195630"/>
                  </a:moveTo>
                  <a:lnTo>
                    <a:pt x="534162" y="195630"/>
                  </a:lnTo>
                  <a:lnTo>
                    <a:pt x="440181" y="402729"/>
                  </a:lnTo>
                  <a:lnTo>
                    <a:pt x="550200" y="402729"/>
                  </a:lnTo>
                  <a:lnTo>
                    <a:pt x="644651" y="195630"/>
                  </a:lnTo>
                  <a:close/>
                </a:path>
                <a:path w="1483360" h="548004">
                  <a:moveTo>
                    <a:pt x="1027302" y="291807"/>
                  </a:moveTo>
                  <a:lnTo>
                    <a:pt x="922527" y="291807"/>
                  </a:lnTo>
                  <a:lnTo>
                    <a:pt x="922527" y="547611"/>
                  </a:lnTo>
                  <a:lnTo>
                    <a:pt x="1027302" y="547611"/>
                  </a:lnTo>
                  <a:lnTo>
                    <a:pt x="1027302" y="291807"/>
                  </a:lnTo>
                  <a:close/>
                </a:path>
                <a:path w="1483360" h="548004">
                  <a:moveTo>
                    <a:pt x="1077594" y="195630"/>
                  </a:moveTo>
                  <a:lnTo>
                    <a:pt x="882396" y="195630"/>
                  </a:lnTo>
                  <a:lnTo>
                    <a:pt x="882396" y="291807"/>
                  </a:lnTo>
                  <a:lnTo>
                    <a:pt x="1077594" y="291807"/>
                  </a:lnTo>
                  <a:lnTo>
                    <a:pt x="1077594" y="195630"/>
                  </a:lnTo>
                  <a:close/>
                </a:path>
                <a:path w="1483360" h="548004">
                  <a:moveTo>
                    <a:pt x="1027302" y="74891"/>
                  </a:moveTo>
                  <a:lnTo>
                    <a:pt x="922527" y="74891"/>
                  </a:lnTo>
                  <a:lnTo>
                    <a:pt x="922527" y="195630"/>
                  </a:lnTo>
                  <a:lnTo>
                    <a:pt x="1027302" y="195630"/>
                  </a:lnTo>
                  <a:lnTo>
                    <a:pt x="1027302" y="74891"/>
                  </a:lnTo>
                  <a:close/>
                </a:path>
                <a:path w="1483360" h="548004">
                  <a:moveTo>
                    <a:pt x="1255014" y="1231"/>
                  </a:moveTo>
                  <a:lnTo>
                    <a:pt x="1148588" y="1231"/>
                  </a:lnTo>
                  <a:lnTo>
                    <a:pt x="1148588" y="547611"/>
                  </a:lnTo>
                  <a:lnTo>
                    <a:pt x="1255014" y="547611"/>
                  </a:lnTo>
                  <a:lnTo>
                    <a:pt x="1255014" y="388404"/>
                  </a:lnTo>
                  <a:lnTo>
                    <a:pt x="1255944" y="362029"/>
                  </a:lnTo>
                  <a:lnTo>
                    <a:pt x="1263425" y="320486"/>
                  </a:lnTo>
                  <a:lnTo>
                    <a:pt x="1289240" y="285364"/>
                  </a:lnTo>
                  <a:lnTo>
                    <a:pt x="1317243" y="278714"/>
                  </a:lnTo>
                  <a:lnTo>
                    <a:pt x="1475420" y="278714"/>
                  </a:lnTo>
                  <a:lnTo>
                    <a:pt x="1475168" y="277439"/>
                  </a:lnTo>
                  <a:lnTo>
                    <a:pt x="1465405" y="251692"/>
                  </a:lnTo>
                  <a:lnTo>
                    <a:pt x="1455956" y="236562"/>
                  </a:lnTo>
                  <a:lnTo>
                    <a:pt x="1255014" y="236562"/>
                  </a:lnTo>
                  <a:lnTo>
                    <a:pt x="1255014" y="1231"/>
                  </a:lnTo>
                  <a:close/>
                </a:path>
                <a:path w="1483360" h="548004">
                  <a:moveTo>
                    <a:pt x="1475420" y="278714"/>
                  </a:moveTo>
                  <a:lnTo>
                    <a:pt x="1317243" y="278714"/>
                  </a:lnTo>
                  <a:lnTo>
                    <a:pt x="1329414" y="280159"/>
                  </a:lnTo>
                  <a:lnTo>
                    <a:pt x="1340596" y="284495"/>
                  </a:lnTo>
                  <a:lnTo>
                    <a:pt x="1367637" y="314080"/>
                  </a:lnTo>
                  <a:lnTo>
                    <a:pt x="1377441" y="358940"/>
                  </a:lnTo>
                  <a:lnTo>
                    <a:pt x="1377441" y="547611"/>
                  </a:lnTo>
                  <a:lnTo>
                    <a:pt x="1482978" y="547611"/>
                  </a:lnTo>
                  <a:lnTo>
                    <a:pt x="1482913" y="339390"/>
                  </a:lnTo>
                  <a:lnTo>
                    <a:pt x="1481026" y="307046"/>
                  </a:lnTo>
                  <a:lnTo>
                    <a:pt x="1475420" y="278714"/>
                  </a:lnTo>
                  <a:close/>
                </a:path>
                <a:path w="1483360" h="548004">
                  <a:moveTo>
                    <a:pt x="1365123" y="189903"/>
                  </a:moveTo>
                  <a:lnTo>
                    <a:pt x="1320992" y="196118"/>
                  </a:lnTo>
                  <a:lnTo>
                    <a:pt x="1282668" y="215380"/>
                  </a:lnTo>
                  <a:lnTo>
                    <a:pt x="1255014" y="236562"/>
                  </a:lnTo>
                  <a:lnTo>
                    <a:pt x="1455956" y="236562"/>
                  </a:lnTo>
                  <a:lnTo>
                    <a:pt x="1414383" y="199877"/>
                  </a:lnTo>
                  <a:lnTo>
                    <a:pt x="1365123" y="189903"/>
                  </a:lnTo>
                  <a:close/>
                </a:path>
                <a:path w="1483360" h="548004">
                  <a:moveTo>
                    <a:pt x="761491" y="0"/>
                  </a:moveTo>
                  <a:lnTo>
                    <a:pt x="715263" y="19291"/>
                  </a:lnTo>
                  <a:lnTo>
                    <a:pt x="695959" y="65277"/>
                  </a:lnTo>
                  <a:lnTo>
                    <a:pt x="697172" y="78336"/>
                  </a:lnTo>
                  <a:lnTo>
                    <a:pt x="725362" y="120112"/>
                  </a:lnTo>
                  <a:lnTo>
                    <a:pt x="761491" y="130962"/>
                  </a:lnTo>
                  <a:lnTo>
                    <a:pt x="774519" y="129757"/>
                  </a:lnTo>
                  <a:lnTo>
                    <a:pt x="816127" y="101534"/>
                  </a:lnTo>
                  <a:lnTo>
                    <a:pt x="826897" y="65277"/>
                  </a:lnTo>
                  <a:lnTo>
                    <a:pt x="825704" y="52395"/>
                  </a:lnTo>
                  <a:lnTo>
                    <a:pt x="797621" y="10849"/>
                  </a:lnTo>
                  <a:lnTo>
                    <a:pt x="76149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2441447" y="5700826"/>
              <a:ext cx="1483360" cy="546735"/>
            </a:xfrm>
            <a:custGeom>
              <a:avLst/>
              <a:gdLst/>
              <a:ahLst/>
              <a:cxnLst/>
              <a:rect l="l" t="t" r="r" b="b"/>
              <a:pathLst>
                <a:path w="1483360" h="546735">
                  <a:moveTo>
                    <a:pt x="709421" y="194398"/>
                  </a:moveTo>
                  <a:lnTo>
                    <a:pt x="814197" y="194398"/>
                  </a:lnTo>
                  <a:lnTo>
                    <a:pt x="814197" y="546379"/>
                  </a:lnTo>
                  <a:lnTo>
                    <a:pt x="709421" y="546379"/>
                  </a:lnTo>
                  <a:lnTo>
                    <a:pt x="709421" y="194398"/>
                  </a:lnTo>
                  <a:close/>
                </a:path>
                <a:path w="1483360" h="546735">
                  <a:moveTo>
                    <a:pt x="0" y="194398"/>
                  </a:moveTo>
                  <a:lnTo>
                    <a:pt x="110616" y="194398"/>
                  </a:lnTo>
                  <a:lnTo>
                    <a:pt x="205231" y="403136"/>
                  </a:lnTo>
                  <a:lnTo>
                    <a:pt x="288670" y="194398"/>
                  </a:lnTo>
                  <a:lnTo>
                    <a:pt x="356996" y="194398"/>
                  </a:lnTo>
                  <a:lnTo>
                    <a:pt x="440181" y="401497"/>
                  </a:lnTo>
                  <a:lnTo>
                    <a:pt x="534162" y="194398"/>
                  </a:lnTo>
                  <a:lnTo>
                    <a:pt x="644651" y="194398"/>
                  </a:lnTo>
                  <a:lnTo>
                    <a:pt x="484124" y="546379"/>
                  </a:lnTo>
                  <a:lnTo>
                    <a:pt x="400050" y="546379"/>
                  </a:lnTo>
                  <a:lnTo>
                    <a:pt x="323595" y="353606"/>
                  </a:lnTo>
                  <a:lnTo>
                    <a:pt x="245999" y="546379"/>
                  </a:lnTo>
                  <a:lnTo>
                    <a:pt x="160019" y="546379"/>
                  </a:lnTo>
                  <a:lnTo>
                    <a:pt x="0" y="194398"/>
                  </a:lnTo>
                  <a:close/>
                </a:path>
                <a:path w="1483360" h="546735">
                  <a:moveTo>
                    <a:pt x="922527" y="73659"/>
                  </a:moveTo>
                  <a:lnTo>
                    <a:pt x="1027302" y="73659"/>
                  </a:lnTo>
                  <a:lnTo>
                    <a:pt x="1027302" y="194398"/>
                  </a:lnTo>
                  <a:lnTo>
                    <a:pt x="1077594" y="194398"/>
                  </a:lnTo>
                  <a:lnTo>
                    <a:pt x="1077594" y="290575"/>
                  </a:lnTo>
                  <a:lnTo>
                    <a:pt x="1027302" y="290575"/>
                  </a:lnTo>
                  <a:lnTo>
                    <a:pt x="1027302" y="546379"/>
                  </a:lnTo>
                  <a:lnTo>
                    <a:pt x="922527" y="546379"/>
                  </a:lnTo>
                  <a:lnTo>
                    <a:pt x="922527" y="290575"/>
                  </a:lnTo>
                  <a:lnTo>
                    <a:pt x="882396" y="290575"/>
                  </a:lnTo>
                  <a:lnTo>
                    <a:pt x="882396" y="194398"/>
                  </a:lnTo>
                  <a:lnTo>
                    <a:pt x="922527" y="194398"/>
                  </a:lnTo>
                  <a:lnTo>
                    <a:pt x="922527" y="73659"/>
                  </a:lnTo>
                  <a:close/>
                </a:path>
                <a:path w="1483360" h="546735">
                  <a:moveTo>
                    <a:pt x="1148588" y="0"/>
                  </a:moveTo>
                  <a:lnTo>
                    <a:pt x="1255014" y="0"/>
                  </a:lnTo>
                  <a:lnTo>
                    <a:pt x="1255014" y="235330"/>
                  </a:lnTo>
                  <a:lnTo>
                    <a:pt x="1269114" y="223896"/>
                  </a:lnTo>
                  <a:lnTo>
                    <a:pt x="1308227" y="199720"/>
                  </a:lnTo>
                  <a:lnTo>
                    <a:pt x="1349428" y="189361"/>
                  </a:lnTo>
                  <a:lnTo>
                    <a:pt x="1365123" y="188671"/>
                  </a:lnTo>
                  <a:lnTo>
                    <a:pt x="1391247" y="191164"/>
                  </a:lnTo>
                  <a:lnTo>
                    <a:pt x="1434542" y="211115"/>
                  </a:lnTo>
                  <a:lnTo>
                    <a:pt x="1465405" y="250460"/>
                  </a:lnTo>
                  <a:lnTo>
                    <a:pt x="1481026" y="305814"/>
                  </a:lnTo>
                  <a:lnTo>
                    <a:pt x="1482978" y="339280"/>
                  </a:lnTo>
                  <a:lnTo>
                    <a:pt x="1482978" y="546379"/>
                  </a:lnTo>
                  <a:lnTo>
                    <a:pt x="1377441" y="546379"/>
                  </a:lnTo>
                  <a:lnTo>
                    <a:pt x="1377441" y="357708"/>
                  </a:lnTo>
                  <a:lnTo>
                    <a:pt x="1376348" y="341396"/>
                  </a:lnTo>
                  <a:lnTo>
                    <a:pt x="1360042" y="300608"/>
                  </a:lnTo>
                  <a:lnTo>
                    <a:pt x="1317243" y="277482"/>
                  </a:lnTo>
                  <a:lnTo>
                    <a:pt x="1302146" y="279144"/>
                  </a:lnTo>
                  <a:lnTo>
                    <a:pt x="1270000" y="304088"/>
                  </a:lnTo>
                  <a:lnTo>
                    <a:pt x="1255944" y="360797"/>
                  </a:lnTo>
                  <a:lnTo>
                    <a:pt x="1255014" y="387172"/>
                  </a:lnTo>
                  <a:lnTo>
                    <a:pt x="1255014" y="546379"/>
                  </a:lnTo>
                  <a:lnTo>
                    <a:pt x="1148588" y="546379"/>
                  </a:lnTo>
                  <a:lnTo>
                    <a:pt x="1148588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3132835" y="5695022"/>
              <a:ext cx="140081" cy="14010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9835514" y="6118212"/>
              <a:ext cx="140081" cy="14011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9617583" y="6118212"/>
              <a:ext cx="140081" cy="14011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9399650" y="6118212"/>
              <a:ext cx="140080" cy="14011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6277863" y="5988469"/>
              <a:ext cx="156591" cy="17449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6721982" y="5986830"/>
              <a:ext cx="155194" cy="17531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5843524" y="5978651"/>
              <a:ext cx="165988" cy="18512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8047227" y="5955322"/>
              <a:ext cx="150749" cy="7504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4983988" y="5955322"/>
              <a:ext cx="150749" cy="7504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4207763" y="5700826"/>
              <a:ext cx="5121910" cy="554355"/>
            </a:xfrm>
            <a:custGeom>
              <a:avLst/>
              <a:gdLst/>
              <a:ahLst/>
              <a:cxnLst/>
              <a:rect l="l" t="t" r="r" b="b"/>
              <a:pathLst>
                <a:path w="5121909" h="554354">
                  <a:moveTo>
                    <a:pt x="4652010" y="194398"/>
                  </a:moveTo>
                  <a:lnTo>
                    <a:pt x="4756785" y="194398"/>
                  </a:lnTo>
                  <a:lnTo>
                    <a:pt x="4756785" y="546379"/>
                  </a:lnTo>
                  <a:lnTo>
                    <a:pt x="4652010" y="546379"/>
                  </a:lnTo>
                  <a:lnTo>
                    <a:pt x="4652010" y="194398"/>
                  </a:lnTo>
                  <a:close/>
                </a:path>
                <a:path w="5121909" h="554354">
                  <a:moveTo>
                    <a:pt x="4561078" y="189496"/>
                  </a:moveTo>
                  <a:lnTo>
                    <a:pt x="4568063" y="189496"/>
                  </a:lnTo>
                  <a:lnTo>
                    <a:pt x="4574540" y="190042"/>
                  </a:lnTo>
                  <a:lnTo>
                    <a:pt x="4580255" y="191122"/>
                  </a:lnTo>
                  <a:lnTo>
                    <a:pt x="4580255" y="305727"/>
                  </a:lnTo>
                  <a:lnTo>
                    <a:pt x="4573726" y="304652"/>
                  </a:lnTo>
                  <a:lnTo>
                    <a:pt x="4567269" y="303887"/>
                  </a:lnTo>
                  <a:lnTo>
                    <a:pt x="4560859" y="303428"/>
                  </a:lnTo>
                  <a:lnTo>
                    <a:pt x="4554474" y="303275"/>
                  </a:lnTo>
                  <a:lnTo>
                    <a:pt x="4539206" y="304695"/>
                  </a:lnTo>
                  <a:lnTo>
                    <a:pt x="4504309" y="325983"/>
                  </a:lnTo>
                  <a:lnTo>
                    <a:pt x="4487646" y="370299"/>
                  </a:lnTo>
                  <a:lnTo>
                    <a:pt x="4486529" y="389623"/>
                  </a:lnTo>
                  <a:lnTo>
                    <a:pt x="4486529" y="546379"/>
                  </a:lnTo>
                  <a:lnTo>
                    <a:pt x="4380103" y="546379"/>
                  </a:lnTo>
                  <a:lnTo>
                    <a:pt x="4380103" y="194398"/>
                  </a:lnTo>
                  <a:lnTo>
                    <a:pt x="4484878" y="194398"/>
                  </a:lnTo>
                  <a:lnTo>
                    <a:pt x="4484878" y="246379"/>
                  </a:lnTo>
                  <a:lnTo>
                    <a:pt x="4486529" y="246379"/>
                  </a:lnTo>
                  <a:lnTo>
                    <a:pt x="4512746" y="213191"/>
                  </a:lnTo>
                  <a:lnTo>
                    <a:pt x="4552049" y="190454"/>
                  </a:lnTo>
                  <a:lnTo>
                    <a:pt x="4561078" y="189496"/>
                  </a:lnTo>
                  <a:close/>
                </a:path>
                <a:path w="5121909" h="554354">
                  <a:moveTo>
                    <a:pt x="5019420" y="187439"/>
                  </a:moveTo>
                  <a:lnTo>
                    <a:pt x="5045592" y="188975"/>
                  </a:lnTo>
                  <a:lnTo>
                    <a:pt x="5071348" y="193581"/>
                  </a:lnTo>
                  <a:lnTo>
                    <a:pt x="5096698" y="201257"/>
                  </a:lnTo>
                  <a:lnTo>
                    <a:pt x="5121656" y="212001"/>
                  </a:lnTo>
                  <a:lnTo>
                    <a:pt x="5121656" y="311048"/>
                  </a:lnTo>
                  <a:lnTo>
                    <a:pt x="5099272" y="301380"/>
                  </a:lnTo>
                  <a:lnTo>
                    <a:pt x="5077841" y="294474"/>
                  </a:lnTo>
                  <a:lnTo>
                    <a:pt x="5057362" y="290331"/>
                  </a:lnTo>
                  <a:lnTo>
                    <a:pt x="5037836" y="288950"/>
                  </a:lnTo>
                  <a:lnTo>
                    <a:pt x="5021071" y="290293"/>
                  </a:lnTo>
                  <a:lnTo>
                    <a:pt x="4981067" y="310426"/>
                  </a:lnTo>
                  <a:lnTo>
                    <a:pt x="4960957" y="350373"/>
                  </a:lnTo>
                  <a:lnTo>
                    <a:pt x="4959604" y="367118"/>
                  </a:lnTo>
                  <a:lnTo>
                    <a:pt x="4960937" y="383680"/>
                  </a:lnTo>
                  <a:lnTo>
                    <a:pt x="4980940" y="423392"/>
                  </a:lnTo>
                  <a:lnTo>
                    <a:pt x="5020444" y="443537"/>
                  </a:lnTo>
                  <a:lnTo>
                    <a:pt x="5036946" y="444880"/>
                  </a:lnTo>
                  <a:lnTo>
                    <a:pt x="5054022" y="443602"/>
                  </a:lnTo>
                  <a:lnTo>
                    <a:pt x="5073634" y="439766"/>
                  </a:lnTo>
                  <a:lnTo>
                    <a:pt x="5095793" y="433372"/>
                  </a:lnTo>
                  <a:lnTo>
                    <a:pt x="5120513" y="424421"/>
                  </a:lnTo>
                  <a:lnTo>
                    <a:pt x="5120513" y="529196"/>
                  </a:lnTo>
                  <a:lnTo>
                    <a:pt x="5094626" y="539938"/>
                  </a:lnTo>
                  <a:lnTo>
                    <a:pt x="5071062" y="547609"/>
                  </a:lnTo>
                  <a:lnTo>
                    <a:pt x="5049807" y="552211"/>
                  </a:lnTo>
                  <a:lnTo>
                    <a:pt x="5030851" y="553745"/>
                  </a:lnTo>
                  <a:lnTo>
                    <a:pt x="4992774" y="550471"/>
                  </a:lnTo>
                  <a:lnTo>
                    <a:pt x="4926480" y="524277"/>
                  </a:lnTo>
                  <a:lnTo>
                    <a:pt x="4875000" y="473528"/>
                  </a:lnTo>
                  <a:lnTo>
                    <a:pt x="4848381" y="408048"/>
                  </a:lnTo>
                  <a:lnTo>
                    <a:pt x="4845050" y="370395"/>
                  </a:lnTo>
                  <a:lnTo>
                    <a:pt x="4848123" y="332585"/>
                  </a:lnTo>
                  <a:lnTo>
                    <a:pt x="4872749" y="267100"/>
                  </a:lnTo>
                  <a:lnTo>
                    <a:pt x="4920640" y="216682"/>
                  </a:lnTo>
                  <a:lnTo>
                    <a:pt x="4983176" y="190689"/>
                  </a:lnTo>
                  <a:lnTo>
                    <a:pt x="5019420" y="187439"/>
                  </a:lnTo>
                  <a:close/>
                </a:path>
                <a:path w="5121909" h="554354">
                  <a:moveTo>
                    <a:pt x="3916044" y="187439"/>
                  </a:moveTo>
                  <a:lnTo>
                    <a:pt x="3985895" y="201099"/>
                  </a:lnTo>
                  <a:lnTo>
                    <a:pt x="4043171" y="242087"/>
                  </a:lnTo>
                  <a:lnTo>
                    <a:pt x="4081351" y="303525"/>
                  </a:lnTo>
                  <a:lnTo>
                    <a:pt x="4094099" y="378574"/>
                  </a:lnTo>
                  <a:lnTo>
                    <a:pt x="4094099" y="395350"/>
                  </a:lnTo>
                  <a:lnTo>
                    <a:pt x="3843274" y="395350"/>
                  </a:lnTo>
                  <a:lnTo>
                    <a:pt x="3845389" y="411548"/>
                  </a:lnTo>
                  <a:lnTo>
                    <a:pt x="3865499" y="450608"/>
                  </a:lnTo>
                  <a:lnTo>
                    <a:pt x="3899771" y="470562"/>
                  </a:lnTo>
                  <a:lnTo>
                    <a:pt x="3912869" y="471893"/>
                  </a:lnTo>
                  <a:lnTo>
                    <a:pt x="3935680" y="469155"/>
                  </a:lnTo>
                  <a:lnTo>
                    <a:pt x="3955907" y="460943"/>
                  </a:lnTo>
                  <a:lnTo>
                    <a:pt x="3973538" y="447258"/>
                  </a:lnTo>
                  <a:lnTo>
                    <a:pt x="3988562" y="428104"/>
                  </a:lnTo>
                  <a:lnTo>
                    <a:pt x="4084701" y="460019"/>
                  </a:lnTo>
                  <a:lnTo>
                    <a:pt x="4054201" y="501024"/>
                  </a:lnTo>
                  <a:lnTo>
                    <a:pt x="4016247" y="530313"/>
                  </a:lnTo>
                  <a:lnTo>
                    <a:pt x="3970865" y="547887"/>
                  </a:lnTo>
                  <a:lnTo>
                    <a:pt x="3918077" y="553745"/>
                  </a:lnTo>
                  <a:lnTo>
                    <a:pt x="3878667" y="550599"/>
                  </a:lnTo>
                  <a:lnTo>
                    <a:pt x="3812563" y="525429"/>
                  </a:lnTo>
                  <a:lnTo>
                    <a:pt x="3764440" y="476061"/>
                  </a:lnTo>
                  <a:lnTo>
                    <a:pt x="3739917" y="408324"/>
                  </a:lnTo>
                  <a:lnTo>
                    <a:pt x="3736847" y="367931"/>
                  </a:lnTo>
                  <a:lnTo>
                    <a:pt x="3740084" y="331203"/>
                  </a:lnTo>
                  <a:lnTo>
                    <a:pt x="3765940" y="266947"/>
                  </a:lnTo>
                  <a:lnTo>
                    <a:pt x="3815943" y="216682"/>
                  </a:lnTo>
                  <a:lnTo>
                    <a:pt x="3879709" y="190689"/>
                  </a:lnTo>
                  <a:lnTo>
                    <a:pt x="3916044" y="187439"/>
                  </a:lnTo>
                  <a:close/>
                </a:path>
                <a:path w="5121909" h="554354">
                  <a:moveTo>
                    <a:pt x="2118868" y="187439"/>
                  </a:moveTo>
                  <a:lnTo>
                    <a:pt x="2160873" y="195042"/>
                  </a:lnTo>
                  <a:lnTo>
                    <a:pt x="2198227" y="218449"/>
                  </a:lnTo>
                  <a:lnTo>
                    <a:pt x="2224532" y="243928"/>
                  </a:lnTo>
                  <a:lnTo>
                    <a:pt x="2224532" y="195224"/>
                  </a:lnTo>
                  <a:lnTo>
                    <a:pt x="2329307" y="195224"/>
                  </a:lnTo>
                  <a:lnTo>
                    <a:pt x="2329307" y="546379"/>
                  </a:lnTo>
                  <a:lnTo>
                    <a:pt x="2224532" y="546379"/>
                  </a:lnTo>
                  <a:lnTo>
                    <a:pt x="2224532" y="486219"/>
                  </a:lnTo>
                  <a:lnTo>
                    <a:pt x="2222881" y="486219"/>
                  </a:lnTo>
                  <a:lnTo>
                    <a:pt x="2198211" y="516553"/>
                  </a:lnTo>
                  <a:lnTo>
                    <a:pt x="2160133" y="544065"/>
                  </a:lnTo>
                  <a:lnTo>
                    <a:pt x="2111502" y="552932"/>
                  </a:lnTo>
                  <a:lnTo>
                    <a:pt x="2081784" y="549606"/>
                  </a:lnTo>
                  <a:lnTo>
                    <a:pt x="2029206" y="522998"/>
                  </a:lnTo>
                  <a:lnTo>
                    <a:pt x="1987417" y="471684"/>
                  </a:lnTo>
                  <a:lnTo>
                    <a:pt x="1965751" y="407024"/>
                  </a:lnTo>
                  <a:lnTo>
                    <a:pt x="1963039" y="370395"/>
                  </a:lnTo>
                  <a:lnTo>
                    <a:pt x="1965922" y="334084"/>
                  </a:lnTo>
                  <a:lnTo>
                    <a:pt x="1989024" y="269515"/>
                  </a:lnTo>
                  <a:lnTo>
                    <a:pt x="2033464" y="217716"/>
                  </a:lnTo>
                  <a:lnTo>
                    <a:pt x="2088241" y="190803"/>
                  </a:lnTo>
                  <a:lnTo>
                    <a:pt x="2118868" y="187439"/>
                  </a:lnTo>
                  <a:close/>
                </a:path>
                <a:path w="5121909" h="554354">
                  <a:moveTo>
                    <a:pt x="852805" y="187439"/>
                  </a:moveTo>
                  <a:lnTo>
                    <a:pt x="922655" y="201099"/>
                  </a:lnTo>
                  <a:lnTo>
                    <a:pt x="979932" y="242087"/>
                  </a:lnTo>
                  <a:lnTo>
                    <a:pt x="1018111" y="303525"/>
                  </a:lnTo>
                  <a:lnTo>
                    <a:pt x="1030859" y="378574"/>
                  </a:lnTo>
                  <a:lnTo>
                    <a:pt x="1030859" y="395350"/>
                  </a:lnTo>
                  <a:lnTo>
                    <a:pt x="780034" y="395350"/>
                  </a:lnTo>
                  <a:lnTo>
                    <a:pt x="782149" y="411548"/>
                  </a:lnTo>
                  <a:lnTo>
                    <a:pt x="802259" y="450608"/>
                  </a:lnTo>
                  <a:lnTo>
                    <a:pt x="836531" y="470562"/>
                  </a:lnTo>
                  <a:lnTo>
                    <a:pt x="849630" y="471893"/>
                  </a:lnTo>
                  <a:lnTo>
                    <a:pt x="872440" y="469155"/>
                  </a:lnTo>
                  <a:lnTo>
                    <a:pt x="892667" y="460943"/>
                  </a:lnTo>
                  <a:lnTo>
                    <a:pt x="910298" y="447258"/>
                  </a:lnTo>
                  <a:lnTo>
                    <a:pt x="925322" y="428104"/>
                  </a:lnTo>
                  <a:lnTo>
                    <a:pt x="1021461" y="460019"/>
                  </a:lnTo>
                  <a:lnTo>
                    <a:pt x="990961" y="501024"/>
                  </a:lnTo>
                  <a:lnTo>
                    <a:pt x="953008" y="530313"/>
                  </a:lnTo>
                  <a:lnTo>
                    <a:pt x="907625" y="547887"/>
                  </a:lnTo>
                  <a:lnTo>
                    <a:pt x="854837" y="553745"/>
                  </a:lnTo>
                  <a:lnTo>
                    <a:pt x="815427" y="550599"/>
                  </a:lnTo>
                  <a:lnTo>
                    <a:pt x="749323" y="525429"/>
                  </a:lnTo>
                  <a:lnTo>
                    <a:pt x="701200" y="476061"/>
                  </a:lnTo>
                  <a:lnTo>
                    <a:pt x="676677" y="408324"/>
                  </a:lnTo>
                  <a:lnTo>
                    <a:pt x="673608" y="367931"/>
                  </a:lnTo>
                  <a:lnTo>
                    <a:pt x="676844" y="331203"/>
                  </a:lnTo>
                  <a:lnTo>
                    <a:pt x="702700" y="266947"/>
                  </a:lnTo>
                  <a:lnTo>
                    <a:pt x="752703" y="216682"/>
                  </a:lnTo>
                  <a:lnTo>
                    <a:pt x="816469" y="190689"/>
                  </a:lnTo>
                  <a:lnTo>
                    <a:pt x="852805" y="187439"/>
                  </a:lnTo>
                  <a:close/>
                </a:path>
                <a:path w="5121909" h="554354">
                  <a:moveTo>
                    <a:pt x="3327272" y="186626"/>
                  </a:moveTo>
                  <a:lnTo>
                    <a:pt x="3365867" y="196179"/>
                  </a:lnTo>
                  <a:lnTo>
                    <a:pt x="3405616" y="227193"/>
                  </a:lnTo>
                  <a:lnTo>
                    <a:pt x="3426841" y="263982"/>
                  </a:lnTo>
                  <a:lnTo>
                    <a:pt x="3443075" y="244601"/>
                  </a:lnTo>
                  <a:lnTo>
                    <a:pt x="3475114" y="214826"/>
                  </a:lnTo>
                  <a:lnTo>
                    <a:pt x="3521043" y="191076"/>
                  </a:lnTo>
                  <a:lnTo>
                    <a:pt x="3549141" y="186626"/>
                  </a:lnTo>
                  <a:lnTo>
                    <a:pt x="3572196" y="189095"/>
                  </a:lnTo>
                  <a:lnTo>
                    <a:pt x="3612685" y="208845"/>
                  </a:lnTo>
                  <a:lnTo>
                    <a:pt x="3644669" y="247007"/>
                  </a:lnTo>
                  <a:lnTo>
                    <a:pt x="3661243" y="295608"/>
                  </a:lnTo>
                  <a:lnTo>
                    <a:pt x="3663315" y="323329"/>
                  </a:lnTo>
                  <a:lnTo>
                    <a:pt x="3663315" y="546379"/>
                  </a:lnTo>
                  <a:lnTo>
                    <a:pt x="3558540" y="546379"/>
                  </a:lnTo>
                  <a:lnTo>
                    <a:pt x="3558540" y="351154"/>
                  </a:lnTo>
                  <a:lnTo>
                    <a:pt x="3557541" y="337203"/>
                  </a:lnTo>
                  <a:lnTo>
                    <a:pt x="3534259" y="293562"/>
                  </a:lnTo>
                  <a:lnTo>
                    <a:pt x="3504184" y="282397"/>
                  </a:lnTo>
                  <a:lnTo>
                    <a:pt x="3491112" y="283804"/>
                  </a:lnTo>
                  <a:lnTo>
                    <a:pt x="3457447" y="304901"/>
                  </a:lnTo>
                  <a:lnTo>
                    <a:pt x="3439106" y="343504"/>
                  </a:lnTo>
                  <a:lnTo>
                    <a:pt x="3437890" y="358520"/>
                  </a:lnTo>
                  <a:lnTo>
                    <a:pt x="3437890" y="546379"/>
                  </a:lnTo>
                  <a:lnTo>
                    <a:pt x="3333877" y="546379"/>
                  </a:lnTo>
                  <a:lnTo>
                    <a:pt x="3333877" y="356069"/>
                  </a:lnTo>
                  <a:lnTo>
                    <a:pt x="3332874" y="341319"/>
                  </a:lnTo>
                  <a:lnTo>
                    <a:pt x="3317747" y="304291"/>
                  </a:lnTo>
                  <a:lnTo>
                    <a:pt x="3278632" y="283209"/>
                  </a:lnTo>
                  <a:lnTo>
                    <a:pt x="3265580" y="284655"/>
                  </a:lnTo>
                  <a:lnTo>
                    <a:pt x="3232022" y="306336"/>
                  </a:lnTo>
                  <a:lnTo>
                    <a:pt x="3213556" y="346207"/>
                  </a:lnTo>
                  <a:lnTo>
                    <a:pt x="3212338" y="361797"/>
                  </a:lnTo>
                  <a:lnTo>
                    <a:pt x="3212338" y="546379"/>
                  </a:lnTo>
                  <a:lnTo>
                    <a:pt x="3106674" y="546379"/>
                  </a:lnTo>
                  <a:lnTo>
                    <a:pt x="3106674" y="194398"/>
                  </a:lnTo>
                  <a:lnTo>
                    <a:pt x="3212338" y="194398"/>
                  </a:lnTo>
                  <a:lnTo>
                    <a:pt x="3212338" y="250469"/>
                  </a:lnTo>
                  <a:lnTo>
                    <a:pt x="3216481" y="247449"/>
                  </a:lnTo>
                  <a:lnTo>
                    <a:pt x="3221482" y="243306"/>
                  </a:lnTo>
                  <a:lnTo>
                    <a:pt x="3227339" y="238039"/>
                  </a:lnTo>
                  <a:lnTo>
                    <a:pt x="3234055" y="231647"/>
                  </a:lnTo>
                  <a:lnTo>
                    <a:pt x="3241129" y="224956"/>
                  </a:lnTo>
                  <a:lnTo>
                    <a:pt x="3276282" y="199416"/>
                  </a:lnTo>
                  <a:lnTo>
                    <a:pt x="3319514" y="186997"/>
                  </a:lnTo>
                  <a:lnTo>
                    <a:pt x="3327272" y="186626"/>
                  </a:lnTo>
                  <a:close/>
                </a:path>
                <a:path w="5121909" h="554354">
                  <a:moveTo>
                    <a:pt x="1721865" y="186626"/>
                  </a:moveTo>
                  <a:lnTo>
                    <a:pt x="1791462" y="199772"/>
                  </a:lnTo>
                  <a:lnTo>
                    <a:pt x="1848865" y="239217"/>
                  </a:lnTo>
                  <a:lnTo>
                    <a:pt x="1887442" y="298102"/>
                  </a:lnTo>
                  <a:lnTo>
                    <a:pt x="1900301" y="369569"/>
                  </a:lnTo>
                  <a:lnTo>
                    <a:pt x="1897086" y="407581"/>
                  </a:lnTo>
                  <a:lnTo>
                    <a:pt x="1871368" y="473475"/>
                  </a:lnTo>
                  <a:lnTo>
                    <a:pt x="1821602" y="524277"/>
                  </a:lnTo>
                  <a:lnTo>
                    <a:pt x="1757265" y="550471"/>
                  </a:lnTo>
                  <a:lnTo>
                    <a:pt x="1720214" y="553745"/>
                  </a:lnTo>
                  <a:lnTo>
                    <a:pt x="1679021" y="550280"/>
                  </a:lnTo>
                  <a:lnTo>
                    <a:pt x="1611254" y="522552"/>
                  </a:lnTo>
                  <a:lnTo>
                    <a:pt x="1563556" y="469547"/>
                  </a:lnTo>
                  <a:lnTo>
                    <a:pt x="1539450" y="406010"/>
                  </a:lnTo>
                  <a:lnTo>
                    <a:pt x="1536446" y="371208"/>
                  </a:lnTo>
                  <a:lnTo>
                    <a:pt x="1539686" y="332355"/>
                  </a:lnTo>
                  <a:lnTo>
                    <a:pt x="1565646" y="265846"/>
                  </a:lnTo>
                  <a:lnTo>
                    <a:pt x="1616227" y="215628"/>
                  </a:lnTo>
                  <a:lnTo>
                    <a:pt x="1682954" y="189848"/>
                  </a:lnTo>
                  <a:lnTo>
                    <a:pt x="1721865" y="186626"/>
                  </a:lnTo>
                  <a:close/>
                </a:path>
                <a:path w="5121909" h="554354">
                  <a:moveTo>
                    <a:pt x="4167124" y="73659"/>
                  </a:moveTo>
                  <a:lnTo>
                    <a:pt x="4271899" y="73659"/>
                  </a:lnTo>
                  <a:lnTo>
                    <a:pt x="4271899" y="194398"/>
                  </a:lnTo>
                  <a:lnTo>
                    <a:pt x="4322191" y="194398"/>
                  </a:lnTo>
                  <a:lnTo>
                    <a:pt x="4322191" y="290575"/>
                  </a:lnTo>
                  <a:lnTo>
                    <a:pt x="4271899" y="290575"/>
                  </a:lnTo>
                  <a:lnTo>
                    <a:pt x="4271899" y="546379"/>
                  </a:lnTo>
                  <a:lnTo>
                    <a:pt x="4167124" y="546379"/>
                  </a:lnTo>
                  <a:lnTo>
                    <a:pt x="4167124" y="290575"/>
                  </a:lnTo>
                  <a:lnTo>
                    <a:pt x="4126991" y="290575"/>
                  </a:lnTo>
                  <a:lnTo>
                    <a:pt x="4126991" y="194398"/>
                  </a:lnTo>
                  <a:lnTo>
                    <a:pt x="4167124" y="194398"/>
                  </a:lnTo>
                  <a:lnTo>
                    <a:pt x="4167124" y="73659"/>
                  </a:lnTo>
                  <a:close/>
                </a:path>
                <a:path w="5121909" h="554354">
                  <a:moveTo>
                    <a:pt x="40132" y="73659"/>
                  </a:moveTo>
                  <a:lnTo>
                    <a:pt x="144907" y="73659"/>
                  </a:lnTo>
                  <a:lnTo>
                    <a:pt x="144907" y="194398"/>
                  </a:lnTo>
                  <a:lnTo>
                    <a:pt x="195199" y="194398"/>
                  </a:lnTo>
                  <a:lnTo>
                    <a:pt x="195199" y="290575"/>
                  </a:lnTo>
                  <a:lnTo>
                    <a:pt x="144907" y="290575"/>
                  </a:lnTo>
                  <a:lnTo>
                    <a:pt x="144907" y="546379"/>
                  </a:lnTo>
                  <a:lnTo>
                    <a:pt x="40132" y="546379"/>
                  </a:lnTo>
                  <a:lnTo>
                    <a:pt x="40132" y="290575"/>
                  </a:lnTo>
                  <a:lnTo>
                    <a:pt x="0" y="290575"/>
                  </a:lnTo>
                  <a:lnTo>
                    <a:pt x="0" y="194398"/>
                  </a:lnTo>
                  <a:lnTo>
                    <a:pt x="40132" y="194398"/>
                  </a:lnTo>
                  <a:lnTo>
                    <a:pt x="40132" y="73659"/>
                  </a:lnTo>
                  <a:close/>
                </a:path>
                <a:path w="5121909" h="554354">
                  <a:moveTo>
                    <a:pt x="2666491" y="0"/>
                  </a:moveTo>
                  <a:lnTo>
                    <a:pt x="2772029" y="0"/>
                  </a:lnTo>
                  <a:lnTo>
                    <a:pt x="2772029" y="546379"/>
                  </a:lnTo>
                  <a:lnTo>
                    <a:pt x="2668905" y="546379"/>
                  </a:lnTo>
                  <a:lnTo>
                    <a:pt x="2668905" y="486219"/>
                  </a:lnTo>
                  <a:lnTo>
                    <a:pt x="2667254" y="486219"/>
                  </a:lnTo>
                  <a:lnTo>
                    <a:pt x="2643012" y="515047"/>
                  </a:lnTo>
                  <a:lnTo>
                    <a:pt x="2616009" y="535636"/>
                  </a:lnTo>
                  <a:lnTo>
                    <a:pt x="2586243" y="547989"/>
                  </a:lnTo>
                  <a:lnTo>
                    <a:pt x="2553716" y="552107"/>
                  </a:lnTo>
                  <a:lnTo>
                    <a:pt x="2524563" y="548808"/>
                  </a:lnTo>
                  <a:lnTo>
                    <a:pt x="2472973" y="522414"/>
                  </a:lnTo>
                  <a:lnTo>
                    <a:pt x="2431795" y="471459"/>
                  </a:lnTo>
                  <a:lnTo>
                    <a:pt x="2410460" y="406999"/>
                  </a:lnTo>
                  <a:lnTo>
                    <a:pt x="2407792" y="370395"/>
                  </a:lnTo>
                  <a:lnTo>
                    <a:pt x="2410555" y="333726"/>
                  </a:lnTo>
                  <a:lnTo>
                    <a:pt x="2432653" y="268752"/>
                  </a:lnTo>
                  <a:lnTo>
                    <a:pt x="2475108" y="216903"/>
                  </a:lnTo>
                  <a:lnTo>
                    <a:pt x="2528016" y="189991"/>
                  </a:lnTo>
                  <a:lnTo>
                    <a:pt x="2557780" y="186626"/>
                  </a:lnTo>
                  <a:lnTo>
                    <a:pt x="2574690" y="187431"/>
                  </a:lnTo>
                  <a:lnTo>
                    <a:pt x="2617089" y="199516"/>
                  </a:lnTo>
                  <a:lnTo>
                    <a:pt x="2653897" y="227949"/>
                  </a:lnTo>
                  <a:lnTo>
                    <a:pt x="2666491" y="241465"/>
                  </a:lnTo>
                  <a:lnTo>
                    <a:pt x="2666491" y="0"/>
                  </a:lnTo>
                  <a:close/>
                </a:path>
                <a:path w="5121909" h="554354">
                  <a:moveTo>
                    <a:pt x="1332738" y="0"/>
                  </a:moveTo>
                  <a:lnTo>
                    <a:pt x="1437513" y="0"/>
                  </a:lnTo>
                  <a:lnTo>
                    <a:pt x="1437513" y="546379"/>
                  </a:lnTo>
                  <a:lnTo>
                    <a:pt x="1332738" y="546379"/>
                  </a:lnTo>
                  <a:lnTo>
                    <a:pt x="1332738" y="0"/>
                  </a:lnTo>
                  <a:close/>
                </a:path>
                <a:path w="5121909" h="554354">
                  <a:moveTo>
                    <a:pt x="266191" y="0"/>
                  </a:moveTo>
                  <a:lnTo>
                    <a:pt x="372618" y="0"/>
                  </a:lnTo>
                  <a:lnTo>
                    <a:pt x="372618" y="235330"/>
                  </a:lnTo>
                  <a:lnTo>
                    <a:pt x="386718" y="223896"/>
                  </a:lnTo>
                  <a:lnTo>
                    <a:pt x="425831" y="199720"/>
                  </a:lnTo>
                  <a:lnTo>
                    <a:pt x="467032" y="189361"/>
                  </a:lnTo>
                  <a:lnTo>
                    <a:pt x="482726" y="188671"/>
                  </a:lnTo>
                  <a:lnTo>
                    <a:pt x="508851" y="191164"/>
                  </a:lnTo>
                  <a:lnTo>
                    <a:pt x="552146" y="211115"/>
                  </a:lnTo>
                  <a:lnTo>
                    <a:pt x="583009" y="250460"/>
                  </a:lnTo>
                  <a:lnTo>
                    <a:pt x="598630" y="305814"/>
                  </a:lnTo>
                  <a:lnTo>
                    <a:pt x="600583" y="339280"/>
                  </a:lnTo>
                  <a:lnTo>
                    <a:pt x="600583" y="546379"/>
                  </a:lnTo>
                  <a:lnTo>
                    <a:pt x="495046" y="546379"/>
                  </a:lnTo>
                  <a:lnTo>
                    <a:pt x="495046" y="357708"/>
                  </a:lnTo>
                  <a:lnTo>
                    <a:pt x="493952" y="341396"/>
                  </a:lnTo>
                  <a:lnTo>
                    <a:pt x="477647" y="300608"/>
                  </a:lnTo>
                  <a:lnTo>
                    <a:pt x="434848" y="277482"/>
                  </a:lnTo>
                  <a:lnTo>
                    <a:pt x="419750" y="279144"/>
                  </a:lnTo>
                  <a:lnTo>
                    <a:pt x="387603" y="304088"/>
                  </a:lnTo>
                  <a:lnTo>
                    <a:pt x="373548" y="360797"/>
                  </a:lnTo>
                  <a:lnTo>
                    <a:pt x="372618" y="387172"/>
                  </a:lnTo>
                  <a:lnTo>
                    <a:pt x="372618" y="546379"/>
                  </a:lnTo>
                  <a:lnTo>
                    <a:pt x="266191" y="546379"/>
                  </a:lnTo>
                  <a:lnTo>
                    <a:pt x="266191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8841739" y="5695022"/>
              <a:ext cx="140081" cy="14010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82" name="object 82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8/16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704405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80"/>
              <a:t>CFS: </a:t>
            </a:r>
            <a:r>
              <a:rPr dirty="0" spc="-1275"/>
              <a:t>BALANCING </a:t>
            </a:r>
            <a:r>
              <a:rPr dirty="0" spc="-1500"/>
              <a:t>THE</a:t>
            </a:r>
            <a:r>
              <a:rPr dirty="0" spc="-305"/>
              <a:t> </a:t>
            </a:r>
            <a:r>
              <a:rPr dirty="0" spc="-1200"/>
              <a:t>LOAD:</a:t>
            </a:r>
            <a:r>
              <a:rPr dirty="0" spc="-1160"/>
              <a:t> </a:t>
            </a:r>
            <a:r>
              <a:rPr dirty="0" spc="-1590">
                <a:solidFill>
                  <a:srgbClr val="FF0000"/>
                </a:solidFill>
              </a:rPr>
              <a:t>BUG</a:t>
            </a:r>
            <a:r>
              <a:rPr dirty="0" spc="-295">
                <a:solidFill>
                  <a:srgbClr val="FF0000"/>
                </a:solidFill>
              </a:rPr>
              <a:t> </a:t>
            </a:r>
            <a:r>
              <a:rPr dirty="0" spc="-150">
                <a:solidFill>
                  <a:srgbClr val="FF0000"/>
                </a:solidFill>
              </a:rPr>
              <a:t>#1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7452" y="2062987"/>
            <a:ext cx="229298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7804" indent="-205740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Font typeface="Wingdings"/>
              <a:buChar char=""/>
              <a:tabLst>
                <a:tab pos="218440" algn="l"/>
              </a:tabLst>
            </a:pPr>
            <a:r>
              <a:rPr dirty="0" sz="2200" spc="-200" b="1">
                <a:latin typeface="Arial"/>
                <a:cs typeface="Arial"/>
              </a:rPr>
              <a:t>This </a:t>
            </a:r>
            <a:r>
              <a:rPr dirty="0" sz="2200" spc="-110" b="1">
                <a:latin typeface="Arial"/>
                <a:cs typeface="Arial"/>
              </a:rPr>
              <a:t>was </a:t>
            </a:r>
            <a:r>
              <a:rPr dirty="0" sz="2200" spc="-180" b="1">
                <a:latin typeface="Arial"/>
                <a:cs typeface="Arial"/>
              </a:rPr>
              <a:t>our</a:t>
            </a:r>
            <a:r>
              <a:rPr dirty="0" sz="2200" spc="-254" b="1">
                <a:latin typeface="Arial"/>
                <a:cs typeface="Arial"/>
              </a:rPr>
              <a:t> </a:t>
            </a:r>
            <a:r>
              <a:rPr dirty="0" sz="2200" spc="-220" b="1">
                <a:latin typeface="Arial"/>
                <a:cs typeface="Arial"/>
              </a:rPr>
              <a:t>bug!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462239" y="2474976"/>
            <a:ext cx="8081645" cy="3609340"/>
            <a:chOff x="462239" y="2474976"/>
            <a:chExt cx="8081645" cy="3609340"/>
          </a:xfrm>
        </p:grpSpPr>
        <p:sp>
          <p:nvSpPr>
            <p:cNvPr id="10" name="object 10"/>
            <p:cNvSpPr/>
            <p:nvPr/>
          </p:nvSpPr>
          <p:spPr>
            <a:xfrm>
              <a:off x="462239" y="2515535"/>
              <a:ext cx="8061025" cy="35185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5424" y="2474976"/>
              <a:ext cx="7818120" cy="36088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9/16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704405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80"/>
              <a:t>CFS: </a:t>
            </a:r>
            <a:r>
              <a:rPr dirty="0" spc="-1275"/>
              <a:t>BALANCING </a:t>
            </a:r>
            <a:r>
              <a:rPr dirty="0" spc="-1500"/>
              <a:t>THE</a:t>
            </a:r>
            <a:r>
              <a:rPr dirty="0" spc="-305"/>
              <a:t> </a:t>
            </a:r>
            <a:r>
              <a:rPr dirty="0" spc="-1200"/>
              <a:t>LOAD:</a:t>
            </a:r>
            <a:r>
              <a:rPr dirty="0" spc="-1160"/>
              <a:t> </a:t>
            </a:r>
            <a:r>
              <a:rPr dirty="0" spc="-1590">
                <a:solidFill>
                  <a:srgbClr val="FF0000"/>
                </a:solidFill>
              </a:rPr>
              <a:t>BUG</a:t>
            </a:r>
            <a:r>
              <a:rPr dirty="0" spc="-295">
                <a:solidFill>
                  <a:srgbClr val="FF0000"/>
                </a:solidFill>
              </a:rPr>
              <a:t> </a:t>
            </a:r>
            <a:r>
              <a:rPr dirty="0" spc="-150">
                <a:solidFill>
                  <a:srgbClr val="FF0000"/>
                </a:solidFill>
              </a:rPr>
              <a:t>#1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7452" y="2062987"/>
            <a:ext cx="229298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7804" indent="-205740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Font typeface="Wingdings"/>
              <a:buChar char=""/>
              <a:tabLst>
                <a:tab pos="218440" algn="l"/>
              </a:tabLst>
            </a:pPr>
            <a:r>
              <a:rPr dirty="0" sz="2200" spc="-200" b="1">
                <a:latin typeface="Arial"/>
                <a:cs typeface="Arial"/>
              </a:rPr>
              <a:t>This </a:t>
            </a:r>
            <a:r>
              <a:rPr dirty="0" sz="2200" spc="-110" b="1">
                <a:latin typeface="Arial"/>
                <a:cs typeface="Arial"/>
              </a:rPr>
              <a:t>was </a:t>
            </a:r>
            <a:r>
              <a:rPr dirty="0" sz="2200" spc="-180" b="1">
                <a:latin typeface="Arial"/>
                <a:cs typeface="Arial"/>
              </a:rPr>
              <a:t>our</a:t>
            </a:r>
            <a:r>
              <a:rPr dirty="0" sz="2200" spc="-254" b="1">
                <a:latin typeface="Arial"/>
                <a:cs typeface="Arial"/>
              </a:rPr>
              <a:t> </a:t>
            </a:r>
            <a:r>
              <a:rPr dirty="0" sz="2200" spc="-220" b="1">
                <a:latin typeface="Arial"/>
                <a:cs typeface="Arial"/>
              </a:rPr>
              <a:t>bug!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462239" y="2474976"/>
            <a:ext cx="8081645" cy="3609340"/>
            <a:chOff x="462239" y="2474976"/>
            <a:chExt cx="8081645" cy="3609340"/>
          </a:xfrm>
        </p:grpSpPr>
        <p:sp>
          <p:nvSpPr>
            <p:cNvPr id="10" name="object 10"/>
            <p:cNvSpPr/>
            <p:nvPr/>
          </p:nvSpPr>
          <p:spPr>
            <a:xfrm>
              <a:off x="462239" y="2515535"/>
              <a:ext cx="8061025" cy="35185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5424" y="2474976"/>
              <a:ext cx="7818120" cy="36088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02792" y="2484120"/>
              <a:ext cx="7540752" cy="359206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9/16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704405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80"/>
              <a:t>CFS: </a:t>
            </a:r>
            <a:r>
              <a:rPr dirty="0" spc="-1275"/>
              <a:t>BALANCING </a:t>
            </a:r>
            <a:r>
              <a:rPr dirty="0" spc="-1500"/>
              <a:t>THE</a:t>
            </a:r>
            <a:r>
              <a:rPr dirty="0" spc="-305"/>
              <a:t> </a:t>
            </a:r>
            <a:r>
              <a:rPr dirty="0" spc="-1200"/>
              <a:t>LOAD:</a:t>
            </a:r>
            <a:r>
              <a:rPr dirty="0" spc="-1160"/>
              <a:t> </a:t>
            </a:r>
            <a:r>
              <a:rPr dirty="0" spc="-1590">
                <a:solidFill>
                  <a:srgbClr val="FF0000"/>
                </a:solidFill>
              </a:rPr>
              <a:t>BUG</a:t>
            </a:r>
            <a:r>
              <a:rPr dirty="0" spc="-295">
                <a:solidFill>
                  <a:srgbClr val="FF0000"/>
                </a:solidFill>
              </a:rPr>
              <a:t> </a:t>
            </a:r>
            <a:r>
              <a:rPr dirty="0" spc="-150">
                <a:solidFill>
                  <a:srgbClr val="FF0000"/>
                </a:solidFill>
              </a:rPr>
              <a:t>#1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7452" y="2062987"/>
            <a:ext cx="229298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7804" indent="-205740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Font typeface="Wingdings"/>
              <a:buChar char=""/>
              <a:tabLst>
                <a:tab pos="218440" algn="l"/>
              </a:tabLst>
            </a:pPr>
            <a:r>
              <a:rPr dirty="0" sz="2200" spc="-200" b="1">
                <a:latin typeface="Arial"/>
                <a:cs typeface="Arial"/>
              </a:rPr>
              <a:t>This </a:t>
            </a:r>
            <a:r>
              <a:rPr dirty="0" sz="2200" spc="-110" b="1">
                <a:latin typeface="Arial"/>
                <a:cs typeface="Arial"/>
              </a:rPr>
              <a:t>was </a:t>
            </a:r>
            <a:r>
              <a:rPr dirty="0" sz="2200" spc="-180" b="1">
                <a:latin typeface="Arial"/>
                <a:cs typeface="Arial"/>
              </a:rPr>
              <a:t>our</a:t>
            </a:r>
            <a:r>
              <a:rPr dirty="0" sz="2200" spc="-254" b="1">
                <a:latin typeface="Arial"/>
                <a:cs typeface="Arial"/>
              </a:rPr>
              <a:t> </a:t>
            </a:r>
            <a:r>
              <a:rPr dirty="0" sz="2200" spc="-220" b="1">
                <a:latin typeface="Arial"/>
                <a:cs typeface="Arial"/>
              </a:rPr>
              <a:t>bug!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462239" y="2474976"/>
            <a:ext cx="8991600" cy="3609340"/>
            <a:chOff x="462239" y="2474976"/>
            <a:chExt cx="8991600" cy="3609340"/>
          </a:xfrm>
        </p:grpSpPr>
        <p:sp>
          <p:nvSpPr>
            <p:cNvPr id="10" name="object 10"/>
            <p:cNvSpPr/>
            <p:nvPr/>
          </p:nvSpPr>
          <p:spPr>
            <a:xfrm>
              <a:off x="462239" y="2515535"/>
              <a:ext cx="8061025" cy="35185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5424" y="2474976"/>
              <a:ext cx="7818120" cy="36088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02792" y="2484120"/>
              <a:ext cx="7540752" cy="359206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564118" y="3094481"/>
              <a:ext cx="889635" cy="1384935"/>
            </a:xfrm>
            <a:custGeom>
              <a:avLst/>
              <a:gdLst/>
              <a:ahLst/>
              <a:cxnLst/>
              <a:rect l="l" t="t" r="r" b="b"/>
              <a:pathLst>
                <a:path w="889634" h="1384935">
                  <a:moveTo>
                    <a:pt x="889635" y="497967"/>
                  </a:moveTo>
                  <a:lnTo>
                    <a:pt x="875868" y="484530"/>
                  </a:lnTo>
                  <a:lnTo>
                    <a:pt x="885190" y="467626"/>
                  </a:lnTo>
                  <a:lnTo>
                    <a:pt x="109207" y="38658"/>
                  </a:lnTo>
                  <a:lnTo>
                    <a:pt x="114287" y="29464"/>
                  </a:lnTo>
                  <a:lnTo>
                    <a:pt x="127635" y="5334"/>
                  </a:lnTo>
                  <a:lnTo>
                    <a:pt x="0" y="0"/>
                  </a:lnTo>
                  <a:lnTo>
                    <a:pt x="72390" y="105283"/>
                  </a:lnTo>
                  <a:lnTo>
                    <a:pt x="90805" y="71945"/>
                  </a:lnTo>
                  <a:lnTo>
                    <a:pt x="845070" y="489026"/>
                  </a:lnTo>
                  <a:lnTo>
                    <a:pt x="66078" y="1289532"/>
                  </a:lnTo>
                  <a:lnTo>
                    <a:pt x="38735" y="1262888"/>
                  </a:lnTo>
                  <a:lnTo>
                    <a:pt x="0" y="1384681"/>
                  </a:lnTo>
                  <a:lnTo>
                    <a:pt x="120650" y="1342644"/>
                  </a:lnTo>
                  <a:lnTo>
                    <a:pt x="107340" y="1329690"/>
                  </a:lnTo>
                  <a:lnTo>
                    <a:pt x="93370" y="1316088"/>
                  </a:lnTo>
                  <a:lnTo>
                    <a:pt x="889635" y="49796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9573894" y="2954527"/>
            <a:ext cx="2550795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185" b="1">
                <a:solidFill>
                  <a:srgbClr val="FF0000"/>
                </a:solidFill>
                <a:latin typeface="Arial"/>
                <a:cs typeface="Arial"/>
              </a:rPr>
              <a:t>Load </a:t>
            </a:r>
            <a:r>
              <a:rPr dirty="0" sz="2000" spc="-50" b="1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dirty="0" sz="2000" spc="165" b="1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dirty="0" sz="2000" spc="-60" b="1">
                <a:solidFill>
                  <a:srgbClr val="FF0000"/>
                </a:solidFill>
                <a:latin typeface="Arial"/>
                <a:cs typeface="Arial"/>
              </a:rPr>
              <a:t>avg(</a:t>
            </a:r>
            <a:r>
              <a:rPr dirty="0" sz="2000" spc="-60">
                <a:solidFill>
                  <a:srgbClr val="FF0000"/>
                </a:solidFill>
                <a:latin typeface="Arial"/>
                <a:cs typeface="Arial"/>
              </a:rPr>
              <a:t>R </a:t>
            </a:r>
            <a:r>
              <a:rPr dirty="0" sz="2000" spc="-135" b="1">
                <a:solidFill>
                  <a:srgbClr val="FF0000"/>
                </a:solidFill>
                <a:latin typeface="Arial"/>
                <a:cs typeface="Arial"/>
              </a:rPr>
              <a:t>thread  </a:t>
            </a:r>
            <a:r>
              <a:rPr dirty="0" sz="2000" spc="-80" b="1">
                <a:solidFill>
                  <a:srgbClr val="FF0000"/>
                </a:solidFill>
                <a:latin typeface="Arial"/>
                <a:cs typeface="Arial"/>
              </a:rPr>
              <a:t>with </a:t>
            </a:r>
            <a:r>
              <a:rPr dirty="0" sz="2000" spc="-130" b="1">
                <a:solidFill>
                  <a:srgbClr val="FF0000"/>
                </a:solidFill>
                <a:latin typeface="Arial"/>
                <a:cs typeface="Arial"/>
              </a:rPr>
              <a:t>high </a:t>
            </a:r>
            <a:r>
              <a:rPr dirty="0" sz="2000" spc="-105" b="1">
                <a:solidFill>
                  <a:srgbClr val="FF0000"/>
                </a:solidFill>
                <a:latin typeface="Arial"/>
                <a:cs typeface="Arial"/>
              </a:rPr>
              <a:t>load </a:t>
            </a:r>
            <a:r>
              <a:rPr dirty="0" sz="2000" spc="165" b="1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dirty="0" sz="2000" spc="-55" b="1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dirty="0" sz="2000" spc="-65" b="1">
                <a:solidFill>
                  <a:srgbClr val="FF0000"/>
                </a:solidFill>
                <a:latin typeface="Arial"/>
                <a:cs typeface="Arial"/>
              </a:rPr>
              <a:t>few  </a:t>
            </a:r>
            <a:r>
              <a:rPr dirty="0" sz="2000" spc="95">
                <a:solidFill>
                  <a:srgbClr val="FF0000"/>
                </a:solidFill>
                <a:latin typeface="Arial"/>
                <a:cs typeface="Arial"/>
              </a:rPr>
              <a:t>make </a:t>
            </a:r>
            <a:r>
              <a:rPr dirty="0" sz="2000" spc="-150" b="1">
                <a:solidFill>
                  <a:srgbClr val="FF0000"/>
                </a:solidFill>
                <a:latin typeface="Arial"/>
                <a:cs typeface="Arial"/>
              </a:rPr>
              <a:t>threads </a:t>
            </a:r>
            <a:r>
              <a:rPr dirty="0" sz="2000" spc="-80" b="1">
                <a:solidFill>
                  <a:srgbClr val="FF0000"/>
                </a:solidFill>
                <a:latin typeface="Arial"/>
                <a:cs typeface="Arial"/>
              </a:rPr>
              <a:t>with </a:t>
            </a:r>
            <a:r>
              <a:rPr dirty="0" sz="2000" spc="-70" b="1">
                <a:solidFill>
                  <a:srgbClr val="FF0000"/>
                </a:solidFill>
                <a:latin typeface="Arial"/>
                <a:cs typeface="Arial"/>
              </a:rPr>
              <a:t>low  </a:t>
            </a:r>
            <a:r>
              <a:rPr dirty="0" sz="2000" spc="-90" b="1">
                <a:solidFill>
                  <a:srgbClr val="FF0000"/>
                </a:solidFill>
                <a:latin typeface="Arial"/>
                <a:cs typeface="Arial"/>
              </a:rPr>
              <a:t>load)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9/16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295402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60"/>
              <a:t>I</a:t>
            </a:r>
            <a:r>
              <a:rPr dirty="0" spc="-1435"/>
              <a:t>N</a:t>
            </a:r>
            <a:r>
              <a:rPr dirty="0" spc="-1350"/>
              <a:t>T</a:t>
            </a:r>
            <a:r>
              <a:rPr dirty="0" spc="-1750"/>
              <a:t>R</a:t>
            </a:r>
            <a:r>
              <a:rPr dirty="0" spc="-1510"/>
              <a:t>O</a:t>
            </a:r>
            <a:r>
              <a:rPr dirty="0" spc="-1435"/>
              <a:t>DU</a:t>
            </a:r>
            <a:r>
              <a:rPr dirty="0" spc="-1700"/>
              <a:t>C</a:t>
            </a:r>
            <a:r>
              <a:rPr dirty="0" spc="-1350"/>
              <a:t>T</a:t>
            </a:r>
            <a:r>
              <a:rPr dirty="0" spc="-160"/>
              <a:t>I</a:t>
            </a:r>
            <a:r>
              <a:rPr dirty="0" spc="-1510"/>
              <a:t>O</a:t>
            </a:r>
            <a:r>
              <a:rPr dirty="0" spc="-1525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7452" y="1899028"/>
            <a:ext cx="7828915" cy="3467735"/>
          </a:xfrm>
          <a:prstGeom prst="rect">
            <a:avLst/>
          </a:prstGeom>
        </p:spPr>
        <p:txBody>
          <a:bodyPr wrap="square" lIns="0" tIns="172085" rIns="0" bIns="0" rtlCol="0" vert="horz">
            <a:spAutoFit/>
          </a:bodyPr>
          <a:lstStyle/>
          <a:p>
            <a:pPr marL="236220" indent="-224154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Font typeface="Wingdings"/>
              <a:buChar char=""/>
              <a:tabLst>
                <a:tab pos="236854" algn="l"/>
              </a:tabLst>
            </a:pPr>
            <a:r>
              <a:rPr dirty="0" sz="2400" spc="-240">
                <a:latin typeface="Arial"/>
                <a:cs typeface="Arial"/>
              </a:rPr>
              <a:t>Take </a:t>
            </a:r>
            <a:r>
              <a:rPr dirty="0" sz="2400" spc="-15">
                <a:latin typeface="Arial"/>
                <a:cs typeface="Arial"/>
              </a:rPr>
              <a:t>a </a:t>
            </a:r>
            <a:r>
              <a:rPr dirty="0" sz="2400" spc="-190">
                <a:latin typeface="Arial"/>
                <a:cs typeface="Arial"/>
              </a:rPr>
              <a:t>machine </a:t>
            </a:r>
            <a:r>
              <a:rPr dirty="0" sz="2400" spc="-114">
                <a:latin typeface="Arial"/>
                <a:cs typeface="Arial"/>
              </a:rPr>
              <a:t>with </a:t>
            </a:r>
            <a:r>
              <a:rPr dirty="0" sz="2400" spc="-15">
                <a:latin typeface="Arial"/>
                <a:cs typeface="Arial"/>
              </a:rPr>
              <a:t>a </a:t>
            </a:r>
            <a:r>
              <a:rPr dirty="0" sz="2400" spc="-55">
                <a:latin typeface="Arial"/>
                <a:cs typeface="Arial"/>
              </a:rPr>
              <a:t>lot </a:t>
            </a:r>
            <a:r>
              <a:rPr dirty="0" sz="2400" spc="-5">
                <a:latin typeface="Arial"/>
                <a:cs typeface="Arial"/>
              </a:rPr>
              <a:t>of </a:t>
            </a:r>
            <a:r>
              <a:rPr dirty="0" sz="2400" spc="-190">
                <a:latin typeface="Arial"/>
                <a:cs typeface="Arial"/>
              </a:rPr>
              <a:t>cores </a:t>
            </a:r>
            <a:r>
              <a:rPr dirty="0" sz="2400" spc="-60">
                <a:latin typeface="Arial"/>
                <a:cs typeface="Arial"/>
              </a:rPr>
              <a:t>(64 </a:t>
            </a:r>
            <a:r>
              <a:rPr dirty="0" sz="2400" spc="-150">
                <a:latin typeface="Arial"/>
                <a:cs typeface="Arial"/>
              </a:rPr>
              <a:t>in </a:t>
            </a:r>
            <a:r>
              <a:rPr dirty="0" sz="2400" spc="-140">
                <a:latin typeface="Arial"/>
                <a:cs typeface="Arial"/>
              </a:rPr>
              <a:t>our</a:t>
            </a:r>
            <a:r>
              <a:rPr dirty="0" sz="2400" spc="-380">
                <a:latin typeface="Arial"/>
                <a:cs typeface="Arial"/>
              </a:rPr>
              <a:t> </a:t>
            </a:r>
            <a:r>
              <a:rPr dirty="0" sz="2400" spc="-195">
                <a:latin typeface="Arial"/>
                <a:cs typeface="Arial"/>
              </a:rPr>
              <a:t>case)</a:t>
            </a:r>
            <a:endParaRPr sz="2400">
              <a:latin typeface="Arial"/>
              <a:cs typeface="Arial"/>
            </a:endParaRPr>
          </a:p>
          <a:p>
            <a:pPr marL="215265" indent="-203200">
              <a:lnSpc>
                <a:spcPts val="2520"/>
              </a:lnSpc>
              <a:spcBef>
                <a:spcPts val="1145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260" b="1">
                <a:latin typeface="Arial"/>
                <a:cs typeface="Arial"/>
              </a:rPr>
              <a:t>Run </a:t>
            </a:r>
            <a:r>
              <a:rPr dirty="0" sz="2200" spc="-114" b="1">
                <a:latin typeface="Arial"/>
                <a:cs typeface="Arial"/>
              </a:rPr>
              <a:t>two </a:t>
            </a:r>
            <a:r>
              <a:rPr dirty="0" sz="2200" spc="-170" b="1">
                <a:latin typeface="Arial"/>
                <a:cs typeface="Arial"/>
              </a:rPr>
              <a:t>CPU-intensive </a:t>
            </a:r>
            <a:r>
              <a:rPr dirty="0" sz="2200" spc="-235" b="1">
                <a:latin typeface="Arial"/>
                <a:cs typeface="Arial"/>
              </a:rPr>
              <a:t>processes </a:t>
            </a:r>
            <a:r>
              <a:rPr dirty="0" sz="2200" spc="-110" b="1">
                <a:latin typeface="Arial"/>
                <a:cs typeface="Arial"/>
              </a:rPr>
              <a:t>in two </a:t>
            </a:r>
            <a:r>
              <a:rPr dirty="0" sz="2200" spc="-145" b="1">
                <a:latin typeface="Arial"/>
                <a:cs typeface="Arial"/>
              </a:rPr>
              <a:t>terminals </a:t>
            </a:r>
            <a:r>
              <a:rPr dirty="0" sz="2200" spc="-100" b="1">
                <a:latin typeface="Arial"/>
                <a:cs typeface="Arial"/>
              </a:rPr>
              <a:t>(e.g. </a:t>
            </a:r>
            <a:r>
              <a:rPr dirty="0" sz="2200" spc="-310" b="1">
                <a:latin typeface="Arial"/>
                <a:cs typeface="Arial"/>
              </a:rPr>
              <a:t>R</a:t>
            </a:r>
            <a:r>
              <a:rPr dirty="0" sz="2200" spc="-20" b="1">
                <a:latin typeface="Arial"/>
                <a:cs typeface="Arial"/>
              </a:rPr>
              <a:t> </a:t>
            </a:r>
            <a:r>
              <a:rPr dirty="0" sz="2200" spc="-185" b="1">
                <a:latin typeface="Arial"/>
                <a:cs typeface="Arial"/>
              </a:rPr>
              <a:t>scripts):</a:t>
            </a:r>
            <a:endParaRPr sz="2200">
              <a:latin typeface="Arial"/>
              <a:cs typeface="Arial"/>
            </a:endParaRPr>
          </a:p>
          <a:p>
            <a:pPr marL="104139" marR="4965065">
              <a:lnSpc>
                <a:spcPts val="2160"/>
              </a:lnSpc>
              <a:spcBef>
                <a:spcPts val="155"/>
              </a:spcBef>
            </a:pPr>
            <a:r>
              <a:rPr dirty="0" sz="2000" spc="10">
                <a:latin typeface="Arial"/>
                <a:cs typeface="Arial"/>
              </a:rPr>
              <a:t>R </a:t>
            </a:r>
            <a:r>
              <a:rPr dirty="0" sz="2000" spc="-170">
                <a:latin typeface="Arial"/>
                <a:cs typeface="Arial"/>
              </a:rPr>
              <a:t>&lt; </a:t>
            </a:r>
            <a:r>
              <a:rPr dirty="0" sz="2000" spc="105">
                <a:latin typeface="Arial"/>
                <a:cs typeface="Arial"/>
              </a:rPr>
              <a:t>script.R </a:t>
            </a:r>
            <a:r>
              <a:rPr dirty="0" sz="2000" spc="20">
                <a:latin typeface="Arial"/>
                <a:cs typeface="Arial"/>
              </a:rPr>
              <a:t>--nosave</a:t>
            </a:r>
            <a:r>
              <a:rPr dirty="0" sz="2000" spc="-285">
                <a:latin typeface="Arial"/>
                <a:cs typeface="Arial"/>
              </a:rPr>
              <a:t> </a:t>
            </a:r>
            <a:r>
              <a:rPr dirty="0" sz="2000" spc="305">
                <a:latin typeface="Arial"/>
                <a:cs typeface="Arial"/>
              </a:rPr>
              <a:t>&amp;  </a:t>
            </a:r>
            <a:r>
              <a:rPr dirty="0" sz="2000" spc="10">
                <a:latin typeface="Arial"/>
                <a:cs typeface="Arial"/>
              </a:rPr>
              <a:t>R </a:t>
            </a:r>
            <a:r>
              <a:rPr dirty="0" sz="2000" spc="-170">
                <a:latin typeface="Arial"/>
                <a:cs typeface="Arial"/>
              </a:rPr>
              <a:t>&lt; </a:t>
            </a:r>
            <a:r>
              <a:rPr dirty="0" sz="2000" spc="105">
                <a:latin typeface="Arial"/>
                <a:cs typeface="Arial"/>
              </a:rPr>
              <a:t>script.R </a:t>
            </a:r>
            <a:r>
              <a:rPr dirty="0" sz="2000" spc="20">
                <a:latin typeface="Arial"/>
                <a:cs typeface="Arial"/>
              </a:rPr>
              <a:t>--nosave</a:t>
            </a:r>
            <a:r>
              <a:rPr dirty="0" sz="2000" spc="-285">
                <a:latin typeface="Arial"/>
                <a:cs typeface="Arial"/>
              </a:rPr>
              <a:t> </a:t>
            </a:r>
            <a:r>
              <a:rPr dirty="0" sz="2000" spc="305">
                <a:latin typeface="Arial"/>
                <a:cs typeface="Arial"/>
              </a:rPr>
              <a:t>&amp;</a:t>
            </a:r>
            <a:endParaRPr sz="2000">
              <a:latin typeface="Arial"/>
              <a:cs typeface="Arial"/>
            </a:endParaRPr>
          </a:p>
          <a:p>
            <a:pPr marL="196850" indent="-184785">
              <a:lnSpc>
                <a:spcPts val="2525"/>
              </a:lnSpc>
              <a:spcBef>
                <a:spcPts val="1100"/>
              </a:spcBef>
              <a:buClr>
                <a:srgbClr val="1CACE3"/>
              </a:buClr>
              <a:buSzPct val="90909"/>
              <a:buFont typeface="Wingdings"/>
              <a:buChar char=""/>
              <a:tabLst>
                <a:tab pos="197485" algn="l"/>
              </a:tabLst>
            </a:pPr>
            <a:r>
              <a:rPr dirty="0" sz="2200" spc="-165" b="1">
                <a:latin typeface="Arial"/>
                <a:cs typeface="Arial"/>
              </a:rPr>
              <a:t>Compile </a:t>
            </a:r>
            <a:r>
              <a:rPr dirty="0" sz="2200" spc="-155" b="1">
                <a:latin typeface="Arial"/>
                <a:cs typeface="Arial"/>
              </a:rPr>
              <a:t>your </a:t>
            </a:r>
            <a:r>
              <a:rPr dirty="0" sz="2200" spc="-150" b="1">
                <a:latin typeface="Arial"/>
                <a:cs typeface="Arial"/>
              </a:rPr>
              <a:t>kernel </a:t>
            </a:r>
            <a:r>
              <a:rPr dirty="0" sz="2200" spc="-110" b="1">
                <a:latin typeface="Arial"/>
                <a:cs typeface="Arial"/>
              </a:rPr>
              <a:t>in </a:t>
            </a:r>
            <a:r>
              <a:rPr dirty="0" sz="2200" spc="-65" b="1">
                <a:latin typeface="Arial"/>
                <a:cs typeface="Arial"/>
              </a:rPr>
              <a:t>a </a:t>
            </a:r>
            <a:r>
              <a:rPr dirty="0" sz="2200" spc="-145" b="1">
                <a:latin typeface="Arial"/>
                <a:cs typeface="Arial"/>
              </a:rPr>
              <a:t>third</a:t>
            </a:r>
            <a:r>
              <a:rPr dirty="0" sz="2200" spc="-15" b="1">
                <a:latin typeface="Arial"/>
                <a:cs typeface="Arial"/>
              </a:rPr>
              <a:t> </a:t>
            </a:r>
            <a:r>
              <a:rPr dirty="0" sz="2200" spc="-130" b="1">
                <a:latin typeface="Arial"/>
                <a:cs typeface="Arial"/>
              </a:rPr>
              <a:t>terminal:</a:t>
            </a:r>
            <a:endParaRPr sz="2200">
              <a:latin typeface="Arial"/>
              <a:cs typeface="Arial"/>
            </a:endParaRPr>
          </a:p>
          <a:p>
            <a:pPr marL="104139">
              <a:lnSpc>
                <a:spcPts val="2285"/>
              </a:lnSpc>
            </a:pPr>
            <a:r>
              <a:rPr dirty="0" sz="2000" spc="95">
                <a:latin typeface="Arial"/>
                <a:cs typeface="Arial"/>
              </a:rPr>
              <a:t>make </a:t>
            </a:r>
            <a:r>
              <a:rPr dirty="0" sz="2000" spc="15">
                <a:latin typeface="Arial"/>
                <a:cs typeface="Arial"/>
              </a:rPr>
              <a:t>–j </a:t>
            </a:r>
            <a:r>
              <a:rPr dirty="0" sz="2000" spc="155">
                <a:latin typeface="Arial"/>
                <a:cs typeface="Arial"/>
              </a:rPr>
              <a:t>62</a:t>
            </a:r>
            <a:r>
              <a:rPr dirty="0" sz="2000" spc="-315">
                <a:latin typeface="Arial"/>
                <a:cs typeface="Arial"/>
              </a:rPr>
              <a:t> </a:t>
            </a:r>
            <a:r>
              <a:rPr dirty="0" sz="2000" spc="125">
                <a:latin typeface="Arial"/>
                <a:cs typeface="Arial"/>
              </a:rPr>
              <a:t>kernel</a:t>
            </a:r>
            <a:endParaRPr sz="2000">
              <a:latin typeface="Arial"/>
              <a:cs typeface="Arial"/>
            </a:endParaRPr>
          </a:p>
          <a:p>
            <a:pPr marL="217804" indent="-205740">
              <a:lnSpc>
                <a:spcPct val="100000"/>
              </a:lnSpc>
              <a:spcBef>
                <a:spcPts val="1135"/>
              </a:spcBef>
              <a:buClr>
                <a:srgbClr val="1CACE3"/>
              </a:buClr>
              <a:buFont typeface="Wingdings"/>
              <a:buChar char=""/>
              <a:tabLst>
                <a:tab pos="218440" algn="l"/>
              </a:tabLst>
            </a:pPr>
            <a:r>
              <a:rPr dirty="0" sz="2200" spc="-170" b="1">
                <a:latin typeface="Arial"/>
                <a:cs typeface="Arial"/>
              </a:rPr>
              <a:t>Here </a:t>
            </a:r>
            <a:r>
              <a:rPr dirty="0" sz="2200" spc="-165" b="1">
                <a:latin typeface="Arial"/>
                <a:cs typeface="Arial"/>
              </a:rPr>
              <a:t>is </a:t>
            </a:r>
            <a:r>
              <a:rPr dirty="0" sz="2200" spc="-85" b="1">
                <a:latin typeface="Arial"/>
                <a:cs typeface="Arial"/>
              </a:rPr>
              <a:t>what </a:t>
            </a:r>
            <a:r>
              <a:rPr dirty="0" sz="2200" spc="-160" b="1">
                <a:latin typeface="Arial"/>
                <a:cs typeface="Arial"/>
              </a:rPr>
              <a:t>might</a:t>
            </a:r>
            <a:r>
              <a:rPr dirty="0" sz="2200" spc="-145" b="1">
                <a:latin typeface="Arial"/>
                <a:cs typeface="Arial"/>
              </a:rPr>
              <a:t> </a:t>
            </a:r>
            <a:r>
              <a:rPr dirty="0" sz="2200" spc="-160" b="1">
                <a:latin typeface="Arial"/>
                <a:cs typeface="Arial"/>
              </a:rPr>
              <a:t>happen:</a:t>
            </a:r>
            <a:endParaRPr sz="2200">
              <a:latin typeface="Arial"/>
              <a:cs typeface="Arial"/>
            </a:endParaRPr>
          </a:p>
          <a:p>
            <a:pPr lvl="1" marL="352425" indent="-212725">
              <a:lnSpc>
                <a:spcPts val="2510"/>
              </a:lnSpc>
              <a:spcBef>
                <a:spcPts val="130"/>
              </a:spcBef>
              <a:buClr>
                <a:srgbClr val="1CACE3"/>
              </a:buClr>
              <a:buFont typeface="Wingdings"/>
              <a:buChar char=""/>
              <a:tabLst>
                <a:tab pos="353060" algn="l"/>
              </a:tabLst>
            </a:pPr>
            <a:r>
              <a:rPr dirty="0" sz="2200" spc="-175" b="1">
                <a:solidFill>
                  <a:srgbClr val="FF0000"/>
                </a:solidFill>
                <a:latin typeface="Arial"/>
                <a:cs typeface="Arial"/>
              </a:rPr>
              <a:t>Two </a:t>
            </a:r>
            <a:r>
              <a:rPr dirty="0" sz="2200" spc="-114" b="1">
                <a:solidFill>
                  <a:srgbClr val="FF0000"/>
                </a:solidFill>
                <a:latin typeface="Arial"/>
                <a:cs typeface="Arial"/>
              </a:rPr>
              <a:t>NUMA </a:t>
            </a:r>
            <a:r>
              <a:rPr dirty="0" sz="2200" spc="-200" b="1">
                <a:solidFill>
                  <a:srgbClr val="FF0000"/>
                </a:solidFill>
                <a:latin typeface="Arial"/>
                <a:cs typeface="Arial"/>
              </a:rPr>
              <a:t>nodes</a:t>
            </a:r>
            <a:r>
              <a:rPr dirty="0" sz="2200" spc="19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90" b="1">
                <a:solidFill>
                  <a:srgbClr val="FF0000"/>
                </a:solidFill>
                <a:latin typeface="Arial"/>
                <a:cs typeface="Arial"/>
              </a:rPr>
              <a:t>with</a:t>
            </a:r>
            <a:endParaRPr sz="2200">
              <a:latin typeface="Arial"/>
              <a:cs typeface="Arial"/>
            </a:endParaRPr>
          </a:p>
          <a:p>
            <a:pPr marL="352425">
              <a:lnSpc>
                <a:spcPts val="2510"/>
              </a:lnSpc>
            </a:pPr>
            <a:r>
              <a:rPr dirty="0" sz="2200" spc="-145" b="1">
                <a:solidFill>
                  <a:srgbClr val="FF0000"/>
                </a:solidFill>
                <a:latin typeface="Arial"/>
                <a:cs typeface="Arial"/>
              </a:rPr>
              <a:t>many </a:t>
            </a:r>
            <a:r>
              <a:rPr dirty="0" sz="2200" spc="-110" b="1">
                <a:solidFill>
                  <a:srgbClr val="FF0000"/>
                </a:solidFill>
                <a:latin typeface="Arial"/>
                <a:cs typeface="Arial"/>
              </a:rPr>
              <a:t>idle </a:t>
            </a:r>
            <a:r>
              <a:rPr dirty="0" sz="2200" spc="-225" b="1">
                <a:solidFill>
                  <a:srgbClr val="FF0000"/>
                </a:solidFill>
                <a:latin typeface="Arial"/>
                <a:cs typeface="Arial"/>
              </a:rPr>
              <a:t>cores</a:t>
            </a:r>
            <a:r>
              <a:rPr dirty="0" sz="2200" spc="15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90" b="1">
                <a:solidFill>
                  <a:srgbClr val="FF0000"/>
                </a:solidFill>
                <a:latin typeface="Arial"/>
                <a:cs typeface="Arial"/>
              </a:rPr>
              <a:t>(white)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3899915" y="3578352"/>
            <a:ext cx="8164195" cy="3249295"/>
            <a:chOff x="3899915" y="3578352"/>
            <a:chExt cx="8164195" cy="3249295"/>
          </a:xfrm>
        </p:grpSpPr>
        <p:sp>
          <p:nvSpPr>
            <p:cNvPr id="8" name="object 8"/>
            <p:cNvSpPr/>
            <p:nvPr/>
          </p:nvSpPr>
          <p:spPr>
            <a:xfrm>
              <a:off x="6182387" y="3610085"/>
              <a:ext cx="5866837" cy="27528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374891" y="3578352"/>
              <a:ext cx="5689092" cy="28239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28718" y="4056380"/>
              <a:ext cx="2401570" cy="1040765"/>
            </a:xfrm>
            <a:custGeom>
              <a:avLst/>
              <a:gdLst/>
              <a:ahLst/>
              <a:cxnLst/>
              <a:rect l="l" t="t" r="r" b="b"/>
              <a:pathLst>
                <a:path w="2401570" h="1040764">
                  <a:moveTo>
                    <a:pt x="2316011" y="26621"/>
                  </a:moveTo>
                  <a:lnTo>
                    <a:pt x="0" y="1013714"/>
                  </a:lnTo>
                  <a:lnTo>
                    <a:pt x="11429" y="1040257"/>
                  </a:lnTo>
                  <a:lnTo>
                    <a:pt x="2327339" y="53208"/>
                  </a:lnTo>
                  <a:lnTo>
                    <a:pt x="2316011" y="26621"/>
                  </a:lnTo>
                  <a:close/>
                </a:path>
                <a:path w="2401570" h="1040764">
                  <a:moveTo>
                    <a:pt x="2388738" y="20955"/>
                  </a:moveTo>
                  <a:lnTo>
                    <a:pt x="2329306" y="20955"/>
                  </a:lnTo>
                  <a:lnTo>
                    <a:pt x="2340736" y="47498"/>
                  </a:lnTo>
                  <a:lnTo>
                    <a:pt x="2327339" y="53208"/>
                  </a:lnTo>
                  <a:lnTo>
                    <a:pt x="2338704" y="79883"/>
                  </a:lnTo>
                  <a:lnTo>
                    <a:pt x="2388738" y="20955"/>
                  </a:lnTo>
                  <a:close/>
                </a:path>
                <a:path w="2401570" h="1040764">
                  <a:moveTo>
                    <a:pt x="2329306" y="20955"/>
                  </a:moveTo>
                  <a:lnTo>
                    <a:pt x="2316011" y="26621"/>
                  </a:lnTo>
                  <a:lnTo>
                    <a:pt x="2327339" y="53208"/>
                  </a:lnTo>
                  <a:lnTo>
                    <a:pt x="2340736" y="47498"/>
                  </a:lnTo>
                  <a:lnTo>
                    <a:pt x="2329306" y="20955"/>
                  </a:lnTo>
                  <a:close/>
                </a:path>
                <a:path w="2401570" h="1040764">
                  <a:moveTo>
                    <a:pt x="2304669" y="0"/>
                  </a:moveTo>
                  <a:lnTo>
                    <a:pt x="2316011" y="26621"/>
                  </a:lnTo>
                  <a:lnTo>
                    <a:pt x="2329306" y="20955"/>
                  </a:lnTo>
                  <a:lnTo>
                    <a:pt x="2388738" y="20955"/>
                  </a:lnTo>
                  <a:lnTo>
                    <a:pt x="2401570" y="5842"/>
                  </a:lnTo>
                  <a:lnTo>
                    <a:pt x="230466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899915" y="6402322"/>
              <a:ext cx="313943" cy="42519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648199" y="6402322"/>
              <a:ext cx="667512" cy="42519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234433" y="5039868"/>
              <a:ext cx="2374900" cy="86995"/>
            </a:xfrm>
            <a:custGeom>
              <a:avLst/>
              <a:gdLst/>
              <a:ahLst/>
              <a:cxnLst/>
              <a:rect l="l" t="t" r="r" b="b"/>
              <a:pathLst>
                <a:path w="2374900" h="86995">
                  <a:moveTo>
                    <a:pt x="2287650" y="0"/>
                  </a:moveTo>
                  <a:lnTo>
                    <a:pt x="2287650" y="86867"/>
                  </a:lnTo>
                  <a:lnTo>
                    <a:pt x="2345562" y="57911"/>
                  </a:lnTo>
                  <a:lnTo>
                    <a:pt x="2302256" y="57911"/>
                  </a:lnTo>
                  <a:lnTo>
                    <a:pt x="2302256" y="28955"/>
                  </a:lnTo>
                  <a:lnTo>
                    <a:pt x="2345563" y="28955"/>
                  </a:lnTo>
                  <a:lnTo>
                    <a:pt x="2287650" y="0"/>
                  </a:lnTo>
                  <a:close/>
                </a:path>
                <a:path w="2374900" h="86995">
                  <a:moveTo>
                    <a:pt x="2287650" y="28955"/>
                  </a:moveTo>
                  <a:lnTo>
                    <a:pt x="0" y="28955"/>
                  </a:lnTo>
                  <a:lnTo>
                    <a:pt x="0" y="57911"/>
                  </a:lnTo>
                  <a:lnTo>
                    <a:pt x="2287650" y="57911"/>
                  </a:lnTo>
                  <a:lnTo>
                    <a:pt x="2287650" y="28955"/>
                  </a:lnTo>
                  <a:close/>
                </a:path>
                <a:path w="2374900" h="86995">
                  <a:moveTo>
                    <a:pt x="2345563" y="28955"/>
                  </a:moveTo>
                  <a:lnTo>
                    <a:pt x="2302256" y="28955"/>
                  </a:lnTo>
                  <a:lnTo>
                    <a:pt x="2302256" y="57911"/>
                  </a:lnTo>
                  <a:lnTo>
                    <a:pt x="2345562" y="57911"/>
                  </a:lnTo>
                  <a:lnTo>
                    <a:pt x="2374518" y="43433"/>
                  </a:lnTo>
                  <a:lnTo>
                    <a:pt x="2345563" y="2895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2/16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704405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80"/>
              <a:t>CFS: </a:t>
            </a:r>
            <a:r>
              <a:rPr dirty="0" spc="-1275"/>
              <a:t>BALANCING </a:t>
            </a:r>
            <a:r>
              <a:rPr dirty="0" spc="-1500"/>
              <a:t>THE</a:t>
            </a:r>
            <a:r>
              <a:rPr dirty="0" spc="-305"/>
              <a:t> </a:t>
            </a:r>
            <a:r>
              <a:rPr dirty="0" spc="-1200"/>
              <a:t>LOAD:</a:t>
            </a:r>
            <a:r>
              <a:rPr dirty="0" spc="-1160"/>
              <a:t> </a:t>
            </a:r>
            <a:r>
              <a:rPr dirty="0" spc="-1590">
                <a:solidFill>
                  <a:srgbClr val="FF0000"/>
                </a:solidFill>
              </a:rPr>
              <a:t>BUG</a:t>
            </a:r>
            <a:r>
              <a:rPr dirty="0" spc="-295">
                <a:solidFill>
                  <a:srgbClr val="FF0000"/>
                </a:solidFill>
              </a:rPr>
              <a:t> </a:t>
            </a:r>
            <a:r>
              <a:rPr dirty="0" spc="-150">
                <a:solidFill>
                  <a:srgbClr val="FF0000"/>
                </a:solidFill>
              </a:rPr>
              <a:t>#1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7452" y="2062987"/>
            <a:ext cx="229298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7804" indent="-205740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Font typeface="Wingdings"/>
              <a:buChar char=""/>
              <a:tabLst>
                <a:tab pos="218440" algn="l"/>
              </a:tabLst>
            </a:pPr>
            <a:r>
              <a:rPr dirty="0" sz="2200" spc="-200" b="1">
                <a:latin typeface="Arial"/>
                <a:cs typeface="Arial"/>
              </a:rPr>
              <a:t>This </a:t>
            </a:r>
            <a:r>
              <a:rPr dirty="0" sz="2200" spc="-110" b="1">
                <a:latin typeface="Arial"/>
                <a:cs typeface="Arial"/>
              </a:rPr>
              <a:t>was </a:t>
            </a:r>
            <a:r>
              <a:rPr dirty="0" sz="2200" spc="-180" b="1">
                <a:latin typeface="Arial"/>
                <a:cs typeface="Arial"/>
              </a:rPr>
              <a:t>our</a:t>
            </a:r>
            <a:r>
              <a:rPr dirty="0" sz="2200" spc="-254" b="1">
                <a:latin typeface="Arial"/>
                <a:cs typeface="Arial"/>
              </a:rPr>
              <a:t> </a:t>
            </a:r>
            <a:r>
              <a:rPr dirty="0" sz="2200" spc="-220" b="1">
                <a:latin typeface="Arial"/>
                <a:cs typeface="Arial"/>
              </a:rPr>
              <a:t>bug!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462239" y="2474976"/>
            <a:ext cx="8994775" cy="3609340"/>
            <a:chOff x="462239" y="2474976"/>
            <a:chExt cx="8994775" cy="3609340"/>
          </a:xfrm>
        </p:grpSpPr>
        <p:sp>
          <p:nvSpPr>
            <p:cNvPr id="10" name="object 10"/>
            <p:cNvSpPr/>
            <p:nvPr/>
          </p:nvSpPr>
          <p:spPr>
            <a:xfrm>
              <a:off x="462239" y="2515535"/>
              <a:ext cx="8061025" cy="35185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5424" y="2474976"/>
              <a:ext cx="7818120" cy="36088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02792" y="2484120"/>
              <a:ext cx="7540752" cy="359206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544305" y="3336798"/>
              <a:ext cx="137160" cy="2304415"/>
            </a:xfrm>
            <a:custGeom>
              <a:avLst/>
              <a:gdLst/>
              <a:ahLst/>
              <a:cxnLst/>
              <a:rect l="l" t="t" r="r" b="b"/>
              <a:pathLst>
                <a:path w="137159" h="2304415">
                  <a:moveTo>
                    <a:pt x="0" y="0"/>
                  </a:moveTo>
                  <a:lnTo>
                    <a:pt x="22550" y="758"/>
                  </a:lnTo>
                  <a:lnTo>
                    <a:pt x="40957" y="2825"/>
                  </a:lnTo>
                  <a:lnTo>
                    <a:pt x="53363" y="5893"/>
                  </a:lnTo>
                  <a:lnTo>
                    <a:pt x="57912" y="9651"/>
                  </a:lnTo>
                  <a:lnTo>
                    <a:pt x="57912" y="459739"/>
                  </a:lnTo>
                  <a:lnTo>
                    <a:pt x="62460" y="463498"/>
                  </a:lnTo>
                  <a:lnTo>
                    <a:pt x="74866" y="466566"/>
                  </a:lnTo>
                  <a:lnTo>
                    <a:pt x="93273" y="468633"/>
                  </a:lnTo>
                  <a:lnTo>
                    <a:pt x="115824" y="469391"/>
                  </a:lnTo>
                  <a:lnTo>
                    <a:pt x="93273" y="470150"/>
                  </a:lnTo>
                  <a:lnTo>
                    <a:pt x="74866" y="472217"/>
                  </a:lnTo>
                  <a:lnTo>
                    <a:pt x="62460" y="475285"/>
                  </a:lnTo>
                  <a:lnTo>
                    <a:pt x="57912" y="479044"/>
                  </a:lnTo>
                  <a:lnTo>
                    <a:pt x="57912" y="929132"/>
                  </a:lnTo>
                  <a:lnTo>
                    <a:pt x="53363" y="932890"/>
                  </a:lnTo>
                  <a:lnTo>
                    <a:pt x="40957" y="935958"/>
                  </a:lnTo>
                  <a:lnTo>
                    <a:pt x="22550" y="938025"/>
                  </a:lnTo>
                  <a:lnTo>
                    <a:pt x="0" y="938783"/>
                  </a:lnTo>
                </a:path>
                <a:path w="137159" h="2304415">
                  <a:moveTo>
                    <a:pt x="19812" y="1365503"/>
                  </a:moveTo>
                  <a:lnTo>
                    <a:pt x="42642" y="1366264"/>
                  </a:lnTo>
                  <a:lnTo>
                    <a:pt x="61293" y="1368345"/>
                  </a:lnTo>
                  <a:lnTo>
                    <a:pt x="73872" y="1371451"/>
                  </a:lnTo>
                  <a:lnTo>
                    <a:pt x="78486" y="1375283"/>
                  </a:lnTo>
                  <a:lnTo>
                    <a:pt x="78486" y="1825116"/>
                  </a:lnTo>
                  <a:lnTo>
                    <a:pt x="83099" y="1828948"/>
                  </a:lnTo>
                  <a:lnTo>
                    <a:pt x="95678" y="1832054"/>
                  </a:lnTo>
                  <a:lnTo>
                    <a:pt x="114329" y="1834135"/>
                  </a:lnTo>
                  <a:lnTo>
                    <a:pt x="137160" y="1834895"/>
                  </a:lnTo>
                  <a:lnTo>
                    <a:pt x="114329" y="1835656"/>
                  </a:lnTo>
                  <a:lnTo>
                    <a:pt x="95678" y="1837737"/>
                  </a:lnTo>
                  <a:lnTo>
                    <a:pt x="83099" y="1840843"/>
                  </a:lnTo>
                  <a:lnTo>
                    <a:pt x="78486" y="1844675"/>
                  </a:lnTo>
                  <a:lnTo>
                    <a:pt x="78486" y="2294509"/>
                  </a:lnTo>
                  <a:lnTo>
                    <a:pt x="73872" y="2298314"/>
                  </a:lnTo>
                  <a:lnTo>
                    <a:pt x="61293" y="2301422"/>
                  </a:lnTo>
                  <a:lnTo>
                    <a:pt x="42642" y="2303519"/>
                  </a:lnTo>
                  <a:lnTo>
                    <a:pt x="19812" y="2304288"/>
                  </a:lnTo>
                </a:path>
              </a:pathLst>
            </a:custGeom>
            <a:ln w="28956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789670" y="3806189"/>
              <a:ext cx="667385" cy="1348105"/>
            </a:xfrm>
            <a:custGeom>
              <a:avLst/>
              <a:gdLst/>
              <a:ahLst/>
              <a:cxnLst/>
              <a:rect l="l" t="t" r="r" b="b"/>
              <a:pathLst>
                <a:path w="667384" h="1348104">
                  <a:moveTo>
                    <a:pt x="667004" y="884428"/>
                  </a:moveTo>
                  <a:lnTo>
                    <a:pt x="82702" y="81191"/>
                  </a:lnTo>
                  <a:lnTo>
                    <a:pt x="103822" y="65786"/>
                  </a:lnTo>
                  <a:lnTo>
                    <a:pt x="113411" y="58801"/>
                  </a:lnTo>
                  <a:lnTo>
                    <a:pt x="0" y="0"/>
                  </a:lnTo>
                  <a:lnTo>
                    <a:pt x="21082" y="126111"/>
                  </a:lnTo>
                  <a:lnTo>
                    <a:pt x="51841" y="103682"/>
                  </a:lnTo>
                  <a:lnTo>
                    <a:pt x="615099" y="877824"/>
                  </a:lnTo>
                  <a:lnTo>
                    <a:pt x="81330" y="1265529"/>
                  </a:lnTo>
                  <a:lnTo>
                    <a:pt x="58928" y="1234694"/>
                  </a:lnTo>
                  <a:lnTo>
                    <a:pt x="0" y="1348105"/>
                  </a:lnTo>
                  <a:lnTo>
                    <a:pt x="126111" y="1327150"/>
                  </a:lnTo>
                  <a:lnTo>
                    <a:pt x="111798" y="1307465"/>
                  </a:lnTo>
                  <a:lnTo>
                    <a:pt x="103670" y="1296276"/>
                  </a:lnTo>
                  <a:lnTo>
                    <a:pt x="662813" y="890143"/>
                  </a:lnTo>
                  <a:lnTo>
                    <a:pt x="661543" y="888415"/>
                  </a:lnTo>
                  <a:lnTo>
                    <a:pt x="667004" y="884428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564118" y="3094481"/>
              <a:ext cx="889635" cy="1384935"/>
            </a:xfrm>
            <a:custGeom>
              <a:avLst/>
              <a:gdLst/>
              <a:ahLst/>
              <a:cxnLst/>
              <a:rect l="l" t="t" r="r" b="b"/>
              <a:pathLst>
                <a:path w="889634" h="1384935">
                  <a:moveTo>
                    <a:pt x="889635" y="497967"/>
                  </a:moveTo>
                  <a:lnTo>
                    <a:pt x="875868" y="484530"/>
                  </a:lnTo>
                  <a:lnTo>
                    <a:pt x="885190" y="467626"/>
                  </a:lnTo>
                  <a:lnTo>
                    <a:pt x="109207" y="38658"/>
                  </a:lnTo>
                  <a:lnTo>
                    <a:pt x="114287" y="29464"/>
                  </a:lnTo>
                  <a:lnTo>
                    <a:pt x="127635" y="5334"/>
                  </a:lnTo>
                  <a:lnTo>
                    <a:pt x="0" y="0"/>
                  </a:lnTo>
                  <a:lnTo>
                    <a:pt x="72390" y="105283"/>
                  </a:lnTo>
                  <a:lnTo>
                    <a:pt x="90805" y="71945"/>
                  </a:lnTo>
                  <a:lnTo>
                    <a:pt x="845070" y="489026"/>
                  </a:lnTo>
                  <a:lnTo>
                    <a:pt x="66078" y="1289532"/>
                  </a:lnTo>
                  <a:lnTo>
                    <a:pt x="38735" y="1262888"/>
                  </a:lnTo>
                  <a:lnTo>
                    <a:pt x="0" y="1384681"/>
                  </a:lnTo>
                  <a:lnTo>
                    <a:pt x="120650" y="1342644"/>
                  </a:lnTo>
                  <a:lnTo>
                    <a:pt x="107340" y="1329690"/>
                  </a:lnTo>
                  <a:lnTo>
                    <a:pt x="93370" y="1316088"/>
                  </a:lnTo>
                  <a:lnTo>
                    <a:pt x="889635" y="49796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9566275" y="2954527"/>
            <a:ext cx="2558415" cy="23831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032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185" b="1">
                <a:solidFill>
                  <a:srgbClr val="FF0000"/>
                </a:solidFill>
                <a:latin typeface="Arial"/>
                <a:cs typeface="Arial"/>
              </a:rPr>
              <a:t>Load </a:t>
            </a:r>
            <a:r>
              <a:rPr dirty="0" sz="2000" spc="-50" b="1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dirty="0" sz="2000" spc="165" b="1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dirty="0" sz="2000" spc="-60" b="1">
                <a:solidFill>
                  <a:srgbClr val="FF0000"/>
                </a:solidFill>
                <a:latin typeface="Arial"/>
                <a:cs typeface="Arial"/>
              </a:rPr>
              <a:t>avg(</a:t>
            </a:r>
            <a:r>
              <a:rPr dirty="0" sz="2000" spc="-60">
                <a:solidFill>
                  <a:srgbClr val="FF0000"/>
                </a:solidFill>
                <a:latin typeface="Arial"/>
                <a:cs typeface="Arial"/>
              </a:rPr>
              <a:t>R </a:t>
            </a:r>
            <a:r>
              <a:rPr dirty="0" sz="2000" spc="-135" b="1">
                <a:solidFill>
                  <a:srgbClr val="FF0000"/>
                </a:solidFill>
                <a:latin typeface="Arial"/>
                <a:cs typeface="Arial"/>
              </a:rPr>
              <a:t>thread  </a:t>
            </a:r>
            <a:r>
              <a:rPr dirty="0" sz="2000" spc="-80" b="1">
                <a:solidFill>
                  <a:srgbClr val="FF0000"/>
                </a:solidFill>
                <a:latin typeface="Arial"/>
                <a:cs typeface="Arial"/>
              </a:rPr>
              <a:t>with </a:t>
            </a:r>
            <a:r>
              <a:rPr dirty="0" sz="2000" spc="-130" b="1">
                <a:solidFill>
                  <a:srgbClr val="FF0000"/>
                </a:solidFill>
                <a:latin typeface="Arial"/>
                <a:cs typeface="Arial"/>
              </a:rPr>
              <a:t>high </a:t>
            </a:r>
            <a:r>
              <a:rPr dirty="0" sz="2000" spc="-105" b="1">
                <a:solidFill>
                  <a:srgbClr val="FF0000"/>
                </a:solidFill>
                <a:latin typeface="Arial"/>
                <a:cs typeface="Arial"/>
              </a:rPr>
              <a:t>load </a:t>
            </a:r>
            <a:r>
              <a:rPr dirty="0" sz="2000" spc="165" b="1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dirty="0" sz="2000" spc="-55" b="1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dirty="0" sz="2000" spc="-65" b="1">
                <a:solidFill>
                  <a:srgbClr val="FF0000"/>
                </a:solidFill>
                <a:latin typeface="Arial"/>
                <a:cs typeface="Arial"/>
              </a:rPr>
              <a:t>few  </a:t>
            </a:r>
            <a:r>
              <a:rPr dirty="0" sz="2000" spc="95">
                <a:solidFill>
                  <a:srgbClr val="FF0000"/>
                </a:solidFill>
                <a:latin typeface="Arial"/>
                <a:cs typeface="Arial"/>
              </a:rPr>
              <a:t>make </a:t>
            </a:r>
            <a:r>
              <a:rPr dirty="0" sz="2000" spc="-150" b="1">
                <a:solidFill>
                  <a:srgbClr val="FF0000"/>
                </a:solidFill>
                <a:latin typeface="Arial"/>
                <a:cs typeface="Arial"/>
              </a:rPr>
              <a:t>threads </a:t>
            </a:r>
            <a:r>
              <a:rPr dirty="0" sz="2000" spc="-80" b="1">
                <a:solidFill>
                  <a:srgbClr val="FF0000"/>
                </a:solidFill>
                <a:latin typeface="Arial"/>
                <a:cs typeface="Arial"/>
              </a:rPr>
              <a:t>with </a:t>
            </a:r>
            <a:r>
              <a:rPr dirty="0" sz="2000" spc="-70" b="1">
                <a:solidFill>
                  <a:srgbClr val="FF0000"/>
                </a:solidFill>
                <a:latin typeface="Arial"/>
                <a:cs typeface="Arial"/>
              </a:rPr>
              <a:t>low  </a:t>
            </a:r>
            <a:r>
              <a:rPr dirty="0" sz="2000" spc="-90" b="1">
                <a:solidFill>
                  <a:srgbClr val="FF0000"/>
                </a:solidFill>
                <a:latin typeface="Arial"/>
                <a:cs typeface="Arial"/>
              </a:rPr>
              <a:t>load)</a:t>
            </a:r>
            <a:endParaRPr sz="2000">
              <a:latin typeface="Arial"/>
              <a:cs typeface="Arial"/>
            </a:endParaRPr>
          </a:p>
          <a:p>
            <a:pPr marL="12700" marR="12700">
              <a:lnSpc>
                <a:spcPct val="100000"/>
              </a:lnSpc>
              <a:spcBef>
                <a:spcPts val="1755"/>
              </a:spcBef>
            </a:pPr>
            <a:r>
              <a:rPr dirty="0" sz="2000" spc="-185" b="1">
                <a:solidFill>
                  <a:srgbClr val="92D050"/>
                </a:solidFill>
                <a:latin typeface="Arial"/>
                <a:cs typeface="Arial"/>
              </a:rPr>
              <a:t>Load </a:t>
            </a:r>
            <a:r>
              <a:rPr dirty="0" sz="2000" spc="-50" b="1">
                <a:solidFill>
                  <a:srgbClr val="92D050"/>
                </a:solidFill>
                <a:latin typeface="Arial"/>
                <a:cs typeface="Arial"/>
              </a:rPr>
              <a:t>2 </a:t>
            </a:r>
            <a:r>
              <a:rPr dirty="0" sz="2000" spc="165" b="1">
                <a:solidFill>
                  <a:srgbClr val="92D050"/>
                </a:solidFill>
                <a:latin typeface="Arial"/>
                <a:cs typeface="Arial"/>
              </a:rPr>
              <a:t>= </a:t>
            </a:r>
            <a:r>
              <a:rPr dirty="0" sz="2000" spc="-105" b="1">
                <a:solidFill>
                  <a:srgbClr val="92D050"/>
                </a:solidFill>
                <a:latin typeface="Arial"/>
                <a:cs typeface="Arial"/>
              </a:rPr>
              <a:t>avg(many  </a:t>
            </a:r>
            <a:r>
              <a:rPr dirty="0" sz="2000" spc="95">
                <a:solidFill>
                  <a:srgbClr val="92D050"/>
                </a:solidFill>
                <a:latin typeface="Arial"/>
                <a:cs typeface="Arial"/>
              </a:rPr>
              <a:t>make </a:t>
            </a:r>
            <a:r>
              <a:rPr dirty="0" sz="2000" spc="-150" b="1">
                <a:solidFill>
                  <a:srgbClr val="92D050"/>
                </a:solidFill>
                <a:latin typeface="Arial"/>
                <a:cs typeface="Arial"/>
              </a:rPr>
              <a:t>threads </a:t>
            </a:r>
            <a:r>
              <a:rPr dirty="0" sz="2000" spc="-80" b="1">
                <a:solidFill>
                  <a:srgbClr val="92D050"/>
                </a:solidFill>
                <a:latin typeface="Arial"/>
                <a:cs typeface="Arial"/>
              </a:rPr>
              <a:t>with </a:t>
            </a:r>
            <a:r>
              <a:rPr dirty="0" sz="2000" spc="-70" b="1">
                <a:solidFill>
                  <a:srgbClr val="92D050"/>
                </a:solidFill>
                <a:latin typeface="Arial"/>
                <a:cs typeface="Arial"/>
              </a:rPr>
              <a:t>low  </a:t>
            </a:r>
            <a:r>
              <a:rPr dirty="0" sz="2000" spc="-90" b="1">
                <a:solidFill>
                  <a:srgbClr val="92D050"/>
                </a:solidFill>
                <a:latin typeface="Arial"/>
                <a:cs typeface="Arial"/>
              </a:rPr>
              <a:t>load)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9/16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704405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80"/>
              <a:t>CFS: </a:t>
            </a:r>
            <a:r>
              <a:rPr dirty="0" spc="-1275"/>
              <a:t>BALANCING </a:t>
            </a:r>
            <a:r>
              <a:rPr dirty="0" spc="-1500"/>
              <a:t>THE</a:t>
            </a:r>
            <a:r>
              <a:rPr dirty="0" spc="-305"/>
              <a:t> </a:t>
            </a:r>
            <a:r>
              <a:rPr dirty="0" spc="-1200"/>
              <a:t>LOAD:</a:t>
            </a:r>
            <a:r>
              <a:rPr dirty="0" spc="-1160"/>
              <a:t> </a:t>
            </a:r>
            <a:r>
              <a:rPr dirty="0" spc="-1590">
                <a:solidFill>
                  <a:srgbClr val="FF0000"/>
                </a:solidFill>
              </a:rPr>
              <a:t>BUG</a:t>
            </a:r>
            <a:r>
              <a:rPr dirty="0" spc="-295">
                <a:solidFill>
                  <a:srgbClr val="FF0000"/>
                </a:solidFill>
              </a:rPr>
              <a:t> </a:t>
            </a:r>
            <a:r>
              <a:rPr dirty="0" spc="-150">
                <a:solidFill>
                  <a:srgbClr val="FF0000"/>
                </a:solidFill>
              </a:rPr>
              <a:t>#1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7452" y="2062987"/>
            <a:ext cx="229298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7804" indent="-205740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Font typeface="Wingdings"/>
              <a:buChar char=""/>
              <a:tabLst>
                <a:tab pos="218440" algn="l"/>
              </a:tabLst>
            </a:pPr>
            <a:r>
              <a:rPr dirty="0" sz="2200" spc="-200" b="1">
                <a:latin typeface="Arial"/>
                <a:cs typeface="Arial"/>
              </a:rPr>
              <a:t>This </a:t>
            </a:r>
            <a:r>
              <a:rPr dirty="0" sz="2200" spc="-110" b="1">
                <a:latin typeface="Arial"/>
                <a:cs typeface="Arial"/>
              </a:rPr>
              <a:t>was </a:t>
            </a:r>
            <a:r>
              <a:rPr dirty="0" sz="2200" spc="-180" b="1">
                <a:latin typeface="Arial"/>
                <a:cs typeface="Arial"/>
              </a:rPr>
              <a:t>our</a:t>
            </a:r>
            <a:r>
              <a:rPr dirty="0" sz="2200" spc="-254" b="1">
                <a:latin typeface="Arial"/>
                <a:cs typeface="Arial"/>
              </a:rPr>
              <a:t> </a:t>
            </a:r>
            <a:r>
              <a:rPr dirty="0" sz="2200" spc="-220" b="1">
                <a:latin typeface="Arial"/>
                <a:cs typeface="Arial"/>
              </a:rPr>
              <a:t>bug!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462239" y="2474976"/>
            <a:ext cx="8994775" cy="3609340"/>
            <a:chOff x="462239" y="2474976"/>
            <a:chExt cx="8994775" cy="3609340"/>
          </a:xfrm>
        </p:grpSpPr>
        <p:sp>
          <p:nvSpPr>
            <p:cNvPr id="10" name="object 10"/>
            <p:cNvSpPr/>
            <p:nvPr/>
          </p:nvSpPr>
          <p:spPr>
            <a:xfrm>
              <a:off x="462239" y="2515535"/>
              <a:ext cx="8061025" cy="35185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5424" y="2474976"/>
              <a:ext cx="7818120" cy="36088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02792" y="2484120"/>
              <a:ext cx="7540752" cy="359206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544305" y="3336798"/>
              <a:ext cx="137160" cy="2304415"/>
            </a:xfrm>
            <a:custGeom>
              <a:avLst/>
              <a:gdLst/>
              <a:ahLst/>
              <a:cxnLst/>
              <a:rect l="l" t="t" r="r" b="b"/>
              <a:pathLst>
                <a:path w="137159" h="2304415">
                  <a:moveTo>
                    <a:pt x="0" y="0"/>
                  </a:moveTo>
                  <a:lnTo>
                    <a:pt x="22550" y="758"/>
                  </a:lnTo>
                  <a:lnTo>
                    <a:pt x="40957" y="2825"/>
                  </a:lnTo>
                  <a:lnTo>
                    <a:pt x="53363" y="5893"/>
                  </a:lnTo>
                  <a:lnTo>
                    <a:pt x="57912" y="9651"/>
                  </a:lnTo>
                  <a:lnTo>
                    <a:pt x="57912" y="459739"/>
                  </a:lnTo>
                  <a:lnTo>
                    <a:pt x="62460" y="463498"/>
                  </a:lnTo>
                  <a:lnTo>
                    <a:pt x="74866" y="466566"/>
                  </a:lnTo>
                  <a:lnTo>
                    <a:pt x="93273" y="468633"/>
                  </a:lnTo>
                  <a:lnTo>
                    <a:pt x="115824" y="469391"/>
                  </a:lnTo>
                  <a:lnTo>
                    <a:pt x="93273" y="470150"/>
                  </a:lnTo>
                  <a:lnTo>
                    <a:pt x="74866" y="472217"/>
                  </a:lnTo>
                  <a:lnTo>
                    <a:pt x="62460" y="475285"/>
                  </a:lnTo>
                  <a:lnTo>
                    <a:pt x="57912" y="479044"/>
                  </a:lnTo>
                  <a:lnTo>
                    <a:pt x="57912" y="929132"/>
                  </a:lnTo>
                  <a:lnTo>
                    <a:pt x="53363" y="932890"/>
                  </a:lnTo>
                  <a:lnTo>
                    <a:pt x="40957" y="935958"/>
                  </a:lnTo>
                  <a:lnTo>
                    <a:pt x="22550" y="938025"/>
                  </a:lnTo>
                  <a:lnTo>
                    <a:pt x="0" y="938783"/>
                  </a:lnTo>
                </a:path>
                <a:path w="137159" h="2304415">
                  <a:moveTo>
                    <a:pt x="19812" y="1365503"/>
                  </a:moveTo>
                  <a:lnTo>
                    <a:pt x="42642" y="1366264"/>
                  </a:lnTo>
                  <a:lnTo>
                    <a:pt x="61293" y="1368345"/>
                  </a:lnTo>
                  <a:lnTo>
                    <a:pt x="73872" y="1371451"/>
                  </a:lnTo>
                  <a:lnTo>
                    <a:pt x="78486" y="1375283"/>
                  </a:lnTo>
                  <a:lnTo>
                    <a:pt x="78486" y="1825116"/>
                  </a:lnTo>
                  <a:lnTo>
                    <a:pt x="83099" y="1828948"/>
                  </a:lnTo>
                  <a:lnTo>
                    <a:pt x="95678" y="1832054"/>
                  </a:lnTo>
                  <a:lnTo>
                    <a:pt x="114329" y="1834135"/>
                  </a:lnTo>
                  <a:lnTo>
                    <a:pt x="137160" y="1834895"/>
                  </a:lnTo>
                  <a:lnTo>
                    <a:pt x="114329" y="1835656"/>
                  </a:lnTo>
                  <a:lnTo>
                    <a:pt x="95678" y="1837737"/>
                  </a:lnTo>
                  <a:lnTo>
                    <a:pt x="83099" y="1840843"/>
                  </a:lnTo>
                  <a:lnTo>
                    <a:pt x="78486" y="1844675"/>
                  </a:lnTo>
                  <a:lnTo>
                    <a:pt x="78486" y="2294509"/>
                  </a:lnTo>
                  <a:lnTo>
                    <a:pt x="73872" y="2298314"/>
                  </a:lnTo>
                  <a:lnTo>
                    <a:pt x="61293" y="2301422"/>
                  </a:lnTo>
                  <a:lnTo>
                    <a:pt x="42642" y="2303519"/>
                  </a:lnTo>
                  <a:lnTo>
                    <a:pt x="19812" y="2304288"/>
                  </a:lnTo>
                </a:path>
              </a:pathLst>
            </a:custGeom>
            <a:ln w="28956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789670" y="3806189"/>
              <a:ext cx="667385" cy="1348105"/>
            </a:xfrm>
            <a:custGeom>
              <a:avLst/>
              <a:gdLst/>
              <a:ahLst/>
              <a:cxnLst/>
              <a:rect l="l" t="t" r="r" b="b"/>
              <a:pathLst>
                <a:path w="667384" h="1348104">
                  <a:moveTo>
                    <a:pt x="667004" y="884428"/>
                  </a:moveTo>
                  <a:lnTo>
                    <a:pt x="82702" y="81191"/>
                  </a:lnTo>
                  <a:lnTo>
                    <a:pt x="103822" y="65786"/>
                  </a:lnTo>
                  <a:lnTo>
                    <a:pt x="113411" y="58801"/>
                  </a:lnTo>
                  <a:lnTo>
                    <a:pt x="0" y="0"/>
                  </a:lnTo>
                  <a:lnTo>
                    <a:pt x="21082" y="126111"/>
                  </a:lnTo>
                  <a:lnTo>
                    <a:pt x="51841" y="103682"/>
                  </a:lnTo>
                  <a:lnTo>
                    <a:pt x="615099" y="877824"/>
                  </a:lnTo>
                  <a:lnTo>
                    <a:pt x="81330" y="1265529"/>
                  </a:lnTo>
                  <a:lnTo>
                    <a:pt x="58928" y="1234694"/>
                  </a:lnTo>
                  <a:lnTo>
                    <a:pt x="0" y="1348105"/>
                  </a:lnTo>
                  <a:lnTo>
                    <a:pt x="126111" y="1327150"/>
                  </a:lnTo>
                  <a:lnTo>
                    <a:pt x="111798" y="1307465"/>
                  </a:lnTo>
                  <a:lnTo>
                    <a:pt x="103670" y="1296276"/>
                  </a:lnTo>
                  <a:lnTo>
                    <a:pt x="662813" y="890143"/>
                  </a:lnTo>
                  <a:lnTo>
                    <a:pt x="661543" y="888415"/>
                  </a:lnTo>
                  <a:lnTo>
                    <a:pt x="667004" y="884428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564118" y="3094481"/>
              <a:ext cx="889635" cy="1384935"/>
            </a:xfrm>
            <a:custGeom>
              <a:avLst/>
              <a:gdLst/>
              <a:ahLst/>
              <a:cxnLst/>
              <a:rect l="l" t="t" r="r" b="b"/>
              <a:pathLst>
                <a:path w="889634" h="1384935">
                  <a:moveTo>
                    <a:pt x="889635" y="497967"/>
                  </a:moveTo>
                  <a:lnTo>
                    <a:pt x="875868" y="484530"/>
                  </a:lnTo>
                  <a:lnTo>
                    <a:pt x="885190" y="467626"/>
                  </a:lnTo>
                  <a:lnTo>
                    <a:pt x="109207" y="38658"/>
                  </a:lnTo>
                  <a:lnTo>
                    <a:pt x="114287" y="29464"/>
                  </a:lnTo>
                  <a:lnTo>
                    <a:pt x="127635" y="5334"/>
                  </a:lnTo>
                  <a:lnTo>
                    <a:pt x="0" y="0"/>
                  </a:lnTo>
                  <a:lnTo>
                    <a:pt x="72390" y="105283"/>
                  </a:lnTo>
                  <a:lnTo>
                    <a:pt x="90805" y="71945"/>
                  </a:lnTo>
                  <a:lnTo>
                    <a:pt x="845070" y="489026"/>
                  </a:lnTo>
                  <a:lnTo>
                    <a:pt x="66078" y="1289532"/>
                  </a:lnTo>
                  <a:lnTo>
                    <a:pt x="38735" y="1262888"/>
                  </a:lnTo>
                  <a:lnTo>
                    <a:pt x="0" y="1384681"/>
                  </a:lnTo>
                  <a:lnTo>
                    <a:pt x="120650" y="1342644"/>
                  </a:lnTo>
                  <a:lnTo>
                    <a:pt x="107340" y="1329690"/>
                  </a:lnTo>
                  <a:lnTo>
                    <a:pt x="93370" y="1316088"/>
                  </a:lnTo>
                  <a:lnTo>
                    <a:pt x="889635" y="49796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9566275" y="2954527"/>
            <a:ext cx="2558415" cy="23831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032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185" b="1">
                <a:solidFill>
                  <a:srgbClr val="FF0000"/>
                </a:solidFill>
                <a:latin typeface="Arial"/>
                <a:cs typeface="Arial"/>
              </a:rPr>
              <a:t>Load </a:t>
            </a:r>
            <a:r>
              <a:rPr dirty="0" sz="2000" spc="-50" b="1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dirty="0" sz="2000" spc="165" b="1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dirty="0" sz="2000" spc="-60" b="1">
                <a:solidFill>
                  <a:srgbClr val="FF0000"/>
                </a:solidFill>
                <a:latin typeface="Arial"/>
                <a:cs typeface="Arial"/>
              </a:rPr>
              <a:t>avg(</a:t>
            </a:r>
            <a:r>
              <a:rPr dirty="0" sz="2000" spc="-60">
                <a:solidFill>
                  <a:srgbClr val="FF0000"/>
                </a:solidFill>
                <a:latin typeface="Arial"/>
                <a:cs typeface="Arial"/>
              </a:rPr>
              <a:t>R </a:t>
            </a:r>
            <a:r>
              <a:rPr dirty="0" sz="2000" spc="-135" b="1">
                <a:solidFill>
                  <a:srgbClr val="FF0000"/>
                </a:solidFill>
                <a:latin typeface="Arial"/>
                <a:cs typeface="Arial"/>
              </a:rPr>
              <a:t>thread  </a:t>
            </a:r>
            <a:r>
              <a:rPr dirty="0" sz="2000" spc="-80" b="1">
                <a:solidFill>
                  <a:srgbClr val="FF0000"/>
                </a:solidFill>
                <a:latin typeface="Arial"/>
                <a:cs typeface="Arial"/>
              </a:rPr>
              <a:t>with </a:t>
            </a:r>
            <a:r>
              <a:rPr dirty="0" sz="2000" spc="-130" b="1">
                <a:solidFill>
                  <a:srgbClr val="FF0000"/>
                </a:solidFill>
                <a:latin typeface="Arial"/>
                <a:cs typeface="Arial"/>
              </a:rPr>
              <a:t>high </a:t>
            </a:r>
            <a:r>
              <a:rPr dirty="0" sz="2000" spc="-105" b="1">
                <a:solidFill>
                  <a:srgbClr val="FF0000"/>
                </a:solidFill>
                <a:latin typeface="Arial"/>
                <a:cs typeface="Arial"/>
              </a:rPr>
              <a:t>load </a:t>
            </a:r>
            <a:r>
              <a:rPr dirty="0" sz="2000" spc="165" b="1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dirty="0" sz="2000" spc="-55" b="1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dirty="0" sz="2000" spc="-65" b="1">
                <a:solidFill>
                  <a:srgbClr val="FF0000"/>
                </a:solidFill>
                <a:latin typeface="Arial"/>
                <a:cs typeface="Arial"/>
              </a:rPr>
              <a:t>few  </a:t>
            </a:r>
            <a:r>
              <a:rPr dirty="0" sz="2000" spc="95">
                <a:solidFill>
                  <a:srgbClr val="FF0000"/>
                </a:solidFill>
                <a:latin typeface="Arial"/>
                <a:cs typeface="Arial"/>
              </a:rPr>
              <a:t>make </a:t>
            </a:r>
            <a:r>
              <a:rPr dirty="0" sz="2000" spc="-150" b="1">
                <a:solidFill>
                  <a:srgbClr val="FF0000"/>
                </a:solidFill>
                <a:latin typeface="Arial"/>
                <a:cs typeface="Arial"/>
              </a:rPr>
              <a:t>threads </a:t>
            </a:r>
            <a:r>
              <a:rPr dirty="0" sz="2000" spc="-80" b="1">
                <a:solidFill>
                  <a:srgbClr val="FF0000"/>
                </a:solidFill>
                <a:latin typeface="Arial"/>
                <a:cs typeface="Arial"/>
              </a:rPr>
              <a:t>with </a:t>
            </a:r>
            <a:r>
              <a:rPr dirty="0" sz="2000" spc="-70" b="1">
                <a:solidFill>
                  <a:srgbClr val="FF0000"/>
                </a:solidFill>
                <a:latin typeface="Arial"/>
                <a:cs typeface="Arial"/>
              </a:rPr>
              <a:t>low  </a:t>
            </a:r>
            <a:r>
              <a:rPr dirty="0" sz="2000" spc="-90" b="1">
                <a:solidFill>
                  <a:srgbClr val="FF0000"/>
                </a:solidFill>
                <a:latin typeface="Arial"/>
                <a:cs typeface="Arial"/>
              </a:rPr>
              <a:t>load)</a:t>
            </a:r>
            <a:endParaRPr sz="2000">
              <a:latin typeface="Arial"/>
              <a:cs typeface="Arial"/>
            </a:endParaRPr>
          </a:p>
          <a:p>
            <a:pPr marL="12700" marR="12700">
              <a:lnSpc>
                <a:spcPct val="100000"/>
              </a:lnSpc>
              <a:spcBef>
                <a:spcPts val="1755"/>
              </a:spcBef>
            </a:pPr>
            <a:r>
              <a:rPr dirty="0" sz="2000" spc="-185" b="1">
                <a:solidFill>
                  <a:srgbClr val="92D050"/>
                </a:solidFill>
                <a:latin typeface="Arial"/>
                <a:cs typeface="Arial"/>
              </a:rPr>
              <a:t>Load </a:t>
            </a:r>
            <a:r>
              <a:rPr dirty="0" sz="2000" spc="-50" b="1">
                <a:solidFill>
                  <a:srgbClr val="92D050"/>
                </a:solidFill>
                <a:latin typeface="Arial"/>
                <a:cs typeface="Arial"/>
              </a:rPr>
              <a:t>2 </a:t>
            </a:r>
            <a:r>
              <a:rPr dirty="0" sz="2000" spc="165" b="1">
                <a:solidFill>
                  <a:srgbClr val="92D050"/>
                </a:solidFill>
                <a:latin typeface="Arial"/>
                <a:cs typeface="Arial"/>
              </a:rPr>
              <a:t>= </a:t>
            </a:r>
            <a:r>
              <a:rPr dirty="0" sz="2000" spc="-105" b="1">
                <a:solidFill>
                  <a:srgbClr val="92D050"/>
                </a:solidFill>
                <a:latin typeface="Arial"/>
                <a:cs typeface="Arial"/>
              </a:rPr>
              <a:t>avg(many  </a:t>
            </a:r>
            <a:r>
              <a:rPr dirty="0" sz="2000" spc="95">
                <a:solidFill>
                  <a:srgbClr val="92D050"/>
                </a:solidFill>
                <a:latin typeface="Arial"/>
                <a:cs typeface="Arial"/>
              </a:rPr>
              <a:t>make </a:t>
            </a:r>
            <a:r>
              <a:rPr dirty="0" sz="2000" spc="-150" b="1">
                <a:solidFill>
                  <a:srgbClr val="92D050"/>
                </a:solidFill>
                <a:latin typeface="Arial"/>
                <a:cs typeface="Arial"/>
              </a:rPr>
              <a:t>threads </a:t>
            </a:r>
            <a:r>
              <a:rPr dirty="0" sz="2000" spc="-80" b="1">
                <a:solidFill>
                  <a:srgbClr val="92D050"/>
                </a:solidFill>
                <a:latin typeface="Arial"/>
                <a:cs typeface="Arial"/>
              </a:rPr>
              <a:t>with </a:t>
            </a:r>
            <a:r>
              <a:rPr dirty="0" sz="2000" spc="-70" b="1">
                <a:solidFill>
                  <a:srgbClr val="92D050"/>
                </a:solidFill>
                <a:latin typeface="Arial"/>
                <a:cs typeface="Arial"/>
              </a:rPr>
              <a:t>low  </a:t>
            </a:r>
            <a:r>
              <a:rPr dirty="0" sz="2000" spc="-90" b="1">
                <a:solidFill>
                  <a:srgbClr val="92D050"/>
                </a:solidFill>
                <a:latin typeface="Arial"/>
                <a:cs typeface="Arial"/>
              </a:rPr>
              <a:t>load)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9/16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88642" y="5708141"/>
            <a:ext cx="9063355" cy="52324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204"/>
              </a:spcBef>
            </a:pPr>
            <a:r>
              <a:rPr dirty="0" sz="2800" spc="-265" b="1">
                <a:solidFill>
                  <a:srgbClr val="FF0000"/>
                </a:solidFill>
                <a:latin typeface="Arial"/>
                <a:cs typeface="Arial"/>
              </a:rPr>
              <a:t>Load </a:t>
            </a:r>
            <a:r>
              <a:rPr dirty="0" sz="2800" spc="-75" b="1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dirty="0" sz="2800" spc="229">
                <a:latin typeface="Arial"/>
                <a:cs typeface="Arial"/>
              </a:rPr>
              <a:t>= </a:t>
            </a:r>
            <a:r>
              <a:rPr dirty="0" sz="2800" spc="-265" b="1">
                <a:solidFill>
                  <a:srgbClr val="92D050"/>
                </a:solidFill>
                <a:latin typeface="Arial"/>
                <a:cs typeface="Arial"/>
              </a:rPr>
              <a:t>Load </a:t>
            </a:r>
            <a:r>
              <a:rPr dirty="0" sz="2800" spc="-75" b="1">
                <a:solidFill>
                  <a:srgbClr val="92D050"/>
                </a:solidFill>
                <a:latin typeface="Arial"/>
                <a:cs typeface="Arial"/>
              </a:rPr>
              <a:t>2 </a:t>
            </a:r>
            <a:r>
              <a:rPr dirty="0" sz="2800" spc="-165">
                <a:latin typeface="Arial"/>
                <a:cs typeface="Arial"/>
              </a:rPr>
              <a:t>: </a:t>
            </a:r>
            <a:r>
              <a:rPr dirty="0" sz="2800" spc="-220" b="1">
                <a:latin typeface="Arial"/>
                <a:cs typeface="Arial"/>
              </a:rPr>
              <a:t>the </a:t>
            </a:r>
            <a:r>
              <a:rPr dirty="0" sz="2800" spc="-245" b="1">
                <a:latin typeface="Arial"/>
                <a:cs typeface="Arial"/>
              </a:rPr>
              <a:t>scheduler </a:t>
            </a:r>
            <a:r>
              <a:rPr dirty="0" sz="2800" spc="-215" b="1">
                <a:latin typeface="Arial"/>
                <a:cs typeface="Arial"/>
              </a:rPr>
              <a:t>thinks </a:t>
            </a:r>
            <a:r>
              <a:rPr dirty="0" sz="2800" spc="-220" b="1">
                <a:latin typeface="Arial"/>
                <a:cs typeface="Arial"/>
              </a:rPr>
              <a:t>the </a:t>
            </a:r>
            <a:r>
              <a:rPr dirty="0" sz="2800" spc="-150" b="1">
                <a:latin typeface="Arial"/>
                <a:cs typeface="Arial"/>
              </a:rPr>
              <a:t>load </a:t>
            </a:r>
            <a:r>
              <a:rPr dirty="0" sz="2800" spc="-210" b="1">
                <a:latin typeface="Arial"/>
                <a:cs typeface="Arial"/>
              </a:rPr>
              <a:t>is</a:t>
            </a:r>
            <a:r>
              <a:rPr dirty="0" sz="2800" spc="-160" b="1">
                <a:latin typeface="Arial"/>
                <a:cs typeface="Arial"/>
              </a:rPr>
              <a:t> </a:t>
            </a:r>
            <a:r>
              <a:rPr dirty="0" sz="2800" spc="-210" b="1">
                <a:latin typeface="Arial"/>
                <a:cs typeface="Arial"/>
              </a:rPr>
              <a:t>balanced!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550799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610"/>
              <a:t>MORE</a:t>
            </a:r>
            <a:r>
              <a:rPr dirty="0" spc="-315"/>
              <a:t> </a:t>
            </a:r>
            <a:r>
              <a:rPr dirty="0" spc="-1355"/>
              <a:t>BUGS:</a:t>
            </a:r>
            <a:r>
              <a:rPr dirty="0" spc="-1335"/>
              <a:t> </a:t>
            </a:r>
            <a:r>
              <a:rPr dirty="0" spc="-1500"/>
              <a:t>THE</a:t>
            </a:r>
            <a:r>
              <a:rPr dirty="0" spc="-295"/>
              <a:t> </a:t>
            </a:r>
            <a:r>
              <a:rPr dirty="0" spc="-1390"/>
              <a:t>HIERARCHY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5928" y="2069718"/>
            <a:ext cx="983043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7804" indent="-205740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Font typeface="Wingdings"/>
              <a:buChar char=""/>
              <a:tabLst>
                <a:tab pos="218440" algn="l"/>
              </a:tabLst>
            </a:pPr>
            <a:r>
              <a:rPr dirty="0" sz="2200" spc="-265" b="1">
                <a:latin typeface="Arial"/>
                <a:cs typeface="Arial"/>
              </a:rPr>
              <a:t>We </a:t>
            </a:r>
            <a:r>
              <a:rPr dirty="0" sz="2200" spc="-105" b="1">
                <a:latin typeface="Arial"/>
                <a:cs typeface="Arial"/>
              </a:rPr>
              <a:t>saw </a:t>
            </a:r>
            <a:r>
              <a:rPr dirty="0" sz="2200" spc="-120" b="1">
                <a:latin typeface="Arial"/>
                <a:cs typeface="Arial"/>
              </a:rPr>
              <a:t>load </a:t>
            </a:r>
            <a:r>
              <a:rPr dirty="0" sz="2200" spc="-140" b="1">
                <a:latin typeface="Arial"/>
                <a:cs typeface="Arial"/>
              </a:rPr>
              <a:t>balancing </a:t>
            </a:r>
            <a:r>
              <a:rPr dirty="0" sz="2200" spc="-150" b="1">
                <a:latin typeface="Arial"/>
                <a:cs typeface="Arial"/>
              </a:rPr>
              <a:t>hierarchical: </a:t>
            </a:r>
            <a:r>
              <a:rPr dirty="0" sz="2200" spc="-180">
                <a:latin typeface="Arial"/>
                <a:cs typeface="Arial"/>
              </a:rPr>
              <a:t>cores, </a:t>
            </a:r>
            <a:r>
              <a:rPr dirty="0" sz="2200" spc="-85">
                <a:latin typeface="Arial"/>
                <a:cs typeface="Arial"/>
              </a:rPr>
              <a:t>pairs </a:t>
            </a:r>
            <a:r>
              <a:rPr dirty="0" sz="2200" spc="-5">
                <a:latin typeface="Arial"/>
                <a:cs typeface="Arial"/>
              </a:rPr>
              <a:t>of </a:t>
            </a:r>
            <a:r>
              <a:rPr dirty="0" sz="2200" spc="-180">
                <a:latin typeface="Arial"/>
                <a:cs typeface="Arial"/>
              </a:rPr>
              <a:t>cores, </a:t>
            </a:r>
            <a:r>
              <a:rPr dirty="0" sz="2200" spc="-140">
                <a:latin typeface="Arial"/>
                <a:cs typeface="Arial"/>
              </a:rPr>
              <a:t>dies, </a:t>
            </a:r>
            <a:r>
              <a:rPr dirty="0" sz="2200" spc="-290">
                <a:latin typeface="Arial"/>
                <a:cs typeface="Arial"/>
              </a:rPr>
              <a:t>CPUs, </a:t>
            </a:r>
            <a:r>
              <a:rPr dirty="0" sz="2200" spc="-170">
                <a:latin typeface="Arial"/>
                <a:cs typeface="Arial"/>
              </a:rPr>
              <a:t>NUMA</a:t>
            </a:r>
            <a:r>
              <a:rPr dirty="0" sz="2200" spc="220">
                <a:latin typeface="Arial"/>
                <a:cs typeface="Arial"/>
              </a:rPr>
              <a:t> </a:t>
            </a:r>
            <a:r>
              <a:rPr dirty="0" sz="2200" spc="-165">
                <a:latin typeface="Arial"/>
                <a:cs typeface="Arial"/>
              </a:rPr>
              <a:t>nodes...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17428" y="6445356"/>
            <a:ext cx="553085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75">
                <a:solidFill>
                  <a:srgbClr val="0D0D0D"/>
                </a:solidFill>
                <a:latin typeface="Arial"/>
                <a:cs typeface="Arial"/>
              </a:rPr>
              <a:t>10/16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550799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610"/>
              <a:t>MORE</a:t>
            </a:r>
            <a:r>
              <a:rPr dirty="0" spc="-315"/>
              <a:t> </a:t>
            </a:r>
            <a:r>
              <a:rPr dirty="0" spc="-1355"/>
              <a:t>BUGS:</a:t>
            </a:r>
            <a:r>
              <a:rPr dirty="0" spc="-1335"/>
              <a:t> </a:t>
            </a:r>
            <a:r>
              <a:rPr dirty="0" spc="-1500"/>
              <a:t>THE</a:t>
            </a:r>
            <a:r>
              <a:rPr dirty="0" spc="-295"/>
              <a:t> </a:t>
            </a:r>
            <a:r>
              <a:rPr dirty="0" spc="-1390"/>
              <a:t>HIERARCHY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5928" y="1924329"/>
            <a:ext cx="9830435" cy="985519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217804" indent="-205740">
              <a:lnSpc>
                <a:spcPct val="100000"/>
              </a:lnSpc>
              <a:spcBef>
                <a:spcPts val="1240"/>
              </a:spcBef>
              <a:buClr>
                <a:srgbClr val="1CACE3"/>
              </a:buClr>
              <a:buFont typeface="Wingdings"/>
              <a:buChar char=""/>
              <a:tabLst>
                <a:tab pos="218440" algn="l"/>
              </a:tabLst>
            </a:pPr>
            <a:r>
              <a:rPr dirty="0" sz="2200" spc="-265" b="1">
                <a:latin typeface="Arial"/>
                <a:cs typeface="Arial"/>
              </a:rPr>
              <a:t>We </a:t>
            </a:r>
            <a:r>
              <a:rPr dirty="0" sz="2200" spc="-105" b="1">
                <a:latin typeface="Arial"/>
                <a:cs typeface="Arial"/>
              </a:rPr>
              <a:t>saw </a:t>
            </a:r>
            <a:r>
              <a:rPr dirty="0" sz="2200" spc="-120" b="1">
                <a:latin typeface="Arial"/>
                <a:cs typeface="Arial"/>
              </a:rPr>
              <a:t>load </a:t>
            </a:r>
            <a:r>
              <a:rPr dirty="0" sz="2200" spc="-140" b="1">
                <a:latin typeface="Arial"/>
                <a:cs typeface="Arial"/>
              </a:rPr>
              <a:t>balancing </a:t>
            </a:r>
            <a:r>
              <a:rPr dirty="0" sz="2200" spc="-150" b="1">
                <a:latin typeface="Arial"/>
                <a:cs typeface="Arial"/>
              </a:rPr>
              <a:t>hierarchical: </a:t>
            </a:r>
            <a:r>
              <a:rPr dirty="0" sz="2200" spc="-180">
                <a:latin typeface="Arial"/>
                <a:cs typeface="Arial"/>
              </a:rPr>
              <a:t>cores, </a:t>
            </a:r>
            <a:r>
              <a:rPr dirty="0" sz="2200" spc="-85">
                <a:latin typeface="Arial"/>
                <a:cs typeface="Arial"/>
              </a:rPr>
              <a:t>pairs </a:t>
            </a:r>
            <a:r>
              <a:rPr dirty="0" sz="2200" spc="-5">
                <a:latin typeface="Arial"/>
                <a:cs typeface="Arial"/>
              </a:rPr>
              <a:t>of </a:t>
            </a:r>
            <a:r>
              <a:rPr dirty="0" sz="2200" spc="-180">
                <a:latin typeface="Arial"/>
                <a:cs typeface="Arial"/>
              </a:rPr>
              <a:t>cores, </a:t>
            </a:r>
            <a:r>
              <a:rPr dirty="0" sz="2200" spc="-140">
                <a:latin typeface="Arial"/>
                <a:cs typeface="Arial"/>
              </a:rPr>
              <a:t>dies, </a:t>
            </a:r>
            <a:r>
              <a:rPr dirty="0" sz="2200" spc="-290">
                <a:latin typeface="Arial"/>
                <a:cs typeface="Arial"/>
              </a:rPr>
              <a:t>CPUs, </a:t>
            </a:r>
            <a:r>
              <a:rPr dirty="0" sz="2200" spc="-170">
                <a:latin typeface="Arial"/>
                <a:cs typeface="Arial"/>
              </a:rPr>
              <a:t>NUMA</a:t>
            </a:r>
            <a:r>
              <a:rPr dirty="0" sz="2200" spc="220">
                <a:latin typeface="Arial"/>
                <a:cs typeface="Arial"/>
              </a:rPr>
              <a:t> </a:t>
            </a:r>
            <a:r>
              <a:rPr dirty="0" sz="2200" spc="-165">
                <a:latin typeface="Arial"/>
                <a:cs typeface="Arial"/>
              </a:rPr>
              <a:t>nodes...</a:t>
            </a:r>
            <a:endParaRPr sz="2200"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265" b="1">
                <a:latin typeface="Arial"/>
                <a:cs typeface="Arial"/>
              </a:rPr>
              <a:t>Bug </a:t>
            </a:r>
            <a:r>
              <a:rPr dirty="0" sz="2200" spc="5" b="1">
                <a:latin typeface="Arial"/>
                <a:cs typeface="Arial"/>
              </a:rPr>
              <a:t>#2: </a:t>
            </a:r>
            <a:r>
              <a:rPr dirty="0" sz="2200" spc="-180" b="1">
                <a:latin typeface="Arial"/>
                <a:cs typeface="Arial"/>
              </a:rPr>
              <a:t>on </a:t>
            </a:r>
            <a:r>
              <a:rPr dirty="0" sz="2200" spc="-175" b="1">
                <a:latin typeface="Arial"/>
                <a:cs typeface="Arial"/>
              </a:rPr>
              <a:t>complex machines, </a:t>
            </a:r>
            <a:r>
              <a:rPr dirty="0" sz="2200" spc="-160" b="1">
                <a:latin typeface="Arial"/>
                <a:cs typeface="Arial"/>
              </a:rPr>
              <a:t>hierarchy </a:t>
            </a:r>
            <a:r>
              <a:rPr dirty="0" sz="2200" spc="-130" b="1">
                <a:latin typeface="Arial"/>
                <a:cs typeface="Arial"/>
              </a:rPr>
              <a:t>built</a:t>
            </a:r>
            <a:r>
              <a:rPr dirty="0" sz="2200" spc="-55" b="1">
                <a:latin typeface="Arial"/>
                <a:cs typeface="Arial"/>
              </a:rPr>
              <a:t> </a:t>
            </a:r>
            <a:r>
              <a:rPr dirty="0" sz="2200" spc="-170" b="1">
                <a:latin typeface="Arial"/>
                <a:cs typeface="Arial"/>
              </a:rPr>
              <a:t>incorrectly!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17428" y="6445356"/>
            <a:ext cx="553085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75">
                <a:solidFill>
                  <a:srgbClr val="0D0D0D"/>
                </a:solidFill>
                <a:latin typeface="Arial"/>
                <a:cs typeface="Arial"/>
              </a:rPr>
              <a:t>10/16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550799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610"/>
              <a:t>MORE</a:t>
            </a:r>
            <a:r>
              <a:rPr dirty="0" spc="-315"/>
              <a:t> </a:t>
            </a:r>
            <a:r>
              <a:rPr dirty="0" spc="-1355"/>
              <a:t>BUGS:</a:t>
            </a:r>
            <a:r>
              <a:rPr dirty="0" spc="-1335"/>
              <a:t> </a:t>
            </a:r>
            <a:r>
              <a:rPr dirty="0" spc="-1500"/>
              <a:t>THE</a:t>
            </a:r>
            <a:r>
              <a:rPr dirty="0" spc="-295"/>
              <a:t> </a:t>
            </a:r>
            <a:r>
              <a:rPr dirty="0" spc="-1390"/>
              <a:t>HIERARCHY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5928" y="1924329"/>
            <a:ext cx="9830435" cy="1941830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217804" indent="-205740">
              <a:lnSpc>
                <a:spcPct val="100000"/>
              </a:lnSpc>
              <a:spcBef>
                <a:spcPts val="1240"/>
              </a:spcBef>
              <a:buClr>
                <a:srgbClr val="1CACE3"/>
              </a:buClr>
              <a:buFont typeface="Wingdings"/>
              <a:buChar char=""/>
              <a:tabLst>
                <a:tab pos="218440" algn="l"/>
              </a:tabLst>
            </a:pPr>
            <a:r>
              <a:rPr dirty="0" sz="2200" spc="-265" b="1">
                <a:latin typeface="Arial"/>
                <a:cs typeface="Arial"/>
              </a:rPr>
              <a:t>We </a:t>
            </a:r>
            <a:r>
              <a:rPr dirty="0" sz="2200" spc="-105" b="1">
                <a:latin typeface="Arial"/>
                <a:cs typeface="Arial"/>
              </a:rPr>
              <a:t>saw </a:t>
            </a:r>
            <a:r>
              <a:rPr dirty="0" sz="2200" spc="-120" b="1">
                <a:latin typeface="Arial"/>
                <a:cs typeface="Arial"/>
              </a:rPr>
              <a:t>load </a:t>
            </a:r>
            <a:r>
              <a:rPr dirty="0" sz="2200" spc="-140" b="1">
                <a:latin typeface="Arial"/>
                <a:cs typeface="Arial"/>
              </a:rPr>
              <a:t>balancing </a:t>
            </a:r>
            <a:r>
              <a:rPr dirty="0" sz="2200" spc="-150" b="1">
                <a:latin typeface="Arial"/>
                <a:cs typeface="Arial"/>
              </a:rPr>
              <a:t>hierarchical: </a:t>
            </a:r>
            <a:r>
              <a:rPr dirty="0" sz="2200" spc="-180">
                <a:latin typeface="Arial"/>
                <a:cs typeface="Arial"/>
              </a:rPr>
              <a:t>cores, </a:t>
            </a:r>
            <a:r>
              <a:rPr dirty="0" sz="2200" spc="-85">
                <a:latin typeface="Arial"/>
                <a:cs typeface="Arial"/>
              </a:rPr>
              <a:t>pairs </a:t>
            </a:r>
            <a:r>
              <a:rPr dirty="0" sz="2200" spc="-5">
                <a:latin typeface="Arial"/>
                <a:cs typeface="Arial"/>
              </a:rPr>
              <a:t>of </a:t>
            </a:r>
            <a:r>
              <a:rPr dirty="0" sz="2200" spc="-180">
                <a:latin typeface="Arial"/>
                <a:cs typeface="Arial"/>
              </a:rPr>
              <a:t>cores, </a:t>
            </a:r>
            <a:r>
              <a:rPr dirty="0" sz="2200" spc="-140">
                <a:latin typeface="Arial"/>
                <a:cs typeface="Arial"/>
              </a:rPr>
              <a:t>dies, </a:t>
            </a:r>
            <a:r>
              <a:rPr dirty="0" sz="2200" spc="-290">
                <a:latin typeface="Arial"/>
                <a:cs typeface="Arial"/>
              </a:rPr>
              <a:t>CPUs, </a:t>
            </a:r>
            <a:r>
              <a:rPr dirty="0" sz="2200" spc="-170">
                <a:latin typeface="Arial"/>
                <a:cs typeface="Arial"/>
              </a:rPr>
              <a:t>NUMA</a:t>
            </a:r>
            <a:r>
              <a:rPr dirty="0" sz="2200" spc="220">
                <a:latin typeface="Arial"/>
                <a:cs typeface="Arial"/>
              </a:rPr>
              <a:t> </a:t>
            </a:r>
            <a:r>
              <a:rPr dirty="0" sz="2200" spc="-165">
                <a:latin typeface="Arial"/>
                <a:cs typeface="Arial"/>
              </a:rPr>
              <a:t>nodes...</a:t>
            </a:r>
            <a:endParaRPr sz="2200"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265" b="1">
                <a:latin typeface="Arial"/>
                <a:cs typeface="Arial"/>
              </a:rPr>
              <a:t>Bug </a:t>
            </a:r>
            <a:r>
              <a:rPr dirty="0" sz="2200" spc="5" b="1">
                <a:latin typeface="Arial"/>
                <a:cs typeface="Arial"/>
              </a:rPr>
              <a:t>#2: </a:t>
            </a:r>
            <a:r>
              <a:rPr dirty="0" sz="2200" spc="-180" b="1">
                <a:latin typeface="Arial"/>
                <a:cs typeface="Arial"/>
              </a:rPr>
              <a:t>on </a:t>
            </a:r>
            <a:r>
              <a:rPr dirty="0" sz="2200" spc="-175" b="1">
                <a:latin typeface="Arial"/>
                <a:cs typeface="Arial"/>
              </a:rPr>
              <a:t>complex machines, </a:t>
            </a:r>
            <a:r>
              <a:rPr dirty="0" sz="2200" spc="-160" b="1">
                <a:latin typeface="Arial"/>
                <a:cs typeface="Arial"/>
              </a:rPr>
              <a:t>hierarchy </a:t>
            </a:r>
            <a:r>
              <a:rPr dirty="0" sz="2200" spc="-130" b="1">
                <a:latin typeface="Arial"/>
                <a:cs typeface="Arial"/>
              </a:rPr>
              <a:t>built</a:t>
            </a:r>
            <a:r>
              <a:rPr dirty="0" sz="2200" spc="-55" b="1">
                <a:latin typeface="Arial"/>
                <a:cs typeface="Arial"/>
              </a:rPr>
              <a:t> </a:t>
            </a:r>
            <a:r>
              <a:rPr dirty="0" sz="2200" spc="-170" b="1">
                <a:latin typeface="Arial"/>
                <a:cs typeface="Arial"/>
              </a:rPr>
              <a:t>incorrectly!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CACE3"/>
              </a:buClr>
              <a:buFont typeface="Wingdings"/>
              <a:buChar char=""/>
            </a:pPr>
            <a:endParaRPr sz="2400">
              <a:latin typeface="Arial"/>
              <a:cs typeface="Arial"/>
            </a:endParaRPr>
          </a:p>
          <a:p>
            <a:pPr lvl="1" marL="354965" marR="5764530" indent="-215265">
              <a:lnSpc>
                <a:spcPts val="2380"/>
              </a:lnSpc>
              <a:buClr>
                <a:srgbClr val="1CACE3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2200" spc="-135" b="1">
                <a:latin typeface="Arial"/>
                <a:cs typeface="Arial"/>
              </a:rPr>
              <a:t>Intuition: </a:t>
            </a:r>
            <a:r>
              <a:rPr dirty="0" sz="2200" spc="-15">
                <a:latin typeface="Arial"/>
                <a:cs typeface="Arial"/>
              </a:rPr>
              <a:t>at </a:t>
            </a:r>
            <a:r>
              <a:rPr dirty="0" sz="2200" spc="-135">
                <a:latin typeface="Arial"/>
                <a:cs typeface="Arial"/>
              </a:rPr>
              <a:t>the </a:t>
            </a:r>
            <a:r>
              <a:rPr dirty="0" sz="2200" spc="-105">
                <a:latin typeface="Arial"/>
                <a:cs typeface="Arial"/>
              </a:rPr>
              <a:t>last </a:t>
            </a:r>
            <a:r>
              <a:rPr dirty="0" sz="2200" spc="-100">
                <a:latin typeface="Arial"/>
                <a:cs typeface="Arial"/>
              </a:rPr>
              <a:t>level, </a:t>
            </a:r>
            <a:r>
              <a:rPr dirty="0" sz="2200" spc="-140">
                <a:latin typeface="Arial"/>
                <a:cs typeface="Arial"/>
              </a:rPr>
              <a:t>groups  in </a:t>
            </a:r>
            <a:r>
              <a:rPr dirty="0" sz="2200" spc="-135">
                <a:latin typeface="Arial"/>
                <a:cs typeface="Arial"/>
              </a:rPr>
              <a:t>the </a:t>
            </a:r>
            <a:r>
              <a:rPr dirty="0" sz="2200" spc="-105">
                <a:latin typeface="Arial"/>
                <a:cs typeface="Arial"/>
              </a:rPr>
              <a:t>hierarchy </a:t>
            </a:r>
            <a:r>
              <a:rPr dirty="0" sz="2200" spc="-75">
                <a:latin typeface="Arial"/>
                <a:cs typeface="Arial"/>
              </a:rPr>
              <a:t>“not</a:t>
            </a:r>
            <a:r>
              <a:rPr dirty="0" sz="2200" spc="440">
                <a:latin typeface="Arial"/>
                <a:cs typeface="Arial"/>
              </a:rPr>
              <a:t> </a:t>
            </a:r>
            <a:r>
              <a:rPr dirty="0" sz="2200" spc="-80">
                <a:latin typeface="Arial"/>
                <a:cs typeface="Arial"/>
              </a:rPr>
              <a:t>disjoint”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7005828" y="54864"/>
            <a:ext cx="5125720" cy="1743710"/>
            <a:chOff x="7005828" y="54864"/>
            <a:chExt cx="5125720" cy="1743710"/>
          </a:xfrm>
        </p:grpSpPr>
        <p:sp>
          <p:nvSpPr>
            <p:cNvPr id="10" name="object 10"/>
            <p:cNvSpPr/>
            <p:nvPr/>
          </p:nvSpPr>
          <p:spPr>
            <a:xfrm>
              <a:off x="7215378" y="310134"/>
              <a:ext cx="1028700" cy="411480"/>
            </a:xfrm>
            <a:custGeom>
              <a:avLst/>
              <a:gdLst/>
              <a:ahLst/>
              <a:cxnLst/>
              <a:rect l="l" t="t" r="r" b="b"/>
              <a:pathLst>
                <a:path w="1028700" h="411480">
                  <a:moveTo>
                    <a:pt x="0" y="411480"/>
                  </a:moveTo>
                  <a:lnTo>
                    <a:pt x="1028700" y="411480"/>
                  </a:lnTo>
                  <a:lnTo>
                    <a:pt x="1028700" y="0"/>
                  </a:lnTo>
                  <a:lnTo>
                    <a:pt x="0" y="0"/>
                  </a:lnTo>
                  <a:lnTo>
                    <a:pt x="0" y="411480"/>
                  </a:lnTo>
                  <a:close/>
                </a:path>
              </a:pathLst>
            </a:custGeom>
            <a:ln w="19812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453628" y="309372"/>
              <a:ext cx="1028700" cy="411480"/>
            </a:xfrm>
            <a:custGeom>
              <a:avLst/>
              <a:gdLst/>
              <a:ahLst/>
              <a:cxnLst/>
              <a:rect l="l" t="t" r="r" b="b"/>
              <a:pathLst>
                <a:path w="1028700" h="411480">
                  <a:moveTo>
                    <a:pt x="0" y="411479"/>
                  </a:moveTo>
                  <a:lnTo>
                    <a:pt x="1028700" y="411479"/>
                  </a:lnTo>
                  <a:lnTo>
                    <a:pt x="1028700" y="0"/>
                  </a:lnTo>
                  <a:lnTo>
                    <a:pt x="0" y="0"/>
                  </a:lnTo>
                  <a:lnTo>
                    <a:pt x="0" y="411479"/>
                  </a:lnTo>
                  <a:close/>
                </a:path>
              </a:pathLst>
            </a:custGeom>
            <a:ln w="15240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694164" y="309372"/>
              <a:ext cx="1027430" cy="411480"/>
            </a:xfrm>
            <a:custGeom>
              <a:avLst/>
              <a:gdLst/>
              <a:ahLst/>
              <a:cxnLst/>
              <a:rect l="l" t="t" r="r" b="b"/>
              <a:pathLst>
                <a:path w="1027429" h="411480">
                  <a:moveTo>
                    <a:pt x="0" y="411479"/>
                  </a:moveTo>
                  <a:lnTo>
                    <a:pt x="1027176" y="411479"/>
                  </a:lnTo>
                  <a:lnTo>
                    <a:pt x="1027176" y="0"/>
                  </a:lnTo>
                  <a:lnTo>
                    <a:pt x="0" y="0"/>
                  </a:lnTo>
                  <a:lnTo>
                    <a:pt x="0" y="411479"/>
                  </a:lnTo>
                  <a:close/>
                </a:path>
              </a:pathLst>
            </a:custGeom>
            <a:ln w="15240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020306" y="95250"/>
              <a:ext cx="5097145" cy="1567815"/>
            </a:xfrm>
            <a:custGeom>
              <a:avLst/>
              <a:gdLst/>
              <a:ahLst/>
              <a:cxnLst/>
              <a:rect l="l" t="t" r="r" b="b"/>
              <a:pathLst>
                <a:path w="5097145" h="1567814">
                  <a:moveTo>
                    <a:pt x="0" y="0"/>
                  </a:moveTo>
                  <a:lnTo>
                    <a:pt x="0" y="1567814"/>
                  </a:lnTo>
                </a:path>
                <a:path w="5097145" h="1567814">
                  <a:moveTo>
                    <a:pt x="2584830" y="1566672"/>
                  </a:moveTo>
                  <a:lnTo>
                    <a:pt x="0" y="1566672"/>
                  </a:lnTo>
                </a:path>
                <a:path w="5097145" h="1567814">
                  <a:moveTo>
                    <a:pt x="2584704" y="153924"/>
                  </a:moveTo>
                  <a:lnTo>
                    <a:pt x="2584704" y="1567814"/>
                  </a:lnTo>
                </a:path>
                <a:path w="5097145" h="1567814">
                  <a:moveTo>
                    <a:pt x="0" y="0"/>
                  </a:moveTo>
                  <a:lnTo>
                    <a:pt x="5096891" y="0"/>
                  </a:lnTo>
                </a:path>
                <a:path w="5097145" h="1567814">
                  <a:moveTo>
                    <a:pt x="5096256" y="0"/>
                  </a:moveTo>
                  <a:lnTo>
                    <a:pt x="5096256" y="792479"/>
                  </a:lnTo>
                </a:path>
                <a:path w="5097145" h="1567814">
                  <a:moveTo>
                    <a:pt x="3813048" y="792479"/>
                  </a:moveTo>
                  <a:lnTo>
                    <a:pt x="5096383" y="792479"/>
                  </a:lnTo>
                </a:path>
                <a:path w="5097145" h="1567814">
                  <a:moveTo>
                    <a:pt x="3813048" y="792479"/>
                  </a:moveTo>
                  <a:lnTo>
                    <a:pt x="3813048" y="153924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605010" y="249174"/>
              <a:ext cx="1228725" cy="0"/>
            </a:xfrm>
            <a:custGeom>
              <a:avLst/>
              <a:gdLst/>
              <a:ahLst/>
              <a:cxnLst/>
              <a:rect l="l" t="t" r="r" b="b"/>
              <a:pathLst>
                <a:path w="1228725" h="0">
                  <a:moveTo>
                    <a:pt x="0" y="0"/>
                  </a:moveTo>
                  <a:lnTo>
                    <a:pt x="122872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401050" y="180593"/>
              <a:ext cx="3654425" cy="0"/>
            </a:xfrm>
            <a:custGeom>
              <a:avLst/>
              <a:gdLst/>
              <a:ahLst/>
              <a:cxnLst/>
              <a:rect l="l" t="t" r="r" b="b"/>
              <a:pathLst>
                <a:path w="3654425" h="0">
                  <a:moveTo>
                    <a:pt x="0" y="0"/>
                  </a:moveTo>
                  <a:lnTo>
                    <a:pt x="3654425" y="0"/>
                  </a:lnTo>
                </a:path>
              </a:pathLst>
            </a:custGeom>
            <a:ln w="2895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949940" y="1141475"/>
              <a:ext cx="1028700" cy="411480"/>
            </a:xfrm>
            <a:custGeom>
              <a:avLst/>
              <a:gdLst/>
              <a:ahLst/>
              <a:cxnLst/>
              <a:rect l="l" t="t" r="r" b="b"/>
              <a:pathLst>
                <a:path w="1028700" h="411480">
                  <a:moveTo>
                    <a:pt x="0" y="411479"/>
                  </a:moveTo>
                  <a:lnTo>
                    <a:pt x="1028700" y="411479"/>
                  </a:lnTo>
                  <a:lnTo>
                    <a:pt x="1028700" y="0"/>
                  </a:lnTo>
                  <a:lnTo>
                    <a:pt x="0" y="0"/>
                  </a:lnTo>
                  <a:lnTo>
                    <a:pt x="0" y="411479"/>
                  </a:lnTo>
                  <a:close/>
                </a:path>
                <a:path w="1028700" h="411480">
                  <a:moveTo>
                    <a:pt x="68579" y="176784"/>
                  </a:moveTo>
                  <a:lnTo>
                    <a:pt x="272796" y="176784"/>
                  </a:lnTo>
                  <a:lnTo>
                    <a:pt x="272796" y="53339"/>
                  </a:lnTo>
                  <a:lnTo>
                    <a:pt x="68579" y="53339"/>
                  </a:lnTo>
                  <a:lnTo>
                    <a:pt x="68579" y="176784"/>
                  </a:lnTo>
                  <a:close/>
                </a:path>
                <a:path w="1028700" h="411480">
                  <a:moveTo>
                    <a:pt x="301751" y="176784"/>
                  </a:moveTo>
                  <a:lnTo>
                    <a:pt x="507492" y="176784"/>
                  </a:lnTo>
                  <a:lnTo>
                    <a:pt x="507492" y="53339"/>
                  </a:lnTo>
                  <a:lnTo>
                    <a:pt x="301751" y="53339"/>
                  </a:lnTo>
                  <a:lnTo>
                    <a:pt x="301751" y="176784"/>
                  </a:lnTo>
                  <a:close/>
                </a:path>
                <a:path w="1028700" h="411480">
                  <a:moveTo>
                    <a:pt x="536448" y="176784"/>
                  </a:moveTo>
                  <a:lnTo>
                    <a:pt x="740664" y="176784"/>
                  </a:lnTo>
                  <a:lnTo>
                    <a:pt x="740664" y="53339"/>
                  </a:lnTo>
                  <a:lnTo>
                    <a:pt x="536448" y="53339"/>
                  </a:lnTo>
                  <a:lnTo>
                    <a:pt x="536448" y="176784"/>
                  </a:lnTo>
                  <a:close/>
                </a:path>
                <a:path w="1028700" h="411480">
                  <a:moveTo>
                    <a:pt x="64007" y="347472"/>
                  </a:moveTo>
                  <a:lnTo>
                    <a:pt x="269748" y="347472"/>
                  </a:lnTo>
                  <a:lnTo>
                    <a:pt x="269748" y="224027"/>
                  </a:lnTo>
                  <a:lnTo>
                    <a:pt x="64007" y="224027"/>
                  </a:lnTo>
                  <a:lnTo>
                    <a:pt x="64007" y="347472"/>
                  </a:lnTo>
                  <a:close/>
                </a:path>
                <a:path w="1028700" h="411480">
                  <a:moveTo>
                    <a:pt x="533400" y="347472"/>
                  </a:moveTo>
                  <a:lnTo>
                    <a:pt x="739140" y="347472"/>
                  </a:lnTo>
                  <a:lnTo>
                    <a:pt x="739140" y="224027"/>
                  </a:lnTo>
                  <a:lnTo>
                    <a:pt x="533400" y="224027"/>
                  </a:lnTo>
                  <a:lnTo>
                    <a:pt x="533400" y="347472"/>
                  </a:lnTo>
                  <a:close/>
                </a:path>
                <a:path w="1028700" h="411480">
                  <a:moveTo>
                    <a:pt x="768095" y="347472"/>
                  </a:moveTo>
                  <a:lnTo>
                    <a:pt x="973835" y="347472"/>
                  </a:lnTo>
                  <a:lnTo>
                    <a:pt x="973835" y="224027"/>
                  </a:lnTo>
                  <a:lnTo>
                    <a:pt x="768095" y="224027"/>
                  </a:lnTo>
                  <a:lnTo>
                    <a:pt x="768095" y="347472"/>
                  </a:lnTo>
                  <a:close/>
                </a:path>
                <a:path w="1028700" h="411480">
                  <a:moveTo>
                    <a:pt x="298703" y="347472"/>
                  </a:moveTo>
                  <a:lnTo>
                    <a:pt x="504444" y="347472"/>
                  </a:lnTo>
                  <a:lnTo>
                    <a:pt x="504444" y="224027"/>
                  </a:lnTo>
                  <a:lnTo>
                    <a:pt x="298703" y="224027"/>
                  </a:lnTo>
                  <a:lnTo>
                    <a:pt x="298703" y="347472"/>
                  </a:lnTo>
                  <a:close/>
                </a:path>
                <a:path w="1028700" h="411480">
                  <a:moveTo>
                    <a:pt x="769619" y="176784"/>
                  </a:moveTo>
                  <a:lnTo>
                    <a:pt x="975359" y="176784"/>
                  </a:lnTo>
                  <a:lnTo>
                    <a:pt x="975359" y="53339"/>
                  </a:lnTo>
                  <a:lnTo>
                    <a:pt x="769619" y="53339"/>
                  </a:lnTo>
                  <a:lnTo>
                    <a:pt x="769619" y="176784"/>
                  </a:lnTo>
                  <a:close/>
                </a:path>
              </a:pathLst>
            </a:custGeom>
            <a:ln w="15240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707118" y="1142238"/>
              <a:ext cx="1027430" cy="411480"/>
            </a:xfrm>
            <a:custGeom>
              <a:avLst/>
              <a:gdLst/>
              <a:ahLst/>
              <a:cxnLst/>
              <a:rect l="l" t="t" r="r" b="b"/>
              <a:pathLst>
                <a:path w="1027429" h="411480">
                  <a:moveTo>
                    <a:pt x="0" y="411479"/>
                  </a:moveTo>
                  <a:lnTo>
                    <a:pt x="1027176" y="411479"/>
                  </a:lnTo>
                  <a:lnTo>
                    <a:pt x="1027176" y="0"/>
                  </a:lnTo>
                  <a:lnTo>
                    <a:pt x="0" y="0"/>
                  </a:lnTo>
                  <a:lnTo>
                    <a:pt x="0" y="411479"/>
                  </a:lnTo>
                  <a:close/>
                </a:path>
              </a:pathLst>
            </a:custGeom>
            <a:ln w="19812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770364" y="1194816"/>
              <a:ext cx="911860" cy="294640"/>
            </a:xfrm>
            <a:custGeom>
              <a:avLst/>
              <a:gdLst/>
              <a:ahLst/>
              <a:cxnLst/>
              <a:rect l="l" t="t" r="r" b="b"/>
              <a:pathLst>
                <a:path w="911859" h="294640">
                  <a:moveTo>
                    <a:pt x="3047" y="123444"/>
                  </a:moveTo>
                  <a:lnTo>
                    <a:pt x="208787" y="123444"/>
                  </a:lnTo>
                  <a:lnTo>
                    <a:pt x="208787" y="0"/>
                  </a:lnTo>
                  <a:lnTo>
                    <a:pt x="3047" y="0"/>
                  </a:lnTo>
                  <a:lnTo>
                    <a:pt x="3047" y="123444"/>
                  </a:lnTo>
                  <a:close/>
                </a:path>
                <a:path w="911859" h="294640">
                  <a:moveTo>
                    <a:pt x="237743" y="123444"/>
                  </a:moveTo>
                  <a:lnTo>
                    <a:pt x="441959" y="123444"/>
                  </a:lnTo>
                  <a:lnTo>
                    <a:pt x="441959" y="0"/>
                  </a:lnTo>
                  <a:lnTo>
                    <a:pt x="237743" y="0"/>
                  </a:lnTo>
                  <a:lnTo>
                    <a:pt x="237743" y="123444"/>
                  </a:lnTo>
                  <a:close/>
                </a:path>
                <a:path w="911859" h="294640">
                  <a:moveTo>
                    <a:pt x="470915" y="123444"/>
                  </a:moveTo>
                  <a:lnTo>
                    <a:pt x="676655" y="123444"/>
                  </a:lnTo>
                  <a:lnTo>
                    <a:pt x="676655" y="0"/>
                  </a:lnTo>
                  <a:lnTo>
                    <a:pt x="470915" y="0"/>
                  </a:lnTo>
                  <a:lnTo>
                    <a:pt x="470915" y="123444"/>
                  </a:lnTo>
                  <a:close/>
                </a:path>
                <a:path w="911859" h="294640">
                  <a:moveTo>
                    <a:pt x="0" y="294132"/>
                  </a:moveTo>
                  <a:lnTo>
                    <a:pt x="205740" y="294132"/>
                  </a:lnTo>
                  <a:lnTo>
                    <a:pt x="205740" y="170687"/>
                  </a:lnTo>
                  <a:lnTo>
                    <a:pt x="0" y="170687"/>
                  </a:lnTo>
                  <a:lnTo>
                    <a:pt x="0" y="294132"/>
                  </a:lnTo>
                  <a:close/>
                </a:path>
                <a:path w="911859" h="294640">
                  <a:moveTo>
                    <a:pt x="469391" y="294132"/>
                  </a:moveTo>
                  <a:lnTo>
                    <a:pt x="673607" y="294132"/>
                  </a:lnTo>
                  <a:lnTo>
                    <a:pt x="673607" y="170687"/>
                  </a:lnTo>
                  <a:lnTo>
                    <a:pt x="469391" y="170687"/>
                  </a:lnTo>
                  <a:lnTo>
                    <a:pt x="469391" y="294132"/>
                  </a:lnTo>
                  <a:close/>
                </a:path>
                <a:path w="911859" h="294640">
                  <a:moveTo>
                    <a:pt x="702563" y="294132"/>
                  </a:moveTo>
                  <a:lnTo>
                    <a:pt x="908303" y="294132"/>
                  </a:lnTo>
                  <a:lnTo>
                    <a:pt x="908303" y="170687"/>
                  </a:lnTo>
                  <a:lnTo>
                    <a:pt x="702563" y="170687"/>
                  </a:lnTo>
                  <a:lnTo>
                    <a:pt x="702563" y="294132"/>
                  </a:lnTo>
                  <a:close/>
                </a:path>
                <a:path w="911859" h="294640">
                  <a:moveTo>
                    <a:pt x="234695" y="294132"/>
                  </a:moveTo>
                  <a:lnTo>
                    <a:pt x="438911" y="294132"/>
                  </a:lnTo>
                  <a:lnTo>
                    <a:pt x="438911" y="170687"/>
                  </a:lnTo>
                  <a:lnTo>
                    <a:pt x="234695" y="170687"/>
                  </a:lnTo>
                  <a:lnTo>
                    <a:pt x="234695" y="294132"/>
                  </a:lnTo>
                  <a:close/>
                </a:path>
                <a:path w="911859" h="294640">
                  <a:moveTo>
                    <a:pt x="705611" y="123444"/>
                  </a:moveTo>
                  <a:lnTo>
                    <a:pt x="911351" y="123444"/>
                  </a:lnTo>
                  <a:lnTo>
                    <a:pt x="911351" y="0"/>
                  </a:lnTo>
                  <a:lnTo>
                    <a:pt x="705611" y="0"/>
                  </a:lnTo>
                  <a:lnTo>
                    <a:pt x="705611" y="123444"/>
                  </a:lnTo>
                  <a:close/>
                </a:path>
              </a:pathLst>
            </a:custGeom>
            <a:ln w="15240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462010" y="1142238"/>
              <a:ext cx="1028700" cy="411480"/>
            </a:xfrm>
            <a:custGeom>
              <a:avLst/>
              <a:gdLst/>
              <a:ahLst/>
              <a:cxnLst/>
              <a:rect l="l" t="t" r="r" b="b"/>
              <a:pathLst>
                <a:path w="1028700" h="411480">
                  <a:moveTo>
                    <a:pt x="0" y="411479"/>
                  </a:moveTo>
                  <a:lnTo>
                    <a:pt x="1028700" y="411479"/>
                  </a:lnTo>
                  <a:lnTo>
                    <a:pt x="1028700" y="0"/>
                  </a:lnTo>
                  <a:lnTo>
                    <a:pt x="0" y="0"/>
                  </a:lnTo>
                  <a:lnTo>
                    <a:pt x="0" y="411479"/>
                  </a:lnTo>
                  <a:close/>
                </a:path>
              </a:pathLst>
            </a:custGeom>
            <a:ln w="38100">
              <a:solidFill>
                <a:srgbClr val="FF92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525256" y="1194816"/>
              <a:ext cx="911860" cy="294640"/>
            </a:xfrm>
            <a:custGeom>
              <a:avLst/>
              <a:gdLst/>
              <a:ahLst/>
              <a:cxnLst/>
              <a:rect l="l" t="t" r="r" b="b"/>
              <a:pathLst>
                <a:path w="911859" h="294640">
                  <a:moveTo>
                    <a:pt x="4572" y="123444"/>
                  </a:moveTo>
                  <a:lnTo>
                    <a:pt x="208788" y="123444"/>
                  </a:lnTo>
                  <a:lnTo>
                    <a:pt x="208788" y="0"/>
                  </a:lnTo>
                  <a:lnTo>
                    <a:pt x="4572" y="0"/>
                  </a:lnTo>
                  <a:lnTo>
                    <a:pt x="4572" y="123444"/>
                  </a:lnTo>
                  <a:close/>
                </a:path>
                <a:path w="911859" h="294640">
                  <a:moveTo>
                    <a:pt x="237744" y="123444"/>
                  </a:moveTo>
                  <a:lnTo>
                    <a:pt x="443484" y="123444"/>
                  </a:lnTo>
                  <a:lnTo>
                    <a:pt x="443484" y="0"/>
                  </a:lnTo>
                  <a:lnTo>
                    <a:pt x="237744" y="0"/>
                  </a:lnTo>
                  <a:lnTo>
                    <a:pt x="237744" y="123444"/>
                  </a:lnTo>
                  <a:close/>
                </a:path>
                <a:path w="911859" h="294640">
                  <a:moveTo>
                    <a:pt x="472440" y="123444"/>
                  </a:moveTo>
                  <a:lnTo>
                    <a:pt x="678180" y="123444"/>
                  </a:lnTo>
                  <a:lnTo>
                    <a:pt x="678180" y="0"/>
                  </a:lnTo>
                  <a:lnTo>
                    <a:pt x="472440" y="0"/>
                  </a:lnTo>
                  <a:lnTo>
                    <a:pt x="472440" y="123444"/>
                  </a:lnTo>
                  <a:close/>
                </a:path>
                <a:path w="911859" h="294640">
                  <a:moveTo>
                    <a:pt x="0" y="294132"/>
                  </a:moveTo>
                  <a:lnTo>
                    <a:pt x="205740" y="294132"/>
                  </a:lnTo>
                  <a:lnTo>
                    <a:pt x="205740" y="170687"/>
                  </a:lnTo>
                  <a:lnTo>
                    <a:pt x="0" y="170687"/>
                  </a:lnTo>
                  <a:lnTo>
                    <a:pt x="0" y="294132"/>
                  </a:lnTo>
                  <a:close/>
                </a:path>
                <a:path w="911859" h="294640">
                  <a:moveTo>
                    <a:pt x="469392" y="294132"/>
                  </a:moveTo>
                  <a:lnTo>
                    <a:pt x="675132" y="294132"/>
                  </a:lnTo>
                  <a:lnTo>
                    <a:pt x="675132" y="170687"/>
                  </a:lnTo>
                  <a:lnTo>
                    <a:pt x="469392" y="170687"/>
                  </a:lnTo>
                  <a:lnTo>
                    <a:pt x="469392" y="294132"/>
                  </a:lnTo>
                  <a:close/>
                </a:path>
                <a:path w="911859" h="294640">
                  <a:moveTo>
                    <a:pt x="704088" y="294132"/>
                  </a:moveTo>
                  <a:lnTo>
                    <a:pt x="909828" y="294132"/>
                  </a:lnTo>
                  <a:lnTo>
                    <a:pt x="909828" y="170687"/>
                  </a:lnTo>
                  <a:lnTo>
                    <a:pt x="704088" y="170687"/>
                  </a:lnTo>
                  <a:lnTo>
                    <a:pt x="704088" y="294132"/>
                  </a:lnTo>
                  <a:close/>
                </a:path>
                <a:path w="911859" h="294640">
                  <a:moveTo>
                    <a:pt x="234696" y="294132"/>
                  </a:moveTo>
                  <a:lnTo>
                    <a:pt x="440436" y="294132"/>
                  </a:lnTo>
                  <a:lnTo>
                    <a:pt x="440436" y="170687"/>
                  </a:lnTo>
                  <a:lnTo>
                    <a:pt x="234696" y="170687"/>
                  </a:lnTo>
                  <a:lnTo>
                    <a:pt x="234696" y="294132"/>
                  </a:lnTo>
                  <a:close/>
                </a:path>
                <a:path w="911859" h="294640">
                  <a:moveTo>
                    <a:pt x="705612" y="123444"/>
                  </a:moveTo>
                  <a:lnTo>
                    <a:pt x="911352" y="123444"/>
                  </a:lnTo>
                  <a:lnTo>
                    <a:pt x="911352" y="0"/>
                  </a:lnTo>
                  <a:lnTo>
                    <a:pt x="705612" y="0"/>
                  </a:lnTo>
                  <a:lnTo>
                    <a:pt x="705612" y="123444"/>
                  </a:lnTo>
                  <a:close/>
                </a:path>
              </a:pathLst>
            </a:custGeom>
            <a:ln w="15240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401050" y="172974"/>
              <a:ext cx="3655060" cy="1428115"/>
            </a:xfrm>
            <a:custGeom>
              <a:avLst/>
              <a:gdLst/>
              <a:ahLst/>
              <a:cxnLst/>
              <a:rect l="l" t="t" r="r" b="b"/>
              <a:pathLst>
                <a:path w="3655059" h="1428115">
                  <a:moveTo>
                    <a:pt x="0" y="1427988"/>
                  </a:moveTo>
                  <a:lnTo>
                    <a:pt x="3654425" y="1427988"/>
                  </a:lnTo>
                </a:path>
                <a:path w="3655059" h="1428115">
                  <a:moveTo>
                    <a:pt x="4572" y="0"/>
                  </a:moveTo>
                  <a:lnTo>
                    <a:pt x="4572" y="1413890"/>
                  </a:lnTo>
                </a:path>
                <a:path w="3655059" h="1428115">
                  <a:moveTo>
                    <a:pt x="3654552" y="7620"/>
                  </a:moveTo>
                  <a:lnTo>
                    <a:pt x="3654552" y="1421511"/>
                  </a:lnTo>
                </a:path>
              </a:pathLst>
            </a:custGeom>
            <a:ln w="2895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217664" y="1141475"/>
              <a:ext cx="1028700" cy="411480"/>
            </a:xfrm>
            <a:custGeom>
              <a:avLst/>
              <a:gdLst/>
              <a:ahLst/>
              <a:cxnLst/>
              <a:rect l="l" t="t" r="r" b="b"/>
              <a:pathLst>
                <a:path w="1028700" h="411480">
                  <a:moveTo>
                    <a:pt x="0" y="411479"/>
                  </a:moveTo>
                  <a:lnTo>
                    <a:pt x="1028700" y="411479"/>
                  </a:lnTo>
                  <a:lnTo>
                    <a:pt x="1028700" y="0"/>
                  </a:lnTo>
                  <a:lnTo>
                    <a:pt x="0" y="0"/>
                  </a:lnTo>
                  <a:lnTo>
                    <a:pt x="0" y="411479"/>
                  </a:lnTo>
                  <a:close/>
                </a:path>
              </a:pathLst>
            </a:custGeom>
            <a:ln w="15240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281672" y="720851"/>
              <a:ext cx="2969260" cy="768350"/>
            </a:xfrm>
            <a:custGeom>
              <a:avLst/>
              <a:gdLst/>
              <a:ahLst/>
              <a:cxnLst/>
              <a:rect l="l" t="t" r="r" b="b"/>
              <a:pathLst>
                <a:path w="2969259" h="768350">
                  <a:moveTo>
                    <a:pt x="3048" y="597408"/>
                  </a:moveTo>
                  <a:lnTo>
                    <a:pt x="208788" y="597408"/>
                  </a:lnTo>
                  <a:lnTo>
                    <a:pt x="208788" y="473963"/>
                  </a:lnTo>
                  <a:lnTo>
                    <a:pt x="3048" y="473963"/>
                  </a:lnTo>
                  <a:lnTo>
                    <a:pt x="3048" y="597408"/>
                  </a:lnTo>
                  <a:close/>
                </a:path>
                <a:path w="2969259" h="768350">
                  <a:moveTo>
                    <a:pt x="237744" y="597408"/>
                  </a:moveTo>
                  <a:lnTo>
                    <a:pt x="441960" y="597408"/>
                  </a:lnTo>
                  <a:lnTo>
                    <a:pt x="441960" y="473963"/>
                  </a:lnTo>
                  <a:lnTo>
                    <a:pt x="237744" y="473963"/>
                  </a:lnTo>
                  <a:lnTo>
                    <a:pt x="237744" y="597408"/>
                  </a:lnTo>
                  <a:close/>
                </a:path>
                <a:path w="2969259" h="768350">
                  <a:moveTo>
                    <a:pt x="470916" y="597408"/>
                  </a:moveTo>
                  <a:lnTo>
                    <a:pt x="676656" y="597408"/>
                  </a:lnTo>
                  <a:lnTo>
                    <a:pt x="676656" y="473963"/>
                  </a:lnTo>
                  <a:lnTo>
                    <a:pt x="470916" y="473963"/>
                  </a:lnTo>
                  <a:lnTo>
                    <a:pt x="470916" y="597408"/>
                  </a:lnTo>
                  <a:close/>
                </a:path>
                <a:path w="2969259" h="768350">
                  <a:moveTo>
                    <a:pt x="0" y="768096"/>
                  </a:moveTo>
                  <a:lnTo>
                    <a:pt x="205740" y="768096"/>
                  </a:lnTo>
                  <a:lnTo>
                    <a:pt x="205740" y="644651"/>
                  </a:lnTo>
                  <a:lnTo>
                    <a:pt x="0" y="644651"/>
                  </a:lnTo>
                  <a:lnTo>
                    <a:pt x="0" y="768096"/>
                  </a:lnTo>
                  <a:close/>
                </a:path>
                <a:path w="2969259" h="768350">
                  <a:moveTo>
                    <a:pt x="469392" y="768096"/>
                  </a:moveTo>
                  <a:lnTo>
                    <a:pt x="673608" y="768096"/>
                  </a:lnTo>
                  <a:lnTo>
                    <a:pt x="673608" y="644651"/>
                  </a:lnTo>
                  <a:lnTo>
                    <a:pt x="469392" y="644651"/>
                  </a:lnTo>
                  <a:lnTo>
                    <a:pt x="469392" y="768096"/>
                  </a:lnTo>
                  <a:close/>
                </a:path>
                <a:path w="2969259" h="768350">
                  <a:moveTo>
                    <a:pt x="702563" y="768096"/>
                  </a:moveTo>
                  <a:lnTo>
                    <a:pt x="908303" y="768096"/>
                  </a:lnTo>
                  <a:lnTo>
                    <a:pt x="908303" y="644651"/>
                  </a:lnTo>
                  <a:lnTo>
                    <a:pt x="702563" y="644651"/>
                  </a:lnTo>
                  <a:lnTo>
                    <a:pt x="702563" y="768096"/>
                  </a:lnTo>
                  <a:close/>
                </a:path>
                <a:path w="2969259" h="768350">
                  <a:moveTo>
                    <a:pt x="234696" y="768096"/>
                  </a:moveTo>
                  <a:lnTo>
                    <a:pt x="440436" y="768096"/>
                  </a:lnTo>
                  <a:lnTo>
                    <a:pt x="440436" y="644651"/>
                  </a:lnTo>
                  <a:lnTo>
                    <a:pt x="234696" y="644651"/>
                  </a:lnTo>
                  <a:lnTo>
                    <a:pt x="234696" y="768096"/>
                  </a:lnTo>
                  <a:close/>
                </a:path>
                <a:path w="2969259" h="768350">
                  <a:moveTo>
                    <a:pt x="705611" y="597408"/>
                  </a:moveTo>
                  <a:lnTo>
                    <a:pt x="911351" y="597408"/>
                  </a:lnTo>
                  <a:lnTo>
                    <a:pt x="911351" y="473963"/>
                  </a:lnTo>
                  <a:lnTo>
                    <a:pt x="705611" y="473963"/>
                  </a:lnTo>
                  <a:lnTo>
                    <a:pt x="705611" y="597408"/>
                  </a:lnTo>
                  <a:close/>
                </a:path>
                <a:path w="2969259" h="768350">
                  <a:moveTo>
                    <a:pt x="435863" y="0"/>
                  </a:moveTo>
                  <a:lnTo>
                    <a:pt x="437896" y="421259"/>
                  </a:lnTo>
                </a:path>
                <a:path w="2969259" h="768350">
                  <a:moveTo>
                    <a:pt x="1723644" y="0"/>
                  </a:moveTo>
                  <a:lnTo>
                    <a:pt x="1725676" y="421259"/>
                  </a:lnTo>
                </a:path>
                <a:path w="2969259" h="768350">
                  <a:moveTo>
                    <a:pt x="2967228" y="0"/>
                  </a:moveTo>
                  <a:lnTo>
                    <a:pt x="2969259" y="421259"/>
                  </a:lnTo>
                </a:path>
              </a:pathLst>
            </a:custGeom>
            <a:ln w="15240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933938" y="310134"/>
              <a:ext cx="1028700" cy="411480"/>
            </a:xfrm>
            <a:custGeom>
              <a:avLst/>
              <a:gdLst/>
              <a:ahLst/>
              <a:cxnLst/>
              <a:rect l="l" t="t" r="r" b="b"/>
              <a:pathLst>
                <a:path w="1028700" h="411480">
                  <a:moveTo>
                    <a:pt x="0" y="411480"/>
                  </a:moveTo>
                  <a:lnTo>
                    <a:pt x="1028700" y="411480"/>
                  </a:lnTo>
                  <a:lnTo>
                    <a:pt x="1028700" y="0"/>
                  </a:lnTo>
                  <a:lnTo>
                    <a:pt x="0" y="0"/>
                  </a:lnTo>
                  <a:lnTo>
                    <a:pt x="0" y="411480"/>
                  </a:lnTo>
                  <a:close/>
                </a:path>
              </a:pathLst>
            </a:custGeom>
            <a:ln w="38100">
              <a:solidFill>
                <a:srgbClr val="FF92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705344" y="62484"/>
              <a:ext cx="4203700" cy="1728470"/>
            </a:xfrm>
            <a:custGeom>
              <a:avLst/>
              <a:gdLst/>
              <a:ahLst/>
              <a:cxnLst/>
              <a:rect l="l" t="t" r="r" b="b"/>
              <a:pathLst>
                <a:path w="4203700" h="1728470">
                  <a:moveTo>
                    <a:pt x="3294887" y="423672"/>
                  </a:moveTo>
                  <a:lnTo>
                    <a:pt x="3500628" y="423672"/>
                  </a:lnTo>
                  <a:lnTo>
                    <a:pt x="3500628" y="300227"/>
                  </a:lnTo>
                  <a:lnTo>
                    <a:pt x="3294887" y="300227"/>
                  </a:lnTo>
                  <a:lnTo>
                    <a:pt x="3294887" y="423672"/>
                  </a:lnTo>
                  <a:close/>
                </a:path>
                <a:path w="4203700" h="1728470">
                  <a:moveTo>
                    <a:pt x="3529583" y="423672"/>
                  </a:moveTo>
                  <a:lnTo>
                    <a:pt x="3733800" y="423672"/>
                  </a:lnTo>
                  <a:lnTo>
                    <a:pt x="3733800" y="300227"/>
                  </a:lnTo>
                  <a:lnTo>
                    <a:pt x="3529583" y="300227"/>
                  </a:lnTo>
                  <a:lnTo>
                    <a:pt x="3529583" y="423672"/>
                  </a:lnTo>
                  <a:close/>
                </a:path>
                <a:path w="4203700" h="1728470">
                  <a:moveTo>
                    <a:pt x="3762755" y="423672"/>
                  </a:moveTo>
                  <a:lnTo>
                    <a:pt x="3968496" y="423672"/>
                  </a:lnTo>
                  <a:lnTo>
                    <a:pt x="3968496" y="300227"/>
                  </a:lnTo>
                  <a:lnTo>
                    <a:pt x="3762755" y="300227"/>
                  </a:lnTo>
                  <a:lnTo>
                    <a:pt x="3762755" y="423672"/>
                  </a:lnTo>
                  <a:close/>
                </a:path>
                <a:path w="4203700" h="1728470">
                  <a:moveTo>
                    <a:pt x="3291839" y="594360"/>
                  </a:moveTo>
                  <a:lnTo>
                    <a:pt x="3497579" y="594360"/>
                  </a:lnTo>
                  <a:lnTo>
                    <a:pt x="3497579" y="470916"/>
                  </a:lnTo>
                  <a:lnTo>
                    <a:pt x="3291839" y="470916"/>
                  </a:lnTo>
                  <a:lnTo>
                    <a:pt x="3291839" y="594360"/>
                  </a:lnTo>
                  <a:close/>
                </a:path>
                <a:path w="4203700" h="1728470">
                  <a:moveTo>
                    <a:pt x="3761231" y="594360"/>
                  </a:moveTo>
                  <a:lnTo>
                    <a:pt x="3965448" y="594360"/>
                  </a:lnTo>
                  <a:lnTo>
                    <a:pt x="3965448" y="470916"/>
                  </a:lnTo>
                  <a:lnTo>
                    <a:pt x="3761231" y="470916"/>
                  </a:lnTo>
                  <a:lnTo>
                    <a:pt x="3761231" y="594360"/>
                  </a:lnTo>
                  <a:close/>
                </a:path>
                <a:path w="4203700" h="1728470">
                  <a:moveTo>
                    <a:pt x="3994404" y="594360"/>
                  </a:moveTo>
                  <a:lnTo>
                    <a:pt x="4200144" y="594360"/>
                  </a:lnTo>
                  <a:lnTo>
                    <a:pt x="4200144" y="470916"/>
                  </a:lnTo>
                  <a:lnTo>
                    <a:pt x="3994404" y="470916"/>
                  </a:lnTo>
                  <a:lnTo>
                    <a:pt x="3994404" y="594360"/>
                  </a:lnTo>
                  <a:close/>
                </a:path>
                <a:path w="4203700" h="1728470">
                  <a:moveTo>
                    <a:pt x="3526535" y="594360"/>
                  </a:moveTo>
                  <a:lnTo>
                    <a:pt x="3732276" y="594360"/>
                  </a:lnTo>
                  <a:lnTo>
                    <a:pt x="3732276" y="470916"/>
                  </a:lnTo>
                  <a:lnTo>
                    <a:pt x="3526535" y="470916"/>
                  </a:lnTo>
                  <a:lnTo>
                    <a:pt x="3526535" y="594360"/>
                  </a:lnTo>
                  <a:close/>
                </a:path>
                <a:path w="4203700" h="1728470">
                  <a:moveTo>
                    <a:pt x="3997452" y="423672"/>
                  </a:moveTo>
                  <a:lnTo>
                    <a:pt x="4203192" y="423672"/>
                  </a:lnTo>
                  <a:lnTo>
                    <a:pt x="4203192" y="300227"/>
                  </a:lnTo>
                  <a:lnTo>
                    <a:pt x="3997452" y="300227"/>
                  </a:lnTo>
                  <a:lnTo>
                    <a:pt x="3997452" y="423672"/>
                  </a:lnTo>
                  <a:close/>
                </a:path>
                <a:path w="4203700" h="1728470">
                  <a:moveTo>
                    <a:pt x="3773424" y="658368"/>
                  </a:moveTo>
                  <a:lnTo>
                    <a:pt x="3775455" y="1079627"/>
                  </a:lnTo>
                </a:path>
                <a:path w="4203700" h="1728470">
                  <a:moveTo>
                    <a:pt x="527303" y="658368"/>
                  </a:moveTo>
                  <a:lnTo>
                    <a:pt x="737997" y="1079627"/>
                  </a:lnTo>
                </a:path>
                <a:path w="4203700" h="1728470">
                  <a:moveTo>
                    <a:pt x="1778507" y="658368"/>
                  </a:moveTo>
                  <a:lnTo>
                    <a:pt x="1989201" y="1079627"/>
                  </a:lnTo>
                </a:path>
                <a:path w="4203700" h="1728470">
                  <a:moveTo>
                    <a:pt x="3023615" y="658368"/>
                  </a:moveTo>
                  <a:lnTo>
                    <a:pt x="3234308" y="1079627"/>
                  </a:lnTo>
                </a:path>
                <a:path w="4203700" h="1728470">
                  <a:moveTo>
                    <a:pt x="750697" y="658368"/>
                  </a:moveTo>
                  <a:lnTo>
                    <a:pt x="527303" y="1079627"/>
                  </a:lnTo>
                </a:path>
                <a:path w="4203700" h="1728470">
                  <a:moveTo>
                    <a:pt x="1977516" y="658368"/>
                  </a:moveTo>
                  <a:lnTo>
                    <a:pt x="1754124" y="1079627"/>
                  </a:lnTo>
                </a:path>
                <a:path w="4203700" h="1728470">
                  <a:moveTo>
                    <a:pt x="3216529" y="658368"/>
                  </a:moveTo>
                  <a:lnTo>
                    <a:pt x="2993135" y="1079627"/>
                  </a:lnTo>
                </a:path>
                <a:path w="4203700" h="1728470">
                  <a:moveTo>
                    <a:pt x="3723004" y="235712"/>
                  </a:moveTo>
                  <a:lnTo>
                    <a:pt x="3720083" y="3048"/>
                  </a:lnTo>
                </a:path>
                <a:path w="4203700" h="1728470">
                  <a:moveTo>
                    <a:pt x="5969" y="235712"/>
                  </a:moveTo>
                  <a:lnTo>
                    <a:pt x="3048" y="3048"/>
                  </a:lnTo>
                </a:path>
                <a:path w="4203700" h="1728470">
                  <a:moveTo>
                    <a:pt x="3485387" y="236855"/>
                  </a:moveTo>
                  <a:lnTo>
                    <a:pt x="3485387" y="83820"/>
                  </a:lnTo>
                </a:path>
                <a:path w="4203700" h="1728470">
                  <a:moveTo>
                    <a:pt x="1242059" y="247523"/>
                  </a:moveTo>
                  <a:lnTo>
                    <a:pt x="1242059" y="94488"/>
                  </a:lnTo>
                </a:path>
                <a:path w="4203700" h="1728470">
                  <a:moveTo>
                    <a:pt x="3719956" y="1723136"/>
                  </a:moveTo>
                  <a:lnTo>
                    <a:pt x="3717035" y="1490472"/>
                  </a:lnTo>
                </a:path>
                <a:path w="4203700" h="1728470">
                  <a:moveTo>
                    <a:pt x="2921" y="1723136"/>
                  </a:moveTo>
                  <a:lnTo>
                    <a:pt x="0" y="1490472"/>
                  </a:lnTo>
                </a:path>
                <a:path w="4203700" h="1728470">
                  <a:moveTo>
                    <a:pt x="3482339" y="1649603"/>
                  </a:moveTo>
                  <a:lnTo>
                    <a:pt x="3482339" y="1496568"/>
                  </a:lnTo>
                </a:path>
                <a:path w="4203700" h="1728470">
                  <a:moveTo>
                    <a:pt x="1239011" y="1654175"/>
                  </a:moveTo>
                  <a:lnTo>
                    <a:pt x="1239011" y="1501140"/>
                  </a:lnTo>
                </a:path>
                <a:path w="4203700" h="1728470">
                  <a:moveTo>
                    <a:pt x="1239011" y="94488"/>
                  </a:moveTo>
                  <a:lnTo>
                    <a:pt x="3482848" y="94488"/>
                  </a:lnTo>
                </a:path>
                <a:path w="4203700" h="1728470">
                  <a:moveTo>
                    <a:pt x="1242059" y="1648968"/>
                  </a:moveTo>
                  <a:lnTo>
                    <a:pt x="3485896" y="1648968"/>
                  </a:lnTo>
                </a:path>
                <a:path w="4203700" h="1728470">
                  <a:moveTo>
                    <a:pt x="0" y="0"/>
                  </a:moveTo>
                  <a:lnTo>
                    <a:pt x="3717162" y="0"/>
                  </a:lnTo>
                </a:path>
                <a:path w="4203700" h="1728470">
                  <a:moveTo>
                    <a:pt x="3048" y="1728216"/>
                  </a:moveTo>
                  <a:lnTo>
                    <a:pt x="3720210" y="1728216"/>
                  </a:lnTo>
                </a:path>
              </a:pathLst>
            </a:custGeom>
            <a:ln w="15240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9298559" y="877083"/>
              <a:ext cx="575945" cy="175260"/>
            </a:xfrm>
            <a:custGeom>
              <a:avLst/>
              <a:gdLst/>
              <a:ahLst/>
              <a:cxnLst/>
              <a:rect l="l" t="t" r="r" b="b"/>
              <a:pathLst>
                <a:path w="575945" h="175259">
                  <a:moveTo>
                    <a:pt x="149560" y="4062"/>
                  </a:moveTo>
                  <a:lnTo>
                    <a:pt x="142367" y="6455"/>
                  </a:lnTo>
                  <a:lnTo>
                    <a:pt x="0" y="89894"/>
                  </a:lnTo>
                  <a:lnTo>
                    <a:pt x="142748" y="172825"/>
                  </a:lnTo>
                  <a:lnTo>
                    <a:pt x="149869" y="175216"/>
                  </a:lnTo>
                  <a:lnTo>
                    <a:pt x="157146" y="174714"/>
                  </a:lnTo>
                  <a:lnTo>
                    <a:pt x="163732" y="171521"/>
                  </a:lnTo>
                  <a:lnTo>
                    <a:pt x="168783" y="165840"/>
                  </a:lnTo>
                  <a:lnTo>
                    <a:pt x="171174" y="158718"/>
                  </a:lnTo>
                  <a:lnTo>
                    <a:pt x="170672" y="151441"/>
                  </a:lnTo>
                  <a:lnTo>
                    <a:pt x="167479" y="144855"/>
                  </a:lnTo>
                  <a:lnTo>
                    <a:pt x="161798" y="139805"/>
                  </a:lnTo>
                  <a:lnTo>
                    <a:pt x="108413" y="108817"/>
                  </a:lnTo>
                  <a:lnTo>
                    <a:pt x="37846" y="108817"/>
                  </a:lnTo>
                  <a:lnTo>
                    <a:pt x="37846" y="70717"/>
                  </a:lnTo>
                  <a:lnTo>
                    <a:pt x="105664" y="70717"/>
                  </a:lnTo>
                  <a:lnTo>
                    <a:pt x="108182" y="70703"/>
                  </a:lnTo>
                  <a:lnTo>
                    <a:pt x="161671" y="39348"/>
                  </a:lnTo>
                  <a:lnTo>
                    <a:pt x="167276" y="34315"/>
                  </a:lnTo>
                  <a:lnTo>
                    <a:pt x="170418" y="27759"/>
                  </a:lnTo>
                  <a:lnTo>
                    <a:pt x="170868" y="20488"/>
                  </a:lnTo>
                  <a:lnTo>
                    <a:pt x="168401" y="13313"/>
                  </a:lnTo>
                  <a:lnTo>
                    <a:pt x="163423" y="7705"/>
                  </a:lnTo>
                  <a:lnTo>
                    <a:pt x="156860" y="4550"/>
                  </a:lnTo>
                  <a:lnTo>
                    <a:pt x="149560" y="4062"/>
                  </a:lnTo>
                  <a:close/>
                </a:path>
                <a:path w="575945" h="175259">
                  <a:moveTo>
                    <a:pt x="500126" y="85466"/>
                  </a:moveTo>
                  <a:lnTo>
                    <a:pt x="414147" y="135868"/>
                  </a:lnTo>
                  <a:lnTo>
                    <a:pt x="408467" y="140900"/>
                  </a:lnTo>
                  <a:lnTo>
                    <a:pt x="405288" y="147456"/>
                  </a:lnTo>
                  <a:lnTo>
                    <a:pt x="404824" y="154727"/>
                  </a:lnTo>
                  <a:lnTo>
                    <a:pt x="407289" y="161903"/>
                  </a:lnTo>
                  <a:lnTo>
                    <a:pt x="412339" y="167511"/>
                  </a:lnTo>
                  <a:lnTo>
                    <a:pt x="418925" y="170666"/>
                  </a:lnTo>
                  <a:lnTo>
                    <a:pt x="426202" y="171154"/>
                  </a:lnTo>
                  <a:lnTo>
                    <a:pt x="433324" y="168761"/>
                  </a:lnTo>
                  <a:lnTo>
                    <a:pt x="542753" y="104626"/>
                  </a:lnTo>
                  <a:lnTo>
                    <a:pt x="470026" y="104626"/>
                  </a:lnTo>
                  <a:lnTo>
                    <a:pt x="537972" y="104499"/>
                  </a:lnTo>
                  <a:lnTo>
                    <a:pt x="537963" y="101832"/>
                  </a:lnTo>
                  <a:lnTo>
                    <a:pt x="528320" y="101832"/>
                  </a:lnTo>
                  <a:lnTo>
                    <a:pt x="500126" y="85466"/>
                  </a:lnTo>
                  <a:close/>
                </a:path>
                <a:path w="575945" h="175259">
                  <a:moveTo>
                    <a:pt x="108182" y="70703"/>
                  </a:moveTo>
                  <a:lnTo>
                    <a:pt x="105664" y="70717"/>
                  </a:lnTo>
                  <a:lnTo>
                    <a:pt x="37846" y="70717"/>
                  </a:lnTo>
                  <a:lnTo>
                    <a:pt x="37846" y="108817"/>
                  </a:lnTo>
                  <a:lnTo>
                    <a:pt x="80137" y="108817"/>
                  </a:lnTo>
                  <a:lnTo>
                    <a:pt x="108194" y="108690"/>
                  </a:lnTo>
                  <a:lnTo>
                    <a:pt x="104037" y="106277"/>
                  </a:lnTo>
                  <a:lnTo>
                    <a:pt x="47498" y="106277"/>
                  </a:lnTo>
                  <a:lnTo>
                    <a:pt x="47371" y="73384"/>
                  </a:lnTo>
                  <a:lnTo>
                    <a:pt x="103609" y="73384"/>
                  </a:lnTo>
                  <a:lnTo>
                    <a:pt x="108182" y="70703"/>
                  </a:lnTo>
                  <a:close/>
                </a:path>
                <a:path w="575945" h="175259">
                  <a:moveTo>
                    <a:pt x="108194" y="108690"/>
                  </a:moveTo>
                  <a:lnTo>
                    <a:pt x="80137" y="108817"/>
                  </a:lnTo>
                  <a:lnTo>
                    <a:pt x="108413" y="108817"/>
                  </a:lnTo>
                  <a:lnTo>
                    <a:pt x="108194" y="108690"/>
                  </a:lnTo>
                  <a:close/>
                </a:path>
                <a:path w="575945" h="175259">
                  <a:moveTo>
                    <a:pt x="471215" y="68685"/>
                  </a:moveTo>
                  <a:lnTo>
                    <a:pt x="286004" y="68685"/>
                  </a:lnTo>
                  <a:lnTo>
                    <a:pt x="285369" y="68812"/>
                  </a:lnTo>
                  <a:lnTo>
                    <a:pt x="285210" y="68812"/>
                  </a:lnTo>
                  <a:lnTo>
                    <a:pt x="282829" y="69193"/>
                  </a:lnTo>
                  <a:lnTo>
                    <a:pt x="273304" y="69193"/>
                  </a:lnTo>
                  <a:lnTo>
                    <a:pt x="256667" y="69574"/>
                  </a:lnTo>
                  <a:lnTo>
                    <a:pt x="108182" y="70703"/>
                  </a:lnTo>
                  <a:lnTo>
                    <a:pt x="75628" y="89786"/>
                  </a:lnTo>
                  <a:lnTo>
                    <a:pt x="108194" y="108690"/>
                  </a:lnTo>
                  <a:lnTo>
                    <a:pt x="130683" y="108690"/>
                  </a:lnTo>
                  <a:lnTo>
                    <a:pt x="197993" y="108309"/>
                  </a:lnTo>
                  <a:lnTo>
                    <a:pt x="257175" y="107547"/>
                  </a:lnTo>
                  <a:lnTo>
                    <a:pt x="263398" y="107547"/>
                  </a:lnTo>
                  <a:lnTo>
                    <a:pt x="282448" y="107039"/>
                  </a:lnTo>
                  <a:lnTo>
                    <a:pt x="287147" y="106785"/>
                  </a:lnTo>
                  <a:lnTo>
                    <a:pt x="288925" y="106658"/>
                  </a:lnTo>
                  <a:lnTo>
                    <a:pt x="290068" y="106658"/>
                  </a:lnTo>
                  <a:lnTo>
                    <a:pt x="290575" y="106531"/>
                  </a:lnTo>
                  <a:lnTo>
                    <a:pt x="289687" y="106531"/>
                  </a:lnTo>
                  <a:lnTo>
                    <a:pt x="292862" y="106023"/>
                  </a:lnTo>
                  <a:lnTo>
                    <a:pt x="302514" y="106023"/>
                  </a:lnTo>
                  <a:lnTo>
                    <a:pt x="319150" y="105642"/>
                  </a:lnTo>
                  <a:lnTo>
                    <a:pt x="326009" y="105642"/>
                  </a:lnTo>
                  <a:lnTo>
                    <a:pt x="377951" y="105007"/>
                  </a:lnTo>
                  <a:lnTo>
                    <a:pt x="398907" y="105007"/>
                  </a:lnTo>
                  <a:lnTo>
                    <a:pt x="467442" y="104626"/>
                  </a:lnTo>
                  <a:lnTo>
                    <a:pt x="500126" y="85466"/>
                  </a:lnTo>
                  <a:lnTo>
                    <a:pt x="471215" y="68685"/>
                  </a:lnTo>
                  <a:close/>
                </a:path>
                <a:path w="575945" h="175259">
                  <a:moveTo>
                    <a:pt x="292862" y="106023"/>
                  </a:moveTo>
                  <a:lnTo>
                    <a:pt x="289687" y="106531"/>
                  </a:lnTo>
                  <a:lnTo>
                    <a:pt x="290957" y="106404"/>
                  </a:lnTo>
                  <a:lnTo>
                    <a:pt x="292100" y="106150"/>
                  </a:lnTo>
                  <a:lnTo>
                    <a:pt x="292481" y="106150"/>
                  </a:lnTo>
                  <a:lnTo>
                    <a:pt x="292862" y="106023"/>
                  </a:lnTo>
                  <a:close/>
                </a:path>
                <a:path w="575945" h="175259">
                  <a:moveTo>
                    <a:pt x="291083" y="106404"/>
                  </a:moveTo>
                  <a:lnTo>
                    <a:pt x="289687" y="106531"/>
                  </a:lnTo>
                  <a:lnTo>
                    <a:pt x="290575" y="106531"/>
                  </a:lnTo>
                  <a:lnTo>
                    <a:pt x="291083" y="106404"/>
                  </a:lnTo>
                  <a:close/>
                </a:path>
                <a:path w="575945" h="175259">
                  <a:moveTo>
                    <a:pt x="298958" y="106023"/>
                  </a:moveTo>
                  <a:lnTo>
                    <a:pt x="292862" y="106023"/>
                  </a:lnTo>
                  <a:lnTo>
                    <a:pt x="292481" y="106150"/>
                  </a:lnTo>
                  <a:lnTo>
                    <a:pt x="292100" y="106150"/>
                  </a:lnTo>
                  <a:lnTo>
                    <a:pt x="291083" y="106404"/>
                  </a:lnTo>
                  <a:lnTo>
                    <a:pt x="292481" y="106404"/>
                  </a:lnTo>
                  <a:lnTo>
                    <a:pt x="295021" y="106277"/>
                  </a:lnTo>
                  <a:lnTo>
                    <a:pt x="298958" y="106023"/>
                  </a:lnTo>
                  <a:close/>
                </a:path>
                <a:path w="575945" h="175259">
                  <a:moveTo>
                    <a:pt x="47371" y="73384"/>
                  </a:moveTo>
                  <a:lnTo>
                    <a:pt x="47498" y="106277"/>
                  </a:lnTo>
                  <a:lnTo>
                    <a:pt x="75628" y="89786"/>
                  </a:lnTo>
                  <a:lnTo>
                    <a:pt x="47371" y="73384"/>
                  </a:lnTo>
                  <a:close/>
                </a:path>
                <a:path w="575945" h="175259">
                  <a:moveTo>
                    <a:pt x="75628" y="89786"/>
                  </a:moveTo>
                  <a:lnTo>
                    <a:pt x="47498" y="106277"/>
                  </a:lnTo>
                  <a:lnTo>
                    <a:pt x="104037" y="106277"/>
                  </a:lnTo>
                  <a:lnTo>
                    <a:pt x="75628" y="89786"/>
                  </a:lnTo>
                  <a:close/>
                </a:path>
                <a:path w="575945" h="175259">
                  <a:moveTo>
                    <a:pt x="543148" y="66399"/>
                  </a:moveTo>
                  <a:lnTo>
                    <a:pt x="537845" y="66399"/>
                  </a:lnTo>
                  <a:lnTo>
                    <a:pt x="537972" y="104499"/>
                  </a:lnTo>
                  <a:lnTo>
                    <a:pt x="470026" y="104626"/>
                  </a:lnTo>
                  <a:lnTo>
                    <a:pt x="542753" y="104626"/>
                  </a:lnTo>
                  <a:lnTo>
                    <a:pt x="575691" y="85322"/>
                  </a:lnTo>
                  <a:lnTo>
                    <a:pt x="543148" y="66399"/>
                  </a:lnTo>
                  <a:close/>
                </a:path>
                <a:path w="575945" h="175259">
                  <a:moveTo>
                    <a:pt x="528320" y="68939"/>
                  </a:moveTo>
                  <a:lnTo>
                    <a:pt x="500126" y="85466"/>
                  </a:lnTo>
                  <a:lnTo>
                    <a:pt x="528320" y="101832"/>
                  </a:lnTo>
                  <a:lnTo>
                    <a:pt x="528320" y="68939"/>
                  </a:lnTo>
                  <a:close/>
                </a:path>
                <a:path w="575945" h="175259">
                  <a:moveTo>
                    <a:pt x="537853" y="68939"/>
                  </a:moveTo>
                  <a:lnTo>
                    <a:pt x="528320" y="68939"/>
                  </a:lnTo>
                  <a:lnTo>
                    <a:pt x="528320" y="101832"/>
                  </a:lnTo>
                  <a:lnTo>
                    <a:pt x="537963" y="101832"/>
                  </a:lnTo>
                  <a:lnTo>
                    <a:pt x="537853" y="68939"/>
                  </a:lnTo>
                  <a:close/>
                </a:path>
                <a:path w="575945" h="175259">
                  <a:moveTo>
                    <a:pt x="103609" y="73384"/>
                  </a:moveTo>
                  <a:lnTo>
                    <a:pt x="47371" y="73384"/>
                  </a:lnTo>
                  <a:lnTo>
                    <a:pt x="75628" y="89786"/>
                  </a:lnTo>
                  <a:lnTo>
                    <a:pt x="103609" y="73384"/>
                  </a:lnTo>
                  <a:close/>
                </a:path>
                <a:path w="575945" h="175259">
                  <a:moveTo>
                    <a:pt x="425876" y="0"/>
                  </a:moveTo>
                  <a:lnTo>
                    <a:pt x="418576" y="502"/>
                  </a:lnTo>
                  <a:lnTo>
                    <a:pt x="412013" y="3694"/>
                  </a:lnTo>
                  <a:lnTo>
                    <a:pt x="407035" y="9376"/>
                  </a:lnTo>
                  <a:lnTo>
                    <a:pt x="404588" y="16498"/>
                  </a:lnTo>
                  <a:lnTo>
                    <a:pt x="405082" y="23774"/>
                  </a:lnTo>
                  <a:lnTo>
                    <a:pt x="408267" y="30360"/>
                  </a:lnTo>
                  <a:lnTo>
                    <a:pt x="413893" y="35411"/>
                  </a:lnTo>
                  <a:lnTo>
                    <a:pt x="500126" y="85466"/>
                  </a:lnTo>
                  <a:lnTo>
                    <a:pt x="528320" y="68939"/>
                  </a:lnTo>
                  <a:lnTo>
                    <a:pt x="537853" y="68939"/>
                  </a:lnTo>
                  <a:lnTo>
                    <a:pt x="537845" y="66526"/>
                  </a:lnTo>
                  <a:lnTo>
                    <a:pt x="469900" y="66526"/>
                  </a:lnTo>
                  <a:lnTo>
                    <a:pt x="543148" y="66399"/>
                  </a:lnTo>
                  <a:lnTo>
                    <a:pt x="433070" y="2391"/>
                  </a:lnTo>
                  <a:lnTo>
                    <a:pt x="425876" y="0"/>
                  </a:lnTo>
                  <a:close/>
                </a:path>
                <a:path w="575945" h="175259">
                  <a:moveTo>
                    <a:pt x="284734" y="68812"/>
                  </a:moveTo>
                  <a:lnTo>
                    <a:pt x="283464" y="68812"/>
                  </a:lnTo>
                  <a:lnTo>
                    <a:pt x="280416" y="68939"/>
                  </a:lnTo>
                  <a:lnTo>
                    <a:pt x="277495" y="69193"/>
                  </a:lnTo>
                  <a:lnTo>
                    <a:pt x="282829" y="69193"/>
                  </a:lnTo>
                  <a:lnTo>
                    <a:pt x="283210" y="69066"/>
                  </a:lnTo>
                  <a:lnTo>
                    <a:pt x="283591" y="69066"/>
                  </a:lnTo>
                  <a:lnTo>
                    <a:pt x="284734" y="68812"/>
                  </a:lnTo>
                  <a:close/>
                </a:path>
                <a:path w="575945" h="175259">
                  <a:moveTo>
                    <a:pt x="283622" y="69066"/>
                  </a:moveTo>
                  <a:lnTo>
                    <a:pt x="283210" y="69066"/>
                  </a:lnTo>
                  <a:lnTo>
                    <a:pt x="282829" y="69193"/>
                  </a:lnTo>
                  <a:lnTo>
                    <a:pt x="283622" y="69066"/>
                  </a:lnTo>
                  <a:close/>
                </a:path>
                <a:path w="575945" h="175259">
                  <a:moveTo>
                    <a:pt x="467496" y="66526"/>
                  </a:moveTo>
                  <a:lnTo>
                    <a:pt x="445008" y="66526"/>
                  </a:lnTo>
                  <a:lnTo>
                    <a:pt x="398780" y="66907"/>
                  </a:lnTo>
                  <a:lnTo>
                    <a:pt x="377571" y="66907"/>
                  </a:lnTo>
                  <a:lnTo>
                    <a:pt x="318516" y="67669"/>
                  </a:lnTo>
                  <a:lnTo>
                    <a:pt x="312293" y="67669"/>
                  </a:lnTo>
                  <a:lnTo>
                    <a:pt x="296799" y="68050"/>
                  </a:lnTo>
                  <a:lnTo>
                    <a:pt x="288036" y="68431"/>
                  </a:lnTo>
                  <a:lnTo>
                    <a:pt x="286766" y="68558"/>
                  </a:lnTo>
                  <a:lnTo>
                    <a:pt x="285750" y="68558"/>
                  </a:lnTo>
                  <a:lnTo>
                    <a:pt x="284734" y="68812"/>
                  </a:lnTo>
                  <a:lnTo>
                    <a:pt x="283591" y="69066"/>
                  </a:lnTo>
                  <a:lnTo>
                    <a:pt x="286004" y="68685"/>
                  </a:lnTo>
                  <a:lnTo>
                    <a:pt x="471215" y="68685"/>
                  </a:lnTo>
                  <a:lnTo>
                    <a:pt x="467496" y="66526"/>
                  </a:lnTo>
                  <a:close/>
                </a:path>
                <a:path w="575945" h="175259">
                  <a:moveTo>
                    <a:pt x="537845" y="66399"/>
                  </a:moveTo>
                  <a:lnTo>
                    <a:pt x="495554" y="66399"/>
                  </a:lnTo>
                  <a:lnTo>
                    <a:pt x="469900" y="66526"/>
                  </a:lnTo>
                  <a:lnTo>
                    <a:pt x="537845" y="665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7274052" y="355091"/>
          <a:ext cx="930910" cy="309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440"/>
                <a:gridCol w="232410"/>
                <a:gridCol w="236854"/>
                <a:gridCol w="219710"/>
              </a:tblGrid>
              <a:tr h="1470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</a:tr>
              <a:tr h="1470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0917428" y="6445356"/>
            <a:ext cx="553085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75">
                <a:solidFill>
                  <a:srgbClr val="0D0D0D"/>
                </a:solidFill>
                <a:latin typeface="Arial"/>
                <a:cs typeface="Arial"/>
              </a:rPr>
              <a:t>10/16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8513064" y="355091"/>
          <a:ext cx="930910" cy="309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440"/>
                <a:gridCol w="229869"/>
                <a:gridCol w="238759"/>
                <a:gridCol w="219075"/>
              </a:tblGrid>
              <a:tr h="1470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</a:tr>
              <a:tr h="1470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9752076" y="355091"/>
          <a:ext cx="931544" cy="309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345"/>
                <a:gridCol w="233045"/>
                <a:gridCol w="234315"/>
                <a:gridCol w="219709"/>
              </a:tblGrid>
              <a:tr h="1470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</a:tr>
              <a:tr h="1470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550799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610"/>
              <a:t>MORE</a:t>
            </a:r>
            <a:r>
              <a:rPr dirty="0" spc="-315"/>
              <a:t> </a:t>
            </a:r>
            <a:r>
              <a:rPr dirty="0" spc="-1355"/>
              <a:t>BUGS:</a:t>
            </a:r>
            <a:r>
              <a:rPr dirty="0" spc="-1335"/>
              <a:t> </a:t>
            </a:r>
            <a:r>
              <a:rPr dirty="0" spc="-1500"/>
              <a:t>THE</a:t>
            </a:r>
            <a:r>
              <a:rPr dirty="0" spc="-295"/>
              <a:t> </a:t>
            </a:r>
            <a:r>
              <a:rPr dirty="0" spc="-1390"/>
              <a:t>HIERARCHY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5928" y="1924329"/>
            <a:ext cx="9830435" cy="3301365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217804" indent="-205740">
              <a:lnSpc>
                <a:spcPct val="100000"/>
              </a:lnSpc>
              <a:spcBef>
                <a:spcPts val="1240"/>
              </a:spcBef>
              <a:buClr>
                <a:srgbClr val="1CACE3"/>
              </a:buClr>
              <a:buFont typeface="Wingdings"/>
              <a:buChar char=""/>
              <a:tabLst>
                <a:tab pos="218440" algn="l"/>
              </a:tabLst>
            </a:pPr>
            <a:r>
              <a:rPr dirty="0" sz="2200" spc="-265" b="1">
                <a:latin typeface="Arial"/>
                <a:cs typeface="Arial"/>
              </a:rPr>
              <a:t>We </a:t>
            </a:r>
            <a:r>
              <a:rPr dirty="0" sz="2200" spc="-105" b="1">
                <a:latin typeface="Arial"/>
                <a:cs typeface="Arial"/>
              </a:rPr>
              <a:t>saw </a:t>
            </a:r>
            <a:r>
              <a:rPr dirty="0" sz="2200" spc="-120" b="1">
                <a:latin typeface="Arial"/>
                <a:cs typeface="Arial"/>
              </a:rPr>
              <a:t>load </a:t>
            </a:r>
            <a:r>
              <a:rPr dirty="0" sz="2200" spc="-140" b="1">
                <a:latin typeface="Arial"/>
                <a:cs typeface="Arial"/>
              </a:rPr>
              <a:t>balancing </a:t>
            </a:r>
            <a:r>
              <a:rPr dirty="0" sz="2200" spc="-150" b="1">
                <a:latin typeface="Arial"/>
                <a:cs typeface="Arial"/>
              </a:rPr>
              <a:t>hierarchical: </a:t>
            </a:r>
            <a:r>
              <a:rPr dirty="0" sz="2200" spc="-180">
                <a:latin typeface="Arial"/>
                <a:cs typeface="Arial"/>
              </a:rPr>
              <a:t>cores, </a:t>
            </a:r>
            <a:r>
              <a:rPr dirty="0" sz="2200" spc="-85">
                <a:latin typeface="Arial"/>
                <a:cs typeface="Arial"/>
              </a:rPr>
              <a:t>pairs </a:t>
            </a:r>
            <a:r>
              <a:rPr dirty="0" sz="2200" spc="-5">
                <a:latin typeface="Arial"/>
                <a:cs typeface="Arial"/>
              </a:rPr>
              <a:t>of </a:t>
            </a:r>
            <a:r>
              <a:rPr dirty="0" sz="2200" spc="-180">
                <a:latin typeface="Arial"/>
                <a:cs typeface="Arial"/>
              </a:rPr>
              <a:t>cores, </a:t>
            </a:r>
            <a:r>
              <a:rPr dirty="0" sz="2200" spc="-140">
                <a:latin typeface="Arial"/>
                <a:cs typeface="Arial"/>
              </a:rPr>
              <a:t>dies, </a:t>
            </a:r>
            <a:r>
              <a:rPr dirty="0" sz="2200" spc="-290">
                <a:latin typeface="Arial"/>
                <a:cs typeface="Arial"/>
              </a:rPr>
              <a:t>CPUs, </a:t>
            </a:r>
            <a:r>
              <a:rPr dirty="0" sz="2200" spc="-170">
                <a:latin typeface="Arial"/>
                <a:cs typeface="Arial"/>
              </a:rPr>
              <a:t>NUMA</a:t>
            </a:r>
            <a:r>
              <a:rPr dirty="0" sz="2200" spc="220">
                <a:latin typeface="Arial"/>
                <a:cs typeface="Arial"/>
              </a:rPr>
              <a:t> </a:t>
            </a:r>
            <a:r>
              <a:rPr dirty="0" sz="2200" spc="-165">
                <a:latin typeface="Arial"/>
                <a:cs typeface="Arial"/>
              </a:rPr>
              <a:t>nodes...</a:t>
            </a:r>
            <a:endParaRPr sz="2200"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265" b="1">
                <a:latin typeface="Arial"/>
                <a:cs typeface="Arial"/>
              </a:rPr>
              <a:t>Bug </a:t>
            </a:r>
            <a:r>
              <a:rPr dirty="0" sz="2200" spc="5" b="1">
                <a:latin typeface="Arial"/>
                <a:cs typeface="Arial"/>
              </a:rPr>
              <a:t>#2: </a:t>
            </a:r>
            <a:r>
              <a:rPr dirty="0" sz="2200" spc="-180" b="1">
                <a:latin typeface="Arial"/>
                <a:cs typeface="Arial"/>
              </a:rPr>
              <a:t>on </a:t>
            </a:r>
            <a:r>
              <a:rPr dirty="0" sz="2200" spc="-175" b="1">
                <a:latin typeface="Arial"/>
                <a:cs typeface="Arial"/>
              </a:rPr>
              <a:t>complex machines, </a:t>
            </a:r>
            <a:r>
              <a:rPr dirty="0" sz="2200" spc="-160" b="1">
                <a:latin typeface="Arial"/>
                <a:cs typeface="Arial"/>
              </a:rPr>
              <a:t>hierarchy </a:t>
            </a:r>
            <a:r>
              <a:rPr dirty="0" sz="2200" spc="-130" b="1">
                <a:latin typeface="Arial"/>
                <a:cs typeface="Arial"/>
              </a:rPr>
              <a:t>built</a:t>
            </a:r>
            <a:r>
              <a:rPr dirty="0" sz="2200" spc="-55" b="1">
                <a:latin typeface="Arial"/>
                <a:cs typeface="Arial"/>
              </a:rPr>
              <a:t> </a:t>
            </a:r>
            <a:r>
              <a:rPr dirty="0" sz="2200" spc="-170" b="1">
                <a:latin typeface="Arial"/>
                <a:cs typeface="Arial"/>
              </a:rPr>
              <a:t>incorrectly!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CACE3"/>
              </a:buClr>
              <a:buFont typeface="Wingdings"/>
              <a:buChar char=""/>
            </a:pPr>
            <a:endParaRPr sz="2400">
              <a:latin typeface="Arial"/>
              <a:cs typeface="Arial"/>
            </a:endParaRPr>
          </a:p>
          <a:p>
            <a:pPr lvl="1" marL="354965" marR="5764530" indent="-215265">
              <a:lnSpc>
                <a:spcPts val="2380"/>
              </a:lnSpc>
              <a:buClr>
                <a:srgbClr val="1CACE3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2200" spc="-135" b="1">
                <a:latin typeface="Arial"/>
                <a:cs typeface="Arial"/>
              </a:rPr>
              <a:t>Intuition: </a:t>
            </a:r>
            <a:r>
              <a:rPr dirty="0" sz="2200" spc="-15">
                <a:latin typeface="Arial"/>
                <a:cs typeface="Arial"/>
              </a:rPr>
              <a:t>at </a:t>
            </a:r>
            <a:r>
              <a:rPr dirty="0" sz="2200" spc="-135">
                <a:latin typeface="Arial"/>
                <a:cs typeface="Arial"/>
              </a:rPr>
              <a:t>the </a:t>
            </a:r>
            <a:r>
              <a:rPr dirty="0" sz="2200" spc="-105">
                <a:latin typeface="Arial"/>
                <a:cs typeface="Arial"/>
              </a:rPr>
              <a:t>last </a:t>
            </a:r>
            <a:r>
              <a:rPr dirty="0" sz="2200" spc="-100">
                <a:latin typeface="Arial"/>
                <a:cs typeface="Arial"/>
              </a:rPr>
              <a:t>level, </a:t>
            </a:r>
            <a:r>
              <a:rPr dirty="0" sz="2200" spc="-140">
                <a:latin typeface="Arial"/>
                <a:cs typeface="Arial"/>
              </a:rPr>
              <a:t>groups  in </a:t>
            </a:r>
            <a:r>
              <a:rPr dirty="0" sz="2200" spc="-135">
                <a:latin typeface="Arial"/>
                <a:cs typeface="Arial"/>
              </a:rPr>
              <a:t>the </a:t>
            </a:r>
            <a:r>
              <a:rPr dirty="0" sz="2200" spc="-105">
                <a:latin typeface="Arial"/>
                <a:cs typeface="Arial"/>
              </a:rPr>
              <a:t>hierarchy </a:t>
            </a:r>
            <a:r>
              <a:rPr dirty="0" sz="2200" spc="-75">
                <a:latin typeface="Arial"/>
                <a:cs typeface="Arial"/>
              </a:rPr>
              <a:t>“not</a:t>
            </a:r>
            <a:r>
              <a:rPr dirty="0" sz="2200" spc="440">
                <a:latin typeface="Arial"/>
                <a:cs typeface="Arial"/>
              </a:rPr>
              <a:t> </a:t>
            </a:r>
            <a:r>
              <a:rPr dirty="0" sz="2200" spc="-80">
                <a:latin typeface="Arial"/>
                <a:cs typeface="Arial"/>
              </a:rPr>
              <a:t>disjoint”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"/>
            </a:pPr>
            <a:endParaRPr sz="3100">
              <a:latin typeface="Arial"/>
              <a:cs typeface="Arial"/>
            </a:endParaRPr>
          </a:p>
          <a:p>
            <a:pPr lvl="1" marL="352425" marR="6038850" indent="-212090">
              <a:lnSpc>
                <a:spcPts val="2380"/>
              </a:lnSpc>
              <a:buClr>
                <a:srgbClr val="1CACE3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2200" spc="-185" b="1">
                <a:solidFill>
                  <a:srgbClr val="FF0000"/>
                </a:solidFill>
                <a:latin typeface="Arial"/>
                <a:cs typeface="Arial"/>
              </a:rPr>
              <a:t>Can </a:t>
            </a:r>
            <a:r>
              <a:rPr dirty="0" sz="2200" spc="-145" b="1">
                <a:solidFill>
                  <a:srgbClr val="FF0000"/>
                </a:solidFill>
                <a:latin typeface="Arial"/>
                <a:cs typeface="Arial"/>
              </a:rPr>
              <a:t>break </a:t>
            </a:r>
            <a:r>
              <a:rPr dirty="0" sz="2200" spc="-114" b="1">
                <a:solidFill>
                  <a:srgbClr val="FF0000"/>
                </a:solidFill>
                <a:latin typeface="Arial"/>
                <a:cs typeface="Arial"/>
              </a:rPr>
              <a:t>load </a:t>
            </a:r>
            <a:r>
              <a:rPr dirty="0" sz="2200" spc="-145" b="1">
                <a:solidFill>
                  <a:srgbClr val="FF0000"/>
                </a:solidFill>
                <a:latin typeface="Arial"/>
                <a:cs typeface="Arial"/>
              </a:rPr>
              <a:t>balancing:  </a:t>
            </a:r>
            <a:r>
              <a:rPr dirty="0" sz="2200" spc="-130">
                <a:solidFill>
                  <a:srgbClr val="FF0000"/>
                </a:solidFill>
                <a:latin typeface="Arial"/>
                <a:cs typeface="Arial"/>
              </a:rPr>
              <a:t>whole </a:t>
            </a:r>
            <a:r>
              <a:rPr dirty="0" sz="2200" spc="-70">
                <a:solidFill>
                  <a:srgbClr val="FF0000"/>
                </a:solidFill>
                <a:latin typeface="Arial"/>
                <a:cs typeface="Arial"/>
              </a:rPr>
              <a:t>application </a:t>
            </a:r>
            <a:r>
              <a:rPr dirty="0" sz="2200" spc="-150">
                <a:solidFill>
                  <a:srgbClr val="FF0000"/>
                </a:solidFill>
                <a:latin typeface="Arial"/>
                <a:cs typeface="Arial"/>
              </a:rPr>
              <a:t>running </a:t>
            </a:r>
            <a:r>
              <a:rPr dirty="0" sz="2200" spc="-195">
                <a:solidFill>
                  <a:srgbClr val="FF0000"/>
                </a:solidFill>
                <a:latin typeface="Arial"/>
                <a:cs typeface="Arial"/>
              </a:rPr>
              <a:t>on </a:t>
            </a:r>
            <a:r>
              <a:rPr dirty="0" sz="2200" spc="-15">
                <a:solidFill>
                  <a:srgbClr val="FF0000"/>
                </a:solidFill>
                <a:latin typeface="Arial"/>
                <a:cs typeface="Arial"/>
              </a:rPr>
              <a:t>a  </a:t>
            </a:r>
            <a:r>
              <a:rPr dirty="0" sz="2200" spc="-135">
                <a:solidFill>
                  <a:srgbClr val="FF0000"/>
                </a:solidFill>
                <a:latin typeface="Arial"/>
                <a:cs typeface="Arial"/>
              </a:rPr>
              <a:t>single</a:t>
            </a:r>
            <a:r>
              <a:rPr dirty="0" sz="2200" spc="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130">
                <a:solidFill>
                  <a:srgbClr val="FF0000"/>
                </a:solidFill>
                <a:latin typeface="Arial"/>
                <a:cs typeface="Arial"/>
              </a:rPr>
              <a:t>node!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7005828" y="54864"/>
            <a:ext cx="5125720" cy="1743710"/>
            <a:chOff x="7005828" y="54864"/>
            <a:chExt cx="5125720" cy="1743710"/>
          </a:xfrm>
        </p:grpSpPr>
        <p:sp>
          <p:nvSpPr>
            <p:cNvPr id="10" name="object 10"/>
            <p:cNvSpPr/>
            <p:nvPr/>
          </p:nvSpPr>
          <p:spPr>
            <a:xfrm>
              <a:off x="7215378" y="310134"/>
              <a:ext cx="1028700" cy="411480"/>
            </a:xfrm>
            <a:custGeom>
              <a:avLst/>
              <a:gdLst/>
              <a:ahLst/>
              <a:cxnLst/>
              <a:rect l="l" t="t" r="r" b="b"/>
              <a:pathLst>
                <a:path w="1028700" h="411480">
                  <a:moveTo>
                    <a:pt x="0" y="411480"/>
                  </a:moveTo>
                  <a:lnTo>
                    <a:pt x="1028700" y="411480"/>
                  </a:lnTo>
                  <a:lnTo>
                    <a:pt x="1028700" y="0"/>
                  </a:lnTo>
                  <a:lnTo>
                    <a:pt x="0" y="0"/>
                  </a:lnTo>
                  <a:lnTo>
                    <a:pt x="0" y="411480"/>
                  </a:lnTo>
                  <a:close/>
                </a:path>
              </a:pathLst>
            </a:custGeom>
            <a:ln w="19812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453628" y="309372"/>
              <a:ext cx="1028700" cy="411480"/>
            </a:xfrm>
            <a:custGeom>
              <a:avLst/>
              <a:gdLst/>
              <a:ahLst/>
              <a:cxnLst/>
              <a:rect l="l" t="t" r="r" b="b"/>
              <a:pathLst>
                <a:path w="1028700" h="411480">
                  <a:moveTo>
                    <a:pt x="0" y="411479"/>
                  </a:moveTo>
                  <a:lnTo>
                    <a:pt x="1028700" y="411479"/>
                  </a:lnTo>
                  <a:lnTo>
                    <a:pt x="1028700" y="0"/>
                  </a:lnTo>
                  <a:lnTo>
                    <a:pt x="0" y="0"/>
                  </a:lnTo>
                  <a:lnTo>
                    <a:pt x="0" y="411479"/>
                  </a:lnTo>
                  <a:close/>
                </a:path>
              </a:pathLst>
            </a:custGeom>
            <a:ln w="15240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694164" y="309372"/>
              <a:ext cx="1027430" cy="411480"/>
            </a:xfrm>
            <a:custGeom>
              <a:avLst/>
              <a:gdLst/>
              <a:ahLst/>
              <a:cxnLst/>
              <a:rect l="l" t="t" r="r" b="b"/>
              <a:pathLst>
                <a:path w="1027429" h="411480">
                  <a:moveTo>
                    <a:pt x="0" y="411479"/>
                  </a:moveTo>
                  <a:lnTo>
                    <a:pt x="1027176" y="411479"/>
                  </a:lnTo>
                  <a:lnTo>
                    <a:pt x="1027176" y="0"/>
                  </a:lnTo>
                  <a:lnTo>
                    <a:pt x="0" y="0"/>
                  </a:lnTo>
                  <a:lnTo>
                    <a:pt x="0" y="411479"/>
                  </a:lnTo>
                  <a:close/>
                </a:path>
              </a:pathLst>
            </a:custGeom>
            <a:ln w="15240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020306" y="95250"/>
              <a:ext cx="5097145" cy="1567815"/>
            </a:xfrm>
            <a:custGeom>
              <a:avLst/>
              <a:gdLst/>
              <a:ahLst/>
              <a:cxnLst/>
              <a:rect l="l" t="t" r="r" b="b"/>
              <a:pathLst>
                <a:path w="5097145" h="1567814">
                  <a:moveTo>
                    <a:pt x="0" y="0"/>
                  </a:moveTo>
                  <a:lnTo>
                    <a:pt x="0" y="1567814"/>
                  </a:lnTo>
                </a:path>
                <a:path w="5097145" h="1567814">
                  <a:moveTo>
                    <a:pt x="2584830" y="1566672"/>
                  </a:moveTo>
                  <a:lnTo>
                    <a:pt x="0" y="1566672"/>
                  </a:lnTo>
                </a:path>
                <a:path w="5097145" h="1567814">
                  <a:moveTo>
                    <a:pt x="2584704" y="153924"/>
                  </a:moveTo>
                  <a:lnTo>
                    <a:pt x="2584704" y="1567814"/>
                  </a:lnTo>
                </a:path>
                <a:path w="5097145" h="1567814">
                  <a:moveTo>
                    <a:pt x="0" y="0"/>
                  </a:moveTo>
                  <a:lnTo>
                    <a:pt x="5096891" y="0"/>
                  </a:lnTo>
                </a:path>
                <a:path w="5097145" h="1567814">
                  <a:moveTo>
                    <a:pt x="5096256" y="0"/>
                  </a:moveTo>
                  <a:lnTo>
                    <a:pt x="5096256" y="792479"/>
                  </a:lnTo>
                </a:path>
                <a:path w="5097145" h="1567814">
                  <a:moveTo>
                    <a:pt x="3813048" y="792479"/>
                  </a:moveTo>
                  <a:lnTo>
                    <a:pt x="5096383" y="792479"/>
                  </a:lnTo>
                </a:path>
                <a:path w="5097145" h="1567814">
                  <a:moveTo>
                    <a:pt x="3813048" y="792479"/>
                  </a:moveTo>
                  <a:lnTo>
                    <a:pt x="3813048" y="153924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605010" y="249174"/>
              <a:ext cx="1228725" cy="0"/>
            </a:xfrm>
            <a:custGeom>
              <a:avLst/>
              <a:gdLst/>
              <a:ahLst/>
              <a:cxnLst/>
              <a:rect l="l" t="t" r="r" b="b"/>
              <a:pathLst>
                <a:path w="1228725" h="0">
                  <a:moveTo>
                    <a:pt x="0" y="0"/>
                  </a:moveTo>
                  <a:lnTo>
                    <a:pt x="122872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401050" y="180593"/>
              <a:ext cx="3654425" cy="0"/>
            </a:xfrm>
            <a:custGeom>
              <a:avLst/>
              <a:gdLst/>
              <a:ahLst/>
              <a:cxnLst/>
              <a:rect l="l" t="t" r="r" b="b"/>
              <a:pathLst>
                <a:path w="3654425" h="0">
                  <a:moveTo>
                    <a:pt x="0" y="0"/>
                  </a:moveTo>
                  <a:lnTo>
                    <a:pt x="3654425" y="0"/>
                  </a:lnTo>
                </a:path>
              </a:pathLst>
            </a:custGeom>
            <a:ln w="2895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949940" y="1141475"/>
              <a:ext cx="1028700" cy="411480"/>
            </a:xfrm>
            <a:custGeom>
              <a:avLst/>
              <a:gdLst/>
              <a:ahLst/>
              <a:cxnLst/>
              <a:rect l="l" t="t" r="r" b="b"/>
              <a:pathLst>
                <a:path w="1028700" h="411480">
                  <a:moveTo>
                    <a:pt x="0" y="411479"/>
                  </a:moveTo>
                  <a:lnTo>
                    <a:pt x="1028700" y="411479"/>
                  </a:lnTo>
                  <a:lnTo>
                    <a:pt x="1028700" y="0"/>
                  </a:lnTo>
                  <a:lnTo>
                    <a:pt x="0" y="0"/>
                  </a:lnTo>
                  <a:lnTo>
                    <a:pt x="0" y="411479"/>
                  </a:lnTo>
                  <a:close/>
                </a:path>
                <a:path w="1028700" h="411480">
                  <a:moveTo>
                    <a:pt x="68579" y="176784"/>
                  </a:moveTo>
                  <a:lnTo>
                    <a:pt x="272796" y="176784"/>
                  </a:lnTo>
                  <a:lnTo>
                    <a:pt x="272796" y="53339"/>
                  </a:lnTo>
                  <a:lnTo>
                    <a:pt x="68579" y="53339"/>
                  </a:lnTo>
                  <a:lnTo>
                    <a:pt x="68579" y="176784"/>
                  </a:lnTo>
                  <a:close/>
                </a:path>
                <a:path w="1028700" h="411480">
                  <a:moveTo>
                    <a:pt x="301751" y="176784"/>
                  </a:moveTo>
                  <a:lnTo>
                    <a:pt x="507492" y="176784"/>
                  </a:lnTo>
                  <a:lnTo>
                    <a:pt x="507492" y="53339"/>
                  </a:lnTo>
                  <a:lnTo>
                    <a:pt x="301751" y="53339"/>
                  </a:lnTo>
                  <a:lnTo>
                    <a:pt x="301751" y="176784"/>
                  </a:lnTo>
                  <a:close/>
                </a:path>
                <a:path w="1028700" h="411480">
                  <a:moveTo>
                    <a:pt x="536448" y="176784"/>
                  </a:moveTo>
                  <a:lnTo>
                    <a:pt x="740664" y="176784"/>
                  </a:lnTo>
                  <a:lnTo>
                    <a:pt x="740664" y="53339"/>
                  </a:lnTo>
                  <a:lnTo>
                    <a:pt x="536448" y="53339"/>
                  </a:lnTo>
                  <a:lnTo>
                    <a:pt x="536448" y="176784"/>
                  </a:lnTo>
                  <a:close/>
                </a:path>
                <a:path w="1028700" h="411480">
                  <a:moveTo>
                    <a:pt x="64007" y="347472"/>
                  </a:moveTo>
                  <a:lnTo>
                    <a:pt x="269748" y="347472"/>
                  </a:lnTo>
                  <a:lnTo>
                    <a:pt x="269748" y="224027"/>
                  </a:lnTo>
                  <a:lnTo>
                    <a:pt x="64007" y="224027"/>
                  </a:lnTo>
                  <a:lnTo>
                    <a:pt x="64007" y="347472"/>
                  </a:lnTo>
                  <a:close/>
                </a:path>
                <a:path w="1028700" h="411480">
                  <a:moveTo>
                    <a:pt x="533400" y="347472"/>
                  </a:moveTo>
                  <a:lnTo>
                    <a:pt x="739140" y="347472"/>
                  </a:lnTo>
                  <a:lnTo>
                    <a:pt x="739140" y="224027"/>
                  </a:lnTo>
                  <a:lnTo>
                    <a:pt x="533400" y="224027"/>
                  </a:lnTo>
                  <a:lnTo>
                    <a:pt x="533400" y="347472"/>
                  </a:lnTo>
                  <a:close/>
                </a:path>
                <a:path w="1028700" h="411480">
                  <a:moveTo>
                    <a:pt x="768095" y="347472"/>
                  </a:moveTo>
                  <a:lnTo>
                    <a:pt x="973835" y="347472"/>
                  </a:lnTo>
                  <a:lnTo>
                    <a:pt x="973835" y="224027"/>
                  </a:lnTo>
                  <a:lnTo>
                    <a:pt x="768095" y="224027"/>
                  </a:lnTo>
                  <a:lnTo>
                    <a:pt x="768095" y="347472"/>
                  </a:lnTo>
                  <a:close/>
                </a:path>
                <a:path w="1028700" h="411480">
                  <a:moveTo>
                    <a:pt x="298703" y="347472"/>
                  </a:moveTo>
                  <a:lnTo>
                    <a:pt x="504444" y="347472"/>
                  </a:lnTo>
                  <a:lnTo>
                    <a:pt x="504444" y="224027"/>
                  </a:lnTo>
                  <a:lnTo>
                    <a:pt x="298703" y="224027"/>
                  </a:lnTo>
                  <a:lnTo>
                    <a:pt x="298703" y="347472"/>
                  </a:lnTo>
                  <a:close/>
                </a:path>
                <a:path w="1028700" h="411480">
                  <a:moveTo>
                    <a:pt x="769619" y="176784"/>
                  </a:moveTo>
                  <a:lnTo>
                    <a:pt x="975359" y="176784"/>
                  </a:lnTo>
                  <a:lnTo>
                    <a:pt x="975359" y="53339"/>
                  </a:lnTo>
                  <a:lnTo>
                    <a:pt x="769619" y="53339"/>
                  </a:lnTo>
                  <a:lnTo>
                    <a:pt x="769619" y="176784"/>
                  </a:lnTo>
                  <a:close/>
                </a:path>
              </a:pathLst>
            </a:custGeom>
            <a:ln w="15240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707118" y="1142238"/>
              <a:ext cx="1027430" cy="411480"/>
            </a:xfrm>
            <a:custGeom>
              <a:avLst/>
              <a:gdLst/>
              <a:ahLst/>
              <a:cxnLst/>
              <a:rect l="l" t="t" r="r" b="b"/>
              <a:pathLst>
                <a:path w="1027429" h="411480">
                  <a:moveTo>
                    <a:pt x="0" y="411479"/>
                  </a:moveTo>
                  <a:lnTo>
                    <a:pt x="1027176" y="411479"/>
                  </a:lnTo>
                  <a:lnTo>
                    <a:pt x="1027176" y="0"/>
                  </a:lnTo>
                  <a:lnTo>
                    <a:pt x="0" y="0"/>
                  </a:lnTo>
                  <a:lnTo>
                    <a:pt x="0" y="411479"/>
                  </a:lnTo>
                  <a:close/>
                </a:path>
              </a:pathLst>
            </a:custGeom>
            <a:ln w="19812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770364" y="1194816"/>
              <a:ext cx="911860" cy="294640"/>
            </a:xfrm>
            <a:custGeom>
              <a:avLst/>
              <a:gdLst/>
              <a:ahLst/>
              <a:cxnLst/>
              <a:rect l="l" t="t" r="r" b="b"/>
              <a:pathLst>
                <a:path w="911859" h="294640">
                  <a:moveTo>
                    <a:pt x="3047" y="123444"/>
                  </a:moveTo>
                  <a:lnTo>
                    <a:pt x="208787" y="123444"/>
                  </a:lnTo>
                  <a:lnTo>
                    <a:pt x="208787" y="0"/>
                  </a:lnTo>
                  <a:lnTo>
                    <a:pt x="3047" y="0"/>
                  </a:lnTo>
                  <a:lnTo>
                    <a:pt x="3047" y="123444"/>
                  </a:lnTo>
                  <a:close/>
                </a:path>
                <a:path w="911859" h="294640">
                  <a:moveTo>
                    <a:pt x="237743" y="123444"/>
                  </a:moveTo>
                  <a:lnTo>
                    <a:pt x="441959" y="123444"/>
                  </a:lnTo>
                  <a:lnTo>
                    <a:pt x="441959" y="0"/>
                  </a:lnTo>
                  <a:lnTo>
                    <a:pt x="237743" y="0"/>
                  </a:lnTo>
                  <a:lnTo>
                    <a:pt x="237743" y="123444"/>
                  </a:lnTo>
                  <a:close/>
                </a:path>
                <a:path w="911859" h="294640">
                  <a:moveTo>
                    <a:pt x="470915" y="123444"/>
                  </a:moveTo>
                  <a:lnTo>
                    <a:pt x="676655" y="123444"/>
                  </a:lnTo>
                  <a:lnTo>
                    <a:pt x="676655" y="0"/>
                  </a:lnTo>
                  <a:lnTo>
                    <a:pt x="470915" y="0"/>
                  </a:lnTo>
                  <a:lnTo>
                    <a:pt x="470915" y="123444"/>
                  </a:lnTo>
                  <a:close/>
                </a:path>
                <a:path w="911859" h="294640">
                  <a:moveTo>
                    <a:pt x="0" y="294132"/>
                  </a:moveTo>
                  <a:lnTo>
                    <a:pt x="205740" y="294132"/>
                  </a:lnTo>
                  <a:lnTo>
                    <a:pt x="205740" y="170687"/>
                  </a:lnTo>
                  <a:lnTo>
                    <a:pt x="0" y="170687"/>
                  </a:lnTo>
                  <a:lnTo>
                    <a:pt x="0" y="294132"/>
                  </a:lnTo>
                  <a:close/>
                </a:path>
                <a:path w="911859" h="294640">
                  <a:moveTo>
                    <a:pt x="469391" y="294132"/>
                  </a:moveTo>
                  <a:lnTo>
                    <a:pt x="673607" y="294132"/>
                  </a:lnTo>
                  <a:lnTo>
                    <a:pt x="673607" y="170687"/>
                  </a:lnTo>
                  <a:lnTo>
                    <a:pt x="469391" y="170687"/>
                  </a:lnTo>
                  <a:lnTo>
                    <a:pt x="469391" y="294132"/>
                  </a:lnTo>
                  <a:close/>
                </a:path>
                <a:path w="911859" h="294640">
                  <a:moveTo>
                    <a:pt x="702563" y="294132"/>
                  </a:moveTo>
                  <a:lnTo>
                    <a:pt x="908303" y="294132"/>
                  </a:lnTo>
                  <a:lnTo>
                    <a:pt x="908303" y="170687"/>
                  </a:lnTo>
                  <a:lnTo>
                    <a:pt x="702563" y="170687"/>
                  </a:lnTo>
                  <a:lnTo>
                    <a:pt x="702563" y="294132"/>
                  </a:lnTo>
                  <a:close/>
                </a:path>
                <a:path w="911859" h="294640">
                  <a:moveTo>
                    <a:pt x="234695" y="294132"/>
                  </a:moveTo>
                  <a:lnTo>
                    <a:pt x="438911" y="294132"/>
                  </a:lnTo>
                  <a:lnTo>
                    <a:pt x="438911" y="170687"/>
                  </a:lnTo>
                  <a:lnTo>
                    <a:pt x="234695" y="170687"/>
                  </a:lnTo>
                  <a:lnTo>
                    <a:pt x="234695" y="294132"/>
                  </a:lnTo>
                  <a:close/>
                </a:path>
                <a:path w="911859" h="294640">
                  <a:moveTo>
                    <a:pt x="705611" y="123444"/>
                  </a:moveTo>
                  <a:lnTo>
                    <a:pt x="911351" y="123444"/>
                  </a:lnTo>
                  <a:lnTo>
                    <a:pt x="911351" y="0"/>
                  </a:lnTo>
                  <a:lnTo>
                    <a:pt x="705611" y="0"/>
                  </a:lnTo>
                  <a:lnTo>
                    <a:pt x="705611" y="123444"/>
                  </a:lnTo>
                  <a:close/>
                </a:path>
              </a:pathLst>
            </a:custGeom>
            <a:ln w="15240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462010" y="1142238"/>
              <a:ext cx="1028700" cy="411480"/>
            </a:xfrm>
            <a:custGeom>
              <a:avLst/>
              <a:gdLst/>
              <a:ahLst/>
              <a:cxnLst/>
              <a:rect l="l" t="t" r="r" b="b"/>
              <a:pathLst>
                <a:path w="1028700" h="411480">
                  <a:moveTo>
                    <a:pt x="0" y="411479"/>
                  </a:moveTo>
                  <a:lnTo>
                    <a:pt x="1028700" y="411479"/>
                  </a:lnTo>
                  <a:lnTo>
                    <a:pt x="1028700" y="0"/>
                  </a:lnTo>
                  <a:lnTo>
                    <a:pt x="0" y="0"/>
                  </a:lnTo>
                  <a:lnTo>
                    <a:pt x="0" y="411479"/>
                  </a:lnTo>
                  <a:close/>
                </a:path>
              </a:pathLst>
            </a:custGeom>
            <a:ln w="38100">
              <a:solidFill>
                <a:srgbClr val="FF92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525256" y="1194816"/>
              <a:ext cx="911860" cy="294640"/>
            </a:xfrm>
            <a:custGeom>
              <a:avLst/>
              <a:gdLst/>
              <a:ahLst/>
              <a:cxnLst/>
              <a:rect l="l" t="t" r="r" b="b"/>
              <a:pathLst>
                <a:path w="911859" h="294640">
                  <a:moveTo>
                    <a:pt x="4572" y="123444"/>
                  </a:moveTo>
                  <a:lnTo>
                    <a:pt x="208788" y="123444"/>
                  </a:lnTo>
                  <a:lnTo>
                    <a:pt x="208788" y="0"/>
                  </a:lnTo>
                  <a:lnTo>
                    <a:pt x="4572" y="0"/>
                  </a:lnTo>
                  <a:lnTo>
                    <a:pt x="4572" y="123444"/>
                  </a:lnTo>
                  <a:close/>
                </a:path>
                <a:path w="911859" h="294640">
                  <a:moveTo>
                    <a:pt x="237744" y="123444"/>
                  </a:moveTo>
                  <a:lnTo>
                    <a:pt x="443484" y="123444"/>
                  </a:lnTo>
                  <a:lnTo>
                    <a:pt x="443484" y="0"/>
                  </a:lnTo>
                  <a:lnTo>
                    <a:pt x="237744" y="0"/>
                  </a:lnTo>
                  <a:lnTo>
                    <a:pt x="237744" y="123444"/>
                  </a:lnTo>
                  <a:close/>
                </a:path>
                <a:path w="911859" h="294640">
                  <a:moveTo>
                    <a:pt x="472440" y="123444"/>
                  </a:moveTo>
                  <a:lnTo>
                    <a:pt x="678180" y="123444"/>
                  </a:lnTo>
                  <a:lnTo>
                    <a:pt x="678180" y="0"/>
                  </a:lnTo>
                  <a:lnTo>
                    <a:pt x="472440" y="0"/>
                  </a:lnTo>
                  <a:lnTo>
                    <a:pt x="472440" y="123444"/>
                  </a:lnTo>
                  <a:close/>
                </a:path>
                <a:path w="911859" h="294640">
                  <a:moveTo>
                    <a:pt x="0" y="294132"/>
                  </a:moveTo>
                  <a:lnTo>
                    <a:pt x="205740" y="294132"/>
                  </a:lnTo>
                  <a:lnTo>
                    <a:pt x="205740" y="170687"/>
                  </a:lnTo>
                  <a:lnTo>
                    <a:pt x="0" y="170687"/>
                  </a:lnTo>
                  <a:lnTo>
                    <a:pt x="0" y="294132"/>
                  </a:lnTo>
                  <a:close/>
                </a:path>
                <a:path w="911859" h="294640">
                  <a:moveTo>
                    <a:pt x="469392" y="294132"/>
                  </a:moveTo>
                  <a:lnTo>
                    <a:pt x="675132" y="294132"/>
                  </a:lnTo>
                  <a:lnTo>
                    <a:pt x="675132" y="170687"/>
                  </a:lnTo>
                  <a:lnTo>
                    <a:pt x="469392" y="170687"/>
                  </a:lnTo>
                  <a:lnTo>
                    <a:pt x="469392" y="294132"/>
                  </a:lnTo>
                  <a:close/>
                </a:path>
                <a:path w="911859" h="294640">
                  <a:moveTo>
                    <a:pt x="704088" y="294132"/>
                  </a:moveTo>
                  <a:lnTo>
                    <a:pt x="909828" y="294132"/>
                  </a:lnTo>
                  <a:lnTo>
                    <a:pt x="909828" y="170687"/>
                  </a:lnTo>
                  <a:lnTo>
                    <a:pt x="704088" y="170687"/>
                  </a:lnTo>
                  <a:lnTo>
                    <a:pt x="704088" y="294132"/>
                  </a:lnTo>
                  <a:close/>
                </a:path>
                <a:path w="911859" h="294640">
                  <a:moveTo>
                    <a:pt x="234696" y="294132"/>
                  </a:moveTo>
                  <a:lnTo>
                    <a:pt x="440436" y="294132"/>
                  </a:lnTo>
                  <a:lnTo>
                    <a:pt x="440436" y="170687"/>
                  </a:lnTo>
                  <a:lnTo>
                    <a:pt x="234696" y="170687"/>
                  </a:lnTo>
                  <a:lnTo>
                    <a:pt x="234696" y="294132"/>
                  </a:lnTo>
                  <a:close/>
                </a:path>
                <a:path w="911859" h="294640">
                  <a:moveTo>
                    <a:pt x="705612" y="123444"/>
                  </a:moveTo>
                  <a:lnTo>
                    <a:pt x="911352" y="123444"/>
                  </a:lnTo>
                  <a:lnTo>
                    <a:pt x="911352" y="0"/>
                  </a:lnTo>
                  <a:lnTo>
                    <a:pt x="705612" y="0"/>
                  </a:lnTo>
                  <a:lnTo>
                    <a:pt x="705612" y="123444"/>
                  </a:lnTo>
                  <a:close/>
                </a:path>
              </a:pathLst>
            </a:custGeom>
            <a:ln w="15240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401050" y="172974"/>
              <a:ext cx="3655060" cy="1428115"/>
            </a:xfrm>
            <a:custGeom>
              <a:avLst/>
              <a:gdLst/>
              <a:ahLst/>
              <a:cxnLst/>
              <a:rect l="l" t="t" r="r" b="b"/>
              <a:pathLst>
                <a:path w="3655059" h="1428115">
                  <a:moveTo>
                    <a:pt x="0" y="1427988"/>
                  </a:moveTo>
                  <a:lnTo>
                    <a:pt x="3654425" y="1427988"/>
                  </a:lnTo>
                </a:path>
                <a:path w="3655059" h="1428115">
                  <a:moveTo>
                    <a:pt x="4572" y="0"/>
                  </a:moveTo>
                  <a:lnTo>
                    <a:pt x="4572" y="1413890"/>
                  </a:lnTo>
                </a:path>
                <a:path w="3655059" h="1428115">
                  <a:moveTo>
                    <a:pt x="3654552" y="7620"/>
                  </a:moveTo>
                  <a:lnTo>
                    <a:pt x="3654552" y="1421511"/>
                  </a:lnTo>
                </a:path>
              </a:pathLst>
            </a:custGeom>
            <a:ln w="2895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217664" y="1141475"/>
              <a:ext cx="1028700" cy="411480"/>
            </a:xfrm>
            <a:custGeom>
              <a:avLst/>
              <a:gdLst/>
              <a:ahLst/>
              <a:cxnLst/>
              <a:rect l="l" t="t" r="r" b="b"/>
              <a:pathLst>
                <a:path w="1028700" h="411480">
                  <a:moveTo>
                    <a:pt x="0" y="411479"/>
                  </a:moveTo>
                  <a:lnTo>
                    <a:pt x="1028700" y="411479"/>
                  </a:lnTo>
                  <a:lnTo>
                    <a:pt x="1028700" y="0"/>
                  </a:lnTo>
                  <a:lnTo>
                    <a:pt x="0" y="0"/>
                  </a:lnTo>
                  <a:lnTo>
                    <a:pt x="0" y="411479"/>
                  </a:lnTo>
                  <a:close/>
                </a:path>
              </a:pathLst>
            </a:custGeom>
            <a:ln w="15240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281672" y="720851"/>
              <a:ext cx="2969260" cy="768350"/>
            </a:xfrm>
            <a:custGeom>
              <a:avLst/>
              <a:gdLst/>
              <a:ahLst/>
              <a:cxnLst/>
              <a:rect l="l" t="t" r="r" b="b"/>
              <a:pathLst>
                <a:path w="2969259" h="768350">
                  <a:moveTo>
                    <a:pt x="3048" y="597408"/>
                  </a:moveTo>
                  <a:lnTo>
                    <a:pt x="208788" y="597408"/>
                  </a:lnTo>
                  <a:lnTo>
                    <a:pt x="208788" y="473963"/>
                  </a:lnTo>
                  <a:lnTo>
                    <a:pt x="3048" y="473963"/>
                  </a:lnTo>
                  <a:lnTo>
                    <a:pt x="3048" y="597408"/>
                  </a:lnTo>
                  <a:close/>
                </a:path>
                <a:path w="2969259" h="768350">
                  <a:moveTo>
                    <a:pt x="237744" y="597408"/>
                  </a:moveTo>
                  <a:lnTo>
                    <a:pt x="441960" y="597408"/>
                  </a:lnTo>
                  <a:lnTo>
                    <a:pt x="441960" y="473963"/>
                  </a:lnTo>
                  <a:lnTo>
                    <a:pt x="237744" y="473963"/>
                  </a:lnTo>
                  <a:lnTo>
                    <a:pt x="237744" y="597408"/>
                  </a:lnTo>
                  <a:close/>
                </a:path>
                <a:path w="2969259" h="768350">
                  <a:moveTo>
                    <a:pt x="470916" y="597408"/>
                  </a:moveTo>
                  <a:lnTo>
                    <a:pt x="676656" y="597408"/>
                  </a:lnTo>
                  <a:lnTo>
                    <a:pt x="676656" y="473963"/>
                  </a:lnTo>
                  <a:lnTo>
                    <a:pt x="470916" y="473963"/>
                  </a:lnTo>
                  <a:lnTo>
                    <a:pt x="470916" y="597408"/>
                  </a:lnTo>
                  <a:close/>
                </a:path>
                <a:path w="2969259" h="768350">
                  <a:moveTo>
                    <a:pt x="0" y="768096"/>
                  </a:moveTo>
                  <a:lnTo>
                    <a:pt x="205740" y="768096"/>
                  </a:lnTo>
                  <a:lnTo>
                    <a:pt x="205740" y="644651"/>
                  </a:lnTo>
                  <a:lnTo>
                    <a:pt x="0" y="644651"/>
                  </a:lnTo>
                  <a:lnTo>
                    <a:pt x="0" y="768096"/>
                  </a:lnTo>
                  <a:close/>
                </a:path>
                <a:path w="2969259" h="768350">
                  <a:moveTo>
                    <a:pt x="469392" y="768096"/>
                  </a:moveTo>
                  <a:lnTo>
                    <a:pt x="673608" y="768096"/>
                  </a:lnTo>
                  <a:lnTo>
                    <a:pt x="673608" y="644651"/>
                  </a:lnTo>
                  <a:lnTo>
                    <a:pt x="469392" y="644651"/>
                  </a:lnTo>
                  <a:lnTo>
                    <a:pt x="469392" y="768096"/>
                  </a:lnTo>
                  <a:close/>
                </a:path>
                <a:path w="2969259" h="768350">
                  <a:moveTo>
                    <a:pt x="702563" y="768096"/>
                  </a:moveTo>
                  <a:lnTo>
                    <a:pt x="908303" y="768096"/>
                  </a:lnTo>
                  <a:lnTo>
                    <a:pt x="908303" y="644651"/>
                  </a:lnTo>
                  <a:lnTo>
                    <a:pt x="702563" y="644651"/>
                  </a:lnTo>
                  <a:lnTo>
                    <a:pt x="702563" y="768096"/>
                  </a:lnTo>
                  <a:close/>
                </a:path>
                <a:path w="2969259" h="768350">
                  <a:moveTo>
                    <a:pt x="234696" y="768096"/>
                  </a:moveTo>
                  <a:lnTo>
                    <a:pt x="440436" y="768096"/>
                  </a:lnTo>
                  <a:lnTo>
                    <a:pt x="440436" y="644651"/>
                  </a:lnTo>
                  <a:lnTo>
                    <a:pt x="234696" y="644651"/>
                  </a:lnTo>
                  <a:lnTo>
                    <a:pt x="234696" y="768096"/>
                  </a:lnTo>
                  <a:close/>
                </a:path>
                <a:path w="2969259" h="768350">
                  <a:moveTo>
                    <a:pt x="705611" y="597408"/>
                  </a:moveTo>
                  <a:lnTo>
                    <a:pt x="911351" y="597408"/>
                  </a:lnTo>
                  <a:lnTo>
                    <a:pt x="911351" y="473963"/>
                  </a:lnTo>
                  <a:lnTo>
                    <a:pt x="705611" y="473963"/>
                  </a:lnTo>
                  <a:lnTo>
                    <a:pt x="705611" y="597408"/>
                  </a:lnTo>
                  <a:close/>
                </a:path>
                <a:path w="2969259" h="768350">
                  <a:moveTo>
                    <a:pt x="435863" y="0"/>
                  </a:moveTo>
                  <a:lnTo>
                    <a:pt x="437896" y="421259"/>
                  </a:lnTo>
                </a:path>
                <a:path w="2969259" h="768350">
                  <a:moveTo>
                    <a:pt x="1723644" y="0"/>
                  </a:moveTo>
                  <a:lnTo>
                    <a:pt x="1725676" y="421259"/>
                  </a:lnTo>
                </a:path>
                <a:path w="2969259" h="768350">
                  <a:moveTo>
                    <a:pt x="2967228" y="0"/>
                  </a:moveTo>
                  <a:lnTo>
                    <a:pt x="2969259" y="421259"/>
                  </a:lnTo>
                </a:path>
              </a:pathLst>
            </a:custGeom>
            <a:ln w="15240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933938" y="310134"/>
              <a:ext cx="1028700" cy="411480"/>
            </a:xfrm>
            <a:custGeom>
              <a:avLst/>
              <a:gdLst/>
              <a:ahLst/>
              <a:cxnLst/>
              <a:rect l="l" t="t" r="r" b="b"/>
              <a:pathLst>
                <a:path w="1028700" h="411480">
                  <a:moveTo>
                    <a:pt x="0" y="411480"/>
                  </a:moveTo>
                  <a:lnTo>
                    <a:pt x="1028700" y="411480"/>
                  </a:lnTo>
                  <a:lnTo>
                    <a:pt x="1028700" y="0"/>
                  </a:lnTo>
                  <a:lnTo>
                    <a:pt x="0" y="0"/>
                  </a:lnTo>
                  <a:lnTo>
                    <a:pt x="0" y="411480"/>
                  </a:lnTo>
                  <a:close/>
                </a:path>
              </a:pathLst>
            </a:custGeom>
            <a:ln w="38100">
              <a:solidFill>
                <a:srgbClr val="FF92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705344" y="62484"/>
              <a:ext cx="4203700" cy="1728470"/>
            </a:xfrm>
            <a:custGeom>
              <a:avLst/>
              <a:gdLst/>
              <a:ahLst/>
              <a:cxnLst/>
              <a:rect l="l" t="t" r="r" b="b"/>
              <a:pathLst>
                <a:path w="4203700" h="1728470">
                  <a:moveTo>
                    <a:pt x="3294887" y="423672"/>
                  </a:moveTo>
                  <a:lnTo>
                    <a:pt x="3500628" y="423672"/>
                  </a:lnTo>
                  <a:lnTo>
                    <a:pt x="3500628" y="300227"/>
                  </a:lnTo>
                  <a:lnTo>
                    <a:pt x="3294887" y="300227"/>
                  </a:lnTo>
                  <a:lnTo>
                    <a:pt x="3294887" y="423672"/>
                  </a:lnTo>
                  <a:close/>
                </a:path>
                <a:path w="4203700" h="1728470">
                  <a:moveTo>
                    <a:pt x="3529583" y="423672"/>
                  </a:moveTo>
                  <a:lnTo>
                    <a:pt x="3733800" y="423672"/>
                  </a:lnTo>
                  <a:lnTo>
                    <a:pt x="3733800" y="300227"/>
                  </a:lnTo>
                  <a:lnTo>
                    <a:pt x="3529583" y="300227"/>
                  </a:lnTo>
                  <a:lnTo>
                    <a:pt x="3529583" y="423672"/>
                  </a:lnTo>
                  <a:close/>
                </a:path>
                <a:path w="4203700" h="1728470">
                  <a:moveTo>
                    <a:pt x="3762755" y="423672"/>
                  </a:moveTo>
                  <a:lnTo>
                    <a:pt x="3968496" y="423672"/>
                  </a:lnTo>
                  <a:lnTo>
                    <a:pt x="3968496" y="300227"/>
                  </a:lnTo>
                  <a:lnTo>
                    <a:pt x="3762755" y="300227"/>
                  </a:lnTo>
                  <a:lnTo>
                    <a:pt x="3762755" y="423672"/>
                  </a:lnTo>
                  <a:close/>
                </a:path>
                <a:path w="4203700" h="1728470">
                  <a:moveTo>
                    <a:pt x="3291839" y="594360"/>
                  </a:moveTo>
                  <a:lnTo>
                    <a:pt x="3497579" y="594360"/>
                  </a:lnTo>
                  <a:lnTo>
                    <a:pt x="3497579" y="470916"/>
                  </a:lnTo>
                  <a:lnTo>
                    <a:pt x="3291839" y="470916"/>
                  </a:lnTo>
                  <a:lnTo>
                    <a:pt x="3291839" y="594360"/>
                  </a:lnTo>
                  <a:close/>
                </a:path>
                <a:path w="4203700" h="1728470">
                  <a:moveTo>
                    <a:pt x="3761231" y="594360"/>
                  </a:moveTo>
                  <a:lnTo>
                    <a:pt x="3965448" y="594360"/>
                  </a:lnTo>
                  <a:lnTo>
                    <a:pt x="3965448" y="470916"/>
                  </a:lnTo>
                  <a:lnTo>
                    <a:pt x="3761231" y="470916"/>
                  </a:lnTo>
                  <a:lnTo>
                    <a:pt x="3761231" y="594360"/>
                  </a:lnTo>
                  <a:close/>
                </a:path>
                <a:path w="4203700" h="1728470">
                  <a:moveTo>
                    <a:pt x="3994404" y="594360"/>
                  </a:moveTo>
                  <a:lnTo>
                    <a:pt x="4200144" y="594360"/>
                  </a:lnTo>
                  <a:lnTo>
                    <a:pt x="4200144" y="470916"/>
                  </a:lnTo>
                  <a:lnTo>
                    <a:pt x="3994404" y="470916"/>
                  </a:lnTo>
                  <a:lnTo>
                    <a:pt x="3994404" y="594360"/>
                  </a:lnTo>
                  <a:close/>
                </a:path>
                <a:path w="4203700" h="1728470">
                  <a:moveTo>
                    <a:pt x="3526535" y="594360"/>
                  </a:moveTo>
                  <a:lnTo>
                    <a:pt x="3732276" y="594360"/>
                  </a:lnTo>
                  <a:lnTo>
                    <a:pt x="3732276" y="470916"/>
                  </a:lnTo>
                  <a:lnTo>
                    <a:pt x="3526535" y="470916"/>
                  </a:lnTo>
                  <a:lnTo>
                    <a:pt x="3526535" y="594360"/>
                  </a:lnTo>
                  <a:close/>
                </a:path>
                <a:path w="4203700" h="1728470">
                  <a:moveTo>
                    <a:pt x="3997452" y="423672"/>
                  </a:moveTo>
                  <a:lnTo>
                    <a:pt x="4203192" y="423672"/>
                  </a:lnTo>
                  <a:lnTo>
                    <a:pt x="4203192" y="300227"/>
                  </a:lnTo>
                  <a:lnTo>
                    <a:pt x="3997452" y="300227"/>
                  </a:lnTo>
                  <a:lnTo>
                    <a:pt x="3997452" y="423672"/>
                  </a:lnTo>
                  <a:close/>
                </a:path>
                <a:path w="4203700" h="1728470">
                  <a:moveTo>
                    <a:pt x="3773424" y="658368"/>
                  </a:moveTo>
                  <a:lnTo>
                    <a:pt x="3775455" y="1079627"/>
                  </a:lnTo>
                </a:path>
                <a:path w="4203700" h="1728470">
                  <a:moveTo>
                    <a:pt x="527303" y="658368"/>
                  </a:moveTo>
                  <a:lnTo>
                    <a:pt x="737997" y="1079627"/>
                  </a:lnTo>
                </a:path>
                <a:path w="4203700" h="1728470">
                  <a:moveTo>
                    <a:pt x="1778507" y="658368"/>
                  </a:moveTo>
                  <a:lnTo>
                    <a:pt x="1989201" y="1079627"/>
                  </a:lnTo>
                </a:path>
                <a:path w="4203700" h="1728470">
                  <a:moveTo>
                    <a:pt x="3023615" y="658368"/>
                  </a:moveTo>
                  <a:lnTo>
                    <a:pt x="3234308" y="1079627"/>
                  </a:lnTo>
                </a:path>
                <a:path w="4203700" h="1728470">
                  <a:moveTo>
                    <a:pt x="750697" y="658368"/>
                  </a:moveTo>
                  <a:lnTo>
                    <a:pt x="527303" y="1079627"/>
                  </a:lnTo>
                </a:path>
                <a:path w="4203700" h="1728470">
                  <a:moveTo>
                    <a:pt x="1977516" y="658368"/>
                  </a:moveTo>
                  <a:lnTo>
                    <a:pt x="1754124" y="1079627"/>
                  </a:lnTo>
                </a:path>
                <a:path w="4203700" h="1728470">
                  <a:moveTo>
                    <a:pt x="3216529" y="658368"/>
                  </a:moveTo>
                  <a:lnTo>
                    <a:pt x="2993135" y="1079627"/>
                  </a:lnTo>
                </a:path>
                <a:path w="4203700" h="1728470">
                  <a:moveTo>
                    <a:pt x="3723004" y="235712"/>
                  </a:moveTo>
                  <a:lnTo>
                    <a:pt x="3720083" y="3048"/>
                  </a:lnTo>
                </a:path>
                <a:path w="4203700" h="1728470">
                  <a:moveTo>
                    <a:pt x="5969" y="235712"/>
                  </a:moveTo>
                  <a:lnTo>
                    <a:pt x="3048" y="3048"/>
                  </a:lnTo>
                </a:path>
                <a:path w="4203700" h="1728470">
                  <a:moveTo>
                    <a:pt x="3485387" y="236855"/>
                  </a:moveTo>
                  <a:lnTo>
                    <a:pt x="3485387" y="83820"/>
                  </a:lnTo>
                </a:path>
                <a:path w="4203700" h="1728470">
                  <a:moveTo>
                    <a:pt x="1242059" y="247523"/>
                  </a:moveTo>
                  <a:lnTo>
                    <a:pt x="1242059" y="94488"/>
                  </a:lnTo>
                </a:path>
                <a:path w="4203700" h="1728470">
                  <a:moveTo>
                    <a:pt x="3719956" y="1723136"/>
                  </a:moveTo>
                  <a:lnTo>
                    <a:pt x="3717035" y="1490472"/>
                  </a:lnTo>
                </a:path>
                <a:path w="4203700" h="1728470">
                  <a:moveTo>
                    <a:pt x="2921" y="1723136"/>
                  </a:moveTo>
                  <a:lnTo>
                    <a:pt x="0" y="1490472"/>
                  </a:lnTo>
                </a:path>
                <a:path w="4203700" h="1728470">
                  <a:moveTo>
                    <a:pt x="3482339" y="1649603"/>
                  </a:moveTo>
                  <a:lnTo>
                    <a:pt x="3482339" y="1496568"/>
                  </a:lnTo>
                </a:path>
                <a:path w="4203700" h="1728470">
                  <a:moveTo>
                    <a:pt x="1239011" y="1654175"/>
                  </a:moveTo>
                  <a:lnTo>
                    <a:pt x="1239011" y="1501140"/>
                  </a:lnTo>
                </a:path>
                <a:path w="4203700" h="1728470">
                  <a:moveTo>
                    <a:pt x="1239011" y="94488"/>
                  </a:moveTo>
                  <a:lnTo>
                    <a:pt x="3482848" y="94488"/>
                  </a:lnTo>
                </a:path>
                <a:path w="4203700" h="1728470">
                  <a:moveTo>
                    <a:pt x="1242059" y="1648968"/>
                  </a:moveTo>
                  <a:lnTo>
                    <a:pt x="3485896" y="1648968"/>
                  </a:lnTo>
                </a:path>
                <a:path w="4203700" h="1728470">
                  <a:moveTo>
                    <a:pt x="0" y="0"/>
                  </a:moveTo>
                  <a:lnTo>
                    <a:pt x="3717162" y="0"/>
                  </a:lnTo>
                </a:path>
                <a:path w="4203700" h="1728470">
                  <a:moveTo>
                    <a:pt x="3048" y="1728216"/>
                  </a:moveTo>
                  <a:lnTo>
                    <a:pt x="3720210" y="1728216"/>
                  </a:lnTo>
                </a:path>
              </a:pathLst>
            </a:custGeom>
            <a:ln w="15240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9298559" y="877083"/>
              <a:ext cx="575945" cy="175260"/>
            </a:xfrm>
            <a:custGeom>
              <a:avLst/>
              <a:gdLst/>
              <a:ahLst/>
              <a:cxnLst/>
              <a:rect l="l" t="t" r="r" b="b"/>
              <a:pathLst>
                <a:path w="575945" h="175259">
                  <a:moveTo>
                    <a:pt x="149560" y="4062"/>
                  </a:moveTo>
                  <a:lnTo>
                    <a:pt x="142367" y="6455"/>
                  </a:lnTo>
                  <a:lnTo>
                    <a:pt x="0" y="89894"/>
                  </a:lnTo>
                  <a:lnTo>
                    <a:pt x="142748" y="172825"/>
                  </a:lnTo>
                  <a:lnTo>
                    <a:pt x="149869" y="175216"/>
                  </a:lnTo>
                  <a:lnTo>
                    <a:pt x="157146" y="174714"/>
                  </a:lnTo>
                  <a:lnTo>
                    <a:pt x="163732" y="171521"/>
                  </a:lnTo>
                  <a:lnTo>
                    <a:pt x="168783" y="165840"/>
                  </a:lnTo>
                  <a:lnTo>
                    <a:pt x="171174" y="158718"/>
                  </a:lnTo>
                  <a:lnTo>
                    <a:pt x="170672" y="151441"/>
                  </a:lnTo>
                  <a:lnTo>
                    <a:pt x="167479" y="144855"/>
                  </a:lnTo>
                  <a:lnTo>
                    <a:pt x="161798" y="139805"/>
                  </a:lnTo>
                  <a:lnTo>
                    <a:pt x="108413" y="108817"/>
                  </a:lnTo>
                  <a:lnTo>
                    <a:pt x="37846" y="108817"/>
                  </a:lnTo>
                  <a:lnTo>
                    <a:pt x="37846" y="70717"/>
                  </a:lnTo>
                  <a:lnTo>
                    <a:pt x="105664" y="70717"/>
                  </a:lnTo>
                  <a:lnTo>
                    <a:pt x="108182" y="70703"/>
                  </a:lnTo>
                  <a:lnTo>
                    <a:pt x="161671" y="39348"/>
                  </a:lnTo>
                  <a:lnTo>
                    <a:pt x="167276" y="34315"/>
                  </a:lnTo>
                  <a:lnTo>
                    <a:pt x="170418" y="27759"/>
                  </a:lnTo>
                  <a:lnTo>
                    <a:pt x="170868" y="20488"/>
                  </a:lnTo>
                  <a:lnTo>
                    <a:pt x="168401" y="13313"/>
                  </a:lnTo>
                  <a:lnTo>
                    <a:pt x="163423" y="7705"/>
                  </a:lnTo>
                  <a:lnTo>
                    <a:pt x="156860" y="4550"/>
                  </a:lnTo>
                  <a:lnTo>
                    <a:pt x="149560" y="4062"/>
                  </a:lnTo>
                  <a:close/>
                </a:path>
                <a:path w="575945" h="175259">
                  <a:moveTo>
                    <a:pt x="500126" y="85466"/>
                  </a:moveTo>
                  <a:lnTo>
                    <a:pt x="414147" y="135868"/>
                  </a:lnTo>
                  <a:lnTo>
                    <a:pt x="408467" y="140900"/>
                  </a:lnTo>
                  <a:lnTo>
                    <a:pt x="405288" y="147456"/>
                  </a:lnTo>
                  <a:lnTo>
                    <a:pt x="404824" y="154727"/>
                  </a:lnTo>
                  <a:lnTo>
                    <a:pt x="407289" y="161903"/>
                  </a:lnTo>
                  <a:lnTo>
                    <a:pt x="412339" y="167511"/>
                  </a:lnTo>
                  <a:lnTo>
                    <a:pt x="418925" y="170666"/>
                  </a:lnTo>
                  <a:lnTo>
                    <a:pt x="426202" y="171154"/>
                  </a:lnTo>
                  <a:lnTo>
                    <a:pt x="433324" y="168761"/>
                  </a:lnTo>
                  <a:lnTo>
                    <a:pt x="542753" y="104626"/>
                  </a:lnTo>
                  <a:lnTo>
                    <a:pt x="470026" y="104626"/>
                  </a:lnTo>
                  <a:lnTo>
                    <a:pt x="537972" y="104499"/>
                  </a:lnTo>
                  <a:lnTo>
                    <a:pt x="537963" y="101832"/>
                  </a:lnTo>
                  <a:lnTo>
                    <a:pt x="528320" y="101832"/>
                  </a:lnTo>
                  <a:lnTo>
                    <a:pt x="500126" y="85466"/>
                  </a:lnTo>
                  <a:close/>
                </a:path>
                <a:path w="575945" h="175259">
                  <a:moveTo>
                    <a:pt x="108182" y="70703"/>
                  </a:moveTo>
                  <a:lnTo>
                    <a:pt x="105664" y="70717"/>
                  </a:lnTo>
                  <a:lnTo>
                    <a:pt x="37846" y="70717"/>
                  </a:lnTo>
                  <a:lnTo>
                    <a:pt x="37846" y="108817"/>
                  </a:lnTo>
                  <a:lnTo>
                    <a:pt x="80137" y="108817"/>
                  </a:lnTo>
                  <a:lnTo>
                    <a:pt x="108194" y="108690"/>
                  </a:lnTo>
                  <a:lnTo>
                    <a:pt x="104037" y="106277"/>
                  </a:lnTo>
                  <a:lnTo>
                    <a:pt x="47498" y="106277"/>
                  </a:lnTo>
                  <a:lnTo>
                    <a:pt x="47371" y="73384"/>
                  </a:lnTo>
                  <a:lnTo>
                    <a:pt x="103609" y="73384"/>
                  </a:lnTo>
                  <a:lnTo>
                    <a:pt x="108182" y="70703"/>
                  </a:lnTo>
                  <a:close/>
                </a:path>
                <a:path w="575945" h="175259">
                  <a:moveTo>
                    <a:pt x="108194" y="108690"/>
                  </a:moveTo>
                  <a:lnTo>
                    <a:pt x="80137" y="108817"/>
                  </a:lnTo>
                  <a:lnTo>
                    <a:pt x="108413" y="108817"/>
                  </a:lnTo>
                  <a:lnTo>
                    <a:pt x="108194" y="108690"/>
                  </a:lnTo>
                  <a:close/>
                </a:path>
                <a:path w="575945" h="175259">
                  <a:moveTo>
                    <a:pt x="471215" y="68685"/>
                  </a:moveTo>
                  <a:lnTo>
                    <a:pt x="286004" y="68685"/>
                  </a:lnTo>
                  <a:lnTo>
                    <a:pt x="285369" y="68812"/>
                  </a:lnTo>
                  <a:lnTo>
                    <a:pt x="285210" y="68812"/>
                  </a:lnTo>
                  <a:lnTo>
                    <a:pt x="282829" y="69193"/>
                  </a:lnTo>
                  <a:lnTo>
                    <a:pt x="273304" y="69193"/>
                  </a:lnTo>
                  <a:lnTo>
                    <a:pt x="256667" y="69574"/>
                  </a:lnTo>
                  <a:lnTo>
                    <a:pt x="108182" y="70703"/>
                  </a:lnTo>
                  <a:lnTo>
                    <a:pt x="75628" y="89786"/>
                  </a:lnTo>
                  <a:lnTo>
                    <a:pt x="108194" y="108690"/>
                  </a:lnTo>
                  <a:lnTo>
                    <a:pt x="130683" y="108690"/>
                  </a:lnTo>
                  <a:lnTo>
                    <a:pt x="197993" y="108309"/>
                  </a:lnTo>
                  <a:lnTo>
                    <a:pt x="257175" y="107547"/>
                  </a:lnTo>
                  <a:lnTo>
                    <a:pt x="263398" y="107547"/>
                  </a:lnTo>
                  <a:lnTo>
                    <a:pt x="282448" y="107039"/>
                  </a:lnTo>
                  <a:lnTo>
                    <a:pt x="287147" y="106785"/>
                  </a:lnTo>
                  <a:lnTo>
                    <a:pt x="288925" y="106658"/>
                  </a:lnTo>
                  <a:lnTo>
                    <a:pt x="290068" y="106658"/>
                  </a:lnTo>
                  <a:lnTo>
                    <a:pt x="290575" y="106531"/>
                  </a:lnTo>
                  <a:lnTo>
                    <a:pt x="289687" y="106531"/>
                  </a:lnTo>
                  <a:lnTo>
                    <a:pt x="292862" y="106023"/>
                  </a:lnTo>
                  <a:lnTo>
                    <a:pt x="302514" y="106023"/>
                  </a:lnTo>
                  <a:lnTo>
                    <a:pt x="319150" y="105642"/>
                  </a:lnTo>
                  <a:lnTo>
                    <a:pt x="326009" y="105642"/>
                  </a:lnTo>
                  <a:lnTo>
                    <a:pt x="377951" y="105007"/>
                  </a:lnTo>
                  <a:lnTo>
                    <a:pt x="398907" y="105007"/>
                  </a:lnTo>
                  <a:lnTo>
                    <a:pt x="467442" y="104626"/>
                  </a:lnTo>
                  <a:lnTo>
                    <a:pt x="500126" y="85466"/>
                  </a:lnTo>
                  <a:lnTo>
                    <a:pt x="471215" y="68685"/>
                  </a:lnTo>
                  <a:close/>
                </a:path>
                <a:path w="575945" h="175259">
                  <a:moveTo>
                    <a:pt x="292862" y="106023"/>
                  </a:moveTo>
                  <a:lnTo>
                    <a:pt x="289687" y="106531"/>
                  </a:lnTo>
                  <a:lnTo>
                    <a:pt x="290957" y="106404"/>
                  </a:lnTo>
                  <a:lnTo>
                    <a:pt x="292100" y="106150"/>
                  </a:lnTo>
                  <a:lnTo>
                    <a:pt x="292481" y="106150"/>
                  </a:lnTo>
                  <a:lnTo>
                    <a:pt x="292862" y="106023"/>
                  </a:lnTo>
                  <a:close/>
                </a:path>
                <a:path w="575945" h="175259">
                  <a:moveTo>
                    <a:pt x="291083" y="106404"/>
                  </a:moveTo>
                  <a:lnTo>
                    <a:pt x="289687" y="106531"/>
                  </a:lnTo>
                  <a:lnTo>
                    <a:pt x="290575" y="106531"/>
                  </a:lnTo>
                  <a:lnTo>
                    <a:pt x="291083" y="106404"/>
                  </a:lnTo>
                  <a:close/>
                </a:path>
                <a:path w="575945" h="175259">
                  <a:moveTo>
                    <a:pt x="298958" y="106023"/>
                  </a:moveTo>
                  <a:lnTo>
                    <a:pt x="292862" y="106023"/>
                  </a:lnTo>
                  <a:lnTo>
                    <a:pt x="292481" y="106150"/>
                  </a:lnTo>
                  <a:lnTo>
                    <a:pt x="292100" y="106150"/>
                  </a:lnTo>
                  <a:lnTo>
                    <a:pt x="291083" y="106404"/>
                  </a:lnTo>
                  <a:lnTo>
                    <a:pt x="292481" y="106404"/>
                  </a:lnTo>
                  <a:lnTo>
                    <a:pt x="295021" y="106277"/>
                  </a:lnTo>
                  <a:lnTo>
                    <a:pt x="298958" y="106023"/>
                  </a:lnTo>
                  <a:close/>
                </a:path>
                <a:path w="575945" h="175259">
                  <a:moveTo>
                    <a:pt x="47371" y="73384"/>
                  </a:moveTo>
                  <a:lnTo>
                    <a:pt x="47498" y="106277"/>
                  </a:lnTo>
                  <a:lnTo>
                    <a:pt x="75628" y="89786"/>
                  </a:lnTo>
                  <a:lnTo>
                    <a:pt x="47371" y="73384"/>
                  </a:lnTo>
                  <a:close/>
                </a:path>
                <a:path w="575945" h="175259">
                  <a:moveTo>
                    <a:pt x="75628" y="89786"/>
                  </a:moveTo>
                  <a:lnTo>
                    <a:pt x="47498" y="106277"/>
                  </a:lnTo>
                  <a:lnTo>
                    <a:pt x="104037" y="106277"/>
                  </a:lnTo>
                  <a:lnTo>
                    <a:pt x="75628" y="89786"/>
                  </a:lnTo>
                  <a:close/>
                </a:path>
                <a:path w="575945" h="175259">
                  <a:moveTo>
                    <a:pt x="543148" y="66399"/>
                  </a:moveTo>
                  <a:lnTo>
                    <a:pt x="537845" y="66399"/>
                  </a:lnTo>
                  <a:lnTo>
                    <a:pt x="537972" y="104499"/>
                  </a:lnTo>
                  <a:lnTo>
                    <a:pt x="470026" y="104626"/>
                  </a:lnTo>
                  <a:lnTo>
                    <a:pt x="542753" y="104626"/>
                  </a:lnTo>
                  <a:lnTo>
                    <a:pt x="575691" y="85322"/>
                  </a:lnTo>
                  <a:lnTo>
                    <a:pt x="543148" y="66399"/>
                  </a:lnTo>
                  <a:close/>
                </a:path>
                <a:path w="575945" h="175259">
                  <a:moveTo>
                    <a:pt x="528320" y="68939"/>
                  </a:moveTo>
                  <a:lnTo>
                    <a:pt x="500126" y="85466"/>
                  </a:lnTo>
                  <a:lnTo>
                    <a:pt x="528320" y="101832"/>
                  </a:lnTo>
                  <a:lnTo>
                    <a:pt x="528320" y="68939"/>
                  </a:lnTo>
                  <a:close/>
                </a:path>
                <a:path w="575945" h="175259">
                  <a:moveTo>
                    <a:pt x="537853" y="68939"/>
                  </a:moveTo>
                  <a:lnTo>
                    <a:pt x="528320" y="68939"/>
                  </a:lnTo>
                  <a:lnTo>
                    <a:pt x="528320" y="101832"/>
                  </a:lnTo>
                  <a:lnTo>
                    <a:pt x="537963" y="101832"/>
                  </a:lnTo>
                  <a:lnTo>
                    <a:pt x="537853" y="68939"/>
                  </a:lnTo>
                  <a:close/>
                </a:path>
                <a:path w="575945" h="175259">
                  <a:moveTo>
                    <a:pt x="103609" y="73384"/>
                  </a:moveTo>
                  <a:lnTo>
                    <a:pt x="47371" y="73384"/>
                  </a:lnTo>
                  <a:lnTo>
                    <a:pt x="75628" y="89786"/>
                  </a:lnTo>
                  <a:lnTo>
                    <a:pt x="103609" y="73384"/>
                  </a:lnTo>
                  <a:close/>
                </a:path>
                <a:path w="575945" h="175259">
                  <a:moveTo>
                    <a:pt x="425876" y="0"/>
                  </a:moveTo>
                  <a:lnTo>
                    <a:pt x="418576" y="502"/>
                  </a:lnTo>
                  <a:lnTo>
                    <a:pt x="412013" y="3694"/>
                  </a:lnTo>
                  <a:lnTo>
                    <a:pt x="407035" y="9376"/>
                  </a:lnTo>
                  <a:lnTo>
                    <a:pt x="404588" y="16498"/>
                  </a:lnTo>
                  <a:lnTo>
                    <a:pt x="405082" y="23774"/>
                  </a:lnTo>
                  <a:lnTo>
                    <a:pt x="408267" y="30360"/>
                  </a:lnTo>
                  <a:lnTo>
                    <a:pt x="413893" y="35411"/>
                  </a:lnTo>
                  <a:lnTo>
                    <a:pt x="500126" y="85466"/>
                  </a:lnTo>
                  <a:lnTo>
                    <a:pt x="528320" y="68939"/>
                  </a:lnTo>
                  <a:lnTo>
                    <a:pt x="537853" y="68939"/>
                  </a:lnTo>
                  <a:lnTo>
                    <a:pt x="537845" y="66526"/>
                  </a:lnTo>
                  <a:lnTo>
                    <a:pt x="469900" y="66526"/>
                  </a:lnTo>
                  <a:lnTo>
                    <a:pt x="543148" y="66399"/>
                  </a:lnTo>
                  <a:lnTo>
                    <a:pt x="433070" y="2391"/>
                  </a:lnTo>
                  <a:lnTo>
                    <a:pt x="425876" y="0"/>
                  </a:lnTo>
                  <a:close/>
                </a:path>
                <a:path w="575945" h="175259">
                  <a:moveTo>
                    <a:pt x="284734" y="68812"/>
                  </a:moveTo>
                  <a:lnTo>
                    <a:pt x="283464" y="68812"/>
                  </a:lnTo>
                  <a:lnTo>
                    <a:pt x="280416" y="68939"/>
                  </a:lnTo>
                  <a:lnTo>
                    <a:pt x="277495" y="69193"/>
                  </a:lnTo>
                  <a:lnTo>
                    <a:pt x="282829" y="69193"/>
                  </a:lnTo>
                  <a:lnTo>
                    <a:pt x="283210" y="69066"/>
                  </a:lnTo>
                  <a:lnTo>
                    <a:pt x="283591" y="69066"/>
                  </a:lnTo>
                  <a:lnTo>
                    <a:pt x="284734" y="68812"/>
                  </a:lnTo>
                  <a:close/>
                </a:path>
                <a:path w="575945" h="175259">
                  <a:moveTo>
                    <a:pt x="283622" y="69066"/>
                  </a:moveTo>
                  <a:lnTo>
                    <a:pt x="283210" y="69066"/>
                  </a:lnTo>
                  <a:lnTo>
                    <a:pt x="282829" y="69193"/>
                  </a:lnTo>
                  <a:lnTo>
                    <a:pt x="283622" y="69066"/>
                  </a:lnTo>
                  <a:close/>
                </a:path>
                <a:path w="575945" h="175259">
                  <a:moveTo>
                    <a:pt x="467496" y="66526"/>
                  </a:moveTo>
                  <a:lnTo>
                    <a:pt x="445008" y="66526"/>
                  </a:lnTo>
                  <a:lnTo>
                    <a:pt x="398780" y="66907"/>
                  </a:lnTo>
                  <a:lnTo>
                    <a:pt x="377571" y="66907"/>
                  </a:lnTo>
                  <a:lnTo>
                    <a:pt x="318516" y="67669"/>
                  </a:lnTo>
                  <a:lnTo>
                    <a:pt x="312293" y="67669"/>
                  </a:lnTo>
                  <a:lnTo>
                    <a:pt x="296799" y="68050"/>
                  </a:lnTo>
                  <a:lnTo>
                    <a:pt x="288036" y="68431"/>
                  </a:lnTo>
                  <a:lnTo>
                    <a:pt x="286766" y="68558"/>
                  </a:lnTo>
                  <a:lnTo>
                    <a:pt x="285750" y="68558"/>
                  </a:lnTo>
                  <a:lnTo>
                    <a:pt x="284734" y="68812"/>
                  </a:lnTo>
                  <a:lnTo>
                    <a:pt x="283591" y="69066"/>
                  </a:lnTo>
                  <a:lnTo>
                    <a:pt x="286004" y="68685"/>
                  </a:lnTo>
                  <a:lnTo>
                    <a:pt x="471215" y="68685"/>
                  </a:lnTo>
                  <a:lnTo>
                    <a:pt x="467496" y="66526"/>
                  </a:lnTo>
                  <a:close/>
                </a:path>
                <a:path w="575945" h="175259">
                  <a:moveTo>
                    <a:pt x="537845" y="66399"/>
                  </a:moveTo>
                  <a:lnTo>
                    <a:pt x="495554" y="66399"/>
                  </a:lnTo>
                  <a:lnTo>
                    <a:pt x="469900" y="66526"/>
                  </a:lnTo>
                  <a:lnTo>
                    <a:pt x="537845" y="665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7274052" y="355091"/>
          <a:ext cx="930910" cy="309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440"/>
                <a:gridCol w="232410"/>
                <a:gridCol w="236854"/>
                <a:gridCol w="219710"/>
              </a:tblGrid>
              <a:tr h="1470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</a:tr>
              <a:tr h="1470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8513064" y="355091"/>
          <a:ext cx="930910" cy="309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440"/>
                <a:gridCol w="229869"/>
                <a:gridCol w="238759"/>
                <a:gridCol w="219075"/>
              </a:tblGrid>
              <a:tr h="1470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</a:tr>
              <a:tr h="1470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9752076" y="355091"/>
          <a:ext cx="931544" cy="309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345"/>
                <a:gridCol w="233045"/>
                <a:gridCol w="234315"/>
                <a:gridCol w="219709"/>
              </a:tblGrid>
              <a:tr h="1470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</a:tr>
              <a:tr h="1470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6554989" y="3045474"/>
            <a:ext cx="5376139" cy="26766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0917428" y="6445356"/>
            <a:ext cx="553085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75">
                <a:solidFill>
                  <a:srgbClr val="0D0D0D"/>
                </a:solidFill>
                <a:latin typeface="Arial"/>
                <a:cs typeface="Arial"/>
              </a:rPr>
              <a:t>10/16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550799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610"/>
              <a:t>MORE</a:t>
            </a:r>
            <a:r>
              <a:rPr dirty="0" spc="-315"/>
              <a:t> </a:t>
            </a:r>
            <a:r>
              <a:rPr dirty="0" spc="-1355"/>
              <a:t>BUGS:</a:t>
            </a:r>
            <a:r>
              <a:rPr dirty="0" spc="-1335"/>
              <a:t> </a:t>
            </a:r>
            <a:r>
              <a:rPr dirty="0" spc="-1500"/>
              <a:t>THE</a:t>
            </a:r>
            <a:r>
              <a:rPr dirty="0" spc="-295"/>
              <a:t> </a:t>
            </a:r>
            <a:r>
              <a:rPr dirty="0" spc="-1390"/>
              <a:t>HIERARCHY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5928" y="1924329"/>
            <a:ext cx="9830435" cy="4237355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217804" indent="-205740">
              <a:lnSpc>
                <a:spcPct val="100000"/>
              </a:lnSpc>
              <a:spcBef>
                <a:spcPts val="1240"/>
              </a:spcBef>
              <a:buClr>
                <a:srgbClr val="1CACE3"/>
              </a:buClr>
              <a:buFont typeface="Wingdings"/>
              <a:buChar char=""/>
              <a:tabLst>
                <a:tab pos="218440" algn="l"/>
              </a:tabLst>
            </a:pPr>
            <a:r>
              <a:rPr dirty="0" sz="2200" spc="-265" b="1">
                <a:latin typeface="Arial"/>
                <a:cs typeface="Arial"/>
              </a:rPr>
              <a:t>We </a:t>
            </a:r>
            <a:r>
              <a:rPr dirty="0" sz="2200" spc="-105" b="1">
                <a:latin typeface="Arial"/>
                <a:cs typeface="Arial"/>
              </a:rPr>
              <a:t>saw </a:t>
            </a:r>
            <a:r>
              <a:rPr dirty="0" sz="2200" spc="-120" b="1">
                <a:latin typeface="Arial"/>
                <a:cs typeface="Arial"/>
              </a:rPr>
              <a:t>load </a:t>
            </a:r>
            <a:r>
              <a:rPr dirty="0" sz="2200" spc="-140" b="1">
                <a:latin typeface="Arial"/>
                <a:cs typeface="Arial"/>
              </a:rPr>
              <a:t>balancing </a:t>
            </a:r>
            <a:r>
              <a:rPr dirty="0" sz="2200" spc="-150" b="1">
                <a:latin typeface="Arial"/>
                <a:cs typeface="Arial"/>
              </a:rPr>
              <a:t>hierarchical: </a:t>
            </a:r>
            <a:r>
              <a:rPr dirty="0" sz="2200" spc="-180">
                <a:latin typeface="Arial"/>
                <a:cs typeface="Arial"/>
              </a:rPr>
              <a:t>cores, </a:t>
            </a:r>
            <a:r>
              <a:rPr dirty="0" sz="2200" spc="-85">
                <a:latin typeface="Arial"/>
                <a:cs typeface="Arial"/>
              </a:rPr>
              <a:t>pairs </a:t>
            </a:r>
            <a:r>
              <a:rPr dirty="0" sz="2200" spc="-5">
                <a:latin typeface="Arial"/>
                <a:cs typeface="Arial"/>
              </a:rPr>
              <a:t>of </a:t>
            </a:r>
            <a:r>
              <a:rPr dirty="0" sz="2200" spc="-180">
                <a:latin typeface="Arial"/>
                <a:cs typeface="Arial"/>
              </a:rPr>
              <a:t>cores, </a:t>
            </a:r>
            <a:r>
              <a:rPr dirty="0" sz="2200" spc="-140">
                <a:latin typeface="Arial"/>
                <a:cs typeface="Arial"/>
              </a:rPr>
              <a:t>dies, </a:t>
            </a:r>
            <a:r>
              <a:rPr dirty="0" sz="2200" spc="-290">
                <a:latin typeface="Arial"/>
                <a:cs typeface="Arial"/>
              </a:rPr>
              <a:t>CPUs, </a:t>
            </a:r>
            <a:r>
              <a:rPr dirty="0" sz="2200" spc="-170">
                <a:latin typeface="Arial"/>
                <a:cs typeface="Arial"/>
              </a:rPr>
              <a:t>NUMA</a:t>
            </a:r>
            <a:r>
              <a:rPr dirty="0" sz="2200" spc="220">
                <a:latin typeface="Arial"/>
                <a:cs typeface="Arial"/>
              </a:rPr>
              <a:t> </a:t>
            </a:r>
            <a:r>
              <a:rPr dirty="0" sz="2200" spc="-165">
                <a:latin typeface="Arial"/>
                <a:cs typeface="Arial"/>
              </a:rPr>
              <a:t>nodes...</a:t>
            </a:r>
            <a:endParaRPr sz="2200"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265" b="1">
                <a:latin typeface="Arial"/>
                <a:cs typeface="Arial"/>
              </a:rPr>
              <a:t>Bug </a:t>
            </a:r>
            <a:r>
              <a:rPr dirty="0" sz="2200" spc="5" b="1">
                <a:latin typeface="Arial"/>
                <a:cs typeface="Arial"/>
              </a:rPr>
              <a:t>#2: </a:t>
            </a:r>
            <a:r>
              <a:rPr dirty="0" sz="2200" spc="-180" b="1">
                <a:latin typeface="Arial"/>
                <a:cs typeface="Arial"/>
              </a:rPr>
              <a:t>on </a:t>
            </a:r>
            <a:r>
              <a:rPr dirty="0" sz="2200" spc="-175" b="1">
                <a:latin typeface="Arial"/>
                <a:cs typeface="Arial"/>
              </a:rPr>
              <a:t>complex machines, </a:t>
            </a:r>
            <a:r>
              <a:rPr dirty="0" sz="2200" spc="-160" b="1">
                <a:latin typeface="Arial"/>
                <a:cs typeface="Arial"/>
              </a:rPr>
              <a:t>hierarchy </a:t>
            </a:r>
            <a:r>
              <a:rPr dirty="0" sz="2200" spc="-130" b="1">
                <a:latin typeface="Arial"/>
                <a:cs typeface="Arial"/>
              </a:rPr>
              <a:t>built</a:t>
            </a:r>
            <a:r>
              <a:rPr dirty="0" sz="2200" spc="-55" b="1">
                <a:latin typeface="Arial"/>
                <a:cs typeface="Arial"/>
              </a:rPr>
              <a:t> </a:t>
            </a:r>
            <a:r>
              <a:rPr dirty="0" sz="2200" spc="-170" b="1">
                <a:latin typeface="Arial"/>
                <a:cs typeface="Arial"/>
              </a:rPr>
              <a:t>incorrectly!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"/>
            </a:pPr>
            <a:endParaRPr sz="2400">
              <a:latin typeface="Arial"/>
              <a:cs typeface="Arial"/>
            </a:endParaRPr>
          </a:p>
          <a:p>
            <a:pPr lvl="1" marL="354965" marR="5764530" indent="-215265">
              <a:lnSpc>
                <a:spcPts val="2380"/>
              </a:lnSpc>
              <a:buClr>
                <a:srgbClr val="1CACE3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2200" spc="-135" b="1">
                <a:latin typeface="Arial"/>
                <a:cs typeface="Arial"/>
              </a:rPr>
              <a:t>Intuition: </a:t>
            </a:r>
            <a:r>
              <a:rPr dirty="0" sz="2200" spc="-15">
                <a:latin typeface="Arial"/>
                <a:cs typeface="Arial"/>
              </a:rPr>
              <a:t>at </a:t>
            </a:r>
            <a:r>
              <a:rPr dirty="0" sz="2200" spc="-135">
                <a:latin typeface="Arial"/>
                <a:cs typeface="Arial"/>
              </a:rPr>
              <a:t>the </a:t>
            </a:r>
            <a:r>
              <a:rPr dirty="0" sz="2200" spc="-105">
                <a:latin typeface="Arial"/>
                <a:cs typeface="Arial"/>
              </a:rPr>
              <a:t>last </a:t>
            </a:r>
            <a:r>
              <a:rPr dirty="0" sz="2200" spc="-100">
                <a:latin typeface="Arial"/>
                <a:cs typeface="Arial"/>
              </a:rPr>
              <a:t>level, </a:t>
            </a:r>
            <a:r>
              <a:rPr dirty="0" sz="2200" spc="-140">
                <a:latin typeface="Arial"/>
                <a:cs typeface="Arial"/>
              </a:rPr>
              <a:t>groups  in </a:t>
            </a:r>
            <a:r>
              <a:rPr dirty="0" sz="2200" spc="-135">
                <a:latin typeface="Arial"/>
                <a:cs typeface="Arial"/>
              </a:rPr>
              <a:t>the </a:t>
            </a:r>
            <a:r>
              <a:rPr dirty="0" sz="2200" spc="-105">
                <a:latin typeface="Arial"/>
                <a:cs typeface="Arial"/>
              </a:rPr>
              <a:t>hierarchy </a:t>
            </a:r>
            <a:r>
              <a:rPr dirty="0" sz="2200" spc="-75">
                <a:latin typeface="Arial"/>
                <a:cs typeface="Arial"/>
              </a:rPr>
              <a:t>“not</a:t>
            </a:r>
            <a:r>
              <a:rPr dirty="0" sz="2200" spc="440">
                <a:latin typeface="Arial"/>
                <a:cs typeface="Arial"/>
              </a:rPr>
              <a:t> </a:t>
            </a:r>
            <a:r>
              <a:rPr dirty="0" sz="2200" spc="-80">
                <a:latin typeface="Arial"/>
                <a:cs typeface="Arial"/>
              </a:rPr>
              <a:t>disjoint”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"/>
            </a:pPr>
            <a:endParaRPr sz="3100">
              <a:latin typeface="Arial"/>
              <a:cs typeface="Arial"/>
            </a:endParaRPr>
          </a:p>
          <a:p>
            <a:pPr lvl="1" marL="352425" marR="6038850" indent="-212090">
              <a:lnSpc>
                <a:spcPts val="2380"/>
              </a:lnSpc>
              <a:buClr>
                <a:srgbClr val="1CACE3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2200" spc="-185" b="1">
                <a:solidFill>
                  <a:srgbClr val="FF0000"/>
                </a:solidFill>
                <a:latin typeface="Arial"/>
                <a:cs typeface="Arial"/>
              </a:rPr>
              <a:t>Can </a:t>
            </a:r>
            <a:r>
              <a:rPr dirty="0" sz="2200" spc="-145" b="1">
                <a:solidFill>
                  <a:srgbClr val="FF0000"/>
                </a:solidFill>
                <a:latin typeface="Arial"/>
                <a:cs typeface="Arial"/>
              </a:rPr>
              <a:t>break </a:t>
            </a:r>
            <a:r>
              <a:rPr dirty="0" sz="2200" spc="-114" b="1">
                <a:solidFill>
                  <a:srgbClr val="FF0000"/>
                </a:solidFill>
                <a:latin typeface="Arial"/>
                <a:cs typeface="Arial"/>
              </a:rPr>
              <a:t>load </a:t>
            </a:r>
            <a:r>
              <a:rPr dirty="0" sz="2200" spc="-145" b="1">
                <a:solidFill>
                  <a:srgbClr val="FF0000"/>
                </a:solidFill>
                <a:latin typeface="Arial"/>
                <a:cs typeface="Arial"/>
              </a:rPr>
              <a:t>balancing:  </a:t>
            </a:r>
            <a:r>
              <a:rPr dirty="0" sz="2200" spc="-130">
                <a:solidFill>
                  <a:srgbClr val="FF0000"/>
                </a:solidFill>
                <a:latin typeface="Arial"/>
                <a:cs typeface="Arial"/>
              </a:rPr>
              <a:t>whole </a:t>
            </a:r>
            <a:r>
              <a:rPr dirty="0" sz="2200" spc="-70">
                <a:solidFill>
                  <a:srgbClr val="FF0000"/>
                </a:solidFill>
                <a:latin typeface="Arial"/>
                <a:cs typeface="Arial"/>
              </a:rPr>
              <a:t>application </a:t>
            </a:r>
            <a:r>
              <a:rPr dirty="0" sz="2200" spc="-150">
                <a:solidFill>
                  <a:srgbClr val="FF0000"/>
                </a:solidFill>
                <a:latin typeface="Arial"/>
                <a:cs typeface="Arial"/>
              </a:rPr>
              <a:t>running </a:t>
            </a:r>
            <a:r>
              <a:rPr dirty="0" sz="2200" spc="-195">
                <a:solidFill>
                  <a:srgbClr val="FF0000"/>
                </a:solidFill>
                <a:latin typeface="Arial"/>
                <a:cs typeface="Arial"/>
              </a:rPr>
              <a:t>on </a:t>
            </a:r>
            <a:r>
              <a:rPr dirty="0" sz="2200" spc="-15">
                <a:solidFill>
                  <a:srgbClr val="FF0000"/>
                </a:solidFill>
                <a:latin typeface="Arial"/>
                <a:cs typeface="Arial"/>
              </a:rPr>
              <a:t>a  </a:t>
            </a:r>
            <a:r>
              <a:rPr dirty="0" sz="2200" spc="-135">
                <a:solidFill>
                  <a:srgbClr val="FF0000"/>
                </a:solidFill>
                <a:latin typeface="Arial"/>
                <a:cs typeface="Arial"/>
              </a:rPr>
              <a:t>single</a:t>
            </a:r>
            <a:r>
              <a:rPr dirty="0" sz="2200" spc="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130">
                <a:solidFill>
                  <a:srgbClr val="FF0000"/>
                </a:solidFill>
                <a:latin typeface="Arial"/>
                <a:cs typeface="Arial"/>
              </a:rPr>
              <a:t>node!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1CACE3"/>
              </a:buClr>
              <a:buFont typeface="Wingdings"/>
              <a:buChar char=""/>
            </a:pPr>
            <a:endParaRPr sz="2400">
              <a:latin typeface="Arial"/>
              <a:cs typeface="Arial"/>
            </a:endParaRPr>
          </a:p>
          <a:p>
            <a:pPr marL="253365" indent="-241300">
              <a:lnSpc>
                <a:spcPct val="100000"/>
              </a:lnSpc>
              <a:spcBef>
                <a:spcPts val="1645"/>
              </a:spcBef>
              <a:buClr>
                <a:srgbClr val="1CACE3"/>
              </a:buClr>
              <a:buSzPct val="108333"/>
              <a:buFont typeface="Wingdings"/>
              <a:buChar char=""/>
              <a:tabLst>
                <a:tab pos="254000" algn="l"/>
              </a:tabLst>
            </a:pPr>
            <a:r>
              <a:rPr dirty="0" sz="2400" spc="-285" b="1">
                <a:latin typeface="Arial"/>
                <a:cs typeface="Arial"/>
              </a:rPr>
              <a:t>Bug </a:t>
            </a:r>
            <a:r>
              <a:rPr dirty="0" sz="2400" spc="10" b="1">
                <a:latin typeface="Arial"/>
                <a:cs typeface="Arial"/>
              </a:rPr>
              <a:t>#3: </a:t>
            </a:r>
            <a:r>
              <a:rPr dirty="0" sz="2400" spc="-125" b="1">
                <a:latin typeface="Arial"/>
                <a:cs typeface="Arial"/>
              </a:rPr>
              <a:t>disabling/reenabling </a:t>
            </a:r>
            <a:r>
              <a:rPr dirty="0" sz="2400" spc="-70" b="1">
                <a:latin typeface="Arial"/>
                <a:cs typeface="Arial"/>
              </a:rPr>
              <a:t>a </a:t>
            </a:r>
            <a:r>
              <a:rPr dirty="0" sz="2400" spc="-220" b="1">
                <a:latin typeface="Arial"/>
                <a:cs typeface="Arial"/>
              </a:rPr>
              <a:t>core </a:t>
            </a:r>
            <a:r>
              <a:rPr dirty="0" sz="2400" spc="-180" b="1">
                <a:latin typeface="Arial"/>
                <a:cs typeface="Arial"/>
              </a:rPr>
              <a:t>breaks </a:t>
            </a:r>
            <a:r>
              <a:rPr dirty="0" sz="2400" spc="-185" b="1">
                <a:latin typeface="Arial"/>
                <a:cs typeface="Arial"/>
              </a:rPr>
              <a:t>the </a:t>
            </a:r>
            <a:r>
              <a:rPr dirty="0" sz="2400" spc="-165" b="1">
                <a:latin typeface="Arial"/>
                <a:cs typeface="Arial"/>
              </a:rPr>
              <a:t>hierarchy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170" b="1">
                <a:latin typeface="Arial"/>
                <a:cs typeface="Arial"/>
              </a:rPr>
              <a:t>completely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7005828" y="54864"/>
            <a:ext cx="5125720" cy="1743710"/>
            <a:chOff x="7005828" y="54864"/>
            <a:chExt cx="5125720" cy="1743710"/>
          </a:xfrm>
        </p:grpSpPr>
        <p:sp>
          <p:nvSpPr>
            <p:cNvPr id="10" name="object 10"/>
            <p:cNvSpPr/>
            <p:nvPr/>
          </p:nvSpPr>
          <p:spPr>
            <a:xfrm>
              <a:off x="7215378" y="310134"/>
              <a:ext cx="1028700" cy="411480"/>
            </a:xfrm>
            <a:custGeom>
              <a:avLst/>
              <a:gdLst/>
              <a:ahLst/>
              <a:cxnLst/>
              <a:rect l="l" t="t" r="r" b="b"/>
              <a:pathLst>
                <a:path w="1028700" h="411480">
                  <a:moveTo>
                    <a:pt x="0" y="411480"/>
                  </a:moveTo>
                  <a:lnTo>
                    <a:pt x="1028700" y="411480"/>
                  </a:lnTo>
                  <a:lnTo>
                    <a:pt x="1028700" y="0"/>
                  </a:lnTo>
                  <a:lnTo>
                    <a:pt x="0" y="0"/>
                  </a:lnTo>
                  <a:lnTo>
                    <a:pt x="0" y="411480"/>
                  </a:lnTo>
                  <a:close/>
                </a:path>
              </a:pathLst>
            </a:custGeom>
            <a:ln w="19812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453628" y="309372"/>
              <a:ext cx="1028700" cy="411480"/>
            </a:xfrm>
            <a:custGeom>
              <a:avLst/>
              <a:gdLst/>
              <a:ahLst/>
              <a:cxnLst/>
              <a:rect l="l" t="t" r="r" b="b"/>
              <a:pathLst>
                <a:path w="1028700" h="411480">
                  <a:moveTo>
                    <a:pt x="0" y="411479"/>
                  </a:moveTo>
                  <a:lnTo>
                    <a:pt x="1028700" y="411479"/>
                  </a:lnTo>
                  <a:lnTo>
                    <a:pt x="1028700" y="0"/>
                  </a:lnTo>
                  <a:lnTo>
                    <a:pt x="0" y="0"/>
                  </a:lnTo>
                  <a:lnTo>
                    <a:pt x="0" y="411479"/>
                  </a:lnTo>
                  <a:close/>
                </a:path>
              </a:pathLst>
            </a:custGeom>
            <a:ln w="15240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694164" y="309372"/>
              <a:ext cx="1027430" cy="411480"/>
            </a:xfrm>
            <a:custGeom>
              <a:avLst/>
              <a:gdLst/>
              <a:ahLst/>
              <a:cxnLst/>
              <a:rect l="l" t="t" r="r" b="b"/>
              <a:pathLst>
                <a:path w="1027429" h="411480">
                  <a:moveTo>
                    <a:pt x="0" y="411479"/>
                  </a:moveTo>
                  <a:lnTo>
                    <a:pt x="1027176" y="411479"/>
                  </a:lnTo>
                  <a:lnTo>
                    <a:pt x="1027176" y="0"/>
                  </a:lnTo>
                  <a:lnTo>
                    <a:pt x="0" y="0"/>
                  </a:lnTo>
                  <a:lnTo>
                    <a:pt x="0" y="411479"/>
                  </a:lnTo>
                  <a:close/>
                </a:path>
              </a:pathLst>
            </a:custGeom>
            <a:ln w="15240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020306" y="95250"/>
              <a:ext cx="5097145" cy="1567815"/>
            </a:xfrm>
            <a:custGeom>
              <a:avLst/>
              <a:gdLst/>
              <a:ahLst/>
              <a:cxnLst/>
              <a:rect l="l" t="t" r="r" b="b"/>
              <a:pathLst>
                <a:path w="5097145" h="1567814">
                  <a:moveTo>
                    <a:pt x="0" y="0"/>
                  </a:moveTo>
                  <a:lnTo>
                    <a:pt x="0" y="1567814"/>
                  </a:lnTo>
                </a:path>
                <a:path w="5097145" h="1567814">
                  <a:moveTo>
                    <a:pt x="2584830" y="1566672"/>
                  </a:moveTo>
                  <a:lnTo>
                    <a:pt x="0" y="1566672"/>
                  </a:lnTo>
                </a:path>
                <a:path w="5097145" h="1567814">
                  <a:moveTo>
                    <a:pt x="2584704" y="153924"/>
                  </a:moveTo>
                  <a:lnTo>
                    <a:pt x="2584704" y="1567814"/>
                  </a:lnTo>
                </a:path>
                <a:path w="5097145" h="1567814">
                  <a:moveTo>
                    <a:pt x="0" y="0"/>
                  </a:moveTo>
                  <a:lnTo>
                    <a:pt x="5096891" y="0"/>
                  </a:lnTo>
                </a:path>
                <a:path w="5097145" h="1567814">
                  <a:moveTo>
                    <a:pt x="5096256" y="0"/>
                  </a:moveTo>
                  <a:lnTo>
                    <a:pt x="5096256" y="792479"/>
                  </a:lnTo>
                </a:path>
                <a:path w="5097145" h="1567814">
                  <a:moveTo>
                    <a:pt x="3813048" y="792479"/>
                  </a:moveTo>
                  <a:lnTo>
                    <a:pt x="5096383" y="792479"/>
                  </a:lnTo>
                </a:path>
                <a:path w="5097145" h="1567814">
                  <a:moveTo>
                    <a:pt x="3813048" y="792479"/>
                  </a:moveTo>
                  <a:lnTo>
                    <a:pt x="3813048" y="153924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605010" y="249174"/>
              <a:ext cx="1228725" cy="0"/>
            </a:xfrm>
            <a:custGeom>
              <a:avLst/>
              <a:gdLst/>
              <a:ahLst/>
              <a:cxnLst/>
              <a:rect l="l" t="t" r="r" b="b"/>
              <a:pathLst>
                <a:path w="1228725" h="0">
                  <a:moveTo>
                    <a:pt x="0" y="0"/>
                  </a:moveTo>
                  <a:lnTo>
                    <a:pt x="1228725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401050" y="180593"/>
              <a:ext cx="3654425" cy="0"/>
            </a:xfrm>
            <a:custGeom>
              <a:avLst/>
              <a:gdLst/>
              <a:ahLst/>
              <a:cxnLst/>
              <a:rect l="l" t="t" r="r" b="b"/>
              <a:pathLst>
                <a:path w="3654425" h="0">
                  <a:moveTo>
                    <a:pt x="0" y="0"/>
                  </a:moveTo>
                  <a:lnTo>
                    <a:pt x="3654425" y="0"/>
                  </a:lnTo>
                </a:path>
              </a:pathLst>
            </a:custGeom>
            <a:ln w="2895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949940" y="1141475"/>
              <a:ext cx="1028700" cy="411480"/>
            </a:xfrm>
            <a:custGeom>
              <a:avLst/>
              <a:gdLst/>
              <a:ahLst/>
              <a:cxnLst/>
              <a:rect l="l" t="t" r="r" b="b"/>
              <a:pathLst>
                <a:path w="1028700" h="411480">
                  <a:moveTo>
                    <a:pt x="0" y="411479"/>
                  </a:moveTo>
                  <a:lnTo>
                    <a:pt x="1028700" y="411479"/>
                  </a:lnTo>
                  <a:lnTo>
                    <a:pt x="1028700" y="0"/>
                  </a:lnTo>
                  <a:lnTo>
                    <a:pt x="0" y="0"/>
                  </a:lnTo>
                  <a:lnTo>
                    <a:pt x="0" y="411479"/>
                  </a:lnTo>
                  <a:close/>
                </a:path>
                <a:path w="1028700" h="411480">
                  <a:moveTo>
                    <a:pt x="68579" y="176784"/>
                  </a:moveTo>
                  <a:lnTo>
                    <a:pt x="272796" y="176784"/>
                  </a:lnTo>
                  <a:lnTo>
                    <a:pt x="272796" y="53339"/>
                  </a:lnTo>
                  <a:lnTo>
                    <a:pt x="68579" y="53339"/>
                  </a:lnTo>
                  <a:lnTo>
                    <a:pt x="68579" y="176784"/>
                  </a:lnTo>
                  <a:close/>
                </a:path>
                <a:path w="1028700" h="411480">
                  <a:moveTo>
                    <a:pt x="301751" y="176784"/>
                  </a:moveTo>
                  <a:lnTo>
                    <a:pt x="507492" y="176784"/>
                  </a:lnTo>
                  <a:lnTo>
                    <a:pt x="507492" y="53339"/>
                  </a:lnTo>
                  <a:lnTo>
                    <a:pt x="301751" y="53339"/>
                  </a:lnTo>
                  <a:lnTo>
                    <a:pt x="301751" y="176784"/>
                  </a:lnTo>
                  <a:close/>
                </a:path>
                <a:path w="1028700" h="411480">
                  <a:moveTo>
                    <a:pt x="536448" y="176784"/>
                  </a:moveTo>
                  <a:lnTo>
                    <a:pt x="740664" y="176784"/>
                  </a:lnTo>
                  <a:lnTo>
                    <a:pt x="740664" y="53339"/>
                  </a:lnTo>
                  <a:lnTo>
                    <a:pt x="536448" y="53339"/>
                  </a:lnTo>
                  <a:lnTo>
                    <a:pt x="536448" y="176784"/>
                  </a:lnTo>
                  <a:close/>
                </a:path>
                <a:path w="1028700" h="411480">
                  <a:moveTo>
                    <a:pt x="64007" y="347472"/>
                  </a:moveTo>
                  <a:lnTo>
                    <a:pt x="269748" y="347472"/>
                  </a:lnTo>
                  <a:lnTo>
                    <a:pt x="269748" y="224027"/>
                  </a:lnTo>
                  <a:lnTo>
                    <a:pt x="64007" y="224027"/>
                  </a:lnTo>
                  <a:lnTo>
                    <a:pt x="64007" y="347472"/>
                  </a:lnTo>
                  <a:close/>
                </a:path>
                <a:path w="1028700" h="411480">
                  <a:moveTo>
                    <a:pt x="533400" y="347472"/>
                  </a:moveTo>
                  <a:lnTo>
                    <a:pt x="739140" y="347472"/>
                  </a:lnTo>
                  <a:lnTo>
                    <a:pt x="739140" y="224027"/>
                  </a:lnTo>
                  <a:lnTo>
                    <a:pt x="533400" y="224027"/>
                  </a:lnTo>
                  <a:lnTo>
                    <a:pt x="533400" y="347472"/>
                  </a:lnTo>
                  <a:close/>
                </a:path>
                <a:path w="1028700" h="411480">
                  <a:moveTo>
                    <a:pt x="768095" y="347472"/>
                  </a:moveTo>
                  <a:lnTo>
                    <a:pt x="973835" y="347472"/>
                  </a:lnTo>
                  <a:lnTo>
                    <a:pt x="973835" y="224027"/>
                  </a:lnTo>
                  <a:lnTo>
                    <a:pt x="768095" y="224027"/>
                  </a:lnTo>
                  <a:lnTo>
                    <a:pt x="768095" y="347472"/>
                  </a:lnTo>
                  <a:close/>
                </a:path>
                <a:path w="1028700" h="411480">
                  <a:moveTo>
                    <a:pt x="298703" y="347472"/>
                  </a:moveTo>
                  <a:lnTo>
                    <a:pt x="504444" y="347472"/>
                  </a:lnTo>
                  <a:lnTo>
                    <a:pt x="504444" y="224027"/>
                  </a:lnTo>
                  <a:lnTo>
                    <a:pt x="298703" y="224027"/>
                  </a:lnTo>
                  <a:lnTo>
                    <a:pt x="298703" y="347472"/>
                  </a:lnTo>
                  <a:close/>
                </a:path>
                <a:path w="1028700" h="411480">
                  <a:moveTo>
                    <a:pt x="769619" y="176784"/>
                  </a:moveTo>
                  <a:lnTo>
                    <a:pt x="975359" y="176784"/>
                  </a:lnTo>
                  <a:lnTo>
                    <a:pt x="975359" y="53339"/>
                  </a:lnTo>
                  <a:lnTo>
                    <a:pt x="769619" y="53339"/>
                  </a:lnTo>
                  <a:lnTo>
                    <a:pt x="769619" y="176784"/>
                  </a:lnTo>
                  <a:close/>
                </a:path>
              </a:pathLst>
            </a:custGeom>
            <a:ln w="15240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707118" y="1142238"/>
              <a:ext cx="1027430" cy="411480"/>
            </a:xfrm>
            <a:custGeom>
              <a:avLst/>
              <a:gdLst/>
              <a:ahLst/>
              <a:cxnLst/>
              <a:rect l="l" t="t" r="r" b="b"/>
              <a:pathLst>
                <a:path w="1027429" h="411480">
                  <a:moveTo>
                    <a:pt x="0" y="411479"/>
                  </a:moveTo>
                  <a:lnTo>
                    <a:pt x="1027176" y="411479"/>
                  </a:lnTo>
                  <a:lnTo>
                    <a:pt x="1027176" y="0"/>
                  </a:lnTo>
                  <a:lnTo>
                    <a:pt x="0" y="0"/>
                  </a:lnTo>
                  <a:lnTo>
                    <a:pt x="0" y="411479"/>
                  </a:lnTo>
                  <a:close/>
                </a:path>
              </a:pathLst>
            </a:custGeom>
            <a:ln w="19812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770364" y="1194816"/>
              <a:ext cx="911860" cy="294640"/>
            </a:xfrm>
            <a:custGeom>
              <a:avLst/>
              <a:gdLst/>
              <a:ahLst/>
              <a:cxnLst/>
              <a:rect l="l" t="t" r="r" b="b"/>
              <a:pathLst>
                <a:path w="911859" h="294640">
                  <a:moveTo>
                    <a:pt x="3047" y="123444"/>
                  </a:moveTo>
                  <a:lnTo>
                    <a:pt x="208787" y="123444"/>
                  </a:lnTo>
                  <a:lnTo>
                    <a:pt x="208787" y="0"/>
                  </a:lnTo>
                  <a:lnTo>
                    <a:pt x="3047" y="0"/>
                  </a:lnTo>
                  <a:lnTo>
                    <a:pt x="3047" y="123444"/>
                  </a:lnTo>
                  <a:close/>
                </a:path>
                <a:path w="911859" h="294640">
                  <a:moveTo>
                    <a:pt x="237743" y="123444"/>
                  </a:moveTo>
                  <a:lnTo>
                    <a:pt x="441959" y="123444"/>
                  </a:lnTo>
                  <a:lnTo>
                    <a:pt x="441959" y="0"/>
                  </a:lnTo>
                  <a:lnTo>
                    <a:pt x="237743" y="0"/>
                  </a:lnTo>
                  <a:lnTo>
                    <a:pt x="237743" y="123444"/>
                  </a:lnTo>
                  <a:close/>
                </a:path>
                <a:path w="911859" h="294640">
                  <a:moveTo>
                    <a:pt x="470915" y="123444"/>
                  </a:moveTo>
                  <a:lnTo>
                    <a:pt x="676655" y="123444"/>
                  </a:lnTo>
                  <a:lnTo>
                    <a:pt x="676655" y="0"/>
                  </a:lnTo>
                  <a:lnTo>
                    <a:pt x="470915" y="0"/>
                  </a:lnTo>
                  <a:lnTo>
                    <a:pt x="470915" y="123444"/>
                  </a:lnTo>
                  <a:close/>
                </a:path>
                <a:path w="911859" h="294640">
                  <a:moveTo>
                    <a:pt x="0" y="294132"/>
                  </a:moveTo>
                  <a:lnTo>
                    <a:pt x="205740" y="294132"/>
                  </a:lnTo>
                  <a:lnTo>
                    <a:pt x="205740" y="170687"/>
                  </a:lnTo>
                  <a:lnTo>
                    <a:pt x="0" y="170687"/>
                  </a:lnTo>
                  <a:lnTo>
                    <a:pt x="0" y="294132"/>
                  </a:lnTo>
                  <a:close/>
                </a:path>
                <a:path w="911859" h="294640">
                  <a:moveTo>
                    <a:pt x="469391" y="294132"/>
                  </a:moveTo>
                  <a:lnTo>
                    <a:pt x="673607" y="294132"/>
                  </a:lnTo>
                  <a:lnTo>
                    <a:pt x="673607" y="170687"/>
                  </a:lnTo>
                  <a:lnTo>
                    <a:pt x="469391" y="170687"/>
                  </a:lnTo>
                  <a:lnTo>
                    <a:pt x="469391" y="294132"/>
                  </a:lnTo>
                  <a:close/>
                </a:path>
                <a:path w="911859" h="294640">
                  <a:moveTo>
                    <a:pt x="702563" y="294132"/>
                  </a:moveTo>
                  <a:lnTo>
                    <a:pt x="908303" y="294132"/>
                  </a:lnTo>
                  <a:lnTo>
                    <a:pt x="908303" y="170687"/>
                  </a:lnTo>
                  <a:lnTo>
                    <a:pt x="702563" y="170687"/>
                  </a:lnTo>
                  <a:lnTo>
                    <a:pt x="702563" y="294132"/>
                  </a:lnTo>
                  <a:close/>
                </a:path>
                <a:path w="911859" h="294640">
                  <a:moveTo>
                    <a:pt x="234695" y="294132"/>
                  </a:moveTo>
                  <a:lnTo>
                    <a:pt x="438911" y="294132"/>
                  </a:lnTo>
                  <a:lnTo>
                    <a:pt x="438911" y="170687"/>
                  </a:lnTo>
                  <a:lnTo>
                    <a:pt x="234695" y="170687"/>
                  </a:lnTo>
                  <a:lnTo>
                    <a:pt x="234695" y="294132"/>
                  </a:lnTo>
                  <a:close/>
                </a:path>
                <a:path w="911859" h="294640">
                  <a:moveTo>
                    <a:pt x="705611" y="123444"/>
                  </a:moveTo>
                  <a:lnTo>
                    <a:pt x="911351" y="123444"/>
                  </a:lnTo>
                  <a:lnTo>
                    <a:pt x="911351" y="0"/>
                  </a:lnTo>
                  <a:lnTo>
                    <a:pt x="705611" y="0"/>
                  </a:lnTo>
                  <a:lnTo>
                    <a:pt x="705611" y="123444"/>
                  </a:lnTo>
                  <a:close/>
                </a:path>
              </a:pathLst>
            </a:custGeom>
            <a:ln w="15240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462010" y="1142238"/>
              <a:ext cx="1028700" cy="411480"/>
            </a:xfrm>
            <a:custGeom>
              <a:avLst/>
              <a:gdLst/>
              <a:ahLst/>
              <a:cxnLst/>
              <a:rect l="l" t="t" r="r" b="b"/>
              <a:pathLst>
                <a:path w="1028700" h="411480">
                  <a:moveTo>
                    <a:pt x="0" y="411479"/>
                  </a:moveTo>
                  <a:lnTo>
                    <a:pt x="1028700" y="411479"/>
                  </a:lnTo>
                  <a:lnTo>
                    <a:pt x="1028700" y="0"/>
                  </a:lnTo>
                  <a:lnTo>
                    <a:pt x="0" y="0"/>
                  </a:lnTo>
                  <a:lnTo>
                    <a:pt x="0" y="411479"/>
                  </a:lnTo>
                  <a:close/>
                </a:path>
              </a:pathLst>
            </a:custGeom>
            <a:ln w="38100">
              <a:solidFill>
                <a:srgbClr val="FF92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525256" y="1194816"/>
              <a:ext cx="911860" cy="294640"/>
            </a:xfrm>
            <a:custGeom>
              <a:avLst/>
              <a:gdLst/>
              <a:ahLst/>
              <a:cxnLst/>
              <a:rect l="l" t="t" r="r" b="b"/>
              <a:pathLst>
                <a:path w="911859" h="294640">
                  <a:moveTo>
                    <a:pt x="4572" y="123444"/>
                  </a:moveTo>
                  <a:lnTo>
                    <a:pt x="208788" y="123444"/>
                  </a:lnTo>
                  <a:lnTo>
                    <a:pt x="208788" y="0"/>
                  </a:lnTo>
                  <a:lnTo>
                    <a:pt x="4572" y="0"/>
                  </a:lnTo>
                  <a:lnTo>
                    <a:pt x="4572" y="123444"/>
                  </a:lnTo>
                  <a:close/>
                </a:path>
                <a:path w="911859" h="294640">
                  <a:moveTo>
                    <a:pt x="237744" y="123444"/>
                  </a:moveTo>
                  <a:lnTo>
                    <a:pt x="443484" y="123444"/>
                  </a:lnTo>
                  <a:lnTo>
                    <a:pt x="443484" y="0"/>
                  </a:lnTo>
                  <a:lnTo>
                    <a:pt x="237744" y="0"/>
                  </a:lnTo>
                  <a:lnTo>
                    <a:pt x="237744" y="123444"/>
                  </a:lnTo>
                  <a:close/>
                </a:path>
                <a:path w="911859" h="294640">
                  <a:moveTo>
                    <a:pt x="472440" y="123444"/>
                  </a:moveTo>
                  <a:lnTo>
                    <a:pt x="678180" y="123444"/>
                  </a:lnTo>
                  <a:lnTo>
                    <a:pt x="678180" y="0"/>
                  </a:lnTo>
                  <a:lnTo>
                    <a:pt x="472440" y="0"/>
                  </a:lnTo>
                  <a:lnTo>
                    <a:pt x="472440" y="123444"/>
                  </a:lnTo>
                  <a:close/>
                </a:path>
                <a:path w="911859" h="294640">
                  <a:moveTo>
                    <a:pt x="0" y="294132"/>
                  </a:moveTo>
                  <a:lnTo>
                    <a:pt x="205740" y="294132"/>
                  </a:lnTo>
                  <a:lnTo>
                    <a:pt x="205740" y="170687"/>
                  </a:lnTo>
                  <a:lnTo>
                    <a:pt x="0" y="170687"/>
                  </a:lnTo>
                  <a:lnTo>
                    <a:pt x="0" y="294132"/>
                  </a:lnTo>
                  <a:close/>
                </a:path>
                <a:path w="911859" h="294640">
                  <a:moveTo>
                    <a:pt x="469392" y="294132"/>
                  </a:moveTo>
                  <a:lnTo>
                    <a:pt x="675132" y="294132"/>
                  </a:lnTo>
                  <a:lnTo>
                    <a:pt x="675132" y="170687"/>
                  </a:lnTo>
                  <a:lnTo>
                    <a:pt x="469392" y="170687"/>
                  </a:lnTo>
                  <a:lnTo>
                    <a:pt x="469392" y="294132"/>
                  </a:lnTo>
                  <a:close/>
                </a:path>
                <a:path w="911859" h="294640">
                  <a:moveTo>
                    <a:pt x="704088" y="294132"/>
                  </a:moveTo>
                  <a:lnTo>
                    <a:pt x="909828" y="294132"/>
                  </a:lnTo>
                  <a:lnTo>
                    <a:pt x="909828" y="170687"/>
                  </a:lnTo>
                  <a:lnTo>
                    <a:pt x="704088" y="170687"/>
                  </a:lnTo>
                  <a:lnTo>
                    <a:pt x="704088" y="294132"/>
                  </a:lnTo>
                  <a:close/>
                </a:path>
                <a:path w="911859" h="294640">
                  <a:moveTo>
                    <a:pt x="234696" y="294132"/>
                  </a:moveTo>
                  <a:lnTo>
                    <a:pt x="440436" y="294132"/>
                  </a:lnTo>
                  <a:lnTo>
                    <a:pt x="440436" y="170687"/>
                  </a:lnTo>
                  <a:lnTo>
                    <a:pt x="234696" y="170687"/>
                  </a:lnTo>
                  <a:lnTo>
                    <a:pt x="234696" y="294132"/>
                  </a:lnTo>
                  <a:close/>
                </a:path>
                <a:path w="911859" h="294640">
                  <a:moveTo>
                    <a:pt x="705612" y="123444"/>
                  </a:moveTo>
                  <a:lnTo>
                    <a:pt x="911352" y="123444"/>
                  </a:lnTo>
                  <a:lnTo>
                    <a:pt x="911352" y="0"/>
                  </a:lnTo>
                  <a:lnTo>
                    <a:pt x="705612" y="0"/>
                  </a:lnTo>
                  <a:lnTo>
                    <a:pt x="705612" y="123444"/>
                  </a:lnTo>
                  <a:close/>
                </a:path>
              </a:pathLst>
            </a:custGeom>
            <a:ln w="15240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401050" y="172974"/>
              <a:ext cx="3655060" cy="1428115"/>
            </a:xfrm>
            <a:custGeom>
              <a:avLst/>
              <a:gdLst/>
              <a:ahLst/>
              <a:cxnLst/>
              <a:rect l="l" t="t" r="r" b="b"/>
              <a:pathLst>
                <a:path w="3655059" h="1428115">
                  <a:moveTo>
                    <a:pt x="0" y="1427988"/>
                  </a:moveTo>
                  <a:lnTo>
                    <a:pt x="3654425" y="1427988"/>
                  </a:lnTo>
                </a:path>
                <a:path w="3655059" h="1428115">
                  <a:moveTo>
                    <a:pt x="4572" y="0"/>
                  </a:moveTo>
                  <a:lnTo>
                    <a:pt x="4572" y="1413890"/>
                  </a:lnTo>
                </a:path>
                <a:path w="3655059" h="1428115">
                  <a:moveTo>
                    <a:pt x="3654552" y="7620"/>
                  </a:moveTo>
                  <a:lnTo>
                    <a:pt x="3654552" y="1421511"/>
                  </a:lnTo>
                </a:path>
              </a:pathLst>
            </a:custGeom>
            <a:ln w="2895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217664" y="1141475"/>
              <a:ext cx="1028700" cy="411480"/>
            </a:xfrm>
            <a:custGeom>
              <a:avLst/>
              <a:gdLst/>
              <a:ahLst/>
              <a:cxnLst/>
              <a:rect l="l" t="t" r="r" b="b"/>
              <a:pathLst>
                <a:path w="1028700" h="411480">
                  <a:moveTo>
                    <a:pt x="0" y="411479"/>
                  </a:moveTo>
                  <a:lnTo>
                    <a:pt x="1028700" y="411479"/>
                  </a:lnTo>
                  <a:lnTo>
                    <a:pt x="1028700" y="0"/>
                  </a:lnTo>
                  <a:lnTo>
                    <a:pt x="0" y="0"/>
                  </a:lnTo>
                  <a:lnTo>
                    <a:pt x="0" y="411479"/>
                  </a:lnTo>
                  <a:close/>
                </a:path>
              </a:pathLst>
            </a:custGeom>
            <a:ln w="15240">
              <a:solidFill>
                <a:srgbClr val="2583C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281672" y="720851"/>
              <a:ext cx="2969260" cy="768350"/>
            </a:xfrm>
            <a:custGeom>
              <a:avLst/>
              <a:gdLst/>
              <a:ahLst/>
              <a:cxnLst/>
              <a:rect l="l" t="t" r="r" b="b"/>
              <a:pathLst>
                <a:path w="2969259" h="768350">
                  <a:moveTo>
                    <a:pt x="3048" y="597408"/>
                  </a:moveTo>
                  <a:lnTo>
                    <a:pt x="208788" y="597408"/>
                  </a:lnTo>
                  <a:lnTo>
                    <a:pt x="208788" y="473963"/>
                  </a:lnTo>
                  <a:lnTo>
                    <a:pt x="3048" y="473963"/>
                  </a:lnTo>
                  <a:lnTo>
                    <a:pt x="3048" y="597408"/>
                  </a:lnTo>
                  <a:close/>
                </a:path>
                <a:path w="2969259" h="768350">
                  <a:moveTo>
                    <a:pt x="237744" y="597408"/>
                  </a:moveTo>
                  <a:lnTo>
                    <a:pt x="441960" y="597408"/>
                  </a:lnTo>
                  <a:lnTo>
                    <a:pt x="441960" y="473963"/>
                  </a:lnTo>
                  <a:lnTo>
                    <a:pt x="237744" y="473963"/>
                  </a:lnTo>
                  <a:lnTo>
                    <a:pt x="237744" y="597408"/>
                  </a:lnTo>
                  <a:close/>
                </a:path>
                <a:path w="2969259" h="768350">
                  <a:moveTo>
                    <a:pt x="470916" y="597408"/>
                  </a:moveTo>
                  <a:lnTo>
                    <a:pt x="676656" y="597408"/>
                  </a:lnTo>
                  <a:lnTo>
                    <a:pt x="676656" y="473963"/>
                  </a:lnTo>
                  <a:lnTo>
                    <a:pt x="470916" y="473963"/>
                  </a:lnTo>
                  <a:lnTo>
                    <a:pt x="470916" y="597408"/>
                  </a:lnTo>
                  <a:close/>
                </a:path>
                <a:path w="2969259" h="768350">
                  <a:moveTo>
                    <a:pt x="0" y="768096"/>
                  </a:moveTo>
                  <a:lnTo>
                    <a:pt x="205740" y="768096"/>
                  </a:lnTo>
                  <a:lnTo>
                    <a:pt x="205740" y="644651"/>
                  </a:lnTo>
                  <a:lnTo>
                    <a:pt x="0" y="644651"/>
                  </a:lnTo>
                  <a:lnTo>
                    <a:pt x="0" y="768096"/>
                  </a:lnTo>
                  <a:close/>
                </a:path>
                <a:path w="2969259" h="768350">
                  <a:moveTo>
                    <a:pt x="469392" y="768096"/>
                  </a:moveTo>
                  <a:lnTo>
                    <a:pt x="673608" y="768096"/>
                  </a:lnTo>
                  <a:lnTo>
                    <a:pt x="673608" y="644651"/>
                  </a:lnTo>
                  <a:lnTo>
                    <a:pt x="469392" y="644651"/>
                  </a:lnTo>
                  <a:lnTo>
                    <a:pt x="469392" y="768096"/>
                  </a:lnTo>
                  <a:close/>
                </a:path>
                <a:path w="2969259" h="768350">
                  <a:moveTo>
                    <a:pt x="702563" y="768096"/>
                  </a:moveTo>
                  <a:lnTo>
                    <a:pt x="908303" y="768096"/>
                  </a:lnTo>
                  <a:lnTo>
                    <a:pt x="908303" y="644651"/>
                  </a:lnTo>
                  <a:lnTo>
                    <a:pt x="702563" y="644651"/>
                  </a:lnTo>
                  <a:lnTo>
                    <a:pt x="702563" y="768096"/>
                  </a:lnTo>
                  <a:close/>
                </a:path>
                <a:path w="2969259" h="768350">
                  <a:moveTo>
                    <a:pt x="234696" y="768096"/>
                  </a:moveTo>
                  <a:lnTo>
                    <a:pt x="440436" y="768096"/>
                  </a:lnTo>
                  <a:lnTo>
                    <a:pt x="440436" y="644651"/>
                  </a:lnTo>
                  <a:lnTo>
                    <a:pt x="234696" y="644651"/>
                  </a:lnTo>
                  <a:lnTo>
                    <a:pt x="234696" y="768096"/>
                  </a:lnTo>
                  <a:close/>
                </a:path>
                <a:path w="2969259" h="768350">
                  <a:moveTo>
                    <a:pt x="705611" y="597408"/>
                  </a:moveTo>
                  <a:lnTo>
                    <a:pt x="911351" y="597408"/>
                  </a:lnTo>
                  <a:lnTo>
                    <a:pt x="911351" y="473963"/>
                  </a:lnTo>
                  <a:lnTo>
                    <a:pt x="705611" y="473963"/>
                  </a:lnTo>
                  <a:lnTo>
                    <a:pt x="705611" y="597408"/>
                  </a:lnTo>
                  <a:close/>
                </a:path>
                <a:path w="2969259" h="768350">
                  <a:moveTo>
                    <a:pt x="435863" y="0"/>
                  </a:moveTo>
                  <a:lnTo>
                    <a:pt x="437896" y="421259"/>
                  </a:lnTo>
                </a:path>
                <a:path w="2969259" h="768350">
                  <a:moveTo>
                    <a:pt x="1723644" y="0"/>
                  </a:moveTo>
                  <a:lnTo>
                    <a:pt x="1725676" y="421259"/>
                  </a:lnTo>
                </a:path>
                <a:path w="2969259" h="768350">
                  <a:moveTo>
                    <a:pt x="2967228" y="0"/>
                  </a:moveTo>
                  <a:lnTo>
                    <a:pt x="2969259" y="421259"/>
                  </a:lnTo>
                </a:path>
              </a:pathLst>
            </a:custGeom>
            <a:ln w="15240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933938" y="310134"/>
              <a:ext cx="1028700" cy="411480"/>
            </a:xfrm>
            <a:custGeom>
              <a:avLst/>
              <a:gdLst/>
              <a:ahLst/>
              <a:cxnLst/>
              <a:rect l="l" t="t" r="r" b="b"/>
              <a:pathLst>
                <a:path w="1028700" h="411480">
                  <a:moveTo>
                    <a:pt x="0" y="411480"/>
                  </a:moveTo>
                  <a:lnTo>
                    <a:pt x="1028700" y="411480"/>
                  </a:lnTo>
                  <a:lnTo>
                    <a:pt x="1028700" y="0"/>
                  </a:lnTo>
                  <a:lnTo>
                    <a:pt x="0" y="0"/>
                  </a:lnTo>
                  <a:lnTo>
                    <a:pt x="0" y="411480"/>
                  </a:lnTo>
                  <a:close/>
                </a:path>
              </a:pathLst>
            </a:custGeom>
            <a:ln w="38100">
              <a:solidFill>
                <a:srgbClr val="FF92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705344" y="62484"/>
              <a:ext cx="4203700" cy="1728470"/>
            </a:xfrm>
            <a:custGeom>
              <a:avLst/>
              <a:gdLst/>
              <a:ahLst/>
              <a:cxnLst/>
              <a:rect l="l" t="t" r="r" b="b"/>
              <a:pathLst>
                <a:path w="4203700" h="1728470">
                  <a:moveTo>
                    <a:pt x="3294887" y="423672"/>
                  </a:moveTo>
                  <a:lnTo>
                    <a:pt x="3500628" y="423672"/>
                  </a:lnTo>
                  <a:lnTo>
                    <a:pt x="3500628" y="300227"/>
                  </a:lnTo>
                  <a:lnTo>
                    <a:pt x="3294887" y="300227"/>
                  </a:lnTo>
                  <a:lnTo>
                    <a:pt x="3294887" y="423672"/>
                  </a:lnTo>
                  <a:close/>
                </a:path>
                <a:path w="4203700" h="1728470">
                  <a:moveTo>
                    <a:pt x="3529583" y="423672"/>
                  </a:moveTo>
                  <a:lnTo>
                    <a:pt x="3733800" y="423672"/>
                  </a:lnTo>
                  <a:lnTo>
                    <a:pt x="3733800" y="300227"/>
                  </a:lnTo>
                  <a:lnTo>
                    <a:pt x="3529583" y="300227"/>
                  </a:lnTo>
                  <a:lnTo>
                    <a:pt x="3529583" y="423672"/>
                  </a:lnTo>
                  <a:close/>
                </a:path>
                <a:path w="4203700" h="1728470">
                  <a:moveTo>
                    <a:pt x="3762755" y="423672"/>
                  </a:moveTo>
                  <a:lnTo>
                    <a:pt x="3968496" y="423672"/>
                  </a:lnTo>
                  <a:lnTo>
                    <a:pt x="3968496" y="300227"/>
                  </a:lnTo>
                  <a:lnTo>
                    <a:pt x="3762755" y="300227"/>
                  </a:lnTo>
                  <a:lnTo>
                    <a:pt x="3762755" y="423672"/>
                  </a:lnTo>
                  <a:close/>
                </a:path>
                <a:path w="4203700" h="1728470">
                  <a:moveTo>
                    <a:pt x="3291839" y="594360"/>
                  </a:moveTo>
                  <a:lnTo>
                    <a:pt x="3497579" y="594360"/>
                  </a:lnTo>
                  <a:lnTo>
                    <a:pt x="3497579" y="470916"/>
                  </a:lnTo>
                  <a:lnTo>
                    <a:pt x="3291839" y="470916"/>
                  </a:lnTo>
                  <a:lnTo>
                    <a:pt x="3291839" y="594360"/>
                  </a:lnTo>
                  <a:close/>
                </a:path>
                <a:path w="4203700" h="1728470">
                  <a:moveTo>
                    <a:pt x="3761231" y="594360"/>
                  </a:moveTo>
                  <a:lnTo>
                    <a:pt x="3965448" y="594360"/>
                  </a:lnTo>
                  <a:lnTo>
                    <a:pt x="3965448" y="470916"/>
                  </a:lnTo>
                  <a:lnTo>
                    <a:pt x="3761231" y="470916"/>
                  </a:lnTo>
                  <a:lnTo>
                    <a:pt x="3761231" y="594360"/>
                  </a:lnTo>
                  <a:close/>
                </a:path>
                <a:path w="4203700" h="1728470">
                  <a:moveTo>
                    <a:pt x="3994404" y="594360"/>
                  </a:moveTo>
                  <a:lnTo>
                    <a:pt x="4200144" y="594360"/>
                  </a:lnTo>
                  <a:lnTo>
                    <a:pt x="4200144" y="470916"/>
                  </a:lnTo>
                  <a:lnTo>
                    <a:pt x="3994404" y="470916"/>
                  </a:lnTo>
                  <a:lnTo>
                    <a:pt x="3994404" y="594360"/>
                  </a:lnTo>
                  <a:close/>
                </a:path>
                <a:path w="4203700" h="1728470">
                  <a:moveTo>
                    <a:pt x="3526535" y="594360"/>
                  </a:moveTo>
                  <a:lnTo>
                    <a:pt x="3732276" y="594360"/>
                  </a:lnTo>
                  <a:lnTo>
                    <a:pt x="3732276" y="470916"/>
                  </a:lnTo>
                  <a:lnTo>
                    <a:pt x="3526535" y="470916"/>
                  </a:lnTo>
                  <a:lnTo>
                    <a:pt x="3526535" y="594360"/>
                  </a:lnTo>
                  <a:close/>
                </a:path>
                <a:path w="4203700" h="1728470">
                  <a:moveTo>
                    <a:pt x="3997452" y="423672"/>
                  </a:moveTo>
                  <a:lnTo>
                    <a:pt x="4203192" y="423672"/>
                  </a:lnTo>
                  <a:lnTo>
                    <a:pt x="4203192" y="300227"/>
                  </a:lnTo>
                  <a:lnTo>
                    <a:pt x="3997452" y="300227"/>
                  </a:lnTo>
                  <a:lnTo>
                    <a:pt x="3997452" y="423672"/>
                  </a:lnTo>
                  <a:close/>
                </a:path>
                <a:path w="4203700" h="1728470">
                  <a:moveTo>
                    <a:pt x="3773424" y="658368"/>
                  </a:moveTo>
                  <a:lnTo>
                    <a:pt x="3775455" y="1079627"/>
                  </a:lnTo>
                </a:path>
                <a:path w="4203700" h="1728470">
                  <a:moveTo>
                    <a:pt x="527303" y="658368"/>
                  </a:moveTo>
                  <a:lnTo>
                    <a:pt x="737997" y="1079627"/>
                  </a:lnTo>
                </a:path>
                <a:path w="4203700" h="1728470">
                  <a:moveTo>
                    <a:pt x="1778507" y="658368"/>
                  </a:moveTo>
                  <a:lnTo>
                    <a:pt x="1989201" y="1079627"/>
                  </a:lnTo>
                </a:path>
                <a:path w="4203700" h="1728470">
                  <a:moveTo>
                    <a:pt x="3023615" y="658368"/>
                  </a:moveTo>
                  <a:lnTo>
                    <a:pt x="3234308" y="1079627"/>
                  </a:lnTo>
                </a:path>
                <a:path w="4203700" h="1728470">
                  <a:moveTo>
                    <a:pt x="750697" y="658368"/>
                  </a:moveTo>
                  <a:lnTo>
                    <a:pt x="527303" y="1079627"/>
                  </a:lnTo>
                </a:path>
                <a:path w="4203700" h="1728470">
                  <a:moveTo>
                    <a:pt x="1977516" y="658368"/>
                  </a:moveTo>
                  <a:lnTo>
                    <a:pt x="1754124" y="1079627"/>
                  </a:lnTo>
                </a:path>
                <a:path w="4203700" h="1728470">
                  <a:moveTo>
                    <a:pt x="3216529" y="658368"/>
                  </a:moveTo>
                  <a:lnTo>
                    <a:pt x="2993135" y="1079627"/>
                  </a:lnTo>
                </a:path>
                <a:path w="4203700" h="1728470">
                  <a:moveTo>
                    <a:pt x="3723004" y="235712"/>
                  </a:moveTo>
                  <a:lnTo>
                    <a:pt x="3720083" y="3048"/>
                  </a:lnTo>
                </a:path>
                <a:path w="4203700" h="1728470">
                  <a:moveTo>
                    <a:pt x="5969" y="235712"/>
                  </a:moveTo>
                  <a:lnTo>
                    <a:pt x="3048" y="3048"/>
                  </a:lnTo>
                </a:path>
                <a:path w="4203700" h="1728470">
                  <a:moveTo>
                    <a:pt x="3485387" y="236855"/>
                  </a:moveTo>
                  <a:lnTo>
                    <a:pt x="3485387" y="83820"/>
                  </a:lnTo>
                </a:path>
                <a:path w="4203700" h="1728470">
                  <a:moveTo>
                    <a:pt x="1242059" y="247523"/>
                  </a:moveTo>
                  <a:lnTo>
                    <a:pt x="1242059" y="94488"/>
                  </a:lnTo>
                </a:path>
                <a:path w="4203700" h="1728470">
                  <a:moveTo>
                    <a:pt x="3719956" y="1723136"/>
                  </a:moveTo>
                  <a:lnTo>
                    <a:pt x="3717035" y="1490472"/>
                  </a:lnTo>
                </a:path>
                <a:path w="4203700" h="1728470">
                  <a:moveTo>
                    <a:pt x="2921" y="1723136"/>
                  </a:moveTo>
                  <a:lnTo>
                    <a:pt x="0" y="1490472"/>
                  </a:lnTo>
                </a:path>
                <a:path w="4203700" h="1728470">
                  <a:moveTo>
                    <a:pt x="3482339" y="1649603"/>
                  </a:moveTo>
                  <a:lnTo>
                    <a:pt x="3482339" y="1496568"/>
                  </a:lnTo>
                </a:path>
                <a:path w="4203700" h="1728470">
                  <a:moveTo>
                    <a:pt x="1239011" y="1654175"/>
                  </a:moveTo>
                  <a:lnTo>
                    <a:pt x="1239011" y="1501140"/>
                  </a:lnTo>
                </a:path>
                <a:path w="4203700" h="1728470">
                  <a:moveTo>
                    <a:pt x="1239011" y="94488"/>
                  </a:moveTo>
                  <a:lnTo>
                    <a:pt x="3482848" y="94488"/>
                  </a:lnTo>
                </a:path>
                <a:path w="4203700" h="1728470">
                  <a:moveTo>
                    <a:pt x="1242059" y="1648968"/>
                  </a:moveTo>
                  <a:lnTo>
                    <a:pt x="3485896" y="1648968"/>
                  </a:lnTo>
                </a:path>
                <a:path w="4203700" h="1728470">
                  <a:moveTo>
                    <a:pt x="0" y="0"/>
                  </a:moveTo>
                  <a:lnTo>
                    <a:pt x="3717162" y="0"/>
                  </a:lnTo>
                </a:path>
                <a:path w="4203700" h="1728470">
                  <a:moveTo>
                    <a:pt x="3048" y="1728216"/>
                  </a:moveTo>
                  <a:lnTo>
                    <a:pt x="3720210" y="1728216"/>
                  </a:lnTo>
                </a:path>
              </a:pathLst>
            </a:custGeom>
            <a:ln w="15240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9298559" y="877083"/>
              <a:ext cx="575945" cy="175260"/>
            </a:xfrm>
            <a:custGeom>
              <a:avLst/>
              <a:gdLst/>
              <a:ahLst/>
              <a:cxnLst/>
              <a:rect l="l" t="t" r="r" b="b"/>
              <a:pathLst>
                <a:path w="575945" h="175259">
                  <a:moveTo>
                    <a:pt x="149560" y="4062"/>
                  </a:moveTo>
                  <a:lnTo>
                    <a:pt x="142367" y="6455"/>
                  </a:lnTo>
                  <a:lnTo>
                    <a:pt x="0" y="89894"/>
                  </a:lnTo>
                  <a:lnTo>
                    <a:pt x="142748" y="172825"/>
                  </a:lnTo>
                  <a:lnTo>
                    <a:pt x="149869" y="175216"/>
                  </a:lnTo>
                  <a:lnTo>
                    <a:pt x="157146" y="174714"/>
                  </a:lnTo>
                  <a:lnTo>
                    <a:pt x="163732" y="171521"/>
                  </a:lnTo>
                  <a:lnTo>
                    <a:pt x="168783" y="165840"/>
                  </a:lnTo>
                  <a:lnTo>
                    <a:pt x="171174" y="158718"/>
                  </a:lnTo>
                  <a:lnTo>
                    <a:pt x="170672" y="151441"/>
                  </a:lnTo>
                  <a:lnTo>
                    <a:pt x="167479" y="144855"/>
                  </a:lnTo>
                  <a:lnTo>
                    <a:pt x="161798" y="139805"/>
                  </a:lnTo>
                  <a:lnTo>
                    <a:pt x="108413" y="108817"/>
                  </a:lnTo>
                  <a:lnTo>
                    <a:pt x="37846" y="108817"/>
                  </a:lnTo>
                  <a:lnTo>
                    <a:pt x="37846" y="70717"/>
                  </a:lnTo>
                  <a:lnTo>
                    <a:pt x="105664" y="70717"/>
                  </a:lnTo>
                  <a:lnTo>
                    <a:pt x="108182" y="70703"/>
                  </a:lnTo>
                  <a:lnTo>
                    <a:pt x="161671" y="39348"/>
                  </a:lnTo>
                  <a:lnTo>
                    <a:pt x="167276" y="34315"/>
                  </a:lnTo>
                  <a:lnTo>
                    <a:pt x="170418" y="27759"/>
                  </a:lnTo>
                  <a:lnTo>
                    <a:pt x="170868" y="20488"/>
                  </a:lnTo>
                  <a:lnTo>
                    <a:pt x="168401" y="13313"/>
                  </a:lnTo>
                  <a:lnTo>
                    <a:pt x="163423" y="7705"/>
                  </a:lnTo>
                  <a:lnTo>
                    <a:pt x="156860" y="4550"/>
                  </a:lnTo>
                  <a:lnTo>
                    <a:pt x="149560" y="4062"/>
                  </a:lnTo>
                  <a:close/>
                </a:path>
                <a:path w="575945" h="175259">
                  <a:moveTo>
                    <a:pt x="500126" y="85466"/>
                  </a:moveTo>
                  <a:lnTo>
                    <a:pt x="414147" y="135868"/>
                  </a:lnTo>
                  <a:lnTo>
                    <a:pt x="408467" y="140900"/>
                  </a:lnTo>
                  <a:lnTo>
                    <a:pt x="405288" y="147456"/>
                  </a:lnTo>
                  <a:lnTo>
                    <a:pt x="404824" y="154727"/>
                  </a:lnTo>
                  <a:lnTo>
                    <a:pt x="407289" y="161903"/>
                  </a:lnTo>
                  <a:lnTo>
                    <a:pt x="412339" y="167511"/>
                  </a:lnTo>
                  <a:lnTo>
                    <a:pt x="418925" y="170666"/>
                  </a:lnTo>
                  <a:lnTo>
                    <a:pt x="426202" y="171154"/>
                  </a:lnTo>
                  <a:lnTo>
                    <a:pt x="433324" y="168761"/>
                  </a:lnTo>
                  <a:lnTo>
                    <a:pt x="542753" y="104626"/>
                  </a:lnTo>
                  <a:lnTo>
                    <a:pt x="470026" y="104626"/>
                  </a:lnTo>
                  <a:lnTo>
                    <a:pt x="537972" y="104499"/>
                  </a:lnTo>
                  <a:lnTo>
                    <a:pt x="537963" y="101832"/>
                  </a:lnTo>
                  <a:lnTo>
                    <a:pt x="528320" y="101832"/>
                  </a:lnTo>
                  <a:lnTo>
                    <a:pt x="500126" y="85466"/>
                  </a:lnTo>
                  <a:close/>
                </a:path>
                <a:path w="575945" h="175259">
                  <a:moveTo>
                    <a:pt x="108182" y="70703"/>
                  </a:moveTo>
                  <a:lnTo>
                    <a:pt x="105664" y="70717"/>
                  </a:lnTo>
                  <a:lnTo>
                    <a:pt x="37846" y="70717"/>
                  </a:lnTo>
                  <a:lnTo>
                    <a:pt x="37846" y="108817"/>
                  </a:lnTo>
                  <a:lnTo>
                    <a:pt x="80137" y="108817"/>
                  </a:lnTo>
                  <a:lnTo>
                    <a:pt x="108194" y="108690"/>
                  </a:lnTo>
                  <a:lnTo>
                    <a:pt x="104037" y="106277"/>
                  </a:lnTo>
                  <a:lnTo>
                    <a:pt x="47498" y="106277"/>
                  </a:lnTo>
                  <a:lnTo>
                    <a:pt x="47371" y="73384"/>
                  </a:lnTo>
                  <a:lnTo>
                    <a:pt x="103609" y="73384"/>
                  </a:lnTo>
                  <a:lnTo>
                    <a:pt x="108182" y="70703"/>
                  </a:lnTo>
                  <a:close/>
                </a:path>
                <a:path w="575945" h="175259">
                  <a:moveTo>
                    <a:pt x="108194" y="108690"/>
                  </a:moveTo>
                  <a:lnTo>
                    <a:pt x="80137" y="108817"/>
                  </a:lnTo>
                  <a:lnTo>
                    <a:pt x="108413" y="108817"/>
                  </a:lnTo>
                  <a:lnTo>
                    <a:pt x="108194" y="108690"/>
                  </a:lnTo>
                  <a:close/>
                </a:path>
                <a:path w="575945" h="175259">
                  <a:moveTo>
                    <a:pt x="471215" y="68685"/>
                  </a:moveTo>
                  <a:lnTo>
                    <a:pt x="286004" y="68685"/>
                  </a:lnTo>
                  <a:lnTo>
                    <a:pt x="285369" y="68812"/>
                  </a:lnTo>
                  <a:lnTo>
                    <a:pt x="285210" y="68812"/>
                  </a:lnTo>
                  <a:lnTo>
                    <a:pt x="282829" y="69193"/>
                  </a:lnTo>
                  <a:lnTo>
                    <a:pt x="273304" y="69193"/>
                  </a:lnTo>
                  <a:lnTo>
                    <a:pt x="256667" y="69574"/>
                  </a:lnTo>
                  <a:lnTo>
                    <a:pt x="108182" y="70703"/>
                  </a:lnTo>
                  <a:lnTo>
                    <a:pt x="75628" y="89786"/>
                  </a:lnTo>
                  <a:lnTo>
                    <a:pt x="108194" y="108690"/>
                  </a:lnTo>
                  <a:lnTo>
                    <a:pt x="130683" y="108690"/>
                  </a:lnTo>
                  <a:lnTo>
                    <a:pt x="197993" y="108309"/>
                  </a:lnTo>
                  <a:lnTo>
                    <a:pt x="257175" y="107547"/>
                  </a:lnTo>
                  <a:lnTo>
                    <a:pt x="263398" y="107547"/>
                  </a:lnTo>
                  <a:lnTo>
                    <a:pt x="282448" y="107039"/>
                  </a:lnTo>
                  <a:lnTo>
                    <a:pt x="287147" y="106785"/>
                  </a:lnTo>
                  <a:lnTo>
                    <a:pt x="288925" y="106658"/>
                  </a:lnTo>
                  <a:lnTo>
                    <a:pt x="290068" y="106658"/>
                  </a:lnTo>
                  <a:lnTo>
                    <a:pt x="290575" y="106531"/>
                  </a:lnTo>
                  <a:lnTo>
                    <a:pt x="289687" y="106531"/>
                  </a:lnTo>
                  <a:lnTo>
                    <a:pt x="292862" y="106023"/>
                  </a:lnTo>
                  <a:lnTo>
                    <a:pt x="302514" y="106023"/>
                  </a:lnTo>
                  <a:lnTo>
                    <a:pt x="319150" y="105642"/>
                  </a:lnTo>
                  <a:lnTo>
                    <a:pt x="326009" y="105642"/>
                  </a:lnTo>
                  <a:lnTo>
                    <a:pt x="377951" y="105007"/>
                  </a:lnTo>
                  <a:lnTo>
                    <a:pt x="398907" y="105007"/>
                  </a:lnTo>
                  <a:lnTo>
                    <a:pt x="467442" y="104626"/>
                  </a:lnTo>
                  <a:lnTo>
                    <a:pt x="500126" y="85466"/>
                  </a:lnTo>
                  <a:lnTo>
                    <a:pt x="471215" y="68685"/>
                  </a:lnTo>
                  <a:close/>
                </a:path>
                <a:path w="575945" h="175259">
                  <a:moveTo>
                    <a:pt x="292862" y="106023"/>
                  </a:moveTo>
                  <a:lnTo>
                    <a:pt x="289687" y="106531"/>
                  </a:lnTo>
                  <a:lnTo>
                    <a:pt x="290957" y="106404"/>
                  </a:lnTo>
                  <a:lnTo>
                    <a:pt x="292100" y="106150"/>
                  </a:lnTo>
                  <a:lnTo>
                    <a:pt x="292481" y="106150"/>
                  </a:lnTo>
                  <a:lnTo>
                    <a:pt x="292862" y="106023"/>
                  </a:lnTo>
                  <a:close/>
                </a:path>
                <a:path w="575945" h="175259">
                  <a:moveTo>
                    <a:pt x="291083" y="106404"/>
                  </a:moveTo>
                  <a:lnTo>
                    <a:pt x="289687" y="106531"/>
                  </a:lnTo>
                  <a:lnTo>
                    <a:pt x="290575" y="106531"/>
                  </a:lnTo>
                  <a:lnTo>
                    <a:pt x="291083" y="106404"/>
                  </a:lnTo>
                  <a:close/>
                </a:path>
                <a:path w="575945" h="175259">
                  <a:moveTo>
                    <a:pt x="298958" y="106023"/>
                  </a:moveTo>
                  <a:lnTo>
                    <a:pt x="292862" y="106023"/>
                  </a:lnTo>
                  <a:lnTo>
                    <a:pt x="292481" y="106150"/>
                  </a:lnTo>
                  <a:lnTo>
                    <a:pt x="292100" y="106150"/>
                  </a:lnTo>
                  <a:lnTo>
                    <a:pt x="291083" y="106404"/>
                  </a:lnTo>
                  <a:lnTo>
                    <a:pt x="292481" y="106404"/>
                  </a:lnTo>
                  <a:lnTo>
                    <a:pt x="295021" y="106277"/>
                  </a:lnTo>
                  <a:lnTo>
                    <a:pt x="298958" y="106023"/>
                  </a:lnTo>
                  <a:close/>
                </a:path>
                <a:path w="575945" h="175259">
                  <a:moveTo>
                    <a:pt x="47371" y="73384"/>
                  </a:moveTo>
                  <a:lnTo>
                    <a:pt x="47498" y="106277"/>
                  </a:lnTo>
                  <a:lnTo>
                    <a:pt x="75628" y="89786"/>
                  </a:lnTo>
                  <a:lnTo>
                    <a:pt x="47371" y="73384"/>
                  </a:lnTo>
                  <a:close/>
                </a:path>
                <a:path w="575945" h="175259">
                  <a:moveTo>
                    <a:pt x="75628" y="89786"/>
                  </a:moveTo>
                  <a:lnTo>
                    <a:pt x="47498" y="106277"/>
                  </a:lnTo>
                  <a:lnTo>
                    <a:pt x="104037" y="106277"/>
                  </a:lnTo>
                  <a:lnTo>
                    <a:pt x="75628" y="89786"/>
                  </a:lnTo>
                  <a:close/>
                </a:path>
                <a:path w="575945" h="175259">
                  <a:moveTo>
                    <a:pt x="543148" y="66399"/>
                  </a:moveTo>
                  <a:lnTo>
                    <a:pt x="537845" y="66399"/>
                  </a:lnTo>
                  <a:lnTo>
                    <a:pt x="537972" y="104499"/>
                  </a:lnTo>
                  <a:lnTo>
                    <a:pt x="470026" y="104626"/>
                  </a:lnTo>
                  <a:lnTo>
                    <a:pt x="542753" y="104626"/>
                  </a:lnTo>
                  <a:lnTo>
                    <a:pt x="575691" y="85322"/>
                  </a:lnTo>
                  <a:lnTo>
                    <a:pt x="543148" y="66399"/>
                  </a:lnTo>
                  <a:close/>
                </a:path>
                <a:path w="575945" h="175259">
                  <a:moveTo>
                    <a:pt x="528320" y="68939"/>
                  </a:moveTo>
                  <a:lnTo>
                    <a:pt x="500126" y="85466"/>
                  </a:lnTo>
                  <a:lnTo>
                    <a:pt x="528320" y="101832"/>
                  </a:lnTo>
                  <a:lnTo>
                    <a:pt x="528320" y="68939"/>
                  </a:lnTo>
                  <a:close/>
                </a:path>
                <a:path w="575945" h="175259">
                  <a:moveTo>
                    <a:pt x="537853" y="68939"/>
                  </a:moveTo>
                  <a:lnTo>
                    <a:pt x="528320" y="68939"/>
                  </a:lnTo>
                  <a:lnTo>
                    <a:pt x="528320" y="101832"/>
                  </a:lnTo>
                  <a:lnTo>
                    <a:pt x="537963" y="101832"/>
                  </a:lnTo>
                  <a:lnTo>
                    <a:pt x="537853" y="68939"/>
                  </a:lnTo>
                  <a:close/>
                </a:path>
                <a:path w="575945" h="175259">
                  <a:moveTo>
                    <a:pt x="103609" y="73384"/>
                  </a:moveTo>
                  <a:lnTo>
                    <a:pt x="47371" y="73384"/>
                  </a:lnTo>
                  <a:lnTo>
                    <a:pt x="75628" y="89786"/>
                  </a:lnTo>
                  <a:lnTo>
                    <a:pt x="103609" y="73384"/>
                  </a:lnTo>
                  <a:close/>
                </a:path>
                <a:path w="575945" h="175259">
                  <a:moveTo>
                    <a:pt x="425876" y="0"/>
                  </a:moveTo>
                  <a:lnTo>
                    <a:pt x="418576" y="502"/>
                  </a:lnTo>
                  <a:lnTo>
                    <a:pt x="412013" y="3694"/>
                  </a:lnTo>
                  <a:lnTo>
                    <a:pt x="407035" y="9376"/>
                  </a:lnTo>
                  <a:lnTo>
                    <a:pt x="404588" y="16498"/>
                  </a:lnTo>
                  <a:lnTo>
                    <a:pt x="405082" y="23774"/>
                  </a:lnTo>
                  <a:lnTo>
                    <a:pt x="408267" y="30360"/>
                  </a:lnTo>
                  <a:lnTo>
                    <a:pt x="413893" y="35411"/>
                  </a:lnTo>
                  <a:lnTo>
                    <a:pt x="500126" y="85466"/>
                  </a:lnTo>
                  <a:lnTo>
                    <a:pt x="528320" y="68939"/>
                  </a:lnTo>
                  <a:lnTo>
                    <a:pt x="537853" y="68939"/>
                  </a:lnTo>
                  <a:lnTo>
                    <a:pt x="537845" y="66526"/>
                  </a:lnTo>
                  <a:lnTo>
                    <a:pt x="469900" y="66526"/>
                  </a:lnTo>
                  <a:lnTo>
                    <a:pt x="543148" y="66399"/>
                  </a:lnTo>
                  <a:lnTo>
                    <a:pt x="433070" y="2391"/>
                  </a:lnTo>
                  <a:lnTo>
                    <a:pt x="425876" y="0"/>
                  </a:lnTo>
                  <a:close/>
                </a:path>
                <a:path w="575945" h="175259">
                  <a:moveTo>
                    <a:pt x="284734" y="68812"/>
                  </a:moveTo>
                  <a:lnTo>
                    <a:pt x="283464" y="68812"/>
                  </a:lnTo>
                  <a:lnTo>
                    <a:pt x="280416" y="68939"/>
                  </a:lnTo>
                  <a:lnTo>
                    <a:pt x="277495" y="69193"/>
                  </a:lnTo>
                  <a:lnTo>
                    <a:pt x="282829" y="69193"/>
                  </a:lnTo>
                  <a:lnTo>
                    <a:pt x="283210" y="69066"/>
                  </a:lnTo>
                  <a:lnTo>
                    <a:pt x="283591" y="69066"/>
                  </a:lnTo>
                  <a:lnTo>
                    <a:pt x="284734" y="68812"/>
                  </a:lnTo>
                  <a:close/>
                </a:path>
                <a:path w="575945" h="175259">
                  <a:moveTo>
                    <a:pt x="283622" y="69066"/>
                  </a:moveTo>
                  <a:lnTo>
                    <a:pt x="283210" y="69066"/>
                  </a:lnTo>
                  <a:lnTo>
                    <a:pt x="282829" y="69193"/>
                  </a:lnTo>
                  <a:lnTo>
                    <a:pt x="283622" y="69066"/>
                  </a:lnTo>
                  <a:close/>
                </a:path>
                <a:path w="575945" h="175259">
                  <a:moveTo>
                    <a:pt x="467496" y="66526"/>
                  </a:moveTo>
                  <a:lnTo>
                    <a:pt x="445008" y="66526"/>
                  </a:lnTo>
                  <a:lnTo>
                    <a:pt x="398780" y="66907"/>
                  </a:lnTo>
                  <a:lnTo>
                    <a:pt x="377571" y="66907"/>
                  </a:lnTo>
                  <a:lnTo>
                    <a:pt x="318516" y="67669"/>
                  </a:lnTo>
                  <a:lnTo>
                    <a:pt x="312293" y="67669"/>
                  </a:lnTo>
                  <a:lnTo>
                    <a:pt x="296799" y="68050"/>
                  </a:lnTo>
                  <a:lnTo>
                    <a:pt x="288036" y="68431"/>
                  </a:lnTo>
                  <a:lnTo>
                    <a:pt x="286766" y="68558"/>
                  </a:lnTo>
                  <a:lnTo>
                    <a:pt x="285750" y="68558"/>
                  </a:lnTo>
                  <a:lnTo>
                    <a:pt x="284734" y="68812"/>
                  </a:lnTo>
                  <a:lnTo>
                    <a:pt x="283591" y="69066"/>
                  </a:lnTo>
                  <a:lnTo>
                    <a:pt x="286004" y="68685"/>
                  </a:lnTo>
                  <a:lnTo>
                    <a:pt x="471215" y="68685"/>
                  </a:lnTo>
                  <a:lnTo>
                    <a:pt x="467496" y="66526"/>
                  </a:lnTo>
                  <a:close/>
                </a:path>
                <a:path w="575945" h="175259">
                  <a:moveTo>
                    <a:pt x="537845" y="66399"/>
                  </a:moveTo>
                  <a:lnTo>
                    <a:pt x="495554" y="66399"/>
                  </a:lnTo>
                  <a:lnTo>
                    <a:pt x="469900" y="66526"/>
                  </a:lnTo>
                  <a:lnTo>
                    <a:pt x="537845" y="665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7274052" y="355091"/>
          <a:ext cx="930910" cy="309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440"/>
                <a:gridCol w="232410"/>
                <a:gridCol w="236854"/>
                <a:gridCol w="219710"/>
              </a:tblGrid>
              <a:tr h="1470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</a:tr>
              <a:tr h="1470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8513064" y="355091"/>
          <a:ext cx="930910" cy="309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440"/>
                <a:gridCol w="229869"/>
                <a:gridCol w="238759"/>
                <a:gridCol w="219075"/>
              </a:tblGrid>
              <a:tr h="1470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</a:tr>
              <a:tr h="1470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9752076" y="355091"/>
          <a:ext cx="931544" cy="309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345"/>
                <a:gridCol w="233045"/>
                <a:gridCol w="234315"/>
                <a:gridCol w="219709"/>
              </a:tblGrid>
              <a:tr h="1470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</a:tr>
              <a:tr h="1470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1CACE3"/>
                      </a:solidFill>
                      <a:prstDash val="solid"/>
                    </a:lnL>
                    <a:lnR w="19050">
                      <a:solidFill>
                        <a:srgbClr val="1CACE3"/>
                      </a:solidFill>
                      <a:prstDash val="solid"/>
                    </a:lnR>
                    <a:lnT w="19050">
                      <a:solidFill>
                        <a:srgbClr val="1CACE3"/>
                      </a:solidFill>
                      <a:prstDash val="solid"/>
                    </a:lnT>
                    <a:lnB w="19050">
                      <a:solidFill>
                        <a:srgbClr val="1CACE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6554989" y="3045474"/>
            <a:ext cx="5376139" cy="26766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0917428" y="6445356"/>
            <a:ext cx="553085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75">
                <a:solidFill>
                  <a:srgbClr val="0D0D0D"/>
                </a:solidFill>
                <a:latin typeface="Arial"/>
                <a:cs typeface="Arial"/>
              </a:rPr>
              <a:t>10/16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434467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610"/>
              <a:t>MORE</a:t>
            </a:r>
            <a:r>
              <a:rPr dirty="0" spc="-325"/>
              <a:t> </a:t>
            </a:r>
            <a:r>
              <a:rPr dirty="0" spc="-1355"/>
              <a:t>BUGS:</a:t>
            </a:r>
            <a:r>
              <a:rPr dirty="0" spc="-1340"/>
              <a:t> </a:t>
            </a:r>
            <a:r>
              <a:rPr dirty="0" spc="-1515"/>
              <a:t>WAKEUPS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5928" y="2069718"/>
            <a:ext cx="96012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7804" indent="-205740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Font typeface="Wingdings"/>
              <a:buChar char=""/>
              <a:tabLst>
                <a:tab pos="218440" algn="l"/>
              </a:tabLst>
            </a:pPr>
            <a:r>
              <a:rPr dirty="0" sz="2200" spc="-265" b="1">
                <a:latin typeface="Arial"/>
                <a:cs typeface="Arial"/>
              </a:rPr>
              <a:t>Bug </a:t>
            </a:r>
            <a:r>
              <a:rPr dirty="0" sz="2200" spc="5" b="1">
                <a:latin typeface="Arial"/>
                <a:cs typeface="Arial"/>
              </a:rPr>
              <a:t>#4: </a:t>
            </a:r>
            <a:r>
              <a:rPr dirty="0" sz="2200" spc="-135" b="1">
                <a:latin typeface="Arial"/>
                <a:cs typeface="Arial"/>
              </a:rPr>
              <a:t>slow </a:t>
            </a:r>
            <a:r>
              <a:rPr dirty="0" sz="2200" spc="-195" b="1">
                <a:latin typeface="Arial"/>
                <a:cs typeface="Arial"/>
              </a:rPr>
              <a:t>phases </a:t>
            </a:r>
            <a:r>
              <a:rPr dirty="0" sz="2200" spc="-90" b="1">
                <a:latin typeface="Arial"/>
                <a:cs typeface="Arial"/>
              </a:rPr>
              <a:t>with </a:t>
            </a:r>
            <a:r>
              <a:rPr dirty="0" sz="2200" spc="-110" b="1">
                <a:latin typeface="Arial"/>
                <a:cs typeface="Arial"/>
              </a:rPr>
              <a:t>idle </a:t>
            </a:r>
            <a:r>
              <a:rPr dirty="0" sz="2200" spc="-225" b="1">
                <a:latin typeface="Arial"/>
                <a:cs typeface="Arial"/>
              </a:rPr>
              <a:t>cores </a:t>
            </a:r>
            <a:r>
              <a:rPr dirty="0" sz="2200" spc="-90" b="1">
                <a:latin typeface="Arial"/>
                <a:cs typeface="Arial"/>
              </a:rPr>
              <a:t>with </a:t>
            </a:r>
            <a:r>
              <a:rPr dirty="0" sz="2200" spc="-145" b="1">
                <a:latin typeface="Arial"/>
                <a:cs typeface="Arial"/>
              </a:rPr>
              <a:t>popular </a:t>
            </a:r>
            <a:r>
              <a:rPr dirty="0" sz="2200" spc="-180" b="1">
                <a:latin typeface="Arial"/>
                <a:cs typeface="Arial"/>
              </a:rPr>
              <a:t>commercial </a:t>
            </a:r>
            <a:r>
              <a:rPr dirty="0" sz="2200" spc="-140" b="1">
                <a:latin typeface="Arial"/>
                <a:cs typeface="Arial"/>
              </a:rPr>
              <a:t>database </a:t>
            </a:r>
            <a:r>
              <a:rPr dirty="0" sz="2200" spc="175" b="1">
                <a:latin typeface="Arial"/>
                <a:cs typeface="Arial"/>
              </a:rPr>
              <a:t>+</a:t>
            </a:r>
            <a:r>
              <a:rPr dirty="0" sz="2200" spc="95" b="1">
                <a:latin typeface="Arial"/>
                <a:cs typeface="Arial"/>
              </a:rPr>
              <a:t> </a:t>
            </a:r>
            <a:r>
              <a:rPr dirty="0" sz="2200" spc="-225" b="1">
                <a:latin typeface="Arial"/>
                <a:cs typeface="Arial"/>
              </a:rPr>
              <a:t>TPC-H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955" y="3939538"/>
            <a:ext cx="10922635" cy="2918460"/>
            <a:chOff x="28955" y="3939538"/>
            <a:chExt cx="10922635" cy="2918460"/>
          </a:xfrm>
        </p:grpSpPr>
        <p:sp>
          <p:nvSpPr>
            <p:cNvPr id="5" name="object 5"/>
            <p:cNvSpPr/>
            <p:nvPr/>
          </p:nvSpPr>
          <p:spPr>
            <a:xfrm>
              <a:off x="28955" y="6402322"/>
              <a:ext cx="682752" cy="440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43404" y="6427191"/>
              <a:ext cx="881942" cy="3978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25623" y="6402322"/>
              <a:ext cx="1167384" cy="4251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99915" y="6402322"/>
              <a:ext cx="313943" cy="4251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48200" y="6402322"/>
              <a:ext cx="667512" cy="4251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11707" y="3939538"/>
              <a:ext cx="10239756" cy="29184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04544" y="4421124"/>
              <a:ext cx="8162925" cy="1818639"/>
            </a:xfrm>
            <a:custGeom>
              <a:avLst/>
              <a:gdLst/>
              <a:ahLst/>
              <a:cxnLst/>
              <a:rect l="l" t="t" r="r" b="b"/>
              <a:pathLst>
                <a:path w="8162925" h="1818639">
                  <a:moveTo>
                    <a:pt x="0" y="1818132"/>
                  </a:moveTo>
                  <a:lnTo>
                    <a:pt x="8162544" y="1818132"/>
                  </a:lnTo>
                  <a:lnTo>
                    <a:pt x="8162544" y="0"/>
                  </a:lnTo>
                  <a:lnTo>
                    <a:pt x="0" y="0"/>
                  </a:lnTo>
                  <a:lnTo>
                    <a:pt x="0" y="1818132"/>
                  </a:lnTo>
                  <a:close/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08404" y="6266688"/>
              <a:ext cx="7327900" cy="376555"/>
            </a:xfrm>
            <a:custGeom>
              <a:avLst/>
              <a:gdLst/>
              <a:ahLst/>
              <a:cxnLst/>
              <a:rect l="l" t="t" r="r" b="b"/>
              <a:pathLst>
                <a:path w="7327900" h="376554">
                  <a:moveTo>
                    <a:pt x="7327392" y="0"/>
                  </a:moveTo>
                  <a:lnTo>
                    <a:pt x="0" y="0"/>
                  </a:lnTo>
                  <a:lnTo>
                    <a:pt x="0" y="376428"/>
                  </a:lnTo>
                  <a:lnTo>
                    <a:pt x="7327392" y="376428"/>
                  </a:lnTo>
                  <a:lnTo>
                    <a:pt x="73273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6033770" y="6458056"/>
            <a:ext cx="4616450" cy="325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65"/>
              </a:lnSpc>
            </a:pPr>
            <a:r>
              <a:rPr dirty="0" sz="2400" spc="-755">
                <a:solidFill>
                  <a:srgbClr val="0D0D0D"/>
                </a:solidFill>
                <a:latin typeface="Arial"/>
                <a:cs typeface="Arial"/>
              </a:rPr>
              <a:t>THE</a:t>
            </a:r>
            <a:r>
              <a:rPr dirty="0" sz="2400" spc="-2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580">
                <a:solidFill>
                  <a:srgbClr val="0D0D0D"/>
                </a:solidFill>
                <a:latin typeface="Arial"/>
                <a:cs typeface="Arial"/>
              </a:rPr>
              <a:t>LINUX </a:t>
            </a:r>
            <a:r>
              <a:rPr dirty="0" sz="2400" spc="-725">
                <a:solidFill>
                  <a:srgbClr val="0D0D0D"/>
                </a:solidFill>
                <a:latin typeface="Arial"/>
                <a:cs typeface="Arial"/>
              </a:rPr>
              <a:t>SCHEDULER:</a:t>
            </a:r>
            <a:r>
              <a:rPr dirty="0" sz="2400" spc="-229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60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dirty="0" sz="2400" spc="-57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765">
                <a:solidFill>
                  <a:srgbClr val="0D0D0D"/>
                </a:solidFill>
                <a:latin typeface="Arial"/>
                <a:cs typeface="Arial"/>
              </a:rPr>
              <a:t>DECADE</a:t>
            </a:r>
            <a:r>
              <a:rPr dirty="0" sz="2400" spc="-2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730">
                <a:solidFill>
                  <a:srgbClr val="0D0D0D"/>
                </a:solidFill>
                <a:latin typeface="Arial"/>
                <a:cs typeface="Arial"/>
              </a:rPr>
              <a:t>OF</a:t>
            </a:r>
            <a:r>
              <a:rPr dirty="0" sz="2400" spc="-2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790">
                <a:solidFill>
                  <a:srgbClr val="0D0D0D"/>
                </a:solidFill>
                <a:latin typeface="Arial"/>
                <a:cs typeface="Arial"/>
              </a:rPr>
              <a:t>WASTED</a:t>
            </a:r>
            <a:r>
              <a:rPr dirty="0" sz="2400" spc="-2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830">
                <a:solidFill>
                  <a:srgbClr val="0D0D0D"/>
                </a:solidFill>
                <a:latin typeface="Arial"/>
                <a:cs typeface="Arial"/>
              </a:rPr>
              <a:t>CORES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98721" y="6287834"/>
            <a:ext cx="274701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35"/>
              </a:lnSpc>
            </a:pPr>
            <a:r>
              <a:rPr dirty="0" sz="2400" spc="-260" b="1">
                <a:solidFill>
                  <a:srgbClr val="FF0000"/>
                </a:solidFill>
                <a:latin typeface="Arial"/>
                <a:cs typeface="Arial"/>
              </a:rPr>
              <a:t>Bug: </a:t>
            </a:r>
            <a:r>
              <a:rPr dirty="0" sz="2400" spc="-155" b="1">
                <a:solidFill>
                  <a:srgbClr val="FF0000"/>
                </a:solidFill>
                <a:latin typeface="Arial"/>
                <a:cs typeface="Arial"/>
              </a:rPr>
              <a:t>many </a:t>
            </a:r>
            <a:r>
              <a:rPr dirty="0" sz="2400" spc="-120" b="1">
                <a:solidFill>
                  <a:srgbClr val="FF0000"/>
                </a:solidFill>
                <a:latin typeface="Arial"/>
                <a:cs typeface="Arial"/>
              </a:rPr>
              <a:t>idle </a:t>
            </a:r>
            <a:r>
              <a:rPr dirty="0" sz="2400" spc="-250" b="1">
                <a:solidFill>
                  <a:srgbClr val="FF0000"/>
                </a:solidFill>
                <a:latin typeface="Arial"/>
                <a:cs typeface="Arial"/>
              </a:rPr>
              <a:t>cores!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17428" y="6445356"/>
            <a:ext cx="553085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75">
                <a:solidFill>
                  <a:srgbClr val="0D0D0D"/>
                </a:solidFill>
                <a:latin typeface="Arial"/>
                <a:cs typeface="Arial"/>
              </a:rPr>
              <a:t>11/16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434467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610"/>
              <a:t>MORE</a:t>
            </a:r>
            <a:r>
              <a:rPr dirty="0" spc="-325"/>
              <a:t> </a:t>
            </a:r>
            <a:r>
              <a:rPr dirty="0" spc="-1355"/>
              <a:t>BUGS:</a:t>
            </a:r>
            <a:r>
              <a:rPr dirty="0" spc="-1340"/>
              <a:t> </a:t>
            </a:r>
            <a:r>
              <a:rPr dirty="0" spc="-1515"/>
              <a:t>WAKEUPS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5928" y="2052345"/>
            <a:ext cx="9601200" cy="72961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217804" indent="-205740">
              <a:lnSpc>
                <a:spcPct val="100000"/>
              </a:lnSpc>
              <a:spcBef>
                <a:spcPts val="229"/>
              </a:spcBef>
              <a:buClr>
                <a:srgbClr val="1CACE3"/>
              </a:buClr>
              <a:buFont typeface="Wingdings"/>
              <a:buChar char=""/>
              <a:tabLst>
                <a:tab pos="218440" algn="l"/>
              </a:tabLst>
            </a:pPr>
            <a:r>
              <a:rPr dirty="0" sz="2200" spc="-265" b="1">
                <a:latin typeface="Arial"/>
                <a:cs typeface="Arial"/>
              </a:rPr>
              <a:t>Bug </a:t>
            </a:r>
            <a:r>
              <a:rPr dirty="0" sz="2200" spc="5" b="1">
                <a:latin typeface="Arial"/>
                <a:cs typeface="Arial"/>
              </a:rPr>
              <a:t>#4: </a:t>
            </a:r>
            <a:r>
              <a:rPr dirty="0" sz="2200" spc="-135" b="1">
                <a:latin typeface="Arial"/>
                <a:cs typeface="Arial"/>
              </a:rPr>
              <a:t>slow </a:t>
            </a:r>
            <a:r>
              <a:rPr dirty="0" sz="2200" spc="-195" b="1">
                <a:latin typeface="Arial"/>
                <a:cs typeface="Arial"/>
              </a:rPr>
              <a:t>phases </a:t>
            </a:r>
            <a:r>
              <a:rPr dirty="0" sz="2200" spc="-90" b="1">
                <a:latin typeface="Arial"/>
                <a:cs typeface="Arial"/>
              </a:rPr>
              <a:t>with </a:t>
            </a:r>
            <a:r>
              <a:rPr dirty="0" sz="2200" spc="-110" b="1">
                <a:latin typeface="Arial"/>
                <a:cs typeface="Arial"/>
              </a:rPr>
              <a:t>idle </a:t>
            </a:r>
            <a:r>
              <a:rPr dirty="0" sz="2200" spc="-225" b="1">
                <a:latin typeface="Arial"/>
                <a:cs typeface="Arial"/>
              </a:rPr>
              <a:t>cores </a:t>
            </a:r>
            <a:r>
              <a:rPr dirty="0" sz="2200" spc="-90" b="1">
                <a:latin typeface="Arial"/>
                <a:cs typeface="Arial"/>
              </a:rPr>
              <a:t>with </a:t>
            </a:r>
            <a:r>
              <a:rPr dirty="0" sz="2200" spc="-145" b="1">
                <a:latin typeface="Arial"/>
                <a:cs typeface="Arial"/>
              </a:rPr>
              <a:t>popular </a:t>
            </a:r>
            <a:r>
              <a:rPr dirty="0" sz="2200" spc="-180" b="1">
                <a:latin typeface="Arial"/>
                <a:cs typeface="Arial"/>
              </a:rPr>
              <a:t>commercial </a:t>
            </a:r>
            <a:r>
              <a:rPr dirty="0" sz="2200" spc="-140" b="1">
                <a:latin typeface="Arial"/>
                <a:cs typeface="Arial"/>
              </a:rPr>
              <a:t>database </a:t>
            </a:r>
            <a:r>
              <a:rPr dirty="0" sz="2200" spc="175" b="1">
                <a:latin typeface="Arial"/>
                <a:cs typeface="Arial"/>
              </a:rPr>
              <a:t>+</a:t>
            </a:r>
            <a:r>
              <a:rPr dirty="0" sz="2200" spc="95" b="1">
                <a:latin typeface="Arial"/>
                <a:cs typeface="Arial"/>
              </a:rPr>
              <a:t> </a:t>
            </a:r>
            <a:r>
              <a:rPr dirty="0" sz="2200" spc="-225" b="1">
                <a:latin typeface="Arial"/>
                <a:cs typeface="Arial"/>
              </a:rPr>
              <a:t>TPC-H</a:t>
            </a:r>
            <a:endParaRPr sz="2200">
              <a:latin typeface="Arial"/>
              <a:cs typeface="Arial"/>
            </a:endParaRPr>
          </a:p>
          <a:p>
            <a:pPr lvl="1" marL="354965" indent="-215265">
              <a:lnSpc>
                <a:spcPct val="100000"/>
              </a:lnSpc>
              <a:spcBef>
                <a:spcPts val="135"/>
              </a:spcBef>
              <a:buClr>
                <a:srgbClr val="1CACE3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2200" spc="-200">
                <a:latin typeface="Arial"/>
                <a:cs typeface="Arial"/>
              </a:rPr>
              <a:t>In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60">
                <a:latin typeface="Arial"/>
                <a:cs typeface="Arial"/>
              </a:rPr>
              <a:t>addition</a:t>
            </a:r>
            <a:r>
              <a:rPr dirty="0" sz="2200" spc="15">
                <a:latin typeface="Arial"/>
                <a:cs typeface="Arial"/>
              </a:rPr>
              <a:t> </a:t>
            </a:r>
            <a:r>
              <a:rPr dirty="0" sz="2200" spc="-75">
                <a:latin typeface="Arial"/>
                <a:cs typeface="Arial"/>
              </a:rPr>
              <a:t>to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70">
                <a:latin typeface="Arial"/>
                <a:cs typeface="Arial"/>
              </a:rPr>
              <a:t>periodic</a:t>
            </a:r>
            <a:r>
              <a:rPr dirty="0" sz="2200" spc="25">
                <a:latin typeface="Arial"/>
                <a:cs typeface="Arial"/>
              </a:rPr>
              <a:t> </a:t>
            </a:r>
            <a:r>
              <a:rPr dirty="0" sz="2200" spc="-45">
                <a:latin typeface="Arial"/>
                <a:cs typeface="Arial"/>
              </a:rPr>
              <a:t>load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105">
                <a:latin typeface="Arial"/>
                <a:cs typeface="Arial"/>
              </a:rPr>
              <a:t>balancing,</a:t>
            </a:r>
            <a:r>
              <a:rPr dirty="0" sz="2200" spc="45">
                <a:latin typeface="Arial"/>
                <a:cs typeface="Arial"/>
              </a:rPr>
              <a:t> </a:t>
            </a:r>
            <a:r>
              <a:rPr dirty="0" sz="2200" spc="-114">
                <a:latin typeface="Arial"/>
                <a:cs typeface="Arial"/>
              </a:rPr>
              <a:t>threads</a:t>
            </a:r>
            <a:r>
              <a:rPr dirty="0" sz="2200" spc="20">
                <a:latin typeface="Arial"/>
                <a:cs typeface="Arial"/>
              </a:rPr>
              <a:t> </a:t>
            </a:r>
            <a:r>
              <a:rPr dirty="0" sz="2200" spc="-95">
                <a:latin typeface="Arial"/>
                <a:cs typeface="Arial"/>
              </a:rPr>
              <a:t>pick</a:t>
            </a:r>
            <a:r>
              <a:rPr dirty="0" sz="2200" spc="15">
                <a:latin typeface="Arial"/>
                <a:cs typeface="Arial"/>
              </a:rPr>
              <a:t> </a:t>
            </a:r>
            <a:r>
              <a:rPr dirty="0" sz="2200" spc="-130">
                <a:latin typeface="Arial"/>
                <a:cs typeface="Arial"/>
              </a:rPr>
              <a:t>where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125">
                <a:latin typeface="Arial"/>
                <a:cs typeface="Arial"/>
              </a:rPr>
              <a:t>they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135">
                <a:latin typeface="Arial"/>
                <a:cs typeface="Arial"/>
              </a:rPr>
              <a:t>wake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140">
                <a:latin typeface="Arial"/>
                <a:cs typeface="Arial"/>
              </a:rPr>
              <a:t>up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955" y="3939538"/>
            <a:ext cx="10922635" cy="2918460"/>
            <a:chOff x="28955" y="3939538"/>
            <a:chExt cx="10922635" cy="2918460"/>
          </a:xfrm>
        </p:grpSpPr>
        <p:sp>
          <p:nvSpPr>
            <p:cNvPr id="5" name="object 5"/>
            <p:cNvSpPr/>
            <p:nvPr/>
          </p:nvSpPr>
          <p:spPr>
            <a:xfrm>
              <a:off x="28955" y="6402322"/>
              <a:ext cx="682752" cy="440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43404" y="6427191"/>
              <a:ext cx="881942" cy="3978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25623" y="6402322"/>
              <a:ext cx="1167384" cy="4251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99915" y="6402322"/>
              <a:ext cx="313943" cy="4251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48200" y="6402322"/>
              <a:ext cx="667512" cy="4251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11707" y="3939538"/>
              <a:ext cx="10239756" cy="29184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04544" y="4421124"/>
              <a:ext cx="8162925" cy="1818639"/>
            </a:xfrm>
            <a:custGeom>
              <a:avLst/>
              <a:gdLst/>
              <a:ahLst/>
              <a:cxnLst/>
              <a:rect l="l" t="t" r="r" b="b"/>
              <a:pathLst>
                <a:path w="8162925" h="1818639">
                  <a:moveTo>
                    <a:pt x="0" y="1818132"/>
                  </a:moveTo>
                  <a:lnTo>
                    <a:pt x="8162544" y="1818132"/>
                  </a:lnTo>
                  <a:lnTo>
                    <a:pt x="8162544" y="0"/>
                  </a:lnTo>
                  <a:lnTo>
                    <a:pt x="0" y="0"/>
                  </a:lnTo>
                  <a:lnTo>
                    <a:pt x="0" y="1818132"/>
                  </a:lnTo>
                  <a:close/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08404" y="6266688"/>
              <a:ext cx="7327900" cy="376555"/>
            </a:xfrm>
            <a:custGeom>
              <a:avLst/>
              <a:gdLst/>
              <a:ahLst/>
              <a:cxnLst/>
              <a:rect l="l" t="t" r="r" b="b"/>
              <a:pathLst>
                <a:path w="7327900" h="376554">
                  <a:moveTo>
                    <a:pt x="7327392" y="0"/>
                  </a:moveTo>
                  <a:lnTo>
                    <a:pt x="0" y="0"/>
                  </a:lnTo>
                  <a:lnTo>
                    <a:pt x="0" y="376428"/>
                  </a:lnTo>
                  <a:lnTo>
                    <a:pt x="7327392" y="376428"/>
                  </a:lnTo>
                  <a:lnTo>
                    <a:pt x="73273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6033770" y="6458056"/>
            <a:ext cx="4616450" cy="325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65"/>
              </a:lnSpc>
            </a:pPr>
            <a:r>
              <a:rPr dirty="0" sz="2400" spc="-755">
                <a:solidFill>
                  <a:srgbClr val="0D0D0D"/>
                </a:solidFill>
                <a:latin typeface="Arial"/>
                <a:cs typeface="Arial"/>
              </a:rPr>
              <a:t>THE</a:t>
            </a:r>
            <a:r>
              <a:rPr dirty="0" sz="2400" spc="-2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580">
                <a:solidFill>
                  <a:srgbClr val="0D0D0D"/>
                </a:solidFill>
                <a:latin typeface="Arial"/>
                <a:cs typeface="Arial"/>
              </a:rPr>
              <a:t>LINUX </a:t>
            </a:r>
            <a:r>
              <a:rPr dirty="0" sz="2400" spc="-725">
                <a:solidFill>
                  <a:srgbClr val="0D0D0D"/>
                </a:solidFill>
                <a:latin typeface="Arial"/>
                <a:cs typeface="Arial"/>
              </a:rPr>
              <a:t>SCHEDULER:</a:t>
            </a:r>
            <a:r>
              <a:rPr dirty="0" sz="2400" spc="-229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60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dirty="0" sz="2400" spc="-57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765">
                <a:solidFill>
                  <a:srgbClr val="0D0D0D"/>
                </a:solidFill>
                <a:latin typeface="Arial"/>
                <a:cs typeface="Arial"/>
              </a:rPr>
              <a:t>DECADE</a:t>
            </a:r>
            <a:r>
              <a:rPr dirty="0" sz="2400" spc="-2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730">
                <a:solidFill>
                  <a:srgbClr val="0D0D0D"/>
                </a:solidFill>
                <a:latin typeface="Arial"/>
                <a:cs typeface="Arial"/>
              </a:rPr>
              <a:t>OF</a:t>
            </a:r>
            <a:r>
              <a:rPr dirty="0" sz="2400" spc="-2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790">
                <a:solidFill>
                  <a:srgbClr val="0D0D0D"/>
                </a:solidFill>
                <a:latin typeface="Arial"/>
                <a:cs typeface="Arial"/>
              </a:rPr>
              <a:t>WASTED</a:t>
            </a:r>
            <a:r>
              <a:rPr dirty="0" sz="2400" spc="-2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830">
                <a:solidFill>
                  <a:srgbClr val="0D0D0D"/>
                </a:solidFill>
                <a:latin typeface="Arial"/>
                <a:cs typeface="Arial"/>
              </a:rPr>
              <a:t>CORES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98721" y="6287834"/>
            <a:ext cx="274701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35"/>
              </a:lnSpc>
            </a:pPr>
            <a:r>
              <a:rPr dirty="0" sz="2400" spc="-260" b="1">
                <a:solidFill>
                  <a:srgbClr val="FF0000"/>
                </a:solidFill>
                <a:latin typeface="Arial"/>
                <a:cs typeface="Arial"/>
              </a:rPr>
              <a:t>Bug: </a:t>
            </a:r>
            <a:r>
              <a:rPr dirty="0" sz="2400" spc="-155" b="1">
                <a:solidFill>
                  <a:srgbClr val="FF0000"/>
                </a:solidFill>
                <a:latin typeface="Arial"/>
                <a:cs typeface="Arial"/>
              </a:rPr>
              <a:t>many </a:t>
            </a:r>
            <a:r>
              <a:rPr dirty="0" sz="2400" spc="-120" b="1">
                <a:solidFill>
                  <a:srgbClr val="FF0000"/>
                </a:solidFill>
                <a:latin typeface="Arial"/>
                <a:cs typeface="Arial"/>
              </a:rPr>
              <a:t>idle </a:t>
            </a:r>
            <a:r>
              <a:rPr dirty="0" sz="2400" spc="-250" b="1">
                <a:solidFill>
                  <a:srgbClr val="FF0000"/>
                </a:solidFill>
                <a:latin typeface="Arial"/>
                <a:cs typeface="Arial"/>
              </a:rPr>
              <a:t>cores!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17428" y="6445356"/>
            <a:ext cx="553085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75">
                <a:solidFill>
                  <a:srgbClr val="0D0D0D"/>
                </a:solidFill>
                <a:latin typeface="Arial"/>
                <a:cs typeface="Arial"/>
              </a:rPr>
              <a:t>11/16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434467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610"/>
              <a:t>MORE</a:t>
            </a:r>
            <a:r>
              <a:rPr dirty="0" spc="-325"/>
              <a:t> </a:t>
            </a:r>
            <a:r>
              <a:rPr dirty="0" spc="-1355"/>
              <a:t>BUGS:</a:t>
            </a:r>
            <a:r>
              <a:rPr dirty="0" spc="-1340"/>
              <a:t> </a:t>
            </a:r>
            <a:r>
              <a:rPr dirty="0" spc="-1515"/>
              <a:t>WAKEUPS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5928" y="2052345"/>
            <a:ext cx="9601200" cy="110807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217804" indent="-205740">
              <a:lnSpc>
                <a:spcPct val="100000"/>
              </a:lnSpc>
              <a:spcBef>
                <a:spcPts val="229"/>
              </a:spcBef>
              <a:buClr>
                <a:srgbClr val="1CACE3"/>
              </a:buClr>
              <a:buFont typeface="Wingdings"/>
              <a:buChar char=""/>
              <a:tabLst>
                <a:tab pos="218440" algn="l"/>
              </a:tabLst>
            </a:pPr>
            <a:r>
              <a:rPr dirty="0" sz="2200" spc="-265" b="1">
                <a:latin typeface="Arial"/>
                <a:cs typeface="Arial"/>
              </a:rPr>
              <a:t>Bug </a:t>
            </a:r>
            <a:r>
              <a:rPr dirty="0" sz="2200" spc="5" b="1">
                <a:latin typeface="Arial"/>
                <a:cs typeface="Arial"/>
              </a:rPr>
              <a:t>#4: </a:t>
            </a:r>
            <a:r>
              <a:rPr dirty="0" sz="2200" spc="-135" b="1">
                <a:latin typeface="Arial"/>
                <a:cs typeface="Arial"/>
              </a:rPr>
              <a:t>slow </a:t>
            </a:r>
            <a:r>
              <a:rPr dirty="0" sz="2200" spc="-195" b="1">
                <a:latin typeface="Arial"/>
                <a:cs typeface="Arial"/>
              </a:rPr>
              <a:t>phases </a:t>
            </a:r>
            <a:r>
              <a:rPr dirty="0" sz="2200" spc="-90" b="1">
                <a:latin typeface="Arial"/>
                <a:cs typeface="Arial"/>
              </a:rPr>
              <a:t>with </a:t>
            </a:r>
            <a:r>
              <a:rPr dirty="0" sz="2200" spc="-110" b="1">
                <a:latin typeface="Arial"/>
                <a:cs typeface="Arial"/>
              </a:rPr>
              <a:t>idle </a:t>
            </a:r>
            <a:r>
              <a:rPr dirty="0" sz="2200" spc="-225" b="1">
                <a:latin typeface="Arial"/>
                <a:cs typeface="Arial"/>
              </a:rPr>
              <a:t>cores </a:t>
            </a:r>
            <a:r>
              <a:rPr dirty="0" sz="2200" spc="-90" b="1">
                <a:latin typeface="Arial"/>
                <a:cs typeface="Arial"/>
              </a:rPr>
              <a:t>with </a:t>
            </a:r>
            <a:r>
              <a:rPr dirty="0" sz="2200" spc="-145" b="1">
                <a:latin typeface="Arial"/>
                <a:cs typeface="Arial"/>
              </a:rPr>
              <a:t>popular </a:t>
            </a:r>
            <a:r>
              <a:rPr dirty="0" sz="2200" spc="-180" b="1">
                <a:latin typeface="Arial"/>
                <a:cs typeface="Arial"/>
              </a:rPr>
              <a:t>commercial </a:t>
            </a:r>
            <a:r>
              <a:rPr dirty="0" sz="2200" spc="-140" b="1">
                <a:latin typeface="Arial"/>
                <a:cs typeface="Arial"/>
              </a:rPr>
              <a:t>database </a:t>
            </a:r>
            <a:r>
              <a:rPr dirty="0" sz="2200" spc="175" b="1">
                <a:latin typeface="Arial"/>
                <a:cs typeface="Arial"/>
              </a:rPr>
              <a:t>+</a:t>
            </a:r>
            <a:r>
              <a:rPr dirty="0" sz="2200" spc="95" b="1">
                <a:latin typeface="Arial"/>
                <a:cs typeface="Arial"/>
              </a:rPr>
              <a:t> </a:t>
            </a:r>
            <a:r>
              <a:rPr dirty="0" sz="2200" spc="-225" b="1">
                <a:latin typeface="Arial"/>
                <a:cs typeface="Arial"/>
              </a:rPr>
              <a:t>TPC-H</a:t>
            </a:r>
            <a:endParaRPr sz="2200">
              <a:latin typeface="Arial"/>
              <a:cs typeface="Arial"/>
            </a:endParaRPr>
          </a:p>
          <a:p>
            <a:pPr lvl="1" marL="354965" indent="-215265">
              <a:lnSpc>
                <a:spcPct val="100000"/>
              </a:lnSpc>
              <a:spcBef>
                <a:spcPts val="135"/>
              </a:spcBef>
              <a:buClr>
                <a:srgbClr val="1CACE3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2200" spc="-200">
                <a:latin typeface="Arial"/>
                <a:cs typeface="Arial"/>
              </a:rPr>
              <a:t>In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60">
                <a:latin typeface="Arial"/>
                <a:cs typeface="Arial"/>
              </a:rPr>
              <a:t>addition</a:t>
            </a:r>
            <a:r>
              <a:rPr dirty="0" sz="2200" spc="15">
                <a:latin typeface="Arial"/>
                <a:cs typeface="Arial"/>
              </a:rPr>
              <a:t> </a:t>
            </a:r>
            <a:r>
              <a:rPr dirty="0" sz="2200" spc="-75">
                <a:latin typeface="Arial"/>
                <a:cs typeface="Arial"/>
              </a:rPr>
              <a:t>to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70">
                <a:latin typeface="Arial"/>
                <a:cs typeface="Arial"/>
              </a:rPr>
              <a:t>periodic</a:t>
            </a:r>
            <a:r>
              <a:rPr dirty="0" sz="2200" spc="25">
                <a:latin typeface="Arial"/>
                <a:cs typeface="Arial"/>
              </a:rPr>
              <a:t> </a:t>
            </a:r>
            <a:r>
              <a:rPr dirty="0" sz="2200" spc="-45">
                <a:latin typeface="Arial"/>
                <a:cs typeface="Arial"/>
              </a:rPr>
              <a:t>load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105">
                <a:latin typeface="Arial"/>
                <a:cs typeface="Arial"/>
              </a:rPr>
              <a:t>balancing,</a:t>
            </a:r>
            <a:r>
              <a:rPr dirty="0" sz="2200" spc="45">
                <a:latin typeface="Arial"/>
                <a:cs typeface="Arial"/>
              </a:rPr>
              <a:t> </a:t>
            </a:r>
            <a:r>
              <a:rPr dirty="0" sz="2200" spc="-114">
                <a:latin typeface="Arial"/>
                <a:cs typeface="Arial"/>
              </a:rPr>
              <a:t>threads</a:t>
            </a:r>
            <a:r>
              <a:rPr dirty="0" sz="2200" spc="20">
                <a:latin typeface="Arial"/>
                <a:cs typeface="Arial"/>
              </a:rPr>
              <a:t> </a:t>
            </a:r>
            <a:r>
              <a:rPr dirty="0" sz="2200" spc="-95">
                <a:latin typeface="Arial"/>
                <a:cs typeface="Arial"/>
              </a:rPr>
              <a:t>pick</a:t>
            </a:r>
            <a:r>
              <a:rPr dirty="0" sz="2200" spc="15">
                <a:latin typeface="Arial"/>
                <a:cs typeface="Arial"/>
              </a:rPr>
              <a:t> </a:t>
            </a:r>
            <a:r>
              <a:rPr dirty="0" sz="2200" spc="-130">
                <a:latin typeface="Arial"/>
                <a:cs typeface="Arial"/>
              </a:rPr>
              <a:t>where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125">
                <a:latin typeface="Arial"/>
                <a:cs typeface="Arial"/>
              </a:rPr>
              <a:t>they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135">
                <a:latin typeface="Arial"/>
                <a:cs typeface="Arial"/>
              </a:rPr>
              <a:t>wake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140">
                <a:latin typeface="Arial"/>
                <a:cs typeface="Arial"/>
              </a:rPr>
              <a:t>up</a:t>
            </a:r>
            <a:endParaRPr sz="2200">
              <a:latin typeface="Arial"/>
              <a:cs typeface="Arial"/>
            </a:endParaRPr>
          </a:p>
          <a:p>
            <a:pPr lvl="1" marL="354965" indent="-215265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2200" spc="-75">
                <a:solidFill>
                  <a:srgbClr val="FF0000"/>
                </a:solidFill>
                <a:latin typeface="Arial"/>
                <a:cs typeface="Arial"/>
              </a:rPr>
              <a:t>Only </a:t>
            </a:r>
            <a:r>
              <a:rPr dirty="0" sz="2200" spc="-85">
                <a:solidFill>
                  <a:srgbClr val="FF0000"/>
                </a:solidFill>
                <a:latin typeface="Arial"/>
                <a:cs typeface="Arial"/>
              </a:rPr>
              <a:t>local </a:t>
            </a:r>
            <a:r>
              <a:rPr dirty="0" sz="2200" spc="-295">
                <a:solidFill>
                  <a:srgbClr val="FF0000"/>
                </a:solidFill>
                <a:latin typeface="Arial"/>
                <a:cs typeface="Arial"/>
              </a:rPr>
              <a:t>CPU </a:t>
            </a:r>
            <a:r>
              <a:rPr dirty="0" sz="2200" spc="-175">
                <a:solidFill>
                  <a:srgbClr val="FF0000"/>
                </a:solidFill>
                <a:latin typeface="Arial"/>
                <a:cs typeface="Arial"/>
              </a:rPr>
              <a:t>cores </a:t>
            </a:r>
            <a:r>
              <a:rPr dirty="0" sz="2200" spc="-130">
                <a:solidFill>
                  <a:srgbClr val="FF0000"/>
                </a:solidFill>
                <a:latin typeface="Arial"/>
                <a:cs typeface="Arial"/>
              </a:rPr>
              <a:t>considered </a:t>
            </a:r>
            <a:r>
              <a:rPr dirty="0" sz="2200" spc="-2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dirty="0" sz="2200" spc="-135">
                <a:solidFill>
                  <a:srgbClr val="FF0000"/>
                </a:solidFill>
                <a:latin typeface="Arial"/>
                <a:cs typeface="Arial"/>
              </a:rPr>
              <a:t>wakeup due </a:t>
            </a:r>
            <a:r>
              <a:rPr dirty="0" sz="2200" spc="-7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dirty="0" sz="2200" spc="-60">
                <a:solidFill>
                  <a:srgbClr val="FF0000"/>
                </a:solidFill>
                <a:latin typeface="Arial"/>
                <a:cs typeface="Arial"/>
              </a:rPr>
              <a:t>locality</a:t>
            </a:r>
            <a:r>
              <a:rPr dirty="0" sz="2200" spc="-5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65">
                <a:solidFill>
                  <a:srgbClr val="FF0000"/>
                </a:solidFill>
                <a:latin typeface="Arial"/>
                <a:cs typeface="Arial"/>
              </a:rPr>
              <a:t>“optimization”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955" y="3939538"/>
            <a:ext cx="10922635" cy="2918460"/>
            <a:chOff x="28955" y="3939538"/>
            <a:chExt cx="10922635" cy="2918460"/>
          </a:xfrm>
        </p:grpSpPr>
        <p:sp>
          <p:nvSpPr>
            <p:cNvPr id="5" name="object 5"/>
            <p:cNvSpPr/>
            <p:nvPr/>
          </p:nvSpPr>
          <p:spPr>
            <a:xfrm>
              <a:off x="28955" y="6402322"/>
              <a:ext cx="682752" cy="440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43404" y="6427191"/>
              <a:ext cx="881942" cy="3978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25623" y="6402322"/>
              <a:ext cx="1167384" cy="4251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99915" y="6402322"/>
              <a:ext cx="313943" cy="4251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48200" y="6402322"/>
              <a:ext cx="667512" cy="4251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11707" y="3939538"/>
              <a:ext cx="10239756" cy="29184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04544" y="4421124"/>
              <a:ext cx="8162925" cy="1818639"/>
            </a:xfrm>
            <a:custGeom>
              <a:avLst/>
              <a:gdLst/>
              <a:ahLst/>
              <a:cxnLst/>
              <a:rect l="l" t="t" r="r" b="b"/>
              <a:pathLst>
                <a:path w="8162925" h="1818639">
                  <a:moveTo>
                    <a:pt x="0" y="1818132"/>
                  </a:moveTo>
                  <a:lnTo>
                    <a:pt x="8162544" y="1818132"/>
                  </a:lnTo>
                  <a:lnTo>
                    <a:pt x="8162544" y="0"/>
                  </a:lnTo>
                  <a:lnTo>
                    <a:pt x="0" y="0"/>
                  </a:lnTo>
                  <a:lnTo>
                    <a:pt x="0" y="1818132"/>
                  </a:lnTo>
                  <a:close/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08404" y="6266688"/>
              <a:ext cx="7327900" cy="376555"/>
            </a:xfrm>
            <a:custGeom>
              <a:avLst/>
              <a:gdLst/>
              <a:ahLst/>
              <a:cxnLst/>
              <a:rect l="l" t="t" r="r" b="b"/>
              <a:pathLst>
                <a:path w="7327900" h="376554">
                  <a:moveTo>
                    <a:pt x="7327392" y="0"/>
                  </a:moveTo>
                  <a:lnTo>
                    <a:pt x="0" y="0"/>
                  </a:lnTo>
                  <a:lnTo>
                    <a:pt x="0" y="376428"/>
                  </a:lnTo>
                  <a:lnTo>
                    <a:pt x="7327392" y="376428"/>
                  </a:lnTo>
                  <a:lnTo>
                    <a:pt x="73273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6033770" y="6458056"/>
            <a:ext cx="4616450" cy="325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65"/>
              </a:lnSpc>
            </a:pPr>
            <a:r>
              <a:rPr dirty="0" sz="2400" spc="-755">
                <a:solidFill>
                  <a:srgbClr val="0D0D0D"/>
                </a:solidFill>
                <a:latin typeface="Arial"/>
                <a:cs typeface="Arial"/>
              </a:rPr>
              <a:t>THE</a:t>
            </a:r>
            <a:r>
              <a:rPr dirty="0" sz="2400" spc="-2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580">
                <a:solidFill>
                  <a:srgbClr val="0D0D0D"/>
                </a:solidFill>
                <a:latin typeface="Arial"/>
                <a:cs typeface="Arial"/>
              </a:rPr>
              <a:t>LINUX </a:t>
            </a:r>
            <a:r>
              <a:rPr dirty="0" sz="2400" spc="-725">
                <a:solidFill>
                  <a:srgbClr val="0D0D0D"/>
                </a:solidFill>
                <a:latin typeface="Arial"/>
                <a:cs typeface="Arial"/>
              </a:rPr>
              <a:t>SCHEDULER:</a:t>
            </a:r>
            <a:r>
              <a:rPr dirty="0" sz="2400" spc="-229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60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dirty="0" sz="2400" spc="-57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765">
                <a:solidFill>
                  <a:srgbClr val="0D0D0D"/>
                </a:solidFill>
                <a:latin typeface="Arial"/>
                <a:cs typeface="Arial"/>
              </a:rPr>
              <a:t>DECADE</a:t>
            </a:r>
            <a:r>
              <a:rPr dirty="0" sz="2400" spc="-2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730">
                <a:solidFill>
                  <a:srgbClr val="0D0D0D"/>
                </a:solidFill>
                <a:latin typeface="Arial"/>
                <a:cs typeface="Arial"/>
              </a:rPr>
              <a:t>OF</a:t>
            </a:r>
            <a:r>
              <a:rPr dirty="0" sz="2400" spc="-2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790">
                <a:solidFill>
                  <a:srgbClr val="0D0D0D"/>
                </a:solidFill>
                <a:latin typeface="Arial"/>
                <a:cs typeface="Arial"/>
              </a:rPr>
              <a:t>WASTED</a:t>
            </a:r>
            <a:r>
              <a:rPr dirty="0" sz="2400" spc="-2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830">
                <a:solidFill>
                  <a:srgbClr val="0D0D0D"/>
                </a:solidFill>
                <a:latin typeface="Arial"/>
                <a:cs typeface="Arial"/>
              </a:rPr>
              <a:t>CORES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98721" y="6287834"/>
            <a:ext cx="274701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35"/>
              </a:lnSpc>
            </a:pPr>
            <a:r>
              <a:rPr dirty="0" sz="2400" spc="-260" b="1">
                <a:solidFill>
                  <a:srgbClr val="FF0000"/>
                </a:solidFill>
                <a:latin typeface="Arial"/>
                <a:cs typeface="Arial"/>
              </a:rPr>
              <a:t>Bug: </a:t>
            </a:r>
            <a:r>
              <a:rPr dirty="0" sz="2400" spc="-155" b="1">
                <a:solidFill>
                  <a:srgbClr val="FF0000"/>
                </a:solidFill>
                <a:latin typeface="Arial"/>
                <a:cs typeface="Arial"/>
              </a:rPr>
              <a:t>many </a:t>
            </a:r>
            <a:r>
              <a:rPr dirty="0" sz="2400" spc="-120" b="1">
                <a:solidFill>
                  <a:srgbClr val="FF0000"/>
                </a:solidFill>
                <a:latin typeface="Arial"/>
                <a:cs typeface="Arial"/>
              </a:rPr>
              <a:t>idle </a:t>
            </a:r>
            <a:r>
              <a:rPr dirty="0" sz="2400" spc="-250" b="1">
                <a:solidFill>
                  <a:srgbClr val="FF0000"/>
                </a:solidFill>
                <a:latin typeface="Arial"/>
                <a:cs typeface="Arial"/>
              </a:rPr>
              <a:t>cores!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17428" y="6445356"/>
            <a:ext cx="553085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75">
                <a:solidFill>
                  <a:srgbClr val="0D0D0D"/>
                </a:solidFill>
                <a:latin typeface="Arial"/>
                <a:cs typeface="Arial"/>
              </a:rPr>
              <a:t>11/16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295402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60"/>
              <a:t>I</a:t>
            </a:r>
            <a:r>
              <a:rPr dirty="0" spc="-1435"/>
              <a:t>N</a:t>
            </a:r>
            <a:r>
              <a:rPr dirty="0" spc="-1350"/>
              <a:t>T</a:t>
            </a:r>
            <a:r>
              <a:rPr dirty="0" spc="-1750"/>
              <a:t>R</a:t>
            </a:r>
            <a:r>
              <a:rPr dirty="0" spc="-1510"/>
              <a:t>O</a:t>
            </a:r>
            <a:r>
              <a:rPr dirty="0" spc="-1435"/>
              <a:t>DU</a:t>
            </a:r>
            <a:r>
              <a:rPr dirty="0" spc="-1700"/>
              <a:t>C</a:t>
            </a:r>
            <a:r>
              <a:rPr dirty="0" spc="-1350"/>
              <a:t>T</a:t>
            </a:r>
            <a:r>
              <a:rPr dirty="0" spc="-160"/>
              <a:t>I</a:t>
            </a:r>
            <a:r>
              <a:rPr dirty="0" spc="-1510"/>
              <a:t>O</a:t>
            </a:r>
            <a:r>
              <a:rPr dirty="0" spc="-1525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7452" y="1899028"/>
            <a:ext cx="7828915" cy="4147820"/>
          </a:xfrm>
          <a:prstGeom prst="rect">
            <a:avLst/>
          </a:prstGeom>
        </p:spPr>
        <p:txBody>
          <a:bodyPr wrap="square" lIns="0" tIns="172085" rIns="0" bIns="0" rtlCol="0" vert="horz">
            <a:spAutoFit/>
          </a:bodyPr>
          <a:lstStyle/>
          <a:p>
            <a:pPr marL="236220" indent="-224154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Font typeface="Wingdings"/>
              <a:buChar char=""/>
              <a:tabLst>
                <a:tab pos="236854" algn="l"/>
              </a:tabLst>
            </a:pPr>
            <a:r>
              <a:rPr dirty="0" sz="2400" spc="-240">
                <a:latin typeface="Arial"/>
                <a:cs typeface="Arial"/>
              </a:rPr>
              <a:t>Take </a:t>
            </a:r>
            <a:r>
              <a:rPr dirty="0" sz="2400" spc="-15">
                <a:latin typeface="Arial"/>
                <a:cs typeface="Arial"/>
              </a:rPr>
              <a:t>a </a:t>
            </a:r>
            <a:r>
              <a:rPr dirty="0" sz="2400" spc="-190">
                <a:latin typeface="Arial"/>
                <a:cs typeface="Arial"/>
              </a:rPr>
              <a:t>machine </a:t>
            </a:r>
            <a:r>
              <a:rPr dirty="0" sz="2400" spc="-114">
                <a:latin typeface="Arial"/>
                <a:cs typeface="Arial"/>
              </a:rPr>
              <a:t>with </a:t>
            </a:r>
            <a:r>
              <a:rPr dirty="0" sz="2400" spc="-15">
                <a:latin typeface="Arial"/>
                <a:cs typeface="Arial"/>
              </a:rPr>
              <a:t>a </a:t>
            </a:r>
            <a:r>
              <a:rPr dirty="0" sz="2400" spc="-55">
                <a:latin typeface="Arial"/>
                <a:cs typeface="Arial"/>
              </a:rPr>
              <a:t>lot </a:t>
            </a:r>
            <a:r>
              <a:rPr dirty="0" sz="2400" spc="-5">
                <a:latin typeface="Arial"/>
                <a:cs typeface="Arial"/>
              </a:rPr>
              <a:t>of </a:t>
            </a:r>
            <a:r>
              <a:rPr dirty="0" sz="2400" spc="-190">
                <a:latin typeface="Arial"/>
                <a:cs typeface="Arial"/>
              </a:rPr>
              <a:t>cores </a:t>
            </a:r>
            <a:r>
              <a:rPr dirty="0" sz="2400" spc="-60">
                <a:latin typeface="Arial"/>
                <a:cs typeface="Arial"/>
              </a:rPr>
              <a:t>(64 </a:t>
            </a:r>
            <a:r>
              <a:rPr dirty="0" sz="2400" spc="-150">
                <a:latin typeface="Arial"/>
                <a:cs typeface="Arial"/>
              </a:rPr>
              <a:t>in </a:t>
            </a:r>
            <a:r>
              <a:rPr dirty="0" sz="2400" spc="-140">
                <a:latin typeface="Arial"/>
                <a:cs typeface="Arial"/>
              </a:rPr>
              <a:t>our</a:t>
            </a:r>
            <a:r>
              <a:rPr dirty="0" sz="2400" spc="-380">
                <a:latin typeface="Arial"/>
                <a:cs typeface="Arial"/>
              </a:rPr>
              <a:t> </a:t>
            </a:r>
            <a:r>
              <a:rPr dirty="0" sz="2400" spc="-195">
                <a:latin typeface="Arial"/>
                <a:cs typeface="Arial"/>
              </a:rPr>
              <a:t>case)</a:t>
            </a:r>
            <a:endParaRPr sz="2400">
              <a:latin typeface="Arial"/>
              <a:cs typeface="Arial"/>
            </a:endParaRPr>
          </a:p>
          <a:p>
            <a:pPr marL="215265" indent="-203200">
              <a:lnSpc>
                <a:spcPts val="2520"/>
              </a:lnSpc>
              <a:spcBef>
                <a:spcPts val="1145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260" b="1">
                <a:latin typeface="Arial"/>
                <a:cs typeface="Arial"/>
              </a:rPr>
              <a:t>Run </a:t>
            </a:r>
            <a:r>
              <a:rPr dirty="0" sz="2200" spc="-114" b="1">
                <a:latin typeface="Arial"/>
                <a:cs typeface="Arial"/>
              </a:rPr>
              <a:t>two </a:t>
            </a:r>
            <a:r>
              <a:rPr dirty="0" sz="2200" spc="-170" b="1">
                <a:latin typeface="Arial"/>
                <a:cs typeface="Arial"/>
              </a:rPr>
              <a:t>CPU-intensive </a:t>
            </a:r>
            <a:r>
              <a:rPr dirty="0" sz="2200" spc="-235" b="1">
                <a:latin typeface="Arial"/>
                <a:cs typeface="Arial"/>
              </a:rPr>
              <a:t>processes </a:t>
            </a:r>
            <a:r>
              <a:rPr dirty="0" sz="2200" spc="-110" b="1">
                <a:latin typeface="Arial"/>
                <a:cs typeface="Arial"/>
              </a:rPr>
              <a:t>in two </a:t>
            </a:r>
            <a:r>
              <a:rPr dirty="0" sz="2200" spc="-145" b="1">
                <a:latin typeface="Arial"/>
                <a:cs typeface="Arial"/>
              </a:rPr>
              <a:t>terminals </a:t>
            </a:r>
            <a:r>
              <a:rPr dirty="0" sz="2200" spc="-100" b="1">
                <a:latin typeface="Arial"/>
                <a:cs typeface="Arial"/>
              </a:rPr>
              <a:t>(e.g. </a:t>
            </a:r>
            <a:r>
              <a:rPr dirty="0" sz="2200" spc="-310" b="1">
                <a:latin typeface="Arial"/>
                <a:cs typeface="Arial"/>
              </a:rPr>
              <a:t>R</a:t>
            </a:r>
            <a:r>
              <a:rPr dirty="0" sz="2200" spc="-20" b="1">
                <a:latin typeface="Arial"/>
                <a:cs typeface="Arial"/>
              </a:rPr>
              <a:t> </a:t>
            </a:r>
            <a:r>
              <a:rPr dirty="0" sz="2200" spc="-185" b="1">
                <a:latin typeface="Arial"/>
                <a:cs typeface="Arial"/>
              </a:rPr>
              <a:t>scripts):</a:t>
            </a:r>
            <a:endParaRPr sz="2200">
              <a:latin typeface="Arial"/>
              <a:cs typeface="Arial"/>
            </a:endParaRPr>
          </a:p>
          <a:p>
            <a:pPr marL="104139" marR="4965065">
              <a:lnSpc>
                <a:spcPts val="2160"/>
              </a:lnSpc>
              <a:spcBef>
                <a:spcPts val="155"/>
              </a:spcBef>
            </a:pPr>
            <a:r>
              <a:rPr dirty="0" sz="2000" spc="10">
                <a:latin typeface="Arial"/>
                <a:cs typeface="Arial"/>
              </a:rPr>
              <a:t>R </a:t>
            </a:r>
            <a:r>
              <a:rPr dirty="0" sz="2000" spc="-170">
                <a:latin typeface="Arial"/>
                <a:cs typeface="Arial"/>
              </a:rPr>
              <a:t>&lt; </a:t>
            </a:r>
            <a:r>
              <a:rPr dirty="0" sz="2000" spc="105">
                <a:latin typeface="Arial"/>
                <a:cs typeface="Arial"/>
              </a:rPr>
              <a:t>script.R </a:t>
            </a:r>
            <a:r>
              <a:rPr dirty="0" sz="2000" spc="20">
                <a:latin typeface="Arial"/>
                <a:cs typeface="Arial"/>
              </a:rPr>
              <a:t>--nosave</a:t>
            </a:r>
            <a:r>
              <a:rPr dirty="0" sz="2000" spc="-285">
                <a:latin typeface="Arial"/>
                <a:cs typeface="Arial"/>
              </a:rPr>
              <a:t> </a:t>
            </a:r>
            <a:r>
              <a:rPr dirty="0" sz="2000" spc="305">
                <a:latin typeface="Arial"/>
                <a:cs typeface="Arial"/>
              </a:rPr>
              <a:t>&amp;  </a:t>
            </a:r>
            <a:r>
              <a:rPr dirty="0" sz="2000" spc="10">
                <a:latin typeface="Arial"/>
                <a:cs typeface="Arial"/>
              </a:rPr>
              <a:t>R </a:t>
            </a:r>
            <a:r>
              <a:rPr dirty="0" sz="2000" spc="-170">
                <a:latin typeface="Arial"/>
                <a:cs typeface="Arial"/>
              </a:rPr>
              <a:t>&lt; </a:t>
            </a:r>
            <a:r>
              <a:rPr dirty="0" sz="2000" spc="105">
                <a:latin typeface="Arial"/>
                <a:cs typeface="Arial"/>
              </a:rPr>
              <a:t>script.R </a:t>
            </a:r>
            <a:r>
              <a:rPr dirty="0" sz="2000" spc="20">
                <a:latin typeface="Arial"/>
                <a:cs typeface="Arial"/>
              </a:rPr>
              <a:t>--nosave</a:t>
            </a:r>
            <a:r>
              <a:rPr dirty="0" sz="2000" spc="-285">
                <a:latin typeface="Arial"/>
                <a:cs typeface="Arial"/>
              </a:rPr>
              <a:t> </a:t>
            </a:r>
            <a:r>
              <a:rPr dirty="0" sz="2000" spc="305">
                <a:latin typeface="Arial"/>
                <a:cs typeface="Arial"/>
              </a:rPr>
              <a:t>&amp;</a:t>
            </a:r>
            <a:endParaRPr sz="2000">
              <a:latin typeface="Arial"/>
              <a:cs typeface="Arial"/>
            </a:endParaRPr>
          </a:p>
          <a:p>
            <a:pPr marL="196850" indent="-184785">
              <a:lnSpc>
                <a:spcPts val="2525"/>
              </a:lnSpc>
              <a:spcBef>
                <a:spcPts val="1100"/>
              </a:spcBef>
              <a:buClr>
                <a:srgbClr val="1CACE3"/>
              </a:buClr>
              <a:buSzPct val="90909"/>
              <a:buFont typeface="Wingdings"/>
              <a:buChar char=""/>
              <a:tabLst>
                <a:tab pos="197485" algn="l"/>
              </a:tabLst>
            </a:pPr>
            <a:r>
              <a:rPr dirty="0" sz="2200" spc="-165" b="1">
                <a:latin typeface="Arial"/>
                <a:cs typeface="Arial"/>
              </a:rPr>
              <a:t>Compile </a:t>
            </a:r>
            <a:r>
              <a:rPr dirty="0" sz="2200" spc="-155" b="1">
                <a:latin typeface="Arial"/>
                <a:cs typeface="Arial"/>
              </a:rPr>
              <a:t>your </a:t>
            </a:r>
            <a:r>
              <a:rPr dirty="0" sz="2200" spc="-150" b="1">
                <a:latin typeface="Arial"/>
                <a:cs typeface="Arial"/>
              </a:rPr>
              <a:t>kernel </a:t>
            </a:r>
            <a:r>
              <a:rPr dirty="0" sz="2200" spc="-110" b="1">
                <a:latin typeface="Arial"/>
                <a:cs typeface="Arial"/>
              </a:rPr>
              <a:t>in </a:t>
            </a:r>
            <a:r>
              <a:rPr dirty="0" sz="2200" spc="-65" b="1">
                <a:latin typeface="Arial"/>
                <a:cs typeface="Arial"/>
              </a:rPr>
              <a:t>a </a:t>
            </a:r>
            <a:r>
              <a:rPr dirty="0" sz="2200" spc="-145" b="1">
                <a:latin typeface="Arial"/>
                <a:cs typeface="Arial"/>
              </a:rPr>
              <a:t>third</a:t>
            </a:r>
            <a:r>
              <a:rPr dirty="0" sz="2200" spc="-15" b="1">
                <a:latin typeface="Arial"/>
                <a:cs typeface="Arial"/>
              </a:rPr>
              <a:t> </a:t>
            </a:r>
            <a:r>
              <a:rPr dirty="0" sz="2200" spc="-130" b="1">
                <a:latin typeface="Arial"/>
                <a:cs typeface="Arial"/>
              </a:rPr>
              <a:t>terminal:</a:t>
            </a:r>
            <a:endParaRPr sz="2200">
              <a:latin typeface="Arial"/>
              <a:cs typeface="Arial"/>
            </a:endParaRPr>
          </a:p>
          <a:p>
            <a:pPr marL="104139">
              <a:lnSpc>
                <a:spcPts val="2285"/>
              </a:lnSpc>
            </a:pPr>
            <a:r>
              <a:rPr dirty="0" sz="2000" spc="95">
                <a:latin typeface="Arial"/>
                <a:cs typeface="Arial"/>
              </a:rPr>
              <a:t>make </a:t>
            </a:r>
            <a:r>
              <a:rPr dirty="0" sz="2000" spc="15">
                <a:latin typeface="Arial"/>
                <a:cs typeface="Arial"/>
              </a:rPr>
              <a:t>–j </a:t>
            </a:r>
            <a:r>
              <a:rPr dirty="0" sz="2000" spc="155">
                <a:latin typeface="Arial"/>
                <a:cs typeface="Arial"/>
              </a:rPr>
              <a:t>62</a:t>
            </a:r>
            <a:r>
              <a:rPr dirty="0" sz="2000" spc="-315">
                <a:latin typeface="Arial"/>
                <a:cs typeface="Arial"/>
              </a:rPr>
              <a:t> </a:t>
            </a:r>
            <a:r>
              <a:rPr dirty="0" sz="2000" spc="125">
                <a:latin typeface="Arial"/>
                <a:cs typeface="Arial"/>
              </a:rPr>
              <a:t>kernel</a:t>
            </a:r>
            <a:endParaRPr sz="2000">
              <a:latin typeface="Arial"/>
              <a:cs typeface="Arial"/>
            </a:endParaRPr>
          </a:p>
          <a:p>
            <a:pPr marL="217804" indent="-205740">
              <a:lnSpc>
                <a:spcPct val="100000"/>
              </a:lnSpc>
              <a:spcBef>
                <a:spcPts val="1135"/>
              </a:spcBef>
              <a:buClr>
                <a:srgbClr val="1CACE3"/>
              </a:buClr>
              <a:buFont typeface="Wingdings"/>
              <a:buChar char=""/>
              <a:tabLst>
                <a:tab pos="218440" algn="l"/>
              </a:tabLst>
            </a:pPr>
            <a:r>
              <a:rPr dirty="0" sz="2200" spc="-170" b="1">
                <a:latin typeface="Arial"/>
                <a:cs typeface="Arial"/>
              </a:rPr>
              <a:t>Here </a:t>
            </a:r>
            <a:r>
              <a:rPr dirty="0" sz="2200" spc="-165" b="1">
                <a:latin typeface="Arial"/>
                <a:cs typeface="Arial"/>
              </a:rPr>
              <a:t>is </a:t>
            </a:r>
            <a:r>
              <a:rPr dirty="0" sz="2200" spc="-85" b="1">
                <a:latin typeface="Arial"/>
                <a:cs typeface="Arial"/>
              </a:rPr>
              <a:t>what </a:t>
            </a:r>
            <a:r>
              <a:rPr dirty="0" sz="2200" spc="-160" b="1">
                <a:latin typeface="Arial"/>
                <a:cs typeface="Arial"/>
              </a:rPr>
              <a:t>might</a:t>
            </a:r>
            <a:r>
              <a:rPr dirty="0" sz="2200" spc="-145" b="1">
                <a:latin typeface="Arial"/>
                <a:cs typeface="Arial"/>
              </a:rPr>
              <a:t> </a:t>
            </a:r>
            <a:r>
              <a:rPr dirty="0" sz="2200" spc="-160" b="1">
                <a:latin typeface="Arial"/>
                <a:cs typeface="Arial"/>
              </a:rPr>
              <a:t>happen:</a:t>
            </a:r>
            <a:endParaRPr sz="2200">
              <a:latin typeface="Arial"/>
              <a:cs typeface="Arial"/>
            </a:endParaRPr>
          </a:p>
          <a:p>
            <a:pPr lvl="1" marL="352425" indent="-212725">
              <a:lnSpc>
                <a:spcPts val="2510"/>
              </a:lnSpc>
              <a:spcBef>
                <a:spcPts val="130"/>
              </a:spcBef>
              <a:buClr>
                <a:srgbClr val="1CACE3"/>
              </a:buClr>
              <a:buFont typeface="Wingdings"/>
              <a:buChar char=""/>
              <a:tabLst>
                <a:tab pos="353060" algn="l"/>
              </a:tabLst>
            </a:pPr>
            <a:r>
              <a:rPr dirty="0" sz="2200" spc="-175" b="1">
                <a:solidFill>
                  <a:srgbClr val="FF0000"/>
                </a:solidFill>
                <a:latin typeface="Arial"/>
                <a:cs typeface="Arial"/>
              </a:rPr>
              <a:t>Two </a:t>
            </a:r>
            <a:r>
              <a:rPr dirty="0" sz="2200" spc="-114" b="1">
                <a:solidFill>
                  <a:srgbClr val="FF0000"/>
                </a:solidFill>
                <a:latin typeface="Arial"/>
                <a:cs typeface="Arial"/>
              </a:rPr>
              <a:t>NUMA </a:t>
            </a:r>
            <a:r>
              <a:rPr dirty="0" sz="2200" spc="-200" b="1">
                <a:solidFill>
                  <a:srgbClr val="FF0000"/>
                </a:solidFill>
                <a:latin typeface="Arial"/>
                <a:cs typeface="Arial"/>
              </a:rPr>
              <a:t>nodes</a:t>
            </a:r>
            <a:r>
              <a:rPr dirty="0" sz="2200" spc="19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90" b="1">
                <a:solidFill>
                  <a:srgbClr val="FF0000"/>
                </a:solidFill>
                <a:latin typeface="Arial"/>
                <a:cs typeface="Arial"/>
              </a:rPr>
              <a:t>with</a:t>
            </a:r>
            <a:endParaRPr sz="2200">
              <a:latin typeface="Arial"/>
              <a:cs typeface="Arial"/>
            </a:endParaRPr>
          </a:p>
          <a:p>
            <a:pPr marL="352425">
              <a:lnSpc>
                <a:spcPts val="2510"/>
              </a:lnSpc>
            </a:pPr>
            <a:r>
              <a:rPr dirty="0" sz="2200" spc="-145" b="1">
                <a:solidFill>
                  <a:srgbClr val="FF0000"/>
                </a:solidFill>
                <a:latin typeface="Arial"/>
                <a:cs typeface="Arial"/>
              </a:rPr>
              <a:t>many </a:t>
            </a:r>
            <a:r>
              <a:rPr dirty="0" sz="2200" spc="-110" b="1">
                <a:solidFill>
                  <a:srgbClr val="FF0000"/>
                </a:solidFill>
                <a:latin typeface="Arial"/>
                <a:cs typeface="Arial"/>
              </a:rPr>
              <a:t>idle </a:t>
            </a:r>
            <a:r>
              <a:rPr dirty="0" sz="2200" spc="-225" b="1">
                <a:solidFill>
                  <a:srgbClr val="FF0000"/>
                </a:solidFill>
                <a:latin typeface="Arial"/>
                <a:cs typeface="Arial"/>
              </a:rPr>
              <a:t>cores</a:t>
            </a:r>
            <a:r>
              <a:rPr dirty="0" sz="2200" spc="15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90" b="1">
                <a:solidFill>
                  <a:srgbClr val="FF0000"/>
                </a:solidFill>
                <a:latin typeface="Arial"/>
                <a:cs typeface="Arial"/>
              </a:rPr>
              <a:t>(white)</a:t>
            </a:r>
            <a:endParaRPr sz="2200">
              <a:latin typeface="Arial"/>
              <a:cs typeface="Arial"/>
            </a:endParaRPr>
          </a:p>
          <a:p>
            <a:pPr lvl="1" marL="352425" marR="3872865" indent="-212090">
              <a:lnSpc>
                <a:spcPts val="2380"/>
              </a:lnSpc>
              <a:spcBef>
                <a:spcPts val="635"/>
              </a:spcBef>
              <a:buClr>
                <a:srgbClr val="1CACE3"/>
              </a:buClr>
              <a:buFont typeface="Wingdings"/>
              <a:buChar char=""/>
              <a:tabLst>
                <a:tab pos="353060" algn="l"/>
              </a:tabLst>
            </a:pPr>
            <a:r>
              <a:rPr dirty="0" sz="2200" spc="-160" b="1">
                <a:latin typeface="Arial"/>
                <a:cs typeface="Arial"/>
              </a:rPr>
              <a:t>Other </a:t>
            </a:r>
            <a:r>
              <a:rPr dirty="0" sz="2200" spc="-114" b="1">
                <a:latin typeface="Arial"/>
                <a:cs typeface="Arial"/>
              </a:rPr>
              <a:t>NUMA </a:t>
            </a:r>
            <a:r>
              <a:rPr dirty="0" sz="2200" spc="-200" b="1">
                <a:latin typeface="Arial"/>
                <a:cs typeface="Arial"/>
              </a:rPr>
              <a:t>nodes </a:t>
            </a:r>
            <a:r>
              <a:rPr dirty="0" sz="2200" spc="-90" b="1">
                <a:latin typeface="Arial"/>
                <a:cs typeface="Arial"/>
              </a:rPr>
              <a:t>with </a:t>
            </a:r>
            <a:r>
              <a:rPr dirty="0" sz="2200" spc="-145" b="1">
                <a:latin typeface="Arial"/>
                <a:cs typeface="Arial"/>
              </a:rPr>
              <a:t>many  overloaded </a:t>
            </a:r>
            <a:r>
              <a:rPr dirty="0" sz="2200" spc="-225" b="1">
                <a:latin typeface="Arial"/>
                <a:cs typeface="Arial"/>
              </a:rPr>
              <a:t>cores </a:t>
            </a:r>
            <a:r>
              <a:rPr dirty="0" sz="2200" spc="-130" b="1">
                <a:latin typeface="Arial"/>
                <a:cs typeface="Arial"/>
              </a:rPr>
              <a:t>(orange,</a:t>
            </a:r>
            <a:r>
              <a:rPr dirty="0" sz="2200" spc="-160" b="1">
                <a:latin typeface="Arial"/>
                <a:cs typeface="Arial"/>
              </a:rPr>
              <a:t> </a:t>
            </a:r>
            <a:r>
              <a:rPr dirty="0" sz="2200" spc="-135" b="1">
                <a:latin typeface="Arial"/>
                <a:cs typeface="Arial"/>
              </a:rPr>
              <a:t>red)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3899915" y="3578352"/>
            <a:ext cx="8164195" cy="3249295"/>
            <a:chOff x="3899915" y="3578352"/>
            <a:chExt cx="8164195" cy="3249295"/>
          </a:xfrm>
        </p:grpSpPr>
        <p:sp>
          <p:nvSpPr>
            <p:cNvPr id="8" name="object 8"/>
            <p:cNvSpPr/>
            <p:nvPr/>
          </p:nvSpPr>
          <p:spPr>
            <a:xfrm>
              <a:off x="6182387" y="3610085"/>
              <a:ext cx="5866837" cy="27528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374891" y="3578352"/>
              <a:ext cx="5689092" cy="28239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28718" y="4056380"/>
              <a:ext cx="2401570" cy="1040765"/>
            </a:xfrm>
            <a:custGeom>
              <a:avLst/>
              <a:gdLst/>
              <a:ahLst/>
              <a:cxnLst/>
              <a:rect l="l" t="t" r="r" b="b"/>
              <a:pathLst>
                <a:path w="2401570" h="1040764">
                  <a:moveTo>
                    <a:pt x="2316011" y="26621"/>
                  </a:moveTo>
                  <a:lnTo>
                    <a:pt x="0" y="1013714"/>
                  </a:lnTo>
                  <a:lnTo>
                    <a:pt x="11429" y="1040257"/>
                  </a:lnTo>
                  <a:lnTo>
                    <a:pt x="2327339" y="53208"/>
                  </a:lnTo>
                  <a:lnTo>
                    <a:pt x="2316011" y="26621"/>
                  </a:lnTo>
                  <a:close/>
                </a:path>
                <a:path w="2401570" h="1040764">
                  <a:moveTo>
                    <a:pt x="2388738" y="20955"/>
                  </a:moveTo>
                  <a:lnTo>
                    <a:pt x="2329306" y="20955"/>
                  </a:lnTo>
                  <a:lnTo>
                    <a:pt x="2340736" y="47498"/>
                  </a:lnTo>
                  <a:lnTo>
                    <a:pt x="2327339" y="53208"/>
                  </a:lnTo>
                  <a:lnTo>
                    <a:pt x="2338704" y="79883"/>
                  </a:lnTo>
                  <a:lnTo>
                    <a:pt x="2388738" y="20955"/>
                  </a:lnTo>
                  <a:close/>
                </a:path>
                <a:path w="2401570" h="1040764">
                  <a:moveTo>
                    <a:pt x="2329306" y="20955"/>
                  </a:moveTo>
                  <a:lnTo>
                    <a:pt x="2316011" y="26621"/>
                  </a:lnTo>
                  <a:lnTo>
                    <a:pt x="2327339" y="53208"/>
                  </a:lnTo>
                  <a:lnTo>
                    <a:pt x="2340736" y="47498"/>
                  </a:lnTo>
                  <a:lnTo>
                    <a:pt x="2329306" y="20955"/>
                  </a:lnTo>
                  <a:close/>
                </a:path>
                <a:path w="2401570" h="1040764">
                  <a:moveTo>
                    <a:pt x="2304669" y="0"/>
                  </a:moveTo>
                  <a:lnTo>
                    <a:pt x="2316011" y="26621"/>
                  </a:lnTo>
                  <a:lnTo>
                    <a:pt x="2329306" y="20955"/>
                  </a:lnTo>
                  <a:lnTo>
                    <a:pt x="2388738" y="20955"/>
                  </a:lnTo>
                  <a:lnTo>
                    <a:pt x="2401570" y="5842"/>
                  </a:lnTo>
                  <a:lnTo>
                    <a:pt x="230466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899915" y="6402322"/>
              <a:ext cx="313943" cy="42519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648199" y="6402322"/>
              <a:ext cx="667512" cy="42519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234433" y="5039868"/>
              <a:ext cx="2374900" cy="86995"/>
            </a:xfrm>
            <a:custGeom>
              <a:avLst/>
              <a:gdLst/>
              <a:ahLst/>
              <a:cxnLst/>
              <a:rect l="l" t="t" r="r" b="b"/>
              <a:pathLst>
                <a:path w="2374900" h="86995">
                  <a:moveTo>
                    <a:pt x="2287650" y="0"/>
                  </a:moveTo>
                  <a:lnTo>
                    <a:pt x="2287650" y="86867"/>
                  </a:lnTo>
                  <a:lnTo>
                    <a:pt x="2345562" y="57911"/>
                  </a:lnTo>
                  <a:lnTo>
                    <a:pt x="2302256" y="57911"/>
                  </a:lnTo>
                  <a:lnTo>
                    <a:pt x="2302256" y="28955"/>
                  </a:lnTo>
                  <a:lnTo>
                    <a:pt x="2345563" y="28955"/>
                  </a:lnTo>
                  <a:lnTo>
                    <a:pt x="2287650" y="0"/>
                  </a:lnTo>
                  <a:close/>
                </a:path>
                <a:path w="2374900" h="86995">
                  <a:moveTo>
                    <a:pt x="2287650" y="28955"/>
                  </a:moveTo>
                  <a:lnTo>
                    <a:pt x="0" y="28955"/>
                  </a:lnTo>
                  <a:lnTo>
                    <a:pt x="0" y="57911"/>
                  </a:lnTo>
                  <a:lnTo>
                    <a:pt x="2287650" y="57911"/>
                  </a:lnTo>
                  <a:lnTo>
                    <a:pt x="2287650" y="28955"/>
                  </a:lnTo>
                  <a:close/>
                </a:path>
                <a:path w="2374900" h="86995">
                  <a:moveTo>
                    <a:pt x="2345563" y="28955"/>
                  </a:moveTo>
                  <a:lnTo>
                    <a:pt x="2302256" y="28955"/>
                  </a:lnTo>
                  <a:lnTo>
                    <a:pt x="2302256" y="57911"/>
                  </a:lnTo>
                  <a:lnTo>
                    <a:pt x="2345562" y="57911"/>
                  </a:lnTo>
                  <a:lnTo>
                    <a:pt x="2374518" y="43433"/>
                  </a:lnTo>
                  <a:lnTo>
                    <a:pt x="2345563" y="2895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2/16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434467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610"/>
              <a:t>MORE</a:t>
            </a:r>
            <a:r>
              <a:rPr dirty="0" spc="-325"/>
              <a:t> </a:t>
            </a:r>
            <a:r>
              <a:rPr dirty="0" spc="-1355"/>
              <a:t>BUGS:</a:t>
            </a:r>
            <a:r>
              <a:rPr dirty="0" spc="-1340"/>
              <a:t> </a:t>
            </a:r>
            <a:r>
              <a:rPr dirty="0" spc="-1515"/>
              <a:t>WAKEUPS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5928" y="2052345"/>
            <a:ext cx="9601200" cy="148590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217804" indent="-205740">
              <a:lnSpc>
                <a:spcPct val="100000"/>
              </a:lnSpc>
              <a:spcBef>
                <a:spcPts val="229"/>
              </a:spcBef>
              <a:buClr>
                <a:srgbClr val="1CACE3"/>
              </a:buClr>
              <a:buFont typeface="Wingdings"/>
              <a:buChar char=""/>
              <a:tabLst>
                <a:tab pos="218440" algn="l"/>
              </a:tabLst>
            </a:pPr>
            <a:r>
              <a:rPr dirty="0" sz="2200" spc="-265" b="1">
                <a:latin typeface="Arial"/>
                <a:cs typeface="Arial"/>
              </a:rPr>
              <a:t>Bug </a:t>
            </a:r>
            <a:r>
              <a:rPr dirty="0" sz="2200" spc="5" b="1">
                <a:latin typeface="Arial"/>
                <a:cs typeface="Arial"/>
              </a:rPr>
              <a:t>#4: </a:t>
            </a:r>
            <a:r>
              <a:rPr dirty="0" sz="2200" spc="-135" b="1">
                <a:latin typeface="Arial"/>
                <a:cs typeface="Arial"/>
              </a:rPr>
              <a:t>slow </a:t>
            </a:r>
            <a:r>
              <a:rPr dirty="0" sz="2200" spc="-195" b="1">
                <a:latin typeface="Arial"/>
                <a:cs typeface="Arial"/>
              </a:rPr>
              <a:t>phases </a:t>
            </a:r>
            <a:r>
              <a:rPr dirty="0" sz="2200" spc="-90" b="1">
                <a:latin typeface="Arial"/>
                <a:cs typeface="Arial"/>
              </a:rPr>
              <a:t>with </a:t>
            </a:r>
            <a:r>
              <a:rPr dirty="0" sz="2200" spc="-110" b="1">
                <a:latin typeface="Arial"/>
                <a:cs typeface="Arial"/>
              </a:rPr>
              <a:t>idle </a:t>
            </a:r>
            <a:r>
              <a:rPr dirty="0" sz="2200" spc="-225" b="1">
                <a:latin typeface="Arial"/>
                <a:cs typeface="Arial"/>
              </a:rPr>
              <a:t>cores </a:t>
            </a:r>
            <a:r>
              <a:rPr dirty="0" sz="2200" spc="-90" b="1">
                <a:latin typeface="Arial"/>
                <a:cs typeface="Arial"/>
              </a:rPr>
              <a:t>with </a:t>
            </a:r>
            <a:r>
              <a:rPr dirty="0" sz="2200" spc="-145" b="1">
                <a:latin typeface="Arial"/>
                <a:cs typeface="Arial"/>
              </a:rPr>
              <a:t>popular </a:t>
            </a:r>
            <a:r>
              <a:rPr dirty="0" sz="2200" spc="-180" b="1">
                <a:latin typeface="Arial"/>
                <a:cs typeface="Arial"/>
              </a:rPr>
              <a:t>commercial </a:t>
            </a:r>
            <a:r>
              <a:rPr dirty="0" sz="2200" spc="-140" b="1">
                <a:latin typeface="Arial"/>
                <a:cs typeface="Arial"/>
              </a:rPr>
              <a:t>database </a:t>
            </a:r>
            <a:r>
              <a:rPr dirty="0" sz="2200" spc="175" b="1">
                <a:latin typeface="Arial"/>
                <a:cs typeface="Arial"/>
              </a:rPr>
              <a:t>+</a:t>
            </a:r>
            <a:r>
              <a:rPr dirty="0" sz="2200" spc="95" b="1">
                <a:latin typeface="Arial"/>
                <a:cs typeface="Arial"/>
              </a:rPr>
              <a:t> </a:t>
            </a:r>
            <a:r>
              <a:rPr dirty="0" sz="2200" spc="-225" b="1">
                <a:latin typeface="Arial"/>
                <a:cs typeface="Arial"/>
              </a:rPr>
              <a:t>TPC-H</a:t>
            </a:r>
            <a:endParaRPr sz="2200">
              <a:latin typeface="Arial"/>
              <a:cs typeface="Arial"/>
            </a:endParaRPr>
          </a:p>
          <a:p>
            <a:pPr lvl="1" marL="354965" indent="-215265">
              <a:lnSpc>
                <a:spcPct val="100000"/>
              </a:lnSpc>
              <a:spcBef>
                <a:spcPts val="135"/>
              </a:spcBef>
              <a:buClr>
                <a:srgbClr val="1CACE3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2200" spc="-200">
                <a:latin typeface="Arial"/>
                <a:cs typeface="Arial"/>
              </a:rPr>
              <a:t>In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60">
                <a:latin typeface="Arial"/>
                <a:cs typeface="Arial"/>
              </a:rPr>
              <a:t>addition</a:t>
            </a:r>
            <a:r>
              <a:rPr dirty="0" sz="2200" spc="15">
                <a:latin typeface="Arial"/>
                <a:cs typeface="Arial"/>
              </a:rPr>
              <a:t> </a:t>
            </a:r>
            <a:r>
              <a:rPr dirty="0" sz="2200" spc="-75">
                <a:latin typeface="Arial"/>
                <a:cs typeface="Arial"/>
              </a:rPr>
              <a:t>to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70">
                <a:latin typeface="Arial"/>
                <a:cs typeface="Arial"/>
              </a:rPr>
              <a:t>periodic</a:t>
            </a:r>
            <a:r>
              <a:rPr dirty="0" sz="2200" spc="25">
                <a:latin typeface="Arial"/>
                <a:cs typeface="Arial"/>
              </a:rPr>
              <a:t> </a:t>
            </a:r>
            <a:r>
              <a:rPr dirty="0" sz="2200" spc="-45">
                <a:latin typeface="Arial"/>
                <a:cs typeface="Arial"/>
              </a:rPr>
              <a:t>load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105">
                <a:latin typeface="Arial"/>
                <a:cs typeface="Arial"/>
              </a:rPr>
              <a:t>balancing,</a:t>
            </a:r>
            <a:r>
              <a:rPr dirty="0" sz="2200" spc="45">
                <a:latin typeface="Arial"/>
                <a:cs typeface="Arial"/>
              </a:rPr>
              <a:t> </a:t>
            </a:r>
            <a:r>
              <a:rPr dirty="0" sz="2200" spc="-114">
                <a:latin typeface="Arial"/>
                <a:cs typeface="Arial"/>
              </a:rPr>
              <a:t>threads</a:t>
            </a:r>
            <a:r>
              <a:rPr dirty="0" sz="2200" spc="20">
                <a:latin typeface="Arial"/>
                <a:cs typeface="Arial"/>
              </a:rPr>
              <a:t> </a:t>
            </a:r>
            <a:r>
              <a:rPr dirty="0" sz="2200" spc="-95">
                <a:latin typeface="Arial"/>
                <a:cs typeface="Arial"/>
              </a:rPr>
              <a:t>pick</a:t>
            </a:r>
            <a:r>
              <a:rPr dirty="0" sz="2200" spc="15">
                <a:latin typeface="Arial"/>
                <a:cs typeface="Arial"/>
              </a:rPr>
              <a:t> </a:t>
            </a:r>
            <a:r>
              <a:rPr dirty="0" sz="2200" spc="-130">
                <a:latin typeface="Arial"/>
                <a:cs typeface="Arial"/>
              </a:rPr>
              <a:t>where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125">
                <a:latin typeface="Arial"/>
                <a:cs typeface="Arial"/>
              </a:rPr>
              <a:t>they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135">
                <a:latin typeface="Arial"/>
                <a:cs typeface="Arial"/>
              </a:rPr>
              <a:t>wake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140">
                <a:latin typeface="Arial"/>
                <a:cs typeface="Arial"/>
              </a:rPr>
              <a:t>up</a:t>
            </a:r>
            <a:endParaRPr sz="2200">
              <a:latin typeface="Arial"/>
              <a:cs typeface="Arial"/>
            </a:endParaRPr>
          </a:p>
          <a:p>
            <a:pPr lvl="1" marL="354965" indent="-215265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2200" spc="-75">
                <a:solidFill>
                  <a:srgbClr val="FF0000"/>
                </a:solidFill>
                <a:latin typeface="Arial"/>
                <a:cs typeface="Arial"/>
              </a:rPr>
              <a:t>Only </a:t>
            </a:r>
            <a:r>
              <a:rPr dirty="0" sz="2200" spc="-85">
                <a:solidFill>
                  <a:srgbClr val="FF0000"/>
                </a:solidFill>
                <a:latin typeface="Arial"/>
                <a:cs typeface="Arial"/>
              </a:rPr>
              <a:t>local </a:t>
            </a:r>
            <a:r>
              <a:rPr dirty="0" sz="2200" spc="-295">
                <a:solidFill>
                  <a:srgbClr val="FF0000"/>
                </a:solidFill>
                <a:latin typeface="Arial"/>
                <a:cs typeface="Arial"/>
              </a:rPr>
              <a:t>CPU </a:t>
            </a:r>
            <a:r>
              <a:rPr dirty="0" sz="2200" spc="-175">
                <a:solidFill>
                  <a:srgbClr val="FF0000"/>
                </a:solidFill>
                <a:latin typeface="Arial"/>
                <a:cs typeface="Arial"/>
              </a:rPr>
              <a:t>cores </a:t>
            </a:r>
            <a:r>
              <a:rPr dirty="0" sz="2200" spc="-130">
                <a:solidFill>
                  <a:srgbClr val="FF0000"/>
                </a:solidFill>
                <a:latin typeface="Arial"/>
                <a:cs typeface="Arial"/>
              </a:rPr>
              <a:t>considered </a:t>
            </a:r>
            <a:r>
              <a:rPr dirty="0" sz="2200" spc="-2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dirty="0" sz="2200" spc="-135">
                <a:solidFill>
                  <a:srgbClr val="FF0000"/>
                </a:solidFill>
                <a:latin typeface="Arial"/>
                <a:cs typeface="Arial"/>
              </a:rPr>
              <a:t>wakeup due </a:t>
            </a:r>
            <a:r>
              <a:rPr dirty="0" sz="2200" spc="-7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dirty="0" sz="2200" spc="-60">
                <a:solidFill>
                  <a:srgbClr val="FF0000"/>
                </a:solidFill>
                <a:latin typeface="Arial"/>
                <a:cs typeface="Arial"/>
              </a:rPr>
              <a:t>locality</a:t>
            </a:r>
            <a:r>
              <a:rPr dirty="0" sz="2200" spc="-5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65">
                <a:solidFill>
                  <a:srgbClr val="FF0000"/>
                </a:solidFill>
                <a:latin typeface="Arial"/>
                <a:cs typeface="Arial"/>
              </a:rPr>
              <a:t>“optimization”</a:t>
            </a:r>
            <a:endParaRPr sz="2200">
              <a:latin typeface="Arial"/>
              <a:cs typeface="Arial"/>
            </a:endParaRPr>
          </a:p>
          <a:p>
            <a:pPr lvl="1" marL="352425" indent="-212725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Wingdings"/>
              <a:buChar char=""/>
              <a:tabLst>
                <a:tab pos="353060" algn="l"/>
              </a:tabLst>
            </a:pPr>
            <a:r>
              <a:rPr dirty="0" sz="2200" spc="-135" b="1">
                <a:latin typeface="Arial"/>
                <a:cs typeface="Arial"/>
              </a:rPr>
              <a:t>Intuition: </a:t>
            </a:r>
            <a:r>
              <a:rPr dirty="0" sz="2200" spc="-70">
                <a:latin typeface="Arial"/>
                <a:cs typeface="Arial"/>
              </a:rPr>
              <a:t>periodic </a:t>
            </a:r>
            <a:r>
              <a:rPr dirty="0" sz="2200" spc="-45">
                <a:latin typeface="Arial"/>
                <a:cs typeface="Arial"/>
              </a:rPr>
              <a:t>load </a:t>
            </a:r>
            <a:r>
              <a:rPr dirty="0" sz="2200" spc="-100">
                <a:latin typeface="Arial"/>
                <a:cs typeface="Arial"/>
              </a:rPr>
              <a:t>balancing </a:t>
            </a:r>
            <a:r>
              <a:rPr dirty="0" sz="2200" spc="-45">
                <a:latin typeface="Arial"/>
                <a:cs typeface="Arial"/>
              </a:rPr>
              <a:t>global, </a:t>
            </a:r>
            <a:r>
              <a:rPr dirty="0" sz="2200" spc="-140">
                <a:latin typeface="Arial"/>
                <a:cs typeface="Arial"/>
              </a:rPr>
              <a:t>wakeup </a:t>
            </a:r>
            <a:r>
              <a:rPr dirty="0" sz="2200" spc="-100">
                <a:latin typeface="Arial"/>
                <a:cs typeface="Arial"/>
              </a:rPr>
              <a:t>balancing</a:t>
            </a:r>
            <a:r>
              <a:rPr dirty="0" sz="2200" spc="105">
                <a:latin typeface="Arial"/>
                <a:cs typeface="Arial"/>
              </a:rPr>
              <a:t> </a:t>
            </a:r>
            <a:r>
              <a:rPr dirty="0" sz="2200" spc="-90">
                <a:latin typeface="Arial"/>
                <a:cs typeface="Arial"/>
              </a:rPr>
              <a:t>local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955" y="3939538"/>
            <a:ext cx="10922635" cy="2918460"/>
            <a:chOff x="28955" y="3939538"/>
            <a:chExt cx="10922635" cy="2918460"/>
          </a:xfrm>
        </p:grpSpPr>
        <p:sp>
          <p:nvSpPr>
            <p:cNvPr id="5" name="object 5"/>
            <p:cNvSpPr/>
            <p:nvPr/>
          </p:nvSpPr>
          <p:spPr>
            <a:xfrm>
              <a:off x="28955" y="6402322"/>
              <a:ext cx="682752" cy="440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43404" y="6427191"/>
              <a:ext cx="881942" cy="3978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25623" y="6402322"/>
              <a:ext cx="1167384" cy="4251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99915" y="6402322"/>
              <a:ext cx="313943" cy="4251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48200" y="6402322"/>
              <a:ext cx="667512" cy="4251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11707" y="3939538"/>
              <a:ext cx="10239756" cy="29184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04544" y="4421124"/>
              <a:ext cx="8162925" cy="1818639"/>
            </a:xfrm>
            <a:custGeom>
              <a:avLst/>
              <a:gdLst/>
              <a:ahLst/>
              <a:cxnLst/>
              <a:rect l="l" t="t" r="r" b="b"/>
              <a:pathLst>
                <a:path w="8162925" h="1818639">
                  <a:moveTo>
                    <a:pt x="0" y="1818132"/>
                  </a:moveTo>
                  <a:lnTo>
                    <a:pt x="8162544" y="1818132"/>
                  </a:lnTo>
                  <a:lnTo>
                    <a:pt x="8162544" y="0"/>
                  </a:lnTo>
                  <a:lnTo>
                    <a:pt x="0" y="0"/>
                  </a:lnTo>
                  <a:lnTo>
                    <a:pt x="0" y="1818132"/>
                  </a:lnTo>
                  <a:close/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08404" y="6266688"/>
              <a:ext cx="7327900" cy="376555"/>
            </a:xfrm>
            <a:custGeom>
              <a:avLst/>
              <a:gdLst/>
              <a:ahLst/>
              <a:cxnLst/>
              <a:rect l="l" t="t" r="r" b="b"/>
              <a:pathLst>
                <a:path w="7327900" h="376554">
                  <a:moveTo>
                    <a:pt x="7327392" y="0"/>
                  </a:moveTo>
                  <a:lnTo>
                    <a:pt x="0" y="0"/>
                  </a:lnTo>
                  <a:lnTo>
                    <a:pt x="0" y="376428"/>
                  </a:lnTo>
                  <a:lnTo>
                    <a:pt x="7327392" y="376428"/>
                  </a:lnTo>
                  <a:lnTo>
                    <a:pt x="73273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6033770" y="6458056"/>
            <a:ext cx="4616450" cy="325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65"/>
              </a:lnSpc>
            </a:pPr>
            <a:r>
              <a:rPr dirty="0" sz="2400" spc="-755">
                <a:solidFill>
                  <a:srgbClr val="0D0D0D"/>
                </a:solidFill>
                <a:latin typeface="Arial"/>
                <a:cs typeface="Arial"/>
              </a:rPr>
              <a:t>THE</a:t>
            </a:r>
            <a:r>
              <a:rPr dirty="0" sz="2400" spc="-2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580">
                <a:solidFill>
                  <a:srgbClr val="0D0D0D"/>
                </a:solidFill>
                <a:latin typeface="Arial"/>
                <a:cs typeface="Arial"/>
              </a:rPr>
              <a:t>LINUX </a:t>
            </a:r>
            <a:r>
              <a:rPr dirty="0" sz="2400" spc="-725">
                <a:solidFill>
                  <a:srgbClr val="0D0D0D"/>
                </a:solidFill>
                <a:latin typeface="Arial"/>
                <a:cs typeface="Arial"/>
              </a:rPr>
              <a:t>SCHEDULER:</a:t>
            </a:r>
            <a:r>
              <a:rPr dirty="0" sz="2400" spc="-229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60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dirty="0" sz="2400" spc="-57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765">
                <a:solidFill>
                  <a:srgbClr val="0D0D0D"/>
                </a:solidFill>
                <a:latin typeface="Arial"/>
                <a:cs typeface="Arial"/>
              </a:rPr>
              <a:t>DECADE</a:t>
            </a:r>
            <a:r>
              <a:rPr dirty="0" sz="2400" spc="-2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730">
                <a:solidFill>
                  <a:srgbClr val="0D0D0D"/>
                </a:solidFill>
                <a:latin typeface="Arial"/>
                <a:cs typeface="Arial"/>
              </a:rPr>
              <a:t>OF</a:t>
            </a:r>
            <a:r>
              <a:rPr dirty="0" sz="2400" spc="-2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790">
                <a:solidFill>
                  <a:srgbClr val="0D0D0D"/>
                </a:solidFill>
                <a:latin typeface="Arial"/>
                <a:cs typeface="Arial"/>
              </a:rPr>
              <a:t>WASTED</a:t>
            </a:r>
            <a:r>
              <a:rPr dirty="0" sz="2400" spc="-2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830">
                <a:solidFill>
                  <a:srgbClr val="0D0D0D"/>
                </a:solidFill>
                <a:latin typeface="Arial"/>
                <a:cs typeface="Arial"/>
              </a:rPr>
              <a:t>CORES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98721" y="6287834"/>
            <a:ext cx="274701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35"/>
              </a:lnSpc>
            </a:pPr>
            <a:r>
              <a:rPr dirty="0" sz="2400" spc="-260" b="1">
                <a:solidFill>
                  <a:srgbClr val="FF0000"/>
                </a:solidFill>
                <a:latin typeface="Arial"/>
                <a:cs typeface="Arial"/>
              </a:rPr>
              <a:t>Bug: </a:t>
            </a:r>
            <a:r>
              <a:rPr dirty="0" sz="2400" spc="-155" b="1">
                <a:solidFill>
                  <a:srgbClr val="FF0000"/>
                </a:solidFill>
                <a:latin typeface="Arial"/>
                <a:cs typeface="Arial"/>
              </a:rPr>
              <a:t>many </a:t>
            </a:r>
            <a:r>
              <a:rPr dirty="0" sz="2400" spc="-120" b="1">
                <a:solidFill>
                  <a:srgbClr val="FF0000"/>
                </a:solidFill>
                <a:latin typeface="Arial"/>
                <a:cs typeface="Arial"/>
              </a:rPr>
              <a:t>idle </a:t>
            </a:r>
            <a:r>
              <a:rPr dirty="0" sz="2400" spc="-250" b="1">
                <a:solidFill>
                  <a:srgbClr val="FF0000"/>
                </a:solidFill>
                <a:latin typeface="Arial"/>
                <a:cs typeface="Arial"/>
              </a:rPr>
              <a:t>cores!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17428" y="6445356"/>
            <a:ext cx="553085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75">
                <a:solidFill>
                  <a:srgbClr val="0D0D0D"/>
                </a:solidFill>
                <a:latin typeface="Arial"/>
                <a:cs typeface="Arial"/>
              </a:rPr>
              <a:t>11/16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434467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610"/>
              <a:t>MORE</a:t>
            </a:r>
            <a:r>
              <a:rPr dirty="0" spc="-325"/>
              <a:t> </a:t>
            </a:r>
            <a:r>
              <a:rPr dirty="0" spc="-1355"/>
              <a:t>BUGS:</a:t>
            </a:r>
            <a:r>
              <a:rPr dirty="0" spc="-1340"/>
              <a:t> </a:t>
            </a:r>
            <a:r>
              <a:rPr dirty="0" spc="-1515"/>
              <a:t>WAKEUPS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5928" y="2052345"/>
            <a:ext cx="9601200" cy="186372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217804" indent="-205740">
              <a:lnSpc>
                <a:spcPct val="100000"/>
              </a:lnSpc>
              <a:spcBef>
                <a:spcPts val="229"/>
              </a:spcBef>
              <a:buClr>
                <a:srgbClr val="1CACE3"/>
              </a:buClr>
              <a:buFont typeface="Wingdings"/>
              <a:buChar char=""/>
              <a:tabLst>
                <a:tab pos="218440" algn="l"/>
              </a:tabLst>
            </a:pPr>
            <a:r>
              <a:rPr dirty="0" sz="2200" spc="-265" b="1">
                <a:latin typeface="Arial"/>
                <a:cs typeface="Arial"/>
              </a:rPr>
              <a:t>Bug </a:t>
            </a:r>
            <a:r>
              <a:rPr dirty="0" sz="2200" spc="5" b="1">
                <a:latin typeface="Arial"/>
                <a:cs typeface="Arial"/>
              </a:rPr>
              <a:t>#4: </a:t>
            </a:r>
            <a:r>
              <a:rPr dirty="0" sz="2200" spc="-135" b="1">
                <a:latin typeface="Arial"/>
                <a:cs typeface="Arial"/>
              </a:rPr>
              <a:t>slow </a:t>
            </a:r>
            <a:r>
              <a:rPr dirty="0" sz="2200" spc="-195" b="1">
                <a:latin typeface="Arial"/>
                <a:cs typeface="Arial"/>
              </a:rPr>
              <a:t>phases </a:t>
            </a:r>
            <a:r>
              <a:rPr dirty="0" sz="2200" spc="-90" b="1">
                <a:latin typeface="Arial"/>
                <a:cs typeface="Arial"/>
              </a:rPr>
              <a:t>with </a:t>
            </a:r>
            <a:r>
              <a:rPr dirty="0" sz="2200" spc="-110" b="1">
                <a:latin typeface="Arial"/>
                <a:cs typeface="Arial"/>
              </a:rPr>
              <a:t>idle </a:t>
            </a:r>
            <a:r>
              <a:rPr dirty="0" sz="2200" spc="-225" b="1">
                <a:latin typeface="Arial"/>
                <a:cs typeface="Arial"/>
              </a:rPr>
              <a:t>cores </a:t>
            </a:r>
            <a:r>
              <a:rPr dirty="0" sz="2200" spc="-90" b="1">
                <a:latin typeface="Arial"/>
                <a:cs typeface="Arial"/>
              </a:rPr>
              <a:t>with </a:t>
            </a:r>
            <a:r>
              <a:rPr dirty="0" sz="2200" spc="-145" b="1">
                <a:latin typeface="Arial"/>
                <a:cs typeface="Arial"/>
              </a:rPr>
              <a:t>popular </a:t>
            </a:r>
            <a:r>
              <a:rPr dirty="0" sz="2200" spc="-180" b="1">
                <a:latin typeface="Arial"/>
                <a:cs typeface="Arial"/>
              </a:rPr>
              <a:t>commercial </a:t>
            </a:r>
            <a:r>
              <a:rPr dirty="0" sz="2200" spc="-140" b="1">
                <a:latin typeface="Arial"/>
                <a:cs typeface="Arial"/>
              </a:rPr>
              <a:t>database </a:t>
            </a:r>
            <a:r>
              <a:rPr dirty="0" sz="2200" spc="175" b="1">
                <a:latin typeface="Arial"/>
                <a:cs typeface="Arial"/>
              </a:rPr>
              <a:t>+</a:t>
            </a:r>
            <a:r>
              <a:rPr dirty="0" sz="2200" spc="95" b="1">
                <a:latin typeface="Arial"/>
                <a:cs typeface="Arial"/>
              </a:rPr>
              <a:t> </a:t>
            </a:r>
            <a:r>
              <a:rPr dirty="0" sz="2200" spc="-225" b="1">
                <a:latin typeface="Arial"/>
                <a:cs typeface="Arial"/>
              </a:rPr>
              <a:t>TPC-H</a:t>
            </a:r>
            <a:endParaRPr sz="2200">
              <a:latin typeface="Arial"/>
              <a:cs typeface="Arial"/>
            </a:endParaRPr>
          </a:p>
          <a:p>
            <a:pPr lvl="1" marL="354965" indent="-215265">
              <a:lnSpc>
                <a:spcPct val="100000"/>
              </a:lnSpc>
              <a:spcBef>
                <a:spcPts val="135"/>
              </a:spcBef>
              <a:buClr>
                <a:srgbClr val="1CACE3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2200" spc="-200">
                <a:latin typeface="Arial"/>
                <a:cs typeface="Arial"/>
              </a:rPr>
              <a:t>In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60">
                <a:latin typeface="Arial"/>
                <a:cs typeface="Arial"/>
              </a:rPr>
              <a:t>addition</a:t>
            </a:r>
            <a:r>
              <a:rPr dirty="0" sz="2200" spc="15">
                <a:latin typeface="Arial"/>
                <a:cs typeface="Arial"/>
              </a:rPr>
              <a:t> </a:t>
            </a:r>
            <a:r>
              <a:rPr dirty="0" sz="2200" spc="-75">
                <a:latin typeface="Arial"/>
                <a:cs typeface="Arial"/>
              </a:rPr>
              <a:t>to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70">
                <a:latin typeface="Arial"/>
                <a:cs typeface="Arial"/>
              </a:rPr>
              <a:t>periodic</a:t>
            </a:r>
            <a:r>
              <a:rPr dirty="0" sz="2200" spc="25">
                <a:latin typeface="Arial"/>
                <a:cs typeface="Arial"/>
              </a:rPr>
              <a:t> </a:t>
            </a:r>
            <a:r>
              <a:rPr dirty="0" sz="2200" spc="-45">
                <a:latin typeface="Arial"/>
                <a:cs typeface="Arial"/>
              </a:rPr>
              <a:t>load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105">
                <a:latin typeface="Arial"/>
                <a:cs typeface="Arial"/>
              </a:rPr>
              <a:t>balancing,</a:t>
            </a:r>
            <a:r>
              <a:rPr dirty="0" sz="2200" spc="45">
                <a:latin typeface="Arial"/>
                <a:cs typeface="Arial"/>
              </a:rPr>
              <a:t> </a:t>
            </a:r>
            <a:r>
              <a:rPr dirty="0" sz="2200" spc="-114">
                <a:latin typeface="Arial"/>
                <a:cs typeface="Arial"/>
              </a:rPr>
              <a:t>threads</a:t>
            </a:r>
            <a:r>
              <a:rPr dirty="0" sz="2200" spc="20">
                <a:latin typeface="Arial"/>
                <a:cs typeface="Arial"/>
              </a:rPr>
              <a:t> </a:t>
            </a:r>
            <a:r>
              <a:rPr dirty="0" sz="2200" spc="-95">
                <a:latin typeface="Arial"/>
                <a:cs typeface="Arial"/>
              </a:rPr>
              <a:t>pick</a:t>
            </a:r>
            <a:r>
              <a:rPr dirty="0" sz="2200" spc="15">
                <a:latin typeface="Arial"/>
                <a:cs typeface="Arial"/>
              </a:rPr>
              <a:t> </a:t>
            </a:r>
            <a:r>
              <a:rPr dirty="0" sz="2200" spc="-130">
                <a:latin typeface="Arial"/>
                <a:cs typeface="Arial"/>
              </a:rPr>
              <a:t>where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125">
                <a:latin typeface="Arial"/>
                <a:cs typeface="Arial"/>
              </a:rPr>
              <a:t>they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135">
                <a:latin typeface="Arial"/>
                <a:cs typeface="Arial"/>
              </a:rPr>
              <a:t>wake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140">
                <a:latin typeface="Arial"/>
                <a:cs typeface="Arial"/>
              </a:rPr>
              <a:t>up</a:t>
            </a:r>
            <a:endParaRPr sz="2200">
              <a:latin typeface="Arial"/>
              <a:cs typeface="Arial"/>
            </a:endParaRPr>
          </a:p>
          <a:p>
            <a:pPr lvl="1" marL="354965" indent="-215265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2200" spc="-75">
                <a:solidFill>
                  <a:srgbClr val="FF0000"/>
                </a:solidFill>
                <a:latin typeface="Arial"/>
                <a:cs typeface="Arial"/>
              </a:rPr>
              <a:t>Only </a:t>
            </a:r>
            <a:r>
              <a:rPr dirty="0" sz="2200" spc="-85">
                <a:solidFill>
                  <a:srgbClr val="FF0000"/>
                </a:solidFill>
                <a:latin typeface="Arial"/>
                <a:cs typeface="Arial"/>
              </a:rPr>
              <a:t>local </a:t>
            </a:r>
            <a:r>
              <a:rPr dirty="0" sz="2200" spc="-295">
                <a:solidFill>
                  <a:srgbClr val="FF0000"/>
                </a:solidFill>
                <a:latin typeface="Arial"/>
                <a:cs typeface="Arial"/>
              </a:rPr>
              <a:t>CPU </a:t>
            </a:r>
            <a:r>
              <a:rPr dirty="0" sz="2200" spc="-175">
                <a:solidFill>
                  <a:srgbClr val="FF0000"/>
                </a:solidFill>
                <a:latin typeface="Arial"/>
                <a:cs typeface="Arial"/>
              </a:rPr>
              <a:t>cores </a:t>
            </a:r>
            <a:r>
              <a:rPr dirty="0" sz="2200" spc="-130">
                <a:solidFill>
                  <a:srgbClr val="FF0000"/>
                </a:solidFill>
                <a:latin typeface="Arial"/>
                <a:cs typeface="Arial"/>
              </a:rPr>
              <a:t>considered </a:t>
            </a:r>
            <a:r>
              <a:rPr dirty="0" sz="2200" spc="-2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dirty="0" sz="2200" spc="-135">
                <a:solidFill>
                  <a:srgbClr val="FF0000"/>
                </a:solidFill>
                <a:latin typeface="Arial"/>
                <a:cs typeface="Arial"/>
              </a:rPr>
              <a:t>wakeup due </a:t>
            </a:r>
            <a:r>
              <a:rPr dirty="0" sz="2200" spc="-7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dirty="0" sz="2200" spc="-60">
                <a:solidFill>
                  <a:srgbClr val="FF0000"/>
                </a:solidFill>
                <a:latin typeface="Arial"/>
                <a:cs typeface="Arial"/>
              </a:rPr>
              <a:t>locality</a:t>
            </a:r>
            <a:r>
              <a:rPr dirty="0" sz="2200" spc="-5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65">
                <a:solidFill>
                  <a:srgbClr val="FF0000"/>
                </a:solidFill>
                <a:latin typeface="Arial"/>
                <a:cs typeface="Arial"/>
              </a:rPr>
              <a:t>“optimization”</a:t>
            </a:r>
            <a:endParaRPr sz="2200">
              <a:latin typeface="Arial"/>
              <a:cs typeface="Arial"/>
            </a:endParaRPr>
          </a:p>
          <a:p>
            <a:pPr lvl="1" marL="352425" indent="-212725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Wingdings"/>
              <a:buChar char=""/>
              <a:tabLst>
                <a:tab pos="353060" algn="l"/>
              </a:tabLst>
            </a:pPr>
            <a:r>
              <a:rPr dirty="0" sz="2200" spc="-135" b="1">
                <a:latin typeface="Arial"/>
                <a:cs typeface="Arial"/>
              </a:rPr>
              <a:t>Intuition: </a:t>
            </a:r>
            <a:r>
              <a:rPr dirty="0" sz="2200" spc="-70">
                <a:latin typeface="Arial"/>
                <a:cs typeface="Arial"/>
              </a:rPr>
              <a:t>periodic </a:t>
            </a:r>
            <a:r>
              <a:rPr dirty="0" sz="2200" spc="-45">
                <a:latin typeface="Arial"/>
                <a:cs typeface="Arial"/>
              </a:rPr>
              <a:t>load </a:t>
            </a:r>
            <a:r>
              <a:rPr dirty="0" sz="2200" spc="-100">
                <a:latin typeface="Arial"/>
                <a:cs typeface="Arial"/>
              </a:rPr>
              <a:t>balancing </a:t>
            </a:r>
            <a:r>
              <a:rPr dirty="0" sz="2200" spc="-45">
                <a:latin typeface="Arial"/>
                <a:cs typeface="Arial"/>
              </a:rPr>
              <a:t>global, </a:t>
            </a:r>
            <a:r>
              <a:rPr dirty="0" sz="2200" spc="-140">
                <a:latin typeface="Arial"/>
                <a:cs typeface="Arial"/>
              </a:rPr>
              <a:t>wakeup </a:t>
            </a:r>
            <a:r>
              <a:rPr dirty="0" sz="2200" spc="-100">
                <a:latin typeface="Arial"/>
                <a:cs typeface="Arial"/>
              </a:rPr>
              <a:t>balancing</a:t>
            </a:r>
            <a:r>
              <a:rPr dirty="0" sz="2200" spc="105">
                <a:latin typeface="Arial"/>
                <a:cs typeface="Arial"/>
              </a:rPr>
              <a:t> </a:t>
            </a:r>
            <a:r>
              <a:rPr dirty="0" sz="2200" spc="-90">
                <a:latin typeface="Arial"/>
                <a:cs typeface="Arial"/>
              </a:rPr>
              <a:t>local</a:t>
            </a:r>
            <a:endParaRPr sz="2200">
              <a:latin typeface="Arial"/>
              <a:cs typeface="Arial"/>
            </a:endParaRPr>
          </a:p>
          <a:p>
            <a:pPr lvl="2" marL="538480" indent="-215900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Font typeface="Wingdings"/>
              <a:buChar char=""/>
              <a:tabLst>
                <a:tab pos="539115" algn="l"/>
              </a:tabLst>
            </a:pPr>
            <a:r>
              <a:rPr dirty="0" sz="2200" spc="-155" b="1">
                <a:solidFill>
                  <a:srgbClr val="FF0000"/>
                </a:solidFill>
                <a:latin typeface="Arial"/>
                <a:cs typeface="Arial"/>
              </a:rPr>
              <a:t>One </a:t>
            </a:r>
            <a:r>
              <a:rPr dirty="0" sz="2200" spc="-185" b="1">
                <a:solidFill>
                  <a:srgbClr val="FF0000"/>
                </a:solidFill>
                <a:latin typeface="Arial"/>
                <a:cs typeface="Arial"/>
              </a:rPr>
              <a:t>makes </a:t>
            </a:r>
            <a:r>
              <a:rPr dirty="0" sz="2200" spc="-175" b="1">
                <a:solidFill>
                  <a:srgbClr val="FF0000"/>
                </a:solidFill>
                <a:latin typeface="Arial"/>
                <a:cs typeface="Arial"/>
              </a:rPr>
              <a:t>mistakes the other </a:t>
            </a:r>
            <a:r>
              <a:rPr dirty="0" sz="2200" spc="-185" b="1">
                <a:solidFill>
                  <a:srgbClr val="FF0000"/>
                </a:solidFill>
                <a:latin typeface="Arial"/>
                <a:cs typeface="Arial"/>
              </a:rPr>
              <a:t>cannot </a:t>
            </a:r>
            <a:r>
              <a:rPr dirty="0" sz="2200" spc="-110" b="1">
                <a:solidFill>
                  <a:srgbClr val="FF0000"/>
                </a:solidFill>
                <a:latin typeface="Arial"/>
                <a:cs typeface="Arial"/>
              </a:rPr>
              <a:t>fix!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955" y="3939538"/>
            <a:ext cx="10922635" cy="2918460"/>
            <a:chOff x="28955" y="3939538"/>
            <a:chExt cx="10922635" cy="2918460"/>
          </a:xfrm>
        </p:grpSpPr>
        <p:sp>
          <p:nvSpPr>
            <p:cNvPr id="5" name="object 5"/>
            <p:cNvSpPr/>
            <p:nvPr/>
          </p:nvSpPr>
          <p:spPr>
            <a:xfrm>
              <a:off x="28955" y="6402322"/>
              <a:ext cx="682752" cy="440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43404" y="6427191"/>
              <a:ext cx="881942" cy="3978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25623" y="6402322"/>
              <a:ext cx="1167384" cy="4251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99915" y="6402322"/>
              <a:ext cx="313943" cy="4251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48200" y="6402322"/>
              <a:ext cx="667512" cy="4251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11707" y="3939538"/>
              <a:ext cx="10239756" cy="29184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04544" y="4421124"/>
              <a:ext cx="8162925" cy="1818639"/>
            </a:xfrm>
            <a:custGeom>
              <a:avLst/>
              <a:gdLst/>
              <a:ahLst/>
              <a:cxnLst/>
              <a:rect l="l" t="t" r="r" b="b"/>
              <a:pathLst>
                <a:path w="8162925" h="1818639">
                  <a:moveTo>
                    <a:pt x="0" y="1818132"/>
                  </a:moveTo>
                  <a:lnTo>
                    <a:pt x="8162544" y="1818132"/>
                  </a:lnTo>
                  <a:lnTo>
                    <a:pt x="8162544" y="0"/>
                  </a:lnTo>
                  <a:lnTo>
                    <a:pt x="0" y="0"/>
                  </a:lnTo>
                  <a:lnTo>
                    <a:pt x="0" y="1818132"/>
                  </a:lnTo>
                  <a:close/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08404" y="6266688"/>
              <a:ext cx="7327900" cy="376555"/>
            </a:xfrm>
            <a:custGeom>
              <a:avLst/>
              <a:gdLst/>
              <a:ahLst/>
              <a:cxnLst/>
              <a:rect l="l" t="t" r="r" b="b"/>
              <a:pathLst>
                <a:path w="7327900" h="376554">
                  <a:moveTo>
                    <a:pt x="7327392" y="0"/>
                  </a:moveTo>
                  <a:lnTo>
                    <a:pt x="0" y="0"/>
                  </a:lnTo>
                  <a:lnTo>
                    <a:pt x="0" y="376428"/>
                  </a:lnTo>
                  <a:lnTo>
                    <a:pt x="7327392" y="376428"/>
                  </a:lnTo>
                  <a:lnTo>
                    <a:pt x="73273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6033770" y="6458056"/>
            <a:ext cx="4616450" cy="325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65"/>
              </a:lnSpc>
            </a:pPr>
            <a:r>
              <a:rPr dirty="0" sz="2400" spc="-755">
                <a:solidFill>
                  <a:srgbClr val="0D0D0D"/>
                </a:solidFill>
                <a:latin typeface="Arial"/>
                <a:cs typeface="Arial"/>
              </a:rPr>
              <a:t>THE</a:t>
            </a:r>
            <a:r>
              <a:rPr dirty="0" sz="2400" spc="-2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580">
                <a:solidFill>
                  <a:srgbClr val="0D0D0D"/>
                </a:solidFill>
                <a:latin typeface="Arial"/>
                <a:cs typeface="Arial"/>
              </a:rPr>
              <a:t>LINUX </a:t>
            </a:r>
            <a:r>
              <a:rPr dirty="0" sz="2400" spc="-725">
                <a:solidFill>
                  <a:srgbClr val="0D0D0D"/>
                </a:solidFill>
                <a:latin typeface="Arial"/>
                <a:cs typeface="Arial"/>
              </a:rPr>
              <a:t>SCHEDULER:</a:t>
            </a:r>
            <a:r>
              <a:rPr dirty="0" sz="2400" spc="-229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60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dirty="0" sz="2400" spc="-57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765">
                <a:solidFill>
                  <a:srgbClr val="0D0D0D"/>
                </a:solidFill>
                <a:latin typeface="Arial"/>
                <a:cs typeface="Arial"/>
              </a:rPr>
              <a:t>DECADE</a:t>
            </a:r>
            <a:r>
              <a:rPr dirty="0" sz="2400" spc="-2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730">
                <a:solidFill>
                  <a:srgbClr val="0D0D0D"/>
                </a:solidFill>
                <a:latin typeface="Arial"/>
                <a:cs typeface="Arial"/>
              </a:rPr>
              <a:t>OF</a:t>
            </a:r>
            <a:r>
              <a:rPr dirty="0" sz="2400" spc="-2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790">
                <a:solidFill>
                  <a:srgbClr val="0D0D0D"/>
                </a:solidFill>
                <a:latin typeface="Arial"/>
                <a:cs typeface="Arial"/>
              </a:rPr>
              <a:t>WASTED</a:t>
            </a:r>
            <a:r>
              <a:rPr dirty="0" sz="2400" spc="-2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830">
                <a:solidFill>
                  <a:srgbClr val="0D0D0D"/>
                </a:solidFill>
                <a:latin typeface="Arial"/>
                <a:cs typeface="Arial"/>
              </a:rPr>
              <a:t>CORES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98721" y="6287834"/>
            <a:ext cx="274701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35"/>
              </a:lnSpc>
            </a:pPr>
            <a:r>
              <a:rPr dirty="0" sz="2400" spc="-260" b="1">
                <a:solidFill>
                  <a:srgbClr val="FF0000"/>
                </a:solidFill>
                <a:latin typeface="Arial"/>
                <a:cs typeface="Arial"/>
              </a:rPr>
              <a:t>Bug: </a:t>
            </a:r>
            <a:r>
              <a:rPr dirty="0" sz="2400" spc="-155" b="1">
                <a:solidFill>
                  <a:srgbClr val="FF0000"/>
                </a:solidFill>
                <a:latin typeface="Arial"/>
                <a:cs typeface="Arial"/>
              </a:rPr>
              <a:t>many </a:t>
            </a:r>
            <a:r>
              <a:rPr dirty="0" sz="2400" spc="-120" b="1">
                <a:solidFill>
                  <a:srgbClr val="FF0000"/>
                </a:solidFill>
                <a:latin typeface="Arial"/>
                <a:cs typeface="Arial"/>
              </a:rPr>
              <a:t>idle </a:t>
            </a:r>
            <a:r>
              <a:rPr dirty="0" sz="2400" spc="-250" b="1">
                <a:solidFill>
                  <a:srgbClr val="FF0000"/>
                </a:solidFill>
                <a:latin typeface="Arial"/>
                <a:cs typeface="Arial"/>
              </a:rPr>
              <a:t>cores!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17428" y="6445356"/>
            <a:ext cx="553085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75">
                <a:solidFill>
                  <a:srgbClr val="0D0D0D"/>
                </a:solidFill>
                <a:latin typeface="Arial"/>
                <a:cs typeface="Arial"/>
              </a:rPr>
              <a:t>11/16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3172" y="839165"/>
            <a:ext cx="4344670" cy="788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 spc="-1610">
                <a:solidFill>
                  <a:srgbClr val="0D0D0D"/>
                </a:solidFill>
                <a:latin typeface="Arial"/>
                <a:cs typeface="Arial"/>
              </a:rPr>
              <a:t>MORE</a:t>
            </a:r>
            <a:r>
              <a:rPr dirty="0" sz="5000" spc="-3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5000" spc="-1355">
                <a:solidFill>
                  <a:srgbClr val="0D0D0D"/>
                </a:solidFill>
                <a:latin typeface="Arial"/>
                <a:cs typeface="Arial"/>
              </a:rPr>
              <a:t>BUGS:</a:t>
            </a:r>
            <a:r>
              <a:rPr dirty="0" sz="5000" spc="-13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5000" spc="-1515">
                <a:solidFill>
                  <a:srgbClr val="0D0D0D"/>
                </a:solidFill>
                <a:latin typeface="Arial"/>
                <a:cs typeface="Arial"/>
              </a:rPr>
              <a:t>WAKEUPS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5928" y="2052345"/>
            <a:ext cx="9601200" cy="186372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217804" indent="-205740">
              <a:lnSpc>
                <a:spcPct val="100000"/>
              </a:lnSpc>
              <a:spcBef>
                <a:spcPts val="229"/>
              </a:spcBef>
              <a:buClr>
                <a:srgbClr val="1CACE3"/>
              </a:buClr>
              <a:buFont typeface="Wingdings"/>
              <a:buChar char=""/>
              <a:tabLst>
                <a:tab pos="218440" algn="l"/>
              </a:tabLst>
            </a:pPr>
            <a:r>
              <a:rPr dirty="0" sz="2200" spc="-265" b="1">
                <a:latin typeface="Arial"/>
                <a:cs typeface="Arial"/>
              </a:rPr>
              <a:t>Bug </a:t>
            </a:r>
            <a:r>
              <a:rPr dirty="0" sz="2200" spc="5" b="1">
                <a:latin typeface="Arial"/>
                <a:cs typeface="Arial"/>
              </a:rPr>
              <a:t>#4: </a:t>
            </a:r>
            <a:r>
              <a:rPr dirty="0" sz="2200" spc="-135" b="1">
                <a:latin typeface="Arial"/>
                <a:cs typeface="Arial"/>
              </a:rPr>
              <a:t>slow </a:t>
            </a:r>
            <a:r>
              <a:rPr dirty="0" sz="2200" spc="-195" b="1">
                <a:latin typeface="Arial"/>
                <a:cs typeface="Arial"/>
              </a:rPr>
              <a:t>phases </a:t>
            </a:r>
            <a:r>
              <a:rPr dirty="0" sz="2200" spc="-90" b="1">
                <a:latin typeface="Arial"/>
                <a:cs typeface="Arial"/>
              </a:rPr>
              <a:t>with </a:t>
            </a:r>
            <a:r>
              <a:rPr dirty="0" sz="2200" spc="-110" b="1">
                <a:latin typeface="Arial"/>
                <a:cs typeface="Arial"/>
              </a:rPr>
              <a:t>idle </a:t>
            </a:r>
            <a:r>
              <a:rPr dirty="0" sz="2200" spc="-225" b="1">
                <a:latin typeface="Arial"/>
                <a:cs typeface="Arial"/>
              </a:rPr>
              <a:t>cores </a:t>
            </a:r>
            <a:r>
              <a:rPr dirty="0" sz="2200" spc="-90" b="1">
                <a:latin typeface="Arial"/>
                <a:cs typeface="Arial"/>
              </a:rPr>
              <a:t>with </a:t>
            </a:r>
            <a:r>
              <a:rPr dirty="0" sz="2200" spc="-145" b="1">
                <a:latin typeface="Arial"/>
                <a:cs typeface="Arial"/>
              </a:rPr>
              <a:t>popular </a:t>
            </a:r>
            <a:r>
              <a:rPr dirty="0" sz="2200" spc="-180" b="1">
                <a:latin typeface="Arial"/>
                <a:cs typeface="Arial"/>
              </a:rPr>
              <a:t>commercial </a:t>
            </a:r>
            <a:r>
              <a:rPr dirty="0" sz="2200" spc="-140" b="1">
                <a:latin typeface="Arial"/>
                <a:cs typeface="Arial"/>
              </a:rPr>
              <a:t>database </a:t>
            </a:r>
            <a:r>
              <a:rPr dirty="0" sz="2200" spc="175" b="1">
                <a:latin typeface="Arial"/>
                <a:cs typeface="Arial"/>
              </a:rPr>
              <a:t>+</a:t>
            </a:r>
            <a:r>
              <a:rPr dirty="0" sz="2200" spc="95" b="1">
                <a:latin typeface="Arial"/>
                <a:cs typeface="Arial"/>
              </a:rPr>
              <a:t> </a:t>
            </a:r>
            <a:r>
              <a:rPr dirty="0" sz="2200" spc="-225" b="1">
                <a:latin typeface="Arial"/>
                <a:cs typeface="Arial"/>
              </a:rPr>
              <a:t>TPC-H</a:t>
            </a:r>
            <a:endParaRPr sz="2200">
              <a:latin typeface="Arial"/>
              <a:cs typeface="Arial"/>
            </a:endParaRPr>
          </a:p>
          <a:p>
            <a:pPr lvl="1" marL="354965" indent="-215265">
              <a:lnSpc>
                <a:spcPct val="100000"/>
              </a:lnSpc>
              <a:spcBef>
                <a:spcPts val="135"/>
              </a:spcBef>
              <a:buClr>
                <a:srgbClr val="1CACE3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2200" spc="-200">
                <a:latin typeface="Arial"/>
                <a:cs typeface="Arial"/>
              </a:rPr>
              <a:t>In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60">
                <a:latin typeface="Arial"/>
                <a:cs typeface="Arial"/>
              </a:rPr>
              <a:t>addition</a:t>
            </a:r>
            <a:r>
              <a:rPr dirty="0" sz="2200" spc="15">
                <a:latin typeface="Arial"/>
                <a:cs typeface="Arial"/>
              </a:rPr>
              <a:t> </a:t>
            </a:r>
            <a:r>
              <a:rPr dirty="0" sz="2200" spc="-75">
                <a:latin typeface="Arial"/>
                <a:cs typeface="Arial"/>
              </a:rPr>
              <a:t>to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70">
                <a:latin typeface="Arial"/>
                <a:cs typeface="Arial"/>
              </a:rPr>
              <a:t>periodic</a:t>
            </a:r>
            <a:r>
              <a:rPr dirty="0" sz="2200" spc="25">
                <a:latin typeface="Arial"/>
                <a:cs typeface="Arial"/>
              </a:rPr>
              <a:t> </a:t>
            </a:r>
            <a:r>
              <a:rPr dirty="0" sz="2200" spc="-45">
                <a:latin typeface="Arial"/>
                <a:cs typeface="Arial"/>
              </a:rPr>
              <a:t>load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105">
                <a:latin typeface="Arial"/>
                <a:cs typeface="Arial"/>
              </a:rPr>
              <a:t>balancing,</a:t>
            </a:r>
            <a:r>
              <a:rPr dirty="0" sz="2200" spc="45">
                <a:latin typeface="Arial"/>
                <a:cs typeface="Arial"/>
              </a:rPr>
              <a:t> </a:t>
            </a:r>
            <a:r>
              <a:rPr dirty="0" sz="2200" spc="-114">
                <a:latin typeface="Arial"/>
                <a:cs typeface="Arial"/>
              </a:rPr>
              <a:t>threads</a:t>
            </a:r>
            <a:r>
              <a:rPr dirty="0" sz="2200" spc="20">
                <a:latin typeface="Arial"/>
                <a:cs typeface="Arial"/>
              </a:rPr>
              <a:t> </a:t>
            </a:r>
            <a:r>
              <a:rPr dirty="0" sz="2200" spc="-95">
                <a:latin typeface="Arial"/>
                <a:cs typeface="Arial"/>
              </a:rPr>
              <a:t>pick</a:t>
            </a:r>
            <a:r>
              <a:rPr dirty="0" sz="2200" spc="15">
                <a:latin typeface="Arial"/>
                <a:cs typeface="Arial"/>
              </a:rPr>
              <a:t> </a:t>
            </a:r>
            <a:r>
              <a:rPr dirty="0" sz="2200" spc="-130">
                <a:latin typeface="Arial"/>
                <a:cs typeface="Arial"/>
              </a:rPr>
              <a:t>where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125">
                <a:latin typeface="Arial"/>
                <a:cs typeface="Arial"/>
              </a:rPr>
              <a:t>they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135">
                <a:latin typeface="Arial"/>
                <a:cs typeface="Arial"/>
              </a:rPr>
              <a:t>wake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140">
                <a:latin typeface="Arial"/>
                <a:cs typeface="Arial"/>
              </a:rPr>
              <a:t>up</a:t>
            </a:r>
            <a:endParaRPr sz="2200">
              <a:latin typeface="Arial"/>
              <a:cs typeface="Arial"/>
            </a:endParaRPr>
          </a:p>
          <a:p>
            <a:pPr lvl="1" marL="354965" indent="-215265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2200" spc="-75">
                <a:solidFill>
                  <a:srgbClr val="FF0000"/>
                </a:solidFill>
                <a:latin typeface="Arial"/>
                <a:cs typeface="Arial"/>
              </a:rPr>
              <a:t>Only </a:t>
            </a:r>
            <a:r>
              <a:rPr dirty="0" sz="2200" spc="-85">
                <a:solidFill>
                  <a:srgbClr val="FF0000"/>
                </a:solidFill>
                <a:latin typeface="Arial"/>
                <a:cs typeface="Arial"/>
              </a:rPr>
              <a:t>local </a:t>
            </a:r>
            <a:r>
              <a:rPr dirty="0" sz="2200" spc="-295">
                <a:solidFill>
                  <a:srgbClr val="FF0000"/>
                </a:solidFill>
                <a:latin typeface="Arial"/>
                <a:cs typeface="Arial"/>
              </a:rPr>
              <a:t>CPU </a:t>
            </a:r>
            <a:r>
              <a:rPr dirty="0" sz="2200" spc="-175">
                <a:solidFill>
                  <a:srgbClr val="FF0000"/>
                </a:solidFill>
                <a:latin typeface="Arial"/>
                <a:cs typeface="Arial"/>
              </a:rPr>
              <a:t>cores </a:t>
            </a:r>
            <a:r>
              <a:rPr dirty="0" sz="2200" spc="-130">
                <a:solidFill>
                  <a:srgbClr val="FF0000"/>
                </a:solidFill>
                <a:latin typeface="Arial"/>
                <a:cs typeface="Arial"/>
              </a:rPr>
              <a:t>considered </a:t>
            </a:r>
            <a:r>
              <a:rPr dirty="0" sz="2200" spc="-2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dirty="0" sz="2200" spc="-135">
                <a:solidFill>
                  <a:srgbClr val="FF0000"/>
                </a:solidFill>
                <a:latin typeface="Arial"/>
                <a:cs typeface="Arial"/>
              </a:rPr>
              <a:t>wakeup due </a:t>
            </a:r>
            <a:r>
              <a:rPr dirty="0" sz="2200" spc="-7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dirty="0" sz="2200" spc="-60">
                <a:solidFill>
                  <a:srgbClr val="FF0000"/>
                </a:solidFill>
                <a:latin typeface="Arial"/>
                <a:cs typeface="Arial"/>
              </a:rPr>
              <a:t>locality</a:t>
            </a:r>
            <a:r>
              <a:rPr dirty="0" sz="2200" spc="-5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65">
                <a:solidFill>
                  <a:srgbClr val="FF0000"/>
                </a:solidFill>
                <a:latin typeface="Arial"/>
                <a:cs typeface="Arial"/>
              </a:rPr>
              <a:t>“optimization”</a:t>
            </a:r>
            <a:endParaRPr sz="2200">
              <a:latin typeface="Arial"/>
              <a:cs typeface="Arial"/>
            </a:endParaRPr>
          </a:p>
          <a:p>
            <a:pPr lvl="1" marL="352425" indent="-212725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Wingdings"/>
              <a:buChar char=""/>
              <a:tabLst>
                <a:tab pos="353060" algn="l"/>
              </a:tabLst>
            </a:pPr>
            <a:r>
              <a:rPr dirty="0" sz="2200" spc="-135" b="1">
                <a:latin typeface="Arial"/>
                <a:cs typeface="Arial"/>
              </a:rPr>
              <a:t>Intuition: </a:t>
            </a:r>
            <a:r>
              <a:rPr dirty="0" sz="2200" spc="-70">
                <a:latin typeface="Arial"/>
                <a:cs typeface="Arial"/>
              </a:rPr>
              <a:t>periodic </a:t>
            </a:r>
            <a:r>
              <a:rPr dirty="0" sz="2200" spc="-45">
                <a:latin typeface="Arial"/>
                <a:cs typeface="Arial"/>
              </a:rPr>
              <a:t>load </a:t>
            </a:r>
            <a:r>
              <a:rPr dirty="0" sz="2200" spc="-100">
                <a:latin typeface="Arial"/>
                <a:cs typeface="Arial"/>
              </a:rPr>
              <a:t>balancing </a:t>
            </a:r>
            <a:r>
              <a:rPr dirty="0" sz="2200" spc="-45">
                <a:latin typeface="Arial"/>
                <a:cs typeface="Arial"/>
              </a:rPr>
              <a:t>global, </a:t>
            </a:r>
            <a:r>
              <a:rPr dirty="0" sz="2200" spc="-140">
                <a:latin typeface="Arial"/>
                <a:cs typeface="Arial"/>
              </a:rPr>
              <a:t>wakeup </a:t>
            </a:r>
            <a:r>
              <a:rPr dirty="0" sz="2200" spc="-100">
                <a:latin typeface="Arial"/>
                <a:cs typeface="Arial"/>
              </a:rPr>
              <a:t>balancing</a:t>
            </a:r>
            <a:r>
              <a:rPr dirty="0" sz="2200" spc="105">
                <a:latin typeface="Arial"/>
                <a:cs typeface="Arial"/>
              </a:rPr>
              <a:t> </a:t>
            </a:r>
            <a:r>
              <a:rPr dirty="0" sz="2200" spc="-90">
                <a:latin typeface="Arial"/>
                <a:cs typeface="Arial"/>
              </a:rPr>
              <a:t>local</a:t>
            </a:r>
            <a:endParaRPr sz="2200">
              <a:latin typeface="Arial"/>
              <a:cs typeface="Arial"/>
            </a:endParaRPr>
          </a:p>
          <a:p>
            <a:pPr lvl="2" marL="538480" indent="-215900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Font typeface="Wingdings"/>
              <a:buChar char=""/>
              <a:tabLst>
                <a:tab pos="539115" algn="l"/>
              </a:tabLst>
            </a:pPr>
            <a:r>
              <a:rPr dirty="0" sz="2200" spc="-155" b="1">
                <a:solidFill>
                  <a:srgbClr val="FF0000"/>
                </a:solidFill>
                <a:latin typeface="Arial"/>
                <a:cs typeface="Arial"/>
              </a:rPr>
              <a:t>One </a:t>
            </a:r>
            <a:r>
              <a:rPr dirty="0" sz="2200" spc="-185" b="1">
                <a:solidFill>
                  <a:srgbClr val="FF0000"/>
                </a:solidFill>
                <a:latin typeface="Arial"/>
                <a:cs typeface="Arial"/>
              </a:rPr>
              <a:t>makes </a:t>
            </a:r>
            <a:r>
              <a:rPr dirty="0" sz="2200" spc="-175" b="1">
                <a:solidFill>
                  <a:srgbClr val="FF0000"/>
                </a:solidFill>
                <a:latin typeface="Arial"/>
                <a:cs typeface="Arial"/>
              </a:rPr>
              <a:t>mistakes the other </a:t>
            </a:r>
            <a:r>
              <a:rPr dirty="0" sz="2200" spc="-185" b="1">
                <a:solidFill>
                  <a:srgbClr val="FF0000"/>
                </a:solidFill>
                <a:latin typeface="Arial"/>
                <a:cs typeface="Arial"/>
              </a:rPr>
              <a:t>cannot </a:t>
            </a:r>
            <a:r>
              <a:rPr dirty="0" sz="2200" spc="-110" b="1">
                <a:solidFill>
                  <a:srgbClr val="FF0000"/>
                </a:solidFill>
                <a:latin typeface="Arial"/>
                <a:cs typeface="Arial"/>
              </a:rPr>
              <a:t>fix!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955" y="3939538"/>
            <a:ext cx="10922635" cy="2918460"/>
            <a:chOff x="28955" y="3939538"/>
            <a:chExt cx="10922635" cy="2918460"/>
          </a:xfrm>
        </p:grpSpPr>
        <p:sp>
          <p:nvSpPr>
            <p:cNvPr id="5" name="object 5"/>
            <p:cNvSpPr/>
            <p:nvPr/>
          </p:nvSpPr>
          <p:spPr>
            <a:xfrm>
              <a:off x="28955" y="6402322"/>
              <a:ext cx="682752" cy="440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43404" y="6427191"/>
              <a:ext cx="881942" cy="3978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25623" y="6402322"/>
              <a:ext cx="1167384" cy="4251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99915" y="6402322"/>
              <a:ext cx="313943" cy="4251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48200" y="6402322"/>
              <a:ext cx="667512" cy="4251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11707" y="3939538"/>
              <a:ext cx="10239756" cy="29184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04544" y="4421124"/>
              <a:ext cx="8162925" cy="1818639"/>
            </a:xfrm>
            <a:custGeom>
              <a:avLst/>
              <a:gdLst/>
              <a:ahLst/>
              <a:cxnLst/>
              <a:rect l="l" t="t" r="r" b="b"/>
              <a:pathLst>
                <a:path w="8162925" h="1818639">
                  <a:moveTo>
                    <a:pt x="0" y="1818132"/>
                  </a:moveTo>
                  <a:lnTo>
                    <a:pt x="8162544" y="1818132"/>
                  </a:lnTo>
                  <a:lnTo>
                    <a:pt x="8162544" y="0"/>
                  </a:lnTo>
                  <a:lnTo>
                    <a:pt x="0" y="0"/>
                  </a:lnTo>
                  <a:lnTo>
                    <a:pt x="0" y="1818132"/>
                  </a:lnTo>
                  <a:close/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08404" y="6266688"/>
              <a:ext cx="7327900" cy="376555"/>
            </a:xfrm>
            <a:custGeom>
              <a:avLst/>
              <a:gdLst/>
              <a:ahLst/>
              <a:cxnLst/>
              <a:rect l="l" t="t" r="r" b="b"/>
              <a:pathLst>
                <a:path w="7327900" h="376554">
                  <a:moveTo>
                    <a:pt x="7327392" y="0"/>
                  </a:moveTo>
                  <a:lnTo>
                    <a:pt x="0" y="0"/>
                  </a:lnTo>
                  <a:lnTo>
                    <a:pt x="0" y="376428"/>
                  </a:lnTo>
                  <a:lnTo>
                    <a:pt x="7327392" y="376428"/>
                  </a:lnTo>
                  <a:lnTo>
                    <a:pt x="73273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504688" y="490727"/>
            <a:ext cx="6167755" cy="539750"/>
          </a:xfrm>
          <a:prstGeom prst="rect"/>
          <a:ln w="57911">
            <a:solidFill>
              <a:srgbClr val="FF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1440">
              <a:lnSpc>
                <a:spcPts val="3765"/>
              </a:lnSpc>
            </a:pPr>
            <a:r>
              <a:rPr dirty="0" sz="3200" spc="-270" b="1">
                <a:solidFill>
                  <a:srgbClr val="FF0000"/>
                </a:solidFill>
                <a:latin typeface="Arial"/>
                <a:cs typeface="Arial"/>
              </a:rPr>
              <a:t>Performance </a:t>
            </a:r>
            <a:r>
              <a:rPr dirty="0" sz="3200" spc="-195" b="1">
                <a:solidFill>
                  <a:srgbClr val="FF0000"/>
                </a:solidFill>
                <a:latin typeface="Arial"/>
                <a:cs typeface="Arial"/>
              </a:rPr>
              <a:t>degradation:</a:t>
            </a:r>
            <a:r>
              <a:rPr dirty="0" sz="3200" spc="13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200" spc="-80" b="1">
                <a:solidFill>
                  <a:srgbClr val="FF0000"/>
                </a:solidFill>
                <a:latin typeface="Arial"/>
                <a:cs typeface="Arial"/>
              </a:rPr>
              <a:t>13-24%!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33770" y="6458056"/>
            <a:ext cx="4616450" cy="325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65"/>
              </a:lnSpc>
            </a:pPr>
            <a:r>
              <a:rPr dirty="0" sz="2400" spc="-755">
                <a:solidFill>
                  <a:srgbClr val="0D0D0D"/>
                </a:solidFill>
                <a:latin typeface="Arial"/>
                <a:cs typeface="Arial"/>
              </a:rPr>
              <a:t>THE</a:t>
            </a:r>
            <a:r>
              <a:rPr dirty="0" sz="2400" spc="-2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580">
                <a:solidFill>
                  <a:srgbClr val="0D0D0D"/>
                </a:solidFill>
                <a:latin typeface="Arial"/>
                <a:cs typeface="Arial"/>
              </a:rPr>
              <a:t>LINUX </a:t>
            </a:r>
            <a:r>
              <a:rPr dirty="0" sz="2400" spc="-725">
                <a:solidFill>
                  <a:srgbClr val="0D0D0D"/>
                </a:solidFill>
                <a:latin typeface="Arial"/>
                <a:cs typeface="Arial"/>
              </a:rPr>
              <a:t>SCHEDULER:</a:t>
            </a:r>
            <a:r>
              <a:rPr dirty="0" sz="2400" spc="-229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60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dirty="0" sz="2400" spc="-57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765">
                <a:solidFill>
                  <a:srgbClr val="0D0D0D"/>
                </a:solidFill>
                <a:latin typeface="Arial"/>
                <a:cs typeface="Arial"/>
              </a:rPr>
              <a:t>DECADE</a:t>
            </a:r>
            <a:r>
              <a:rPr dirty="0" sz="2400" spc="-2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730">
                <a:solidFill>
                  <a:srgbClr val="0D0D0D"/>
                </a:solidFill>
                <a:latin typeface="Arial"/>
                <a:cs typeface="Arial"/>
              </a:rPr>
              <a:t>OF</a:t>
            </a:r>
            <a:r>
              <a:rPr dirty="0" sz="2400" spc="-2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790">
                <a:solidFill>
                  <a:srgbClr val="0D0D0D"/>
                </a:solidFill>
                <a:latin typeface="Arial"/>
                <a:cs typeface="Arial"/>
              </a:rPr>
              <a:t>WASTED</a:t>
            </a:r>
            <a:r>
              <a:rPr dirty="0" sz="2400" spc="-2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830">
                <a:solidFill>
                  <a:srgbClr val="0D0D0D"/>
                </a:solidFill>
                <a:latin typeface="Arial"/>
                <a:cs typeface="Arial"/>
              </a:rPr>
              <a:t>CORES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98721" y="6287834"/>
            <a:ext cx="274701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35"/>
              </a:lnSpc>
            </a:pPr>
            <a:r>
              <a:rPr dirty="0" sz="2400" spc="-260" b="1">
                <a:solidFill>
                  <a:srgbClr val="FF0000"/>
                </a:solidFill>
                <a:latin typeface="Arial"/>
                <a:cs typeface="Arial"/>
              </a:rPr>
              <a:t>Bug: </a:t>
            </a:r>
            <a:r>
              <a:rPr dirty="0" sz="2400" spc="-155" b="1">
                <a:solidFill>
                  <a:srgbClr val="FF0000"/>
                </a:solidFill>
                <a:latin typeface="Arial"/>
                <a:cs typeface="Arial"/>
              </a:rPr>
              <a:t>many </a:t>
            </a:r>
            <a:r>
              <a:rPr dirty="0" sz="2400" spc="-120" b="1">
                <a:solidFill>
                  <a:srgbClr val="FF0000"/>
                </a:solidFill>
                <a:latin typeface="Arial"/>
                <a:cs typeface="Arial"/>
              </a:rPr>
              <a:t>idle </a:t>
            </a:r>
            <a:r>
              <a:rPr dirty="0" sz="2400" spc="-250" b="1">
                <a:solidFill>
                  <a:srgbClr val="FF0000"/>
                </a:solidFill>
                <a:latin typeface="Arial"/>
                <a:cs typeface="Arial"/>
              </a:rPr>
              <a:t>cores!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917428" y="6445356"/>
            <a:ext cx="553085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75">
                <a:solidFill>
                  <a:srgbClr val="0D0D0D"/>
                </a:solidFill>
                <a:latin typeface="Arial"/>
                <a:cs typeface="Arial"/>
              </a:rPr>
              <a:t>11/16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817118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00"/>
              <a:t>DISCUSSION: </a:t>
            </a:r>
            <a:r>
              <a:rPr dirty="0" spc="-1664"/>
              <a:t>HOW</a:t>
            </a:r>
            <a:r>
              <a:rPr dirty="0" spc="-280"/>
              <a:t> </a:t>
            </a:r>
            <a:r>
              <a:rPr dirty="0" spc="-1040"/>
              <a:t>DID</a:t>
            </a:r>
            <a:r>
              <a:rPr dirty="0" spc="-969"/>
              <a:t> </a:t>
            </a:r>
            <a:r>
              <a:rPr dirty="0" spc="-1795"/>
              <a:t>WE</a:t>
            </a:r>
            <a:r>
              <a:rPr dirty="0" spc="-300"/>
              <a:t> </a:t>
            </a:r>
            <a:r>
              <a:rPr dirty="0" spc="-1610"/>
              <a:t>COME</a:t>
            </a:r>
            <a:r>
              <a:rPr dirty="0" spc="-280"/>
              <a:t> </a:t>
            </a:r>
            <a:r>
              <a:rPr dirty="0" spc="-1530"/>
              <a:t>TO</a:t>
            </a:r>
            <a:r>
              <a:rPr dirty="0" spc="-310"/>
              <a:t> </a:t>
            </a:r>
            <a:r>
              <a:rPr dirty="0" spc="-1150"/>
              <a:t>THIS?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5928" y="2069718"/>
            <a:ext cx="1028255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7804" indent="-205740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Font typeface="Wingdings"/>
              <a:buChar char=""/>
              <a:tabLst>
                <a:tab pos="218440" algn="l"/>
              </a:tabLst>
            </a:pPr>
            <a:r>
              <a:rPr dirty="0" sz="2200" spc="-150">
                <a:latin typeface="Arial"/>
                <a:cs typeface="Arial"/>
              </a:rPr>
              <a:t>Scheduling </a:t>
            </a:r>
            <a:r>
              <a:rPr dirty="0" sz="2200" spc="-175">
                <a:latin typeface="Arial"/>
                <a:cs typeface="Arial"/>
              </a:rPr>
              <a:t>(as </a:t>
            </a:r>
            <a:r>
              <a:rPr dirty="0" sz="2200" spc="-140">
                <a:latin typeface="Arial"/>
                <a:cs typeface="Arial"/>
              </a:rPr>
              <a:t>in </a:t>
            </a:r>
            <a:r>
              <a:rPr dirty="0" sz="2200" spc="-60">
                <a:latin typeface="Arial"/>
                <a:cs typeface="Arial"/>
              </a:rPr>
              <a:t>dividing </a:t>
            </a:r>
            <a:r>
              <a:rPr dirty="0" sz="2200" spc="-300">
                <a:latin typeface="Arial"/>
                <a:cs typeface="Arial"/>
              </a:rPr>
              <a:t>CPU </a:t>
            </a:r>
            <a:r>
              <a:rPr dirty="0" sz="2200" spc="-180">
                <a:latin typeface="Arial"/>
                <a:cs typeface="Arial"/>
              </a:rPr>
              <a:t>cycles </a:t>
            </a:r>
            <a:r>
              <a:rPr dirty="0" sz="2200" spc="-160">
                <a:latin typeface="Arial"/>
                <a:cs typeface="Arial"/>
              </a:rPr>
              <a:t>among </a:t>
            </a:r>
            <a:r>
              <a:rPr dirty="0" sz="2200" spc="-135">
                <a:latin typeface="Arial"/>
                <a:cs typeface="Arial"/>
              </a:rPr>
              <a:t>theads) </a:t>
            </a:r>
            <a:r>
              <a:rPr dirty="0" sz="2200" spc="-85">
                <a:latin typeface="Arial"/>
                <a:cs typeface="Arial"/>
              </a:rPr>
              <a:t>often </a:t>
            </a:r>
            <a:r>
              <a:rPr dirty="0" sz="2200" spc="-140">
                <a:latin typeface="Arial"/>
                <a:cs typeface="Arial"/>
              </a:rPr>
              <a:t>thought </a:t>
            </a:r>
            <a:r>
              <a:rPr dirty="0" sz="2200" spc="-75">
                <a:latin typeface="Arial"/>
                <a:cs typeface="Arial"/>
              </a:rPr>
              <a:t>to </a:t>
            </a:r>
            <a:r>
              <a:rPr dirty="0" sz="2200" spc="-70">
                <a:latin typeface="Arial"/>
                <a:cs typeface="Arial"/>
              </a:rPr>
              <a:t>be </a:t>
            </a:r>
            <a:r>
              <a:rPr dirty="0" sz="2200" spc="-15">
                <a:latin typeface="Arial"/>
                <a:cs typeface="Arial"/>
              </a:rPr>
              <a:t>a </a:t>
            </a:r>
            <a:r>
              <a:rPr dirty="0" sz="2200" spc="-140">
                <a:latin typeface="Arial"/>
                <a:cs typeface="Arial"/>
              </a:rPr>
              <a:t>solved</a:t>
            </a:r>
            <a:r>
              <a:rPr dirty="0" sz="2200" spc="-254">
                <a:latin typeface="Arial"/>
                <a:cs typeface="Arial"/>
              </a:rPr>
              <a:t> </a:t>
            </a:r>
            <a:r>
              <a:rPr dirty="0" sz="2200" spc="-100">
                <a:latin typeface="Arial"/>
                <a:cs typeface="Arial"/>
              </a:rPr>
              <a:t>problem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17428" y="6445356"/>
            <a:ext cx="553085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75">
                <a:solidFill>
                  <a:srgbClr val="0D0D0D"/>
                </a:solidFill>
                <a:latin typeface="Arial"/>
                <a:cs typeface="Arial"/>
              </a:rPr>
              <a:t>12/16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817118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00"/>
              <a:t>DISCUSSION: </a:t>
            </a:r>
            <a:r>
              <a:rPr dirty="0" spc="-1664"/>
              <a:t>HOW</a:t>
            </a:r>
            <a:r>
              <a:rPr dirty="0" spc="-280"/>
              <a:t> </a:t>
            </a:r>
            <a:r>
              <a:rPr dirty="0" spc="-1040"/>
              <a:t>DID</a:t>
            </a:r>
            <a:r>
              <a:rPr dirty="0" spc="-969"/>
              <a:t> </a:t>
            </a:r>
            <a:r>
              <a:rPr dirty="0" spc="-1795"/>
              <a:t>WE</a:t>
            </a:r>
            <a:r>
              <a:rPr dirty="0" spc="-300"/>
              <a:t> </a:t>
            </a:r>
            <a:r>
              <a:rPr dirty="0" spc="-1610"/>
              <a:t>COME</a:t>
            </a:r>
            <a:r>
              <a:rPr dirty="0" spc="-280"/>
              <a:t> </a:t>
            </a:r>
            <a:r>
              <a:rPr dirty="0" spc="-1530"/>
              <a:t>TO</a:t>
            </a:r>
            <a:r>
              <a:rPr dirty="0" spc="-310"/>
              <a:t> </a:t>
            </a:r>
            <a:r>
              <a:rPr dirty="0" spc="-1150"/>
              <a:t>THIS?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5928" y="1924329"/>
            <a:ext cx="10282555" cy="1337945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217804" indent="-205740">
              <a:lnSpc>
                <a:spcPct val="100000"/>
              </a:lnSpc>
              <a:spcBef>
                <a:spcPts val="1240"/>
              </a:spcBef>
              <a:buClr>
                <a:srgbClr val="1CACE3"/>
              </a:buClr>
              <a:buFont typeface="Wingdings"/>
              <a:buChar char=""/>
              <a:tabLst>
                <a:tab pos="218440" algn="l"/>
              </a:tabLst>
            </a:pPr>
            <a:r>
              <a:rPr dirty="0" sz="2200" spc="-150">
                <a:latin typeface="Arial"/>
                <a:cs typeface="Arial"/>
              </a:rPr>
              <a:t>Scheduling </a:t>
            </a:r>
            <a:r>
              <a:rPr dirty="0" sz="2200" spc="-175">
                <a:latin typeface="Arial"/>
                <a:cs typeface="Arial"/>
              </a:rPr>
              <a:t>(as </a:t>
            </a:r>
            <a:r>
              <a:rPr dirty="0" sz="2200" spc="-140">
                <a:latin typeface="Arial"/>
                <a:cs typeface="Arial"/>
              </a:rPr>
              <a:t>in </a:t>
            </a:r>
            <a:r>
              <a:rPr dirty="0" sz="2200" spc="-60">
                <a:latin typeface="Arial"/>
                <a:cs typeface="Arial"/>
              </a:rPr>
              <a:t>dividing </a:t>
            </a:r>
            <a:r>
              <a:rPr dirty="0" sz="2200" spc="-300">
                <a:latin typeface="Arial"/>
                <a:cs typeface="Arial"/>
              </a:rPr>
              <a:t>CPU </a:t>
            </a:r>
            <a:r>
              <a:rPr dirty="0" sz="2200" spc="-180">
                <a:latin typeface="Arial"/>
                <a:cs typeface="Arial"/>
              </a:rPr>
              <a:t>cycles </a:t>
            </a:r>
            <a:r>
              <a:rPr dirty="0" sz="2200" spc="-160">
                <a:latin typeface="Arial"/>
                <a:cs typeface="Arial"/>
              </a:rPr>
              <a:t>among </a:t>
            </a:r>
            <a:r>
              <a:rPr dirty="0" sz="2200" spc="-135">
                <a:latin typeface="Arial"/>
                <a:cs typeface="Arial"/>
              </a:rPr>
              <a:t>theads) </a:t>
            </a:r>
            <a:r>
              <a:rPr dirty="0" sz="2200" spc="-85">
                <a:latin typeface="Arial"/>
                <a:cs typeface="Arial"/>
              </a:rPr>
              <a:t>often </a:t>
            </a:r>
            <a:r>
              <a:rPr dirty="0" sz="2200" spc="-140">
                <a:latin typeface="Arial"/>
                <a:cs typeface="Arial"/>
              </a:rPr>
              <a:t>thought </a:t>
            </a:r>
            <a:r>
              <a:rPr dirty="0" sz="2200" spc="-75">
                <a:latin typeface="Arial"/>
                <a:cs typeface="Arial"/>
              </a:rPr>
              <a:t>to </a:t>
            </a:r>
            <a:r>
              <a:rPr dirty="0" sz="2200" spc="-70">
                <a:latin typeface="Arial"/>
                <a:cs typeface="Arial"/>
              </a:rPr>
              <a:t>be </a:t>
            </a:r>
            <a:r>
              <a:rPr dirty="0" sz="2200" spc="-15">
                <a:latin typeface="Arial"/>
                <a:cs typeface="Arial"/>
              </a:rPr>
              <a:t>a </a:t>
            </a:r>
            <a:r>
              <a:rPr dirty="0" sz="2200" spc="-140">
                <a:latin typeface="Arial"/>
                <a:cs typeface="Arial"/>
              </a:rPr>
              <a:t>solved</a:t>
            </a:r>
            <a:r>
              <a:rPr dirty="0" sz="2200" spc="-254">
                <a:latin typeface="Arial"/>
                <a:cs typeface="Arial"/>
              </a:rPr>
              <a:t> </a:t>
            </a:r>
            <a:r>
              <a:rPr dirty="0" sz="2200" spc="-100">
                <a:latin typeface="Arial"/>
                <a:cs typeface="Arial"/>
              </a:rPr>
              <a:t>problem</a:t>
            </a:r>
            <a:endParaRPr sz="2200">
              <a:latin typeface="Arial"/>
              <a:cs typeface="Arial"/>
            </a:endParaRPr>
          </a:p>
          <a:p>
            <a:pPr marL="217804" indent="-205740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Font typeface="Wingdings"/>
              <a:buChar char=""/>
              <a:tabLst>
                <a:tab pos="218440" algn="l"/>
              </a:tabLst>
            </a:pPr>
            <a:r>
              <a:rPr dirty="0" sz="2200" spc="-315" b="1">
                <a:latin typeface="Arial"/>
                <a:cs typeface="Arial"/>
              </a:rPr>
              <a:t>To </a:t>
            </a:r>
            <a:r>
              <a:rPr dirty="0" sz="2200" spc="-165" b="1">
                <a:latin typeface="Arial"/>
                <a:cs typeface="Arial"/>
              </a:rPr>
              <a:t>recap, </a:t>
            </a:r>
            <a:r>
              <a:rPr dirty="0" sz="2200" spc="-180" b="1">
                <a:latin typeface="Arial"/>
                <a:cs typeface="Arial"/>
              </a:rPr>
              <a:t>on </a:t>
            </a:r>
            <a:r>
              <a:rPr dirty="0" sz="2200" spc="-155" b="1">
                <a:latin typeface="Arial"/>
                <a:cs typeface="Arial"/>
              </a:rPr>
              <a:t>Linux, </a:t>
            </a:r>
            <a:r>
              <a:rPr dirty="0" sz="2200" spc="-340" b="1">
                <a:latin typeface="Arial"/>
                <a:cs typeface="Arial"/>
              </a:rPr>
              <a:t>CFS </a:t>
            </a:r>
            <a:r>
              <a:rPr dirty="0" sz="2200" spc="-160" b="1">
                <a:latin typeface="Arial"/>
                <a:cs typeface="Arial"/>
              </a:rPr>
              <a:t>works </a:t>
            </a:r>
            <a:r>
              <a:rPr dirty="0" sz="2200" spc="-105" b="1">
                <a:latin typeface="Arial"/>
                <a:cs typeface="Arial"/>
              </a:rPr>
              <a:t>like</a:t>
            </a:r>
            <a:r>
              <a:rPr dirty="0" sz="2200" spc="20" b="1">
                <a:latin typeface="Arial"/>
                <a:cs typeface="Arial"/>
              </a:rPr>
              <a:t> </a:t>
            </a:r>
            <a:r>
              <a:rPr dirty="0" sz="2200" spc="-170" b="1">
                <a:latin typeface="Arial"/>
                <a:cs typeface="Arial"/>
              </a:rPr>
              <a:t>this:</a:t>
            </a:r>
            <a:endParaRPr sz="2200">
              <a:latin typeface="Arial"/>
              <a:cs typeface="Arial"/>
            </a:endParaRPr>
          </a:p>
          <a:p>
            <a:pPr lvl="1" marL="354965" indent="-215265">
              <a:lnSpc>
                <a:spcPct val="100000"/>
              </a:lnSpc>
              <a:spcBef>
                <a:spcPts val="135"/>
              </a:spcBef>
              <a:buClr>
                <a:srgbClr val="1CACE3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2200" spc="-80">
                <a:latin typeface="Arial"/>
                <a:cs typeface="Arial"/>
              </a:rPr>
              <a:t>It </a:t>
            </a:r>
            <a:r>
              <a:rPr dirty="0" sz="2200" spc="-50">
                <a:latin typeface="Arial"/>
                <a:cs typeface="Arial"/>
              </a:rPr>
              <a:t>periodically </a:t>
            </a:r>
            <a:r>
              <a:rPr dirty="0" sz="2200" spc="-140">
                <a:latin typeface="Arial"/>
                <a:cs typeface="Arial"/>
              </a:rPr>
              <a:t>balances, </a:t>
            </a:r>
            <a:r>
              <a:rPr dirty="0" sz="2200" spc="-185">
                <a:latin typeface="Arial"/>
                <a:cs typeface="Arial"/>
              </a:rPr>
              <a:t>using </a:t>
            </a:r>
            <a:r>
              <a:rPr dirty="0" sz="2200" spc="-15">
                <a:latin typeface="Arial"/>
                <a:cs typeface="Arial"/>
              </a:rPr>
              <a:t>a </a:t>
            </a:r>
            <a:r>
              <a:rPr dirty="0" sz="2200" spc="-130">
                <a:latin typeface="Arial"/>
                <a:cs typeface="Arial"/>
              </a:rPr>
              <a:t>metric </a:t>
            </a:r>
            <a:r>
              <a:rPr dirty="0" sz="2200" spc="-155">
                <a:latin typeface="Arial"/>
                <a:cs typeface="Arial"/>
              </a:rPr>
              <a:t>named</a:t>
            </a:r>
            <a:r>
              <a:rPr dirty="0" sz="2200" spc="-229">
                <a:latin typeface="Arial"/>
                <a:cs typeface="Arial"/>
              </a:rPr>
              <a:t> </a:t>
            </a:r>
            <a:r>
              <a:rPr dirty="0" sz="2200" spc="-210" b="1" i="1">
                <a:latin typeface="Arial"/>
                <a:cs typeface="Arial"/>
              </a:rPr>
              <a:t>load</a:t>
            </a:r>
            <a:r>
              <a:rPr dirty="0" sz="2200" spc="-210">
                <a:latin typeface="Arial"/>
                <a:cs typeface="Arial"/>
              </a:rPr>
              <a:t>,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17428" y="6445356"/>
            <a:ext cx="553085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75">
                <a:solidFill>
                  <a:srgbClr val="0D0D0D"/>
                </a:solidFill>
                <a:latin typeface="Arial"/>
                <a:cs typeface="Arial"/>
              </a:rPr>
              <a:t>12/16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817118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00"/>
              <a:t>DISCUSSION: </a:t>
            </a:r>
            <a:r>
              <a:rPr dirty="0" spc="-1664"/>
              <a:t>HOW</a:t>
            </a:r>
            <a:r>
              <a:rPr dirty="0" spc="-280"/>
              <a:t> </a:t>
            </a:r>
            <a:r>
              <a:rPr dirty="0" spc="-1040"/>
              <a:t>DID</a:t>
            </a:r>
            <a:r>
              <a:rPr dirty="0" spc="-969"/>
              <a:t> </a:t>
            </a:r>
            <a:r>
              <a:rPr dirty="0" spc="-1795"/>
              <a:t>WE</a:t>
            </a:r>
            <a:r>
              <a:rPr dirty="0" spc="-300"/>
              <a:t> </a:t>
            </a:r>
            <a:r>
              <a:rPr dirty="0" spc="-1610"/>
              <a:t>COME</a:t>
            </a:r>
            <a:r>
              <a:rPr dirty="0" spc="-280"/>
              <a:t> </a:t>
            </a:r>
            <a:r>
              <a:rPr dirty="0" spc="-1530"/>
              <a:t>TO</a:t>
            </a:r>
            <a:r>
              <a:rPr dirty="0" spc="-310"/>
              <a:t> </a:t>
            </a:r>
            <a:r>
              <a:rPr dirty="0" spc="-1150"/>
              <a:t>THIS?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7480" rIns="0" bIns="0" rtlCol="0" vert="horz">
            <a:spAutoFit/>
          </a:bodyPr>
          <a:lstStyle/>
          <a:p>
            <a:pPr marL="419734" indent="-205740">
              <a:lnSpc>
                <a:spcPct val="100000"/>
              </a:lnSpc>
              <a:spcBef>
                <a:spcPts val="1240"/>
              </a:spcBef>
              <a:buClr>
                <a:srgbClr val="1CACE3"/>
              </a:buClr>
              <a:buFont typeface="Wingdings"/>
              <a:buChar char=""/>
              <a:tabLst>
                <a:tab pos="421005" algn="l"/>
              </a:tabLst>
            </a:pPr>
            <a:r>
              <a:rPr dirty="0" spc="-150"/>
              <a:t>Scheduling </a:t>
            </a:r>
            <a:r>
              <a:rPr dirty="0" spc="-175"/>
              <a:t>(as </a:t>
            </a:r>
            <a:r>
              <a:rPr dirty="0" spc="-140"/>
              <a:t>in </a:t>
            </a:r>
            <a:r>
              <a:rPr dirty="0" spc="-60"/>
              <a:t>dividing </a:t>
            </a:r>
            <a:r>
              <a:rPr dirty="0" spc="-300"/>
              <a:t>CPU </a:t>
            </a:r>
            <a:r>
              <a:rPr dirty="0" spc="-180"/>
              <a:t>cycles </a:t>
            </a:r>
            <a:r>
              <a:rPr dirty="0" spc="-160"/>
              <a:t>among </a:t>
            </a:r>
            <a:r>
              <a:rPr dirty="0" spc="-135"/>
              <a:t>theads) </a:t>
            </a:r>
            <a:r>
              <a:rPr dirty="0" spc="-85"/>
              <a:t>often </a:t>
            </a:r>
            <a:r>
              <a:rPr dirty="0" spc="-140"/>
              <a:t>thought </a:t>
            </a:r>
            <a:r>
              <a:rPr dirty="0" spc="-75"/>
              <a:t>to </a:t>
            </a:r>
            <a:r>
              <a:rPr dirty="0" spc="-70"/>
              <a:t>be </a:t>
            </a:r>
            <a:r>
              <a:rPr dirty="0" spc="-15"/>
              <a:t>a </a:t>
            </a:r>
            <a:r>
              <a:rPr dirty="0" spc="-140"/>
              <a:t>solved</a:t>
            </a:r>
            <a:r>
              <a:rPr dirty="0" spc="-254"/>
              <a:t> </a:t>
            </a:r>
            <a:r>
              <a:rPr dirty="0" spc="-100"/>
              <a:t>problem</a:t>
            </a:r>
          </a:p>
          <a:p>
            <a:pPr marL="419734" indent="-205740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Font typeface="Wingdings"/>
              <a:buChar char=""/>
              <a:tabLst>
                <a:tab pos="421005" algn="l"/>
              </a:tabLst>
            </a:pPr>
            <a:r>
              <a:rPr dirty="0" spc="-315" b="1">
                <a:latin typeface="Arial"/>
                <a:cs typeface="Arial"/>
              </a:rPr>
              <a:t>To </a:t>
            </a:r>
            <a:r>
              <a:rPr dirty="0" spc="-165" b="1">
                <a:latin typeface="Arial"/>
                <a:cs typeface="Arial"/>
              </a:rPr>
              <a:t>recap, </a:t>
            </a:r>
            <a:r>
              <a:rPr dirty="0" spc="-180" b="1">
                <a:latin typeface="Arial"/>
                <a:cs typeface="Arial"/>
              </a:rPr>
              <a:t>on </a:t>
            </a:r>
            <a:r>
              <a:rPr dirty="0" spc="-155" b="1">
                <a:latin typeface="Arial"/>
                <a:cs typeface="Arial"/>
              </a:rPr>
              <a:t>Linux, </a:t>
            </a:r>
            <a:r>
              <a:rPr dirty="0" spc="-340" b="1">
                <a:latin typeface="Arial"/>
                <a:cs typeface="Arial"/>
              </a:rPr>
              <a:t>CFS </a:t>
            </a:r>
            <a:r>
              <a:rPr dirty="0" spc="-160" b="1">
                <a:latin typeface="Arial"/>
                <a:cs typeface="Arial"/>
              </a:rPr>
              <a:t>works </a:t>
            </a:r>
            <a:r>
              <a:rPr dirty="0" spc="-105" b="1">
                <a:latin typeface="Arial"/>
                <a:cs typeface="Arial"/>
              </a:rPr>
              <a:t>like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 spc="-170" b="1">
                <a:latin typeface="Arial"/>
                <a:cs typeface="Arial"/>
              </a:rPr>
              <a:t>this:</a:t>
            </a:r>
          </a:p>
          <a:p>
            <a:pPr lvl="1" marL="556895" indent="-215265">
              <a:lnSpc>
                <a:spcPct val="100000"/>
              </a:lnSpc>
              <a:spcBef>
                <a:spcPts val="135"/>
              </a:spcBef>
              <a:buClr>
                <a:srgbClr val="1CACE3"/>
              </a:buClr>
              <a:buFont typeface="Wingdings"/>
              <a:buChar char=""/>
              <a:tabLst>
                <a:tab pos="558165" algn="l"/>
              </a:tabLst>
            </a:pPr>
            <a:r>
              <a:rPr dirty="0" sz="2200" spc="-80">
                <a:latin typeface="Arial"/>
                <a:cs typeface="Arial"/>
              </a:rPr>
              <a:t>It </a:t>
            </a:r>
            <a:r>
              <a:rPr dirty="0" sz="2200" spc="-50">
                <a:latin typeface="Arial"/>
                <a:cs typeface="Arial"/>
              </a:rPr>
              <a:t>periodically </a:t>
            </a:r>
            <a:r>
              <a:rPr dirty="0" sz="2200" spc="-140">
                <a:latin typeface="Arial"/>
                <a:cs typeface="Arial"/>
              </a:rPr>
              <a:t>balances, </a:t>
            </a:r>
            <a:r>
              <a:rPr dirty="0" sz="2200" spc="-185">
                <a:latin typeface="Arial"/>
                <a:cs typeface="Arial"/>
              </a:rPr>
              <a:t>using </a:t>
            </a:r>
            <a:r>
              <a:rPr dirty="0" sz="2200" spc="-15">
                <a:latin typeface="Arial"/>
                <a:cs typeface="Arial"/>
              </a:rPr>
              <a:t>a </a:t>
            </a:r>
            <a:r>
              <a:rPr dirty="0" sz="2200" spc="-130">
                <a:latin typeface="Arial"/>
                <a:cs typeface="Arial"/>
              </a:rPr>
              <a:t>metric </a:t>
            </a:r>
            <a:r>
              <a:rPr dirty="0" sz="2200" spc="-155">
                <a:latin typeface="Arial"/>
                <a:cs typeface="Arial"/>
              </a:rPr>
              <a:t>named</a:t>
            </a:r>
            <a:r>
              <a:rPr dirty="0" sz="2200" spc="-229">
                <a:latin typeface="Arial"/>
                <a:cs typeface="Arial"/>
              </a:rPr>
              <a:t> </a:t>
            </a:r>
            <a:r>
              <a:rPr dirty="0" sz="2200" spc="-210" b="1" i="1">
                <a:latin typeface="Arial"/>
                <a:cs typeface="Arial"/>
              </a:rPr>
              <a:t>load</a:t>
            </a:r>
            <a:r>
              <a:rPr dirty="0" sz="2200" spc="-210">
                <a:latin typeface="Arial"/>
                <a:cs typeface="Arial"/>
              </a:rPr>
              <a:t>,</a:t>
            </a:r>
            <a:endParaRPr sz="2200">
              <a:latin typeface="Arial"/>
              <a:cs typeface="Arial"/>
            </a:endParaRPr>
          </a:p>
          <a:p>
            <a:pPr lvl="1" marL="201930"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Wingdings"/>
              <a:buChar char=""/>
            </a:pPr>
            <a:endParaRPr sz="2850"/>
          </a:p>
          <a:p>
            <a:pPr lvl="1" marL="556895" indent="-215265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"/>
              <a:tabLst>
                <a:tab pos="558165" algn="l"/>
              </a:tabLst>
            </a:pPr>
            <a:r>
              <a:rPr dirty="0" sz="2200" spc="-114">
                <a:latin typeface="Arial"/>
                <a:cs typeface="Arial"/>
              </a:rPr>
              <a:t>threads </a:t>
            </a:r>
            <a:r>
              <a:rPr dirty="0" sz="2200" spc="-155">
                <a:latin typeface="Arial"/>
                <a:cs typeface="Arial"/>
              </a:rPr>
              <a:t>among </a:t>
            </a:r>
            <a:r>
              <a:rPr dirty="0" sz="2200" spc="-140">
                <a:latin typeface="Arial"/>
                <a:cs typeface="Arial"/>
              </a:rPr>
              <a:t>groups </a:t>
            </a:r>
            <a:r>
              <a:rPr dirty="0" sz="2200" spc="-5">
                <a:latin typeface="Arial"/>
                <a:cs typeface="Arial"/>
              </a:rPr>
              <a:t>of </a:t>
            </a:r>
            <a:r>
              <a:rPr dirty="0" sz="2200" spc="-175">
                <a:latin typeface="Arial"/>
                <a:cs typeface="Arial"/>
              </a:rPr>
              <a:t>cores </a:t>
            </a:r>
            <a:r>
              <a:rPr dirty="0" sz="2200" spc="-140">
                <a:latin typeface="Arial"/>
                <a:cs typeface="Arial"/>
              </a:rPr>
              <a:t>in </a:t>
            </a:r>
            <a:r>
              <a:rPr dirty="0" sz="2200" spc="-15">
                <a:latin typeface="Arial"/>
                <a:cs typeface="Arial"/>
              </a:rPr>
              <a:t>a</a:t>
            </a:r>
            <a:r>
              <a:rPr dirty="0" sz="2200" spc="370">
                <a:latin typeface="Arial"/>
                <a:cs typeface="Arial"/>
              </a:rPr>
              <a:t> </a:t>
            </a:r>
            <a:r>
              <a:rPr dirty="0" sz="2200" spc="-229" b="1" i="1">
                <a:latin typeface="Arial"/>
                <a:cs typeface="Arial"/>
              </a:rPr>
              <a:t>hierarchy</a:t>
            </a:r>
            <a:r>
              <a:rPr dirty="0" sz="2200" spc="-229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17428" y="6445356"/>
            <a:ext cx="553085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75">
                <a:solidFill>
                  <a:srgbClr val="0D0D0D"/>
                </a:solidFill>
                <a:latin typeface="Arial"/>
                <a:cs typeface="Arial"/>
              </a:rPr>
              <a:t>12/16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817118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00"/>
              <a:t>DISCUSSION: </a:t>
            </a:r>
            <a:r>
              <a:rPr dirty="0" spc="-1664"/>
              <a:t>HOW</a:t>
            </a:r>
            <a:r>
              <a:rPr dirty="0" spc="-280"/>
              <a:t> </a:t>
            </a:r>
            <a:r>
              <a:rPr dirty="0" spc="-1040"/>
              <a:t>DID</a:t>
            </a:r>
            <a:r>
              <a:rPr dirty="0" spc="-969"/>
              <a:t> </a:t>
            </a:r>
            <a:r>
              <a:rPr dirty="0" spc="-1795"/>
              <a:t>WE</a:t>
            </a:r>
            <a:r>
              <a:rPr dirty="0" spc="-300"/>
              <a:t> </a:t>
            </a:r>
            <a:r>
              <a:rPr dirty="0" spc="-1610"/>
              <a:t>COME</a:t>
            </a:r>
            <a:r>
              <a:rPr dirty="0" spc="-280"/>
              <a:t> </a:t>
            </a:r>
            <a:r>
              <a:rPr dirty="0" spc="-1530"/>
              <a:t>TO</a:t>
            </a:r>
            <a:r>
              <a:rPr dirty="0" spc="-310"/>
              <a:t> </a:t>
            </a:r>
            <a:r>
              <a:rPr dirty="0" spc="-1150"/>
              <a:t>THIS?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7480" rIns="0" bIns="0" rtlCol="0" vert="horz">
            <a:spAutoFit/>
          </a:bodyPr>
          <a:lstStyle/>
          <a:p>
            <a:pPr marL="419734" indent="-205740">
              <a:lnSpc>
                <a:spcPct val="100000"/>
              </a:lnSpc>
              <a:spcBef>
                <a:spcPts val="1240"/>
              </a:spcBef>
              <a:buClr>
                <a:srgbClr val="1CACE3"/>
              </a:buClr>
              <a:buFont typeface="Wingdings"/>
              <a:buChar char=""/>
              <a:tabLst>
                <a:tab pos="421005" algn="l"/>
              </a:tabLst>
            </a:pPr>
            <a:r>
              <a:rPr dirty="0" spc="-150"/>
              <a:t>Scheduling </a:t>
            </a:r>
            <a:r>
              <a:rPr dirty="0" spc="-175"/>
              <a:t>(as </a:t>
            </a:r>
            <a:r>
              <a:rPr dirty="0" spc="-140"/>
              <a:t>in </a:t>
            </a:r>
            <a:r>
              <a:rPr dirty="0" spc="-60"/>
              <a:t>dividing </a:t>
            </a:r>
            <a:r>
              <a:rPr dirty="0" spc="-300"/>
              <a:t>CPU </a:t>
            </a:r>
            <a:r>
              <a:rPr dirty="0" spc="-180"/>
              <a:t>cycles </a:t>
            </a:r>
            <a:r>
              <a:rPr dirty="0" spc="-160"/>
              <a:t>among </a:t>
            </a:r>
            <a:r>
              <a:rPr dirty="0" spc="-135"/>
              <a:t>theads) </a:t>
            </a:r>
            <a:r>
              <a:rPr dirty="0" spc="-85"/>
              <a:t>often </a:t>
            </a:r>
            <a:r>
              <a:rPr dirty="0" spc="-140"/>
              <a:t>thought </a:t>
            </a:r>
            <a:r>
              <a:rPr dirty="0" spc="-75"/>
              <a:t>to </a:t>
            </a:r>
            <a:r>
              <a:rPr dirty="0" spc="-70"/>
              <a:t>be </a:t>
            </a:r>
            <a:r>
              <a:rPr dirty="0" spc="-15"/>
              <a:t>a </a:t>
            </a:r>
            <a:r>
              <a:rPr dirty="0" spc="-140"/>
              <a:t>solved</a:t>
            </a:r>
            <a:r>
              <a:rPr dirty="0" spc="-254"/>
              <a:t> </a:t>
            </a:r>
            <a:r>
              <a:rPr dirty="0" spc="-100"/>
              <a:t>problem</a:t>
            </a:r>
          </a:p>
          <a:p>
            <a:pPr marL="419734" indent="-205740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Font typeface="Wingdings"/>
              <a:buChar char=""/>
              <a:tabLst>
                <a:tab pos="421005" algn="l"/>
              </a:tabLst>
            </a:pPr>
            <a:r>
              <a:rPr dirty="0" spc="-315" b="1">
                <a:latin typeface="Arial"/>
                <a:cs typeface="Arial"/>
              </a:rPr>
              <a:t>To </a:t>
            </a:r>
            <a:r>
              <a:rPr dirty="0" spc="-165" b="1">
                <a:latin typeface="Arial"/>
                <a:cs typeface="Arial"/>
              </a:rPr>
              <a:t>recap, </a:t>
            </a:r>
            <a:r>
              <a:rPr dirty="0" spc="-180" b="1">
                <a:latin typeface="Arial"/>
                <a:cs typeface="Arial"/>
              </a:rPr>
              <a:t>on </a:t>
            </a:r>
            <a:r>
              <a:rPr dirty="0" spc="-155" b="1">
                <a:latin typeface="Arial"/>
                <a:cs typeface="Arial"/>
              </a:rPr>
              <a:t>Linux, </a:t>
            </a:r>
            <a:r>
              <a:rPr dirty="0" spc="-340" b="1">
                <a:latin typeface="Arial"/>
                <a:cs typeface="Arial"/>
              </a:rPr>
              <a:t>CFS </a:t>
            </a:r>
            <a:r>
              <a:rPr dirty="0" spc="-160" b="1">
                <a:latin typeface="Arial"/>
                <a:cs typeface="Arial"/>
              </a:rPr>
              <a:t>works </a:t>
            </a:r>
            <a:r>
              <a:rPr dirty="0" spc="-105" b="1">
                <a:latin typeface="Arial"/>
                <a:cs typeface="Arial"/>
              </a:rPr>
              <a:t>like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 spc="-170" b="1">
                <a:latin typeface="Arial"/>
                <a:cs typeface="Arial"/>
              </a:rPr>
              <a:t>this:</a:t>
            </a:r>
          </a:p>
          <a:p>
            <a:pPr lvl="1" marL="556895" indent="-215265">
              <a:lnSpc>
                <a:spcPct val="100000"/>
              </a:lnSpc>
              <a:spcBef>
                <a:spcPts val="135"/>
              </a:spcBef>
              <a:buClr>
                <a:srgbClr val="1CACE3"/>
              </a:buClr>
              <a:buFont typeface="Wingdings"/>
              <a:buChar char=""/>
              <a:tabLst>
                <a:tab pos="558165" algn="l"/>
              </a:tabLst>
            </a:pPr>
            <a:r>
              <a:rPr dirty="0" sz="2200" spc="-80">
                <a:latin typeface="Arial"/>
                <a:cs typeface="Arial"/>
              </a:rPr>
              <a:t>It </a:t>
            </a:r>
            <a:r>
              <a:rPr dirty="0" sz="2200" spc="-50">
                <a:latin typeface="Arial"/>
                <a:cs typeface="Arial"/>
              </a:rPr>
              <a:t>periodically </a:t>
            </a:r>
            <a:r>
              <a:rPr dirty="0" sz="2200" spc="-140">
                <a:latin typeface="Arial"/>
                <a:cs typeface="Arial"/>
              </a:rPr>
              <a:t>balances, </a:t>
            </a:r>
            <a:r>
              <a:rPr dirty="0" sz="2200" spc="-185">
                <a:latin typeface="Arial"/>
                <a:cs typeface="Arial"/>
              </a:rPr>
              <a:t>using </a:t>
            </a:r>
            <a:r>
              <a:rPr dirty="0" sz="2200" spc="-15">
                <a:latin typeface="Arial"/>
                <a:cs typeface="Arial"/>
              </a:rPr>
              <a:t>a </a:t>
            </a:r>
            <a:r>
              <a:rPr dirty="0" sz="2200" spc="-130">
                <a:latin typeface="Arial"/>
                <a:cs typeface="Arial"/>
              </a:rPr>
              <a:t>metric </a:t>
            </a:r>
            <a:r>
              <a:rPr dirty="0" sz="2200" spc="-155">
                <a:latin typeface="Arial"/>
                <a:cs typeface="Arial"/>
              </a:rPr>
              <a:t>named</a:t>
            </a:r>
            <a:r>
              <a:rPr dirty="0" sz="2200" spc="-229">
                <a:latin typeface="Arial"/>
                <a:cs typeface="Arial"/>
              </a:rPr>
              <a:t> </a:t>
            </a:r>
            <a:r>
              <a:rPr dirty="0" sz="2200" spc="-210" b="1" i="1">
                <a:latin typeface="Arial"/>
                <a:cs typeface="Arial"/>
              </a:rPr>
              <a:t>load</a:t>
            </a:r>
            <a:r>
              <a:rPr dirty="0" sz="2200" spc="-210">
                <a:latin typeface="Arial"/>
                <a:cs typeface="Arial"/>
              </a:rPr>
              <a:t>,</a:t>
            </a:r>
            <a:endParaRPr sz="2200">
              <a:latin typeface="Arial"/>
              <a:cs typeface="Arial"/>
            </a:endParaRPr>
          </a:p>
          <a:p>
            <a:pPr lvl="1" marL="201930"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Wingdings"/>
              <a:buChar char=""/>
            </a:pPr>
            <a:endParaRPr sz="2850"/>
          </a:p>
          <a:p>
            <a:pPr lvl="1" marL="556895" indent="-215265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"/>
              <a:tabLst>
                <a:tab pos="558165" algn="l"/>
              </a:tabLst>
            </a:pPr>
            <a:r>
              <a:rPr dirty="0" sz="2200" spc="-114">
                <a:latin typeface="Arial"/>
                <a:cs typeface="Arial"/>
              </a:rPr>
              <a:t>threads </a:t>
            </a:r>
            <a:r>
              <a:rPr dirty="0" sz="2200" spc="-155">
                <a:latin typeface="Arial"/>
                <a:cs typeface="Arial"/>
              </a:rPr>
              <a:t>among </a:t>
            </a:r>
            <a:r>
              <a:rPr dirty="0" sz="2200" spc="-140">
                <a:latin typeface="Arial"/>
                <a:cs typeface="Arial"/>
              </a:rPr>
              <a:t>groups </a:t>
            </a:r>
            <a:r>
              <a:rPr dirty="0" sz="2200" spc="-5">
                <a:latin typeface="Arial"/>
                <a:cs typeface="Arial"/>
              </a:rPr>
              <a:t>of </a:t>
            </a:r>
            <a:r>
              <a:rPr dirty="0" sz="2200" spc="-175">
                <a:latin typeface="Arial"/>
                <a:cs typeface="Arial"/>
              </a:rPr>
              <a:t>cores </a:t>
            </a:r>
            <a:r>
              <a:rPr dirty="0" sz="2200" spc="-140">
                <a:latin typeface="Arial"/>
                <a:cs typeface="Arial"/>
              </a:rPr>
              <a:t>in </a:t>
            </a:r>
            <a:r>
              <a:rPr dirty="0" sz="2200" spc="-15">
                <a:latin typeface="Arial"/>
                <a:cs typeface="Arial"/>
              </a:rPr>
              <a:t>a</a:t>
            </a:r>
            <a:r>
              <a:rPr dirty="0" sz="2200" spc="370">
                <a:latin typeface="Arial"/>
                <a:cs typeface="Arial"/>
              </a:rPr>
              <a:t> </a:t>
            </a:r>
            <a:r>
              <a:rPr dirty="0" sz="2200" spc="-229" b="1" i="1">
                <a:latin typeface="Arial"/>
                <a:cs typeface="Arial"/>
              </a:rPr>
              <a:t>hierarchy</a:t>
            </a:r>
            <a:r>
              <a:rPr dirty="0" sz="2200" spc="-229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lvl="1" marL="201930">
              <a:lnSpc>
                <a:spcPct val="100000"/>
              </a:lnSpc>
              <a:spcBef>
                <a:spcPts val="35"/>
              </a:spcBef>
              <a:buClr>
                <a:srgbClr val="1CACE3"/>
              </a:buClr>
              <a:buFont typeface="Wingdings"/>
              <a:buChar char=""/>
            </a:pPr>
            <a:endParaRPr sz="2850"/>
          </a:p>
          <a:p>
            <a:pPr lvl="1" marL="556895" indent="-215265">
              <a:lnSpc>
                <a:spcPct val="100000"/>
              </a:lnSpc>
              <a:buClr>
                <a:srgbClr val="1CACE3"/>
              </a:buClr>
              <a:buFont typeface="Wingdings"/>
              <a:buChar char=""/>
              <a:tabLst>
                <a:tab pos="558165" algn="l"/>
              </a:tabLst>
            </a:pPr>
            <a:r>
              <a:rPr dirty="0" sz="2200" spc="-200">
                <a:latin typeface="Arial"/>
                <a:cs typeface="Arial"/>
              </a:rPr>
              <a:t>In </a:t>
            </a:r>
            <a:r>
              <a:rPr dirty="0" sz="2200" spc="-60">
                <a:latin typeface="Arial"/>
                <a:cs typeface="Arial"/>
              </a:rPr>
              <a:t>addition </a:t>
            </a:r>
            <a:r>
              <a:rPr dirty="0" sz="2200" spc="-75">
                <a:latin typeface="Arial"/>
                <a:cs typeface="Arial"/>
              </a:rPr>
              <a:t>to </a:t>
            </a:r>
            <a:r>
              <a:rPr dirty="0" sz="2200" spc="-170">
                <a:latin typeface="Arial"/>
                <a:cs typeface="Arial"/>
              </a:rPr>
              <a:t>this, </a:t>
            </a:r>
            <a:r>
              <a:rPr dirty="0" sz="2200" spc="-114">
                <a:latin typeface="Arial"/>
                <a:cs typeface="Arial"/>
              </a:rPr>
              <a:t>threads </a:t>
            </a:r>
            <a:r>
              <a:rPr dirty="0" sz="2200" spc="-240" b="1" i="1">
                <a:latin typeface="Arial"/>
                <a:cs typeface="Arial"/>
              </a:rPr>
              <a:t>balance the </a:t>
            </a:r>
            <a:r>
              <a:rPr dirty="0" sz="2200" spc="-229" b="1" i="1">
                <a:latin typeface="Arial"/>
                <a:cs typeface="Arial"/>
              </a:rPr>
              <a:t>load </a:t>
            </a:r>
            <a:r>
              <a:rPr dirty="0" sz="2200" spc="-280" b="1" i="1">
                <a:latin typeface="Arial"/>
                <a:cs typeface="Arial"/>
              </a:rPr>
              <a:t>by </a:t>
            </a:r>
            <a:r>
              <a:rPr dirty="0" sz="2200" spc="-260" b="1" i="1">
                <a:latin typeface="Arial"/>
                <a:cs typeface="Arial"/>
              </a:rPr>
              <a:t>selecting </a:t>
            </a:r>
            <a:r>
              <a:rPr dirty="0" sz="2200" spc="-229" b="1" i="1">
                <a:latin typeface="Arial"/>
                <a:cs typeface="Arial"/>
              </a:rPr>
              <a:t>core </a:t>
            </a:r>
            <a:r>
              <a:rPr dirty="0" sz="2200" spc="-204" b="1" i="1">
                <a:latin typeface="Arial"/>
                <a:cs typeface="Arial"/>
              </a:rPr>
              <a:t>where to </a:t>
            </a:r>
            <a:r>
              <a:rPr dirty="0" sz="2200" spc="-225" b="1" i="1">
                <a:latin typeface="Arial"/>
                <a:cs typeface="Arial"/>
              </a:rPr>
              <a:t>wake</a:t>
            </a:r>
            <a:r>
              <a:rPr dirty="0" sz="2200" spc="-254" b="1" i="1">
                <a:latin typeface="Arial"/>
                <a:cs typeface="Arial"/>
              </a:rPr>
              <a:t> </a:t>
            </a:r>
            <a:r>
              <a:rPr dirty="0" sz="2200" spc="-240" b="1" i="1">
                <a:latin typeface="Arial"/>
                <a:cs typeface="Arial"/>
              </a:rPr>
              <a:t>up</a:t>
            </a:r>
            <a:r>
              <a:rPr dirty="0" sz="2200" spc="-24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17428" y="6445356"/>
            <a:ext cx="553085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75">
                <a:solidFill>
                  <a:srgbClr val="0D0D0D"/>
                </a:solidFill>
                <a:latin typeface="Arial"/>
                <a:cs typeface="Arial"/>
              </a:rPr>
              <a:t>12/16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817118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00"/>
              <a:t>DISCUSSION: </a:t>
            </a:r>
            <a:r>
              <a:rPr dirty="0" spc="-1664"/>
              <a:t>HOW</a:t>
            </a:r>
            <a:r>
              <a:rPr dirty="0" spc="-280"/>
              <a:t> </a:t>
            </a:r>
            <a:r>
              <a:rPr dirty="0" spc="-1040"/>
              <a:t>DID</a:t>
            </a:r>
            <a:r>
              <a:rPr dirty="0" spc="-969"/>
              <a:t> </a:t>
            </a:r>
            <a:r>
              <a:rPr dirty="0" spc="-1795"/>
              <a:t>WE</a:t>
            </a:r>
            <a:r>
              <a:rPr dirty="0" spc="-300"/>
              <a:t> </a:t>
            </a:r>
            <a:r>
              <a:rPr dirty="0" spc="-1610"/>
              <a:t>COME</a:t>
            </a:r>
            <a:r>
              <a:rPr dirty="0" spc="-280"/>
              <a:t> </a:t>
            </a:r>
            <a:r>
              <a:rPr dirty="0" spc="-1530"/>
              <a:t>TO</a:t>
            </a:r>
            <a:r>
              <a:rPr dirty="0" spc="-310"/>
              <a:t> </a:t>
            </a:r>
            <a:r>
              <a:rPr dirty="0" spc="-1150"/>
              <a:t>THIS?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7480" rIns="0" bIns="0" rtlCol="0" vert="horz">
            <a:spAutoFit/>
          </a:bodyPr>
          <a:lstStyle/>
          <a:p>
            <a:pPr marL="419734" indent="-205740">
              <a:lnSpc>
                <a:spcPct val="100000"/>
              </a:lnSpc>
              <a:spcBef>
                <a:spcPts val="1240"/>
              </a:spcBef>
              <a:buClr>
                <a:srgbClr val="1CACE3"/>
              </a:buClr>
              <a:buFont typeface="Wingdings"/>
              <a:buChar char=""/>
              <a:tabLst>
                <a:tab pos="421005" algn="l"/>
              </a:tabLst>
            </a:pPr>
            <a:r>
              <a:rPr dirty="0" spc="-150"/>
              <a:t>Scheduling </a:t>
            </a:r>
            <a:r>
              <a:rPr dirty="0" spc="-175"/>
              <a:t>(as </a:t>
            </a:r>
            <a:r>
              <a:rPr dirty="0" spc="-140"/>
              <a:t>in </a:t>
            </a:r>
            <a:r>
              <a:rPr dirty="0" spc="-60"/>
              <a:t>dividing </a:t>
            </a:r>
            <a:r>
              <a:rPr dirty="0" spc="-300"/>
              <a:t>CPU </a:t>
            </a:r>
            <a:r>
              <a:rPr dirty="0" spc="-180"/>
              <a:t>cycles </a:t>
            </a:r>
            <a:r>
              <a:rPr dirty="0" spc="-160"/>
              <a:t>among </a:t>
            </a:r>
            <a:r>
              <a:rPr dirty="0" spc="-135"/>
              <a:t>theads) </a:t>
            </a:r>
            <a:r>
              <a:rPr dirty="0" spc="-85"/>
              <a:t>often </a:t>
            </a:r>
            <a:r>
              <a:rPr dirty="0" spc="-140"/>
              <a:t>thought </a:t>
            </a:r>
            <a:r>
              <a:rPr dirty="0" spc="-75"/>
              <a:t>to </a:t>
            </a:r>
            <a:r>
              <a:rPr dirty="0" spc="-70"/>
              <a:t>be </a:t>
            </a:r>
            <a:r>
              <a:rPr dirty="0" spc="-15"/>
              <a:t>a </a:t>
            </a:r>
            <a:r>
              <a:rPr dirty="0" spc="-140"/>
              <a:t>solved</a:t>
            </a:r>
            <a:r>
              <a:rPr dirty="0" spc="-254"/>
              <a:t> </a:t>
            </a:r>
            <a:r>
              <a:rPr dirty="0" spc="-100"/>
              <a:t>problem</a:t>
            </a:r>
          </a:p>
          <a:p>
            <a:pPr marL="419734" indent="-205740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Font typeface="Wingdings"/>
              <a:buChar char=""/>
              <a:tabLst>
                <a:tab pos="421005" algn="l"/>
              </a:tabLst>
            </a:pPr>
            <a:r>
              <a:rPr dirty="0" spc="-315" b="1">
                <a:latin typeface="Arial"/>
                <a:cs typeface="Arial"/>
              </a:rPr>
              <a:t>To </a:t>
            </a:r>
            <a:r>
              <a:rPr dirty="0" spc="-165" b="1">
                <a:latin typeface="Arial"/>
                <a:cs typeface="Arial"/>
              </a:rPr>
              <a:t>recap, </a:t>
            </a:r>
            <a:r>
              <a:rPr dirty="0" spc="-180" b="1">
                <a:latin typeface="Arial"/>
                <a:cs typeface="Arial"/>
              </a:rPr>
              <a:t>on </a:t>
            </a:r>
            <a:r>
              <a:rPr dirty="0" spc="-155" b="1">
                <a:latin typeface="Arial"/>
                <a:cs typeface="Arial"/>
              </a:rPr>
              <a:t>Linux, </a:t>
            </a:r>
            <a:r>
              <a:rPr dirty="0" spc="-340" b="1">
                <a:latin typeface="Arial"/>
                <a:cs typeface="Arial"/>
              </a:rPr>
              <a:t>CFS </a:t>
            </a:r>
            <a:r>
              <a:rPr dirty="0" spc="-160" b="1">
                <a:latin typeface="Arial"/>
                <a:cs typeface="Arial"/>
              </a:rPr>
              <a:t>works </a:t>
            </a:r>
            <a:r>
              <a:rPr dirty="0" spc="-105" b="1">
                <a:latin typeface="Arial"/>
                <a:cs typeface="Arial"/>
              </a:rPr>
              <a:t>like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 spc="-170" b="1">
                <a:latin typeface="Arial"/>
                <a:cs typeface="Arial"/>
              </a:rPr>
              <a:t>this:</a:t>
            </a:r>
          </a:p>
          <a:p>
            <a:pPr lvl="1" marL="556895" indent="-215265">
              <a:lnSpc>
                <a:spcPct val="100000"/>
              </a:lnSpc>
              <a:spcBef>
                <a:spcPts val="135"/>
              </a:spcBef>
              <a:buClr>
                <a:srgbClr val="1CACE3"/>
              </a:buClr>
              <a:buFont typeface="Wingdings"/>
              <a:buChar char=""/>
              <a:tabLst>
                <a:tab pos="558165" algn="l"/>
              </a:tabLst>
            </a:pPr>
            <a:r>
              <a:rPr dirty="0" sz="2200" spc="-80">
                <a:latin typeface="Arial"/>
                <a:cs typeface="Arial"/>
              </a:rPr>
              <a:t>It </a:t>
            </a:r>
            <a:r>
              <a:rPr dirty="0" sz="2200" spc="-50">
                <a:latin typeface="Arial"/>
                <a:cs typeface="Arial"/>
              </a:rPr>
              <a:t>periodically </a:t>
            </a:r>
            <a:r>
              <a:rPr dirty="0" sz="2200" spc="-140">
                <a:latin typeface="Arial"/>
                <a:cs typeface="Arial"/>
              </a:rPr>
              <a:t>balances, </a:t>
            </a:r>
            <a:r>
              <a:rPr dirty="0" sz="2200" spc="-185">
                <a:latin typeface="Arial"/>
                <a:cs typeface="Arial"/>
              </a:rPr>
              <a:t>using </a:t>
            </a:r>
            <a:r>
              <a:rPr dirty="0" sz="2200" spc="-15">
                <a:latin typeface="Arial"/>
                <a:cs typeface="Arial"/>
              </a:rPr>
              <a:t>a </a:t>
            </a:r>
            <a:r>
              <a:rPr dirty="0" sz="2200" spc="-130">
                <a:latin typeface="Arial"/>
                <a:cs typeface="Arial"/>
              </a:rPr>
              <a:t>metric </a:t>
            </a:r>
            <a:r>
              <a:rPr dirty="0" sz="2200" spc="-155">
                <a:latin typeface="Arial"/>
                <a:cs typeface="Arial"/>
              </a:rPr>
              <a:t>named</a:t>
            </a:r>
            <a:r>
              <a:rPr dirty="0" sz="2200" spc="-229">
                <a:latin typeface="Arial"/>
                <a:cs typeface="Arial"/>
              </a:rPr>
              <a:t> </a:t>
            </a:r>
            <a:r>
              <a:rPr dirty="0" sz="2200" spc="-210" b="1" i="1">
                <a:latin typeface="Arial"/>
                <a:cs typeface="Arial"/>
              </a:rPr>
              <a:t>load</a:t>
            </a:r>
            <a:r>
              <a:rPr dirty="0" sz="2200" spc="-210">
                <a:latin typeface="Arial"/>
                <a:cs typeface="Arial"/>
              </a:rPr>
              <a:t>,</a:t>
            </a:r>
            <a:endParaRPr sz="2200">
              <a:latin typeface="Arial"/>
              <a:cs typeface="Arial"/>
            </a:endParaRPr>
          </a:p>
          <a:p>
            <a:pPr marL="342265">
              <a:lnSpc>
                <a:spcPct val="100000"/>
              </a:lnSpc>
              <a:spcBef>
                <a:spcPts val="345"/>
              </a:spcBef>
            </a:pPr>
            <a:r>
              <a:rPr dirty="0" spc="-5" b="1">
                <a:solidFill>
                  <a:srgbClr val="FF0000"/>
                </a:solidFill>
                <a:latin typeface="Arial"/>
                <a:cs typeface="Arial"/>
              </a:rPr>
              <a:t>↑ </a:t>
            </a:r>
            <a:r>
              <a:rPr dirty="0" spc="-160" b="1">
                <a:solidFill>
                  <a:srgbClr val="FF0000"/>
                </a:solidFill>
                <a:latin typeface="Arial"/>
                <a:cs typeface="Arial"/>
              </a:rPr>
              <a:t>Fundamental </a:t>
            </a:r>
            <a:r>
              <a:rPr dirty="0" spc="-195" b="1">
                <a:solidFill>
                  <a:srgbClr val="FF0000"/>
                </a:solidFill>
                <a:latin typeface="Arial"/>
                <a:cs typeface="Arial"/>
              </a:rPr>
              <a:t>issue </a:t>
            </a:r>
            <a:r>
              <a:rPr dirty="0" spc="-110" b="1">
                <a:solidFill>
                  <a:srgbClr val="FF0000"/>
                </a:solidFill>
                <a:latin typeface="Arial"/>
                <a:cs typeface="Arial"/>
              </a:rPr>
              <a:t>here... </a:t>
            </a:r>
            <a:r>
              <a:rPr dirty="0" spc="-145" i="1">
                <a:solidFill>
                  <a:srgbClr val="00AF50"/>
                </a:solidFill>
                <a:latin typeface="Arial"/>
                <a:cs typeface="Arial"/>
              </a:rPr>
              <a:t>appeared </a:t>
            </a:r>
            <a:r>
              <a:rPr dirty="0" spc="-140" i="1">
                <a:solidFill>
                  <a:srgbClr val="00AF50"/>
                </a:solidFill>
                <a:latin typeface="Arial"/>
                <a:cs typeface="Arial"/>
              </a:rPr>
              <a:t>with </a:t>
            </a:r>
            <a:r>
              <a:rPr dirty="0" spc="-95" i="1">
                <a:solidFill>
                  <a:srgbClr val="00AF50"/>
                </a:solidFill>
                <a:latin typeface="Courier New"/>
                <a:cs typeface="Courier New"/>
              </a:rPr>
              <a:t>tty</a:t>
            </a:r>
            <a:r>
              <a:rPr dirty="0" spc="-95" i="1">
                <a:solidFill>
                  <a:srgbClr val="00AF50"/>
                </a:solidFill>
                <a:latin typeface="Arial"/>
                <a:cs typeface="Arial"/>
              </a:rPr>
              <a:t>-balancing </a:t>
            </a:r>
            <a:r>
              <a:rPr dirty="0" spc="-165" i="1">
                <a:solidFill>
                  <a:srgbClr val="00AF50"/>
                </a:solidFill>
                <a:latin typeface="Arial"/>
                <a:cs typeface="Arial"/>
              </a:rPr>
              <a:t>heuristic </a:t>
            </a:r>
            <a:r>
              <a:rPr dirty="0" spc="-15" i="1">
                <a:solidFill>
                  <a:srgbClr val="00AF50"/>
                </a:solidFill>
                <a:latin typeface="Arial"/>
                <a:cs typeface="Arial"/>
              </a:rPr>
              <a:t>for </a:t>
            </a:r>
            <a:r>
              <a:rPr dirty="0" spc="-145" i="1">
                <a:solidFill>
                  <a:srgbClr val="00AF50"/>
                </a:solidFill>
                <a:latin typeface="Arial"/>
                <a:cs typeface="Arial"/>
              </a:rPr>
              <a:t>multithreaded</a:t>
            </a:r>
            <a:r>
              <a:rPr dirty="0" spc="195" i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pc="-190" i="1">
                <a:solidFill>
                  <a:srgbClr val="00AF50"/>
                </a:solidFill>
                <a:latin typeface="Arial"/>
                <a:cs typeface="Arial"/>
              </a:rPr>
              <a:t>apps</a:t>
            </a:r>
          </a:p>
          <a:p>
            <a:pPr lvl="1" marL="556895" indent="-215265">
              <a:lnSpc>
                <a:spcPct val="100000"/>
              </a:lnSpc>
              <a:spcBef>
                <a:spcPts val="325"/>
              </a:spcBef>
              <a:buClr>
                <a:srgbClr val="1CACE3"/>
              </a:buClr>
              <a:buFont typeface="Wingdings"/>
              <a:buChar char=""/>
              <a:tabLst>
                <a:tab pos="558165" algn="l"/>
              </a:tabLst>
            </a:pPr>
            <a:r>
              <a:rPr dirty="0" sz="2200" spc="-114">
                <a:latin typeface="Arial"/>
                <a:cs typeface="Arial"/>
              </a:rPr>
              <a:t>threads </a:t>
            </a:r>
            <a:r>
              <a:rPr dirty="0" sz="2200" spc="-155">
                <a:latin typeface="Arial"/>
                <a:cs typeface="Arial"/>
              </a:rPr>
              <a:t>among </a:t>
            </a:r>
            <a:r>
              <a:rPr dirty="0" sz="2200" spc="-140">
                <a:latin typeface="Arial"/>
                <a:cs typeface="Arial"/>
              </a:rPr>
              <a:t>groups </a:t>
            </a:r>
            <a:r>
              <a:rPr dirty="0" sz="2200" spc="-5">
                <a:latin typeface="Arial"/>
                <a:cs typeface="Arial"/>
              </a:rPr>
              <a:t>of </a:t>
            </a:r>
            <a:r>
              <a:rPr dirty="0" sz="2200" spc="-175">
                <a:latin typeface="Arial"/>
                <a:cs typeface="Arial"/>
              </a:rPr>
              <a:t>cores </a:t>
            </a:r>
            <a:r>
              <a:rPr dirty="0" sz="2200" spc="-140">
                <a:latin typeface="Arial"/>
                <a:cs typeface="Arial"/>
              </a:rPr>
              <a:t>in </a:t>
            </a:r>
            <a:r>
              <a:rPr dirty="0" sz="2200" spc="-15">
                <a:latin typeface="Arial"/>
                <a:cs typeface="Arial"/>
              </a:rPr>
              <a:t>a</a:t>
            </a:r>
            <a:r>
              <a:rPr dirty="0" sz="2200" spc="370">
                <a:latin typeface="Arial"/>
                <a:cs typeface="Arial"/>
              </a:rPr>
              <a:t> </a:t>
            </a:r>
            <a:r>
              <a:rPr dirty="0" sz="2200" spc="-229" b="1" i="1">
                <a:latin typeface="Arial"/>
                <a:cs typeface="Arial"/>
              </a:rPr>
              <a:t>hierarchy</a:t>
            </a:r>
            <a:r>
              <a:rPr dirty="0" sz="2200" spc="-229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lvl="1" marL="201930">
              <a:lnSpc>
                <a:spcPct val="100000"/>
              </a:lnSpc>
              <a:spcBef>
                <a:spcPts val="35"/>
              </a:spcBef>
              <a:buClr>
                <a:srgbClr val="1CACE3"/>
              </a:buClr>
              <a:buFont typeface="Wingdings"/>
              <a:buChar char=""/>
            </a:pPr>
            <a:endParaRPr sz="2850"/>
          </a:p>
          <a:p>
            <a:pPr lvl="1" marL="556895" indent="-215265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"/>
              <a:tabLst>
                <a:tab pos="558165" algn="l"/>
              </a:tabLst>
            </a:pPr>
            <a:r>
              <a:rPr dirty="0" sz="2200" spc="-200">
                <a:latin typeface="Arial"/>
                <a:cs typeface="Arial"/>
              </a:rPr>
              <a:t>In </a:t>
            </a:r>
            <a:r>
              <a:rPr dirty="0" sz="2200" spc="-60">
                <a:latin typeface="Arial"/>
                <a:cs typeface="Arial"/>
              </a:rPr>
              <a:t>addition </a:t>
            </a:r>
            <a:r>
              <a:rPr dirty="0" sz="2200" spc="-75">
                <a:latin typeface="Arial"/>
                <a:cs typeface="Arial"/>
              </a:rPr>
              <a:t>to </a:t>
            </a:r>
            <a:r>
              <a:rPr dirty="0" sz="2200" spc="-170">
                <a:latin typeface="Arial"/>
                <a:cs typeface="Arial"/>
              </a:rPr>
              <a:t>this, </a:t>
            </a:r>
            <a:r>
              <a:rPr dirty="0" sz="2200" spc="-114">
                <a:latin typeface="Arial"/>
                <a:cs typeface="Arial"/>
              </a:rPr>
              <a:t>threads </a:t>
            </a:r>
            <a:r>
              <a:rPr dirty="0" sz="2200" spc="-240" b="1" i="1">
                <a:latin typeface="Arial"/>
                <a:cs typeface="Arial"/>
              </a:rPr>
              <a:t>balance the </a:t>
            </a:r>
            <a:r>
              <a:rPr dirty="0" sz="2200" spc="-229" b="1" i="1">
                <a:latin typeface="Arial"/>
                <a:cs typeface="Arial"/>
              </a:rPr>
              <a:t>load </a:t>
            </a:r>
            <a:r>
              <a:rPr dirty="0" sz="2200" spc="-280" b="1" i="1">
                <a:latin typeface="Arial"/>
                <a:cs typeface="Arial"/>
              </a:rPr>
              <a:t>by </a:t>
            </a:r>
            <a:r>
              <a:rPr dirty="0" sz="2200" spc="-260" b="1" i="1">
                <a:latin typeface="Arial"/>
                <a:cs typeface="Arial"/>
              </a:rPr>
              <a:t>selecting </a:t>
            </a:r>
            <a:r>
              <a:rPr dirty="0" sz="2200" spc="-229" b="1" i="1">
                <a:latin typeface="Arial"/>
                <a:cs typeface="Arial"/>
              </a:rPr>
              <a:t>core </a:t>
            </a:r>
            <a:r>
              <a:rPr dirty="0" sz="2200" spc="-204" b="1" i="1">
                <a:latin typeface="Arial"/>
                <a:cs typeface="Arial"/>
              </a:rPr>
              <a:t>where to </a:t>
            </a:r>
            <a:r>
              <a:rPr dirty="0" sz="2200" spc="-225" b="1" i="1">
                <a:latin typeface="Arial"/>
                <a:cs typeface="Arial"/>
              </a:rPr>
              <a:t>wake</a:t>
            </a:r>
            <a:r>
              <a:rPr dirty="0" sz="2200" spc="-254" b="1" i="1">
                <a:latin typeface="Arial"/>
                <a:cs typeface="Arial"/>
              </a:rPr>
              <a:t> </a:t>
            </a:r>
            <a:r>
              <a:rPr dirty="0" sz="2200" spc="-240" b="1" i="1">
                <a:latin typeface="Arial"/>
                <a:cs typeface="Arial"/>
              </a:rPr>
              <a:t>up</a:t>
            </a:r>
            <a:r>
              <a:rPr dirty="0" sz="2200" spc="-24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17428" y="6445356"/>
            <a:ext cx="553085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75">
                <a:solidFill>
                  <a:srgbClr val="0D0D0D"/>
                </a:solidFill>
                <a:latin typeface="Arial"/>
                <a:cs typeface="Arial"/>
              </a:rPr>
              <a:t>12/16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817118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00"/>
              <a:t>DISCUSSION: </a:t>
            </a:r>
            <a:r>
              <a:rPr dirty="0" spc="-1664"/>
              <a:t>HOW</a:t>
            </a:r>
            <a:r>
              <a:rPr dirty="0" spc="-280"/>
              <a:t> </a:t>
            </a:r>
            <a:r>
              <a:rPr dirty="0" spc="-1040"/>
              <a:t>DID</a:t>
            </a:r>
            <a:r>
              <a:rPr dirty="0" spc="-969"/>
              <a:t> </a:t>
            </a:r>
            <a:r>
              <a:rPr dirty="0" spc="-1795"/>
              <a:t>WE</a:t>
            </a:r>
            <a:r>
              <a:rPr dirty="0" spc="-300"/>
              <a:t> </a:t>
            </a:r>
            <a:r>
              <a:rPr dirty="0" spc="-1610"/>
              <a:t>COME</a:t>
            </a:r>
            <a:r>
              <a:rPr dirty="0" spc="-280"/>
              <a:t> </a:t>
            </a:r>
            <a:r>
              <a:rPr dirty="0" spc="-1530"/>
              <a:t>TO</a:t>
            </a:r>
            <a:r>
              <a:rPr dirty="0" spc="-310"/>
              <a:t> </a:t>
            </a:r>
            <a:r>
              <a:rPr dirty="0" spc="-1150"/>
              <a:t>THIS?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7480" rIns="0" bIns="0" rtlCol="0" vert="horz">
            <a:spAutoFit/>
          </a:bodyPr>
          <a:lstStyle/>
          <a:p>
            <a:pPr marL="419734" indent="-205740">
              <a:lnSpc>
                <a:spcPct val="100000"/>
              </a:lnSpc>
              <a:spcBef>
                <a:spcPts val="1240"/>
              </a:spcBef>
              <a:buClr>
                <a:srgbClr val="1CACE3"/>
              </a:buClr>
              <a:buFont typeface="Wingdings"/>
              <a:buChar char=""/>
              <a:tabLst>
                <a:tab pos="421005" algn="l"/>
              </a:tabLst>
            </a:pPr>
            <a:r>
              <a:rPr dirty="0" spc="-150"/>
              <a:t>Scheduling </a:t>
            </a:r>
            <a:r>
              <a:rPr dirty="0" spc="-175"/>
              <a:t>(as </a:t>
            </a:r>
            <a:r>
              <a:rPr dirty="0" spc="-140"/>
              <a:t>in </a:t>
            </a:r>
            <a:r>
              <a:rPr dirty="0" spc="-60"/>
              <a:t>dividing </a:t>
            </a:r>
            <a:r>
              <a:rPr dirty="0" spc="-300"/>
              <a:t>CPU </a:t>
            </a:r>
            <a:r>
              <a:rPr dirty="0" spc="-180"/>
              <a:t>cycles </a:t>
            </a:r>
            <a:r>
              <a:rPr dirty="0" spc="-160"/>
              <a:t>among </a:t>
            </a:r>
            <a:r>
              <a:rPr dirty="0" spc="-135"/>
              <a:t>theads) </a:t>
            </a:r>
            <a:r>
              <a:rPr dirty="0" spc="-85"/>
              <a:t>often </a:t>
            </a:r>
            <a:r>
              <a:rPr dirty="0" spc="-140"/>
              <a:t>thought </a:t>
            </a:r>
            <a:r>
              <a:rPr dirty="0" spc="-75"/>
              <a:t>to </a:t>
            </a:r>
            <a:r>
              <a:rPr dirty="0" spc="-70"/>
              <a:t>be </a:t>
            </a:r>
            <a:r>
              <a:rPr dirty="0" spc="-15"/>
              <a:t>a </a:t>
            </a:r>
            <a:r>
              <a:rPr dirty="0" spc="-140"/>
              <a:t>solved</a:t>
            </a:r>
            <a:r>
              <a:rPr dirty="0" spc="-254"/>
              <a:t> </a:t>
            </a:r>
            <a:r>
              <a:rPr dirty="0" spc="-100"/>
              <a:t>problem</a:t>
            </a:r>
          </a:p>
          <a:p>
            <a:pPr marL="419734" indent="-205740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Font typeface="Wingdings"/>
              <a:buChar char=""/>
              <a:tabLst>
                <a:tab pos="421005" algn="l"/>
              </a:tabLst>
            </a:pPr>
            <a:r>
              <a:rPr dirty="0" spc="-315" b="1">
                <a:latin typeface="Arial"/>
                <a:cs typeface="Arial"/>
              </a:rPr>
              <a:t>To </a:t>
            </a:r>
            <a:r>
              <a:rPr dirty="0" spc="-165" b="1">
                <a:latin typeface="Arial"/>
                <a:cs typeface="Arial"/>
              </a:rPr>
              <a:t>recap, </a:t>
            </a:r>
            <a:r>
              <a:rPr dirty="0" spc="-180" b="1">
                <a:latin typeface="Arial"/>
                <a:cs typeface="Arial"/>
              </a:rPr>
              <a:t>on </a:t>
            </a:r>
            <a:r>
              <a:rPr dirty="0" spc="-155" b="1">
                <a:latin typeface="Arial"/>
                <a:cs typeface="Arial"/>
              </a:rPr>
              <a:t>Linux, </a:t>
            </a:r>
            <a:r>
              <a:rPr dirty="0" spc="-340" b="1">
                <a:latin typeface="Arial"/>
                <a:cs typeface="Arial"/>
              </a:rPr>
              <a:t>CFS </a:t>
            </a:r>
            <a:r>
              <a:rPr dirty="0" spc="-160" b="1">
                <a:latin typeface="Arial"/>
                <a:cs typeface="Arial"/>
              </a:rPr>
              <a:t>works </a:t>
            </a:r>
            <a:r>
              <a:rPr dirty="0" spc="-105" b="1">
                <a:latin typeface="Arial"/>
                <a:cs typeface="Arial"/>
              </a:rPr>
              <a:t>like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 spc="-170" b="1">
                <a:latin typeface="Arial"/>
                <a:cs typeface="Arial"/>
              </a:rPr>
              <a:t>this:</a:t>
            </a:r>
          </a:p>
          <a:p>
            <a:pPr lvl="1" marL="556895" indent="-215265">
              <a:lnSpc>
                <a:spcPct val="100000"/>
              </a:lnSpc>
              <a:spcBef>
                <a:spcPts val="135"/>
              </a:spcBef>
              <a:buClr>
                <a:srgbClr val="1CACE3"/>
              </a:buClr>
              <a:buFont typeface="Wingdings"/>
              <a:buChar char=""/>
              <a:tabLst>
                <a:tab pos="558165" algn="l"/>
              </a:tabLst>
            </a:pPr>
            <a:r>
              <a:rPr dirty="0" sz="2200" spc="-80">
                <a:latin typeface="Arial"/>
                <a:cs typeface="Arial"/>
              </a:rPr>
              <a:t>It </a:t>
            </a:r>
            <a:r>
              <a:rPr dirty="0" sz="2200" spc="-50">
                <a:latin typeface="Arial"/>
                <a:cs typeface="Arial"/>
              </a:rPr>
              <a:t>periodically </a:t>
            </a:r>
            <a:r>
              <a:rPr dirty="0" sz="2200" spc="-140">
                <a:latin typeface="Arial"/>
                <a:cs typeface="Arial"/>
              </a:rPr>
              <a:t>balances, </a:t>
            </a:r>
            <a:r>
              <a:rPr dirty="0" sz="2200" spc="-185">
                <a:latin typeface="Arial"/>
                <a:cs typeface="Arial"/>
              </a:rPr>
              <a:t>using </a:t>
            </a:r>
            <a:r>
              <a:rPr dirty="0" sz="2200" spc="-15">
                <a:latin typeface="Arial"/>
                <a:cs typeface="Arial"/>
              </a:rPr>
              <a:t>a </a:t>
            </a:r>
            <a:r>
              <a:rPr dirty="0" sz="2200" spc="-130">
                <a:latin typeface="Arial"/>
                <a:cs typeface="Arial"/>
              </a:rPr>
              <a:t>metric </a:t>
            </a:r>
            <a:r>
              <a:rPr dirty="0" sz="2200" spc="-155">
                <a:latin typeface="Arial"/>
                <a:cs typeface="Arial"/>
              </a:rPr>
              <a:t>named</a:t>
            </a:r>
            <a:r>
              <a:rPr dirty="0" sz="2200" spc="-229">
                <a:latin typeface="Arial"/>
                <a:cs typeface="Arial"/>
              </a:rPr>
              <a:t> </a:t>
            </a:r>
            <a:r>
              <a:rPr dirty="0" sz="2200" spc="-210" b="1" i="1">
                <a:latin typeface="Arial"/>
                <a:cs typeface="Arial"/>
              </a:rPr>
              <a:t>load</a:t>
            </a:r>
            <a:r>
              <a:rPr dirty="0" sz="2200" spc="-210">
                <a:latin typeface="Arial"/>
                <a:cs typeface="Arial"/>
              </a:rPr>
              <a:t>,</a:t>
            </a:r>
            <a:endParaRPr sz="2200">
              <a:latin typeface="Arial"/>
              <a:cs typeface="Arial"/>
            </a:endParaRPr>
          </a:p>
          <a:p>
            <a:pPr marL="342265">
              <a:lnSpc>
                <a:spcPct val="100000"/>
              </a:lnSpc>
              <a:spcBef>
                <a:spcPts val="345"/>
              </a:spcBef>
            </a:pPr>
            <a:r>
              <a:rPr dirty="0" spc="-5" b="1">
                <a:solidFill>
                  <a:srgbClr val="FF0000"/>
                </a:solidFill>
                <a:latin typeface="Arial"/>
                <a:cs typeface="Arial"/>
              </a:rPr>
              <a:t>↑ </a:t>
            </a:r>
            <a:r>
              <a:rPr dirty="0" spc="-160" b="1">
                <a:solidFill>
                  <a:srgbClr val="FF0000"/>
                </a:solidFill>
                <a:latin typeface="Arial"/>
                <a:cs typeface="Arial"/>
              </a:rPr>
              <a:t>Fundamental </a:t>
            </a:r>
            <a:r>
              <a:rPr dirty="0" spc="-195" b="1">
                <a:solidFill>
                  <a:srgbClr val="FF0000"/>
                </a:solidFill>
                <a:latin typeface="Arial"/>
                <a:cs typeface="Arial"/>
              </a:rPr>
              <a:t>issue </a:t>
            </a:r>
            <a:r>
              <a:rPr dirty="0" spc="-110" b="1">
                <a:solidFill>
                  <a:srgbClr val="FF0000"/>
                </a:solidFill>
                <a:latin typeface="Arial"/>
                <a:cs typeface="Arial"/>
              </a:rPr>
              <a:t>here... </a:t>
            </a:r>
            <a:r>
              <a:rPr dirty="0" spc="-145" i="1">
                <a:solidFill>
                  <a:srgbClr val="00AF50"/>
                </a:solidFill>
                <a:latin typeface="Arial"/>
                <a:cs typeface="Arial"/>
              </a:rPr>
              <a:t>appeared </a:t>
            </a:r>
            <a:r>
              <a:rPr dirty="0" spc="-140" i="1">
                <a:solidFill>
                  <a:srgbClr val="00AF50"/>
                </a:solidFill>
                <a:latin typeface="Arial"/>
                <a:cs typeface="Arial"/>
              </a:rPr>
              <a:t>with </a:t>
            </a:r>
            <a:r>
              <a:rPr dirty="0" spc="-95" i="1">
                <a:solidFill>
                  <a:srgbClr val="00AF50"/>
                </a:solidFill>
                <a:latin typeface="Courier New"/>
                <a:cs typeface="Courier New"/>
              </a:rPr>
              <a:t>tty</a:t>
            </a:r>
            <a:r>
              <a:rPr dirty="0" spc="-95" i="1">
                <a:solidFill>
                  <a:srgbClr val="00AF50"/>
                </a:solidFill>
                <a:latin typeface="Arial"/>
                <a:cs typeface="Arial"/>
              </a:rPr>
              <a:t>-balancing </a:t>
            </a:r>
            <a:r>
              <a:rPr dirty="0" spc="-165" i="1">
                <a:solidFill>
                  <a:srgbClr val="00AF50"/>
                </a:solidFill>
                <a:latin typeface="Arial"/>
                <a:cs typeface="Arial"/>
              </a:rPr>
              <a:t>heuristic </a:t>
            </a:r>
            <a:r>
              <a:rPr dirty="0" spc="-15" i="1">
                <a:solidFill>
                  <a:srgbClr val="00AF50"/>
                </a:solidFill>
                <a:latin typeface="Arial"/>
                <a:cs typeface="Arial"/>
              </a:rPr>
              <a:t>for </a:t>
            </a:r>
            <a:r>
              <a:rPr dirty="0" spc="-145" i="1">
                <a:solidFill>
                  <a:srgbClr val="00AF50"/>
                </a:solidFill>
                <a:latin typeface="Arial"/>
                <a:cs typeface="Arial"/>
              </a:rPr>
              <a:t>multithreaded</a:t>
            </a:r>
            <a:r>
              <a:rPr dirty="0" spc="195" i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pc="-190" i="1">
                <a:solidFill>
                  <a:srgbClr val="00AF50"/>
                </a:solidFill>
                <a:latin typeface="Arial"/>
                <a:cs typeface="Arial"/>
              </a:rPr>
              <a:t>apps</a:t>
            </a:r>
          </a:p>
          <a:p>
            <a:pPr lvl="1" marL="556895" indent="-215265">
              <a:lnSpc>
                <a:spcPct val="100000"/>
              </a:lnSpc>
              <a:spcBef>
                <a:spcPts val="325"/>
              </a:spcBef>
              <a:buClr>
                <a:srgbClr val="1CACE3"/>
              </a:buClr>
              <a:buFont typeface="Wingdings"/>
              <a:buChar char=""/>
              <a:tabLst>
                <a:tab pos="558165" algn="l"/>
              </a:tabLst>
            </a:pPr>
            <a:r>
              <a:rPr dirty="0" sz="2200" spc="-114">
                <a:latin typeface="Arial"/>
                <a:cs typeface="Arial"/>
              </a:rPr>
              <a:t>threads </a:t>
            </a:r>
            <a:r>
              <a:rPr dirty="0" sz="2200" spc="-155">
                <a:latin typeface="Arial"/>
                <a:cs typeface="Arial"/>
              </a:rPr>
              <a:t>among </a:t>
            </a:r>
            <a:r>
              <a:rPr dirty="0" sz="2200" spc="-140">
                <a:latin typeface="Arial"/>
                <a:cs typeface="Arial"/>
              </a:rPr>
              <a:t>groups </a:t>
            </a:r>
            <a:r>
              <a:rPr dirty="0" sz="2200" spc="-5">
                <a:latin typeface="Arial"/>
                <a:cs typeface="Arial"/>
              </a:rPr>
              <a:t>of </a:t>
            </a:r>
            <a:r>
              <a:rPr dirty="0" sz="2200" spc="-175">
                <a:latin typeface="Arial"/>
                <a:cs typeface="Arial"/>
              </a:rPr>
              <a:t>cores </a:t>
            </a:r>
            <a:r>
              <a:rPr dirty="0" sz="2200" spc="-140">
                <a:latin typeface="Arial"/>
                <a:cs typeface="Arial"/>
              </a:rPr>
              <a:t>in </a:t>
            </a:r>
            <a:r>
              <a:rPr dirty="0" sz="2200" spc="-15">
                <a:latin typeface="Arial"/>
                <a:cs typeface="Arial"/>
              </a:rPr>
              <a:t>a</a:t>
            </a:r>
            <a:r>
              <a:rPr dirty="0" sz="2200" spc="370">
                <a:latin typeface="Arial"/>
                <a:cs typeface="Arial"/>
              </a:rPr>
              <a:t> </a:t>
            </a:r>
            <a:r>
              <a:rPr dirty="0" sz="2200" spc="-229" b="1" i="1">
                <a:latin typeface="Arial"/>
                <a:cs typeface="Arial"/>
              </a:rPr>
              <a:t>hierarchy</a:t>
            </a:r>
            <a:r>
              <a:rPr dirty="0" sz="2200" spc="-229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342265">
              <a:lnSpc>
                <a:spcPct val="100000"/>
              </a:lnSpc>
              <a:spcBef>
                <a:spcPts val="350"/>
              </a:spcBef>
            </a:pPr>
            <a:r>
              <a:rPr dirty="0" spc="-5" b="1">
                <a:solidFill>
                  <a:srgbClr val="FF0000"/>
                </a:solidFill>
                <a:latin typeface="Arial"/>
                <a:cs typeface="Arial"/>
              </a:rPr>
              <a:t>↑ </a:t>
            </a:r>
            <a:r>
              <a:rPr dirty="0" spc="-155" b="1">
                <a:solidFill>
                  <a:srgbClr val="FF0000"/>
                </a:solidFill>
                <a:latin typeface="Arial"/>
                <a:cs typeface="Arial"/>
              </a:rPr>
              <a:t>Fundamental </a:t>
            </a:r>
            <a:r>
              <a:rPr dirty="0" spc="-195" b="1">
                <a:solidFill>
                  <a:srgbClr val="FF0000"/>
                </a:solidFill>
                <a:latin typeface="Arial"/>
                <a:cs typeface="Arial"/>
              </a:rPr>
              <a:t>issue </a:t>
            </a:r>
            <a:r>
              <a:rPr dirty="0" spc="-110" b="1">
                <a:solidFill>
                  <a:srgbClr val="FF0000"/>
                </a:solidFill>
                <a:latin typeface="Arial"/>
                <a:cs typeface="Arial"/>
              </a:rPr>
              <a:t>here... </a:t>
            </a:r>
            <a:r>
              <a:rPr dirty="0" spc="-150" i="1">
                <a:solidFill>
                  <a:srgbClr val="00AF50"/>
                </a:solidFill>
                <a:latin typeface="Arial"/>
                <a:cs typeface="Arial"/>
              </a:rPr>
              <a:t>added </a:t>
            </a:r>
            <a:r>
              <a:rPr dirty="0" spc="-140" i="1">
                <a:solidFill>
                  <a:srgbClr val="00AF50"/>
                </a:solidFill>
                <a:latin typeface="Arial"/>
                <a:cs typeface="Arial"/>
              </a:rPr>
              <a:t>with </a:t>
            </a:r>
            <a:r>
              <a:rPr dirty="0" spc="-155" i="1">
                <a:solidFill>
                  <a:srgbClr val="00AF50"/>
                </a:solidFill>
                <a:latin typeface="Arial"/>
                <a:cs typeface="Arial"/>
              </a:rPr>
              <a:t>support </a:t>
            </a:r>
            <a:r>
              <a:rPr dirty="0" spc="-5" i="1">
                <a:solidFill>
                  <a:srgbClr val="00AF50"/>
                </a:solidFill>
                <a:latin typeface="Arial"/>
                <a:cs typeface="Arial"/>
              </a:rPr>
              <a:t>of </a:t>
            </a:r>
            <a:r>
              <a:rPr dirty="0" spc="-170" i="1">
                <a:solidFill>
                  <a:srgbClr val="00AF50"/>
                </a:solidFill>
                <a:latin typeface="Arial"/>
                <a:cs typeface="Arial"/>
              </a:rPr>
              <a:t>complex NUMA</a:t>
            </a:r>
            <a:r>
              <a:rPr dirty="0" spc="-155" i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pc="-170" i="1">
                <a:solidFill>
                  <a:srgbClr val="00AF50"/>
                </a:solidFill>
                <a:latin typeface="Arial"/>
                <a:cs typeface="Arial"/>
              </a:rPr>
              <a:t>hierarchies</a:t>
            </a:r>
          </a:p>
          <a:p>
            <a:pPr lvl="1" marL="556895" indent="-215265">
              <a:lnSpc>
                <a:spcPct val="100000"/>
              </a:lnSpc>
              <a:spcBef>
                <a:spcPts val="325"/>
              </a:spcBef>
              <a:buClr>
                <a:srgbClr val="1CACE3"/>
              </a:buClr>
              <a:buFont typeface="Wingdings"/>
              <a:buChar char=""/>
              <a:tabLst>
                <a:tab pos="558165" algn="l"/>
              </a:tabLst>
            </a:pPr>
            <a:r>
              <a:rPr dirty="0" sz="2200" spc="-200">
                <a:latin typeface="Arial"/>
                <a:cs typeface="Arial"/>
              </a:rPr>
              <a:t>In </a:t>
            </a:r>
            <a:r>
              <a:rPr dirty="0" sz="2200" spc="-60">
                <a:latin typeface="Arial"/>
                <a:cs typeface="Arial"/>
              </a:rPr>
              <a:t>addition </a:t>
            </a:r>
            <a:r>
              <a:rPr dirty="0" sz="2200" spc="-75">
                <a:latin typeface="Arial"/>
                <a:cs typeface="Arial"/>
              </a:rPr>
              <a:t>to </a:t>
            </a:r>
            <a:r>
              <a:rPr dirty="0" sz="2200" spc="-170">
                <a:latin typeface="Arial"/>
                <a:cs typeface="Arial"/>
              </a:rPr>
              <a:t>this, </a:t>
            </a:r>
            <a:r>
              <a:rPr dirty="0" sz="2200" spc="-114">
                <a:latin typeface="Arial"/>
                <a:cs typeface="Arial"/>
              </a:rPr>
              <a:t>threads </a:t>
            </a:r>
            <a:r>
              <a:rPr dirty="0" sz="2200" spc="-240" b="1" i="1">
                <a:latin typeface="Arial"/>
                <a:cs typeface="Arial"/>
              </a:rPr>
              <a:t>balance the </a:t>
            </a:r>
            <a:r>
              <a:rPr dirty="0" sz="2200" spc="-229" b="1" i="1">
                <a:latin typeface="Arial"/>
                <a:cs typeface="Arial"/>
              </a:rPr>
              <a:t>load </a:t>
            </a:r>
            <a:r>
              <a:rPr dirty="0" sz="2200" spc="-280" b="1" i="1">
                <a:latin typeface="Arial"/>
                <a:cs typeface="Arial"/>
              </a:rPr>
              <a:t>by </a:t>
            </a:r>
            <a:r>
              <a:rPr dirty="0" sz="2200" spc="-260" b="1" i="1">
                <a:latin typeface="Arial"/>
                <a:cs typeface="Arial"/>
              </a:rPr>
              <a:t>selecting </a:t>
            </a:r>
            <a:r>
              <a:rPr dirty="0" sz="2200" spc="-229" b="1" i="1">
                <a:latin typeface="Arial"/>
                <a:cs typeface="Arial"/>
              </a:rPr>
              <a:t>core </a:t>
            </a:r>
            <a:r>
              <a:rPr dirty="0" sz="2200" spc="-204" b="1" i="1">
                <a:latin typeface="Arial"/>
                <a:cs typeface="Arial"/>
              </a:rPr>
              <a:t>where to </a:t>
            </a:r>
            <a:r>
              <a:rPr dirty="0" sz="2200" spc="-225" b="1" i="1">
                <a:latin typeface="Arial"/>
                <a:cs typeface="Arial"/>
              </a:rPr>
              <a:t>wake</a:t>
            </a:r>
            <a:r>
              <a:rPr dirty="0" sz="2200" spc="-254" b="1" i="1">
                <a:latin typeface="Arial"/>
                <a:cs typeface="Arial"/>
              </a:rPr>
              <a:t> </a:t>
            </a:r>
            <a:r>
              <a:rPr dirty="0" sz="2200" spc="-240" b="1" i="1">
                <a:latin typeface="Arial"/>
                <a:cs typeface="Arial"/>
              </a:rPr>
              <a:t>up</a:t>
            </a:r>
            <a:r>
              <a:rPr dirty="0" sz="2200" spc="-24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17428" y="6445356"/>
            <a:ext cx="553085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75">
                <a:solidFill>
                  <a:srgbClr val="0D0D0D"/>
                </a:solidFill>
                <a:latin typeface="Arial"/>
                <a:cs typeface="Arial"/>
              </a:rPr>
              <a:t>12/16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817118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00"/>
              <a:t>DISCUSSION: </a:t>
            </a:r>
            <a:r>
              <a:rPr dirty="0" spc="-1664"/>
              <a:t>HOW</a:t>
            </a:r>
            <a:r>
              <a:rPr dirty="0" spc="-280"/>
              <a:t> </a:t>
            </a:r>
            <a:r>
              <a:rPr dirty="0" spc="-1040"/>
              <a:t>DID</a:t>
            </a:r>
            <a:r>
              <a:rPr dirty="0" spc="-969"/>
              <a:t> </a:t>
            </a:r>
            <a:r>
              <a:rPr dirty="0" spc="-1795"/>
              <a:t>WE</a:t>
            </a:r>
            <a:r>
              <a:rPr dirty="0" spc="-300"/>
              <a:t> </a:t>
            </a:r>
            <a:r>
              <a:rPr dirty="0" spc="-1610"/>
              <a:t>COME</a:t>
            </a:r>
            <a:r>
              <a:rPr dirty="0" spc="-280"/>
              <a:t> </a:t>
            </a:r>
            <a:r>
              <a:rPr dirty="0" spc="-1530"/>
              <a:t>TO</a:t>
            </a:r>
            <a:r>
              <a:rPr dirty="0" spc="-310"/>
              <a:t> </a:t>
            </a:r>
            <a:r>
              <a:rPr dirty="0" spc="-1150"/>
              <a:t>THIS?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7480" rIns="0" bIns="0" rtlCol="0" vert="horz">
            <a:spAutoFit/>
          </a:bodyPr>
          <a:lstStyle/>
          <a:p>
            <a:pPr marL="419734" indent="-205740">
              <a:lnSpc>
                <a:spcPct val="100000"/>
              </a:lnSpc>
              <a:spcBef>
                <a:spcPts val="1240"/>
              </a:spcBef>
              <a:buClr>
                <a:srgbClr val="1CACE3"/>
              </a:buClr>
              <a:buFont typeface="Wingdings"/>
              <a:buChar char=""/>
              <a:tabLst>
                <a:tab pos="421005" algn="l"/>
              </a:tabLst>
            </a:pPr>
            <a:r>
              <a:rPr dirty="0" spc="-150"/>
              <a:t>Scheduling </a:t>
            </a:r>
            <a:r>
              <a:rPr dirty="0" spc="-175"/>
              <a:t>(as </a:t>
            </a:r>
            <a:r>
              <a:rPr dirty="0" spc="-140"/>
              <a:t>in </a:t>
            </a:r>
            <a:r>
              <a:rPr dirty="0" spc="-60"/>
              <a:t>dividing </a:t>
            </a:r>
            <a:r>
              <a:rPr dirty="0" spc="-300"/>
              <a:t>CPU </a:t>
            </a:r>
            <a:r>
              <a:rPr dirty="0" spc="-180"/>
              <a:t>cycles </a:t>
            </a:r>
            <a:r>
              <a:rPr dirty="0" spc="-160"/>
              <a:t>among </a:t>
            </a:r>
            <a:r>
              <a:rPr dirty="0" spc="-135"/>
              <a:t>theads) </a:t>
            </a:r>
            <a:r>
              <a:rPr dirty="0" spc="-85"/>
              <a:t>often </a:t>
            </a:r>
            <a:r>
              <a:rPr dirty="0" spc="-140"/>
              <a:t>thought </a:t>
            </a:r>
            <a:r>
              <a:rPr dirty="0" spc="-75"/>
              <a:t>to </a:t>
            </a:r>
            <a:r>
              <a:rPr dirty="0" spc="-70"/>
              <a:t>be </a:t>
            </a:r>
            <a:r>
              <a:rPr dirty="0" spc="-15"/>
              <a:t>a </a:t>
            </a:r>
            <a:r>
              <a:rPr dirty="0" spc="-140"/>
              <a:t>solved</a:t>
            </a:r>
            <a:r>
              <a:rPr dirty="0" spc="-254"/>
              <a:t> </a:t>
            </a:r>
            <a:r>
              <a:rPr dirty="0" spc="-100"/>
              <a:t>problem</a:t>
            </a:r>
          </a:p>
          <a:p>
            <a:pPr marL="419734" indent="-205740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Font typeface="Wingdings"/>
              <a:buChar char=""/>
              <a:tabLst>
                <a:tab pos="421005" algn="l"/>
              </a:tabLst>
            </a:pPr>
            <a:r>
              <a:rPr dirty="0" spc="-315" b="1">
                <a:latin typeface="Arial"/>
                <a:cs typeface="Arial"/>
              </a:rPr>
              <a:t>To </a:t>
            </a:r>
            <a:r>
              <a:rPr dirty="0" spc="-165" b="1">
                <a:latin typeface="Arial"/>
                <a:cs typeface="Arial"/>
              </a:rPr>
              <a:t>recap, </a:t>
            </a:r>
            <a:r>
              <a:rPr dirty="0" spc="-180" b="1">
                <a:latin typeface="Arial"/>
                <a:cs typeface="Arial"/>
              </a:rPr>
              <a:t>on </a:t>
            </a:r>
            <a:r>
              <a:rPr dirty="0" spc="-155" b="1">
                <a:latin typeface="Arial"/>
                <a:cs typeface="Arial"/>
              </a:rPr>
              <a:t>Linux, </a:t>
            </a:r>
            <a:r>
              <a:rPr dirty="0" spc="-340" b="1">
                <a:latin typeface="Arial"/>
                <a:cs typeface="Arial"/>
              </a:rPr>
              <a:t>CFS </a:t>
            </a:r>
            <a:r>
              <a:rPr dirty="0" spc="-160" b="1">
                <a:latin typeface="Arial"/>
                <a:cs typeface="Arial"/>
              </a:rPr>
              <a:t>works </a:t>
            </a:r>
            <a:r>
              <a:rPr dirty="0" spc="-105" b="1">
                <a:latin typeface="Arial"/>
                <a:cs typeface="Arial"/>
              </a:rPr>
              <a:t>like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 spc="-170" b="1">
                <a:latin typeface="Arial"/>
                <a:cs typeface="Arial"/>
              </a:rPr>
              <a:t>this:</a:t>
            </a:r>
          </a:p>
          <a:p>
            <a:pPr lvl="1" marL="556895" indent="-215265">
              <a:lnSpc>
                <a:spcPct val="100000"/>
              </a:lnSpc>
              <a:spcBef>
                <a:spcPts val="135"/>
              </a:spcBef>
              <a:buClr>
                <a:srgbClr val="1CACE3"/>
              </a:buClr>
              <a:buFont typeface="Wingdings"/>
              <a:buChar char=""/>
              <a:tabLst>
                <a:tab pos="558165" algn="l"/>
              </a:tabLst>
            </a:pPr>
            <a:r>
              <a:rPr dirty="0" sz="2200" spc="-80">
                <a:latin typeface="Arial"/>
                <a:cs typeface="Arial"/>
              </a:rPr>
              <a:t>It </a:t>
            </a:r>
            <a:r>
              <a:rPr dirty="0" sz="2200" spc="-50">
                <a:latin typeface="Arial"/>
                <a:cs typeface="Arial"/>
              </a:rPr>
              <a:t>periodically </a:t>
            </a:r>
            <a:r>
              <a:rPr dirty="0" sz="2200" spc="-140">
                <a:latin typeface="Arial"/>
                <a:cs typeface="Arial"/>
              </a:rPr>
              <a:t>balances, </a:t>
            </a:r>
            <a:r>
              <a:rPr dirty="0" sz="2200" spc="-185">
                <a:latin typeface="Arial"/>
                <a:cs typeface="Arial"/>
              </a:rPr>
              <a:t>using </a:t>
            </a:r>
            <a:r>
              <a:rPr dirty="0" sz="2200" spc="-15">
                <a:latin typeface="Arial"/>
                <a:cs typeface="Arial"/>
              </a:rPr>
              <a:t>a </a:t>
            </a:r>
            <a:r>
              <a:rPr dirty="0" sz="2200" spc="-130">
                <a:latin typeface="Arial"/>
                <a:cs typeface="Arial"/>
              </a:rPr>
              <a:t>metric </a:t>
            </a:r>
            <a:r>
              <a:rPr dirty="0" sz="2200" spc="-155">
                <a:latin typeface="Arial"/>
                <a:cs typeface="Arial"/>
              </a:rPr>
              <a:t>named</a:t>
            </a:r>
            <a:r>
              <a:rPr dirty="0" sz="2200" spc="-229">
                <a:latin typeface="Arial"/>
                <a:cs typeface="Arial"/>
              </a:rPr>
              <a:t> </a:t>
            </a:r>
            <a:r>
              <a:rPr dirty="0" sz="2200" spc="-210" b="1" i="1">
                <a:latin typeface="Arial"/>
                <a:cs typeface="Arial"/>
              </a:rPr>
              <a:t>load</a:t>
            </a:r>
            <a:r>
              <a:rPr dirty="0" sz="2200" spc="-210">
                <a:latin typeface="Arial"/>
                <a:cs typeface="Arial"/>
              </a:rPr>
              <a:t>,</a:t>
            </a:r>
            <a:endParaRPr sz="2200">
              <a:latin typeface="Arial"/>
              <a:cs typeface="Arial"/>
            </a:endParaRPr>
          </a:p>
          <a:p>
            <a:pPr marL="342265">
              <a:lnSpc>
                <a:spcPct val="100000"/>
              </a:lnSpc>
              <a:spcBef>
                <a:spcPts val="345"/>
              </a:spcBef>
            </a:pPr>
            <a:r>
              <a:rPr dirty="0" spc="-5" b="1">
                <a:solidFill>
                  <a:srgbClr val="FF0000"/>
                </a:solidFill>
                <a:latin typeface="Arial"/>
                <a:cs typeface="Arial"/>
              </a:rPr>
              <a:t>↑ </a:t>
            </a:r>
            <a:r>
              <a:rPr dirty="0" spc="-160" b="1">
                <a:solidFill>
                  <a:srgbClr val="FF0000"/>
                </a:solidFill>
                <a:latin typeface="Arial"/>
                <a:cs typeface="Arial"/>
              </a:rPr>
              <a:t>Fundamental </a:t>
            </a:r>
            <a:r>
              <a:rPr dirty="0" spc="-195" b="1">
                <a:solidFill>
                  <a:srgbClr val="FF0000"/>
                </a:solidFill>
                <a:latin typeface="Arial"/>
                <a:cs typeface="Arial"/>
              </a:rPr>
              <a:t>issue </a:t>
            </a:r>
            <a:r>
              <a:rPr dirty="0" spc="-110" b="1">
                <a:solidFill>
                  <a:srgbClr val="FF0000"/>
                </a:solidFill>
                <a:latin typeface="Arial"/>
                <a:cs typeface="Arial"/>
              </a:rPr>
              <a:t>here... </a:t>
            </a:r>
            <a:r>
              <a:rPr dirty="0" spc="-145" i="1">
                <a:solidFill>
                  <a:srgbClr val="00AF50"/>
                </a:solidFill>
                <a:latin typeface="Arial"/>
                <a:cs typeface="Arial"/>
              </a:rPr>
              <a:t>appeared </a:t>
            </a:r>
            <a:r>
              <a:rPr dirty="0" spc="-140" i="1">
                <a:solidFill>
                  <a:srgbClr val="00AF50"/>
                </a:solidFill>
                <a:latin typeface="Arial"/>
                <a:cs typeface="Arial"/>
              </a:rPr>
              <a:t>with </a:t>
            </a:r>
            <a:r>
              <a:rPr dirty="0" spc="-95" i="1">
                <a:solidFill>
                  <a:srgbClr val="00AF50"/>
                </a:solidFill>
                <a:latin typeface="Courier New"/>
                <a:cs typeface="Courier New"/>
              </a:rPr>
              <a:t>tty</a:t>
            </a:r>
            <a:r>
              <a:rPr dirty="0" spc="-95" i="1">
                <a:solidFill>
                  <a:srgbClr val="00AF50"/>
                </a:solidFill>
                <a:latin typeface="Arial"/>
                <a:cs typeface="Arial"/>
              </a:rPr>
              <a:t>-balancing </a:t>
            </a:r>
            <a:r>
              <a:rPr dirty="0" spc="-165" i="1">
                <a:solidFill>
                  <a:srgbClr val="00AF50"/>
                </a:solidFill>
                <a:latin typeface="Arial"/>
                <a:cs typeface="Arial"/>
              </a:rPr>
              <a:t>heuristic </a:t>
            </a:r>
            <a:r>
              <a:rPr dirty="0" spc="-15" i="1">
                <a:solidFill>
                  <a:srgbClr val="00AF50"/>
                </a:solidFill>
                <a:latin typeface="Arial"/>
                <a:cs typeface="Arial"/>
              </a:rPr>
              <a:t>for </a:t>
            </a:r>
            <a:r>
              <a:rPr dirty="0" spc="-145" i="1">
                <a:solidFill>
                  <a:srgbClr val="00AF50"/>
                </a:solidFill>
                <a:latin typeface="Arial"/>
                <a:cs typeface="Arial"/>
              </a:rPr>
              <a:t>multithreaded</a:t>
            </a:r>
            <a:r>
              <a:rPr dirty="0" spc="195" i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pc="-190" i="1">
                <a:solidFill>
                  <a:srgbClr val="00AF50"/>
                </a:solidFill>
                <a:latin typeface="Arial"/>
                <a:cs typeface="Arial"/>
              </a:rPr>
              <a:t>apps</a:t>
            </a:r>
          </a:p>
          <a:p>
            <a:pPr lvl="1" marL="556895" indent="-215265">
              <a:lnSpc>
                <a:spcPct val="100000"/>
              </a:lnSpc>
              <a:spcBef>
                <a:spcPts val="325"/>
              </a:spcBef>
              <a:buClr>
                <a:srgbClr val="1CACE3"/>
              </a:buClr>
              <a:buFont typeface="Wingdings"/>
              <a:buChar char=""/>
              <a:tabLst>
                <a:tab pos="558165" algn="l"/>
              </a:tabLst>
            </a:pPr>
            <a:r>
              <a:rPr dirty="0" sz="2200" spc="-114">
                <a:latin typeface="Arial"/>
                <a:cs typeface="Arial"/>
              </a:rPr>
              <a:t>threads </a:t>
            </a:r>
            <a:r>
              <a:rPr dirty="0" sz="2200" spc="-155">
                <a:latin typeface="Arial"/>
                <a:cs typeface="Arial"/>
              </a:rPr>
              <a:t>among </a:t>
            </a:r>
            <a:r>
              <a:rPr dirty="0" sz="2200" spc="-140">
                <a:latin typeface="Arial"/>
                <a:cs typeface="Arial"/>
              </a:rPr>
              <a:t>groups </a:t>
            </a:r>
            <a:r>
              <a:rPr dirty="0" sz="2200" spc="-5">
                <a:latin typeface="Arial"/>
                <a:cs typeface="Arial"/>
              </a:rPr>
              <a:t>of </a:t>
            </a:r>
            <a:r>
              <a:rPr dirty="0" sz="2200" spc="-175">
                <a:latin typeface="Arial"/>
                <a:cs typeface="Arial"/>
              </a:rPr>
              <a:t>cores </a:t>
            </a:r>
            <a:r>
              <a:rPr dirty="0" sz="2200" spc="-140">
                <a:latin typeface="Arial"/>
                <a:cs typeface="Arial"/>
              </a:rPr>
              <a:t>in </a:t>
            </a:r>
            <a:r>
              <a:rPr dirty="0" sz="2200" spc="-15">
                <a:latin typeface="Arial"/>
                <a:cs typeface="Arial"/>
              </a:rPr>
              <a:t>a</a:t>
            </a:r>
            <a:r>
              <a:rPr dirty="0" sz="2200" spc="370">
                <a:latin typeface="Arial"/>
                <a:cs typeface="Arial"/>
              </a:rPr>
              <a:t> </a:t>
            </a:r>
            <a:r>
              <a:rPr dirty="0" sz="2200" spc="-229" b="1" i="1">
                <a:latin typeface="Arial"/>
                <a:cs typeface="Arial"/>
              </a:rPr>
              <a:t>hierarchy</a:t>
            </a:r>
            <a:r>
              <a:rPr dirty="0" sz="2200" spc="-229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342265">
              <a:lnSpc>
                <a:spcPct val="100000"/>
              </a:lnSpc>
              <a:spcBef>
                <a:spcPts val="350"/>
              </a:spcBef>
            </a:pPr>
            <a:r>
              <a:rPr dirty="0" spc="-5" b="1">
                <a:solidFill>
                  <a:srgbClr val="FF0000"/>
                </a:solidFill>
                <a:latin typeface="Arial"/>
                <a:cs typeface="Arial"/>
              </a:rPr>
              <a:t>↑ </a:t>
            </a:r>
            <a:r>
              <a:rPr dirty="0" spc="-155" b="1">
                <a:solidFill>
                  <a:srgbClr val="FF0000"/>
                </a:solidFill>
                <a:latin typeface="Arial"/>
                <a:cs typeface="Arial"/>
              </a:rPr>
              <a:t>Fundamental </a:t>
            </a:r>
            <a:r>
              <a:rPr dirty="0" spc="-195" b="1">
                <a:solidFill>
                  <a:srgbClr val="FF0000"/>
                </a:solidFill>
                <a:latin typeface="Arial"/>
                <a:cs typeface="Arial"/>
              </a:rPr>
              <a:t>issue </a:t>
            </a:r>
            <a:r>
              <a:rPr dirty="0" spc="-110" b="1">
                <a:solidFill>
                  <a:srgbClr val="FF0000"/>
                </a:solidFill>
                <a:latin typeface="Arial"/>
                <a:cs typeface="Arial"/>
              </a:rPr>
              <a:t>here... </a:t>
            </a:r>
            <a:r>
              <a:rPr dirty="0" spc="-150" i="1">
                <a:solidFill>
                  <a:srgbClr val="00AF50"/>
                </a:solidFill>
                <a:latin typeface="Arial"/>
                <a:cs typeface="Arial"/>
              </a:rPr>
              <a:t>added </a:t>
            </a:r>
            <a:r>
              <a:rPr dirty="0" spc="-140" i="1">
                <a:solidFill>
                  <a:srgbClr val="00AF50"/>
                </a:solidFill>
                <a:latin typeface="Arial"/>
                <a:cs typeface="Arial"/>
              </a:rPr>
              <a:t>with </a:t>
            </a:r>
            <a:r>
              <a:rPr dirty="0" spc="-155" i="1">
                <a:solidFill>
                  <a:srgbClr val="00AF50"/>
                </a:solidFill>
                <a:latin typeface="Arial"/>
                <a:cs typeface="Arial"/>
              </a:rPr>
              <a:t>support </a:t>
            </a:r>
            <a:r>
              <a:rPr dirty="0" spc="-5" i="1">
                <a:solidFill>
                  <a:srgbClr val="00AF50"/>
                </a:solidFill>
                <a:latin typeface="Arial"/>
                <a:cs typeface="Arial"/>
              </a:rPr>
              <a:t>of </a:t>
            </a:r>
            <a:r>
              <a:rPr dirty="0" spc="-170" i="1">
                <a:solidFill>
                  <a:srgbClr val="00AF50"/>
                </a:solidFill>
                <a:latin typeface="Arial"/>
                <a:cs typeface="Arial"/>
              </a:rPr>
              <a:t>complex NUMA</a:t>
            </a:r>
            <a:r>
              <a:rPr dirty="0" spc="-155" i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pc="-170" i="1">
                <a:solidFill>
                  <a:srgbClr val="00AF50"/>
                </a:solidFill>
                <a:latin typeface="Arial"/>
                <a:cs typeface="Arial"/>
              </a:rPr>
              <a:t>hierarchies</a:t>
            </a:r>
          </a:p>
          <a:p>
            <a:pPr lvl="1" marL="556895" indent="-215265">
              <a:lnSpc>
                <a:spcPct val="100000"/>
              </a:lnSpc>
              <a:spcBef>
                <a:spcPts val="325"/>
              </a:spcBef>
              <a:buClr>
                <a:srgbClr val="1CACE3"/>
              </a:buClr>
              <a:buFont typeface="Wingdings"/>
              <a:buChar char=""/>
              <a:tabLst>
                <a:tab pos="558165" algn="l"/>
              </a:tabLst>
            </a:pPr>
            <a:r>
              <a:rPr dirty="0" sz="2200" spc="-200">
                <a:latin typeface="Arial"/>
                <a:cs typeface="Arial"/>
              </a:rPr>
              <a:t>In </a:t>
            </a:r>
            <a:r>
              <a:rPr dirty="0" sz="2200" spc="-60">
                <a:latin typeface="Arial"/>
                <a:cs typeface="Arial"/>
              </a:rPr>
              <a:t>addition </a:t>
            </a:r>
            <a:r>
              <a:rPr dirty="0" sz="2200" spc="-75">
                <a:latin typeface="Arial"/>
                <a:cs typeface="Arial"/>
              </a:rPr>
              <a:t>to </a:t>
            </a:r>
            <a:r>
              <a:rPr dirty="0" sz="2200" spc="-170">
                <a:latin typeface="Arial"/>
                <a:cs typeface="Arial"/>
              </a:rPr>
              <a:t>this, </a:t>
            </a:r>
            <a:r>
              <a:rPr dirty="0" sz="2200" spc="-114">
                <a:latin typeface="Arial"/>
                <a:cs typeface="Arial"/>
              </a:rPr>
              <a:t>threads </a:t>
            </a:r>
            <a:r>
              <a:rPr dirty="0" sz="2200" spc="-240" b="1" i="1">
                <a:latin typeface="Arial"/>
                <a:cs typeface="Arial"/>
              </a:rPr>
              <a:t>balance the </a:t>
            </a:r>
            <a:r>
              <a:rPr dirty="0" sz="2200" spc="-229" b="1" i="1">
                <a:latin typeface="Arial"/>
                <a:cs typeface="Arial"/>
              </a:rPr>
              <a:t>load </a:t>
            </a:r>
            <a:r>
              <a:rPr dirty="0" sz="2200" spc="-280" b="1" i="1">
                <a:latin typeface="Arial"/>
                <a:cs typeface="Arial"/>
              </a:rPr>
              <a:t>by </a:t>
            </a:r>
            <a:r>
              <a:rPr dirty="0" sz="2200" spc="-260" b="1" i="1">
                <a:latin typeface="Arial"/>
                <a:cs typeface="Arial"/>
              </a:rPr>
              <a:t>selecting </a:t>
            </a:r>
            <a:r>
              <a:rPr dirty="0" sz="2200" spc="-229" b="1" i="1">
                <a:latin typeface="Arial"/>
                <a:cs typeface="Arial"/>
              </a:rPr>
              <a:t>core </a:t>
            </a:r>
            <a:r>
              <a:rPr dirty="0" sz="2200" spc="-204" b="1" i="1">
                <a:latin typeface="Arial"/>
                <a:cs typeface="Arial"/>
              </a:rPr>
              <a:t>where to </a:t>
            </a:r>
            <a:r>
              <a:rPr dirty="0" sz="2200" spc="-225" b="1" i="1">
                <a:latin typeface="Arial"/>
                <a:cs typeface="Arial"/>
              </a:rPr>
              <a:t>wake</a:t>
            </a:r>
            <a:r>
              <a:rPr dirty="0" sz="2200" spc="-254" b="1" i="1">
                <a:latin typeface="Arial"/>
                <a:cs typeface="Arial"/>
              </a:rPr>
              <a:t> </a:t>
            </a:r>
            <a:r>
              <a:rPr dirty="0" sz="2200" spc="-240" b="1" i="1">
                <a:latin typeface="Arial"/>
                <a:cs typeface="Arial"/>
              </a:rPr>
              <a:t>up</a:t>
            </a:r>
            <a:r>
              <a:rPr dirty="0" sz="2200" spc="-24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342265">
              <a:lnSpc>
                <a:spcPct val="100000"/>
              </a:lnSpc>
              <a:spcBef>
                <a:spcPts val="350"/>
              </a:spcBef>
            </a:pPr>
            <a:r>
              <a:rPr dirty="0" spc="-5" b="1">
                <a:solidFill>
                  <a:srgbClr val="FF0000"/>
                </a:solidFill>
                <a:latin typeface="Arial"/>
                <a:cs typeface="Arial"/>
              </a:rPr>
              <a:t>↑ </a:t>
            </a:r>
            <a:r>
              <a:rPr dirty="0" spc="-160" b="1">
                <a:solidFill>
                  <a:srgbClr val="FF0000"/>
                </a:solidFill>
                <a:latin typeface="Arial"/>
                <a:cs typeface="Arial"/>
              </a:rPr>
              <a:t>Fundamental </a:t>
            </a:r>
            <a:r>
              <a:rPr dirty="0" spc="-195" b="1">
                <a:solidFill>
                  <a:srgbClr val="FF0000"/>
                </a:solidFill>
                <a:latin typeface="Arial"/>
                <a:cs typeface="Arial"/>
              </a:rPr>
              <a:t>issue </a:t>
            </a:r>
            <a:r>
              <a:rPr dirty="0" spc="-110" b="1">
                <a:solidFill>
                  <a:srgbClr val="FF0000"/>
                </a:solidFill>
                <a:latin typeface="Arial"/>
                <a:cs typeface="Arial"/>
              </a:rPr>
              <a:t>here... </a:t>
            </a:r>
            <a:r>
              <a:rPr dirty="0" spc="-150" i="1">
                <a:solidFill>
                  <a:srgbClr val="00AF50"/>
                </a:solidFill>
                <a:latin typeface="Arial"/>
                <a:cs typeface="Arial"/>
              </a:rPr>
              <a:t>added </a:t>
            </a:r>
            <a:r>
              <a:rPr dirty="0" spc="-140" i="1">
                <a:solidFill>
                  <a:srgbClr val="00AF50"/>
                </a:solidFill>
                <a:latin typeface="Arial"/>
                <a:cs typeface="Arial"/>
              </a:rPr>
              <a:t>with </a:t>
            </a:r>
            <a:r>
              <a:rPr dirty="0" spc="-90" i="1">
                <a:solidFill>
                  <a:srgbClr val="00AF50"/>
                </a:solidFill>
                <a:latin typeface="Arial"/>
                <a:cs typeface="Arial"/>
              </a:rPr>
              <a:t>locality </a:t>
            </a:r>
            <a:r>
              <a:rPr dirty="0" spc="-110" i="1">
                <a:solidFill>
                  <a:srgbClr val="00AF50"/>
                </a:solidFill>
                <a:latin typeface="Arial"/>
                <a:cs typeface="Arial"/>
              </a:rPr>
              <a:t>optimization </a:t>
            </a:r>
            <a:r>
              <a:rPr dirty="0" spc="-15" i="1">
                <a:solidFill>
                  <a:srgbClr val="00AF50"/>
                </a:solidFill>
                <a:latin typeface="Arial"/>
                <a:cs typeface="Arial"/>
              </a:rPr>
              <a:t>for </a:t>
            </a:r>
            <a:r>
              <a:rPr dirty="0" spc="-150" i="1">
                <a:solidFill>
                  <a:srgbClr val="00AF50"/>
                </a:solidFill>
                <a:latin typeface="Arial"/>
                <a:cs typeface="Arial"/>
              </a:rPr>
              <a:t>multicore</a:t>
            </a:r>
            <a:r>
              <a:rPr dirty="0" spc="65" i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pc="-165" i="1">
                <a:solidFill>
                  <a:srgbClr val="00AF50"/>
                </a:solidFill>
                <a:latin typeface="Arial"/>
                <a:cs typeface="Arial"/>
              </a:rPr>
              <a:t>architectures</a:t>
            </a: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17428" y="6445356"/>
            <a:ext cx="553085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75">
                <a:solidFill>
                  <a:srgbClr val="0D0D0D"/>
                </a:solidFill>
                <a:latin typeface="Arial"/>
                <a:cs typeface="Arial"/>
              </a:rPr>
              <a:t>12/16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3172" y="839165"/>
            <a:ext cx="2954020" cy="788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 spc="-160">
                <a:solidFill>
                  <a:srgbClr val="0D0D0D"/>
                </a:solidFill>
                <a:latin typeface="Arial"/>
                <a:cs typeface="Arial"/>
              </a:rPr>
              <a:t>I</a:t>
            </a:r>
            <a:r>
              <a:rPr dirty="0" sz="5000" spc="-1435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dirty="0" sz="5000" spc="-1350">
                <a:solidFill>
                  <a:srgbClr val="0D0D0D"/>
                </a:solidFill>
                <a:latin typeface="Arial"/>
                <a:cs typeface="Arial"/>
              </a:rPr>
              <a:t>T</a:t>
            </a:r>
            <a:r>
              <a:rPr dirty="0" sz="5000" spc="-175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dirty="0" sz="5000" spc="-1510">
                <a:solidFill>
                  <a:srgbClr val="0D0D0D"/>
                </a:solidFill>
                <a:latin typeface="Arial"/>
                <a:cs typeface="Arial"/>
              </a:rPr>
              <a:t>O</a:t>
            </a:r>
            <a:r>
              <a:rPr dirty="0" sz="5000" spc="-1435">
                <a:solidFill>
                  <a:srgbClr val="0D0D0D"/>
                </a:solidFill>
                <a:latin typeface="Arial"/>
                <a:cs typeface="Arial"/>
              </a:rPr>
              <a:t>DU</a:t>
            </a:r>
            <a:r>
              <a:rPr dirty="0" sz="5000" spc="-1700">
                <a:solidFill>
                  <a:srgbClr val="0D0D0D"/>
                </a:solidFill>
                <a:latin typeface="Arial"/>
                <a:cs typeface="Arial"/>
              </a:rPr>
              <a:t>C</a:t>
            </a:r>
            <a:r>
              <a:rPr dirty="0" sz="5000" spc="-1350">
                <a:solidFill>
                  <a:srgbClr val="0D0D0D"/>
                </a:solidFill>
                <a:latin typeface="Arial"/>
                <a:cs typeface="Arial"/>
              </a:rPr>
              <a:t>T</a:t>
            </a:r>
            <a:r>
              <a:rPr dirty="0" sz="5000" spc="-160">
                <a:solidFill>
                  <a:srgbClr val="0D0D0D"/>
                </a:solidFill>
                <a:latin typeface="Arial"/>
                <a:cs typeface="Arial"/>
              </a:rPr>
              <a:t>I</a:t>
            </a:r>
            <a:r>
              <a:rPr dirty="0" sz="5000" spc="-1510">
                <a:solidFill>
                  <a:srgbClr val="0D0D0D"/>
                </a:solidFill>
                <a:latin typeface="Arial"/>
                <a:cs typeface="Arial"/>
              </a:rPr>
              <a:t>O</a:t>
            </a:r>
            <a:r>
              <a:rPr dirty="0" sz="5000" spc="-1525">
                <a:solidFill>
                  <a:srgbClr val="0D0D0D"/>
                </a:solidFill>
                <a:latin typeface="Arial"/>
                <a:cs typeface="Arial"/>
              </a:rPr>
              <a:t>N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7452" y="1899028"/>
            <a:ext cx="7828915" cy="4147820"/>
          </a:xfrm>
          <a:prstGeom prst="rect">
            <a:avLst/>
          </a:prstGeom>
        </p:spPr>
        <p:txBody>
          <a:bodyPr wrap="square" lIns="0" tIns="172085" rIns="0" bIns="0" rtlCol="0" vert="horz">
            <a:spAutoFit/>
          </a:bodyPr>
          <a:lstStyle/>
          <a:p>
            <a:pPr marL="236220" indent="-224154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Font typeface="Wingdings"/>
              <a:buChar char=""/>
              <a:tabLst>
                <a:tab pos="236854" algn="l"/>
              </a:tabLst>
            </a:pPr>
            <a:r>
              <a:rPr dirty="0" sz="2400" spc="-240">
                <a:latin typeface="Arial"/>
                <a:cs typeface="Arial"/>
              </a:rPr>
              <a:t>Take </a:t>
            </a:r>
            <a:r>
              <a:rPr dirty="0" sz="2400" spc="-15">
                <a:latin typeface="Arial"/>
                <a:cs typeface="Arial"/>
              </a:rPr>
              <a:t>a </a:t>
            </a:r>
            <a:r>
              <a:rPr dirty="0" sz="2400" spc="-190">
                <a:latin typeface="Arial"/>
                <a:cs typeface="Arial"/>
              </a:rPr>
              <a:t>machine </a:t>
            </a:r>
            <a:r>
              <a:rPr dirty="0" sz="2400" spc="-114">
                <a:latin typeface="Arial"/>
                <a:cs typeface="Arial"/>
              </a:rPr>
              <a:t>with </a:t>
            </a:r>
            <a:r>
              <a:rPr dirty="0" sz="2400" spc="-15">
                <a:latin typeface="Arial"/>
                <a:cs typeface="Arial"/>
              </a:rPr>
              <a:t>a </a:t>
            </a:r>
            <a:r>
              <a:rPr dirty="0" sz="2400" spc="-55">
                <a:latin typeface="Arial"/>
                <a:cs typeface="Arial"/>
              </a:rPr>
              <a:t>lot </a:t>
            </a:r>
            <a:r>
              <a:rPr dirty="0" sz="2400" spc="-5">
                <a:latin typeface="Arial"/>
                <a:cs typeface="Arial"/>
              </a:rPr>
              <a:t>of </a:t>
            </a:r>
            <a:r>
              <a:rPr dirty="0" sz="2400" spc="-190">
                <a:latin typeface="Arial"/>
                <a:cs typeface="Arial"/>
              </a:rPr>
              <a:t>cores </a:t>
            </a:r>
            <a:r>
              <a:rPr dirty="0" sz="2400" spc="-60">
                <a:latin typeface="Arial"/>
                <a:cs typeface="Arial"/>
              </a:rPr>
              <a:t>(64 </a:t>
            </a:r>
            <a:r>
              <a:rPr dirty="0" sz="2400" spc="-150">
                <a:latin typeface="Arial"/>
                <a:cs typeface="Arial"/>
              </a:rPr>
              <a:t>in </a:t>
            </a:r>
            <a:r>
              <a:rPr dirty="0" sz="2400" spc="-140">
                <a:latin typeface="Arial"/>
                <a:cs typeface="Arial"/>
              </a:rPr>
              <a:t>our</a:t>
            </a:r>
            <a:r>
              <a:rPr dirty="0" sz="2400" spc="-380">
                <a:latin typeface="Arial"/>
                <a:cs typeface="Arial"/>
              </a:rPr>
              <a:t> </a:t>
            </a:r>
            <a:r>
              <a:rPr dirty="0" sz="2400" spc="-195">
                <a:latin typeface="Arial"/>
                <a:cs typeface="Arial"/>
              </a:rPr>
              <a:t>case)</a:t>
            </a:r>
            <a:endParaRPr sz="2400">
              <a:latin typeface="Arial"/>
              <a:cs typeface="Arial"/>
            </a:endParaRPr>
          </a:p>
          <a:p>
            <a:pPr marL="215265" indent="-203200">
              <a:lnSpc>
                <a:spcPts val="2520"/>
              </a:lnSpc>
              <a:spcBef>
                <a:spcPts val="1145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260" b="1">
                <a:latin typeface="Arial"/>
                <a:cs typeface="Arial"/>
              </a:rPr>
              <a:t>Run </a:t>
            </a:r>
            <a:r>
              <a:rPr dirty="0" sz="2200" spc="-114" b="1">
                <a:latin typeface="Arial"/>
                <a:cs typeface="Arial"/>
              </a:rPr>
              <a:t>two </a:t>
            </a:r>
            <a:r>
              <a:rPr dirty="0" sz="2200" spc="-170" b="1">
                <a:latin typeface="Arial"/>
                <a:cs typeface="Arial"/>
              </a:rPr>
              <a:t>CPU-intensive </a:t>
            </a:r>
            <a:r>
              <a:rPr dirty="0" sz="2200" spc="-235" b="1">
                <a:latin typeface="Arial"/>
                <a:cs typeface="Arial"/>
              </a:rPr>
              <a:t>processes </a:t>
            </a:r>
            <a:r>
              <a:rPr dirty="0" sz="2200" spc="-110" b="1">
                <a:latin typeface="Arial"/>
                <a:cs typeface="Arial"/>
              </a:rPr>
              <a:t>in two </a:t>
            </a:r>
            <a:r>
              <a:rPr dirty="0" sz="2200" spc="-145" b="1">
                <a:latin typeface="Arial"/>
                <a:cs typeface="Arial"/>
              </a:rPr>
              <a:t>terminals </a:t>
            </a:r>
            <a:r>
              <a:rPr dirty="0" sz="2200" spc="-100" b="1">
                <a:latin typeface="Arial"/>
                <a:cs typeface="Arial"/>
              </a:rPr>
              <a:t>(e.g. </a:t>
            </a:r>
            <a:r>
              <a:rPr dirty="0" sz="2200" spc="-310" b="1">
                <a:latin typeface="Arial"/>
                <a:cs typeface="Arial"/>
              </a:rPr>
              <a:t>R</a:t>
            </a:r>
            <a:r>
              <a:rPr dirty="0" sz="2200" spc="-20" b="1">
                <a:latin typeface="Arial"/>
                <a:cs typeface="Arial"/>
              </a:rPr>
              <a:t> </a:t>
            </a:r>
            <a:r>
              <a:rPr dirty="0" sz="2200" spc="-185" b="1">
                <a:latin typeface="Arial"/>
                <a:cs typeface="Arial"/>
              </a:rPr>
              <a:t>scripts):</a:t>
            </a:r>
            <a:endParaRPr sz="2200">
              <a:latin typeface="Arial"/>
              <a:cs typeface="Arial"/>
            </a:endParaRPr>
          </a:p>
          <a:p>
            <a:pPr marL="104139" marR="4965065">
              <a:lnSpc>
                <a:spcPts val="2160"/>
              </a:lnSpc>
              <a:spcBef>
                <a:spcPts val="155"/>
              </a:spcBef>
            </a:pPr>
            <a:r>
              <a:rPr dirty="0" sz="2000" spc="10">
                <a:latin typeface="Arial"/>
                <a:cs typeface="Arial"/>
              </a:rPr>
              <a:t>R </a:t>
            </a:r>
            <a:r>
              <a:rPr dirty="0" sz="2000" spc="-170">
                <a:latin typeface="Arial"/>
                <a:cs typeface="Arial"/>
              </a:rPr>
              <a:t>&lt; </a:t>
            </a:r>
            <a:r>
              <a:rPr dirty="0" sz="2000" spc="105">
                <a:latin typeface="Arial"/>
                <a:cs typeface="Arial"/>
              </a:rPr>
              <a:t>script.R </a:t>
            </a:r>
            <a:r>
              <a:rPr dirty="0" sz="2000" spc="20">
                <a:latin typeface="Arial"/>
                <a:cs typeface="Arial"/>
              </a:rPr>
              <a:t>--nosave</a:t>
            </a:r>
            <a:r>
              <a:rPr dirty="0" sz="2000" spc="-285">
                <a:latin typeface="Arial"/>
                <a:cs typeface="Arial"/>
              </a:rPr>
              <a:t> </a:t>
            </a:r>
            <a:r>
              <a:rPr dirty="0" sz="2000" spc="305">
                <a:latin typeface="Arial"/>
                <a:cs typeface="Arial"/>
              </a:rPr>
              <a:t>&amp;  </a:t>
            </a:r>
            <a:r>
              <a:rPr dirty="0" sz="2000" spc="10">
                <a:latin typeface="Arial"/>
                <a:cs typeface="Arial"/>
              </a:rPr>
              <a:t>R </a:t>
            </a:r>
            <a:r>
              <a:rPr dirty="0" sz="2000" spc="-170">
                <a:latin typeface="Arial"/>
                <a:cs typeface="Arial"/>
              </a:rPr>
              <a:t>&lt; </a:t>
            </a:r>
            <a:r>
              <a:rPr dirty="0" sz="2000" spc="105">
                <a:latin typeface="Arial"/>
                <a:cs typeface="Arial"/>
              </a:rPr>
              <a:t>script.R </a:t>
            </a:r>
            <a:r>
              <a:rPr dirty="0" sz="2000" spc="20">
                <a:latin typeface="Arial"/>
                <a:cs typeface="Arial"/>
              </a:rPr>
              <a:t>--nosave</a:t>
            </a:r>
            <a:r>
              <a:rPr dirty="0" sz="2000" spc="-285">
                <a:latin typeface="Arial"/>
                <a:cs typeface="Arial"/>
              </a:rPr>
              <a:t> </a:t>
            </a:r>
            <a:r>
              <a:rPr dirty="0" sz="2000" spc="305">
                <a:latin typeface="Arial"/>
                <a:cs typeface="Arial"/>
              </a:rPr>
              <a:t>&amp;</a:t>
            </a:r>
            <a:endParaRPr sz="2000">
              <a:latin typeface="Arial"/>
              <a:cs typeface="Arial"/>
            </a:endParaRPr>
          </a:p>
          <a:p>
            <a:pPr marL="196850" indent="-184785">
              <a:lnSpc>
                <a:spcPts val="2525"/>
              </a:lnSpc>
              <a:spcBef>
                <a:spcPts val="1100"/>
              </a:spcBef>
              <a:buClr>
                <a:srgbClr val="1CACE3"/>
              </a:buClr>
              <a:buSzPct val="90909"/>
              <a:buFont typeface="Wingdings"/>
              <a:buChar char=""/>
              <a:tabLst>
                <a:tab pos="197485" algn="l"/>
              </a:tabLst>
            </a:pPr>
            <a:r>
              <a:rPr dirty="0" sz="2200" spc="-165" b="1">
                <a:latin typeface="Arial"/>
                <a:cs typeface="Arial"/>
              </a:rPr>
              <a:t>Compile </a:t>
            </a:r>
            <a:r>
              <a:rPr dirty="0" sz="2200" spc="-155" b="1">
                <a:latin typeface="Arial"/>
                <a:cs typeface="Arial"/>
              </a:rPr>
              <a:t>your </a:t>
            </a:r>
            <a:r>
              <a:rPr dirty="0" sz="2200" spc="-150" b="1">
                <a:latin typeface="Arial"/>
                <a:cs typeface="Arial"/>
              </a:rPr>
              <a:t>kernel </a:t>
            </a:r>
            <a:r>
              <a:rPr dirty="0" sz="2200" spc="-110" b="1">
                <a:latin typeface="Arial"/>
                <a:cs typeface="Arial"/>
              </a:rPr>
              <a:t>in </a:t>
            </a:r>
            <a:r>
              <a:rPr dirty="0" sz="2200" spc="-65" b="1">
                <a:latin typeface="Arial"/>
                <a:cs typeface="Arial"/>
              </a:rPr>
              <a:t>a </a:t>
            </a:r>
            <a:r>
              <a:rPr dirty="0" sz="2200" spc="-145" b="1">
                <a:latin typeface="Arial"/>
                <a:cs typeface="Arial"/>
              </a:rPr>
              <a:t>third</a:t>
            </a:r>
            <a:r>
              <a:rPr dirty="0" sz="2200" spc="-15" b="1">
                <a:latin typeface="Arial"/>
                <a:cs typeface="Arial"/>
              </a:rPr>
              <a:t> </a:t>
            </a:r>
            <a:r>
              <a:rPr dirty="0" sz="2200" spc="-130" b="1">
                <a:latin typeface="Arial"/>
                <a:cs typeface="Arial"/>
              </a:rPr>
              <a:t>terminal:</a:t>
            </a:r>
            <a:endParaRPr sz="2200">
              <a:latin typeface="Arial"/>
              <a:cs typeface="Arial"/>
            </a:endParaRPr>
          </a:p>
          <a:p>
            <a:pPr marL="104139">
              <a:lnSpc>
                <a:spcPts val="2285"/>
              </a:lnSpc>
            </a:pPr>
            <a:r>
              <a:rPr dirty="0" sz="2000" spc="95">
                <a:latin typeface="Arial"/>
                <a:cs typeface="Arial"/>
              </a:rPr>
              <a:t>make </a:t>
            </a:r>
            <a:r>
              <a:rPr dirty="0" sz="2000" spc="15">
                <a:latin typeface="Arial"/>
                <a:cs typeface="Arial"/>
              </a:rPr>
              <a:t>–j </a:t>
            </a:r>
            <a:r>
              <a:rPr dirty="0" sz="2000" spc="155">
                <a:latin typeface="Arial"/>
                <a:cs typeface="Arial"/>
              </a:rPr>
              <a:t>62</a:t>
            </a:r>
            <a:r>
              <a:rPr dirty="0" sz="2000" spc="-315">
                <a:latin typeface="Arial"/>
                <a:cs typeface="Arial"/>
              </a:rPr>
              <a:t> </a:t>
            </a:r>
            <a:r>
              <a:rPr dirty="0" sz="2000" spc="125">
                <a:latin typeface="Arial"/>
                <a:cs typeface="Arial"/>
              </a:rPr>
              <a:t>kernel</a:t>
            </a:r>
            <a:endParaRPr sz="2000">
              <a:latin typeface="Arial"/>
              <a:cs typeface="Arial"/>
            </a:endParaRPr>
          </a:p>
          <a:p>
            <a:pPr marL="217804" indent="-205740">
              <a:lnSpc>
                <a:spcPct val="100000"/>
              </a:lnSpc>
              <a:spcBef>
                <a:spcPts val="1135"/>
              </a:spcBef>
              <a:buClr>
                <a:srgbClr val="1CACE3"/>
              </a:buClr>
              <a:buFont typeface="Wingdings"/>
              <a:buChar char=""/>
              <a:tabLst>
                <a:tab pos="218440" algn="l"/>
              </a:tabLst>
            </a:pPr>
            <a:r>
              <a:rPr dirty="0" sz="2200" spc="-170" b="1">
                <a:latin typeface="Arial"/>
                <a:cs typeface="Arial"/>
              </a:rPr>
              <a:t>Here </a:t>
            </a:r>
            <a:r>
              <a:rPr dirty="0" sz="2200" spc="-165" b="1">
                <a:latin typeface="Arial"/>
                <a:cs typeface="Arial"/>
              </a:rPr>
              <a:t>is </a:t>
            </a:r>
            <a:r>
              <a:rPr dirty="0" sz="2200" spc="-85" b="1">
                <a:latin typeface="Arial"/>
                <a:cs typeface="Arial"/>
              </a:rPr>
              <a:t>what </a:t>
            </a:r>
            <a:r>
              <a:rPr dirty="0" sz="2200" spc="-160" b="1">
                <a:latin typeface="Arial"/>
                <a:cs typeface="Arial"/>
              </a:rPr>
              <a:t>might</a:t>
            </a:r>
            <a:r>
              <a:rPr dirty="0" sz="2200" spc="-145" b="1">
                <a:latin typeface="Arial"/>
                <a:cs typeface="Arial"/>
              </a:rPr>
              <a:t> </a:t>
            </a:r>
            <a:r>
              <a:rPr dirty="0" sz="2200" spc="-160" b="1">
                <a:latin typeface="Arial"/>
                <a:cs typeface="Arial"/>
              </a:rPr>
              <a:t>happen:</a:t>
            </a:r>
            <a:endParaRPr sz="2200">
              <a:latin typeface="Arial"/>
              <a:cs typeface="Arial"/>
            </a:endParaRPr>
          </a:p>
          <a:p>
            <a:pPr lvl="1" marL="352425" indent="-212725">
              <a:lnSpc>
                <a:spcPts val="2510"/>
              </a:lnSpc>
              <a:spcBef>
                <a:spcPts val="130"/>
              </a:spcBef>
              <a:buClr>
                <a:srgbClr val="1CACE3"/>
              </a:buClr>
              <a:buFont typeface="Wingdings"/>
              <a:buChar char=""/>
              <a:tabLst>
                <a:tab pos="353060" algn="l"/>
              </a:tabLst>
            </a:pPr>
            <a:r>
              <a:rPr dirty="0" sz="2200" spc="-175" b="1">
                <a:solidFill>
                  <a:srgbClr val="FF0000"/>
                </a:solidFill>
                <a:latin typeface="Arial"/>
                <a:cs typeface="Arial"/>
              </a:rPr>
              <a:t>Two </a:t>
            </a:r>
            <a:r>
              <a:rPr dirty="0" sz="2200" spc="-114" b="1">
                <a:solidFill>
                  <a:srgbClr val="FF0000"/>
                </a:solidFill>
                <a:latin typeface="Arial"/>
                <a:cs typeface="Arial"/>
              </a:rPr>
              <a:t>NUMA </a:t>
            </a:r>
            <a:r>
              <a:rPr dirty="0" sz="2200" spc="-200" b="1">
                <a:solidFill>
                  <a:srgbClr val="FF0000"/>
                </a:solidFill>
                <a:latin typeface="Arial"/>
                <a:cs typeface="Arial"/>
              </a:rPr>
              <a:t>nodes</a:t>
            </a:r>
            <a:r>
              <a:rPr dirty="0" sz="2200" spc="19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90" b="1">
                <a:solidFill>
                  <a:srgbClr val="FF0000"/>
                </a:solidFill>
                <a:latin typeface="Arial"/>
                <a:cs typeface="Arial"/>
              </a:rPr>
              <a:t>with</a:t>
            </a:r>
            <a:endParaRPr sz="2200">
              <a:latin typeface="Arial"/>
              <a:cs typeface="Arial"/>
            </a:endParaRPr>
          </a:p>
          <a:p>
            <a:pPr marL="352425">
              <a:lnSpc>
                <a:spcPts val="2510"/>
              </a:lnSpc>
            </a:pPr>
            <a:r>
              <a:rPr dirty="0" sz="2200" spc="-145" b="1">
                <a:solidFill>
                  <a:srgbClr val="FF0000"/>
                </a:solidFill>
                <a:latin typeface="Arial"/>
                <a:cs typeface="Arial"/>
              </a:rPr>
              <a:t>many </a:t>
            </a:r>
            <a:r>
              <a:rPr dirty="0" sz="2200" spc="-110" b="1">
                <a:solidFill>
                  <a:srgbClr val="FF0000"/>
                </a:solidFill>
                <a:latin typeface="Arial"/>
                <a:cs typeface="Arial"/>
              </a:rPr>
              <a:t>idle </a:t>
            </a:r>
            <a:r>
              <a:rPr dirty="0" sz="2200" spc="-225" b="1">
                <a:solidFill>
                  <a:srgbClr val="FF0000"/>
                </a:solidFill>
                <a:latin typeface="Arial"/>
                <a:cs typeface="Arial"/>
              </a:rPr>
              <a:t>cores</a:t>
            </a:r>
            <a:r>
              <a:rPr dirty="0" sz="2200" spc="15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90" b="1">
                <a:solidFill>
                  <a:srgbClr val="FF0000"/>
                </a:solidFill>
                <a:latin typeface="Arial"/>
                <a:cs typeface="Arial"/>
              </a:rPr>
              <a:t>(white)</a:t>
            </a:r>
            <a:endParaRPr sz="2200">
              <a:latin typeface="Arial"/>
              <a:cs typeface="Arial"/>
            </a:endParaRPr>
          </a:p>
          <a:p>
            <a:pPr lvl="1" marL="352425" marR="3872865" indent="-212090">
              <a:lnSpc>
                <a:spcPts val="2380"/>
              </a:lnSpc>
              <a:spcBef>
                <a:spcPts val="635"/>
              </a:spcBef>
              <a:buClr>
                <a:srgbClr val="1CACE3"/>
              </a:buClr>
              <a:buFont typeface="Wingdings"/>
              <a:buChar char=""/>
              <a:tabLst>
                <a:tab pos="353060" algn="l"/>
              </a:tabLst>
            </a:pPr>
            <a:r>
              <a:rPr dirty="0" sz="2200" spc="-160" b="1">
                <a:latin typeface="Arial"/>
                <a:cs typeface="Arial"/>
              </a:rPr>
              <a:t>Other </a:t>
            </a:r>
            <a:r>
              <a:rPr dirty="0" sz="2200" spc="-114" b="1">
                <a:latin typeface="Arial"/>
                <a:cs typeface="Arial"/>
              </a:rPr>
              <a:t>NUMA </a:t>
            </a:r>
            <a:r>
              <a:rPr dirty="0" sz="2200" spc="-200" b="1">
                <a:latin typeface="Arial"/>
                <a:cs typeface="Arial"/>
              </a:rPr>
              <a:t>nodes </a:t>
            </a:r>
            <a:r>
              <a:rPr dirty="0" sz="2200" spc="-90" b="1">
                <a:latin typeface="Arial"/>
                <a:cs typeface="Arial"/>
              </a:rPr>
              <a:t>with </a:t>
            </a:r>
            <a:r>
              <a:rPr dirty="0" sz="2200" spc="-145" b="1">
                <a:latin typeface="Arial"/>
                <a:cs typeface="Arial"/>
              </a:rPr>
              <a:t>many  overloaded </a:t>
            </a:r>
            <a:r>
              <a:rPr dirty="0" sz="2200" spc="-225" b="1">
                <a:latin typeface="Arial"/>
                <a:cs typeface="Arial"/>
              </a:rPr>
              <a:t>cores </a:t>
            </a:r>
            <a:r>
              <a:rPr dirty="0" sz="2200" spc="-130" b="1">
                <a:latin typeface="Arial"/>
                <a:cs typeface="Arial"/>
              </a:rPr>
              <a:t>(orange,</a:t>
            </a:r>
            <a:r>
              <a:rPr dirty="0" sz="2200" spc="-160" b="1">
                <a:latin typeface="Arial"/>
                <a:cs typeface="Arial"/>
              </a:rPr>
              <a:t> </a:t>
            </a:r>
            <a:r>
              <a:rPr dirty="0" sz="2200" spc="-135" b="1">
                <a:latin typeface="Arial"/>
                <a:cs typeface="Arial"/>
              </a:rPr>
              <a:t>red)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4228719" y="3578352"/>
            <a:ext cx="7835265" cy="2824480"/>
            <a:chOff x="4228719" y="3578352"/>
            <a:chExt cx="7835265" cy="2824480"/>
          </a:xfrm>
        </p:grpSpPr>
        <p:sp>
          <p:nvSpPr>
            <p:cNvPr id="10" name="object 10"/>
            <p:cNvSpPr/>
            <p:nvPr/>
          </p:nvSpPr>
          <p:spPr>
            <a:xfrm>
              <a:off x="6182387" y="3610085"/>
              <a:ext cx="5866837" cy="27528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374892" y="3578352"/>
              <a:ext cx="5689092" cy="28239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28719" y="4056379"/>
              <a:ext cx="2401570" cy="1070610"/>
            </a:xfrm>
            <a:custGeom>
              <a:avLst/>
              <a:gdLst/>
              <a:ahLst/>
              <a:cxnLst/>
              <a:rect l="l" t="t" r="r" b="b"/>
              <a:pathLst>
                <a:path w="2401570" h="1070610">
                  <a:moveTo>
                    <a:pt x="2401570" y="5842"/>
                  </a:moveTo>
                  <a:lnTo>
                    <a:pt x="2304669" y="0"/>
                  </a:lnTo>
                  <a:lnTo>
                    <a:pt x="2316010" y="26631"/>
                  </a:lnTo>
                  <a:lnTo>
                    <a:pt x="0" y="1013714"/>
                  </a:lnTo>
                  <a:lnTo>
                    <a:pt x="5715" y="1026985"/>
                  </a:lnTo>
                  <a:lnTo>
                    <a:pt x="5715" y="1041400"/>
                  </a:lnTo>
                  <a:lnTo>
                    <a:pt x="2293353" y="1041400"/>
                  </a:lnTo>
                  <a:lnTo>
                    <a:pt x="2293353" y="1070356"/>
                  </a:lnTo>
                  <a:lnTo>
                    <a:pt x="2351265" y="1041400"/>
                  </a:lnTo>
                  <a:lnTo>
                    <a:pt x="2380234" y="1026922"/>
                  </a:lnTo>
                  <a:lnTo>
                    <a:pt x="2351278" y="1012444"/>
                  </a:lnTo>
                  <a:lnTo>
                    <a:pt x="2293353" y="983488"/>
                  </a:lnTo>
                  <a:lnTo>
                    <a:pt x="2293353" y="1012444"/>
                  </a:lnTo>
                  <a:lnTo>
                    <a:pt x="76682" y="1012444"/>
                  </a:lnTo>
                  <a:lnTo>
                    <a:pt x="2327338" y="53213"/>
                  </a:lnTo>
                  <a:lnTo>
                    <a:pt x="2338705" y="79883"/>
                  </a:lnTo>
                  <a:lnTo>
                    <a:pt x="2388730" y="20955"/>
                  </a:lnTo>
                  <a:lnTo>
                    <a:pt x="2401570" y="584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6970776" y="585216"/>
            <a:ext cx="4962525" cy="1004569"/>
          </a:xfrm>
          <a:prstGeom prst="rect">
            <a:avLst/>
          </a:prstGeom>
          <a:ln w="57911">
            <a:solidFill>
              <a:srgbClr val="FF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78765">
              <a:lnSpc>
                <a:spcPts val="3670"/>
              </a:lnSpc>
            </a:pPr>
            <a:r>
              <a:rPr dirty="0" sz="3200" spc="-270" b="1">
                <a:solidFill>
                  <a:srgbClr val="FF0000"/>
                </a:solidFill>
                <a:latin typeface="Arial"/>
                <a:cs typeface="Arial"/>
              </a:rPr>
              <a:t>Performance</a:t>
            </a:r>
            <a:r>
              <a:rPr dirty="0" sz="3200" spc="-9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200" spc="-195" b="1">
                <a:solidFill>
                  <a:srgbClr val="FF0000"/>
                </a:solidFill>
                <a:latin typeface="Arial"/>
                <a:cs typeface="Arial"/>
              </a:rPr>
              <a:t>degradation:</a:t>
            </a:r>
            <a:endParaRPr sz="3200">
              <a:latin typeface="Arial"/>
              <a:cs typeface="Arial"/>
            </a:endParaRPr>
          </a:p>
          <a:p>
            <a:pPr marL="140335">
              <a:lnSpc>
                <a:spcPts val="3835"/>
              </a:lnSpc>
            </a:pPr>
            <a:r>
              <a:rPr dirty="0" sz="3200" spc="20" b="1">
                <a:solidFill>
                  <a:srgbClr val="FF0000"/>
                </a:solidFill>
                <a:latin typeface="Arial"/>
                <a:cs typeface="Arial"/>
              </a:rPr>
              <a:t>14% </a:t>
            </a:r>
            <a:r>
              <a:rPr dirty="0" sz="3200" spc="-200" b="1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dirty="0" sz="3200" spc="-245" b="1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dirty="0" sz="3200" spc="155">
                <a:solidFill>
                  <a:srgbClr val="FF0000"/>
                </a:solidFill>
                <a:latin typeface="Arial"/>
                <a:cs typeface="Arial"/>
              </a:rPr>
              <a:t>make</a:t>
            </a:r>
            <a:r>
              <a:rPr dirty="0" sz="3200" spc="17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200" spc="-340" b="1">
                <a:solidFill>
                  <a:srgbClr val="FF0000"/>
                </a:solidFill>
                <a:latin typeface="Arial"/>
                <a:cs typeface="Arial"/>
              </a:rPr>
              <a:t>process!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2/16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817118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00"/>
              <a:t>DISCUSSION: </a:t>
            </a:r>
            <a:r>
              <a:rPr dirty="0" spc="-1664"/>
              <a:t>HOW</a:t>
            </a:r>
            <a:r>
              <a:rPr dirty="0" spc="-280"/>
              <a:t> </a:t>
            </a:r>
            <a:r>
              <a:rPr dirty="0" spc="-1040"/>
              <a:t>DID</a:t>
            </a:r>
            <a:r>
              <a:rPr dirty="0" spc="-969"/>
              <a:t> </a:t>
            </a:r>
            <a:r>
              <a:rPr dirty="0" spc="-1795"/>
              <a:t>WE</a:t>
            </a:r>
            <a:r>
              <a:rPr dirty="0" spc="-300"/>
              <a:t> </a:t>
            </a:r>
            <a:r>
              <a:rPr dirty="0" spc="-1610"/>
              <a:t>COME</a:t>
            </a:r>
            <a:r>
              <a:rPr dirty="0" spc="-280"/>
              <a:t> </a:t>
            </a:r>
            <a:r>
              <a:rPr dirty="0" spc="-1530"/>
              <a:t>TO</a:t>
            </a:r>
            <a:r>
              <a:rPr dirty="0" spc="-310"/>
              <a:t> </a:t>
            </a:r>
            <a:r>
              <a:rPr dirty="0" spc="-1150"/>
              <a:t>THIS?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7480" rIns="0" bIns="0" rtlCol="0" vert="horz">
            <a:spAutoFit/>
          </a:bodyPr>
          <a:lstStyle/>
          <a:p>
            <a:pPr marL="419734" indent="-205740">
              <a:lnSpc>
                <a:spcPct val="100000"/>
              </a:lnSpc>
              <a:spcBef>
                <a:spcPts val="1240"/>
              </a:spcBef>
              <a:buClr>
                <a:srgbClr val="1CACE3"/>
              </a:buClr>
              <a:buFont typeface="Wingdings"/>
              <a:buChar char=""/>
              <a:tabLst>
                <a:tab pos="421005" algn="l"/>
              </a:tabLst>
            </a:pPr>
            <a:r>
              <a:rPr dirty="0" spc="-150"/>
              <a:t>Scheduling </a:t>
            </a:r>
            <a:r>
              <a:rPr dirty="0" spc="-175"/>
              <a:t>(as </a:t>
            </a:r>
            <a:r>
              <a:rPr dirty="0" spc="-140"/>
              <a:t>in </a:t>
            </a:r>
            <a:r>
              <a:rPr dirty="0" spc="-60"/>
              <a:t>dividing </a:t>
            </a:r>
            <a:r>
              <a:rPr dirty="0" spc="-300"/>
              <a:t>CPU </a:t>
            </a:r>
            <a:r>
              <a:rPr dirty="0" spc="-180"/>
              <a:t>cycles </a:t>
            </a:r>
            <a:r>
              <a:rPr dirty="0" spc="-160"/>
              <a:t>among </a:t>
            </a:r>
            <a:r>
              <a:rPr dirty="0" spc="-135"/>
              <a:t>theads) </a:t>
            </a:r>
            <a:r>
              <a:rPr dirty="0" spc="-85"/>
              <a:t>often </a:t>
            </a:r>
            <a:r>
              <a:rPr dirty="0" spc="-140"/>
              <a:t>thought </a:t>
            </a:r>
            <a:r>
              <a:rPr dirty="0" spc="-75"/>
              <a:t>to </a:t>
            </a:r>
            <a:r>
              <a:rPr dirty="0" spc="-70"/>
              <a:t>be </a:t>
            </a:r>
            <a:r>
              <a:rPr dirty="0" spc="-15"/>
              <a:t>a </a:t>
            </a:r>
            <a:r>
              <a:rPr dirty="0" spc="-140"/>
              <a:t>solved</a:t>
            </a:r>
            <a:r>
              <a:rPr dirty="0" spc="-254"/>
              <a:t> </a:t>
            </a:r>
            <a:r>
              <a:rPr dirty="0" spc="-100"/>
              <a:t>problem</a:t>
            </a:r>
          </a:p>
          <a:p>
            <a:pPr marL="419734" indent="-205740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Font typeface="Wingdings"/>
              <a:buChar char=""/>
              <a:tabLst>
                <a:tab pos="421005" algn="l"/>
              </a:tabLst>
            </a:pPr>
            <a:r>
              <a:rPr dirty="0" spc="-315" b="1">
                <a:latin typeface="Arial"/>
                <a:cs typeface="Arial"/>
              </a:rPr>
              <a:t>To </a:t>
            </a:r>
            <a:r>
              <a:rPr dirty="0" spc="-165" b="1">
                <a:latin typeface="Arial"/>
                <a:cs typeface="Arial"/>
              </a:rPr>
              <a:t>recap, </a:t>
            </a:r>
            <a:r>
              <a:rPr dirty="0" spc="-180" b="1">
                <a:latin typeface="Arial"/>
                <a:cs typeface="Arial"/>
              </a:rPr>
              <a:t>on </a:t>
            </a:r>
            <a:r>
              <a:rPr dirty="0" spc="-155" b="1">
                <a:latin typeface="Arial"/>
                <a:cs typeface="Arial"/>
              </a:rPr>
              <a:t>Linux, </a:t>
            </a:r>
            <a:r>
              <a:rPr dirty="0" spc="-340" b="1">
                <a:latin typeface="Arial"/>
                <a:cs typeface="Arial"/>
              </a:rPr>
              <a:t>CFS </a:t>
            </a:r>
            <a:r>
              <a:rPr dirty="0" spc="-160" b="1">
                <a:latin typeface="Arial"/>
                <a:cs typeface="Arial"/>
              </a:rPr>
              <a:t>works </a:t>
            </a:r>
            <a:r>
              <a:rPr dirty="0" spc="-105" b="1">
                <a:latin typeface="Arial"/>
                <a:cs typeface="Arial"/>
              </a:rPr>
              <a:t>like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 spc="-170" b="1">
                <a:latin typeface="Arial"/>
                <a:cs typeface="Arial"/>
              </a:rPr>
              <a:t>this:</a:t>
            </a:r>
          </a:p>
          <a:p>
            <a:pPr lvl="1" marL="556895" indent="-215265">
              <a:lnSpc>
                <a:spcPct val="100000"/>
              </a:lnSpc>
              <a:spcBef>
                <a:spcPts val="135"/>
              </a:spcBef>
              <a:buClr>
                <a:srgbClr val="1CACE3"/>
              </a:buClr>
              <a:buFont typeface="Wingdings"/>
              <a:buChar char=""/>
              <a:tabLst>
                <a:tab pos="558165" algn="l"/>
              </a:tabLst>
            </a:pPr>
            <a:r>
              <a:rPr dirty="0" sz="2200" spc="-80">
                <a:latin typeface="Arial"/>
                <a:cs typeface="Arial"/>
              </a:rPr>
              <a:t>It </a:t>
            </a:r>
            <a:r>
              <a:rPr dirty="0" sz="2200" spc="-50">
                <a:latin typeface="Arial"/>
                <a:cs typeface="Arial"/>
              </a:rPr>
              <a:t>periodically </a:t>
            </a:r>
            <a:r>
              <a:rPr dirty="0" sz="2200" spc="-140">
                <a:latin typeface="Arial"/>
                <a:cs typeface="Arial"/>
              </a:rPr>
              <a:t>balances, </a:t>
            </a:r>
            <a:r>
              <a:rPr dirty="0" sz="2200" spc="-185">
                <a:latin typeface="Arial"/>
                <a:cs typeface="Arial"/>
              </a:rPr>
              <a:t>using </a:t>
            </a:r>
            <a:r>
              <a:rPr dirty="0" sz="2200" spc="-15">
                <a:latin typeface="Arial"/>
                <a:cs typeface="Arial"/>
              </a:rPr>
              <a:t>a </a:t>
            </a:r>
            <a:r>
              <a:rPr dirty="0" sz="2200" spc="-130">
                <a:latin typeface="Arial"/>
                <a:cs typeface="Arial"/>
              </a:rPr>
              <a:t>metric </a:t>
            </a:r>
            <a:r>
              <a:rPr dirty="0" sz="2200" spc="-155">
                <a:latin typeface="Arial"/>
                <a:cs typeface="Arial"/>
              </a:rPr>
              <a:t>named</a:t>
            </a:r>
            <a:r>
              <a:rPr dirty="0" sz="2200" spc="-229">
                <a:latin typeface="Arial"/>
                <a:cs typeface="Arial"/>
              </a:rPr>
              <a:t> </a:t>
            </a:r>
            <a:r>
              <a:rPr dirty="0" sz="2200" spc="-210" b="1" i="1">
                <a:latin typeface="Arial"/>
                <a:cs typeface="Arial"/>
              </a:rPr>
              <a:t>load</a:t>
            </a:r>
            <a:r>
              <a:rPr dirty="0" sz="2200" spc="-210">
                <a:latin typeface="Arial"/>
                <a:cs typeface="Arial"/>
              </a:rPr>
              <a:t>,</a:t>
            </a:r>
            <a:endParaRPr sz="2200">
              <a:latin typeface="Arial"/>
              <a:cs typeface="Arial"/>
            </a:endParaRPr>
          </a:p>
          <a:p>
            <a:pPr marL="342265">
              <a:lnSpc>
                <a:spcPct val="100000"/>
              </a:lnSpc>
              <a:spcBef>
                <a:spcPts val="345"/>
              </a:spcBef>
            </a:pPr>
            <a:r>
              <a:rPr dirty="0" spc="-5" b="1">
                <a:solidFill>
                  <a:srgbClr val="FF0000"/>
                </a:solidFill>
                <a:latin typeface="Arial"/>
                <a:cs typeface="Arial"/>
              </a:rPr>
              <a:t>↑ </a:t>
            </a:r>
            <a:r>
              <a:rPr dirty="0" spc="-160" b="1">
                <a:solidFill>
                  <a:srgbClr val="FF0000"/>
                </a:solidFill>
                <a:latin typeface="Arial"/>
                <a:cs typeface="Arial"/>
              </a:rPr>
              <a:t>Fundamental </a:t>
            </a:r>
            <a:r>
              <a:rPr dirty="0" spc="-195" b="1">
                <a:solidFill>
                  <a:srgbClr val="FF0000"/>
                </a:solidFill>
                <a:latin typeface="Arial"/>
                <a:cs typeface="Arial"/>
              </a:rPr>
              <a:t>issue </a:t>
            </a:r>
            <a:r>
              <a:rPr dirty="0" spc="-110" b="1">
                <a:solidFill>
                  <a:srgbClr val="FF0000"/>
                </a:solidFill>
                <a:latin typeface="Arial"/>
                <a:cs typeface="Arial"/>
              </a:rPr>
              <a:t>here... </a:t>
            </a:r>
            <a:r>
              <a:rPr dirty="0" spc="-145" i="1">
                <a:solidFill>
                  <a:srgbClr val="00AF50"/>
                </a:solidFill>
                <a:latin typeface="Arial"/>
                <a:cs typeface="Arial"/>
              </a:rPr>
              <a:t>appeared </a:t>
            </a:r>
            <a:r>
              <a:rPr dirty="0" spc="-140" i="1">
                <a:solidFill>
                  <a:srgbClr val="00AF50"/>
                </a:solidFill>
                <a:latin typeface="Arial"/>
                <a:cs typeface="Arial"/>
              </a:rPr>
              <a:t>with </a:t>
            </a:r>
            <a:r>
              <a:rPr dirty="0" spc="-95" i="1">
                <a:solidFill>
                  <a:srgbClr val="00AF50"/>
                </a:solidFill>
                <a:latin typeface="Courier New"/>
                <a:cs typeface="Courier New"/>
              </a:rPr>
              <a:t>tty</a:t>
            </a:r>
            <a:r>
              <a:rPr dirty="0" spc="-95" i="1">
                <a:solidFill>
                  <a:srgbClr val="00AF50"/>
                </a:solidFill>
                <a:latin typeface="Arial"/>
                <a:cs typeface="Arial"/>
              </a:rPr>
              <a:t>-balancing </a:t>
            </a:r>
            <a:r>
              <a:rPr dirty="0" spc="-165" i="1">
                <a:solidFill>
                  <a:srgbClr val="00AF50"/>
                </a:solidFill>
                <a:latin typeface="Arial"/>
                <a:cs typeface="Arial"/>
              </a:rPr>
              <a:t>heuristic </a:t>
            </a:r>
            <a:r>
              <a:rPr dirty="0" spc="-15" i="1">
                <a:solidFill>
                  <a:srgbClr val="00AF50"/>
                </a:solidFill>
                <a:latin typeface="Arial"/>
                <a:cs typeface="Arial"/>
              </a:rPr>
              <a:t>for </a:t>
            </a:r>
            <a:r>
              <a:rPr dirty="0" spc="-145" i="1">
                <a:solidFill>
                  <a:srgbClr val="00AF50"/>
                </a:solidFill>
                <a:latin typeface="Arial"/>
                <a:cs typeface="Arial"/>
              </a:rPr>
              <a:t>multithreaded</a:t>
            </a:r>
            <a:r>
              <a:rPr dirty="0" spc="195" i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pc="-190" i="1">
                <a:solidFill>
                  <a:srgbClr val="00AF50"/>
                </a:solidFill>
                <a:latin typeface="Arial"/>
                <a:cs typeface="Arial"/>
              </a:rPr>
              <a:t>apps</a:t>
            </a:r>
          </a:p>
          <a:p>
            <a:pPr lvl="1" marL="556895" indent="-215265">
              <a:lnSpc>
                <a:spcPct val="100000"/>
              </a:lnSpc>
              <a:spcBef>
                <a:spcPts val="325"/>
              </a:spcBef>
              <a:buClr>
                <a:srgbClr val="1CACE3"/>
              </a:buClr>
              <a:buFont typeface="Wingdings"/>
              <a:buChar char=""/>
              <a:tabLst>
                <a:tab pos="558165" algn="l"/>
              </a:tabLst>
            </a:pPr>
            <a:r>
              <a:rPr dirty="0" sz="2200" spc="-114">
                <a:latin typeface="Arial"/>
                <a:cs typeface="Arial"/>
              </a:rPr>
              <a:t>threads </a:t>
            </a:r>
            <a:r>
              <a:rPr dirty="0" sz="2200" spc="-155">
                <a:latin typeface="Arial"/>
                <a:cs typeface="Arial"/>
              </a:rPr>
              <a:t>among </a:t>
            </a:r>
            <a:r>
              <a:rPr dirty="0" sz="2200" spc="-140">
                <a:latin typeface="Arial"/>
                <a:cs typeface="Arial"/>
              </a:rPr>
              <a:t>groups </a:t>
            </a:r>
            <a:r>
              <a:rPr dirty="0" sz="2200" spc="-5">
                <a:latin typeface="Arial"/>
                <a:cs typeface="Arial"/>
              </a:rPr>
              <a:t>of </a:t>
            </a:r>
            <a:r>
              <a:rPr dirty="0" sz="2200" spc="-175">
                <a:latin typeface="Arial"/>
                <a:cs typeface="Arial"/>
              </a:rPr>
              <a:t>cores </a:t>
            </a:r>
            <a:r>
              <a:rPr dirty="0" sz="2200" spc="-140">
                <a:latin typeface="Arial"/>
                <a:cs typeface="Arial"/>
              </a:rPr>
              <a:t>in </a:t>
            </a:r>
            <a:r>
              <a:rPr dirty="0" sz="2200" spc="-15">
                <a:latin typeface="Arial"/>
                <a:cs typeface="Arial"/>
              </a:rPr>
              <a:t>a</a:t>
            </a:r>
            <a:r>
              <a:rPr dirty="0" sz="2200" spc="370">
                <a:latin typeface="Arial"/>
                <a:cs typeface="Arial"/>
              </a:rPr>
              <a:t> </a:t>
            </a:r>
            <a:r>
              <a:rPr dirty="0" sz="2200" spc="-229" b="1" i="1">
                <a:latin typeface="Arial"/>
                <a:cs typeface="Arial"/>
              </a:rPr>
              <a:t>hierarchy</a:t>
            </a:r>
            <a:r>
              <a:rPr dirty="0" sz="2200" spc="-229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342265">
              <a:lnSpc>
                <a:spcPct val="100000"/>
              </a:lnSpc>
              <a:spcBef>
                <a:spcPts val="350"/>
              </a:spcBef>
            </a:pPr>
            <a:r>
              <a:rPr dirty="0" spc="-5" b="1">
                <a:solidFill>
                  <a:srgbClr val="FF0000"/>
                </a:solidFill>
                <a:latin typeface="Arial"/>
                <a:cs typeface="Arial"/>
              </a:rPr>
              <a:t>↑ </a:t>
            </a:r>
            <a:r>
              <a:rPr dirty="0" spc="-155" b="1">
                <a:solidFill>
                  <a:srgbClr val="FF0000"/>
                </a:solidFill>
                <a:latin typeface="Arial"/>
                <a:cs typeface="Arial"/>
              </a:rPr>
              <a:t>Fundamental </a:t>
            </a:r>
            <a:r>
              <a:rPr dirty="0" spc="-195" b="1">
                <a:solidFill>
                  <a:srgbClr val="FF0000"/>
                </a:solidFill>
                <a:latin typeface="Arial"/>
                <a:cs typeface="Arial"/>
              </a:rPr>
              <a:t>issue </a:t>
            </a:r>
            <a:r>
              <a:rPr dirty="0" spc="-110" b="1">
                <a:solidFill>
                  <a:srgbClr val="FF0000"/>
                </a:solidFill>
                <a:latin typeface="Arial"/>
                <a:cs typeface="Arial"/>
              </a:rPr>
              <a:t>here... </a:t>
            </a:r>
            <a:r>
              <a:rPr dirty="0" spc="-150" i="1">
                <a:solidFill>
                  <a:srgbClr val="00AF50"/>
                </a:solidFill>
                <a:latin typeface="Arial"/>
                <a:cs typeface="Arial"/>
              </a:rPr>
              <a:t>added </a:t>
            </a:r>
            <a:r>
              <a:rPr dirty="0" spc="-140" i="1">
                <a:solidFill>
                  <a:srgbClr val="00AF50"/>
                </a:solidFill>
                <a:latin typeface="Arial"/>
                <a:cs typeface="Arial"/>
              </a:rPr>
              <a:t>with </a:t>
            </a:r>
            <a:r>
              <a:rPr dirty="0" spc="-155" i="1">
                <a:solidFill>
                  <a:srgbClr val="00AF50"/>
                </a:solidFill>
                <a:latin typeface="Arial"/>
                <a:cs typeface="Arial"/>
              </a:rPr>
              <a:t>support </a:t>
            </a:r>
            <a:r>
              <a:rPr dirty="0" spc="-5" i="1">
                <a:solidFill>
                  <a:srgbClr val="00AF50"/>
                </a:solidFill>
                <a:latin typeface="Arial"/>
                <a:cs typeface="Arial"/>
              </a:rPr>
              <a:t>of </a:t>
            </a:r>
            <a:r>
              <a:rPr dirty="0" spc="-170" i="1">
                <a:solidFill>
                  <a:srgbClr val="00AF50"/>
                </a:solidFill>
                <a:latin typeface="Arial"/>
                <a:cs typeface="Arial"/>
              </a:rPr>
              <a:t>complex NUMA</a:t>
            </a:r>
            <a:r>
              <a:rPr dirty="0" spc="-155" i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pc="-170" i="1">
                <a:solidFill>
                  <a:srgbClr val="00AF50"/>
                </a:solidFill>
                <a:latin typeface="Arial"/>
                <a:cs typeface="Arial"/>
              </a:rPr>
              <a:t>hierarchies</a:t>
            </a:r>
          </a:p>
          <a:p>
            <a:pPr lvl="1" marL="556895" indent="-215265">
              <a:lnSpc>
                <a:spcPct val="100000"/>
              </a:lnSpc>
              <a:spcBef>
                <a:spcPts val="325"/>
              </a:spcBef>
              <a:buClr>
                <a:srgbClr val="1CACE3"/>
              </a:buClr>
              <a:buFont typeface="Wingdings"/>
              <a:buChar char=""/>
              <a:tabLst>
                <a:tab pos="558165" algn="l"/>
              </a:tabLst>
            </a:pPr>
            <a:r>
              <a:rPr dirty="0" sz="2200" spc="-200">
                <a:latin typeface="Arial"/>
                <a:cs typeface="Arial"/>
              </a:rPr>
              <a:t>In </a:t>
            </a:r>
            <a:r>
              <a:rPr dirty="0" sz="2200" spc="-60">
                <a:latin typeface="Arial"/>
                <a:cs typeface="Arial"/>
              </a:rPr>
              <a:t>addition </a:t>
            </a:r>
            <a:r>
              <a:rPr dirty="0" sz="2200" spc="-75">
                <a:latin typeface="Arial"/>
                <a:cs typeface="Arial"/>
              </a:rPr>
              <a:t>to </a:t>
            </a:r>
            <a:r>
              <a:rPr dirty="0" sz="2200" spc="-170">
                <a:latin typeface="Arial"/>
                <a:cs typeface="Arial"/>
              </a:rPr>
              <a:t>this, </a:t>
            </a:r>
            <a:r>
              <a:rPr dirty="0" sz="2200" spc="-114">
                <a:latin typeface="Arial"/>
                <a:cs typeface="Arial"/>
              </a:rPr>
              <a:t>threads </a:t>
            </a:r>
            <a:r>
              <a:rPr dirty="0" sz="2200" spc="-240" b="1" i="1">
                <a:latin typeface="Arial"/>
                <a:cs typeface="Arial"/>
              </a:rPr>
              <a:t>balance the </a:t>
            </a:r>
            <a:r>
              <a:rPr dirty="0" sz="2200" spc="-229" b="1" i="1">
                <a:latin typeface="Arial"/>
                <a:cs typeface="Arial"/>
              </a:rPr>
              <a:t>load </a:t>
            </a:r>
            <a:r>
              <a:rPr dirty="0" sz="2200" spc="-280" b="1" i="1">
                <a:latin typeface="Arial"/>
                <a:cs typeface="Arial"/>
              </a:rPr>
              <a:t>by </a:t>
            </a:r>
            <a:r>
              <a:rPr dirty="0" sz="2200" spc="-260" b="1" i="1">
                <a:latin typeface="Arial"/>
                <a:cs typeface="Arial"/>
              </a:rPr>
              <a:t>selecting </a:t>
            </a:r>
            <a:r>
              <a:rPr dirty="0" sz="2200" spc="-229" b="1" i="1">
                <a:latin typeface="Arial"/>
                <a:cs typeface="Arial"/>
              </a:rPr>
              <a:t>core </a:t>
            </a:r>
            <a:r>
              <a:rPr dirty="0" sz="2200" spc="-204" b="1" i="1">
                <a:latin typeface="Arial"/>
                <a:cs typeface="Arial"/>
              </a:rPr>
              <a:t>where to </a:t>
            </a:r>
            <a:r>
              <a:rPr dirty="0" sz="2200" spc="-225" b="1" i="1">
                <a:latin typeface="Arial"/>
                <a:cs typeface="Arial"/>
              </a:rPr>
              <a:t>wake</a:t>
            </a:r>
            <a:r>
              <a:rPr dirty="0" sz="2200" spc="-254" b="1" i="1">
                <a:latin typeface="Arial"/>
                <a:cs typeface="Arial"/>
              </a:rPr>
              <a:t> </a:t>
            </a:r>
            <a:r>
              <a:rPr dirty="0" sz="2200" spc="-240" b="1" i="1">
                <a:latin typeface="Arial"/>
                <a:cs typeface="Arial"/>
              </a:rPr>
              <a:t>up</a:t>
            </a:r>
            <a:r>
              <a:rPr dirty="0" sz="2200" spc="-24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342265">
              <a:lnSpc>
                <a:spcPct val="100000"/>
              </a:lnSpc>
              <a:spcBef>
                <a:spcPts val="350"/>
              </a:spcBef>
            </a:pPr>
            <a:r>
              <a:rPr dirty="0" spc="-5" b="1">
                <a:solidFill>
                  <a:srgbClr val="FF0000"/>
                </a:solidFill>
                <a:latin typeface="Arial"/>
                <a:cs typeface="Arial"/>
              </a:rPr>
              <a:t>↑ </a:t>
            </a:r>
            <a:r>
              <a:rPr dirty="0" spc="-160" b="1">
                <a:solidFill>
                  <a:srgbClr val="FF0000"/>
                </a:solidFill>
                <a:latin typeface="Arial"/>
                <a:cs typeface="Arial"/>
              </a:rPr>
              <a:t>Fundamental </a:t>
            </a:r>
            <a:r>
              <a:rPr dirty="0" spc="-195" b="1">
                <a:solidFill>
                  <a:srgbClr val="FF0000"/>
                </a:solidFill>
                <a:latin typeface="Arial"/>
                <a:cs typeface="Arial"/>
              </a:rPr>
              <a:t>issue </a:t>
            </a:r>
            <a:r>
              <a:rPr dirty="0" spc="-110" b="1">
                <a:solidFill>
                  <a:srgbClr val="FF0000"/>
                </a:solidFill>
                <a:latin typeface="Arial"/>
                <a:cs typeface="Arial"/>
              </a:rPr>
              <a:t>here... </a:t>
            </a:r>
            <a:r>
              <a:rPr dirty="0" spc="-150" i="1">
                <a:solidFill>
                  <a:srgbClr val="00AF50"/>
                </a:solidFill>
                <a:latin typeface="Arial"/>
                <a:cs typeface="Arial"/>
              </a:rPr>
              <a:t>added </a:t>
            </a:r>
            <a:r>
              <a:rPr dirty="0" spc="-140" i="1">
                <a:solidFill>
                  <a:srgbClr val="00AF50"/>
                </a:solidFill>
                <a:latin typeface="Arial"/>
                <a:cs typeface="Arial"/>
              </a:rPr>
              <a:t>with </a:t>
            </a:r>
            <a:r>
              <a:rPr dirty="0" spc="-90" i="1">
                <a:solidFill>
                  <a:srgbClr val="00AF50"/>
                </a:solidFill>
                <a:latin typeface="Arial"/>
                <a:cs typeface="Arial"/>
              </a:rPr>
              <a:t>locality </a:t>
            </a:r>
            <a:r>
              <a:rPr dirty="0" spc="-110" i="1">
                <a:solidFill>
                  <a:srgbClr val="00AF50"/>
                </a:solidFill>
                <a:latin typeface="Arial"/>
                <a:cs typeface="Arial"/>
              </a:rPr>
              <a:t>optimization </a:t>
            </a:r>
            <a:r>
              <a:rPr dirty="0" spc="-15" i="1">
                <a:solidFill>
                  <a:srgbClr val="00AF50"/>
                </a:solidFill>
                <a:latin typeface="Arial"/>
                <a:cs typeface="Arial"/>
              </a:rPr>
              <a:t>for </a:t>
            </a:r>
            <a:r>
              <a:rPr dirty="0" spc="-150" i="1">
                <a:solidFill>
                  <a:srgbClr val="00AF50"/>
                </a:solidFill>
                <a:latin typeface="Arial"/>
                <a:cs typeface="Arial"/>
              </a:rPr>
              <a:t>multicore</a:t>
            </a:r>
            <a:r>
              <a:rPr dirty="0" spc="65" i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pc="-165" i="1">
                <a:solidFill>
                  <a:srgbClr val="00AF50"/>
                </a:solidFill>
                <a:latin typeface="Arial"/>
                <a:cs typeface="Arial"/>
              </a:rPr>
              <a:t>architectures</a:t>
            </a:r>
          </a:p>
          <a:p>
            <a:pPr marL="214629">
              <a:lnSpc>
                <a:spcPct val="100000"/>
              </a:lnSpc>
              <a:spcBef>
                <a:spcPts val="1255"/>
              </a:spcBef>
            </a:pPr>
            <a:r>
              <a:rPr dirty="0" sz="2600" spc="-395"/>
              <a:t>CFS </a:t>
            </a:r>
            <a:r>
              <a:rPr dirty="0" sz="2600" spc="-229"/>
              <a:t>was</a:t>
            </a:r>
            <a:r>
              <a:rPr dirty="0" sz="2600" spc="35"/>
              <a:t> </a:t>
            </a:r>
            <a:r>
              <a:rPr dirty="0" sz="2600" spc="-170"/>
              <a:t>simple...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861060" y="5745479"/>
            <a:ext cx="10825480" cy="475615"/>
          </a:xfrm>
          <a:prstGeom prst="rect">
            <a:avLst/>
          </a:prstGeom>
          <a:ln w="57911">
            <a:solidFill>
              <a:srgbClr val="FF0000"/>
            </a:solidFill>
          </a:ln>
        </p:spPr>
        <p:txBody>
          <a:bodyPr wrap="square" lIns="0" tIns="8255" rIns="0" bIns="0" rtlCol="0" vert="horz">
            <a:spAutoFit/>
          </a:bodyPr>
          <a:lstStyle/>
          <a:p>
            <a:pPr marL="207010">
              <a:lnSpc>
                <a:spcPct val="100000"/>
              </a:lnSpc>
              <a:spcBef>
                <a:spcPts val="65"/>
              </a:spcBef>
            </a:pPr>
            <a:r>
              <a:rPr dirty="0" sz="2600" spc="-204" b="1">
                <a:solidFill>
                  <a:srgbClr val="FF0000"/>
                </a:solidFill>
                <a:latin typeface="Arial"/>
                <a:cs typeface="Arial"/>
              </a:rPr>
              <a:t>then</a:t>
            </a:r>
            <a:r>
              <a:rPr dirty="0" sz="2600" spc="-5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spc="-220" b="1">
                <a:solidFill>
                  <a:srgbClr val="FF0000"/>
                </a:solidFill>
                <a:latin typeface="Arial"/>
                <a:cs typeface="Arial"/>
              </a:rPr>
              <a:t>became</a:t>
            </a:r>
            <a:r>
              <a:rPr dirty="0" sz="2600" spc="-5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spc="-175" b="1">
                <a:solidFill>
                  <a:srgbClr val="FF0000"/>
                </a:solidFill>
                <a:latin typeface="Arial"/>
                <a:cs typeface="Arial"/>
              </a:rPr>
              <a:t>complex/broken</a:t>
            </a:r>
            <a:r>
              <a:rPr dirty="0" sz="2600" spc="-6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spc="-145" b="1">
                <a:solidFill>
                  <a:srgbClr val="FF0000"/>
                </a:solidFill>
                <a:latin typeface="Arial"/>
                <a:cs typeface="Arial"/>
              </a:rPr>
              <a:t>when</a:t>
            </a:r>
            <a:r>
              <a:rPr dirty="0" sz="2600" spc="-5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spc="-204" b="1">
                <a:solidFill>
                  <a:srgbClr val="FF0000"/>
                </a:solidFill>
                <a:latin typeface="Arial"/>
                <a:cs typeface="Arial"/>
              </a:rPr>
              <a:t>needed</a:t>
            </a:r>
            <a:r>
              <a:rPr dirty="0" sz="2600" spc="-4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spc="-200" b="1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dirty="0" sz="2600" spc="-4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spc="-204" b="1">
                <a:solidFill>
                  <a:srgbClr val="FF0000"/>
                </a:solidFill>
                <a:latin typeface="Arial"/>
                <a:cs typeface="Arial"/>
              </a:rPr>
              <a:t>support</a:t>
            </a:r>
            <a:r>
              <a:rPr dirty="0" sz="2600" spc="-6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spc="-140" b="1">
                <a:solidFill>
                  <a:srgbClr val="FF0000"/>
                </a:solidFill>
                <a:latin typeface="Arial"/>
                <a:cs typeface="Arial"/>
              </a:rPr>
              <a:t>new</a:t>
            </a:r>
            <a:r>
              <a:rPr dirty="0" sz="2600" spc="-5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spc="-160" b="1">
                <a:solidFill>
                  <a:srgbClr val="FF0000"/>
                </a:solidFill>
                <a:latin typeface="Arial"/>
                <a:cs typeface="Arial"/>
              </a:rPr>
              <a:t>hardware/uses!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917428" y="6445356"/>
            <a:ext cx="553085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75">
                <a:solidFill>
                  <a:srgbClr val="0D0D0D"/>
                </a:solidFill>
                <a:latin typeface="Arial"/>
                <a:cs typeface="Arial"/>
              </a:rPr>
              <a:t>12/16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858075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00"/>
              <a:t>DISCUSSION:</a:t>
            </a:r>
            <a:r>
              <a:rPr dirty="0" spc="-1019"/>
              <a:t> </a:t>
            </a:r>
            <a:r>
              <a:rPr dirty="0" spc="-1670"/>
              <a:t>WHERE</a:t>
            </a:r>
            <a:r>
              <a:rPr dirty="0" spc="-285"/>
              <a:t> </a:t>
            </a:r>
            <a:r>
              <a:rPr dirty="0" spc="-1515"/>
              <a:t>DO</a:t>
            </a:r>
            <a:r>
              <a:rPr dirty="0" spc="-300"/>
              <a:t> </a:t>
            </a:r>
            <a:r>
              <a:rPr dirty="0" spc="-1795"/>
              <a:t>WE</a:t>
            </a:r>
            <a:r>
              <a:rPr dirty="0" spc="-285"/>
              <a:t> </a:t>
            </a:r>
            <a:r>
              <a:rPr dirty="0" spc="-1655"/>
              <a:t>GO</a:t>
            </a:r>
            <a:r>
              <a:rPr dirty="0" spc="-305"/>
              <a:t> </a:t>
            </a:r>
            <a:r>
              <a:rPr dirty="0" spc="-1555"/>
              <a:t>FROM</a:t>
            </a:r>
            <a:r>
              <a:rPr dirty="0" spc="-285"/>
              <a:t> </a:t>
            </a:r>
            <a:r>
              <a:rPr dirty="0" spc="-1510"/>
              <a:t>HERE?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3432" y="2052345"/>
            <a:ext cx="8308340" cy="72961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229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175" b="1">
                <a:latin typeface="Arial"/>
                <a:cs typeface="Arial"/>
              </a:rPr>
              <a:t>Linux </a:t>
            </a:r>
            <a:r>
              <a:rPr dirty="0" sz="2200" spc="-195" b="1">
                <a:latin typeface="Arial"/>
                <a:cs typeface="Arial"/>
              </a:rPr>
              <a:t>scheduler keeps</a:t>
            </a:r>
            <a:r>
              <a:rPr dirty="0" sz="2200" spc="-150" b="1">
                <a:latin typeface="Arial"/>
                <a:cs typeface="Arial"/>
              </a:rPr>
              <a:t> </a:t>
            </a:r>
            <a:r>
              <a:rPr dirty="0" sz="2200" spc="-125" b="1">
                <a:latin typeface="Arial"/>
                <a:cs typeface="Arial"/>
              </a:rPr>
              <a:t>evolving, </a:t>
            </a:r>
            <a:r>
              <a:rPr dirty="0" sz="2200" spc="-120" b="1">
                <a:latin typeface="Arial"/>
                <a:cs typeface="Arial"/>
              </a:rPr>
              <a:t>different </a:t>
            </a:r>
            <a:r>
              <a:rPr dirty="0" sz="2200" spc="-150" b="1">
                <a:latin typeface="Arial"/>
                <a:cs typeface="Arial"/>
              </a:rPr>
              <a:t>algorithms, </a:t>
            </a:r>
            <a:r>
              <a:rPr dirty="0" sz="2200" spc="-125" b="1">
                <a:latin typeface="Arial"/>
                <a:cs typeface="Arial"/>
              </a:rPr>
              <a:t>new </a:t>
            </a:r>
            <a:r>
              <a:rPr dirty="0" sz="2200" spc="-155" b="1">
                <a:latin typeface="Arial"/>
                <a:cs typeface="Arial"/>
              </a:rPr>
              <a:t>heuristics...</a:t>
            </a:r>
            <a:endParaRPr sz="2200">
              <a:latin typeface="Arial"/>
              <a:cs typeface="Arial"/>
            </a:endParaRPr>
          </a:p>
          <a:p>
            <a:pPr lvl="1" marL="352425" indent="-212725">
              <a:lnSpc>
                <a:spcPct val="100000"/>
              </a:lnSpc>
              <a:spcBef>
                <a:spcPts val="135"/>
              </a:spcBef>
              <a:buClr>
                <a:srgbClr val="1CACE3"/>
              </a:buClr>
              <a:buFont typeface="Wingdings"/>
              <a:buChar char=""/>
              <a:tabLst>
                <a:tab pos="353060" algn="l"/>
              </a:tabLst>
            </a:pPr>
            <a:r>
              <a:rPr dirty="0" sz="2200" spc="-145" i="1">
                <a:latin typeface="Arial"/>
                <a:cs typeface="Arial"/>
              </a:rPr>
              <a:t>Hardware </a:t>
            </a:r>
            <a:r>
              <a:rPr dirty="0" sz="2200" spc="-204" i="1">
                <a:latin typeface="Arial"/>
                <a:cs typeface="Arial"/>
              </a:rPr>
              <a:t>evolves </a:t>
            </a:r>
            <a:r>
              <a:rPr dirty="0" sz="2200" spc="-95" i="1">
                <a:latin typeface="Arial"/>
                <a:cs typeface="Arial"/>
              </a:rPr>
              <a:t>fast, </a:t>
            </a:r>
            <a:r>
              <a:rPr dirty="0" sz="2200" spc="-160" i="1">
                <a:latin typeface="Arial"/>
                <a:cs typeface="Arial"/>
              </a:rPr>
              <a:t>won’t </a:t>
            </a:r>
            <a:r>
              <a:rPr dirty="0" sz="2200" spc="-100" i="1">
                <a:latin typeface="Arial"/>
                <a:cs typeface="Arial"/>
              </a:rPr>
              <a:t>get </a:t>
            </a:r>
            <a:r>
              <a:rPr dirty="0" sz="2200" spc="-175" i="1">
                <a:latin typeface="Arial"/>
                <a:cs typeface="Arial"/>
              </a:rPr>
              <a:t>any</a:t>
            </a:r>
            <a:r>
              <a:rPr dirty="0" sz="2200" spc="-130" i="1">
                <a:latin typeface="Arial"/>
                <a:cs typeface="Arial"/>
              </a:rPr>
              <a:t> </a:t>
            </a:r>
            <a:r>
              <a:rPr dirty="0" sz="2200" spc="-100" i="1">
                <a:latin typeface="Arial"/>
                <a:cs typeface="Arial"/>
              </a:rPr>
              <a:t>better!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17428" y="6445356"/>
            <a:ext cx="553085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75">
                <a:solidFill>
                  <a:srgbClr val="0D0D0D"/>
                </a:solidFill>
                <a:latin typeface="Arial"/>
                <a:cs typeface="Arial"/>
              </a:rPr>
              <a:t>13/16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858075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00"/>
              <a:t>DISCUSSION:</a:t>
            </a:r>
            <a:r>
              <a:rPr dirty="0" spc="-1019"/>
              <a:t> </a:t>
            </a:r>
            <a:r>
              <a:rPr dirty="0" spc="-1670"/>
              <a:t>WHERE</a:t>
            </a:r>
            <a:r>
              <a:rPr dirty="0" spc="-285"/>
              <a:t> </a:t>
            </a:r>
            <a:r>
              <a:rPr dirty="0" spc="-1515"/>
              <a:t>DO</a:t>
            </a:r>
            <a:r>
              <a:rPr dirty="0" spc="-300"/>
              <a:t> </a:t>
            </a:r>
            <a:r>
              <a:rPr dirty="0" spc="-1795"/>
              <a:t>WE</a:t>
            </a:r>
            <a:r>
              <a:rPr dirty="0" spc="-285"/>
              <a:t> </a:t>
            </a:r>
            <a:r>
              <a:rPr dirty="0" spc="-1655"/>
              <a:t>GO</a:t>
            </a:r>
            <a:r>
              <a:rPr dirty="0" spc="-305"/>
              <a:t> </a:t>
            </a:r>
            <a:r>
              <a:rPr dirty="0" spc="-1555"/>
              <a:t>FROM</a:t>
            </a:r>
            <a:r>
              <a:rPr dirty="0" spc="-285"/>
              <a:t> </a:t>
            </a:r>
            <a:r>
              <a:rPr dirty="0" spc="-1510"/>
              <a:t>HERE?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3432" y="2052345"/>
            <a:ext cx="8308340" cy="123571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229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175" b="1">
                <a:latin typeface="Arial"/>
                <a:cs typeface="Arial"/>
              </a:rPr>
              <a:t>Linux </a:t>
            </a:r>
            <a:r>
              <a:rPr dirty="0" sz="2200" spc="-195" b="1">
                <a:latin typeface="Arial"/>
                <a:cs typeface="Arial"/>
              </a:rPr>
              <a:t>scheduler keeps</a:t>
            </a:r>
            <a:r>
              <a:rPr dirty="0" sz="2200" spc="-150" b="1">
                <a:latin typeface="Arial"/>
                <a:cs typeface="Arial"/>
              </a:rPr>
              <a:t> </a:t>
            </a:r>
            <a:r>
              <a:rPr dirty="0" sz="2200" spc="-125" b="1">
                <a:latin typeface="Arial"/>
                <a:cs typeface="Arial"/>
              </a:rPr>
              <a:t>evolving, </a:t>
            </a:r>
            <a:r>
              <a:rPr dirty="0" sz="2200" spc="-120" b="1">
                <a:latin typeface="Arial"/>
                <a:cs typeface="Arial"/>
              </a:rPr>
              <a:t>different </a:t>
            </a:r>
            <a:r>
              <a:rPr dirty="0" sz="2200" spc="-150" b="1">
                <a:latin typeface="Arial"/>
                <a:cs typeface="Arial"/>
              </a:rPr>
              <a:t>algorithms, </a:t>
            </a:r>
            <a:r>
              <a:rPr dirty="0" sz="2200" spc="-125" b="1">
                <a:latin typeface="Arial"/>
                <a:cs typeface="Arial"/>
              </a:rPr>
              <a:t>new </a:t>
            </a:r>
            <a:r>
              <a:rPr dirty="0" sz="2200" spc="-155" b="1">
                <a:latin typeface="Arial"/>
                <a:cs typeface="Arial"/>
              </a:rPr>
              <a:t>heuristics...</a:t>
            </a:r>
            <a:endParaRPr sz="2200">
              <a:latin typeface="Arial"/>
              <a:cs typeface="Arial"/>
            </a:endParaRPr>
          </a:p>
          <a:p>
            <a:pPr lvl="1" marL="352425" indent="-212725">
              <a:lnSpc>
                <a:spcPct val="100000"/>
              </a:lnSpc>
              <a:spcBef>
                <a:spcPts val="135"/>
              </a:spcBef>
              <a:buClr>
                <a:srgbClr val="1CACE3"/>
              </a:buClr>
              <a:buFont typeface="Wingdings"/>
              <a:buChar char=""/>
              <a:tabLst>
                <a:tab pos="353060" algn="l"/>
              </a:tabLst>
            </a:pPr>
            <a:r>
              <a:rPr dirty="0" sz="2200" spc="-145" i="1">
                <a:latin typeface="Arial"/>
                <a:cs typeface="Arial"/>
              </a:rPr>
              <a:t>Hardware </a:t>
            </a:r>
            <a:r>
              <a:rPr dirty="0" sz="2200" spc="-204" i="1">
                <a:latin typeface="Arial"/>
                <a:cs typeface="Arial"/>
              </a:rPr>
              <a:t>evolves </a:t>
            </a:r>
            <a:r>
              <a:rPr dirty="0" sz="2200" spc="-95" i="1">
                <a:latin typeface="Arial"/>
                <a:cs typeface="Arial"/>
              </a:rPr>
              <a:t>fast, </a:t>
            </a:r>
            <a:r>
              <a:rPr dirty="0" sz="2200" spc="-160" i="1">
                <a:latin typeface="Arial"/>
                <a:cs typeface="Arial"/>
              </a:rPr>
              <a:t>won’t </a:t>
            </a:r>
            <a:r>
              <a:rPr dirty="0" sz="2200" spc="-100" i="1">
                <a:latin typeface="Arial"/>
                <a:cs typeface="Arial"/>
              </a:rPr>
              <a:t>get </a:t>
            </a:r>
            <a:r>
              <a:rPr dirty="0" sz="2200" spc="-175" i="1">
                <a:latin typeface="Arial"/>
                <a:cs typeface="Arial"/>
              </a:rPr>
              <a:t>any</a:t>
            </a:r>
            <a:r>
              <a:rPr dirty="0" sz="2200" spc="-130" i="1">
                <a:latin typeface="Arial"/>
                <a:cs typeface="Arial"/>
              </a:rPr>
              <a:t> </a:t>
            </a:r>
            <a:r>
              <a:rPr dirty="0" sz="2200" spc="-100" i="1">
                <a:latin typeface="Arial"/>
                <a:cs typeface="Arial"/>
              </a:rPr>
              <a:t>better!</a:t>
            </a:r>
            <a:endParaRPr sz="2200">
              <a:latin typeface="Arial"/>
              <a:cs typeface="Arial"/>
            </a:endParaRPr>
          </a:p>
          <a:p>
            <a:pPr marL="86995">
              <a:lnSpc>
                <a:spcPct val="100000"/>
              </a:lnSpc>
              <a:spcBef>
                <a:spcPts val="1345"/>
              </a:spcBef>
            </a:pPr>
            <a:r>
              <a:rPr dirty="0" sz="2200" spc="-270" b="1">
                <a:solidFill>
                  <a:srgbClr val="FF0000"/>
                </a:solidFill>
                <a:latin typeface="Arial"/>
                <a:cs typeface="Arial"/>
              </a:rPr>
              <a:t>We </a:t>
            </a:r>
            <a:r>
              <a:rPr dirty="0" sz="2200" spc="-95" b="1">
                <a:solidFill>
                  <a:srgbClr val="FF0000"/>
                </a:solidFill>
                <a:latin typeface="Arial"/>
                <a:cs typeface="Arial"/>
              </a:rPr>
              <a:t>*need* </a:t>
            </a:r>
            <a:r>
              <a:rPr dirty="0" sz="2200" spc="-65" b="1">
                <a:solidFill>
                  <a:srgbClr val="FF0000"/>
                </a:solidFill>
                <a:latin typeface="Arial"/>
                <a:cs typeface="Arial"/>
              </a:rPr>
              <a:t>a *safe* </a:t>
            </a:r>
            <a:r>
              <a:rPr dirty="0" sz="2200" spc="-35" b="1">
                <a:solidFill>
                  <a:srgbClr val="FF0000"/>
                </a:solidFill>
                <a:latin typeface="Arial"/>
                <a:cs typeface="Arial"/>
              </a:rPr>
              <a:t>way </a:t>
            </a:r>
            <a:r>
              <a:rPr dirty="0" sz="2200" spc="-170" b="1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dirty="0" sz="2200" spc="-175" b="1">
                <a:solidFill>
                  <a:srgbClr val="FF0000"/>
                </a:solidFill>
                <a:latin typeface="Arial"/>
                <a:cs typeface="Arial"/>
              </a:rPr>
              <a:t>keep </a:t>
            </a:r>
            <a:r>
              <a:rPr dirty="0" sz="2200" spc="-185" b="1">
                <a:solidFill>
                  <a:srgbClr val="FF0000"/>
                </a:solidFill>
                <a:latin typeface="Arial"/>
                <a:cs typeface="Arial"/>
              </a:rPr>
              <a:t>up </a:t>
            </a:r>
            <a:r>
              <a:rPr dirty="0" sz="2200" spc="-90" b="1">
                <a:solidFill>
                  <a:srgbClr val="FF0000"/>
                </a:solidFill>
                <a:latin typeface="Arial"/>
                <a:cs typeface="Arial"/>
              </a:rPr>
              <a:t>with </a:t>
            </a:r>
            <a:r>
              <a:rPr dirty="0" sz="2200" spc="-145" b="1">
                <a:solidFill>
                  <a:srgbClr val="FF0000"/>
                </a:solidFill>
                <a:latin typeface="Arial"/>
                <a:cs typeface="Arial"/>
              </a:rPr>
              <a:t>future</a:t>
            </a:r>
            <a:r>
              <a:rPr dirty="0" sz="2200" spc="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140" b="1">
                <a:solidFill>
                  <a:srgbClr val="FF0000"/>
                </a:solidFill>
                <a:latin typeface="Arial"/>
                <a:cs typeface="Arial"/>
              </a:rPr>
              <a:t>hardware/uses!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17428" y="6445356"/>
            <a:ext cx="553085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75">
                <a:solidFill>
                  <a:srgbClr val="0D0D0D"/>
                </a:solidFill>
                <a:latin typeface="Arial"/>
                <a:cs typeface="Arial"/>
              </a:rPr>
              <a:t>13/16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858075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00"/>
              <a:t>DISCUSSION:</a:t>
            </a:r>
            <a:r>
              <a:rPr dirty="0" spc="-1019"/>
              <a:t> </a:t>
            </a:r>
            <a:r>
              <a:rPr dirty="0" spc="-1670"/>
              <a:t>WHERE</a:t>
            </a:r>
            <a:r>
              <a:rPr dirty="0" spc="-285"/>
              <a:t> </a:t>
            </a:r>
            <a:r>
              <a:rPr dirty="0" spc="-1515"/>
              <a:t>DO</a:t>
            </a:r>
            <a:r>
              <a:rPr dirty="0" spc="-300"/>
              <a:t> </a:t>
            </a:r>
            <a:r>
              <a:rPr dirty="0" spc="-1795"/>
              <a:t>WE</a:t>
            </a:r>
            <a:r>
              <a:rPr dirty="0" spc="-285"/>
              <a:t> </a:t>
            </a:r>
            <a:r>
              <a:rPr dirty="0" spc="-1655"/>
              <a:t>GO</a:t>
            </a:r>
            <a:r>
              <a:rPr dirty="0" spc="-305"/>
              <a:t> </a:t>
            </a:r>
            <a:r>
              <a:rPr dirty="0" spc="-1555"/>
              <a:t>FROM</a:t>
            </a:r>
            <a:r>
              <a:rPr dirty="0" spc="-285"/>
              <a:t> </a:t>
            </a:r>
            <a:r>
              <a:rPr dirty="0" spc="-1510"/>
              <a:t>HERE?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3432" y="2052345"/>
            <a:ext cx="9306560" cy="206819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229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175" b="1">
                <a:latin typeface="Arial"/>
                <a:cs typeface="Arial"/>
              </a:rPr>
              <a:t>Linux </a:t>
            </a:r>
            <a:r>
              <a:rPr dirty="0" sz="2200" spc="-195" b="1">
                <a:latin typeface="Arial"/>
                <a:cs typeface="Arial"/>
              </a:rPr>
              <a:t>scheduler keeps </a:t>
            </a:r>
            <a:r>
              <a:rPr dirty="0" sz="2200" spc="-125" b="1">
                <a:latin typeface="Arial"/>
                <a:cs typeface="Arial"/>
              </a:rPr>
              <a:t>evolving, </a:t>
            </a:r>
            <a:r>
              <a:rPr dirty="0" sz="2200" spc="-120" b="1">
                <a:latin typeface="Arial"/>
                <a:cs typeface="Arial"/>
              </a:rPr>
              <a:t>different </a:t>
            </a:r>
            <a:r>
              <a:rPr dirty="0" sz="2200" spc="-150" b="1">
                <a:latin typeface="Arial"/>
                <a:cs typeface="Arial"/>
              </a:rPr>
              <a:t>algorithms, </a:t>
            </a:r>
            <a:r>
              <a:rPr dirty="0" sz="2200" spc="-125" b="1">
                <a:latin typeface="Arial"/>
                <a:cs typeface="Arial"/>
              </a:rPr>
              <a:t>new</a:t>
            </a:r>
            <a:r>
              <a:rPr dirty="0" sz="2200" spc="315" b="1">
                <a:latin typeface="Arial"/>
                <a:cs typeface="Arial"/>
              </a:rPr>
              <a:t> </a:t>
            </a:r>
            <a:r>
              <a:rPr dirty="0" sz="2200" spc="-155" b="1">
                <a:latin typeface="Arial"/>
                <a:cs typeface="Arial"/>
              </a:rPr>
              <a:t>heuristics...</a:t>
            </a:r>
            <a:endParaRPr sz="2200">
              <a:latin typeface="Arial"/>
              <a:cs typeface="Arial"/>
            </a:endParaRPr>
          </a:p>
          <a:p>
            <a:pPr lvl="1" marL="352425" indent="-212725">
              <a:lnSpc>
                <a:spcPct val="100000"/>
              </a:lnSpc>
              <a:spcBef>
                <a:spcPts val="135"/>
              </a:spcBef>
              <a:buClr>
                <a:srgbClr val="1CACE3"/>
              </a:buClr>
              <a:buFont typeface="Wingdings"/>
              <a:buChar char=""/>
              <a:tabLst>
                <a:tab pos="353060" algn="l"/>
              </a:tabLst>
            </a:pPr>
            <a:r>
              <a:rPr dirty="0" sz="2200" spc="-145" i="1">
                <a:latin typeface="Arial"/>
                <a:cs typeface="Arial"/>
              </a:rPr>
              <a:t>Hardware </a:t>
            </a:r>
            <a:r>
              <a:rPr dirty="0" sz="2200" spc="-204" i="1">
                <a:latin typeface="Arial"/>
                <a:cs typeface="Arial"/>
              </a:rPr>
              <a:t>evolves </a:t>
            </a:r>
            <a:r>
              <a:rPr dirty="0" sz="2200" spc="-95" i="1">
                <a:latin typeface="Arial"/>
                <a:cs typeface="Arial"/>
              </a:rPr>
              <a:t>fast, </a:t>
            </a:r>
            <a:r>
              <a:rPr dirty="0" sz="2200" spc="-160" i="1">
                <a:latin typeface="Arial"/>
                <a:cs typeface="Arial"/>
              </a:rPr>
              <a:t>won’t </a:t>
            </a:r>
            <a:r>
              <a:rPr dirty="0" sz="2200" spc="-100" i="1">
                <a:latin typeface="Arial"/>
                <a:cs typeface="Arial"/>
              </a:rPr>
              <a:t>get </a:t>
            </a:r>
            <a:r>
              <a:rPr dirty="0" sz="2200" spc="-175" i="1">
                <a:latin typeface="Arial"/>
                <a:cs typeface="Arial"/>
              </a:rPr>
              <a:t>any</a:t>
            </a:r>
            <a:r>
              <a:rPr dirty="0" sz="2200" spc="-130" i="1">
                <a:latin typeface="Arial"/>
                <a:cs typeface="Arial"/>
              </a:rPr>
              <a:t> </a:t>
            </a:r>
            <a:r>
              <a:rPr dirty="0" sz="2200" spc="-100" i="1">
                <a:latin typeface="Arial"/>
                <a:cs typeface="Arial"/>
              </a:rPr>
              <a:t>better!</a:t>
            </a:r>
            <a:endParaRPr sz="2200">
              <a:latin typeface="Arial"/>
              <a:cs typeface="Arial"/>
            </a:endParaRPr>
          </a:p>
          <a:p>
            <a:pPr marL="86995">
              <a:lnSpc>
                <a:spcPct val="100000"/>
              </a:lnSpc>
              <a:spcBef>
                <a:spcPts val="1345"/>
              </a:spcBef>
            </a:pPr>
            <a:r>
              <a:rPr dirty="0" sz="2200" spc="-270" b="1">
                <a:solidFill>
                  <a:srgbClr val="FF0000"/>
                </a:solidFill>
                <a:latin typeface="Arial"/>
                <a:cs typeface="Arial"/>
              </a:rPr>
              <a:t>We </a:t>
            </a:r>
            <a:r>
              <a:rPr dirty="0" sz="2200" spc="-95" b="1">
                <a:solidFill>
                  <a:srgbClr val="FF0000"/>
                </a:solidFill>
                <a:latin typeface="Arial"/>
                <a:cs typeface="Arial"/>
              </a:rPr>
              <a:t>*need* </a:t>
            </a:r>
            <a:r>
              <a:rPr dirty="0" sz="2200" spc="-65" b="1">
                <a:solidFill>
                  <a:srgbClr val="FF0000"/>
                </a:solidFill>
                <a:latin typeface="Arial"/>
                <a:cs typeface="Arial"/>
              </a:rPr>
              <a:t>a *safe* </a:t>
            </a:r>
            <a:r>
              <a:rPr dirty="0" sz="2200" spc="-35" b="1">
                <a:solidFill>
                  <a:srgbClr val="FF0000"/>
                </a:solidFill>
                <a:latin typeface="Arial"/>
                <a:cs typeface="Arial"/>
              </a:rPr>
              <a:t>way </a:t>
            </a:r>
            <a:r>
              <a:rPr dirty="0" sz="2200" spc="-170" b="1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dirty="0" sz="2200" spc="-175" b="1">
                <a:solidFill>
                  <a:srgbClr val="FF0000"/>
                </a:solidFill>
                <a:latin typeface="Arial"/>
                <a:cs typeface="Arial"/>
              </a:rPr>
              <a:t>keep </a:t>
            </a:r>
            <a:r>
              <a:rPr dirty="0" sz="2200" spc="-185" b="1">
                <a:solidFill>
                  <a:srgbClr val="FF0000"/>
                </a:solidFill>
                <a:latin typeface="Arial"/>
                <a:cs typeface="Arial"/>
              </a:rPr>
              <a:t>up </a:t>
            </a:r>
            <a:r>
              <a:rPr dirty="0" sz="2200" spc="-90" b="1">
                <a:solidFill>
                  <a:srgbClr val="FF0000"/>
                </a:solidFill>
                <a:latin typeface="Arial"/>
                <a:cs typeface="Arial"/>
              </a:rPr>
              <a:t>with </a:t>
            </a:r>
            <a:r>
              <a:rPr dirty="0" sz="2200" spc="-145" b="1">
                <a:solidFill>
                  <a:srgbClr val="FF0000"/>
                </a:solidFill>
                <a:latin typeface="Arial"/>
                <a:cs typeface="Arial"/>
              </a:rPr>
              <a:t>future</a:t>
            </a:r>
            <a:r>
              <a:rPr dirty="0" sz="2200" spc="2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140" b="1">
                <a:solidFill>
                  <a:srgbClr val="FF0000"/>
                </a:solidFill>
                <a:latin typeface="Arial"/>
                <a:cs typeface="Arial"/>
              </a:rPr>
              <a:t>hardware/uses!</a:t>
            </a:r>
            <a:endParaRPr sz="2200"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spcBef>
                <a:spcPts val="1125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210" b="1">
                <a:latin typeface="Arial"/>
                <a:cs typeface="Arial"/>
              </a:rPr>
              <a:t>Code</a:t>
            </a:r>
            <a:r>
              <a:rPr dirty="0" sz="2200" spc="-35" b="1">
                <a:latin typeface="Arial"/>
                <a:cs typeface="Arial"/>
              </a:rPr>
              <a:t> </a:t>
            </a:r>
            <a:r>
              <a:rPr dirty="0" sz="2200" spc="-170" b="1">
                <a:latin typeface="Arial"/>
                <a:cs typeface="Arial"/>
              </a:rPr>
              <a:t>testing</a:t>
            </a:r>
            <a:endParaRPr sz="2200">
              <a:latin typeface="Arial"/>
              <a:cs typeface="Arial"/>
            </a:endParaRPr>
          </a:p>
          <a:p>
            <a:pPr lvl="1" marL="355600" indent="-215265">
              <a:lnSpc>
                <a:spcPct val="100000"/>
              </a:lnSpc>
              <a:spcBef>
                <a:spcPts val="145"/>
              </a:spcBef>
              <a:buClr>
                <a:srgbClr val="1CACE3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2200" spc="-125">
                <a:latin typeface="Arial"/>
                <a:cs typeface="Arial"/>
              </a:rPr>
              <a:t>No </a:t>
            </a:r>
            <a:r>
              <a:rPr dirty="0" sz="2200" spc="-85">
                <a:latin typeface="Arial"/>
                <a:cs typeface="Arial"/>
              </a:rPr>
              <a:t>clear </a:t>
            </a:r>
            <a:r>
              <a:rPr dirty="0" sz="2200" spc="-40">
                <a:latin typeface="Arial"/>
                <a:cs typeface="Arial"/>
              </a:rPr>
              <a:t>fault </a:t>
            </a:r>
            <a:r>
              <a:rPr dirty="0" sz="2200" spc="-175">
                <a:latin typeface="Arial"/>
                <a:cs typeface="Arial"/>
              </a:rPr>
              <a:t>(no </a:t>
            </a:r>
            <a:r>
              <a:rPr dirty="0" sz="2200" spc="-180">
                <a:latin typeface="Arial"/>
                <a:cs typeface="Arial"/>
              </a:rPr>
              <a:t>crash, </a:t>
            </a:r>
            <a:r>
              <a:rPr dirty="0" sz="2200" spc="-195">
                <a:latin typeface="Arial"/>
                <a:cs typeface="Arial"/>
              </a:rPr>
              <a:t>no </a:t>
            </a:r>
            <a:r>
              <a:rPr dirty="0" sz="2200" spc="-90">
                <a:latin typeface="Arial"/>
                <a:cs typeface="Arial"/>
              </a:rPr>
              <a:t>deadlock, </a:t>
            </a:r>
            <a:r>
              <a:rPr dirty="0" sz="2200" spc="-135">
                <a:latin typeface="Arial"/>
                <a:cs typeface="Arial"/>
              </a:rPr>
              <a:t>etc.), </a:t>
            </a:r>
            <a:r>
              <a:rPr dirty="0" sz="2200" spc="-110">
                <a:latin typeface="Arial"/>
                <a:cs typeface="Arial"/>
              </a:rPr>
              <a:t>existing </a:t>
            </a:r>
            <a:r>
              <a:rPr dirty="0" sz="2200" spc="-130">
                <a:latin typeface="Arial"/>
                <a:cs typeface="Arial"/>
              </a:rPr>
              <a:t>tools </a:t>
            </a:r>
            <a:r>
              <a:rPr dirty="0" sz="2200" spc="-95">
                <a:latin typeface="Arial"/>
                <a:cs typeface="Arial"/>
              </a:rPr>
              <a:t>don’t </a:t>
            </a:r>
            <a:r>
              <a:rPr dirty="0" sz="2200" spc="-40">
                <a:latin typeface="Arial"/>
                <a:cs typeface="Arial"/>
              </a:rPr>
              <a:t>target </a:t>
            </a:r>
            <a:r>
              <a:rPr dirty="0" sz="2200" spc="-180">
                <a:latin typeface="Arial"/>
                <a:cs typeface="Arial"/>
              </a:rPr>
              <a:t>these</a:t>
            </a:r>
            <a:r>
              <a:rPr dirty="0" sz="2200" spc="-105">
                <a:latin typeface="Arial"/>
                <a:cs typeface="Arial"/>
              </a:rPr>
              <a:t> </a:t>
            </a:r>
            <a:r>
              <a:rPr dirty="0" sz="2200" spc="-165">
                <a:latin typeface="Arial"/>
                <a:cs typeface="Arial"/>
              </a:rPr>
              <a:t>bugs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17428" y="6445356"/>
            <a:ext cx="553085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75">
                <a:solidFill>
                  <a:srgbClr val="0D0D0D"/>
                </a:solidFill>
                <a:latin typeface="Arial"/>
                <a:cs typeface="Arial"/>
              </a:rPr>
              <a:t>13/16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858075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00"/>
              <a:t>DISCUSSION:</a:t>
            </a:r>
            <a:r>
              <a:rPr dirty="0" spc="-1019"/>
              <a:t> </a:t>
            </a:r>
            <a:r>
              <a:rPr dirty="0" spc="-1670"/>
              <a:t>WHERE</a:t>
            </a:r>
            <a:r>
              <a:rPr dirty="0" spc="-285"/>
              <a:t> </a:t>
            </a:r>
            <a:r>
              <a:rPr dirty="0" spc="-1515"/>
              <a:t>DO</a:t>
            </a:r>
            <a:r>
              <a:rPr dirty="0" spc="-300"/>
              <a:t> </a:t>
            </a:r>
            <a:r>
              <a:rPr dirty="0" spc="-1795"/>
              <a:t>WE</a:t>
            </a:r>
            <a:r>
              <a:rPr dirty="0" spc="-285"/>
              <a:t> </a:t>
            </a:r>
            <a:r>
              <a:rPr dirty="0" spc="-1655"/>
              <a:t>GO</a:t>
            </a:r>
            <a:r>
              <a:rPr dirty="0" spc="-305"/>
              <a:t> </a:t>
            </a:r>
            <a:r>
              <a:rPr dirty="0" spc="-1555"/>
              <a:t>FROM</a:t>
            </a:r>
            <a:r>
              <a:rPr dirty="0" spc="-285"/>
              <a:t> </a:t>
            </a:r>
            <a:r>
              <a:rPr dirty="0" spc="-1510"/>
              <a:t>HERE?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3432" y="2052345"/>
            <a:ext cx="9380855" cy="292481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229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175" b="1">
                <a:latin typeface="Arial"/>
                <a:cs typeface="Arial"/>
              </a:rPr>
              <a:t>Linux </a:t>
            </a:r>
            <a:r>
              <a:rPr dirty="0" sz="2200" spc="-195" b="1">
                <a:latin typeface="Arial"/>
                <a:cs typeface="Arial"/>
              </a:rPr>
              <a:t>scheduler keeps </a:t>
            </a:r>
            <a:r>
              <a:rPr dirty="0" sz="2200" spc="-125" b="1">
                <a:latin typeface="Arial"/>
                <a:cs typeface="Arial"/>
              </a:rPr>
              <a:t>evolving, </a:t>
            </a:r>
            <a:r>
              <a:rPr dirty="0" sz="2200" spc="-120" b="1">
                <a:latin typeface="Arial"/>
                <a:cs typeface="Arial"/>
              </a:rPr>
              <a:t>different </a:t>
            </a:r>
            <a:r>
              <a:rPr dirty="0" sz="2200" spc="-150" b="1">
                <a:latin typeface="Arial"/>
                <a:cs typeface="Arial"/>
              </a:rPr>
              <a:t>algorithms, </a:t>
            </a:r>
            <a:r>
              <a:rPr dirty="0" sz="2200" spc="-125" b="1">
                <a:latin typeface="Arial"/>
                <a:cs typeface="Arial"/>
              </a:rPr>
              <a:t>new</a:t>
            </a:r>
            <a:r>
              <a:rPr dirty="0" sz="2200" spc="315" b="1">
                <a:latin typeface="Arial"/>
                <a:cs typeface="Arial"/>
              </a:rPr>
              <a:t> </a:t>
            </a:r>
            <a:r>
              <a:rPr dirty="0" sz="2200" spc="-155" b="1">
                <a:latin typeface="Arial"/>
                <a:cs typeface="Arial"/>
              </a:rPr>
              <a:t>heuristics...</a:t>
            </a:r>
            <a:endParaRPr sz="2200">
              <a:latin typeface="Arial"/>
              <a:cs typeface="Arial"/>
            </a:endParaRPr>
          </a:p>
          <a:p>
            <a:pPr lvl="1" marL="352425" indent="-212725">
              <a:lnSpc>
                <a:spcPct val="100000"/>
              </a:lnSpc>
              <a:spcBef>
                <a:spcPts val="135"/>
              </a:spcBef>
              <a:buClr>
                <a:srgbClr val="1CACE3"/>
              </a:buClr>
              <a:buFont typeface="Wingdings"/>
              <a:buChar char=""/>
              <a:tabLst>
                <a:tab pos="353060" algn="l"/>
              </a:tabLst>
            </a:pPr>
            <a:r>
              <a:rPr dirty="0" sz="2200" spc="-145" i="1">
                <a:latin typeface="Arial"/>
                <a:cs typeface="Arial"/>
              </a:rPr>
              <a:t>Hardware </a:t>
            </a:r>
            <a:r>
              <a:rPr dirty="0" sz="2200" spc="-204" i="1">
                <a:latin typeface="Arial"/>
                <a:cs typeface="Arial"/>
              </a:rPr>
              <a:t>evolves </a:t>
            </a:r>
            <a:r>
              <a:rPr dirty="0" sz="2200" spc="-95" i="1">
                <a:latin typeface="Arial"/>
                <a:cs typeface="Arial"/>
              </a:rPr>
              <a:t>fast, </a:t>
            </a:r>
            <a:r>
              <a:rPr dirty="0" sz="2200" spc="-160" i="1">
                <a:latin typeface="Arial"/>
                <a:cs typeface="Arial"/>
              </a:rPr>
              <a:t>won’t </a:t>
            </a:r>
            <a:r>
              <a:rPr dirty="0" sz="2200" spc="-100" i="1">
                <a:latin typeface="Arial"/>
                <a:cs typeface="Arial"/>
              </a:rPr>
              <a:t>get </a:t>
            </a:r>
            <a:r>
              <a:rPr dirty="0" sz="2200" spc="-175" i="1">
                <a:latin typeface="Arial"/>
                <a:cs typeface="Arial"/>
              </a:rPr>
              <a:t>any</a:t>
            </a:r>
            <a:r>
              <a:rPr dirty="0" sz="2200" spc="-130" i="1">
                <a:latin typeface="Arial"/>
                <a:cs typeface="Arial"/>
              </a:rPr>
              <a:t> </a:t>
            </a:r>
            <a:r>
              <a:rPr dirty="0" sz="2200" spc="-100" i="1">
                <a:latin typeface="Arial"/>
                <a:cs typeface="Arial"/>
              </a:rPr>
              <a:t>better!</a:t>
            </a:r>
            <a:endParaRPr sz="2200">
              <a:latin typeface="Arial"/>
              <a:cs typeface="Arial"/>
            </a:endParaRPr>
          </a:p>
          <a:p>
            <a:pPr marL="86995">
              <a:lnSpc>
                <a:spcPct val="100000"/>
              </a:lnSpc>
              <a:spcBef>
                <a:spcPts val="1345"/>
              </a:spcBef>
            </a:pPr>
            <a:r>
              <a:rPr dirty="0" sz="2200" spc="-270" b="1">
                <a:solidFill>
                  <a:srgbClr val="FF0000"/>
                </a:solidFill>
                <a:latin typeface="Arial"/>
                <a:cs typeface="Arial"/>
              </a:rPr>
              <a:t>We </a:t>
            </a:r>
            <a:r>
              <a:rPr dirty="0" sz="2200" spc="-95" b="1">
                <a:solidFill>
                  <a:srgbClr val="FF0000"/>
                </a:solidFill>
                <a:latin typeface="Arial"/>
                <a:cs typeface="Arial"/>
              </a:rPr>
              <a:t>*need* </a:t>
            </a:r>
            <a:r>
              <a:rPr dirty="0" sz="2200" spc="-65" b="1">
                <a:solidFill>
                  <a:srgbClr val="FF0000"/>
                </a:solidFill>
                <a:latin typeface="Arial"/>
                <a:cs typeface="Arial"/>
              </a:rPr>
              <a:t>a *safe* </a:t>
            </a:r>
            <a:r>
              <a:rPr dirty="0" sz="2200" spc="-35" b="1">
                <a:solidFill>
                  <a:srgbClr val="FF0000"/>
                </a:solidFill>
                <a:latin typeface="Arial"/>
                <a:cs typeface="Arial"/>
              </a:rPr>
              <a:t>way </a:t>
            </a:r>
            <a:r>
              <a:rPr dirty="0" sz="2200" spc="-170" b="1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dirty="0" sz="2200" spc="-175" b="1">
                <a:solidFill>
                  <a:srgbClr val="FF0000"/>
                </a:solidFill>
                <a:latin typeface="Arial"/>
                <a:cs typeface="Arial"/>
              </a:rPr>
              <a:t>keep </a:t>
            </a:r>
            <a:r>
              <a:rPr dirty="0" sz="2200" spc="-185" b="1">
                <a:solidFill>
                  <a:srgbClr val="FF0000"/>
                </a:solidFill>
                <a:latin typeface="Arial"/>
                <a:cs typeface="Arial"/>
              </a:rPr>
              <a:t>up </a:t>
            </a:r>
            <a:r>
              <a:rPr dirty="0" sz="2200" spc="-90" b="1">
                <a:solidFill>
                  <a:srgbClr val="FF0000"/>
                </a:solidFill>
                <a:latin typeface="Arial"/>
                <a:cs typeface="Arial"/>
              </a:rPr>
              <a:t>with </a:t>
            </a:r>
            <a:r>
              <a:rPr dirty="0" sz="2200" spc="-145" b="1">
                <a:solidFill>
                  <a:srgbClr val="FF0000"/>
                </a:solidFill>
                <a:latin typeface="Arial"/>
                <a:cs typeface="Arial"/>
              </a:rPr>
              <a:t>future</a:t>
            </a:r>
            <a:r>
              <a:rPr dirty="0" sz="2200" spc="2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140" b="1">
                <a:solidFill>
                  <a:srgbClr val="FF0000"/>
                </a:solidFill>
                <a:latin typeface="Arial"/>
                <a:cs typeface="Arial"/>
              </a:rPr>
              <a:t>hardware/uses!</a:t>
            </a:r>
            <a:endParaRPr sz="2200"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spcBef>
                <a:spcPts val="1125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210" b="1">
                <a:latin typeface="Arial"/>
                <a:cs typeface="Arial"/>
              </a:rPr>
              <a:t>Code</a:t>
            </a:r>
            <a:r>
              <a:rPr dirty="0" sz="2200" spc="-35" b="1">
                <a:latin typeface="Arial"/>
                <a:cs typeface="Arial"/>
              </a:rPr>
              <a:t> </a:t>
            </a:r>
            <a:r>
              <a:rPr dirty="0" sz="2200" spc="-170" b="1">
                <a:latin typeface="Arial"/>
                <a:cs typeface="Arial"/>
              </a:rPr>
              <a:t>testing</a:t>
            </a:r>
            <a:endParaRPr sz="2200">
              <a:latin typeface="Arial"/>
              <a:cs typeface="Arial"/>
            </a:endParaRPr>
          </a:p>
          <a:p>
            <a:pPr lvl="1" marL="355600" indent="-215265">
              <a:lnSpc>
                <a:spcPct val="100000"/>
              </a:lnSpc>
              <a:spcBef>
                <a:spcPts val="145"/>
              </a:spcBef>
              <a:buClr>
                <a:srgbClr val="1CACE3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2200" spc="-125">
                <a:latin typeface="Arial"/>
                <a:cs typeface="Arial"/>
              </a:rPr>
              <a:t>No </a:t>
            </a:r>
            <a:r>
              <a:rPr dirty="0" sz="2200" spc="-85">
                <a:latin typeface="Arial"/>
                <a:cs typeface="Arial"/>
              </a:rPr>
              <a:t>clear </a:t>
            </a:r>
            <a:r>
              <a:rPr dirty="0" sz="2200" spc="-40">
                <a:latin typeface="Arial"/>
                <a:cs typeface="Arial"/>
              </a:rPr>
              <a:t>fault </a:t>
            </a:r>
            <a:r>
              <a:rPr dirty="0" sz="2200" spc="-175">
                <a:latin typeface="Arial"/>
                <a:cs typeface="Arial"/>
              </a:rPr>
              <a:t>(no </a:t>
            </a:r>
            <a:r>
              <a:rPr dirty="0" sz="2200" spc="-180">
                <a:latin typeface="Arial"/>
                <a:cs typeface="Arial"/>
              </a:rPr>
              <a:t>crash, </a:t>
            </a:r>
            <a:r>
              <a:rPr dirty="0" sz="2200" spc="-195">
                <a:latin typeface="Arial"/>
                <a:cs typeface="Arial"/>
              </a:rPr>
              <a:t>no </a:t>
            </a:r>
            <a:r>
              <a:rPr dirty="0" sz="2200" spc="-90">
                <a:latin typeface="Arial"/>
                <a:cs typeface="Arial"/>
              </a:rPr>
              <a:t>deadlock, </a:t>
            </a:r>
            <a:r>
              <a:rPr dirty="0" sz="2200" spc="-135">
                <a:latin typeface="Arial"/>
                <a:cs typeface="Arial"/>
              </a:rPr>
              <a:t>etc.), </a:t>
            </a:r>
            <a:r>
              <a:rPr dirty="0" sz="2200" spc="-110">
                <a:latin typeface="Arial"/>
                <a:cs typeface="Arial"/>
              </a:rPr>
              <a:t>existing </a:t>
            </a:r>
            <a:r>
              <a:rPr dirty="0" sz="2200" spc="-130">
                <a:latin typeface="Arial"/>
                <a:cs typeface="Arial"/>
              </a:rPr>
              <a:t>tools </a:t>
            </a:r>
            <a:r>
              <a:rPr dirty="0" sz="2200" spc="-95">
                <a:latin typeface="Arial"/>
                <a:cs typeface="Arial"/>
              </a:rPr>
              <a:t>don’t </a:t>
            </a:r>
            <a:r>
              <a:rPr dirty="0" sz="2200" spc="-40">
                <a:latin typeface="Arial"/>
                <a:cs typeface="Arial"/>
              </a:rPr>
              <a:t>target </a:t>
            </a:r>
            <a:r>
              <a:rPr dirty="0" sz="2200" spc="-180">
                <a:latin typeface="Arial"/>
                <a:cs typeface="Arial"/>
              </a:rPr>
              <a:t>these</a:t>
            </a:r>
            <a:r>
              <a:rPr dirty="0" sz="2200" spc="-110">
                <a:latin typeface="Arial"/>
                <a:cs typeface="Arial"/>
              </a:rPr>
              <a:t> </a:t>
            </a:r>
            <a:r>
              <a:rPr dirty="0" sz="2200" spc="-165">
                <a:latin typeface="Arial"/>
                <a:cs typeface="Arial"/>
              </a:rPr>
              <a:t>bugs</a:t>
            </a:r>
            <a:endParaRPr sz="2200">
              <a:latin typeface="Arial"/>
              <a:cs typeface="Arial"/>
            </a:endParaRPr>
          </a:p>
          <a:p>
            <a:pPr marL="218440" indent="-205740">
              <a:lnSpc>
                <a:spcPct val="100000"/>
              </a:lnSpc>
              <a:spcBef>
                <a:spcPts val="1335"/>
              </a:spcBef>
              <a:buClr>
                <a:srgbClr val="1CACE3"/>
              </a:buClr>
              <a:buFont typeface="Wingdings"/>
              <a:buChar char=""/>
              <a:tabLst>
                <a:tab pos="218440" algn="l"/>
              </a:tabLst>
            </a:pPr>
            <a:r>
              <a:rPr dirty="0" sz="2200" spc="-190" b="1">
                <a:latin typeface="Arial"/>
                <a:cs typeface="Arial"/>
              </a:rPr>
              <a:t>Performance</a:t>
            </a:r>
            <a:r>
              <a:rPr dirty="0" sz="2200" spc="-35" b="1">
                <a:latin typeface="Arial"/>
                <a:cs typeface="Arial"/>
              </a:rPr>
              <a:t> </a:t>
            </a:r>
            <a:r>
              <a:rPr dirty="0" sz="2200" spc="-175" b="1">
                <a:latin typeface="Arial"/>
                <a:cs typeface="Arial"/>
              </a:rPr>
              <a:t>regression</a:t>
            </a:r>
            <a:endParaRPr sz="2200">
              <a:latin typeface="Arial"/>
              <a:cs typeface="Arial"/>
            </a:endParaRPr>
          </a:p>
          <a:p>
            <a:pPr lvl="1" marL="355600" indent="-215265">
              <a:lnSpc>
                <a:spcPct val="100000"/>
              </a:lnSpc>
              <a:spcBef>
                <a:spcPts val="135"/>
              </a:spcBef>
              <a:buClr>
                <a:srgbClr val="1CACE3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2200" spc="-135">
                <a:latin typeface="Arial"/>
                <a:cs typeface="Arial"/>
              </a:rPr>
              <a:t>Usually done </a:t>
            </a:r>
            <a:r>
              <a:rPr dirty="0" sz="2200" spc="-105">
                <a:latin typeface="Arial"/>
                <a:cs typeface="Arial"/>
              </a:rPr>
              <a:t>with </a:t>
            </a:r>
            <a:r>
              <a:rPr dirty="0" sz="2200" spc="-15">
                <a:latin typeface="Arial"/>
                <a:cs typeface="Arial"/>
              </a:rPr>
              <a:t>1 app </a:t>
            </a:r>
            <a:r>
              <a:rPr dirty="0" sz="2200" spc="-195">
                <a:latin typeface="Arial"/>
                <a:cs typeface="Arial"/>
              </a:rPr>
              <a:t>on </a:t>
            </a:r>
            <a:r>
              <a:rPr dirty="0" sz="2200" spc="-15">
                <a:latin typeface="Arial"/>
                <a:cs typeface="Arial"/>
              </a:rPr>
              <a:t>a </a:t>
            </a:r>
            <a:r>
              <a:rPr dirty="0" sz="2200" spc="-175">
                <a:latin typeface="Arial"/>
                <a:cs typeface="Arial"/>
              </a:rPr>
              <a:t>machine </a:t>
            </a:r>
            <a:r>
              <a:rPr dirty="0" sz="2200" spc="-75">
                <a:latin typeface="Arial"/>
                <a:cs typeface="Arial"/>
              </a:rPr>
              <a:t>to avoid </a:t>
            </a:r>
            <a:r>
              <a:rPr dirty="0" sz="2200" spc="-125">
                <a:latin typeface="Arial"/>
                <a:cs typeface="Arial"/>
              </a:rPr>
              <a:t>interactions: </a:t>
            </a:r>
            <a:r>
              <a:rPr dirty="0" sz="2200" spc="-120">
                <a:latin typeface="Arial"/>
                <a:cs typeface="Arial"/>
              </a:rPr>
              <a:t>insufficient</a:t>
            </a:r>
            <a:r>
              <a:rPr dirty="0" sz="2200" spc="-70">
                <a:latin typeface="Arial"/>
                <a:cs typeface="Arial"/>
              </a:rPr>
              <a:t> </a:t>
            </a:r>
            <a:r>
              <a:rPr dirty="0" sz="2200" spc="-114">
                <a:latin typeface="Arial"/>
                <a:cs typeface="Arial"/>
              </a:rPr>
              <a:t>coverage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17428" y="6445356"/>
            <a:ext cx="553085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75">
                <a:solidFill>
                  <a:srgbClr val="0D0D0D"/>
                </a:solidFill>
                <a:latin typeface="Arial"/>
                <a:cs typeface="Arial"/>
              </a:rPr>
              <a:t>13/16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858075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00"/>
              <a:t>DISCUSSION:</a:t>
            </a:r>
            <a:r>
              <a:rPr dirty="0" spc="-1019"/>
              <a:t> </a:t>
            </a:r>
            <a:r>
              <a:rPr dirty="0" spc="-1670"/>
              <a:t>WHERE</a:t>
            </a:r>
            <a:r>
              <a:rPr dirty="0" spc="-285"/>
              <a:t> </a:t>
            </a:r>
            <a:r>
              <a:rPr dirty="0" spc="-1515"/>
              <a:t>DO</a:t>
            </a:r>
            <a:r>
              <a:rPr dirty="0" spc="-300"/>
              <a:t> </a:t>
            </a:r>
            <a:r>
              <a:rPr dirty="0" spc="-1795"/>
              <a:t>WE</a:t>
            </a:r>
            <a:r>
              <a:rPr dirty="0" spc="-285"/>
              <a:t> </a:t>
            </a:r>
            <a:r>
              <a:rPr dirty="0" spc="-1655"/>
              <a:t>GO</a:t>
            </a:r>
            <a:r>
              <a:rPr dirty="0" spc="-305"/>
              <a:t> </a:t>
            </a:r>
            <a:r>
              <a:rPr dirty="0" spc="-1555"/>
              <a:t>FROM</a:t>
            </a:r>
            <a:r>
              <a:rPr dirty="0" spc="-285"/>
              <a:t> </a:t>
            </a:r>
            <a:r>
              <a:rPr dirty="0" spc="-1510"/>
              <a:t>HERE?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3432" y="2052345"/>
            <a:ext cx="9380855" cy="3783329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229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175" b="1">
                <a:latin typeface="Arial"/>
                <a:cs typeface="Arial"/>
              </a:rPr>
              <a:t>Linux </a:t>
            </a:r>
            <a:r>
              <a:rPr dirty="0" sz="2200" spc="-195" b="1">
                <a:latin typeface="Arial"/>
                <a:cs typeface="Arial"/>
              </a:rPr>
              <a:t>scheduler keeps </a:t>
            </a:r>
            <a:r>
              <a:rPr dirty="0" sz="2200" spc="-125" b="1">
                <a:latin typeface="Arial"/>
                <a:cs typeface="Arial"/>
              </a:rPr>
              <a:t>evolving, </a:t>
            </a:r>
            <a:r>
              <a:rPr dirty="0" sz="2200" spc="-120" b="1">
                <a:latin typeface="Arial"/>
                <a:cs typeface="Arial"/>
              </a:rPr>
              <a:t>different </a:t>
            </a:r>
            <a:r>
              <a:rPr dirty="0" sz="2200" spc="-150" b="1">
                <a:latin typeface="Arial"/>
                <a:cs typeface="Arial"/>
              </a:rPr>
              <a:t>algorithms, </a:t>
            </a:r>
            <a:r>
              <a:rPr dirty="0" sz="2200" spc="-125" b="1">
                <a:latin typeface="Arial"/>
                <a:cs typeface="Arial"/>
              </a:rPr>
              <a:t>new</a:t>
            </a:r>
            <a:r>
              <a:rPr dirty="0" sz="2200" spc="315" b="1">
                <a:latin typeface="Arial"/>
                <a:cs typeface="Arial"/>
              </a:rPr>
              <a:t> </a:t>
            </a:r>
            <a:r>
              <a:rPr dirty="0" sz="2200" spc="-155" b="1">
                <a:latin typeface="Arial"/>
                <a:cs typeface="Arial"/>
              </a:rPr>
              <a:t>heuristics...</a:t>
            </a:r>
            <a:endParaRPr sz="2200">
              <a:latin typeface="Arial"/>
              <a:cs typeface="Arial"/>
            </a:endParaRPr>
          </a:p>
          <a:p>
            <a:pPr lvl="1" marL="352425" indent="-212725">
              <a:lnSpc>
                <a:spcPct val="100000"/>
              </a:lnSpc>
              <a:spcBef>
                <a:spcPts val="135"/>
              </a:spcBef>
              <a:buClr>
                <a:srgbClr val="1CACE3"/>
              </a:buClr>
              <a:buFont typeface="Wingdings"/>
              <a:buChar char=""/>
              <a:tabLst>
                <a:tab pos="353060" algn="l"/>
              </a:tabLst>
            </a:pPr>
            <a:r>
              <a:rPr dirty="0" sz="2200" spc="-145" i="1">
                <a:latin typeface="Arial"/>
                <a:cs typeface="Arial"/>
              </a:rPr>
              <a:t>Hardware </a:t>
            </a:r>
            <a:r>
              <a:rPr dirty="0" sz="2200" spc="-204" i="1">
                <a:latin typeface="Arial"/>
                <a:cs typeface="Arial"/>
              </a:rPr>
              <a:t>evolves </a:t>
            </a:r>
            <a:r>
              <a:rPr dirty="0" sz="2200" spc="-95" i="1">
                <a:latin typeface="Arial"/>
                <a:cs typeface="Arial"/>
              </a:rPr>
              <a:t>fast, </a:t>
            </a:r>
            <a:r>
              <a:rPr dirty="0" sz="2200" spc="-160" i="1">
                <a:latin typeface="Arial"/>
                <a:cs typeface="Arial"/>
              </a:rPr>
              <a:t>won’t </a:t>
            </a:r>
            <a:r>
              <a:rPr dirty="0" sz="2200" spc="-100" i="1">
                <a:latin typeface="Arial"/>
                <a:cs typeface="Arial"/>
              </a:rPr>
              <a:t>get </a:t>
            </a:r>
            <a:r>
              <a:rPr dirty="0" sz="2200" spc="-175" i="1">
                <a:latin typeface="Arial"/>
                <a:cs typeface="Arial"/>
              </a:rPr>
              <a:t>any</a:t>
            </a:r>
            <a:r>
              <a:rPr dirty="0" sz="2200" spc="-130" i="1">
                <a:latin typeface="Arial"/>
                <a:cs typeface="Arial"/>
              </a:rPr>
              <a:t> </a:t>
            </a:r>
            <a:r>
              <a:rPr dirty="0" sz="2200" spc="-100" i="1">
                <a:latin typeface="Arial"/>
                <a:cs typeface="Arial"/>
              </a:rPr>
              <a:t>better!</a:t>
            </a:r>
            <a:endParaRPr sz="2200">
              <a:latin typeface="Arial"/>
              <a:cs typeface="Arial"/>
            </a:endParaRPr>
          </a:p>
          <a:p>
            <a:pPr marL="86995">
              <a:lnSpc>
                <a:spcPct val="100000"/>
              </a:lnSpc>
              <a:spcBef>
                <a:spcPts val="1345"/>
              </a:spcBef>
            </a:pPr>
            <a:r>
              <a:rPr dirty="0" sz="2200" spc="-270" b="1">
                <a:solidFill>
                  <a:srgbClr val="FF0000"/>
                </a:solidFill>
                <a:latin typeface="Arial"/>
                <a:cs typeface="Arial"/>
              </a:rPr>
              <a:t>We </a:t>
            </a:r>
            <a:r>
              <a:rPr dirty="0" sz="2200" spc="-95" b="1">
                <a:solidFill>
                  <a:srgbClr val="FF0000"/>
                </a:solidFill>
                <a:latin typeface="Arial"/>
                <a:cs typeface="Arial"/>
              </a:rPr>
              <a:t>*need* </a:t>
            </a:r>
            <a:r>
              <a:rPr dirty="0" sz="2200" spc="-65" b="1">
                <a:solidFill>
                  <a:srgbClr val="FF0000"/>
                </a:solidFill>
                <a:latin typeface="Arial"/>
                <a:cs typeface="Arial"/>
              </a:rPr>
              <a:t>a *safe* </a:t>
            </a:r>
            <a:r>
              <a:rPr dirty="0" sz="2200" spc="-35" b="1">
                <a:solidFill>
                  <a:srgbClr val="FF0000"/>
                </a:solidFill>
                <a:latin typeface="Arial"/>
                <a:cs typeface="Arial"/>
              </a:rPr>
              <a:t>way </a:t>
            </a:r>
            <a:r>
              <a:rPr dirty="0" sz="2200" spc="-170" b="1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dirty="0" sz="2200" spc="-175" b="1">
                <a:solidFill>
                  <a:srgbClr val="FF0000"/>
                </a:solidFill>
                <a:latin typeface="Arial"/>
                <a:cs typeface="Arial"/>
              </a:rPr>
              <a:t>keep </a:t>
            </a:r>
            <a:r>
              <a:rPr dirty="0" sz="2200" spc="-185" b="1">
                <a:solidFill>
                  <a:srgbClr val="FF0000"/>
                </a:solidFill>
                <a:latin typeface="Arial"/>
                <a:cs typeface="Arial"/>
              </a:rPr>
              <a:t>up </a:t>
            </a:r>
            <a:r>
              <a:rPr dirty="0" sz="2200" spc="-90" b="1">
                <a:solidFill>
                  <a:srgbClr val="FF0000"/>
                </a:solidFill>
                <a:latin typeface="Arial"/>
                <a:cs typeface="Arial"/>
              </a:rPr>
              <a:t>with </a:t>
            </a:r>
            <a:r>
              <a:rPr dirty="0" sz="2200" spc="-145" b="1">
                <a:solidFill>
                  <a:srgbClr val="FF0000"/>
                </a:solidFill>
                <a:latin typeface="Arial"/>
                <a:cs typeface="Arial"/>
              </a:rPr>
              <a:t>future</a:t>
            </a:r>
            <a:r>
              <a:rPr dirty="0" sz="2200" spc="2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140" b="1">
                <a:solidFill>
                  <a:srgbClr val="FF0000"/>
                </a:solidFill>
                <a:latin typeface="Arial"/>
                <a:cs typeface="Arial"/>
              </a:rPr>
              <a:t>hardware/uses!</a:t>
            </a:r>
            <a:endParaRPr sz="2200"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spcBef>
                <a:spcPts val="1125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210" b="1">
                <a:latin typeface="Arial"/>
                <a:cs typeface="Arial"/>
              </a:rPr>
              <a:t>Code</a:t>
            </a:r>
            <a:r>
              <a:rPr dirty="0" sz="2200" spc="-35" b="1">
                <a:latin typeface="Arial"/>
                <a:cs typeface="Arial"/>
              </a:rPr>
              <a:t> </a:t>
            </a:r>
            <a:r>
              <a:rPr dirty="0" sz="2200" spc="-170" b="1">
                <a:latin typeface="Arial"/>
                <a:cs typeface="Arial"/>
              </a:rPr>
              <a:t>testing</a:t>
            </a:r>
            <a:endParaRPr sz="2200">
              <a:latin typeface="Arial"/>
              <a:cs typeface="Arial"/>
            </a:endParaRPr>
          </a:p>
          <a:p>
            <a:pPr lvl="1" marL="355600" indent="-215265">
              <a:lnSpc>
                <a:spcPct val="100000"/>
              </a:lnSpc>
              <a:spcBef>
                <a:spcPts val="145"/>
              </a:spcBef>
              <a:buClr>
                <a:srgbClr val="1CACE3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2200" spc="-125">
                <a:latin typeface="Arial"/>
                <a:cs typeface="Arial"/>
              </a:rPr>
              <a:t>No </a:t>
            </a:r>
            <a:r>
              <a:rPr dirty="0" sz="2200" spc="-85">
                <a:latin typeface="Arial"/>
                <a:cs typeface="Arial"/>
              </a:rPr>
              <a:t>clear </a:t>
            </a:r>
            <a:r>
              <a:rPr dirty="0" sz="2200" spc="-40">
                <a:latin typeface="Arial"/>
                <a:cs typeface="Arial"/>
              </a:rPr>
              <a:t>fault </a:t>
            </a:r>
            <a:r>
              <a:rPr dirty="0" sz="2200" spc="-175">
                <a:latin typeface="Arial"/>
                <a:cs typeface="Arial"/>
              </a:rPr>
              <a:t>(no </a:t>
            </a:r>
            <a:r>
              <a:rPr dirty="0" sz="2200" spc="-180">
                <a:latin typeface="Arial"/>
                <a:cs typeface="Arial"/>
              </a:rPr>
              <a:t>crash, </a:t>
            </a:r>
            <a:r>
              <a:rPr dirty="0" sz="2200" spc="-195">
                <a:latin typeface="Arial"/>
                <a:cs typeface="Arial"/>
              </a:rPr>
              <a:t>no </a:t>
            </a:r>
            <a:r>
              <a:rPr dirty="0" sz="2200" spc="-90">
                <a:latin typeface="Arial"/>
                <a:cs typeface="Arial"/>
              </a:rPr>
              <a:t>deadlock, </a:t>
            </a:r>
            <a:r>
              <a:rPr dirty="0" sz="2200" spc="-135">
                <a:latin typeface="Arial"/>
                <a:cs typeface="Arial"/>
              </a:rPr>
              <a:t>etc.), </a:t>
            </a:r>
            <a:r>
              <a:rPr dirty="0" sz="2200" spc="-110">
                <a:latin typeface="Arial"/>
                <a:cs typeface="Arial"/>
              </a:rPr>
              <a:t>existing </a:t>
            </a:r>
            <a:r>
              <a:rPr dirty="0" sz="2200" spc="-130">
                <a:latin typeface="Arial"/>
                <a:cs typeface="Arial"/>
              </a:rPr>
              <a:t>tools </a:t>
            </a:r>
            <a:r>
              <a:rPr dirty="0" sz="2200" spc="-95">
                <a:latin typeface="Arial"/>
                <a:cs typeface="Arial"/>
              </a:rPr>
              <a:t>don’t </a:t>
            </a:r>
            <a:r>
              <a:rPr dirty="0" sz="2200" spc="-40">
                <a:latin typeface="Arial"/>
                <a:cs typeface="Arial"/>
              </a:rPr>
              <a:t>target </a:t>
            </a:r>
            <a:r>
              <a:rPr dirty="0" sz="2200" spc="-180">
                <a:latin typeface="Arial"/>
                <a:cs typeface="Arial"/>
              </a:rPr>
              <a:t>these</a:t>
            </a:r>
            <a:r>
              <a:rPr dirty="0" sz="2200" spc="-110">
                <a:latin typeface="Arial"/>
                <a:cs typeface="Arial"/>
              </a:rPr>
              <a:t> </a:t>
            </a:r>
            <a:r>
              <a:rPr dirty="0" sz="2200" spc="-165">
                <a:latin typeface="Arial"/>
                <a:cs typeface="Arial"/>
              </a:rPr>
              <a:t>bugs</a:t>
            </a:r>
            <a:endParaRPr sz="2200">
              <a:latin typeface="Arial"/>
              <a:cs typeface="Arial"/>
            </a:endParaRPr>
          </a:p>
          <a:p>
            <a:pPr marL="218440" indent="-205740">
              <a:lnSpc>
                <a:spcPct val="100000"/>
              </a:lnSpc>
              <a:spcBef>
                <a:spcPts val="1335"/>
              </a:spcBef>
              <a:buClr>
                <a:srgbClr val="1CACE3"/>
              </a:buClr>
              <a:buFont typeface="Wingdings"/>
              <a:buChar char=""/>
              <a:tabLst>
                <a:tab pos="218440" algn="l"/>
              </a:tabLst>
            </a:pPr>
            <a:r>
              <a:rPr dirty="0" sz="2200" spc="-190" b="1">
                <a:latin typeface="Arial"/>
                <a:cs typeface="Arial"/>
              </a:rPr>
              <a:t>Performance</a:t>
            </a:r>
            <a:r>
              <a:rPr dirty="0" sz="2200" spc="-35" b="1">
                <a:latin typeface="Arial"/>
                <a:cs typeface="Arial"/>
              </a:rPr>
              <a:t> </a:t>
            </a:r>
            <a:r>
              <a:rPr dirty="0" sz="2200" spc="-175" b="1">
                <a:latin typeface="Arial"/>
                <a:cs typeface="Arial"/>
              </a:rPr>
              <a:t>regression</a:t>
            </a:r>
            <a:endParaRPr sz="2200">
              <a:latin typeface="Arial"/>
              <a:cs typeface="Arial"/>
            </a:endParaRPr>
          </a:p>
          <a:p>
            <a:pPr lvl="1" marL="355600" indent="-215265">
              <a:lnSpc>
                <a:spcPct val="100000"/>
              </a:lnSpc>
              <a:spcBef>
                <a:spcPts val="135"/>
              </a:spcBef>
              <a:buClr>
                <a:srgbClr val="1CACE3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2200" spc="-135">
                <a:latin typeface="Arial"/>
                <a:cs typeface="Arial"/>
              </a:rPr>
              <a:t>Usually done </a:t>
            </a:r>
            <a:r>
              <a:rPr dirty="0" sz="2200" spc="-105">
                <a:latin typeface="Arial"/>
                <a:cs typeface="Arial"/>
              </a:rPr>
              <a:t>with </a:t>
            </a:r>
            <a:r>
              <a:rPr dirty="0" sz="2200" spc="-15">
                <a:latin typeface="Arial"/>
                <a:cs typeface="Arial"/>
              </a:rPr>
              <a:t>1 app </a:t>
            </a:r>
            <a:r>
              <a:rPr dirty="0" sz="2200" spc="-195">
                <a:latin typeface="Arial"/>
                <a:cs typeface="Arial"/>
              </a:rPr>
              <a:t>on </a:t>
            </a:r>
            <a:r>
              <a:rPr dirty="0" sz="2200" spc="-15">
                <a:latin typeface="Arial"/>
                <a:cs typeface="Arial"/>
              </a:rPr>
              <a:t>a </a:t>
            </a:r>
            <a:r>
              <a:rPr dirty="0" sz="2200" spc="-175">
                <a:latin typeface="Arial"/>
                <a:cs typeface="Arial"/>
              </a:rPr>
              <a:t>machine </a:t>
            </a:r>
            <a:r>
              <a:rPr dirty="0" sz="2200" spc="-75">
                <a:latin typeface="Arial"/>
                <a:cs typeface="Arial"/>
              </a:rPr>
              <a:t>to avoid </a:t>
            </a:r>
            <a:r>
              <a:rPr dirty="0" sz="2200" spc="-125">
                <a:latin typeface="Arial"/>
                <a:cs typeface="Arial"/>
              </a:rPr>
              <a:t>interactions: </a:t>
            </a:r>
            <a:r>
              <a:rPr dirty="0" sz="2200" spc="-120">
                <a:latin typeface="Arial"/>
                <a:cs typeface="Arial"/>
              </a:rPr>
              <a:t>insufficient</a:t>
            </a:r>
            <a:r>
              <a:rPr dirty="0" sz="2200" spc="-70">
                <a:latin typeface="Arial"/>
                <a:cs typeface="Arial"/>
              </a:rPr>
              <a:t> </a:t>
            </a:r>
            <a:r>
              <a:rPr dirty="0" sz="2200" spc="-114">
                <a:latin typeface="Arial"/>
                <a:cs typeface="Arial"/>
              </a:rPr>
              <a:t>coverage</a:t>
            </a:r>
            <a:endParaRPr sz="2200">
              <a:latin typeface="Arial"/>
              <a:cs typeface="Arial"/>
            </a:endParaRPr>
          </a:p>
          <a:p>
            <a:pPr marL="218440" indent="-205740">
              <a:lnSpc>
                <a:spcPct val="100000"/>
              </a:lnSpc>
              <a:spcBef>
                <a:spcPts val="1340"/>
              </a:spcBef>
              <a:buClr>
                <a:srgbClr val="1CACE3"/>
              </a:buClr>
              <a:buFont typeface="Wingdings"/>
              <a:buChar char=""/>
              <a:tabLst>
                <a:tab pos="218440" algn="l"/>
              </a:tabLst>
            </a:pPr>
            <a:r>
              <a:rPr dirty="0" sz="2200" spc="-135" b="1">
                <a:latin typeface="Arial"/>
                <a:cs typeface="Arial"/>
              </a:rPr>
              <a:t>Model </a:t>
            </a:r>
            <a:r>
              <a:rPr dirty="0" sz="2200" spc="-190" b="1">
                <a:latin typeface="Arial"/>
                <a:cs typeface="Arial"/>
              </a:rPr>
              <a:t>checking, </a:t>
            </a:r>
            <a:r>
              <a:rPr dirty="0" sz="2200" spc="-120" b="1">
                <a:latin typeface="Arial"/>
                <a:cs typeface="Arial"/>
              </a:rPr>
              <a:t>formal</a:t>
            </a:r>
            <a:r>
              <a:rPr dirty="0" sz="2200" spc="-180" b="1">
                <a:latin typeface="Arial"/>
                <a:cs typeface="Arial"/>
              </a:rPr>
              <a:t> </a:t>
            </a:r>
            <a:r>
              <a:rPr dirty="0" sz="2200" spc="-175" b="1">
                <a:latin typeface="Arial"/>
                <a:cs typeface="Arial"/>
              </a:rPr>
              <a:t>proofs</a:t>
            </a:r>
            <a:endParaRPr sz="2200">
              <a:latin typeface="Arial"/>
              <a:cs typeface="Arial"/>
            </a:endParaRPr>
          </a:p>
          <a:p>
            <a:pPr lvl="1" marL="355600" indent="-215265">
              <a:lnSpc>
                <a:spcPct val="100000"/>
              </a:lnSpc>
              <a:spcBef>
                <a:spcPts val="135"/>
              </a:spcBef>
              <a:buClr>
                <a:srgbClr val="1CACE3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2200" spc="-140">
                <a:latin typeface="Arial"/>
                <a:cs typeface="Arial"/>
              </a:rPr>
              <a:t>Complex, </a:t>
            </a:r>
            <a:r>
              <a:rPr dirty="0" sz="2200" spc="-30">
                <a:latin typeface="Arial"/>
                <a:cs typeface="Arial"/>
              </a:rPr>
              <a:t>parallel </a:t>
            </a:r>
            <a:r>
              <a:rPr dirty="0" sz="2200" spc="-130">
                <a:latin typeface="Arial"/>
                <a:cs typeface="Arial"/>
              </a:rPr>
              <a:t>code: </a:t>
            </a:r>
            <a:r>
              <a:rPr dirty="0" sz="2200" spc="-250">
                <a:latin typeface="Arial"/>
                <a:cs typeface="Arial"/>
              </a:rPr>
              <a:t>so </a:t>
            </a:r>
            <a:r>
              <a:rPr dirty="0" sz="2200" spc="-45">
                <a:latin typeface="Arial"/>
                <a:cs typeface="Arial"/>
              </a:rPr>
              <a:t>far, </a:t>
            </a:r>
            <a:r>
              <a:rPr dirty="0" sz="2200" spc="-100">
                <a:latin typeface="Arial"/>
                <a:cs typeface="Arial"/>
              </a:rPr>
              <a:t>nobody </a:t>
            </a:r>
            <a:r>
              <a:rPr dirty="0" sz="2200" spc="-220">
                <a:latin typeface="Arial"/>
                <a:cs typeface="Arial"/>
              </a:rPr>
              <a:t>knows </a:t>
            </a:r>
            <a:r>
              <a:rPr dirty="0" sz="2200" spc="-190">
                <a:latin typeface="Arial"/>
                <a:cs typeface="Arial"/>
              </a:rPr>
              <a:t>how </a:t>
            </a:r>
            <a:r>
              <a:rPr dirty="0" sz="2200" spc="-70">
                <a:latin typeface="Arial"/>
                <a:cs typeface="Arial"/>
              </a:rPr>
              <a:t>to do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90">
                <a:latin typeface="Arial"/>
                <a:cs typeface="Arial"/>
              </a:rPr>
              <a:t>it...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17428" y="6445356"/>
            <a:ext cx="553085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75">
                <a:solidFill>
                  <a:srgbClr val="0D0D0D"/>
                </a:solidFill>
                <a:latin typeface="Arial"/>
                <a:cs typeface="Arial"/>
              </a:rPr>
              <a:t>13/16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859218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00"/>
              <a:t>DISCUSSION:</a:t>
            </a:r>
            <a:r>
              <a:rPr dirty="0" spc="-1019"/>
              <a:t> </a:t>
            </a:r>
            <a:r>
              <a:rPr dirty="0" spc="-1670"/>
              <a:t>WHERE</a:t>
            </a:r>
            <a:r>
              <a:rPr dirty="0" spc="-195"/>
              <a:t> </a:t>
            </a:r>
            <a:r>
              <a:rPr dirty="0" spc="-1515"/>
              <a:t>DO</a:t>
            </a:r>
            <a:r>
              <a:rPr dirty="0" spc="-305"/>
              <a:t> </a:t>
            </a:r>
            <a:r>
              <a:rPr dirty="0" spc="-1795"/>
              <a:t>WE</a:t>
            </a:r>
            <a:r>
              <a:rPr dirty="0" spc="-285"/>
              <a:t> </a:t>
            </a:r>
            <a:r>
              <a:rPr dirty="0" spc="-1655"/>
              <a:t>GO</a:t>
            </a:r>
            <a:r>
              <a:rPr dirty="0" spc="-300"/>
              <a:t> </a:t>
            </a:r>
            <a:r>
              <a:rPr dirty="0" spc="-1555"/>
              <a:t>FROM</a:t>
            </a:r>
            <a:r>
              <a:rPr dirty="0" spc="-285"/>
              <a:t> </a:t>
            </a:r>
            <a:r>
              <a:rPr dirty="0" spc="-1510"/>
              <a:t>HERE?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5928" y="2069718"/>
            <a:ext cx="856742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7804" indent="-205740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Font typeface="Wingdings"/>
              <a:buChar char=""/>
              <a:tabLst>
                <a:tab pos="218440" algn="l"/>
              </a:tabLst>
            </a:pPr>
            <a:r>
              <a:rPr dirty="0" sz="2200" spc="-175" b="1">
                <a:latin typeface="Arial"/>
                <a:cs typeface="Arial"/>
              </a:rPr>
              <a:t>What </a:t>
            </a:r>
            <a:r>
              <a:rPr dirty="0" sz="2200" spc="-145" b="1">
                <a:latin typeface="Arial"/>
                <a:cs typeface="Arial"/>
              </a:rPr>
              <a:t>worked for </a:t>
            </a:r>
            <a:r>
              <a:rPr dirty="0" sz="2200" spc="-210" b="1">
                <a:latin typeface="Arial"/>
                <a:cs typeface="Arial"/>
              </a:rPr>
              <a:t>us: </a:t>
            </a:r>
            <a:r>
              <a:rPr dirty="0" sz="2200" spc="-160" i="1">
                <a:latin typeface="Arial"/>
                <a:cs typeface="Arial"/>
              </a:rPr>
              <a:t>sanity </a:t>
            </a:r>
            <a:r>
              <a:rPr dirty="0" sz="2200" spc="-210" i="1">
                <a:latin typeface="Arial"/>
                <a:cs typeface="Arial"/>
              </a:rPr>
              <a:t>checker </a:t>
            </a:r>
            <a:r>
              <a:rPr dirty="0" sz="2200" spc="-135">
                <a:latin typeface="Arial"/>
                <a:cs typeface="Arial"/>
              </a:rPr>
              <a:t>detects </a:t>
            </a:r>
            <a:r>
              <a:rPr dirty="0" sz="2200" spc="-90">
                <a:latin typeface="Arial"/>
                <a:cs typeface="Arial"/>
              </a:rPr>
              <a:t>invariant </a:t>
            </a:r>
            <a:r>
              <a:rPr dirty="0" sz="2200" spc="-110">
                <a:latin typeface="Arial"/>
                <a:cs typeface="Arial"/>
              </a:rPr>
              <a:t>violations </a:t>
            </a:r>
            <a:r>
              <a:rPr dirty="0" sz="2200" spc="-75">
                <a:latin typeface="Arial"/>
                <a:cs typeface="Arial"/>
              </a:rPr>
              <a:t>to </a:t>
            </a:r>
            <a:r>
              <a:rPr dirty="0" sz="2200" spc="-45">
                <a:latin typeface="Arial"/>
                <a:cs typeface="Arial"/>
              </a:rPr>
              <a:t>find</a:t>
            </a:r>
            <a:r>
              <a:rPr dirty="0" sz="2200" spc="-140">
                <a:latin typeface="Arial"/>
                <a:cs typeface="Arial"/>
              </a:rPr>
              <a:t> </a:t>
            </a:r>
            <a:r>
              <a:rPr dirty="0" sz="2200" spc="-165">
                <a:latin typeface="Arial"/>
                <a:cs typeface="Arial"/>
              </a:rPr>
              <a:t>bugs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955" y="4421869"/>
            <a:ext cx="7601584" cy="2421255"/>
            <a:chOff x="28955" y="4421869"/>
            <a:chExt cx="7601584" cy="2421255"/>
          </a:xfrm>
        </p:grpSpPr>
        <p:sp>
          <p:nvSpPr>
            <p:cNvPr id="5" name="object 5"/>
            <p:cNvSpPr/>
            <p:nvPr/>
          </p:nvSpPr>
          <p:spPr>
            <a:xfrm>
              <a:off x="28955" y="6402322"/>
              <a:ext cx="682752" cy="440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25623" y="6402322"/>
              <a:ext cx="1167384" cy="4251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99915" y="6402322"/>
              <a:ext cx="313943" cy="4251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34172" y="4423119"/>
              <a:ext cx="3748562" cy="19421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48200" y="6402322"/>
              <a:ext cx="667512" cy="4251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118221" y="4421869"/>
              <a:ext cx="3511886" cy="194142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863332" y="4425176"/>
            <a:ext cx="4141213" cy="193804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917428" y="6445356"/>
            <a:ext cx="553085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75">
                <a:solidFill>
                  <a:srgbClr val="0D0D0D"/>
                </a:solidFill>
                <a:latin typeface="Arial"/>
                <a:cs typeface="Arial"/>
              </a:rPr>
              <a:t>14/16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859218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00"/>
              <a:t>DISCUSSION:</a:t>
            </a:r>
            <a:r>
              <a:rPr dirty="0" spc="-1019"/>
              <a:t> </a:t>
            </a:r>
            <a:r>
              <a:rPr dirty="0" spc="-1670"/>
              <a:t>WHERE</a:t>
            </a:r>
            <a:r>
              <a:rPr dirty="0" spc="-195"/>
              <a:t> </a:t>
            </a:r>
            <a:r>
              <a:rPr dirty="0" spc="-1515"/>
              <a:t>DO</a:t>
            </a:r>
            <a:r>
              <a:rPr dirty="0" spc="-305"/>
              <a:t> </a:t>
            </a:r>
            <a:r>
              <a:rPr dirty="0" spc="-1795"/>
              <a:t>WE</a:t>
            </a:r>
            <a:r>
              <a:rPr dirty="0" spc="-285"/>
              <a:t> </a:t>
            </a:r>
            <a:r>
              <a:rPr dirty="0" spc="-1655"/>
              <a:t>GO</a:t>
            </a:r>
            <a:r>
              <a:rPr dirty="0" spc="-300"/>
              <a:t> </a:t>
            </a:r>
            <a:r>
              <a:rPr dirty="0" spc="-1555"/>
              <a:t>FROM</a:t>
            </a:r>
            <a:r>
              <a:rPr dirty="0" spc="-285"/>
              <a:t> </a:t>
            </a:r>
            <a:r>
              <a:rPr dirty="0" spc="-1510"/>
              <a:t>HERE?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5928" y="1924329"/>
            <a:ext cx="8854440" cy="985519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217804" indent="-205740">
              <a:lnSpc>
                <a:spcPct val="100000"/>
              </a:lnSpc>
              <a:spcBef>
                <a:spcPts val="1240"/>
              </a:spcBef>
              <a:buClr>
                <a:srgbClr val="1CACE3"/>
              </a:buClr>
              <a:buFont typeface="Wingdings"/>
              <a:buChar char=""/>
              <a:tabLst>
                <a:tab pos="218440" algn="l"/>
              </a:tabLst>
            </a:pPr>
            <a:r>
              <a:rPr dirty="0" sz="2200" spc="-175" b="1">
                <a:latin typeface="Arial"/>
                <a:cs typeface="Arial"/>
              </a:rPr>
              <a:t>What </a:t>
            </a:r>
            <a:r>
              <a:rPr dirty="0" sz="2200" spc="-145" b="1">
                <a:latin typeface="Arial"/>
                <a:cs typeface="Arial"/>
              </a:rPr>
              <a:t>worked for </a:t>
            </a:r>
            <a:r>
              <a:rPr dirty="0" sz="2200" spc="-210" b="1">
                <a:latin typeface="Arial"/>
                <a:cs typeface="Arial"/>
              </a:rPr>
              <a:t>us: </a:t>
            </a:r>
            <a:r>
              <a:rPr dirty="0" sz="2200" spc="-160" i="1">
                <a:latin typeface="Arial"/>
                <a:cs typeface="Arial"/>
              </a:rPr>
              <a:t>sanity </a:t>
            </a:r>
            <a:r>
              <a:rPr dirty="0" sz="2200" spc="-210" i="1">
                <a:latin typeface="Arial"/>
                <a:cs typeface="Arial"/>
              </a:rPr>
              <a:t>checker </a:t>
            </a:r>
            <a:r>
              <a:rPr dirty="0" sz="2200" spc="-135">
                <a:latin typeface="Arial"/>
                <a:cs typeface="Arial"/>
              </a:rPr>
              <a:t>detects </a:t>
            </a:r>
            <a:r>
              <a:rPr dirty="0" sz="2200" spc="-90">
                <a:latin typeface="Arial"/>
                <a:cs typeface="Arial"/>
              </a:rPr>
              <a:t>invariant </a:t>
            </a:r>
            <a:r>
              <a:rPr dirty="0" sz="2200" spc="-110">
                <a:latin typeface="Arial"/>
                <a:cs typeface="Arial"/>
              </a:rPr>
              <a:t>violations </a:t>
            </a:r>
            <a:r>
              <a:rPr dirty="0" sz="2200" spc="-75">
                <a:latin typeface="Arial"/>
                <a:cs typeface="Arial"/>
              </a:rPr>
              <a:t>to </a:t>
            </a:r>
            <a:r>
              <a:rPr dirty="0" sz="2200" spc="-45">
                <a:latin typeface="Arial"/>
                <a:cs typeface="Arial"/>
              </a:rPr>
              <a:t>find</a:t>
            </a:r>
            <a:r>
              <a:rPr dirty="0" sz="2200" spc="-160">
                <a:latin typeface="Arial"/>
                <a:cs typeface="Arial"/>
              </a:rPr>
              <a:t> </a:t>
            </a:r>
            <a:r>
              <a:rPr dirty="0" sz="2200" spc="-165">
                <a:latin typeface="Arial"/>
                <a:cs typeface="Arial"/>
              </a:rPr>
              <a:t>bugs</a:t>
            </a:r>
            <a:endParaRPr sz="2200">
              <a:latin typeface="Arial"/>
              <a:cs typeface="Arial"/>
            </a:endParaRPr>
          </a:p>
          <a:p>
            <a:pPr marL="217804" indent="-205740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Font typeface="Wingdings"/>
              <a:buChar char=""/>
              <a:tabLst>
                <a:tab pos="218440" algn="l"/>
              </a:tabLst>
            </a:pPr>
            <a:r>
              <a:rPr dirty="0" sz="2200" spc="-125" b="1">
                <a:latin typeface="Arial"/>
                <a:cs typeface="Arial"/>
              </a:rPr>
              <a:t>Idea: </a:t>
            </a:r>
            <a:r>
              <a:rPr dirty="0" sz="2200" spc="-95">
                <a:latin typeface="Arial"/>
                <a:cs typeface="Arial"/>
              </a:rPr>
              <a:t>detect </a:t>
            </a:r>
            <a:r>
              <a:rPr dirty="0" sz="2200" spc="-210">
                <a:latin typeface="Arial"/>
                <a:cs typeface="Arial"/>
              </a:rPr>
              <a:t>suspicious </a:t>
            </a:r>
            <a:r>
              <a:rPr dirty="0" sz="2200" spc="-150">
                <a:latin typeface="Arial"/>
                <a:cs typeface="Arial"/>
              </a:rPr>
              <a:t>situations, </a:t>
            </a:r>
            <a:r>
              <a:rPr dirty="0" sz="2200" spc="-130">
                <a:latin typeface="Arial"/>
                <a:cs typeface="Arial"/>
              </a:rPr>
              <a:t>monitor </a:t>
            </a:r>
            <a:r>
              <a:rPr dirty="0" sz="2200" spc="-195">
                <a:latin typeface="Arial"/>
                <a:cs typeface="Arial"/>
              </a:rPr>
              <a:t>them </a:t>
            </a:r>
            <a:r>
              <a:rPr dirty="0" sz="2200" spc="-100">
                <a:latin typeface="Arial"/>
                <a:cs typeface="Arial"/>
              </a:rPr>
              <a:t>and </a:t>
            </a:r>
            <a:r>
              <a:rPr dirty="0" sz="2200" spc="-125">
                <a:latin typeface="Arial"/>
                <a:cs typeface="Arial"/>
              </a:rPr>
              <a:t>produce </a:t>
            </a:r>
            <a:r>
              <a:rPr dirty="0" sz="2200" spc="-40">
                <a:latin typeface="Arial"/>
                <a:cs typeface="Arial"/>
              </a:rPr>
              <a:t>report </a:t>
            </a:r>
            <a:r>
              <a:rPr dirty="0" sz="2200" spc="50">
                <a:latin typeface="Arial"/>
                <a:cs typeface="Arial"/>
              </a:rPr>
              <a:t>if </a:t>
            </a:r>
            <a:r>
              <a:rPr dirty="0" sz="2200" spc="-125">
                <a:latin typeface="Arial"/>
                <a:cs typeface="Arial"/>
              </a:rPr>
              <a:t>they</a:t>
            </a:r>
            <a:r>
              <a:rPr dirty="0" sz="2200" spc="95">
                <a:latin typeface="Arial"/>
                <a:cs typeface="Arial"/>
              </a:rPr>
              <a:t> </a:t>
            </a:r>
            <a:r>
              <a:rPr dirty="0" sz="2200" spc="-110">
                <a:latin typeface="Arial"/>
                <a:cs typeface="Arial"/>
              </a:rPr>
              <a:t>last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955" y="4421869"/>
            <a:ext cx="7601584" cy="2421255"/>
            <a:chOff x="28955" y="4421869"/>
            <a:chExt cx="7601584" cy="2421255"/>
          </a:xfrm>
        </p:grpSpPr>
        <p:sp>
          <p:nvSpPr>
            <p:cNvPr id="5" name="object 5"/>
            <p:cNvSpPr/>
            <p:nvPr/>
          </p:nvSpPr>
          <p:spPr>
            <a:xfrm>
              <a:off x="28955" y="6402322"/>
              <a:ext cx="682752" cy="440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25623" y="6402322"/>
              <a:ext cx="1167384" cy="4251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99915" y="6402322"/>
              <a:ext cx="313943" cy="4251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34172" y="4423119"/>
              <a:ext cx="3748562" cy="19421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48200" y="6402322"/>
              <a:ext cx="667512" cy="4251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118221" y="4421869"/>
              <a:ext cx="3511886" cy="194142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863332" y="4425176"/>
            <a:ext cx="4141213" cy="193804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917428" y="6445356"/>
            <a:ext cx="553085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75">
                <a:solidFill>
                  <a:srgbClr val="0D0D0D"/>
                </a:solidFill>
                <a:latin typeface="Arial"/>
                <a:cs typeface="Arial"/>
              </a:rPr>
              <a:t>14/16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859218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00"/>
              <a:t>DISCUSSION:</a:t>
            </a:r>
            <a:r>
              <a:rPr dirty="0" spc="-1019"/>
              <a:t> </a:t>
            </a:r>
            <a:r>
              <a:rPr dirty="0" spc="-1670"/>
              <a:t>WHERE</a:t>
            </a:r>
            <a:r>
              <a:rPr dirty="0" spc="-195"/>
              <a:t> </a:t>
            </a:r>
            <a:r>
              <a:rPr dirty="0" spc="-1515"/>
              <a:t>DO</a:t>
            </a:r>
            <a:r>
              <a:rPr dirty="0" spc="-305"/>
              <a:t> </a:t>
            </a:r>
            <a:r>
              <a:rPr dirty="0" spc="-1795"/>
              <a:t>WE</a:t>
            </a:r>
            <a:r>
              <a:rPr dirty="0" spc="-285"/>
              <a:t> </a:t>
            </a:r>
            <a:r>
              <a:rPr dirty="0" spc="-1655"/>
              <a:t>GO</a:t>
            </a:r>
            <a:r>
              <a:rPr dirty="0" spc="-300"/>
              <a:t> </a:t>
            </a:r>
            <a:r>
              <a:rPr dirty="0" spc="-1555"/>
              <a:t>FROM</a:t>
            </a:r>
            <a:r>
              <a:rPr dirty="0" spc="-285"/>
              <a:t> </a:t>
            </a:r>
            <a:r>
              <a:rPr dirty="0" spc="-1510"/>
              <a:t>HERE?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5928" y="1924329"/>
            <a:ext cx="8854440" cy="1464310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217804" indent="-205740">
              <a:lnSpc>
                <a:spcPct val="100000"/>
              </a:lnSpc>
              <a:spcBef>
                <a:spcPts val="1240"/>
              </a:spcBef>
              <a:buClr>
                <a:srgbClr val="1CACE3"/>
              </a:buClr>
              <a:buFont typeface="Wingdings"/>
              <a:buChar char=""/>
              <a:tabLst>
                <a:tab pos="218440" algn="l"/>
              </a:tabLst>
            </a:pPr>
            <a:r>
              <a:rPr dirty="0" sz="2200" spc="-175" b="1">
                <a:latin typeface="Arial"/>
                <a:cs typeface="Arial"/>
              </a:rPr>
              <a:t>What </a:t>
            </a:r>
            <a:r>
              <a:rPr dirty="0" sz="2200" spc="-145" b="1">
                <a:latin typeface="Arial"/>
                <a:cs typeface="Arial"/>
              </a:rPr>
              <a:t>worked for </a:t>
            </a:r>
            <a:r>
              <a:rPr dirty="0" sz="2200" spc="-210" b="1">
                <a:latin typeface="Arial"/>
                <a:cs typeface="Arial"/>
              </a:rPr>
              <a:t>us: </a:t>
            </a:r>
            <a:r>
              <a:rPr dirty="0" sz="2200" spc="-160" i="1">
                <a:latin typeface="Arial"/>
                <a:cs typeface="Arial"/>
              </a:rPr>
              <a:t>sanity </a:t>
            </a:r>
            <a:r>
              <a:rPr dirty="0" sz="2200" spc="-210" i="1">
                <a:latin typeface="Arial"/>
                <a:cs typeface="Arial"/>
              </a:rPr>
              <a:t>checker </a:t>
            </a:r>
            <a:r>
              <a:rPr dirty="0" sz="2200" spc="-135">
                <a:latin typeface="Arial"/>
                <a:cs typeface="Arial"/>
              </a:rPr>
              <a:t>detects </a:t>
            </a:r>
            <a:r>
              <a:rPr dirty="0" sz="2200" spc="-90">
                <a:latin typeface="Arial"/>
                <a:cs typeface="Arial"/>
              </a:rPr>
              <a:t>invariant </a:t>
            </a:r>
            <a:r>
              <a:rPr dirty="0" sz="2200" spc="-110">
                <a:latin typeface="Arial"/>
                <a:cs typeface="Arial"/>
              </a:rPr>
              <a:t>violations </a:t>
            </a:r>
            <a:r>
              <a:rPr dirty="0" sz="2200" spc="-75">
                <a:latin typeface="Arial"/>
                <a:cs typeface="Arial"/>
              </a:rPr>
              <a:t>to </a:t>
            </a:r>
            <a:r>
              <a:rPr dirty="0" sz="2200" spc="-45">
                <a:latin typeface="Arial"/>
                <a:cs typeface="Arial"/>
              </a:rPr>
              <a:t>find</a:t>
            </a:r>
            <a:r>
              <a:rPr dirty="0" sz="2200" spc="-160">
                <a:latin typeface="Arial"/>
                <a:cs typeface="Arial"/>
              </a:rPr>
              <a:t> </a:t>
            </a:r>
            <a:r>
              <a:rPr dirty="0" sz="2200" spc="-165">
                <a:latin typeface="Arial"/>
                <a:cs typeface="Arial"/>
              </a:rPr>
              <a:t>bugs</a:t>
            </a:r>
            <a:endParaRPr sz="2200">
              <a:latin typeface="Arial"/>
              <a:cs typeface="Arial"/>
            </a:endParaRPr>
          </a:p>
          <a:p>
            <a:pPr marL="217804" indent="-205740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Font typeface="Wingdings"/>
              <a:buChar char=""/>
              <a:tabLst>
                <a:tab pos="218440" algn="l"/>
              </a:tabLst>
            </a:pPr>
            <a:r>
              <a:rPr dirty="0" sz="2200" spc="-125" b="1">
                <a:latin typeface="Arial"/>
                <a:cs typeface="Arial"/>
              </a:rPr>
              <a:t>Idea: </a:t>
            </a:r>
            <a:r>
              <a:rPr dirty="0" sz="2200" spc="-95">
                <a:latin typeface="Arial"/>
                <a:cs typeface="Arial"/>
              </a:rPr>
              <a:t>detect </a:t>
            </a:r>
            <a:r>
              <a:rPr dirty="0" sz="2200" spc="-210">
                <a:latin typeface="Arial"/>
                <a:cs typeface="Arial"/>
              </a:rPr>
              <a:t>suspicious </a:t>
            </a:r>
            <a:r>
              <a:rPr dirty="0" sz="2200" spc="-150">
                <a:latin typeface="Arial"/>
                <a:cs typeface="Arial"/>
              </a:rPr>
              <a:t>situations, </a:t>
            </a:r>
            <a:r>
              <a:rPr dirty="0" sz="2200" spc="-130">
                <a:latin typeface="Arial"/>
                <a:cs typeface="Arial"/>
              </a:rPr>
              <a:t>monitor </a:t>
            </a:r>
            <a:r>
              <a:rPr dirty="0" sz="2200" spc="-195">
                <a:latin typeface="Arial"/>
                <a:cs typeface="Arial"/>
              </a:rPr>
              <a:t>them </a:t>
            </a:r>
            <a:r>
              <a:rPr dirty="0" sz="2200" spc="-100">
                <a:latin typeface="Arial"/>
                <a:cs typeface="Arial"/>
              </a:rPr>
              <a:t>and </a:t>
            </a:r>
            <a:r>
              <a:rPr dirty="0" sz="2200" spc="-125">
                <a:latin typeface="Arial"/>
                <a:cs typeface="Arial"/>
              </a:rPr>
              <a:t>produce </a:t>
            </a:r>
            <a:r>
              <a:rPr dirty="0" sz="2200" spc="-40">
                <a:latin typeface="Arial"/>
                <a:cs typeface="Arial"/>
              </a:rPr>
              <a:t>report </a:t>
            </a:r>
            <a:r>
              <a:rPr dirty="0" sz="2200" spc="50">
                <a:latin typeface="Arial"/>
                <a:cs typeface="Arial"/>
              </a:rPr>
              <a:t>if </a:t>
            </a:r>
            <a:r>
              <a:rPr dirty="0" sz="2200" spc="-125">
                <a:latin typeface="Arial"/>
                <a:cs typeface="Arial"/>
              </a:rPr>
              <a:t>they</a:t>
            </a:r>
            <a:r>
              <a:rPr dirty="0" sz="2200" spc="95">
                <a:latin typeface="Arial"/>
                <a:cs typeface="Arial"/>
              </a:rPr>
              <a:t> </a:t>
            </a:r>
            <a:r>
              <a:rPr dirty="0" sz="2200" spc="-110">
                <a:latin typeface="Arial"/>
                <a:cs typeface="Arial"/>
              </a:rPr>
              <a:t>last</a:t>
            </a:r>
            <a:endParaRPr sz="2200">
              <a:latin typeface="Arial"/>
              <a:cs typeface="Arial"/>
            </a:endParaRPr>
          </a:p>
          <a:p>
            <a:pPr marL="217804" indent="-205740">
              <a:lnSpc>
                <a:spcPct val="100000"/>
              </a:lnSpc>
              <a:spcBef>
                <a:spcPts val="1130"/>
              </a:spcBef>
              <a:buClr>
                <a:srgbClr val="1CACE3"/>
              </a:buClr>
              <a:buFont typeface="Wingdings"/>
              <a:buChar char=""/>
              <a:tabLst>
                <a:tab pos="218440" algn="l"/>
              </a:tabLst>
            </a:pPr>
            <a:r>
              <a:rPr dirty="0" sz="2200" spc="-170" b="1" i="1">
                <a:solidFill>
                  <a:srgbClr val="FF0000"/>
                </a:solidFill>
                <a:latin typeface="Arial"/>
                <a:cs typeface="Arial"/>
              </a:rPr>
              <a:t>All </a:t>
            </a:r>
            <a:r>
              <a:rPr dirty="0" sz="2200" spc="-355" b="1" i="1">
                <a:solidFill>
                  <a:srgbClr val="FF0000"/>
                </a:solidFill>
                <a:latin typeface="Arial"/>
                <a:cs typeface="Arial"/>
              </a:rPr>
              <a:t>bugs </a:t>
            </a:r>
            <a:r>
              <a:rPr dirty="0" sz="2200" spc="-260" b="1" i="1">
                <a:solidFill>
                  <a:srgbClr val="FF0000"/>
                </a:solidFill>
                <a:latin typeface="Arial"/>
                <a:cs typeface="Arial"/>
              </a:rPr>
              <a:t>presented </a:t>
            </a:r>
            <a:r>
              <a:rPr dirty="0" sz="2200" spc="-235" b="1" i="1">
                <a:solidFill>
                  <a:srgbClr val="FF0000"/>
                </a:solidFill>
                <a:latin typeface="Arial"/>
                <a:cs typeface="Arial"/>
              </a:rPr>
              <a:t>here </a:t>
            </a:r>
            <a:r>
              <a:rPr dirty="0" sz="2200" spc="-204" b="1" i="1">
                <a:solidFill>
                  <a:srgbClr val="FF0000"/>
                </a:solidFill>
                <a:latin typeface="Arial"/>
                <a:cs typeface="Arial"/>
              </a:rPr>
              <a:t>detected </a:t>
            </a:r>
            <a:r>
              <a:rPr dirty="0" sz="2200" spc="-200" b="1" i="1">
                <a:solidFill>
                  <a:srgbClr val="FF0000"/>
                </a:solidFill>
                <a:latin typeface="Arial"/>
                <a:cs typeface="Arial"/>
              </a:rPr>
              <a:t>with </a:t>
            </a:r>
            <a:r>
              <a:rPr dirty="0" sz="2200" spc="-270" b="1" i="1">
                <a:solidFill>
                  <a:srgbClr val="FF0000"/>
                </a:solidFill>
                <a:latin typeface="Arial"/>
                <a:cs typeface="Arial"/>
              </a:rPr>
              <a:t>sanity</a:t>
            </a:r>
            <a:r>
              <a:rPr dirty="0" sz="2200" spc="-145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275" b="1" i="1">
                <a:solidFill>
                  <a:srgbClr val="FF0000"/>
                </a:solidFill>
                <a:latin typeface="Arial"/>
                <a:cs typeface="Arial"/>
              </a:rPr>
              <a:t>checker!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955" y="4421869"/>
            <a:ext cx="7601584" cy="2421255"/>
            <a:chOff x="28955" y="4421869"/>
            <a:chExt cx="7601584" cy="2421255"/>
          </a:xfrm>
        </p:grpSpPr>
        <p:sp>
          <p:nvSpPr>
            <p:cNvPr id="5" name="object 5"/>
            <p:cNvSpPr/>
            <p:nvPr/>
          </p:nvSpPr>
          <p:spPr>
            <a:xfrm>
              <a:off x="28955" y="6402322"/>
              <a:ext cx="682752" cy="440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25623" y="6402322"/>
              <a:ext cx="1167384" cy="4251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99915" y="6402322"/>
              <a:ext cx="313943" cy="4251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34172" y="4423119"/>
              <a:ext cx="3748562" cy="19421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48200" y="6402322"/>
              <a:ext cx="667512" cy="4251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118221" y="4421869"/>
              <a:ext cx="3511886" cy="194142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863332" y="4425176"/>
            <a:ext cx="4141213" cy="193804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917428" y="6445356"/>
            <a:ext cx="553085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75">
                <a:solidFill>
                  <a:srgbClr val="0D0D0D"/>
                </a:solidFill>
                <a:latin typeface="Arial"/>
                <a:cs typeface="Arial"/>
              </a:rPr>
              <a:t>14/16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859218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00"/>
              <a:t>DISCUSSION:</a:t>
            </a:r>
            <a:r>
              <a:rPr dirty="0" spc="-1019"/>
              <a:t> </a:t>
            </a:r>
            <a:r>
              <a:rPr dirty="0" spc="-1670"/>
              <a:t>WHERE</a:t>
            </a:r>
            <a:r>
              <a:rPr dirty="0" spc="-195"/>
              <a:t> </a:t>
            </a:r>
            <a:r>
              <a:rPr dirty="0" spc="-1515"/>
              <a:t>DO</a:t>
            </a:r>
            <a:r>
              <a:rPr dirty="0" spc="-305"/>
              <a:t> </a:t>
            </a:r>
            <a:r>
              <a:rPr dirty="0" spc="-1795"/>
              <a:t>WE</a:t>
            </a:r>
            <a:r>
              <a:rPr dirty="0" spc="-285"/>
              <a:t> </a:t>
            </a:r>
            <a:r>
              <a:rPr dirty="0" spc="-1655"/>
              <a:t>GO</a:t>
            </a:r>
            <a:r>
              <a:rPr dirty="0" spc="-300"/>
              <a:t> </a:t>
            </a:r>
            <a:r>
              <a:rPr dirty="0" spc="-1555"/>
              <a:t>FROM</a:t>
            </a:r>
            <a:r>
              <a:rPr dirty="0" spc="-285"/>
              <a:t> </a:t>
            </a:r>
            <a:r>
              <a:rPr dirty="0" spc="-1510"/>
              <a:t>HERE?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5928" y="1924329"/>
            <a:ext cx="10281920" cy="1944370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217804" indent="-205740">
              <a:lnSpc>
                <a:spcPct val="100000"/>
              </a:lnSpc>
              <a:spcBef>
                <a:spcPts val="1240"/>
              </a:spcBef>
              <a:buClr>
                <a:srgbClr val="1CACE3"/>
              </a:buClr>
              <a:buFont typeface="Wingdings"/>
              <a:buChar char=""/>
              <a:tabLst>
                <a:tab pos="218440" algn="l"/>
              </a:tabLst>
            </a:pPr>
            <a:r>
              <a:rPr dirty="0" sz="2200" spc="-175" b="1">
                <a:latin typeface="Arial"/>
                <a:cs typeface="Arial"/>
              </a:rPr>
              <a:t>What </a:t>
            </a:r>
            <a:r>
              <a:rPr dirty="0" sz="2200" spc="-145" b="1">
                <a:latin typeface="Arial"/>
                <a:cs typeface="Arial"/>
              </a:rPr>
              <a:t>worked for </a:t>
            </a:r>
            <a:r>
              <a:rPr dirty="0" sz="2200" spc="-210" b="1">
                <a:latin typeface="Arial"/>
                <a:cs typeface="Arial"/>
              </a:rPr>
              <a:t>us: </a:t>
            </a:r>
            <a:r>
              <a:rPr dirty="0" sz="2200" spc="-160" i="1">
                <a:latin typeface="Arial"/>
                <a:cs typeface="Arial"/>
              </a:rPr>
              <a:t>sanity </a:t>
            </a:r>
            <a:r>
              <a:rPr dirty="0" sz="2200" spc="-210" i="1">
                <a:latin typeface="Arial"/>
                <a:cs typeface="Arial"/>
              </a:rPr>
              <a:t>checker </a:t>
            </a:r>
            <a:r>
              <a:rPr dirty="0" sz="2200" spc="-135">
                <a:latin typeface="Arial"/>
                <a:cs typeface="Arial"/>
              </a:rPr>
              <a:t>detects </a:t>
            </a:r>
            <a:r>
              <a:rPr dirty="0" sz="2200" spc="-90">
                <a:latin typeface="Arial"/>
                <a:cs typeface="Arial"/>
              </a:rPr>
              <a:t>invariant </a:t>
            </a:r>
            <a:r>
              <a:rPr dirty="0" sz="2200" spc="-110">
                <a:latin typeface="Arial"/>
                <a:cs typeface="Arial"/>
              </a:rPr>
              <a:t>violations </a:t>
            </a:r>
            <a:r>
              <a:rPr dirty="0" sz="2200" spc="-75">
                <a:latin typeface="Arial"/>
                <a:cs typeface="Arial"/>
              </a:rPr>
              <a:t>to </a:t>
            </a:r>
            <a:r>
              <a:rPr dirty="0" sz="2200" spc="-45">
                <a:latin typeface="Arial"/>
                <a:cs typeface="Arial"/>
              </a:rPr>
              <a:t>find</a:t>
            </a:r>
            <a:r>
              <a:rPr dirty="0" sz="2200" spc="240">
                <a:latin typeface="Arial"/>
                <a:cs typeface="Arial"/>
              </a:rPr>
              <a:t> </a:t>
            </a:r>
            <a:r>
              <a:rPr dirty="0" sz="2200" spc="-165">
                <a:latin typeface="Arial"/>
                <a:cs typeface="Arial"/>
              </a:rPr>
              <a:t>bugs</a:t>
            </a:r>
            <a:endParaRPr sz="2200">
              <a:latin typeface="Arial"/>
              <a:cs typeface="Arial"/>
            </a:endParaRPr>
          </a:p>
          <a:p>
            <a:pPr marL="217804" indent="-205740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Font typeface="Wingdings"/>
              <a:buChar char=""/>
              <a:tabLst>
                <a:tab pos="218440" algn="l"/>
              </a:tabLst>
            </a:pPr>
            <a:r>
              <a:rPr dirty="0" sz="2200" spc="-125" b="1">
                <a:latin typeface="Arial"/>
                <a:cs typeface="Arial"/>
              </a:rPr>
              <a:t>Idea: </a:t>
            </a:r>
            <a:r>
              <a:rPr dirty="0" sz="2200" spc="-95">
                <a:latin typeface="Arial"/>
                <a:cs typeface="Arial"/>
              </a:rPr>
              <a:t>detect </a:t>
            </a:r>
            <a:r>
              <a:rPr dirty="0" sz="2200" spc="-210">
                <a:latin typeface="Arial"/>
                <a:cs typeface="Arial"/>
              </a:rPr>
              <a:t>suspicious </a:t>
            </a:r>
            <a:r>
              <a:rPr dirty="0" sz="2200" spc="-150">
                <a:latin typeface="Arial"/>
                <a:cs typeface="Arial"/>
              </a:rPr>
              <a:t>situations, </a:t>
            </a:r>
            <a:r>
              <a:rPr dirty="0" sz="2200" spc="-130">
                <a:latin typeface="Arial"/>
                <a:cs typeface="Arial"/>
              </a:rPr>
              <a:t>monitor </a:t>
            </a:r>
            <a:r>
              <a:rPr dirty="0" sz="2200" spc="-195">
                <a:latin typeface="Arial"/>
                <a:cs typeface="Arial"/>
              </a:rPr>
              <a:t>them </a:t>
            </a:r>
            <a:r>
              <a:rPr dirty="0" sz="2200" spc="-100">
                <a:latin typeface="Arial"/>
                <a:cs typeface="Arial"/>
              </a:rPr>
              <a:t>and </a:t>
            </a:r>
            <a:r>
              <a:rPr dirty="0" sz="2200" spc="-125">
                <a:latin typeface="Arial"/>
                <a:cs typeface="Arial"/>
              </a:rPr>
              <a:t>produce </a:t>
            </a:r>
            <a:r>
              <a:rPr dirty="0" sz="2200" spc="-40">
                <a:latin typeface="Arial"/>
                <a:cs typeface="Arial"/>
              </a:rPr>
              <a:t>report </a:t>
            </a:r>
            <a:r>
              <a:rPr dirty="0" sz="2200" spc="50">
                <a:latin typeface="Arial"/>
                <a:cs typeface="Arial"/>
              </a:rPr>
              <a:t>if </a:t>
            </a:r>
            <a:r>
              <a:rPr dirty="0" sz="2200" spc="-125">
                <a:latin typeface="Arial"/>
                <a:cs typeface="Arial"/>
              </a:rPr>
              <a:t>they</a:t>
            </a:r>
            <a:r>
              <a:rPr dirty="0" sz="2200" spc="30">
                <a:latin typeface="Arial"/>
                <a:cs typeface="Arial"/>
              </a:rPr>
              <a:t> </a:t>
            </a:r>
            <a:r>
              <a:rPr dirty="0" sz="2200" spc="-110">
                <a:latin typeface="Arial"/>
                <a:cs typeface="Arial"/>
              </a:rPr>
              <a:t>last</a:t>
            </a:r>
            <a:endParaRPr sz="2200">
              <a:latin typeface="Arial"/>
              <a:cs typeface="Arial"/>
            </a:endParaRPr>
          </a:p>
          <a:p>
            <a:pPr marL="217804" indent="-205740">
              <a:lnSpc>
                <a:spcPct val="100000"/>
              </a:lnSpc>
              <a:spcBef>
                <a:spcPts val="1130"/>
              </a:spcBef>
              <a:buClr>
                <a:srgbClr val="1CACE3"/>
              </a:buClr>
              <a:buFont typeface="Wingdings"/>
              <a:buChar char=""/>
              <a:tabLst>
                <a:tab pos="218440" algn="l"/>
              </a:tabLst>
            </a:pPr>
            <a:r>
              <a:rPr dirty="0" sz="2200" spc="-170" b="1" i="1">
                <a:solidFill>
                  <a:srgbClr val="FF0000"/>
                </a:solidFill>
                <a:latin typeface="Arial"/>
                <a:cs typeface="Arial"/>
              </a:rPr>
              <a:t>All </a:t>
            </a:r>
            <a:r>
              <a:rPr dirty="0" sz="2200" spc="-355" b="1" i="1">
                <a:solidFill>
                  <a:srgbClr val="FF0000"/>
                </a:solidFill>
                <a:latin typeface="Arial"/>
                <a:cs typeface="Arial"/>
              </a:rPr>
              <a:t>bugs </a:t>
            </a:r>
            <a:r>
              <a:rPr dirty="0" sz="2200" spc="-260" b="1" i="1">
                <a:solidFill>
                  <a:srgbClr val="FF0000"/>
                </a:solidFill>
                <a:latin typeface="Arial"/>
                <a:cs typeface="Arial"/>
              </a:rPr>
              <a:t>presented </a:t>
            </a:r>
            <a:r>
              <a:rPr dirty="0" sz="2200" spc="-235" b="1" i="1">
                <a:solidFill>
                  <a:srgbClr val="FF0000"/>
                </a:solidFill>
                <a:latin typeface="Arial"/>
                <a:cs typeface="Arial"/>
              </a:rPr>
              <a:t>here </a:t>
            </a:r>
            <a:r>
              <a:rPr dirty="0" sz="2200" spc="-204" b="1" i="1">
                <a:solidFill>
                  <a:srgbClr val="FF0000"/>
                </a:solidFill>
                <a:latin typeface="Arial"/>
                <a:cs typeface="Arial"/>
              </a:rPr>
              <a:t>detected </a:t>
            </a:r>
            <a:r>
              <a:rPr dirty="0" sz="2200" spc="-200" b="1" i="1">
                <a:solidFill>
                  <a:srgbClr val="FF0000"/>
                </a:solidFill>
                <a:latin typeface="Arial"/>
                <a:cs typeface="Arial"/>
              </a:rPr>
              <a:t>with </a:t>
            </a:r>
            <a:r>
              <a:rPr dirty="0" sz="2200" spc="-270" b="1" i="1">
                <a:solidFill>
                  <a:srgbClr val="FF0000"/>
                </a:solidFill>
                <a:latin typeface="Arial"/>
                <a:cs typeface="Arial"/>
              </a:rPr>
              <a:t>sanity</a:t>
            </a:r>
            <a:r>
              <a:rPr dirty="0" sz="2200" spc="-145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275" b="1" i="1">
                <a:solidFill>
                  <a:srgbClr val="FF0000"/>
                </a:solidFill>
                <a:latin typeface="Arial"/>
                <a:cs typeface="Arial"/>
              </a:rPr>
              <a:t>checker!</a:t>
            </a:r>
            <a:endParaRPr sz="2200">
              <a:latin typeface="Arial"/>
              <a:cs typeface="Arial"/>
            </a:endParaRPr>
          </a:p>
          <a:p>
            <a:pPr marL="217804" indent="-205740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Font typeface="Wingdings"/>
              <a:buChar char=""/>
              <a:tabLst>
                <a:tab pos="218440" algn="l"/>
              </a:tabLst>
            </a:pPr>
            <a:r>
              <a:rPr dirty="0" sz="2200" spc="-150" b="1">
                <a:latin typeface="Arial"/>
                <a:cs typeface="Arial"/>
              </a:rPr>
              <a:t>Our</a:t>
            </a:r>
            <a:r>
              <a:rPr dirty="0" sz="2200" spc="-20" b="1">
                <a:latin typeface="Arial"/>
                <a:cs typeface="Arial"/>
              </a:rPr>
              <a:t> </a:t>
            </a:r>
            <a:r>
              <a:rPr dirty="0" sz="2200" spc="-170" b="1">
                <a:latin typeface="Arial"/>
                <a:cs typeface="Arial"/>
              </a:rPr>
              <a:t>experience:</a:t>
            </a:r>
            <a:r>
              <a:rPr dirty="0" sz="2200" spc="-35" b="1">
                <a:latin typeface="Arial"/>
                <a:cs typeface="Arial"/>
              </a:rPr>
              <a:t> </a:t>
            </a:r>
            <a:r>
              <a:rPr dirty="0" sz="2200" spc="-95">
                <a:latin typeface="Arial"/>
                <a:cs typeface="Arial"/>
              </a:rPr>
              <a:t>exact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 spc="-135">
                <a:latin typeface="Arial"/>
                <a:cs typeface="Arial"/>
              </a:rPr>
              <a:t>traces</a:t>
            </a:r>
            <a:r>
              <a:rPr dirty="0" sz="2200" spc="25">
                <a:latin typeface="Arial"/>
                <a:cs typeface="Arial"/>
              </a:rPr>
              <a:t> </a:t>
            </a:r>
            <a:r>
              <a:rPr dirty="0" sz="2200" spc="-50">
                <a:latin typeface="Arial"/>
                <a:cs typeface="Arial"/>
              </a:rPr>
              <a:t>are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120">
                <a:latin typeface="Arial"/>
                <a:cs typeface="Arial"/>
              </a:rPr>
              <a:t>*necessary*</a:t>
            </a:r>
            <a:r>
              <a:rPr dirty="0" sz="2200" spc="25">
                <a:latin typeface="Arial"/>
                <a:cs typeface="Arial"/>
              </a:rPr>
              <a:t> </a:t>
            </a:r>
            <a:r>
              <a:rPr dirty="0" sz="2200" spc="-75">
                <a:latin typeface="Arial"/>
                <a:cs typeface="Arial"/>
              </a:rPr>
              <a:t>to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135">
                <a:latin typeface="Arial"/>
                <a:cs typeface="Arial"/>
              </a:rPr>
              <a:t>understand</a:t>
            </a:r>
            <a:r>
              <a:rPr dirty="0" sz="2200" spc="15">
                <a:latin typeface="Arial"/>
                <a:cs typeface="Arial"/>
              </a:rPr>
              <a:t> </a:t>
            </a:r>
            <a:r>
              <a:rPr dirty="0" sz="2200" spc="-140">
                <a:latin typeface="Arial"/>
                <a:cs typeface="Arial"/>
              </a:rPr>
              <a:t>complex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150">
                <a:latin typeface="Arial"/>
                <a:cs typeface="Arial"/>
              </a:rPr>
              <a:t>scheduling</a:t>
            </a:r>
            <a:r>
              <a:rPr dirty="0" sz="2200" spc="50">
                <a:latin typeface="Arial"/>
                <a:cs typeface="Arial"/>
              </a:rPr>
              <a:t> </a:t>
            </a:r>
            <a:r>
              <a:rPr dirty="0" sz="2200" spc="-135">
                <a:latin typeface="Arial"/>
                <a:cs typeface="Arial"/>
              </a:rPr>
              <a:t>problems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955" y="4421869"/>
            <a:ext cx="7601584" cy="2421255"/>
            <a:chOff x="28955" y="4421869"/>
            <a:chExt cx="7601584" cy="2421255"/>
          </a:xfrm>
        </p:grpSpPr>
        <p:sp>
          <p:nvSpPr>
            <p:cNvPr id="5" name="object 5"/>
            <p:cNvSpPr/>
            <p:nvPr/>
          </p:nvSpPr>
          <p:spPr>
            <a:xfrm>
              <a:off x="28955" y="6402322"/>
              <a:ext cx="682752" cy="440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25623" y="6402322"/>
              <a:ext cx="1167384" cy="4251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99915" y="6402322"/>
              <a:ext cx="313943" cy="4251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34172" y="4423119"/>
              <a:ext cx="3748562" cy="19421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48200" y="6402322"/>
              <a:ext cx="667512" cy="4251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118221" y="4421869"/>
              <a:ext cx="3511886" cy="194142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863332" y="4425176"/>
            <a:ext cx="4141213" cy="193804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917428" y="6445356"/>
            <a:ext cx="553085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75">
                <a:solidFill>
                  <a:srgbClr val="0D0D0D"/>
                </a:solidFill>
                <a:latin typeface="Arial"/>
                <a:cs typeface="Arial"/>
              </a:rPr>
              <a:t>14/16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295402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60"/>
              <a:t>I</a:t>
            </a:r>
            <a:r>
              <a:rPr dirty="0" spc="-1435"/>
              <a:t>N</a:t>
            </a:r>
            <a:r>
              <a:rPr dirty="0" spc="-1350"/>
              <a:t>T</a:t>
            </a:r>
            <a:r>
              <a:rPr dirty="0" spc="-1750"/>
              <a:t>R</a:t>
            </a:r>
            <a:r>
              <a:rPr dirty="0" spc="-1510"/>
              <a:t>O</a:t>
            </a:r>
            <a:r>
              <a:rPr dirty="0" spc="-1435"/>
              <a:t>DU</a:t>
            </a:r>
            <a:r>
              <a:rPr dirty="0" spc="-1700"/>
              <a:t>C</a:t>
            </a:r>
            <a:r>
              <a:rPr dirty="0" spc="-1350"/>
              <a:t>T</a:t>
            </a:r>
            <a:r>
              <a:rPr dirty="0" spc="-160"/>
              <a:t>I</a:t>
            </a:r>
            <a:r>
              <a:rPr dirty="0" spc="-1510"/>
              <a:t>O</a:t>
            </a:r>
            <a:r>
              <a:rPr dirty="0" spc="-1525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7452" y="2058415"/>
            <a:ext cx="10100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6220" indent="-224154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Font typeface="Wingdings"/>
              <a:buChar char=""/>
              <a:tabLst>
                <a:tab pos="236854" algn="l"/>
              </a:tabLst>
            </a:pPr>
            <a:r>
              <a:rPr dirty="0" sz="2400" spc="-110">
                <a:latin typeface="Arial"/>
                <a:cs typeface="Arial"/>
              </a:rPr>
              <a:t>General-purpose </a:t>
            </a:r>
            <a:r>
              <a:rPr dirty="0" sz="2400" spc="-185">
                <a:latin typeface="Arial"/>
                <a:cs typeface="Arial"/>
              </a:rPr>
              <a:t>schedulers </a:t>
            </a:r>
            <a:r>
              <a:rPr dirty="0" sz="2400" spc="-140">
                <a:latin typeface="Arial"/>
                <a:cs typeface="Arial"/>
              </a:rPr>
              <a:t>aim </a:t>
            </a:r>
            <a:r>
              <a:rPr dirty="0" sz="2400" spc="-80">
                <a:latin typeface="Arial"/>
                <a:cs typeface="Arial"/>
              </a:rPr>
              <a:t>to </a:t>
            </a:r>
            <a:r>
              <a:rPr dirty="0" sz="2400" spc="-75">
                <a:latin typeface="Arial"/>
                <a:cs typeface="Arial"/>
              </a:rPr>
              <a:t>be </a:t>
            </a:r>
            <a:r>
              <a:rPr dirty="0" sz="2400" spc="-135">
                <a:latin typeface="Arial"/>
                <a:cs typeface="Arial"/>
              </a:rPr>
              <a:t>work-conserving </a:t>
            </a:r>
            <a:r>
              <a:rPr dirty="0" sz="2400" spc="-210">
                <a:latin typeface="Arial"/>
                <a:cs typeface="Arial"/>
              </a:rPr>
              <a:t>on </a:t>
            </a:r>
            <a:r>
              <a:rPr dirty="0" sz="2400" spc="-140">
                <a:latin typeface="Arial"/>
                <a:cs typeface="Arial"/>
              </a:rPr>
              <a:t>multicore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135">
                <a:latin typeface="Arial"/>
                <a:cs typeface="Arial"/>
              </a:rPr>
              <a:t>architectures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17428" y="6445356"/>
            <a:ext cx="441959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55">
                <a:solidFill>
                  <a:srgbClr val="0D0D0D"/>
                </a:solidFill>
                <a:latin typeface="Arial"/>
                <a:cs typeface="Arial"/>
              </a:rPr>
              <a:t>3/16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859218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00"/>
              <a:t>DISCUSSION:</a:t>
            </a:r>
            <a:r>
              <a:rPr dirty="0" spc="-1019"/>
              <a:t> </a:t>
            </a:r>
            <a:r>
              <a:rPr dirty="0" spc="-1670"/>
              <a:t>WHERE</a:t>
            </a:r>
            <a:r>
              <a:rPr dirty="0" spc="-195"/>
              <a:t> </a:t>
            </a:r>
            <a:r>
              <a:rPr dirty="0" spc="-1515"/>
              <a:t>DO</a:t>
            </a:r>
            <a:r>
              <a:rPr dirty="0" spc="-305"/>
              <a:t> </a:t>
            </a:r>
            <a:r>
              <a:rPr dirty="0" spc="-1795"/>
              <a:t>WE</a:t>
            </a:r>
            <a:r>
              <a:rPr dirty="0" spc="-285"/>
              <a:t> </a:t>
            </a:r>
            <a:r>
              <a:rPr dirty="0" spc="-1655"/>
              <a:t>GO</a:t>
            </a:r>
            <a:r>
              <a:rPr dirty="0" spc="-300"/>
              <a:t> </a:t>
            </a:r>
            <a:r>
              <a:rPr dirty="0" spc="-1555"/>
              <a:t>FROM</a:t>
            </a:r>
            <a:r>
              <a:rPr dirty="0" spc="-285"/>
              <a:t> </a:t>
            </a:r>
            <a:r>
              <a:rPr dirty="0" spc="-1510"/>
              <a:t>HERE?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5928" y="1924329"/>
            <a:ext cx="10281920" cy="2425065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217804" indent="-205740">
              <a:lnSpc>
                <a:spcPct val="100000"/>
              </a:lnSpc>
              <a:spcBef>
                <a:spcPts val="1240"/>
              </a:spcBef>
              <a:buClr>
                <a:srgbClr val="1CACE3"/>
              </a:buClr>
              <a:buFont typeface="Wingdings"/>
              <a:buChar char=""/>
              <a:tabLst>
                <a:tab pos="218440" algn="l"/>
              </a:tabLst>
            </a:pPr>
            <a:r>
              <a:rPr dirty="0" sz="2200" spc="-175" b="1">
                <a:latin typeface="Arial"/>
                <a:cs typeface="Arial"/>
              </a:rPr>
              <a:t>What </a:t>
            </a:r>
            <a:r>
              <a:rPr dirty="0" sz="2200" spc="-145" b="1">
                <a:latin typeface="Arial"/>
                <a:cs typeface="Arial"/>
              </a:rPr>
              <a:t>worked for </a:t>
            </a:r>
            <a:r>
              <a:rPr dirty="0" sz="2200" spc="-210" b="1">
                <a:latin typeface="Arial"/>
                <a:cs typeface="Arial"/>
              </a:rPr>
              <a:t>us: </a:t>
            </a:r>
            <a:r>
              <a:rPr dirty="0" sz="2200" spc="-160" i="1">
                <a:latin typeface="Arial"/>
                <a:cs typeface="Arial"/>
              </a:rPr>
              <a:t>sanity </a:t>
            </a:r>
            <a:r>
              <a:rPr dirty="0" sz="2200" spc="-210" i="1">
                <a:latin typeface="Arial"/>
                <a:cs typeface="Arial"/>
              </a:rPr>
              <a:t>checker </a:t>
            </a:r>
            <a:r>
              <a:rPr dirty="0" sz="2200" spc="-135">
                <a:latin typeface="Arial"/>
                <a:cs typeface="Arial"/>
              </a:rPr>
              <a:t>detects </a:t>
            </a:r>
            <a:r>
              <a:rPr dirty="0" sz="2200" spc="-90">
                <a:latin typeface="Arial"/>
                <a:cs typeface="Arial"/>
              </a:rPr>
              <a:t>invariant </a:t>
            </a:r>
            <a:r>
              <a:rPr dirty="0" sz="2200" spc="-110">
                <a:latin typeface="Arial"/>
                <a:cs typeface="Arial"/>
              </a:rPr>
              <a:t>violations </a:t>
            </a:r>
            <a:r>
              <a:rPr dirty="0" sz="2200" spc="-75">
                <a:latin typeface="Arial"/>
                <a:cs typeface="Arial"/>
              </a:rPr>
              <a:t>to </a:t>
            </a:r>
            <a:r>
              <a:rPr dirty="0" sz="2200" spc="-45">
                <a:latin typeface="Arial"/>
                <a:cs typeface="Arial"/>
              </a:rPr>
              <a:t>find</a:t>
            </a:r>
            <a:r>
              <a:rPr dirty="0" sz="2200" spc="240">
                <a:latin typeface="Arial"/>
                <a:cs typeface="Arial"/>
              </a:rPr>
              <a:t> </a:t>
            </a:r>
            <a:r>
              <a:rPr dirty="0" sz="2200" spc="-165">
                <a:latin typeface="Arial"/>
                <a:cs typeface="Arial"/>
              </a:rPr>
              <a:t>bugs</a:t>
            </a:r>
            <a:endParaRPr sz="2200">
              <a:latin typeface="Arial"/>
              <a:cs typeface="Arial"/>
            </a:endParaRPr>
          </a:p>
          <a:p>
            <a:pPr marL="217804" indent="-205740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Font typeface="Wingdings"/>
              <a:buChar char=""/>
              <a:tabLst>
                <a:tab pos="218440" algn="l"/>
              </a:tabLst>
            </a:pPr>
            <a:r>
              <a:rPr dirty="0" sz="2200" spc="-125" b="1">
                <a:latin typeface="Arial"/>
                <a:cs typeface="Arial"/>
              </a:rPr>
              <a:t>Idea: </a:t>
            </a:r>
            <a:r>
              <a:rPr dirty="0" sz="2200" spc="-95">
                <a:latin typeface="Arial"/>
                <a:cs typeface="Arial"/>
              </a:rPr>
              <a:t>detect </a:t>
            </a:r>
            <a:r>
              <a:rPr dirty="0" sz="2200" spc="-210">
                <a:latin typeface="Arial"/>
                <a:cs typeface="Arial"/>
              </a:rPr>
              <a:t>suspicious </a:t>
            </a:r>
            <a:r>
              <a:rPr dirty="0" sz="2200" spc="-150">
                <a:latin typeface="Arial"/>
                <a:cs typeface="Arial"/>
              </a:rPr>
              <a:t>situations, </a:t>
            </a:r>
            <a:r>
              <a:rPr dirty="0" sz="2200" spc="-130">
                <a:latin typeface="Arial"/>
                <a:cs typeface="Arial"/>
              </a:rPr>
              <a:t>monitor </a:t>
            </a:r>
            <a:r>
              <a:rPr dirty="0" sz="2200" spc="-195">
                <a:latin typeface="Arial"/>
                <a:cs typeface="Arial"/>
              </a:rPr>
              <a:t>them </a:t>
            </a:r>
            <a:r>
              <a:rPr dirty="0" sz="2200" spc="-100">
                <a:latin typeface="Arial"/>
                <a:cs typeface="Arial"/>
              </a:rPr>
              <a:t>and </a:t>
            </a:r>
            <a:r>
              <a:rPr dirty="0" sz="2200" spc="-125">
                <a:latin typeface="Arial"/>
                <a:cs typeface="Arial"/>
              </a:rPr>
              <a:t>produce </a:t>
            </a:r>
            <a:r>
              <a:rPr dirty="0" sz="2200" spc="-40">
                <a:latin typeface="Arial"/>
                <a:cs typeface="Arial"/>
              </a:rPr>
              <a:t>report </a:t>
            </a:r>
            <a:r>
              <a:rPr dirty="0" sz="2200" spc="50">
                <a:latin typeface="Arial"/>
                <a:cs typeface="Arial"/>
              </a:rPr>
              <a:t>if </a:t>
            </a:r>
            <a:r>
              <a:rPr dirty="0" sz="2200" spc="-125">
                <a:latin typeface="Arial"/>
                <a:cs typeface="Arial"/>
              </a:rPr>
              <a:t>they</a:t>
            </a:r>
            <a:r>
              <a:rPr dirty="0" sz="2200" spc="30">
                <a:latin typeface="Arial"/>
                <a:cs typeface="Arial"/>
              </a:rPr>
              <a:t> </a:t>
            </a:r>
            <a:r>
              <a:rPr dirty="0" sz="2200" spc="-110">
                <a:latin typeface="Arial"/>
                <a:cs typeface="Arial"/>
              </a:rPr>
              <a:t>last</a:t>
            </a:r>
            <a:endParaRPr sz="2200">
              <a:latin typeface="Arial"/>
              <a:cs typeface="Arial"/>
            </a:endParaRPr>
          </a:p>
          <a:p>
            <a:pPr marL="217804" indent="-205740">
              <a:lnSpc>
                <a:spcPct val="100000"/>
              </a:lnSpc>
              <a:spcBef>
                <a:spcPts val="1130"/>
              </a:spcBef>
              <a:buClr>
                <a:srgbClr val="1CACE3"/>
              </a:buClr>
              <a:buFont typeface="Wingdings"/>
              <a:buChar char=""/>
              <a:tabLst>
                <a:tab pos="218440" algn="l"/>
              </a:tabLst>
            </a:pPr>
            <a:r>
              <a:rPr dirty="0" sz="2200" spc="-170" b="1" i="1">
                <a:solidFill>
                  <a:srgbClr val="FF0000"/>
                </a:solidFill>
                <a:latin typeface="Arial"/>
                <a:cs typeface="Arial"/>
              </a:rPr>
              <a:t>All </a:t>
            </a:r>
            <a:r>
              <a:rPr dirty="0" sz="2200" spc="-355" b="1" i="1">
                <a:solidFill>
                  <a:srgbClr val="FF0000"/>
                </a:solidFill>
                <a:latin typeface="Arial"/>
                <a:cs typeface="Arial"/>
              </a:rPr>
              <a:t>bugs </a:t>
            </a:r>
            <a:r>
              <a:rPr dirty="0" sz="2200" spc="-260" b="1" i="1">
                <a:solidFill>
                  <a:srgbClr val="FF0000"/>
                </a:solidFill>
                <a:latin typeface="Arial"/>
                <a:cs typeface="Arial"/>
              </a:rPr>
              <a:t>presented </a:t>
            </a:r>
            <a:r>
              <a:rPr dirty="0" sz="2200" spc="-235" b="1" i="1">
                <a:solidFill>
                  <a:srgbClr val="FF0000"/>
                </a:solidFill>
                <a:latin typeface="Arial"/>
                <a:cs typeface="Arial"/>
              </a:rPr>
              <a:t>here </a:t>
            </a:r>
            <a:r>
              <a:rPr dirty="0" sz="2200" spc="-204" b="1" i="1">
                <a:solidFill>
                  <a:srgbClr val="FF0000"/>
                </a:solidFill>
                <a:latin typeface="Arial"/>
                <a:cs typeface="Arial"/>
              </a:rPr>
              <a:t>detected </a:t>
            </a:r>
            <a:r>
              <a:rPr dirty="0" sz="2200" spc="-200" b="1" i="1">
                <a:solidFill>
                  <a:srgbClr val="FF0000"/>
                </a:solidFill>
                <a:latin typeface="Arial"/>
                <a:cs typeface="Arial"/>
              </a:rPr>
              <a:t>with </a:t>
            </a:r>
            <a:r>
              <a:rPr dirty="0" sz="2200" spc="-270" b="1" i="1">
                <a:solidFill>
                  <a:srgbClr val="FF0000"/>
                </a:solidFill>
                <a:latin typeface="Arial"/>
                <a:cs typeface="Arial"/>
              </a:rPr>
              <a:t>sanity</a:t>
            </a:r>
            <a:r>
              <a:rPr dirty="0" sz="2200" spc="-145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275" b="1" i="1">
                <a:solidFill>
                  <a:srgbClr val="FF0000"/>
                </a:solidFill>
                <a:latin typeface="Arial"/>
                <a:cs typeface="Arial"/>
              </a:rPr>
              <a:t>checker!</a:t>
            </a:r>
            <a:endParaRPr sz="2200">
              <a:latin typeface="Arial"/>
              <a:cs typeface="Arial"/>
            </a:endParaRPr>
          </a:p>
          <a:p>
            <a:pPr marL="217804" indent="-205740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Font typeface="Wingdings"/>
              <a:buChar char=""/>
              <a:tabLst>
                <a:tab pos="218440" algn="l"/>
              </a:tabLst>
            </a:pPr>
            <a:r>
              <a:rPr dirty="0" sz="2200" spc="-150" b="1">
                <a:latin typeface="Arial"/>
                <a:cs typeface="Arial"/>
              </a:rPr>
              <a:t>Our</a:t>
            </a:r>
            <a:r>
              <a:rPr dirty="0" sz="2200" spc="-20" b="1">
                <a:latin typeface="Arial"/>
                <a:cs typeface="Arial"/>
              </a:rPr>
              <a:t> </a:t>
            </a:r>
            <a:r>
              <a:rPr dirty="0" sz="2200" spc="-170" b="1">
                <a:latin typeface="Arial"/>
                <a:cs typeface="Arial"/>
              </a:rPr>
              <a:t>experience:</a:t>
            </a:r>
            <a:r>
              <a:rPr dirty="0" sz="2200" spc="-35" b="1">
                <a:latin typeface="Arial"/>
                <a:cs typeface="Arial"/>
              </a:rPr>
              <a:t> </a:t>
            </a:r>
            <a:r>
              <a:rPr dirty="0" sz="2200" spc="-95">
                <a:latin typeface="Arial"/>
                <a:cs typeface="Arial"/>
              </a:rPr>
              <a:t>exact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 spc="-135">
                <a:latin typeface="Arial"/>
                <a:cs typeface="Arial"/>
              </a:rPr>
              <a:t>traces</a:t>
            </a:r>
            <a:r>
              <a:rPr dirty="0" sz="2200" spc="25">
                <a:latin typeface="Arial"/>
                <a:cs typeface="Arial"/>
              </a:rPr>
              <a:t> </a:t>
            </a:r>
            <a:r>
              <a:rPr dirty="0" sz="2200" spc="-50">
                <a:latin typeface="Arial"/>
                <a:cs typeface="Arial"/>
              </a:rPr>
              <a:t>are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120">
                <a:latin typeface="Arial"/>
                <a:cs typeface="Arial"/>
              </a:rPr>
              <a:t>*necessary*</a:t>
            </a:r>
            <a:r>
              <a:rPr dirty="0" sz="2200" spc="25">
                <a:latin typeface="Arial"/>
                <a:cs typeface="Arial"/>
              </a:rPr>
              <a:t> </a:t>
            </a:r>
            <a:r>
              <a:rPr dirty="0" sz="2200" spc="-75">
                <a:latin typeface="Arial"/>
                <a:cs typeface="Arial"/>
              </a:rPr>
              <a:t>to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135">
                <a:latin typeface="Arial"/>
                <a:cs typeface="Arial"/>
              </a:rPr>
              <a:t>understand</a:t>
            </a:r>
            <a:r>
              <a:rPr dirty="0" sz="2200" spc="15">
                <a:latin typeface="Arial"/>
                <a:cs typeface="Arial"/>
              </a:rPr>
              <a:t> </a:t>
            </a:r>
            <a:r>
              <a:rPr dirty="0" sz="2200" spc="-140">
                <a:latin typeface="Arial"/>
                <a:cs typeface="Arial"/>
              </a:rPr>
              <a:t>complex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150">
                <a:latin typeface="Arial"/>
                <a:cs typeface="Arial"/>
              </a:rPr>
              <a:t>scheduling</a:t>
            </a:r>
            <a:r>
              <a:rPr dirty="0" sz="2200" spc="50">
                <a:latin typeface="Arial"/>
                <a:cs typeface="Arial"/>
              </a:rPr>
              <a:t> </a:t>
            </a:r>
            <a:r>
              <a:rPr dirty="0" sz="2200" spc="-135">
                <a:latin typeface="Arial"/>
                <a:cs typeface="Arial"/>
              </a:rPr>
              <a:t>problems</a:t>
            </a:r>
            <a:endParaRPr sz="2200">
              <a:latin typeface="Arial"/>
              <a:cs typeface="Arial"/>
            </a:endParaRPr>
          </a:p>
          <a:p>
            <a:pPr marL="217804" indent="-205740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Font typeface="Wingdings"/>
              <a:buChar char=""/>
              <a:tabLst>
                <a:tab pos="218440" algn="l"/>
              </a:tabLst>
            </a:pPr>
            <a:r>
              <a:rPr dirty="0" sz="2200" spc="-235">
                <a:latin typeface="Arial"/>
                <a:cs typeface="Arial"/>
              </a:rPr>
              <a:t>Custom </a:t>
            </a:r>
            <a:r>
              <a:rPr dirty="0" sz="2200" spc="-135">
                <a:latin typeface="Arial"/>
                <a:cs typeface="Arial"/>
              </a:rPr>
              <a:t>visual </a:t>
            </a:r>
            <a:r>
              <a:rPr dirty="0" sz="2200" spc="-70">
                <a:latin typeface="Arial"/>
                <a:cs typeface="Arial"/>
              </a:rPr>
              <a:t>tool </a:t>
            </a:r>
            <a:r>
              <a:rPr dirty="0" sz="2200" spc="-235">
                <a:latin typeface="Arial"/>
                <a:cs typeface="Arial"/>
              </a:rPr>
              <a:t>show </a:t>
            </a:r>
            <a:r>
              <a:rPr dirty="0" sz="2200" spc="-10">
                <a:latin typeface="Arial"/>
                <a:cs typeface="Arial"/>
              </a:rPr>
              <a:t>all </a:t>
            </a:r>
            <a:r>
              <a:rPr dirty="0" sz="2200" spc="-155">
                <a:latin typeface="Arial"/>
                <a:cs typeface="Arial"/>
              </a:rPr>
              <a:t>scheduling </a:t>
            </a:r>
            <a:r>
              <a:rPr dirty="0" sz="2200" spc="-180">
                <a:latin typeface="Arial"/>
                <a:cs typeface="Arial"/>
              </a:rPr>
              <a:t>events </a:t>
            </a:r>
            <a:r>
              <a:rPr dirty="0" sz="2200" spc="484">
                <a:latin typeface="Arial"/>
                <a:cs typeface="Arial"/>
              </a:rPr>
              <a:t>/ </a:t>
            </a:r>
            <a:r>
              <a:rPr dirty="0" sz="2200" spc="-120">
                <a:latin typeface="Arial"/>
                <a:cs typeface="Arial"/>
              </a:rPr>
              <a:t>migrations </a:t>
            </a:r>
            <a:r>
              <a:rPr dirty="0" sz="2200" spc="484">
                <a:latin typeface="Arial"/>
                <a:cs typeface="Arial"/>
              </a:rPr>
              <a:t>/ </a:t>
            </a:r>
            <a:r>
              <a:rPr dirty="0" sz="2200" spc="-130">
                <a:latin typeface="Arial"/>
                <a:cs typeface="Arial"/>
              </a:rPr>
              <a:t>considered </a:t>
            </a:r>
            <a:r>
              <a:rPr dirty="0" sz="2200" spc="-175">
                <a:latin typeface="Arial"/>
                <a:cs typeface="Arial"/>
              </a:rPr>
              <a:t>cores </a:t>
            </a:r>
            <a:r>
              <a:rPr dirty="0" sz="2200" spc="484">
                <a:latin typeface="Arial"/>
                <a:cs typeface="Arial"/>
              </a:rPr>
              <a:t>/</a:t>
            </a:r>
            <a:r>
              <a:rPr dirty="0" sz="2200" spc="-150">
                <a:latin typeface="Arial"/>
                <a:cs typeface="Arial"/>
              </a:rPr>
              <a:t> </a:t>
            </a:r>
            <a:r>
              <a:rPr dirty="0" sz="2200" spc="-85">
                <a:latin typeface="Arial"/>
                <a:cs typeface="Arial"/>
              </a:rPr>
              <a:t>load...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955" y="4421869"/>
            <a:ext cx="7601584" cy="2421255"/>
            <a:chOff x="28955" y="4421869"/>
            <a:chExt cx="7601584" cy="2421255"/>
          </a:xfrm>
        </p:grpSpPr>
        <p:sp>
          <p:nvSpPr>
            <p:cNvPr id="5" name="object 5"/>
            <p:cNvSpPr/>
            <p:nvPr/>
          </p:nvSpPr>
          <p:spPr>
            <a:xfrm>
              <a:off x="28955" y="6402322"/>
              <a:ext cx="682752" cy="440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25623" y="6402322"/>
              <a:ext cx="1167384" cy="4251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99915" y="6402322"/>
              <a:ext cx="313943" cy="4251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34172" y="4423119"/>
              <a:ext cx="3748562" cy="19421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48200" y="6402322"/>
              <a:ext cx="667512" cy="4251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118221" y="4421869"/>
              <a:ext cx="3511886" cy="194142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863332" y="4425176"/>
            <a:ext cx="4141213" cy="193804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917428" y="6445356"/>
            <a:ext cx="553085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75">
                <a:solidFill>
                  <a:srgbClr val="0D0D0D"/>
                </a:solidFill>
                <a:latin typeface="Arial"/>
                <a:cs typeface="Arial"/>
              </a:rPr>
              <a:t>14/16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927671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00"/>
              <a:t>DISCUSSION: </a:t>
            </a:r>
            <a:r>
              <a:rPr dirty="0" spc="-1055"/>
              <a:t>FIXING</a:t>
            </a:r>
            <a:r>
              <a:rPr dirty="0" spc="-825"/>
              <a:t> </a:t>
            </a:r>
            <a:r>
              <a:rPr dirty="0" spc="-1500"/>
              <a:t>THE</a:t>
            </a:r>
            <a:r>
              <a:rPr dirty="0" spc="-285"/>
              <a:t> </a:t>
            </a:r>
            <a:r>
              <a:rPr dirty="0" spc="-1530"/>
              <a:t>SCHEDULER</a:t>
            </a:r>
            <a:r>
              <a:rPr dirty="0" spc="-270"/>
              <a:t> </a:t>
            </a:r>
            <a:r>
              <a:rPr dirty="0" spc="-1295"/>
              <a:t>POSSIBLE?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5928" y="2052345"/>
            <a:ext cx="8526780" cy="148590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229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229" b="1">
                <a:latin typeface="Arial"/>
                <a:cs typeface="Arial"/>
              </a:rPr>
              <a:t>Basic </a:t>
            </a:r>
            <a:r>
              <a:rPr dirty="0" sz="2200" spc="-120" b="1">
                <a:latin typeface="Arial"/>
                <a:cs typeface="Arial"/>
              </a:rPr>
              <a:t>fixes </a:t>
            </a:r>
            <a:r>
              <a:rPr dirty="0" sz="2200" spc="-145" b="1">
                <a:latin typeface="Arial"/>
                <a:cs typeface="Arial"/>
              </a:rPr>
              <a:t>for </a:t>
            </a:r>
            <a:r>
              <a:rPr dirty="0" sz="2200" spc="-175" b="1">
                <a:latin typeface="Arial"/>
                <a:cs typeface="Arial"/>
              </a:rPr>
              <a:t>the </a:t>
            </a:r>
            <a:r>
              <a:rPr dirty="0" sz="2200" spc="-220" b="1">
                <a:latin typeface="Arial"/>
                <a:cs typeface="Arial"/>
              </a:rPr>
              <a:t>bugs </a:t>
            </a:r>
            <a:r>
              <a:rPr dirty="0" sz="2200" spc="-75" b="1">
                <a:latin typeface="Arial"/>
                <a:cs typeface="Arial"/>
              </a:rPr>
              <a:t>we</a:t>
            </a:r>
            <a:r>
              <a:rPr dirty="0" sz="2200" spc="-65" b="1">
                <a:latin typeface="Arial"/>
                <a:cs typeface="Arial"/>
              </a:rPr>
              <a:t> </a:t>
            </a:r>
            <a:r>
              <a:rPr dirty="0" sz="2200" spc="-110" b="1">
                <a:latin typeface="Arial"/>
                <a:cs typeface="Arial"/>
              </a:rPr>
              <a:t>analyzed:</a:t>
            </a:r>
            <a:endParaRPr sz="2200">
              <a:latin typeface="Arial"/>
              <a:cs typeface="Arial"/>
            </a:endParaRPr>
          </a:p>
          <a:p>
            <a:pPr lvl="1" marL="352425" indent="-212725">
              <a:lnSpc>
                <a:spcPct val="100000"/>
              </a:lnSpc>
              <a:spcBef>
                <a:spcPts val="135"/>
              </a:spcBef>
              <a:buClr>
                <a:srgbClr val="1CACE3"/>
              </a:buClr>
              <a:buFont typeface="Wingdings"/>
              <a:buChar char=""/>
              <a:tabLst>
                <a:tab pos="353060" algn="l"/>
              </a:tabLst>
            </a:pPr>
            <a:r>
              <a:rPr dirty="0" sz="2200" spc="-265" b="1">
                <a:latin typeface="Arial"/>
                <a:cs typeface="Arial"/>
              </a:rPr>
              <a:t>Bug </a:t>
            </a:r>
            <a:r>
              <a:rPr dirty="0" sz="2200" spc="5" b="1">
                <a:latin typeface="Arial"/>
                <a:cs typeface="Arial"/>
              </a:rPr>
              <a:t>#1: </a:t>
            </a:r>
            <a:r>
              <a:rPr dirty="0" sz="2200" spc="-229">
                <a:latin typeface="Arial"/>
                <a:cs typeface="Arial"/>
              </a:rPr>
              <a:t>minimum </a:t>
            </a:r>
            <a:r>
              <a:rPr dirty="0" sz="2200" spc="-45">
                <a:latin typeface="Arial"/>
                <a:cs typeface="Arial"/>
              </a:rPr>
              <a:t>load </a:t>
            </a:r>
            <a:r>
              <a:rPr dirty="0" sz="2200" spc="-120">
                <a:latin typeface="Arial"/>
                <a:cs typeface="Arial"/>
              </a:rPr>
              <a:t>instead </a:t>
            </a:r>
            <a:r>
              <a:rPr dirty="0" sz="2200" spc="-5">
                <a:latin typeface="Arial"/>
                <a:cs typeface="Arial"/>
              </a:rPr>
              <a:t>of </a:t>
            </a:r>
            <a:r>
              <a:rPr dirty="0" sz="2200" spc="-80">
                <a:latin typeface="Arial"/>
                <a:cs typeface="Arial"/>
              </a:rPr>
              <a:t>average </a:t>
            </a:r>
            <a:r>
              <a:rPr dirty="0" sz="2200" spc="-145">
                <a:solidFill>
                  <a:srgbClr val="FF0000"/>
                </a:solidFill>
                <a:latin typeface="Arial"/>
                <a:cs typeface="Arial"/>
              </a:rPr>
              <a:t>(may </a:t>
            </a:r>
            <a:r>
              <a:rPr dirty="0" sz="2200" spc="-70">
                <a:solidFill>
                  <a:srgbClr val="FF0000"/>
                </a:solidFill>
                <a:latin typeface="Arial"/>
                <a:cs typeface="Arial"/>
              </a:rPr>
              <a:t>be </a:t>
            </a:r>
            <a:r>
              <a:rPr dirty="0" sz="2200" spc="-225">
                <a:solidFill>
                  <a:srgbClr val="FF0000"/>
                </a:solidFill>
                <a:latin typeface="Arial"/>
                <a:cs typeface="Arial"/>
              </a:rPr>
              <a:t>less</a:t>
            </a:r>
            <a:r>
              <a:rPr dirty="0" sz="2200" spc="-5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105">
                <a:solidFill>
                  <a:srgbClr val="FF0000"/>
                </a:solidFill>
                <a:latin typeface="Arial"/>
                <a:cs typeface="Arial"/>
              </a:rPr>
              <a:t>stable!)</a:t>
            </a:r>
            <a:endParaRPr sz="2200">
              <a:latin typeface="Arial"/>
              <a:cs typeface="Arial"/>
            </a:endParaRPr>
          </a:p>
          <a:p>
            <a:pPr lvl="1" marL="352425" indent="-212725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Wingdings"/>
              <a:buChar char=""/>
              <a:tabLst>
                <a:tab pos="353060" algn="l"/>
              </a:tabLst>
            </a:pPr>
            <a:r>
              <a:rPr dirty="0" sz="2200" spc="-270" b="1">
                <a:latin typeface="Arial"/>
                <a:cs typeface="Arial"/>
              </a:rPr>
              <a:t>Bugs </a:t>
            </a:r>
            <a:r>
              <a:rPr dirty="0" sz="2200" spc="60" b="1">
                <a:latin typeface="Arial"/>
                <a:cs typeface="Arial"/>
              </a:rPr>
              <a:t>#2-#3 </a:t>
            </a:r>
            <a:r>
              <a:rPr dirty="0" sz="2200" spc="-165" b="1">
                <a:latin typeface="Arial"/>
                <a:cs typeface="Arial"/>
              </a:rPr>
              <a:t>: </a:t>
            </a:r>
            <a:r>
              <a:rPr dirty="0" sz="2200" spc="-75">
                <a:latin typeface="Arial"/>
                <a:cs typeface="Arial"/>
              </a:rPr>
              <a:t>building </a:t>
            </a:r>
            <a:r>
              <a:rPr dirty="0" sz="2200" spc="-135">
                <a:latin typeface="Arial"/>
                <a:cs typeface="Arial"/>
              </a:rPr>
              <a:t>the </a:t>
            </a:r>
            <a:r>
              <a:rPr dirty="0" sz="2200" spc="-105">
                <a:latin typeface="Arial"/>
                <a:cs typeface="Arial"/>
              </a:rPr>
              <a:t>hierarchy </a:t>
            </a:r>
            <a:r>
              <a:rPr dirty="0" sz="2200" spc="-30">
                <a:latin typeface="Arial"/>
                <a:cs typeface="Arial"/>
              </a:rPr>
              <a:t>differently </a:t>
            </a:r>
            <a:r>
              <a:rPr dirty="0" sz="2200" spc="-250">
                <a:solidFill>
                  <a:srgbClr val="FF0000"/>
                </a:solidFill>
                <a:latin typeface="Arial"/>
                <a:cs typeface="Arial"/>
              </a:rPr>
              <a:t>(seems </a:t>
            </a:r>
            <a:r>
              <a:rPr dirty="0" sz="2200" spc="-7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dirty="0" sz="2200" spc="-110">
                <a:solidFill>
                  <a:srgbClr val="FF0000"/>
                </a:solidFill>
                <a:latin typeface="Arial"/>
                <a:cs typeface="Arial"/>
              </a:rPr>
              <a:t>always</a:t>
            </a:r>
            <a:r>
              <a:rPr dirty="0" sz="2200" spc="37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110">
                <a:solidFill>
                  <a:srgbClr val="FF0000"/>
                </a:solidFill>
                <a:latin typeface="Arial"/>
                <a:cs typeface="Arial"/>
              </a:rPr>
              <a:t>work!)</a:t>
            </a:r>
            <a:endParaRPr sz="2200">
              <a:latin typeface="Arial"/>
              <a:cs typeface="Arial"/>
            </a:endParaRPr>
          </a:p>
          <a:p>
            <a:pPr lvl="1" marL="352425" indent="-212725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Wingdings"/>
              <a:buChar char=""/>
              <a:tabLst>
                <a:tab pos="353060" algn="l"/>
              </a:tabLst>
            </a:pPr>
            <a:r>
              <a:rPr dirty="0" sz="2200" spc="-265" b="1">
                <a:latin typeface="Arial"/>
                <a:cs typeface="Arial"/>
              </a:rPr>
              <a:t>Bug </a:t>
            </a:r>
            <a:r>
              <a:rPr dirty="0" sz="2200" spc="5" b="1">
                <a:latin typeface="Arial"/>
                <a:cs typeface="Arial"/>
              </a:rPr>
              <a:t>#4: </a:t>
            </a:r>
            <a:r>
              <a:rPr dirty="0" sz="2200" spc="-135">
                <a:latin typeface="Arial"/>
                <a:cs typeface="Arial"/>
              </a:rPr>
              <a:t>wake </a:t>
            </a:r>
            <a:r>
              <a:rPr dirty="0" sz="2200" spc="-140">
                <a:latin typeface="Arial"/>
                <a:cs typeface="Arial"/>
              </a:rPr>
              <a:t>up </a:t>
            </a:r>
            <a:r>
              <a:rPr dirty="0" sz="2200" spc="-195">
                <a:latin typeface="Arial"/>
                <a:cs typeface="Arial"/>
              </a:rPr>
              <a:t>on </a:t>
            </a:r>
            <a:r>
              <a:rPr dirty="0" sz="2200" spc="-175">
                <a:latin typeface="Arial"/>
                <a:cs typeface="Arial"/>
              </a:rPr>
              <a:t>cores </a:t>
            </a:r>
            <a:r>
              <a:rPr dirty="0" sz="2200" spc="-45">
                <a:latin typeface="Arial"/>
                <a:cs typeface="Arial"/>
              </a:rPr>
              <a:t>idle </a:t>
            </a:r>
            <a:r>
              <a:rPr dirty="0" sz="2200" spc="-20">
                <a:latin typeface="Arial"/>
                <a:cs typeface="Arial"/>
              </a:rPr>
              <a:t>for </a:t>
            </a:r>
            <a:r>
              <a:rPr dirty="0" sz="2200" spc="-140">
                <a:latin typeface="Arial"/>
                <a:cs typeface="Arial"/>
              </a:rPr>
              <a:t>longest </a:t>
            </a:r>
            <a:r>
              <a:rPr dirty="0" sz="2200" spc="-130">
                <a:latin typeface="Arial"/>
                <a:cs typeface="Arial"/>
              </a:rPr>
              <a:t>time </a:t>
            </a:r>
            <a:r>
              <a:rPr dirty="0" sz="2200" spc="-145">
                <a:solidFill>
                  <a:srgbClr val="FF0000"/>
                </a:solidFill>
                <a:latin typeface="Arial"/>
                <a:cs typeface="Arial"/>
              </a:rPr>
              <a:t>(may </a:t>
            </a:r>
            <a:r>
              <a:rPr dirty="0" sz="2200" spc="-70">
                <a:solidFill>
                  <a:srgbClr val="FF0000"/>
                </a:solidFill>
                <a:latin typeface="Arial"/>
                <a:cs typeface="Arial"/>
              </a:rPr>
              <a:t>be </a:t>
            </a:r>
            <a:r>
              <a:rPr dirty="0" sz="2200" spc="-15">
                <a:solidFill>
                  <a:srgbClr val="FF0000"/>
                </a:solidFill>
                <a:latin typeface="Arial"/>
                <a:cs typeface="Arial"/>
              </a:rPr>
              <a:t>bad </a:t>
            </a:r>
            <a:r>
              <a:rPr dirty="0" sz="2200" spc="-2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dirty="0" sz="2200" spc="-19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105">
                <a:solidFill>
                  <a:srgbClr val="FF0000"/>
                </a:solidFill>
                <a:latin typeface="Arial"/>
                <a:cs typeface="Arial"/>
              </a:rPr>
              <a:t>energy!)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17428" y="6445356"/>
            <a:ext cx="553085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75">
                <a:solidFill>
                  <a:srgbClr val="0D0D0D"/>
                </a:solidFill>
                <a:latin typeface="Arial"/>
                <a:cs typeface="Arial"/>
              </a:rPr>
              <a:t>15/16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927671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00"/>
              <a:t>DISCUSSION: </a:t>
            </a:r>
            <a:r>
              <a:rPr dirty="0" spc="-1055"/>
              <a:t>FIXING</a:t>
            </a:r>
            <a:r>
              <a:rPr dirty="0" spc="-825"/>
              <a:t> </a:t>
            </a:r>
            <a:r>
              <a:rPr dirty="0" spc="-1500"/>
              <a:t>THE</a:t>
            </a:r>
            <a:r>
              <a:rPr dirty="0" spc="-285"/>
              <a:t> </a:t>
            </a:r>
            <a:r>
              <a:rPr dirty="0" spc="-1530"/>
              <a:t>SCHEDULER</a:t>
            </a:r>
            <a:r>
              <a:rPr dirty="0" spc="-270"/>
              <a:t> </a:t>
            </a:r>
            <a:r>
              <a:rPr dirty="0" spc="-1295"/>
              <a:t>POSSIBLE?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5928" y="2052345"/>
            <a:ext cx="8682990" cy="272224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229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229" b="1">
                <a:latin typeface="Arial"/>
                <a:cs typeface="Arial"/>
              </a:rPr>
              <a:t>Basic </a:t>
            </a:r>
            <a:r>
              <a:rPr dirty="0" sz="2200" spc="-120" b="1">
                <a:latin typeface="Arial"/>
                <a:cs typeface="Arial"/>
              </a:rPr>
              <a:t>fixes </a:t>
            </a:r>
            <a:r>
              <a:rPr dirty="0" sz="2200" spc="-145" b="1">
                <a:latin typeface="Arial"/>
                <a:cs typeface="Arial"/>
              </a:rPr>
              <a:t>for </a:t>
            </a:r>
            <a:r>
              <a:rPr dirty="0" sz="2200" spc="-175" b="1">
                <a:latin typeface="Arial"/>
                <a:cs typeface="Arial"/>
              </a:rPr>
              <a:t>the </a:t>
            </a:r>
            <a:r>
              <a:rPr dirty="0" sz="2200" spc="-220" b="1">
                <a:latin typeface="Arial"/>
                <a:cs typeface="Arial"/>
              </a:rPr>
              <a:t>bugs </a:t>
            </a:r>
            <a:r>
              <a:rPr dirty="0" sz="2200" spc="-75" b="1">
                <a:latin typeface="Arial"/>
                <a:cs typeface="Arial"/>
              </a:rPr>
              <a:t>we</a:t>
            </a:r>
            <a:r>
              <a:rPr dirty="0" sz="2200" spc="-65" b="1">
                <a:latin typeface="Arial"/>
                <a:cs typeface="Arial"/>
              </a:rPr>
              <a:t> </a:t>
            </a:r>
            <a:r>
              <a:rPr dirty="0" sz="2200" spc="-110" b="1">
                <a:latin typeface="Arial"/>
                <a:cs typeface="Arial"/>
              </a:rPr>
              <a:t>analyzed:</a:t>
            </a:r>
            <a:endParaRPr sz="2200">
              <a:latin typeface="Arial"/>
              <a:cs typeface="Arial"/>
            </a:endParaRPr>
          </a:p>
          <a:p>
            <a:pPr lvl="1" marL="352425" indent="-212725">
              <a:lnSpc>
                <a:spcPct val="100000"/>
              </a:lnSpc>
              <a:spcBef>
                <a:spcPts val="135"/>
              </a:spcBef>
              <a:buClr>
                <a:srgbClr val="1CACE3"/>
              </a:buClr>
              <a:buFont typeface="Wingdings"/>
              <a:buChar char=""/>
              <a:tabLst>
                <a:tab pos="353060" algn="l"/>
              </a:tabLst>
            </a:pPr>
            <a:r>
              <a:rPr dirty="0" sz="2200" spc="-265" b="1">
                <a:latin typeface="Arial"/>
                <a:cs typeface="Arial"/>
              </a:rPr>
              <a:t>Bug </a:t>
            </a:r>
            <a:r>
              <a:rPr dirty="0" sz="2200" spc="5" b="1">
                <a:latin typeface="Arial"/>
                <a:cs typeface="Arial"/>
              </a:rPr>
              <a:t>#1: </a:t>
            </a:r>
            <a:r>
              <a:rPr dirty="0" sz="2200" spc="-229">
                <a:latin typeface="Arial"/>
                <a:cs typeface="Arial"/>
              </a:rPr>
              <a:t>minimum </a:t>
            </a:r>
            <a:r>
              <a:rPr dirty="0" sz="2200" spc="-45">
                <a:latin typeface="Arial"/>
                <a:cs typeface="Arial"/>
              </a:rPr>
              <a:t>load </a:t>
            </a:r>
            <a:r>
              <a:rPr dirty="0" sz="2200" spc="-120">
                <a:latin typeface="Arial"/>
                <a:cs typeface="Arial"/>
              </a:rPr>
              <a:t>instead </a:t>
            </a:r>
            <a:r>
              <a:rPr dirty="0" sz="2200" spc="-5">
                <a:latin typeface="Arial"/>
                <a:cs typeface="Arial"/>
              </a:rPr>
              <a:t>of </a:t>
            </a:r>
            <a:r>
              <a:rPr dirty="0" sz="2200" spc="-80">
                <a:latin typeface="Arial"/>
                <a:cs typeface="Arial"/>
              </a:rPr>
              <a:t>average </a:t>
            </a:r>
            <a:r>
              <a:rPr dirty="0" sz="2200" spc="-145">
                <a:solidFill>
                  <a:srgbClr val="FF0000"/>
                </a:solidFill>
                <a:latin typeface="Arial"/>
                <a:cs typeface="Arial"/>
              </a:rPr>
              <a:t>(may </a:t>
            </a:r>
            <a:r>
              <a:rPr dirty="0" sz="2200" spc="-70">
                <a:solidFill>
                  <a:srgbClr val="FF0000"/>
                </a:solidFill>
                <a:latin typeface="Arial"/>
                <a:cs typeface="Arial"/>
              </a:rPr>
              <a:t>be </a:t>
            </a:r>
            <a:r>
              <a:rPr dirty="0" sz="2200" spc="-225">
                <a:solidFill>
                  <a:srgbClr val="FF0000"/>
                </a:solidFill>
                <a:latin typeface="Arial"/>
                <a:cs typeface="Arial"/>
              </a:rPr>
              <a:t>less</a:t>
            </a:r>
            <a:r>
              <a:rPr dirty="0" sz="2200" spc="-5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105">
                <a:solidFill>
                  <a:srgbClr val="FF0000"/>
                </a:solidFill>
                <a:latin typeface="Arial"/>
                <a:cs typeface="Arial"/>
              </a:rPr>
              <a:t>stable!)</a:t>
            </a:r>
            <a:endParaRPr sz="2200">
              <a:latin typeface="Arial"/>
              <a:cs typeface="Arial"/>
            </a:endParaRPr>
          </a:p>
          <a:p>
            <a:pPr lvl="1" marL="352425" indent="-212725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Wingdings"/>
              <a:buChar char=""/>
              <a:tabLst>
                <a:tab pos="353060" algn="l"/>
              </a:tabLst>
            </a:pPr>
            <a:r>
              <a:rPr dirty="0" sz="2200" spc="-270" b="1">
                <a:latin typeface="Arial"/>
                <a:cs typeface="Arial"/>
              </a:rPr>
              <a:t>Bugs </a:t>
            </a:r>
            <a:r>
              <a:rPr dirty="0" sz="2200" spc="60" b="1">
                <a:latin typeface="Arial"/>
                <a:cs typeface="Arial"/>
              </a:rPr>
              <a:t>#2-#3 </a:t>
            </a:r>
            <a:r>
              <a:rPr dirty="0" sz="2200" spc="-165" b="1">
                <a:latin typeface="Arial"/>
                <a:cs typeface="Arial"/>
              </a:rPr>
              <a:t>: </a:t>
            </a:r>
            <a:r>
              <a:rPr dirty="0" sz="2200" spc="-75">
                <a:latin typeface="Arial"/>
                <a:cs typeface="Arial"/>
              </a:rPr>
              <a:t>building </a:t>
            </a:r>
            <a:r>
              <a:rPr dirty="0" sz="2200" spc="-135">
                <a:latin typeface="Arial"/>
                <a:cs typeface="Arial"/>
              </a:rPr>
              <a:t>the </a:t>
            </a:r>
            <a:r>
              <a:rPr dirty="0" sz="2200" spc="-105">
                <a:latin typeface="Arial"/>
                <a:cs typeface="Arial"/>
              </a:rPr>
              <a:t>hierarchy </a:t>
            </a:r>
            <a:r>
              <a:rPr dirty="0" sz="2200" spc="-30">
                <a:latin typeface="Arial"/>
                <a:cs typeface="Arial"/>
              </a:rPr>
              <a:t>differently </a:t>
            </a:r>
            <a:r>
              <a:rPr dirty="0" sz="2200" spc="-250">
                <a:solidFill>
                  <a:srgbClr val="FF0000"/>
                </a:solidFill>
                <a:latin typeface="Arial"/>
                <a:cs typeface="Arial"/>
              </a:rPr>
              <a:t>(seems </a:t>
            </a:r>
            <a:r>
              <a:rPr dirty="0" sz="2200" spc="-7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dirty="0" sz="2200" spc="-110">
                <a:solidFill>
                  <a:srgbClr val="FF0000"/>
                </a:solidFill>
                <a:latin typeface="Arial"/>
                <a:cs typeface="Arial"/>
              </a:rPr>
              <a:t>always</a:t>
            </a:r>
            <a:r>
              <a:rPr dirty="0" sz="2200" spc="37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110">
                <a:solidFill>
                  <a:srgbClr val="FF0000"/>
                </a:solidFill>
                <a:latin typeface="Arial"/>
                <a:cs typeface="Arial"/>
              </a:rPr>
              <a:t>work!)</a:t>
            </a:r>
            <a:endParaRPr sz="2200">
              <a:latin typeface="Arial"/>
              <a:cs typeface="Arial"/>
            </a:endParaRPr>
          </a:p>
          <a:p>
            <a:pPr lvl="1" marL="352425" indent="-212725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Wingdings"/>
              <a:buChar char=""/>
              <a:tabLst>
                <a:tab pos="353060" algn="l"/>
              </a:tabLst>
            </a:pPr>
            <a:r>
              <a:rPr dirty="0" sz="2200" spc="-265" b="1">
                <a:latin typeface="Arial"/>
                <a:cs typeface="Arial"/>
              </a:rPr>
              <a:t>Bug </a:t>
            </a:r>
            <a:r>
              <a:rPr dirty="0" sz="2200" spc="5" b="1">
                <a:latin typeface="Arial"/>
                <a:cs typeface="Arial"/>
              </a:rPr>
              <a:t>#4: </a:t>
            </a:r>
            <a:r>
              <a:rPr dirty="0" sz="2200" spc="-135">
                <a:latin typeface="Arial"/>
                <a:cs typeface="Arial"/>
              </a:rPr>
              <a:t>wake </a:t>
            </a:r>
            <a:r>
              <a:rPr dirty="0" sz="2200" spc="-140">
                <a:latin typeface="Arial"/>
                <a:cs typeface="Arial"/>
              </a:rPr>
              <a:t>up </a:t>
            </a:r>
            <a:r>
              <a:rPr dirty="0" sz="2200" spc="-195">
                <a:latin typeface="Arial"/>
                <a:cs typeface="Arial"/>
              </a:rPr>
              <a:t>on </a:t>
            </a:r>
            <a:r>
              <a:rPr dirty="0" sz="2200" spc="-175">
                <a:latin typeface="Arial"/>
                <a:cs typeface="Arial"/>
              </a:rPr>
              <a:t>cores </a:t>
            </a:r>
            <a:r>
              <a:rPr dirty="0" sz="2200" spc="-45">
                <a:latin typeface="Arial"/>
                <a:cs typeface="Arial"/>
              </a:rPr>
              <a:t>idle </a:t>
            </a:r>
            <a:r>
              <a:rPr dirty="0" sz="2200" spc="-20">
                <a:latin typeface="Arial"/>
                <a:cs typeface="Arial"/>
              </a:rPr>
              <a:t>for </a:t>
            </a:r>
            <a:r>
              <a:rPr dirty="0" sz="2200" spc="-140">
                <a:latin typeface="Arial"/>
                <a:cs typeface="Arial"/>
              </a:rPr>
              <a:t>longest </a:t>
            </a:r>
            <a:r>
              <a:rPr dirty="0" sz="2200" spc="-130">
                <a:latin typeface="Arial"/>
                <a:cs typeface="Arial"/>
              </a:rPr>
              <a:t>time </a:t>
            </a:r>
            <a:r>
              <a:rPr dirty="0" sz="2200" spc="-145">
                <a:solidFill>
                  <a:srgbClr val="FF0000"/>
                </a:solidFill>
                <a:latin typeface="Arial"/>
                <a:cs typeface="Arial"/>
              </a:rPr>
              <a:t>(may </a:t>
            </a:r>
            <a:r>
              <a:rPr dirty="0" sz="2200" spc="-70">
                <a:solidFill>
                  <a:srgbClr val="FF0000"/>
                </a:solidFill>
                <a:latin typeface="Arial"/>
                <a:cs typeface="Arial"/>
              </a:rPr>
              <a:t>be </a:t>
            </a:r>
            <a:r>
              <a:rPr dirty="0" sz="2200" spc="-15">
                <a:solidFill>
                  <a:srgbClr val="FF0000"/>
                </a:solidFill>
                <a:latin typeface="Arial"/>
                <a:cs typeface="Arial"/>
              </a:rPr>
              <a:t>bad </a:t>
            </a:r>
            <a:r>
              <a:rPr dirty="0" sz="2200" spc="-2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dirty="0" sz="2200" spc="-19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105">
                <a:solidFill>
                  <a:srgbClr val="FF0000"/>
                </a:solidFill>
                <a:latin typeface="Arial"/>
                <a:cs typeface="Arial"/>
              </a:rPr>
              <a:t>energy!)</a:t>
            </a:r>
            <a:endParaRPr sz="2200"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spcBef>
                <a:spcPts val="1345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170" b="1">
                <a:latin typeface="Arial"/>
                <a:cs typeface="Arial"/>
              </a:rPr>
              <a:t>Fixes</a:t>
            </a:r>
            <a:r>
              <a:rPr dirty="0" sz="2200" spc="-35" b="1">
                <a:latin typeface="Arial"/>
                <a:cs typeface="Arial"/>
              </a:rPr>
              <a:t> </a:t>
            </a:r>
            <a:r>
              <a:rPr dirty="0" sz="2200" spc="-175" b="1">
                <a:latin typeface="Arial"/>
                <a:cs typeface="Arial"/>
              </a:rPr>
              <a:t>not</a:t>
            </a:r>
            <a:r>
              <a:rPr dirty="0" sz="2200" spc="-35" b="1">
                <a:latin typeface="Arial"/>
                <a:cs typeface="Arial"/>
              </a:rPr>
              <a:t> </a:t>
            </a:r>
            <a:r>
              <a:rPr dirty="0" sz="2200" spc="-160" b="1">
                <a:latin typeface="Arial"/>
                <a:cs typeface="Arial"/>
              </a:rPr>
              <a:t>perfect,</a:t>
            </a:r>
            <a:r>
              <a:rPr dirty="0" sz="2200" spc="-30" b="1">
                <a:latin typeface="Arial"/>
                <a:cs typeface="Arial"/>
              </a:rPr>
              <a:t> </a:t>
            </a:r>
            <a:r>
              <a:rPr dirty="0" sz="2200" spc="-150" b="1">
                <a:latin typeface="Arial"/>
                <a:cs typeface="Arial"/>
              </a:rPr>
              <a:t>hard</a:t>
            </a:r>
            <a:r>
              <a:rPr dirty="0" sz="2200" spc="-30" b="1">
                <a:latin typeface="Arial"/>
                <a:cs typeface="Arial"/>
              </a:rPr>
              <a:t> </a:t>
            </a:r>
            <a:r>
              <a:rPr dirty="0" sz="2200" spc="-175" b="1">
                <a:latin typeface="Arial"/>
                <a:cs typeface="Arial"/>
              </a:rPr>
              <a:t>to</a:t>
            </a:r>
            <a:r>
              <a:rPr dirty="0" sz="2200" spc="-30" b="1">
                <a:latin typeface="Arial"/>
                <a:cs typeface="Arial"/>
              </a:rPr>
              <a:t> </a:t>
            </a:r>
            <a:r>
              <a:rPr dirty="0" sz="2200" spc="-190" b="1">
                <a:latin typeface="Arial"/>
                <a:cs typeface="Arial"/>
              </a:rPr>
              <a:t>ensure</a:t>
            </a:r>
            <a:r>
              <a:rPr dirty="0" sz="2200" spc="-30" b="1">
                <a:latin typeface="Arial"/>
                <a:cs typeface="Arial"/>
              </a:rPr>
              <a:t> </a:t>
            </a:r>
            <a:r>
              <a:rPr dirty="0" sz="2200" spc="-155" b="1">
                <a:latin typeface="Arial"/>
                <a:cs typeface="Arial"/>
              </a:rPr>
              <a:t>they</a:t>
            </a:r>
            <a:r>
              <a:rPr dirty="0" sz="2200" spc="-40" b="1">
                <a:latin typeface="Arial"/>
                <a:cs typeface="Arial"/>
              </a:rPr>
              <a:t> </a:t>
            </a:r>
            <a:r>
              <a:rPr dirty="0" sz="2200" spc="-170" b="1">
                <a:latin typeface="Arial"/>
                <a:cs typeface="Arial"/>
              </a:rPr>
              <a:t>never</a:t>
            </a:r>
            <a:r>
              <a:rPr dirty="0" sz="2200" spc="-30" b="1">
                <a:latin typeface="Arial"/>
                <a:cs typeface="Arial"/>
              </a:rPr>
              <a:t> </a:t>
            </a:r>
            <a:r>
              <a:rPr dirty="0" sz="2200" spc="-165" b="1">
                <a:latin typeface="Arial"/>
                <a:cs typeface="Arial"/>
              </a:rPr>
              <a:t>worsen</a:t>
            </a:r>
            <a:r>
              <a:rPr dirty="0" sz="2200" spc="-25" b="1">
                <a:latin typeface="Arial"/>
                <a:cs typeface="Arial"/>
              </a:rPr>
              <a:t> </a:t>
            </a:r>
            <a:r>
              <a:rPr dirty="0" sz="2200" spc="-170" b="1">
                <a:latin typeface="Arial"/>
                <a:cs typeface="Arial"/>
              </a:rPr>
              <a:t>performance</a:t>
            </a:r>
            <a:endParaRPr sz="2200">
              <a:latin typeface="Arial"/>
              <a:cs typeface="Arial"/>
            </a:endParaRPr>
          </a:p>
          <a:p>
            <a:pPr lvl="1" marL="354965" indent="-215265">
              <a:lnSpc>
                <a:spcPct val="100000"/>
              </a:lnSpc>
              <a:spcBef>
                <a:spcPts val="135"/>
              </a:spcBef>
              <a:buClr>
                <a:srgbClr val="1CACE3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2200" spc="-185">
                <a:latin typeface="Arial"/>
                <a:cs typeface="Arial"/>
              </a:rPr>
              <a:t>Linux </a:t>
            </a:r>
            <a:r>
              <a:rPr dirty="0" sz="2200" spc="-150">
                <a:latin typeface="Arial"/>
                <a:cs typeface="Arial"/>
              </a:rPr>
              <a:t>scheduler </a:t>
            </a:r>
            <a:r>
              <a:rPr dirty="0" sz="2200" spc="-90">
                <a:latin typeface="Arial"/>
                <a:cs typeface="Arial"/>
              </a:rPr>
              <a:t>too </a:t>
            </a:r>
            <a:r>
              <a:rPr dirty="0" sz="2200" spc="-135">
                <a:latin typeface="Arial"/>
                <a:cs typeface="Arial"/>
              </a:rPr>
              <a:t>complex, </a:t>
            </a:r>
            <a:r>
              <a:rPr dirty="0" sz="2200" spc="-180">
                <a:latin typeface="Arial"/>
                <a:cs typeface="Arial"/>
              </a:rPr>
              <a:t>many </a:t>
            </a:r>
            <a:r>
              <a:rPr dirty="0" sz="2200" spc="-135">
                <a:latin typeface="Arial"/>
                <a:cs typeface="Arial"/>
              </a:rPr>
              <a:t>competing </a:t>
            </a:r>
            <a:r>
              <a:rPr dirty="0" sz="2200" spc="-170">
                <a:latin typeface="Arial"/>
                <a:cs typeface="Arial"/>
              </a:rPr>
              <a:t>heuristics </a:t>
            </a:r>
            <a:r>
              <a:rPr dirty="0" sz="2200" spc="-35">
                <a:latin typeface="Arial"/>
                <a:cs typeface="Arial"/>
              </a:rPr>
              <a:t>added</a:t>
            </a:r>
            <a:r>
              <a:rPr dirty="0" sz="2200" spc="-95">
                <a:latin typeface="Arial"/>
                <a:cs typeface="Arial"/>
              </a:rPr>
              <a:t> </a:t>
            </a:r>
            <a:r>
              <a:rPr dirty="0" sz="2200" spc="-80">
                <a:latin typeface="Arial"/>
                <a:cs typeface="Arial"/>
              </a:rPr>
              <a:t>empirically!</a:t>
            </a:r>
            <a:endParaRPr sz="2200">
              <a:latin typeface="Arial"/>
              <a:cs typeface="Arial"/>
            </a:endParaRPr>
          </a:p>
          <a:p>
            <a:pPr lvl="1" marL="354965" indent="-215265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2200" spc="-75">
                <a:latin typeface="Arial"/>
                <a:cs typeface="Arial"/>
              </a:rPr>
              <a:t>Hard to </a:t>
            </a:r>
            <a:r>
              <a:rPr dirty="0" sz="2200" spc="-229">
                <a:latin typeface="Arial"/>
                <a:cs typeface="Arial"/>
              </a:rPr>
              <a:t>guess </a:t>
            </a:r>
            <a:r>
              <a:rPr dirty="0" sz="2200" spc="-135">
                <a:latin typeface="Arial"/>
                <a:cs typeface="Arial"/>
              </a:rPr>
              <a:t>the </a:t>
            </a:r>
            <a:r>
              <a:rPr dirty="0" sz="2200" spc="-45">
                <a:latin typeface="Arial"/>
                <a:cs typeface="Arial"/>
              </a:rPr>
              <a:t>effect </a:t>
            </a:r>
            <a:r>
              <a:rPr dirty="0" sz="2200" spc="-5">
                <a:latin typeface="Arial"/>
                <a:cs typeface="Arial"/>
              </a:rPr>
              <a:t>of </a:t>
            </a:r>
            <a:r>
              <a:rPr dirty="0" sz="2200" spc="-170">
                <a:latin typeface="Arial"/>
                <a:cs typeface="Arial"/>
              </a:rPr>
              <a:t>one</a:t>
            </a:r>
            <a:r>
              <a:rPr dirty="0" sz="2200" spc="-150">
                <a:latin typeface="Arial"/>
                <a:cs typeface="Arial"/>
              </a:rPr>
              <a:t> change...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17428" y="6445356"/>
            <a:ext cx="553085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75">
                <a:solidFill>
                  <a:srgbClr val="0D0D0D"/>
                </a:solidFill>
                <a:latin typeface="Arial"/>
                <a:cs typeface="Arial"/>
              </a:rPr>
              <a:t>15/16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927671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00"/>
              <a:t>DISCUSSION: </a:t>
            </a:r>
            <a:r>
              <a:rPr dirty="0" spc="-1055"/>
              <a:t>FIXING</a:t>
            </a:r>
            <a:r>
              <a:rPr dirty="0" spc="-825"/>
              <a:t> </a:t>
            </a:r>
            <a:r>
              <a:rPr dirty="0" spc="-1500"/>
              <a:t>THE</a:t>
            </a:r>
            <a:r>
              <a:rPr dirty="0" spc="-285"/>
              <a:t> </a:t>
            </a:r>
            <a:r>
              <a:rPr dirty="0" spc="-1530"/>
              <a:t>SCHEDULER</a:t>
            </a:r>
            <a:r>
              <a:rPr dirty="0" spc="-270"/>
              <a:t> </a:t>
            </a:r>
            <a:r>
              <a:rPr dirty="0" spc="-1295"/>
              <a:t>POSSIBLE?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5928" y="2052345"/>
            <a:ext cx="9867900" cy="3580129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229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229" b="1">
                <a:latin typeface="Arial"/>
                <a:cs typeface="Arial"/>
              </a:rPr>
              <a:t>Basic </a:t>
            </a:r>
            <a:r>
              <a:rPr dirty="0" sz="2200" spc="-120" b="1">
                <a:latin typeface="Arial"/>
                <a:cs typeface="Arial"/>
              </a:rPr>
              <a:t>fixes </a:t>
            </a:r>
            <a:r>
              <a:rPr dirty="0" sz="2200" spc="-145" b="1">
                <a:latin typeface="Arial"/>
                <a:cs typeface="Arial"/>
              </a:rPr>
              <a:t>for </a:t>
            </a:r>
            <a:r>
              <a:rPr dirty="0" sz="2200" spc="-175" b="1">
                <a:latin typeface="Arial"/>
                <a:cs typeface="Arial"/>
              </a:rPr>
              <a:t>the </a:t>
            </a:r>
            <a:r>
              <a:rPr dirty="0" sz="2200" spc="-220" b="1">
                <a:latin typeface="Arial"/>
                <a:cs typeface="Arial"/>
              </a:rPr>
              <a:t>bugs </a:t>
            </a:r>
            <a:r>
              <a:rPr dirty="0" sz="2200" spc="-75" b="1">
                <a:latin typeface="Arial"/>
                <a:cs typeface="Arial"/>
              </a:rPr>
              <a:t>we</a:t>
            </a:r>
            <a:r>
              <a:rPr dirty="0" sz="2200" spc="-65" b="1">
                <a:latin typeface="Arial"/>
                <a:cs typeface="Arial"/>
              </a:rPr>
              <a:t> </a:t>
            </a:r>
            <a:r>
              <a:rPr dirty="0" sz="2200" spc="-110" b="1">
                <a:latin typeface="Arial"/>
                <a:cs typeface="Arial"/>
              </a:rPr>
              <a:t>analyzed:</a:t>
            </a:r>
            <a:endParaRPr sz="2200">
              <a:latin typeface="Arial"/>
              <a:cs typeface="Arial"/>
            </a:endParaRPr>
          </a:p>
          <a:p>
            <a:pPr lvl="1" marL="352425" indent="-212725">
              <a:lnSpc>
                <a:spcPct val="100000"/>
              </a:lnSpc>
              <a:spcBef>
                <a:spcPts val="135"/>
              </a:spcBef>
              <a:buClr>
                <a:srgbClr val="1CACE3"/>
              </a:buClr>
              <a:buFont typeface="Wingdings"/>
              <a:buChar char=""/>
              <a:tabLst>
                <a:tab pos="353060" algn="l"/>
              </a:tabLst>
            </a:pPr>
            <a:r>
              <a:rPr dirty="0" sz="2200" spc="-265" b="1">
                <a:latin typeface="Arial"/>
                <a:cs typeface="Arial"/>
              </a:rPr>
              <a:t>Bug </a:t>
            </a:r>
            <a:r>
              <a:rPr dirty="0" sz="2200" spc="5" b="1">
                <a:latin typeface="Arial"/>
                <a:cs typeface="Arial"/>
              </a:rPr>
              <a:t>#1: </a:t>
            </a:r>
            <a:r>
              <a:rPr dirty="0" sz="2200" spc="-229">
                <a:latin typeface="Arial"/>
                <a:cs typeface="Arial"/>
              </a:rPr>
              <a:t>minimum </a:t>
            </a:r>
            <a:r>
              <a:rPr dirty="0" sz="2200" spc="-45">
                <a:latin typeface="Arial"/>
                <a:cs typeface="Arial"/>
              </a:rPr>
              <a:t>load </a:t>
            </a:r>
            <a:r>
              <a:rPr dirty="0" sz="2200" spc="-120">
                <a:latin typeface="Arial"/>
                <a:cs typeface="Arial"/>
              </a:rPr>
              <a:t>instead </a:t>
            </a:r>
            <a:r>
              <a:rPr dirty="0" sz="2200" spc="-5">
                <a:latin typeface="Arial"/>
                <a:cs typeface="Arial"/>
              </a:rPr>
              <a:t>of </a:t>
            </a:r>
            <a:r>
              <a:rPr dirty="0" sz="2200" spc="-80">
                <a:latin typeface="Arial"/>
                <a:cs typeface="Arial"/>
              </a:rPr>
              <a:t>average </a:t>
            </a:r>
            <a:r>
              <a:rPr dirty="0" sz="2200" spc="-145">
                <a:solidFill>
                  <a:srgbClr val="FF0000"/>
                </a:solidFill>
                <a:latin typeface="Arial"/>
                <a:cs typeface="Arial"/>
              </a:rPr>
              <a:t>(may </a:t>
            </a:r>
            <a:r>
              <a:rPr dirty="0" sz="2200" spc="-70">
                <a:solidFill>
                  <a:srgbClr val="FF0000"/>
                </a:solidFill>
                <a:latin typeface="Arial"/>
                <a:cs typeface="Arial"/>
              </a:rPr>
              <a:t>be </a:t>
            </a:r>
            <a:r>
              <a:rPr dirty="0" sz="2200" spc="-225">
                <a:solidFill>
                  <a:srgbClr val="FF0000"/>
                </a:solidFill>
                <a:latin typeface="Arial"/>
                <a:cs typeface="Arial"/>
              </a:rPr>
              <a:t>less</a:t>
            </a:r>
            <a:r>
              <a:rPr dirty="0" sz="2200" spc="-6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105">
                <a:solidFill>
                  <a:srgbClr val="FF0000"/>
                </a:solidFill>
                <a:latin typeface="Arial"/>
                <a:cs typeface="Arial"/>
              </a:rPr>
              <a:t>stable!)</a:t>
            </a:r>
            <a:endParaRPr sz="2200">
              <a:latin typeface="Arial"/>
              <a:cs typeface="Arial"/>
            </a:endParaRPr>
          </a:p>
          <a:p>
            <a:pPr lvl="1" marL="352425" indent="-212725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Wingdings"/>
              <a:buChar char=""/>
              <a:tabLst>
                <a:tab pos="353060" algn="l"/>
              </a:tabLst>
            </a:pPr>
            <a:r>
              <a:rPr dirty="0" sz="2200" spc="-270" b="1">
                <a:latin typeface="Arial"/>
                <a:cs typeface="Arial"/>
              </a:rPr>
              <a:t>Bugs </a:t>
            </a:r>
            <a:r>
              <a:rPr dirty="0" sz="2200" spc="60" b="1">
                <a:latin typeface="Arial"/>
                <a:cs typeface="Arial"/>
              </a:rPr>
              <a:t>#2-#3 </a:t>
            </a:r>
            <a:r>
              <a:rPr dirty="0" sz="2200" spc="-165" b="1">
                <a:latin typeface="Arial"/>
                <a:cs typeface="Arial"/>
              </a:rPr>
              <a:t>: </a:t>
            </a:r>
            <a:r>
              <a:rPr dirty="0" sz="2200" spc="-75">
                <a:latin typeface="Arial"/>
                <a:cs typeface="Arial"/>
              </a:rPr>
              <a:t>building </a:t>
            </a:r>
            <a:r>
              <a:rPr dirty="0" sz="2200" spc="-135">
                <a:latin typeface="Arial"/>
                <a:cs typeface="Arial"/>
              </a:rPr>
              <a:t>the </a:t>
            </a:r>
            <a:r>
              <a:rPr dirty="0" sz="2200" spc="-105">
                <a:latin typeface="Arial"/>
                <a:cs typeface="Arial"/>
              </a:rPr>
              <a:t>hierarchy </a:t>
            </a:r>
            <a:r>
              <a:rPr dirty="0" sz="2200" spc="-30">
                <a:latin typeface="Arial"/>
                <a:cs typeface="Arial"/>
              </a:rPr>
              <a:t>differently </a:t>
            </a:r>
            <a:r>
              <a:rPr dirty="0" sz="2200" spc="-250">
                <a:solidFill>
                  <a:srgbClr val="FF0000"/>
                </a:solidFill>
                <a:latin typeface="Arial"/>
                <a:cs typeface="Arial"/>
              </a:rPr>
              <a:t>(seems </a:t>
            </a:r>
            <a:r>
              <a:rPr dirty="0" sz="2200" spc="-7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dirty="0" sz="2200" spc="-110">
                <a:solidFill>
                  <a:srgbClr val="FF0000"/>
                </a:solidFill>
                <a:latin typeface="Arial"/>
                <a:cs typeface="Arial"/>
              </a:rPr>
              <a:t>always</a:t>
            </a:r>
            <a:r>
              <a:rPr dirty="0" sz="2200" spc="36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110">
                <a:solidFill>
                  <a:srgbClr val="FF0000"/>
                </a:solidFill>
                <a:latin typeface="Arial"/>
                <a:cs typeface="Arial"/>
              </a:rPr>
              <a:t>work!)</a:t>
            </a:r>
            <a:endParaRPr sz="2200">
              <a:latin typeface="Arial"/>
              <a:cs typeface="Arial"/>
            </a:endParaRPr>
          </a:p>
          <a:p>
            <a:pPr lvl="1" marL="352425" indent="-212725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Wingdings"/>
              <a:buChar char=""/>
              <a:tabLst>
                <a:tab pos="353060" algn="l"/>
              </a:tabLst>
            </a:pPr>
            <a:r>
              <a:rPr dirty="0" sz="2200" spc="-265" b="1">
                <a:latin typeface="Arial"/>
                <a:cs typeface="Arial"/>
              </a:rPr>
              <a:t>Bug </a:t>
            </a:r>
            <a:r>
              <a:rPr dirty="0" sz="2200" spc="5" b="1">
                <a:latin typeface="Arial"/>
                <a:cs typeface="Arial"/>
              </a:rPr>
              <a:t>#4: </a:t>
            </a:r>
            <a:r>
              <a:rPr dirty="0" sz="2200" spc="-135">
                <a:latin typeface="Arial"/>
                <a:cs typeface="Arial"/>
              </a:rPr>
              <a:t>wake </a:t>
            </a:r>
            <a:r>
              <a:rPr dirty="0" sz="2200" spc="-140">
                <a:latin typeface="Arial"/>
                <a:cs typeface="Arial"/>
              </a:rPr>
              <a:t>up </a:t>
            </a:r>
            <a:r>
              <a:rPr dirty="0" sz="2200" spc="-195">
                <a:latin typeface="Arial"/>
                <a:cs typeface="Arial"/>
              </a:rPr>
              <a:t>on </a:t>
            </a:r>
            <a:r>
              <a:rPr dirty="0" sz="2200" spc="-175">
                <a:latin typeface="Arial"/>
                <a:cs typeface="Arial"/>
              </a:rPr>
              <a:t>cores </a:t>
            </a:r>
            <a:r>
              <a:rPr dirty="0" sz="2200" spc="-45">
                <a:latin typeface="Arial"/>
                <a:cs typeface="Arial"/>
              </a:rPr>
              <a:t>idle </a:t>
            </a:r>
            <a:r>
              <a:rPr dirty="0" sz="2200" spc="-20">
                <a:latin typeface="Arial"/>
                <a:cs typeface="Arial"/>
              </a:rPr>
              <a:t>for </a:t>
            </a:r>
            <a:r>
              <a:rPr dirty="0" sz="2200" spc="-140">
                <a:latin typeface="Arial"/>
                <a:cs typeface="Arial"/>
              </a:rPr>
              <a:t>longest </a:t>
            </a:r>
            <a:r>
              <a:rPr dirty="0" sz="2200" spc="-130">
                <a:latin typeface="Arial"/>
                <a:cs typeface="Arial"/>
              </a:rPr>
              <a:t>time </a:t>
            </a:r>
            <a:r>
              <a:rPr dirty="0" sz="2200" spc="-145">
                <a:solidFill>
                  <a:srgbClr val="FF0000"/>
                </a:solidFill>
                <a:latin typeface="Arial"/>
                <a:cs typeface="Arial"/>
              </a:rPr>
              <a:t>(may </a:t>
            </a:r>
            <a:r>
              <a:rPr dirty="0" sz="2200" spc="-70">
                <a:solidFill>
                  <a:srgbClr val="FF0000"/>
                </a:solidFill>
                <a:latin typeface="Arial"/>
                <a:cs typeface="Arial"/>
              </a:rPr>
              <a:t>be </a:t>
            </a:r>
            <a:r>
              <a:rPr dirty="0" sz="2200" spc="-15">
                <a:solidFill>
                  <a:srgbClr val="FF0000"/>
                </a:solidFill>
                <a:latin typeface="Arial"/>
                <a:cs typeface="Arial"/>
              </a:rPr>
              <a:t>bad </a:t>
            </a:r>
            <a:r>
              <a:rPr dirty="0" sz="2200" spc="-2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dirty="0" sz="2200" spc="-18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105">
                <a:solidFill>
                  <a:srgbClr val="FF0000"/>
                </a:solidFill>
                <a:latin typeface="Arial"/>
                <a:cs typeface="Arial"/>
              </a:rPr>
              <a:t>energy!)</a:t>
            </a:r>
            <a:endParaRPr sz="2200"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spcBef>
                <a:spcPts val="1345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170" b="1">
                <a:latin typeface="Arial"/>
                <a:cs typeface="Arial"/>
              </a:rPr>
              <a:t>Fixes</a:t>
            </a:r>
            <a:r>
              <a:rPr dirty="0" sz="2200" spc="-35" b="1">
                <a:latin typeface="Arial"/>
                <a:cs typeface="Arial"/>
              </a:rPr>
              <a:t> </a:t>
            </a:r>
            <a:r>
              <a:rPr dirty="0" sz="2200" spc="-175" b="1">
                <a:latin typeface="Arial"/>
                <a:cs typeface="Arial"/>
              </a:rPr>
              <a:t>not</a:t>
            </a:r>
            <a:r>
              <a:rPr dirty="0" sz="2200" spc="-35" b="1">
                <a:latin typeface="Arial"/>
                <a:cs typeface="Arial"/>
              </a:rPr>
              <a:t> </a:t>
            </a:r>
            <a:r>
              <a:rPr dirty="0" sz="2200" spc="-160" b="1">
                <a:latin typeface="Arial"/>
                <a:cs typeface="Arial"/>
              </a:rPr>
              <a:t>perfect,</a:t>
            </a:r>
            <a:r>
              <a:rPr dirty="0" sz="2200" spc="-30" b="1">
                <a:latin typeface="Arial"/>
                <a:cs typeface="Arial"/>
              </a:rPr>
              <a:t> </a:t>
            </a:r>
            <a:r>
              <a:rPr dirty="0" sz="2200" spc="-150" b="1">
                <a:latin typeface="Arial"/>
                <a:cs typeface="Arial"/>
              </a:rPr>
              <a:t>hard</a:t>
            </a:r>
            <a:r>
              <a:rPr dirty="0" sz="2200" spc="-30" b="1">
                <a:latin typeface="Arial"/>
                <a:cs typeface="Arial"/>
              </a:rPr>
              <a:t> </a:t>
            </a:r>
            <a:r>
              <a:rPr dirty="0" sz="2200" spc="-175" b="1">
                <a:latin typeface="Arial"/>
                <a:cs typeface="Arial"/>
              </a:rPr>
              <a:t>to</a:t>
            </a:r>
            <a:r>
              <a:rPr dirty="0" sz="2200" spc="-30" b="1">
                <a:latin typeface="Arial"/>
                <a:cs typeface="Arial"/>
              </a:rPr>
              <a:t> </a:t>
            </a:r>
            <a:r>
              <a:rPr dirty="0" sz="2200" spc="-190" b="1">
                <a:latin typeface="Arial"/>
                <a:cs typeface="Arial"/>
              </a:rPr>
              <a:t>ensure</a:t>
            </a:r>
            <a:r>
              <a:rPr dirty="0" sz="2200" spc="-30" b="1">
                <a:latin typeface="Arial"/>
                <a:cs typeface="Arial"/>
              </a:rPr>
              <a:t> </a:t>
            </a:r>
            <a:r>
              <a:rPr dirty="0" sz="2200" spc="-155" b="1">
                <a:latin typeface="Arial"/>
                <a:cs typeface="Arial"/>
              </a:rPr>
              <a:t>they</a:t>
            </a:r>
            <a:r>
              <a:rPr dirty="0" sz="2200" spc="-40" b="1">
                <a:latin typeface="Arial"/>
                <a:cs typeface="Arial"/>
              </a:rPr>
              <a:t> </a:t>
            </a:r>
            <a:r>
              <a:rPr dirty="0" sz="2200" spc="-170" b="1">
                <a:latin typeface="Arial"/>
                <a:cs typeface="Arial"/>
              </a:rPr>
              <a:t>never</a:t>
            </a:r>
            <a:r>
              <a:rPr dirty="0" sz="2200" spc="-30" b="1">
                <a:latin typeface="Arial"/>
                <a:cs typeface="Arial"/>
              </a:rPr>
              <a:t> </a:t>
            </a:r>
            <a:r>
              <a:rPr dirty="0" sz="2200" spc="-165" b="1">
                <a:latin typeface="Arial"/>
                <a:cs typeface="Arial"/>
              </a:rPr>
              <a:t>worsen</a:t>
            </a:r>
            <a:r>
              <a:rPr dirty="0" sz="2200" spc="-30" b="1">
                <a:latin typeface="Arial"/>
                <a:cs typeface="Arial"/>
              </a:rPr>
              <a:t> </a:t>
            </a:r>
            <a:r>
              <a:rPr dirty="0" sz="2200" spc="-170" b="1">
                <a:latin typeface="Arial"/>
                <a:cs typeface="Arial"/>
              </a:rPr>
              <a:t>performance</a:t>
            </a:r>
            <a:endParaRPr sz="2200">
              <a:latin typeface="Arial"/>
              <a:cs typeface="Arial"/>
            </a:endParaRPr>
          </a:p>
          <a:p>
            <a:pPr lvl="1" marL="354965" indent="-215265">
              <a:lnSpc>
                <a:spcPct val="100000"/>
              </a:lnSpc>
              <a:spcBef>
                <a:spcPts val="135"/>
              </a:spcBef>
              <a:buClr>
                <a:srgbClr val="1CACE3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2200" spc="-185">
                <a:latin typeface="Arial"/>
                <a:cs typeface="Arial"/>
              </a:rPr>
              <a:t>Linux </a:t>
            </a:r>
            <a:r>
              <a:rPr dirty="0" sz="2200" spc="-150">
                <a:latin typeface="Arial"/>
                <a:cs typeface="Arial"/>
              </a:rPr>
              <a:t>scheduler </a:t>
            </a:r>
            <a:r>
              <a:rPr dirty="0" sz="2200" spc="-90">
                <a:latin typeface="Arial"/>
                <a:cs typeface="Arial"/>
              </a:rPr>
              <a:t>too </a:t>
            </a:r>
            <a:r>
              <a:rPr dirty="0" sz="2200" spc="-135">
                <a:latin typeface="Arial"/>
                <a:cs typeface="Arial"/>
              </a:rPr>
              <a:t>complex, </a:t>
            </a:r>
            <a:r>
              <a:rPr dirty="0" sz="2200" spc="-180">
                <a:latin typeface="Arial"/>
                <a:cs typeface="Arial"/>
              </a:rPr>
              <a:t>many </a:t>
            </a:r>
            <a:r>
              <a:rPr dirty="0" sz="2200" spc="-135">
                <a:latin typeface="Arial"/>
                <a:cs typeface="Arial"/>
              </a:rPr>
              <a:t>competing </a:t>
            </a:r>
            <a:r>
              <a:rPr dirty="0" sz="2200" spc="-170">
                <a:latin typeface="Arial"/>
                <a:cs typeface="Arial"/>
              </a:rPr>
              <a:t>heuristics </a:t>
            </a:r>
            <a:r>
              <a:rPr dirty="0" sz="2200" spc="-35">
                <a:latin typeface="Arial"/>
                <a:cs typeface="Arial"/>
              </a:rPr>
              <a:t>added</a:t>
            </a:r>
            <a:r>
              <a:rPr dirty="0" sz="2200" spc="-145">
                <a:latin typeface="Arial"/>
                <a:cs typeface="Arial"/>
              </a:rPr>
              <a:t> </a:t>
            </a:r>
            <a:r>
              <a:rPr dirty="0" sz="2200" spc="-80">
                <a:latin typeface="Arial"/>
                <a:cs typeface="Arial"/>
              </a:rPr>
              <a:t>empirically!</a:t>
            </a:r>
            <a:endParaRPr sz="2200">
              <a:latin typeface="Arial"/>
              <a:cs typeface="Arial"/>
            </a:endParaRPr>
          </a:p>
          <a:p>
            <a:pPr lvl="1" marL="354965" indent="-215265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2200" spc="-75">
                <a:latin typeface="Arial"/>
                <a:cs typeface="Arial"/>
              </a:rPr>
              <a:t>Hard to </a:t>
            </a:r>
            <a:r>
              <a:rPr dirty="0" sz="2200" spc="-229">
                <a:latin typeface="Arial"/>
                <a:cs typeface="Arial"/>
              </a:rPr>
              <a:t>guess </a:t>
            </a:r>
            <a:r>
              <a:rPr dirty="0" sz="2200" spc="-135">
                <a:latin typeface="Arial"/>
                <a:cs typeface="Arial"/>
              </a:rPr>
              <a:t>the </a:t>
            </a:r>
            <a:r>
              <a:rPr dirty="0" sz="2200" spc="-45">
                <a:latin typeface="Arial"/>
                <a:cs typeface="Arial"/>
              </a:rPr>
              <a:t>effect </a:t>
            </a:r>
            <a:r>
              <a:rPr dirty="0" sz="2200" spc="-5">
                <a:latin typeface="Arial"/>
                <a:cs typeface="Arial"/>
              </a:rPr>
              <a:t>of </a:t>
            </a:r>
            <a:r>
              <a:rPr dirty="0" sz="2200" spc="-170">
                <a:latin typeface="Arial"/>
                <a:cs typeface="Arial"/>
              </a:rPr>
              <a:t>one</a:t>
            </a:r>
            <a:r>
              <a:rPr dirty="0" sz="2200" spc="-150">
                <a:latin typeface="Arial"/>
                <a:cs typeface="Arial"/>
              </a:rPr>
              <a:t> change...</a:t>
            </a:r>
            <a:endParaRPr sz="2200">
              <a:latin typeface="Arial"/>
              <a:cs typeface="Arial"/>
            </a:endParaRPr>
          </a:p>
          <a:p>
            <a:pPr marL="217804" indent="-205740">
              <a:lnSpc>
                <a:spcPct val="100000"/>
              </a:lnSpc>
              <a:spcBef>
                <a:spcPts val="1335"/>
              </a:spcBef>
              <a:buClr>
                <a:srgbClr val="1CACE3"/>
              </a:buClr>
              <a:buFont typeface="Wingdings"/>
              <a:buChar char=""/>
              <a:tabLst>
                <a:tab pos="218440" algn="l"/>
              </a:tabLst>
            </a:pPr>
            <a:r>
              <a:rPr dirty="0" sz="2200" spc="-155" b="1">
                <a:latin typeface="Arial"/>
                <a:cs typeface="Arial"/>
              </a:rPr>
              <a:t>Efficient </a:t>
            </a:r>
            <a:r>
              <a:rPr dirty="0" sz="2200" spc="-170" b="1">
                <a:latin typeface="Arial"/>
                <a:cs typeface="Arial"/>
              </a:rPr>
              <a:t>redesign </a:t>
            </a:r>
            <a:r>
              <a:rPr dirty="0" sz="2200" spc="-114" b="1">
                <a:latin typeface="Arial"/>
                <a:cs typeface="Arial"/>
              </a:rPr>
              <a:t>of </a:t>
            </a:r>
            <a:r>
              <a:rPr dirty="0" sz="2200" spc="-170" b="1">
                <a:latin typeface="Arial"/>
                <a:cs typeface="Arial"/>
              </a:rPr>
              <a:t>the </a:t>
            </a:r>
            <a:r>
              <a:rPr dirty="0" sz="2200" spc="-195" b="1">
                <a:latin typeface="Arial"/>
                <a:cs typeface="Arial"/>
              </a:rPr>
              <a:t>scheduler</a:t>
            </a:r>
            <a:r>
              <a:rPr dirty="0" sz="2200" spc="85" b="1">
                <a:latin typeface="Arial"/>
                <a:cs typeface="Arial"/>
              </a:rPr>
              <a:t> </a:t>
            </a:r>
            <a:r>
              <a:rPr dirty="0" sz="2200" spc="-185" b="1">
                <a:latin typeface="Arial"/>
                <a:cs typeface="Arial"/>
              </a:rPr>
              <a:t>possible?</a:t>
            </a:r>
            <a:endParaRPr sz="2200">
              <a:latin typeface="Arial"/>
              <a:cs typeface="Arial"/>
            </a:endParaRPr>
          </a:p>
          <a:p>
            <a:pPr lvl="1" marL="354965" indent="-215265">
              <a:lnSpc>
                <a:spcPct val="100000"/>
              </a:lnSpc>
              <a:spcBef>
                <a:spcPts val="145"/>
              </a:spcBef>
              <a:buClr>
                <a:srgbClr val="1CACE3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2200" spc="-95">
                <a:latin typeface="Arial"/>
                <a:cs typeface="Arial"/>
              </a:rPr>
              <a:t>We </a:t>
            </a:r>
            <a:r>
              <a:rPr dirty="0" sz="2200" spc="-165">
                <a:latin typeface="Arial"/>
                <a:cs typeface="Arial"/>
              </a:rPr>
              <a:t>envision </a:t>
            </a:r>
            <a:r>
              <a:rPr dirty="0" sz="2200" spc="-150">
                <a:latin typeface="Arial"/>
                <a:cs typeface="Arial"/>
              </a:rPr>
              <a:t>scheduler </a:t>
            </a:r>
            <a:r>
              <a:rPr dirty="0" sz="2200" spc="-105">
                <a:latin typeface="Arial"/>
                <a:cs typeface="Arial"/>
              </a:rPr>
              <a:t>with </a:t>
            </a:r>
            <a:r>
              <a:rPr dirty="0" sz="2200" spc="-50">
                <a:latin typeface="Arial"/>
                <a:cs typeface="Arial"/>
              </a:rPr>
              <a:t>*isolated* </a:t>
            </a:r>
            <a:r>
              <a:rPr dirty="0" sz="2200" spc="-185">
                <a:latin typeface="Arial"/>
                <a:cs typeface="Arial"/>
              </a:rPr>
              <a:t>modules </a:t>
            </a:r>
            <a:r>
              <a:rPr dirty="0" sz="2200" spc="-145">
                <a:latin typeface="Arial"/>
                <a:cs typeface="Arial"/>
              </a:rPr>
              <a:t>each </a:t>
            </a:r>
            <a:r>
              <a:rPr dirty="0" sz="2200" spc="-50">
                <a:latin typeface="Arial"/>
                <a:cs typeface="Arial"/>
              </a:rPr>
              <a:t>trying </a:t>
            </a:r>
            <a:r>
              <a:rPr dirty="0" sz="2200" spc="-70">
                <a:latin typeface="Arial"/>
                <a:cs typeface="Arial"/>
              </a:rPr>
              <a:t>to </a:t>
            </a:r>
            <a:r>
              <a:rPr dirty="0" sz="2200" spc="-105">
                <a:latin typeface="Arial"/>
                <a:cs typeface="Arial"/>
              </a:rPr>
              <a:t>optimize </a:t>
            </a:r>
            <a:r>
              <a:rPr dirty="0" sz="2200" spc="-170">
                <a:latin typeface="Arial"/>
                <a:cs typeface="Arial"/>
              </a:rPr>
              <a:t>one</a:t>
            </a:r>
            <a:r>
              <a:rPr dirty="0" sz="2200" spc="-415">
                <a:latin typeface="Arial"/>
                <a:cs typeface="Arial"/>
              </a:rPr>
              <a:t> </a:t>
            </a:r>
            <a:r>
              <a:rPr dirty="0" sz="2200" spc="-75">
                <a:latin typeface="Arial"/>
                <a:cs typeface="Arial"/>
              </a:rPr>
              <a:t>variable...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17428" y="6445356"/>
            <a:ext cx="553085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75">
                <a:solidFill>
                  <a:srgbClr val="0D0D0D"/>
                </a:solidFill>
                <a:latin typeface="Arial"/>
                <a:cs typeface="Arial"/>
              </a:rPr>
              <a:t>15/16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9276715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00"/>
              <a:t>DISCUSSION: </a:t>
            </a:r>
            <a:r>
              <a:rPr dirty="0" spc="-1055"/>
              <a:t>FIXING</a:t>
            </a:r>
            <a:r>
              <a:rPr dirty="0" spc="-825"/>
              <a:t> </a:t>
            </a:r>
            <a:r>
              <a:rPr dirty="0" spc="-1500"/>
              <a:t>THE</a:t>
            </a:r>
            <a:r>
              <a:rPr dirty="0" spc="-285"/>
              <a:t> </a:t>
            </a:r>
            <a:r>
              <a:rPr dirty="0" spc="-1530"/>
              <a:t>SCHEDULER</a:t>
            </a:r>
            <a:r>
              <a:rPr dirty="0" spc="-270"/>
              <a:t> </a:t>
            </a:r>
            <a:r>
              <a:rPr dirty="0" spc="-1295"/>
              <a:t>POSSIBLE?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5928" y="2052345"/>
            <a:ext cx="9867900" cy="395859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229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229" b="1">
                <a:latin typeface="Arial"/>
                <a:cs typeface="Arial"/>
              </a:rPr>
              <a:t>Basic </a:t>
            </a:r>
            <a:r>
              <a:rPr dirty="0" sz="2200" spc="-120" b="1">
                <a:latin typeface="Arial"/>
                <a:cs typeface="Arial"/>
              </a:rPr>
              <a:t>fixes </a:t>
            </a:r>
            <a:r>
              <a:rPr dirty="0" sz="2200" spc="-145" b="1">
                <a:latin typeface="Arial"/>
                <a:cs typeface="Arial"/>
              </a:rPr>
              <a:t>for </a:t>
            </a:r>
            <a:r>
              <a:rPr dirty="0" sz="2200" spc="-175" b="1">
                <a:latin typeface="Arial"/>
                <a:cs typeface="Arial"/>
              </a:rPr>
              <a:t>the </a:t>
            </a:r>
            <a:r>
              <a:rPr dirty="0" sz="2200" spc="-220" b="1">
                <a:latin typeface="Arial"/>
                <a:cs typeface="Arial"/>
              </a:rPr>
              <a:t>bugs </a:t>
            </a:r>
            <a:r>
              <a:rPr dirty="0" sz="2200" spc="-75" b="1">
                <a:latin typeface="Arial"/>
                <a:cs typeface="Arial"/>
              </a:rPr>
              <a:t>we</a:t>
            </a:r>
            <a:r>
              <a:rPr dirty="0" sz="2200" spc="-65" b="1">
                <a:latin typeface="Arial"/>
                <a:cs typeface="Arial"/>
              </a:rPr>
              <a:t> </a:t>
            </a:r>
            <a:r>
              <a:rPr dirty="0" sz="2200" spc="-110" b="1">
                <a:latin typeface="Arial"/>
                <a:cs typeface="Arial"/>
              </a:rPr>
              <a:t>analyzed:</a:t>
            </a:r>
            <a:endParaRPr sz="2200">
              <a:latin typeface="Arial"/>
              <a:cs typeface="Arial"/>
            </a:endParaRPr>
          </a:p>
          <a:p>
            <a:pPr lvl="1" marL="352425" indent="-212725">
              <a:lnSpc>
                <a:spcPct val="100000"/>
              </a:lnSpc>
              <a:spcBef>
                <a:spcPts val="135"/>
              </a:spcBef>
              <a:buClr>
                <a:srgbClr val="1CACE3"/>
              </a:buClr>
              <a:buFont typeface="Wingdings"/>
              <a:buChar char=""/>
              <a:tabLst>
                <a:tab pos="353060" algn="l"/>
              </a:tabLst>
            </a:pPr>
            <a:r>
              <a:rPr dirty="0" sz="2200" spc="-265" b="1">
                <a:latin typeface="Arial"/>
                <a:cs typeface="Arial"/>
              </a:rPr>
              <a:t>Bug </a:t>
            </a:r>
            <a:r>
              <a:rPr dirty="0" sz="2200" spc="5" b="1">
                <a:latin typeface="Arial"/>
                <a:cs typeface="Arial"/>
              </a:rPr>
              <a:t>#1: </a:t>
            </a:r>
            <a:r>
              <a:rPr dirty="0" sz="2200" spc="-229">
                <a:latin typeface="Arial"/>
                <a:cs typeface="Arial"/>
              </a:rPr>
              <a:t>minimum </a:t>
            </a:r>
            <a:r>
              <a:rPr dirty="0" sz="2200" spc="-45">
                <a:latin typeface="Arial"/>
                <a:cs typeface="Arial"/>
              </a:rPr>
              <a:t>load </a:t>
            </a:r>
            <a:r>
              <a:rPr dirty="0" sz="2200" spc="-120">
                <a:latin typeface="Arial"/>
                <a:cs typeface="Arial"/>
              </a:rPr>
              <a:t>instead </a:t>
            </a:r>
            <a:r>
              <a:rPr dirty="0" sz="2200" spc="-5">
                <a:latin typeface="Arial"/>
                <a:cs typeface="Arial"/>
              </a:rPr>
              <a:t>of </a:t>
            </a:r>
            <a:r>
              <a:rPr dirty="0" sz="2200" spc="-80">
                <a:latin typeface="Arial"/>
                <a:cs typeface="Arial"/>
              </a:rPr>
              <a:t>average </a:t>
            </a:r>
            <a:r>
              <a:rPr dirty="0" sz="2200" spc="-145">
                <a:solidFill>
                  <a:srgbClr val="FF0000"/>
                </a:solidFill>
                <a:latin typeface="Arial"/>
                <a:cs typeface="Arial"/>
              </a:rPr>
              <a:t>(may </a:t>
            </a:r>
            <a:r>
              <a:rPr dirty="0" sz="2200" spc="-70">
                <a:solidFill>
                  <a:srgbClr val="FF0000"/>
                </a:solidFill>
                <a:latin typeface="Arial"/>
                <a:cs typeface="Arial"/>
              </a:rPr>
              <a:t>be </a:t>
            </a:r>
            <a:r>
              <a:rPr dirty="0" sz="2200" spc="-225">
                <a:solidFill>
                  <a:srgbClr val="FF0000"/>
                </a:solidFill>
                <a:latin typeface="Arial"/>
                <a:cs typeface="Arial"/>
              </a:rPr>
              <a:t>less</a:t>
            </a:r>
            <a:r>
              <a:rPr dirty="0" sz="2200" spc="-6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105">
                <a:solidFill>
                  <a:srgbClr val="FF0000"/>
                </a:solidFill>
                <a:latin typeface="Arial"/>
                <a:cs typeface="Arial"/>
              </a:rPr>
              <a:t>stable!)</a:t>
            </a:r>
            <a:endParaRPr sz="2200">
              <a:latin typeface="Arial"/>
              <a:cs typeface="Arial"/>
            </a:endParaRPr>
          </a:p>
          <a:p>
            <a:pPr lvl="1" marL="352425" indent="-212725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Wingdings"/>
              <a:buChar char=""/>
              <a:tabLst>
                <a:tab pos="353060" algn="l"/>
              </a:tabLst>
            </a:pPr>
            <a:r>
              <a:rPr dirty="0" sz="2200" spc="-270" b="1">
                <a:latin typeface="Arial"/>
                <a:cs typeface="Arial"/>
              </a:rPr>
              <a:t>Bugs </a:t>
            </a:r>
            <a:r>
              <a:rPr dirty="0" sz="2200" spc="60" b="1">
                <a:latin typeface="Arial"/>
                <a:cs typeface="Arial"/>
              </a:rPr>
              <a:t>#2-#3 </a:t>
            </a:r>
            <a:r>
              <a:rPr dirty="0" sz="2200" spc="-165" b="1">
                <a:latin typeface="Arial"/>
                <a:cs typeface="Arial"/>
              </a:rPr>
              <a:t>: </a:t>
            </a:r>
            <a:r>
              <a:rPr dirty="0" sz="2200" spc="-75">
                <a:latin typeface="Arial"/>
                <a:cs typeface="Arial"/>
              </a:rPr>
              <a:t>building </a:t>
            </a:r>
            <a:r>
              <a:rPr dirty="0" sz="2200" spc="-135">
                <a:latin typeface="Arial"/>
                <a:cs typeface="Arial"/>
              </a:rPr>
              <a:t>the </a:t>
            </a:r>
            <a:r>
              <a:rPr dirty="0" sz="2200" spc="-105">
                <a:latin typeface="Arial"/>
                <a:cs typeface="Arial"/>
              </a:rPr>
              <a:t>hierarchy </a:t>
            </a:r>
            <a:r>
              <a:rPr dirty="0" sz="2200" spc="-30">
                <a:latin typeface="Arial"/>
                <a:cs typeface="Arial"/>
              </a:rPr>
              <a:t>differently </a:t>
            </a:r>
            <a:r>
              <a:rPr dirty="0" sz="2200" spc="-250">
                <a:solidFill>
                  <a:srgbClr val="FF0000"/>
                </a:solidFill>
                <a:latin typeface="Arial"/>
                <a:cs typeface="Arial"/>
              </a:rPr>
              <a:t>(seems </a:t>
            </a:r>
            <a:r>
              <a:rPr dirty="0" sz="2200" spc="-7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dirty="0" sz="2200" spc="-110">
                <a:solidFill>
                  <a:srgbClr val="FF0000"/>
                </a:solidFill>
                <a:latin typeface="Arial"/>
                <a:cs typeface="Arial"/>
              </a:rPr>
              <a:t>always</a:t>
            </a:r>
            <a:r>
              <a:rPr dirty="0" sz="2200" spc="36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110">
                <a:solidFill>
                  <a:srgbClr val="FF0000"/>
                </a:solidFill>
                <a:latin typeface="Arial"/>
                <a:cs typeface="Arial"/>
              </a:rPr>
              <a:t>work!)</a:t>
            </a:r>
            <a:endParaRPr sz="2200">
              <a:latin typeface="Arial"/>
              <a:cs typeface="Arial"/>
            </a:endParaRPr>
          </a:p>
          <a:p>
            <a:pPr lvl="1" marL="352425" indent="-212725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Wingdings"/>
              <a:buChar char=""/>
              <a:tabLst>
                <a:tab pos="353060" algn="l"/>
              </a:tabLst>
            </a:pPr>
            <a:r>
              <a:rPr dirty="0" sz="2200" spc="-265" b="1">
                <a:latin typeface="Arial"/>
                <a:cs typeface="Arial"/>
              </a:rPr>
              <a:t>Bug </a:t>
            </a:r>
            <a:r>
              <a:rPr dirty="0" sz="2200" spc="5" b="1">
                <a:latin typeface="Arial"/>
                <a:cs typeface="Arial"/>
              </a:rPr>
              <a:t>#4: </a:t>
            </a:r>
            <a:r>
              <a:rPr dirty="0" sz="2200" spc="-135">
                <a:latin typeface="Arial"/>
                <a:cs typeface="Arial"/>
              </a:rPr>
              <a:t>wake </a:t>
            </a:r>
            <a:r>
              <a:rPr dirty="0" sz="2200" spc="-140">
                <a:latin typeface="Arial"/>
                <a:cs typeface="Arial"/>
              </a:rPr>
              <a:t>up </a:t>
            </a:r>
            <a:r>
              <a:rPr dirty="0" sz="2200" spc="-195">
                <a:latin typeface="Arial"/>
                <a:cs typeface="Arial"/>
              </a:rPr>
              <a:t>on </a:t>
            </a:r>
            <a:r>
              <a:rPr dirty="0" sz="2200" spc="-175">
                <a:latin typeface="Arial"/>
                <a:cs typeface="Arial"/>
              </a:rPr>
              <a:t>cores </a:t>
            </a:r>
            <a:r>
              <a:rPr dirty="0" sz="2200" spc="-45">
                <a:latin typeface="Arial"/>
                <a:cs typeface="Arial"/>
              </a:rPr>
              <a:t>idle </a:t>
            </a:r>
            <a:r>
              <a:rPr dirty="0" sz="2200" spc="-20">
                <a:latin typeface="Arial"/>
                <a:cs typeface="Arial"/>
              </a:rPr>
              <a:t>for </a:t>
            </a:r>
            <a:r>
              <a:rPr dirty="0" sz="2200" spc="-140">
                <a:latin typeface="Arial"/>
                <a:cs typeface="Arial"/>
              </a:rPr>
              <a:t>longest </a:t>
            </a:r>
            <a:r>
              <a:rPr dirty="0" sz="2200" spc="-130">
                <a:latin typeface="Arial"/>
                <a:cs typeface="Arial"/>
              </a:rPr>
              <a:t>time </a:t>
            </a:r>
            <a:r>
              <a:rPr dirty="0" sz="2200" spc="-145">
                <a:solidFill>
                  <a:srgbClr val="FF0000"/>
                </a:solidFill>
                <a:latin typeface="Arial"/>
                <a:cs typeface="Arial"/>
              </a:rPr>
              <a:t>(may </a:t>
            </a:r>
            <a:r>
              <a:rPr dirty="0" sz="2200" spc="-70">
                <a:solidFill>
                  <a:srgbClr val="FF0000"/>
                </a:solidFill>
                <a:latin typeface="Arial"/>
                <a:cs typeface="Arial"/>
              </a:rPr>
              <a:t>be </a:t>
            </a:r>
            <a:r>
              <a:rPr dirty="0" sz="2200" spc="-15">
                <a:solidFill>
                  <a:srgbClr val="FF0000"/>
                </a:solidFill>
                <a:latin typeface="Arial"/>
                <a:cs typeface="Arial"/>
              </a:rPr>
              <a:t>bad </a:t>
            </a:r>
            <a:r>
              <a:rPr dirty="0" sz="2200" spc="-2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dirty="0" sz="2200" spc="-18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105">
                <a:solidFill>
                  <a:srgbClr val="FF0000"/>
                </a:solidFill>
                <a:latin typeface="Arial"/>
                <a:cs typeface="Arial"/>
              </a:rPr>
              <a:t>energy!)</a:t>
            </a:r>
            <a:endParaRPr sz="2200"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spcBef>
                <a:spcPts val="1345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170" b="1">
                <a:latin typeface="Arial"/>
                <a:cs typeface="Arial"/>
              </a:rPr>
              <a:t>Fixes</a:t>
            </a:r>
            <a:r>
              <a:rPr dirty="0" sz="2200" spc="-35" b="1">
                <a:latin typeface="Arial"/>
                <a:cs typeface="Arial"/>
              </a:rPr>
              <a:t> </a:t>
            </a:r>
            <a:r>
              <a:rPr dirty="0" sz="2200" spc="-175" b="1">
                <a:latin typeface="Arial"/>
                <a:cs typeface="Arial"/>
              </a:rPr>
              <a:t>not</a:t>
            </a:r>
            <a:r>
              <a:rPr dirty="0" sz="2200" spc="-35" b="1">
                <a:latin typeface="Arial"/>
                <a:cs typeface="Arial"/>
              </a:rPr>
              <a:t> </a:t>
            </a:r>
            <a:r>
              <a:rPr dirty="0" sz="2200" spc="-160" b="1">
                <a:latin typeface="Arial"/>
                <a:cs typeface="Arial"/>
              </a:rPr>
              <a:t>perfect,</a:t>
            </a:r>
            <a:r>
              <a:rPr dirty="0" sz="2200" spc="-30" b="1">
                <a:latin typeface="Arial"/>
                <a:cs typeface="Arial"/>
              </a:rPr>
              <a:t> </a:t>
            </a:r>
            <a:r>
              <a:rPr dirty="0" sz="2200" spc="-150" b="1">
                <a:latin typeface="Arial"/>
                <a:cs typeface="Arial"/>
              </a:rPr>
              <a:t>hard</a:t>
            </a:r>
            <a:r>
              <a:rPr dirty="0" sz="2200" spc="-30" b="1">
                <a:latin typeface="Arial"/>
                <a:cs typeface="Arial"/>
              </a:rPr>
              <a:t> </a:t>
            </a:r>
            <a:r>
              <a:rPr dirty="0" sz="2200" spc="-175" b="1">
                <a:latin typeface="Arial"/>
                <a:cs typeface="Arial"/>
              </a:rPr>
              <a:t>to</a:t>
            </a:r>
            <a:r>
              <a:rPr dirty="0" sz="2200" spc="-30" b="1">
                <a:latin typeface="Arial"/>
                <a:cs typeface="Arial"/>
              </a:rPr>
              <a:t> </a:t>
            </a:r>
            <a:r>
              <a:rPr dirty="0" sz="2200" spc="-190" b="1">
                <a:latin typeface="Arial"/>
                <a:cs typeface="Arial"/>
              </a:rPr>
              <a:t>ensure</a:t>
            </a:r>
            <a:r>
              <a:rPr dirty="0" sz="2200" spc="-30" b="1">
                <a:latin typeface="Arial"/>
                <a:cs typeface="Arial"/>
              </a:rPr>
              <a:t> </a:t>
            </a:r>
            <a:r>
              <a:rPr dirty="0" sz="2200" spc="-155" b="1">
                <a:latin typeface="Arial"/>
                <a:cs typeface="Arial"/>
              </a:rPr>
              <a:t>they</a:t>
            </a:r>
            <a:r>
              <a:rPr dirty="0" sz="2200" spc="-40" b="1">
                <a:latin typeface="Arial"/>
                <a:cs typeface="Arial"/>
              </a:rPr>
              <a:t> </a:t>
            </a:r>
            <a:r>
              <a:rPr dirty="0" sz="2200" spc="-170" b="1">
                <a:latin typeface="Arial"/>
                <a:cs typeface="Arial"/>
              </a:rPr>
              <a:t>never</a:t>
            </a:r>
            <a:r>
              <a:rPr dirty="0" sz="2200" spc="-30" b="1">
                <a:latin typeface="Arial"/>
                <a:cs typeface="Arial"/>
              </a:rPr>
              <a:t> </a:t>
            </a:r>
            <a:r>
              <a:rPr dirty="0" sz="2200" spc="-165" b="1">
                <a:latin typeface="Arial"/>
                <a:cs typeface="Arial"/>
              </a:rPr>
              <a:t>worsen</a:t>
            </a:r>
            <a:r>
              <a:rPr dirty="0" sz="2200" spc="-30" b="1">
                <a:latin typeface="Arial"/>
                <a:cs typeface="Arial"/>
              </a:rPr>
              <a:t> </a:t>
            </a:r>
            <a:r>
              <a:rPr dirty="0" sz="2200" spc="-170" b="1">
                <a:latin typeface="Arial"/>
                <a:cs typeface="Arial"/>
              </a:rPr>
              <a:t>performance</a:t>
            </a:r>
            <a:endParaRPr sz="2200">
              <a:latin typeface="Arial"/>
              <a:cs typeface="Arial"/>
            </a:endParaRPr>
          </a:p>
          <a:p>
            <a:pPr lvl="1" marL="354965" indent="-215265">
              <a:lnSpc>
                <a:spcPct val="100000"/>
              </a:lnSpc>
              <a:spcBef>
                <a:spcPts val="135"/>
              </a:spcBef>
              <a:buClr>
                <a:srgbClr val="1CACE3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2200" spc="-185">
                <a:latin typeface="Arial"/>
                <a:cs typeface="Arial"/>
              </a:rPr>
              <a:t>Linux </a:t>
            </a:r>
            <a:r>
              <a:rPr dirty="0" sz="2200" spc="-150">
                <a:latin typeface="Arial"/>
                <a:cs typeface="Arial"/>
              </a:rPr>
              <a:t>scheduler </a:t>
            </a:r>
            <a:r>
              <a:rPr dirty="0" sz="2200" spc="-90">
                <a:latin typeface="Arial"/>
                <a:cs typeface="Arial"/>
              </a:rPr>
              <a:t>too </a:t>
            </a:r>
            <a:r>
              <a:rPr dirty="0" sz="2200" spc="-135">
                <a:latin typeface="Arial"/>
                <a:cs typeface="Arial"/>
              </a:rPr>
              <a:t>complex, </a:t>
            </a:r>
            <a:r>
              <a:rPr dirty="0" sz="2200" spc="-180">
                <a:latin typeface="Arial"/>
                <a:cs typeface="Arial"/>
              </a:rPr>
              <a:t>many </a:t>
            </a:r>
            <a:r>
              <a:rPr dirty="0" sz="2200" spc="-135">
                <a:latin typeface="Arial"/>
                <a:cs typeface="Arial"/>
              </a:rPr>
              <a:t>competing </a:t>
            </a:r>
            <a:r>
              <a:rPr dirty="0" sz="2200" spc="-170">
                <a:latin typeface="Arial"/>
                <a:cs typeface="Arial"/>
              </a:rPr>
              <a:t>heuristics </a:t>
            </a:r>
            <a:r>
              <a:rPr dirty="0" sz="2200" spc="-35">
                <a:latin typeface="Arial"/>
                <a:cs typeface="Arial"/>
              </a:rPr>
              <a:t>added</a:t>
            </a:r>
            <a:r>
              <a:rPr dirty="0" sz="2200" spc="-145">
                <a:latin typeface="Arial"/>
                <a:cs typeface="Arial"/>
              </a:rPr>
              <a:t> </a:t>
            </a:r>
            <a:r>
              <a:rPr dirty="0" sz="2200" spc="-80">
                <a:latin typeface="Arial"/>
                <a:cs typeface="Arial"/>
              </a:rPr>
              <a:t>empirically!</a:t>
            </a:r>
            <a:endParaRPr sz="2200">
              <a:latin typeface="Arial"/>
              <a:cs typeface="Arial"/>
            </a:endParaRPr>
          </a:p>
          <a:p>
            <a:pPr lvl="1" marL="354965" indent="-215265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2200" spc="-75">
                <a:latin typeface="Arial"/>
                <a:cs typeface="Arial"/>
              </a:rPr>
              <a:t>Hard to </a:t>
            </a:r>
            <a:r>
              <a:rPr dirty="0" sz="2200" spc="-229">
                <a:latin typeface="Arial"/>
                <a:cs typeface="Arial"/>
              </a:rPr>
              <a:t>guess </a:t>
            </a:r>
            <a:r>
              <a:rPr dirty="0" sz="2200" spc="-135">
                <a:latin typeface="Arial"/>
                <a:cs typeface="Arial"/>
              </a:rPr>
              <a:t>the </a:t>
            </a:r>
            <a:r>
              <a:rPr dirty="0" sz="2200" spc="-45">
                <a:latin typeface="Arial"/>
                <a:cs typeface="Arial"/>
              </a:rPr>
              <a:t>effect </a:t>
            </a:r>
            <a:r>
              <a:rPr dirty="0" sz="2200" spc="-5">
                <a:latin typeface="Arial"/>
                <a:cs typeface="Arial"/>
              </a:rPr>
              <a:t>of </a:t>
            </a:r>
            <a:r>
              <a:rPr dirty="0" sz="2200" spc="-170">
                <a:latin typeface="Arial"/>
                <a:cs typeface="Arial"/>
              </a:rPr>
              <a:t>one</a:t>
            </a:r>
            <a:r>
              <a:rPr dirty="0" sz="2200" spc="-150">
                <a:latin typeface="Arial"/>
                <a:cs typeface="Arial"/>
              </a:rPr>
              <a:t> change...</a:t>
            </a:r>
            <a:endParaRPr sz="2200">
              <a:latin typeface="Arial"/>
              <a:cs typeface="Arial"/>
            </a:endParaRPr>
          </a:p>
          <a:p>
            <a:pPr marL="217804" indent="-205740">
              <a:lnSpc>
                <a:spcPct val="100000"/>
              </a:lnSpc>
              <a:spcBef>
                <a:spcPts val="1335"/>
              </a:spcBef>
              <a:buClr>
                <a:srgbClr val="1CACE3"/>
              </a:buClr>
              <a:buFont typeface="Wingdings"/>
              <a:buChar char=""/>
              <a:tabLst>
                <a:tab pos="218440" algn="l"/>
              </a:tabLst>
            </a:pPr>
            <a:r>
              <a:rPr dirty="0" sz="2200" spc="-155" b="1">
                <a:latin typeface="Arial"/>
                <a:cs typeface="Arial"/>
              </a:rPr>
              <a:t>Efficient </a:t>
            </a:r>
            <a:r>
              <a:rPr dirty="0" sz="2200" spc="-170" b="1">
                <a:latin typeface="Arial"/>
                <a:cs typeface="Arial"/>
              </a:rPr>
              <a:t>redesign </a:t>
            </a:r>
            <a:r>
              <a:rPr dirty="0" sz="2200" spc="-114" b="1">
                <a:latin typeface="Arial"/>
                <a:cs typeface="Arial"/>
              </a:rPr>
              <a:t>of </a:t>
            </a:r>
            <a:r>
              <a:rPr dirty="0" sz="2200" spc="-170" b="1">
                <a:latin typeface="Arial"/>
                <a:cs typeface="Arial"/>
              </a:rPr>
              <a:t>the </a:t>
            </a:r>
            <a:r>
              <a:rPr dirty="0" sz="2200" spc="-195" b="1">
                <a:latin typeface="Arial"/>
                <a:cs typeface="Arial"/>
              </a:rPr>
              <a:t>scheduler</a:t>
            </a:r>
            <a:r>
              <a:rPr dirty="0" sz="2200" spc="85" b="1">
                <a:latin typeface="Arial"/>
                <a:cs typeface="Arial"/>
              </a:rPr>
              <a:t> </a:t>
            </a:r>
            <a:r>
              <a:rPr dirty="0" sz="2200" spc="-185" b="1">
                <a:latin typeface="Arial"/>
                <a:cs typeface="Arial"/>
              </a:rPr>
              <a:t>possible?</a:t>
            </a:r>
            <a:endParaRPr sz="2200">
              <a:latin typeface="Arial"/>
              <a:cs typeface="Arial"/>
            </a:endParaRPr>
          </a:p>
          <a:p>
            <a:pPr lvl="1" marL="354965" indent="-215265">
              <a:lnSpc>
                <a:spcPct val="100000"/>
              </a:lnSpc>
              <a:spcBef>
                <a:spcPts val="145"/>
              </a:spcBef>
              <a:buClr>
                <a:srgbClr val="1CACE3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2200" spc="-95">
                <a:latin typeface="Arial"/>
                <a:cs typeface="Arial"/>
              </a:rPr>
              <a:t>We </a:t>
            </a:r>
            <a:r>
              <a:rPr dirty="0" sz="2200" spc="-165">
                <a:latin typeface="Arial"/>
                <a:cs typeface="Arial"/>
              </a:rPr>
              <a:t>envision </a:t>
            </a:r>
            <a:r>
              <a:rPr dirty="0" sz="2200" spc="-150">
                <a:latin typeface="Arial"/>
                <a:cs typeface="Arial"/>
              </a:rPr>
              <a:t>scheduler </a:t>
            </a:r>
            <a:r>
              <a:rPr dirty="0" sz="2200" spc="-105">
                <a:latin typeface="Arial"/>
                <a:cs typeface="Arial"/>
              </a:rPr>
              <a:t>with </a:t>
            </a:r>
            <a:r>
              <a:rPr dirty="0" sz="2200" spc="-50">
                <a:latin typeface="Arial"/>
                <a:cs typeface="Arial"/>
              </a:rPr>
              <a:t>*isolated* </a:t>
            </a:r>
            <a:r>
              <a:rPr dirty="0" sz="2200" spc="-185">
                <a:latin typeface="Arial"/>
                <a:cs typeface="Arial"/>
              </a:rPr>
              <a:t>modules </a:t>
            </a:r>
            <a:r>
              <a:rPr dirty="0" sz="2200" spc="-145">
                <a:latin typeface="Arial"/>
                <a:cs typeface="Arial"/>
              </a:rPr>
              <a:t>each </a:t>
            </a:r>
            <a:r>
              <a:rPr dirty="0" sz="2200" spc="-50">
                <a:latin typeface="Arial"/>
                <a:cs typeface="Arial"/>
              </a:rPr>
              <a:t>trying </a:t>
            </a:r>
            <a:r>
              <a:rPr dirty="0" sz="2200" spc="-70">
                <a:latin typeface="Arial"/>
                <a:cs typeface="Arial"/>
              </a:rPr>
              <a:t>to </a:t>
            </a:r>
            <a:r>
              <a:rPr dirty="0" sz="2200" spc="-105">
                <a:latin typeface="Arial"/>
                <a:cs typeface="Arial"/>
              </a:rPr>
              <a:t>optimize </a:t>
            </a:r>
            <a:r>
              <a:rPr dirty="0" sz="2200" spc="-170">
                <a:latin typeface="Arial"/>
                <a:cs typeface="Arial"/>
              </a:rPr>
              <a:t>one</a:t>
            </a:r>
            <a:r>
              <a:rPr dirty="0" sz="2200" spc="-415">
                <a:latin typeface="Arial"/>
                <a:cs typeface="Arial"/>
              </a:rPr>
              <a:t> </a:t>
            </a:r>
            <a:r>
              <a:rPr dirty="0" sz="2200" spc="-75">
                <a:latin typeface="Arial"/>
                <a:cs typeface="Arial"/>
              </a:rPr>
              <a:t>variable...</a:t>
            </a:r>
            <a:endParaRPr sz="2200">
              <a:latin typeface="Arial"/>
              <a:cs typeface="Arial"/>
            </a:endParaRPr>
          </a:p>
          <a:p>
            <a:pPr lvl="1" marL="352425" indent="-212725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Wingdings"/>
              <a:buChar char=""/>
              <a:tabLst>
                <a:tab pos="353060" algn="l"/>
              </a:tabLst>
            </a:pPr>
            <a:r>
              <a:rPr dirty="0" sz="2200" spc="-190">
                <a:solidFill>
                  <a:srgbClr val="FF0000"/>
                </a:solidFill>
                <a:latin typeface="Arial"/>
                <a:cs typeface="Arial"/>
              </a:rPr>
              <a:t>How </a:t>
            </a:r>
            <a:r>
              <a:rPr dirty="0" sz="2200" spc="-70">
                <a:solidFill>
                  <a:srgbClr val="FF0000"/>
                </a:solidFill>
                <a:latin typeface="Arial"/>
                <a:cs typeface="Arial"/>
              </a:rPr>
              <a:t>do </a:t>
            </a:r>
            <a:r>
              <a:rPr dirty="0" sz="2200" spc="-150">
                <a:solidFill>
                  <a:srgbClr val="FF0000"/>
                </a:solidFill>
                <a:latin typeface="Arial"/>
                <a:cs typeface="Arial"/>
              </a:rPr>
              <a:t>you </a:t>
            </a:r>
            <a:r>
              <a:rPr dirty="0" sz="2200" spc="-175">
                <a:solidFill>
                  <a:srgbClr val="FF0000"/>
                </a:solidFill>
                <a:latin typeface="Arial"/>
                <a:cs typeface="Arial"/>
              </a:rPr>
              <a:t>make </a:t>
            </a:r>
            <a:r>
              <a:rPr dirty="0" sz="2200" spc="-195">
                <a:solidFill>
                  <a:srgbClr val="FF0000"/>
                </a:solidFill>
                <a:latin typeface="Arial"/>
                <a:cs typeface="Arial"/>
              </a:rPr>
              <a:t>them </a:t>
            </a:r>
            <a:r>
              <a:rPr dirty="0" sz="2200" spc="-10">
                <a:solidFill>
                  <a:srgbClr val="FF0000"/>
                </a:solidFill>
                <a:latin typeface="Arial"/>
                <a:cs typeface="Arial"/>
              </a:rPr>
              <a:t>all </a:t>
            </a:r>
            <a:r>
              <a:rPr dirty="0" sz="2200" spc="-100">
                <a:solidFill>
                  <a:srgbClr val="FF0000"/>
                </a:solidFill>
                <a:latin typeface="Arial"/>
                <a:cs typeface="Arial"/>
              </a:rPr>
              <a:t>work </a:t>
            </a:r>
            <a:r>
              <a:rPr dirty="0" sz="2200" spc="-125">
                <a:solidFill>
                  <a:srgbClr val="FF0000"/>
                </a:solidFill>
                <a:latin typeface="Arial"/>
                <a:cs typeface="Arial"/>
              </a:rPr>
              <a:t>together? </a:t>
            </a:r>
            <a:r>
              <a:rPr dirty="0" sz="2200" spc="-155" b="1">
                <a:solidFill>
                  <a:srgbClr val="FF0000"/>
                </a:solidFill>
                <a:latin typeface="Arial"/>
                <a:cs typeface="Arial"/>
              </a:rPr>
              <a:t>Complex, </a:t>
            </a:r>
            <a:r>
              <a:rPr dirty="0" sz="2200" spc="-180" b="1">
                <a:solidFill>
                  <a:srgbClr val="FF0000"/>
                </a:solidFill>
                <a:latin typeface="Arial"/>
                <a:cs typeface="Arial"/>
              </a:rPr>
              <a:t>open</a:t>
            </a:r>
            <a:r>
              <a:rPr dirty="0" sz="2200" spc="-2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180" b="1">
                <a:solidFill>
                  <a:srgbClr val="FF0000"/>
                </a:solidFill>
                <a:latin typeface="Arial"/>
                <a:cs typeface="Arial"/>
              </a:rPr>
              <a:t>problem!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17428" y="6445356"/>
            <a:ext cx="553085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75">
                <a:solidFill>
                  <a:srgbClr val="0D0D0D"/>
                </a:solidFill>
                <a:latin typeface="Arial"/>
                <a:cs typeface="Arial"/>
              </a:rPr>
              <a:t>15/16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250190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9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5928" y="2069718"/>
            <a:ext cx="1028255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7804" indent="-205740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Font typeface="Wingdings"/>
              <a:buChar char=""/>
              <a:tabLst>
                <a:tab pos="218440" algn="l"/>
              </a:tabLst>
            </a:pPr>
            <a:r>
              <a:rPr dirty="0" sz="2200" spc="-150">
                <a:latin typeface="Arial"/>
                <a:cs typeface="Arial"/>
              </a:rPr>
              <a:t>Scheduling </a:t>
            </a:r>
            <a:r>
              <a:rPr dirty="0" sz="2200" spc="-175">
                <a:latin typeface="Arial"/>
                <a:cs typeface="Arial"/>
              </a:rPr>
              <a:t>(as </a:t>
            </a:r>
            <a:r>
              <a:rPr dirty="0" sz="2200" spc="-140">
                <a:latin typeface="Arial"/>
                <a:cs typeface="Arial"/>
              </a:rPr>
              <a:t>in </a:t>
            </a:r>
            <a:r>
              <a:rPr dirty="0" sz="2200" spc="-60">
                <a:latin typeface="Arial"/>
                <a:cs typeface="Arial"/>
              </a:rPr>
              <a:t>dividing </a:t>
            </a:r>
            <a:r>
              <a:rPr dirty="0" sz="2200" spc="-300">
                <a:latin typeface="Arial"/>
                <a:cs typeface="Arial"/>
              </a:rPr>
              <a:t>CPU </a:t>
            </a:r>
            <a:r>
              <a:rPr dirty="0" sz="2200" spc="-180">
                <a:latin typeface="Arial"/>
                <a:cs typeface="Arial"/>
              </a:rPr>
              <a:t>cycles </a:t>
            </a:r>
            <a:r>
              <a:rPr dirty="0" sz="2200" spc="-160">
                <a:latin typeface="Arial"/>
                <a:cs typeface="Arial"/>
              </a:rPr>
              <a:t>among </a:t>
            </a:r>
            <a:r>
              <a:rPr dirty="0" sz="2200" spc="-135">
                <a:latin typeface="Arial"/>
                <a:cs typeface="Arial"/>
              </a:rPr>
              <a:t>theads) </a:t>
            </a:r>
            <a:r>
              <a:rPr dirty="0" sz="2200" spc="-85">
                <a:latin typeface="Arial"/>
                <a:cs typeface="Arial"/>
              </a:rPr>
              <a:t>often </a:t>
            </a:r>
            <a:r>
              <a:rPr dirty="0" sz="2200" spc="-140">
                <a:latin typeface="Arial"/>
                <a:cs typeface="Arial"/>
              </a:rPr>
              <a:t>thought </a:t>
            </a:r>
            <a:r>
              <a:rPr dirty="0" sz="2200" spc="-75">
                <a:latin typeface="Arial"/>
                <a:cs typeface="Arial"/>
              </a:rPr>
              <a:t>to </a:t>
            </a:r>
            <a:r>
              <a:rPr dirty="0" sz="2200" spc="-70">
                <a:latin typeface="Arial"/>
                <a:cs typeface="Arial"/>
              </a:rPr>
              <a:t>be </a:t>
            </a:r>
            <a:r>
              <a:rPr dirty="0" sz="2200" spc="-15">
                <a:latin typeface="Arial"/>
                <a:cs typeface="Arial"/>
              </a:rPr>
              <a:t>a </a:t>
            </a:r>
            <a:r>
              <a:rPr dirty="0" sz="2200" spc="-140">
                <a:latin typeface="Arial"/>
                <a:cs typeface="Arial"/>
              </a:rPr>
              <a:t>solved</a:t>
            </a:r>
            <a:r>
              <a:rPr dirty="0" sz="2200" spc="-254">
                <a:latin typeface="Arial"/>
                <a:cs typeface="Arial"/>
              </a:rPr>
              <a:t> </a:t>
            </a:r>
            <a:r>
              <a:rPr dirty="0" sz="2200" spc="-100">
                <a:latin typeface="Arial"/>
                <a:cs typeface="Arial"/>
              </a:rPr>
              <a:t>problem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17428" y="6445356"/>
            <a:ext cx="553085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75">
                <a:solidFill>
                  <a:srgbClr val="0D0D0D"/>
                </a:solidFill>
                <a:latin typeface="Arial"/>
                <a:cs typeface="Arial"/>
              </a:rPr>
              <a:t>16/16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250190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9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5928" y="1924329"/>
            <a:ext cx="10282555" cy="985519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217804" indent="-205740">
              <a:lnSpc>
                <a:spcPct val="100000"/>
              </a:lnSpc>
              <a:spcBef>
                <a:spcPts val="1240"/>
              </a:spcBef>
              <a:buClr>
                <a:srgbClr val="1CACE3"/>
              </a:buClr>
              <a:buFont typeface="Wingdings"/>
              <a:buChar char=""/>
              <a:tabLst>
                <a:tab pos="218440" algn="l"/>
              </a:tabLst>
            </a:pPr>
            <a:r>
              <a:rPr dirty="0" sz="2200" spc="-150">
                <a:latin typeface="Arial"/>
                <a:cs typeface="Arial"/>
              </a:rPr>
              <a:t>Scheduling </a:t>
            </a:r>
            <a:r>
              <a:rPr dirty="0" sz="2200" spc="-175">
                <a:latin typeface="Arial"/>
                <a:cs typeface="Arial"/>
              </a:rPr>
              <a:t>(as </a:t>
            </a:r>
            <a:r>
              <a:rPr dirty="0" sz="2200" spc="-140">
                <a:latin typeface="Arial"/>
                <a:cs typeface="Arial"/>
              </a:rPr>
              <a:t>in </a:t>
            </a:r>
            <a:r>
              <a:rPr dirty="0" sz="2200" spc="-60">
                <a:latin typeface="Arial"/>
                <a:cs typeface="Arial"/>
              </a:rPr>
              <a:t>dividing </a:t>
            </a:r>
            <a:r>
              <a:rPr dirty="0" sz="2200" spc="-300">
                <a:latin typeface="Arial"/>
                <a:cs typeface="Arial"/>
              </a:rPr>
              <a:t>CPU </a:t>
            </a:r>
            <a:r>
              <a:rPr dirty="0" sz="2200" spc="-180">
                <a:latin typeface="Arial"/>
                <a:cs typeface="Arial"/>
              </a:rPr>
              <a:t>cycles </a:t>
            </a:r>
            <a:r>
              <a:rPr dirty="0" sz="2200" spc="-160">
                <a:latin typeface="Arial"/>
                <a:cs typeface="Arial"/>
              </a:rPr>
              <a:t>among </a:t>
            </a:r>
            <a:r>
              <a:rPr dirty="0" sz="2200" spc="-135">
                <a:latin typeface="Arial"/>
                <a:cs typeface="Arial"/>
              </a:rPr>
              <a:t>theads) </a:t>
            </a:r>
            <a:r>
              <a:rPr dirty="0" sz="2200" spc="-85">
                <a:latin typeface="Arial"/>
                <a:cs typeface="Arial"/>
              </a:rPr>
              <a:t>often </a:t>
            </a:r>
            <a:r>
              <a:rPr dirty="0" sz="2200" spc="-140">
                <a:latin typeface="Arial"/>
                <a:cs typeface="Arial"/>
              </a:rPr>
              <a:t>thought </a:t>
            </a:r>
            <a:r>
              <a:rPr dirty="0" sz="2200" spc="-75">
                <a:latin typeface="Arial"/>
                <a:cs typeface="Arial"/>
              </a:rPr>
              <a:t>to </a:t>
            </a:r>
            <a:r>
              <a:rPr dirty="0" sz="2200" spc="-70">
                <a:latin typeface="Arial"/>
                <a:cs typeface="Arial"/>
              </a:rPr>
              <a:t>be </a:t>
            </a:r>
            <a:r>
              <a:rPr dirty="0" sz="2200" spc="-15">
                <a:latin typeface="Arial"/>
                <a:cs typeface="Arial"/>
              </a:rPr>
              <a:t>a </a:t>
            </a:r>
            <a:r>
              <a:rPr dirty="0" sz="2200" spc="-140">
                <a:latin typeface="Arial"/>
                <a:cs typeface="Arial"/>
              </a:rPr>
              <a:t>solved</a:t>
            </a:r>
            <a:r>
              <a:rPr dirty="0" sz="2200" spc="-254">
                <a:latin typeface="Arial"/>
                <a:cs typeface="Arial"/>
              </a:rPr>
              <a:t> </a:t>
            </a:r>
            <a:r>
              <a:rPr dirty="0" sz="2200" spc="-100">
                <a:latin typeface="Arial"/>
                <a:cs typeface="Arial"/>
              </a:rPr>
              <a:t>problem</a:t>
            </a:r>
            <a:endParaRPr sz="2200"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Font typeface="Wingdings"/>
              <a:buChar char=""/>
              <a:tabLst>
                <a:tab pos="215900" algn="l"/>
              </a:tabLst>
            </a:pPr>
            <a:r>
              <a:rPr dirty="0" sz="2200" spc="-135" b="1">
                <a:solidFill>
                  <a:srgbClr val="FF0000"/>
                </a:solidFill>
                <a:latin typeface="Arial"/>
                <a:cs typeface="Arial"/>
              </a:rPr>
              <a:t>Analysis: </a:t>
            </a:r>
            <a:r>
              <a:rPr dirty="0" sz="2200" spc="-114">
                <a:solidFill>
                  <a:srgbClr val="FF0000"/>
                </a:solidFill>
                <a:latin typeface="Arial"/>
                <a:cs typeface="Arial"/>
              </a:rPr>
              <a:t>fundamental </a:t>
            </a:r>
            <a:r>
              <a:rPr dirty="0" sz="2200" spc="-254">
                <a:solidFill>
                  <a:srgbClr val="FF0000"/>
                </a:solidFill>
                <a:latin typeface="Arial"/>
                <a:cs typeface="Arial"/>
              </a:rPr>
              <a:t>issues </a:t>
            </a:r>
            <a:r>
              <a:rPr dirty="0" sz="2200" spc="-55">
                <a:solidFill>
                  <a:srgbClr val="FF0000"/>
                </a:solidFill>
                <a:latin typeface="Arial"/>
                <a:cs typeface="Arial"/>
              </a:rPr>
              <a:t>(added </a:t>
            </a:r>
            <a:r>
              <a:rPr dirty="0" sz="2200" spc="-120">
                <a:solidFill>
                  <a:srgbClr val="FF0000"/>
                </a:solidFill>
                <a:latin typeface="Arial"/>
                <a:cs typeface="Arial"/>
              </a:rPr>
              <a:t>incrementally), </a:t>
            </a:r>
            <a:r>
              <a:rPr dirty="0" sz="2200" spc="-175">
                <a:solidFill>
                  <a:srgbClr val="FF0000"/>
                </a:solidFill>
                <a:latin typeface="Arial"/>
                <a:cs typeface="Arial"/>
              </a:rPr>
              <a:t>even </a:t>
            </a:r>
            <a:r>
              <a:rPr dirty="0" sz="2200" spc="-135">
                <a:solidFill>
                  <a:srgbClr val="FF0000"/>
                </a:solidFill>
                <a:latin typeface="Arial"/>
                <a:cs typeface="Arial"/>
              </a:rPr>
              <a:t>basic </a:t>
            </a:r>
            <a:r>
              <a:rPr dirty="0" sz="2200" spc="-90">
                <a:solidFill>
                  <a:srgbClr val="FF0000"/>
                </a:solidFill>
                <a:latin typeface="Arial"/>
                <a:cs typeface="Arial"/>
              </a:rPr>
              <a:t>invariant</a:t>
            </a:r>
            <a:r>
              <a:rPr dirty="0" sz="2200" spc="34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65">
                <a:solidFill>
                  <a:srgbClr val="FF0000"/>
                </a:solidFill>
                <a:latin typeface="Arial"/>
                <a:cs typeface="Arial"/>
              </a:rPr>
              <a:t>violated!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17428" y="6445356"/>
            <a:ext cx="553085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75">
                <a:solidFill>
                  <a:srgbClr val="0D0D0D"/>
                </a:solidFill>
                <a:latin typeface="Arial"/>
                <a:cs typeface="Arial"/>
              </a:rPr>
              <a:t>16/16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250190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9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7480" rIns="0" bIns="0" rtlCol="0" vert="horz">
            <a:spAutoFit/>
          </a:bodyPr>
          <a:lstStyle/>
          <a:p>
            <a:pPr marL="419734" indent="-205740">
              <a:lnSpc>
                <a:spcPct val="100000"/>
              </a:lnSpc>
              <a:spcBef>
                <a:spcPts val="1240"/>
              </a:spcBef>
              <a:buClr>
                <a:srgbClr val="1CACE3"/>
              </a:buClr>
              <a:buFont typeface="Wingdings"/>
              <a:buChar char=""/>
              <a:tabLst>
                <a:tab pos="421005" algn="l"/>
              </a:tabLst>
            </a:pPr>
            <a:r>
              <a:rPr dirty="0" spc="-150"/>
              <a:t>Scheduling </a:t>
            </a:r>
            <a:r>
              <a:rPr dirty="0" spc="-175"/>
              <a:t>(as </a:t>
            </a:r>
            <a:r>
              <a:rPr dirty="0" spc="-140"/>
              <a:t>in </a:t>
            </a:r>
            <a:r>
              <a:rPr dirty="0" spc="-60"/>
              <a:t>dividing </a:t>
            </a:r>
            <a:r>
              <a:rPr dirty="0" spc="-300"/>
              <a:t>CPU </a:t>
            </a:r>
            <a:r>
              <a:rPr dirty="0" spc="-180"/>
              <a:t>cycles </a:t>
            </a:r>
            <a:r>
              <a:rPr dirty="0" spc="-160"/>
              <a:t>among </a:t>
            </a:r>
            <a:r>
              <a:rPr dirty="0" spc="-135"/>
              <a:t>theads) </a:t>
            </a:r>
            <a:r>
              <a:rPr dirty="0" spc="-85"/>
              <a:t>often </a:t>
            </a:r>
            <a:r>
              <a:rPr dirty="0" spc="-140"/>
              <a:t>thought </a:t>
            </a:r>
            <a:r>
              <a:rPr dirty="0" spc="-75"/>
              <a:t>to </a:t>
            </a:r>
            <a:r>
              <a:rPr dirty="0" spc="-70"/>
              <a:t>be </a:t>
            </a:r>
            <a:r>
              <a:rPr dirty="0" spc="-15"/>
              <a:t>a </a:t>
            </a:r>
            <a:r>
              <a:rPr dirty="0" spc="-140"/>
              <a:t>solved</a:t>
            </a:r>
            <a:r>
              <a:rPr dirty="0" spc="-254"/>
              <a:t> </a:t>
            </a:r>
            <a:r>
              <a:rPr dirty="0" spc="-100"/>
              <a:t>problem</a:t>
            </a:r>
          </a:p>
          <a:p>
            <a:pPr marL="417195" indent="-203200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Font typeface="Wingdings"/>
              <a:buChar char=""/>
              <a:tabLst>
                <a:tab pos="418465" algn="l"/>
              </a:tabLst>
            </a:pPr>
            <a:r>
              <a:rPr dirty="0" spc="-135" b="1">
                <a:solidFill>
                  <a:srgbClr val="FF0000"/>
                </a:solidFill>
                <a:latin typeface="Arial"/>
                <a:cs typeface="Arial"/>
              </a:rPr>
              <a:t>Analysis: </a:t>
            </a:r>
            <a:r>
              <a:rPr dirty="0" spc="-114">
                <a:solidFill>
                  <a:srgbClr val="FF0000"/>
                </a:solidFill>
              </a:rPr>
              <a:t>fundamental </a:t>
            </a:r>
            <a:r>
              <a:rPr dirty="0" spc="-254">
                <a:solidFill>
                  <a:srgbClr val="FF0000"/>
                </a:solidFill>
              </a:rPr>
              <a:t>issues </a:t>
            </a:r>
            <a:r>
              <a:rPr dirty="0" spc="-55">
                <a:solidFill>
                  <a:srgbClr val="FF0000"/>
                </a:solidFill>
              </a:rPr>
              <a:t>(added </a:t>
            </a:r>
            <a:r>
              <a:rPr dirty="0" spc="-120">
                <a:solidFill>
                  <a:srgbClr val="FF0000"/>
                </a:solidFill>
              </a:rPr>
              <a:t>incrementally), </a:t>
            </a:r>
            <a:r>
              <a:rPr dirty="0" spc="-175">
                <a:solidFill>
                  <a:srgbClr val="FF0000"/>
                </a:solidFill>
              </a:rPr>
              <a:t>even </a:t>
            </a:r>
            <a:r>
              <a:rPr dirty="0" spc="-135">
                <a:solidFill>
                  <a:srgbClr val="FF0000"/>
                </a:solidFill>
              </a:rPr>
              <a:t>basic </a:t>
            </a:r>
            <a:r>
              <a:rPr dirty="0" spc="-90">
                <a:solidFill>
                  <a:srgbClr val="FF0000"/>
                </a:solidFill>
              </a:rPr>
              <a:t>invariant</a:t>
            </a:r>
            <a:r>
              <a:rPr dirty="0" spc="345">
                <a:solidFill>
                  <a:srgbClr val="FF0000"/>
                </a:solidFill>
              </a:rPr>
              <a:t> </a:t>
            </a:r>
            <a:r>
              <a:rPr dirty="0" spc="-65">
                <a:solidFill>
                  <a:srgbClr val="FF0000"/>
                </a:solidFill>
              </a:rPr>
              <a:t>violated!</a:t>
            </a:r>
          </a:p>
          <a:p>
            <a:pPr marL="417195" indent="-203200">
              <a:lnSpc>
                <a:spcPct val="100000"/>
              </a:lnSpc>
              <a:spcBef>
                <a:spcPts val="1130"/>
              </a:spcBef>
              <a:buClr>
                <a:srgbClr val="1CACE3"/>
              </a:buClr>
              <a:buFont typeface="Wingdings"/>
              <a:buChar char=""/>
              <a:tabLst>
                <a:tab pos="418465" algn="l"/>
              </a:tabLst>
            </a:pPr>
            <a:r>
              <a:rPr dirty="0" spc="-210" b="1">
                <a:latin typeface="Arial"/>
                <a:cs typeface="Arial"/>
              </a:rPr>
              <a:t>Proposed </a:t>
            </a:r>
            <a:r>
              <a:rPr dirty="0" spc="-145" b="1">
                <a:latin typeface="Arial"/>
                <a:cs typeface="Arial"/>
              </a:rPr>
              <a:t>pragmatic </a:t>
            </a:r>
            <a:r>
              <a:rPr dirty="0" spc="-175" b="1">
                <a:latin typeface="Arial"/>
                <a:cs typeface="Arial"/>
              </a:rPr>
              <a:t>detection </a:t>
            </a:r>
            <a:r>
              <a:rPr dirty="0" spc="-170" b="1">
                <a:latin typeface="Arial"/>
                <a:cs typeface="Arial"/>
              </a:rPr>
              <a:t>approach </a:t>
            </a:r>
            <a:r>
              <a:rPr dirty="0" spc="-240" b="1">
                <a:latin typeface="Arial"/>
                <a:cs typeface="Arial"/>
              </a:rPr>
              <a:t>(</a:t>
            </a:r>
            <a:r>
              <a:rPr dirty="0" spc="-240" b="1" i="1">
                <a:latin typeface="Arial"/>
                <a:cs typeface="Arial"/>
              </a:rPr>
              <a:t>sanity </a:t>
            </a:r>
            <a:r>
              <a:rPr dirty="0" spc="-275" b="1" i="1">
                <a:latin typeface="Arial"/>
                <a:cs typeface="Arial"/>
              </a:rPr>
              <a:t>checker </a:t>
            </a:r>
            <a:r>
              <a:rPr dirty="0" spc="175" b="1">
                <a:latin typeface="Arial"/>
                <a:cs typeface="Arial"/>
              </a:rPr>
              <a:t>+ </a:t>
            </a:r>
            <a:r>
              <a:rPr dirty="0" spc="-175" b="1">
                <a:latin typeface="Arial"/>
                <a:cs typeface="Arial"/>
              </a:rPr>
              <a:t>traces):</a:t>
            </a:r>
            <a:r>
              <a:rPr dirty="0" spc="-305" b="1">
                <a:latin typeface="Arial"/>
                <a:cs typeface="Arial"/>
              </a:rPr>
              <a:t> </a:t>
            </a:r>
            <a:r>
              <a:rPr dirty="0" spc="-80"/>
              <a:t>helpful</a:t>
            </a: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17428" y="6445356"/>
            <a:ext cx="553085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75">
                <a:solidFill>
                  <a:srgbClr val="0D0D0D"/>
                </a:solidFill>
                <a:latin typeface="Arial"/>
                <a:cs typeface="Arial"/>
              </a:rPr>
              <a:t>16/16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250190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9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7480" rIns="0" bIns="0" rtlCol="0" vert="horz">
            <a:spAutoFit/>
          </a:bodyPr>
          <a:lstStyle/>
          <a:p>
            <a:pPr marL="419734" indent="-205740">
              <a:lnSpc>
                <a:spcPct val="100000"/>
              </a:lnSpc>
              <a:spcBef>
                <a:spcPts val="1240"/>
              </a:spcBef>
              <a:buClr>
                <a:srgbClr val="1CACE3"/>
              </a:buClr>
              <a:buFont typeface="Wingdings"/>
              <a:buChar char=""/>
              <a:tabLst>
                <a:tab pos="421005" algn="l"/>
              </a:tabLst>
            </a:pPr>
            <a:r>
              <a:rPr dirty="0" spc="-150"/>
              <a:t>Scheduling </a:t>
            </a:r>
            <a:r>
              <a:rPr dirty="0" spc="-175"/>
              <a:t>(as </a:t>
            </a:r>
            <a:r>
              <a:rPr dirty="0" spc="-140"/>
              <a:t>in </a:t>
            </a:r>
            <a:r>
              <a:rPr dirty="0" spc="-60"/>
              <a:t>dividing </a:t>
            </a:r>
            <a:r>
              <a:rPr dirty="0" spc="-300"/>
              <a:t>CPU </a:t>
            </a:r>
            <a:r>
              <a:rPr dirty="0" spc="-180"/>
              <a:t>cycles </a:t>
            </a:r>
            <a:r>
              <a:rPr dirty="0" spc="-160"/>
              <a:t>among </a:t>
            </a:r>
            <a:r>
              <a:rPr dirty="0" spc="-135"/>
              <a:t>theads) </a:t>
            </a:r>
            <a:r>
              <a:rPr dirty="0" spc="-85"/>
              <a:t>often </a:t>
            </a:r>
            <a:r>
              <a:rPr dirty="0" spc="-140"/>
              <a:t>thought </a:t>
            </a:r>
            <a:r>
              <a:rPr dirty="0" spc="-75"/>
              <a:t>to </a:t>
            </a:r>
            <a:r>
              <a:rPr dirty="0" spc="-70"/>
              <a:t>be </a:t>
            </a:r>
            <a:r>
              <a:rPr dirty="0" spc="-15"/>
              <a:t>a </a:t>
            </a:r>
            <a:r>
              <a:rPr dirty="0" spc="-140"/>
              <a:t>solved</a:t>
            </a:r>
            <a:r>
              <a:rPr dirty="0" spc="-254"/>
              <a:t> </a:t>
            </a:r>
            <a:r>
              <a:rPr dirty="0" spc="-100"/>
              <a:t>problem</a:t>
            </a:r>
          </a:p>
          <a:p>
            <a:pPr marL="417195" indent="-203200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Font typeface="Wingdings"/>
              <a:buChar char=""/>
              <a:tabLst>
                <a:tab pos="418465" algn="l"/>
              </a:tabLst>
            </a:pPr>
            <a:r>
              <a:rPr dirty="0" spc="-135" b="1">
                <a:solidFill>
                  <a:srgbClr val="FF0000"/>
                </a:solidFill>
                <a:latin typeface="Arial"/>
                <a:cs typeface="Arial"/>
              </a:rPr>
              <a:t>Analysis: </a:t>
            </a:r>
            <a:r>
              <a:rPr dirty="0" spc="-114">
                <a:solidFill>
                  <a:srgbClr val="FF0000"/>
                </a:solidFill>
              </a:rPr>
              <a:t>fundamental </a:t>
            </a:r>
            <a:r>
              <a:rPr dirty="0" spc="-254">
                <a:solidFill>
                  <a:srgbClr val="FF0000"/>
                </a:solidFill>
              </a:rPr>
              <a:t>issues </a:t>
            </a:r>
            <a:r>
              <a:rPr dirty="0" spc="-55">
                <a:solidFill>
                  <a:srgbClr val="FF0000"/>
                </a:solidFill>
              </a:rPr>
              <a:t>(added </a:t>
            </a:r>
            <a:r>
              <a:rPr dirty="0" spc="-120">
                <a:solidFill>
                  <a:srgbClr val="FF0000"/>
                </a:solidFill>
              </a:rPr>
              <a:t>incrementally), </a:t>
            </a:r>
            <a:r>
              <a:rPr dirty="0" spc="-175">
                <a:solidFill>
                  <a:srgbClr val="FF0000"/>
                </a:solidFill>
              </a:rPr>
              <a:t>even </a:t>
            </a:r>
            <a:r>
              <a:rPr dirty="0" spc="-135">
                <a:solidFill>
                  <a:srgbClr val="FF0000"/>
                </a:solidFill>
              </a:rPr>
              <a:t>basic </a:t>
            </a:r>
            <a:r>
              <a:rPr dirty="0" spc="-90">
                <a:solidFill>
                  <a:srgbClr val="FF0000"/>
                </a:solidFill>
              </a:rPr>
              <a:t>invariant</a:t>
            </a:r>
            <a:r>
              <a:rPr dirty="0" spc="345">
                <a:solidFill>
                  <a:srgbClr val="FF0000"/>
                </a:solidFill>
              </a:rPr>
              <a:t> </a:t>
            </a:r>
            <a:r>
              <a:rPr dirty="0" spc="-65">
                <a:solidFill>
                  <a:srgbClr val="FF0000"/>
                </a:solidFill>
              </a:rPr>
              <a:t>violated!</a:t>
            </a:r>
          </a:p>
          <a:p>
            <a:pPr marL="417195" indent="-203200">
              <a:lnSpc>
                <a:spcPct val="100000"/>
              </a:lnSpc>
              <a:spcBef>
                <a:spcPts val="1130"/>
              </a:spcBef>
              <a:buClr>
                <a:srgbClr val="1CACE3"/>
              </a:buClr>
              <a:buFont typeface="Wingdings"/>
              <a:buChar char=""/>
              <a:tabLst>
                <a:tab pos="418465" algn="l"/>
              </a:tabLst>
            </a:pPr>
            <a:r>
              <a:rPr dirty="0" spc="-210" b="1">
                <a:latin typeface="Arial"/>
                <a:cs typeface="Arial"/>
              </a:rPr>
              <a:t>Proposed </a:t>
            </a:r>
            <a:r>
              <a:rPr dirty="0" spc="-145" b="1">
                <a:latin typeface="Arial"/>
                <a:cs typeface="Arial"/>
              </a:rPr>
              <a:t>pragmatic </a:t>
            </a:r>
            <a:r>
              <a:rPr dirty="0" spc="-175" b="1">
                <a:latin typeface="Arial"/>
                <a:cs typeface="Arial"/>
              </a:rPr>
              <a:t>detection </a:t>
            </a:r>
            <a:r>
              <a:rPr dirty="0" spc="-170" b="1">
                <a:latin typeface="Arial"/>
                <a:cs typeface="Arial"/>
              </a:rPr>
              <a:t>approach </a:t>
            </a:r>
            <a:r>
              <a:rPr dirty="0" spc="-240" b="1">
                <a:latin typeface="Arial"/>
                <a:cs typeface="Arial"/>
              </a:rPr>
              <a:t>(</a:t>
            </a:r>
            <a:r>
              <a:rPr dirty="0" spc="-240" b="1" i="1">
                <a:latin typeface="Arial"/>
                <a:cs typeface="Arial"/>
              </a:rPr>
              <a:t>sanity </a:t>
            </a:r>
            <a:r>
              <a:rPr dirty="0" spc="-275" b="1" i="1">
                <a:latin typeface="Arial"/>
                <a:cs typeface="Arial"/>
              </a:rPr>
              <a:t>checker </a:t>
            </a:r>
            <a:r>
              <a:rPr dirty="0" spc="175" b="1">
                <a:latin typeface="Arial"/>
                <a:cs typeface="Arial"/>
              </a:rPr>
              <a:t>+ </a:t>
            </a:r>
            <a:r>
              <a:rPr dirty="0" spc="-175" b="1">
                <a:latin typeface="Arial"/>
                <a:cs typeface="Arial"/>
              </a:rPr>
              <a:t>traces):</a:t>
            </a:r>
            <a:r>
              <a:rPr dirty="0" spc="-305" b="1">
                <a:latin typeface="Arial"/>
                <a:cs typeface="Arial"/>
              </a:rPr>
              <a:t> </a:t>
            </a:r>
            <a:r>
              <a:rPr dirty="0" spc="-80"/>
              <a:t>helpful</a:t>
            </a:r>
          </a:p>
          <a:p>
            <a:pPr marL="417195" indent="-203200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Font typeface="Wingdings"/>
              <a:buChar char=""/>
              <a:tabLst>
                <a:tab pos="418465" algn="l"/>
              </a:tabLst>
            </a:pPr>
            <a:r>
              <a:rPr dirty="0" spc="-210" b="1">
                <a:latin typeface="Arial"/>
                <a:cs typeface="Arial"/>
              </a:rPr>
              <a:t>Proposed </a:t>
            </a:r>
            <a:r>
              <a:rPr dirty="0" spc="-130" b="1">
                <a:latin typeface="Arial"/>
                <a:cs typeface="Arial"/>
              </a:rPr>
              <a:t>fixes: </a:t>
            </a:r>
            <a:r>
              <a:rPr dirty="0" spc="-135"/>
              <a:t>not </a:t>
            </a:r>
            <a:r>
              <a:rPr dirty="0" spc="-110"/>
              <a:t>always</a:t>
            </a:r>
            <a:r>
              <a:rPr dirty="0" spc="5"/>
              <a:t> </a:t>
            </a:r>
            <a:r>
              <a:rPr dirty="0" spc="-90"/>
              <a:t>satisfactory</a:t>
            </a:r>
          </a:p>
        </p:txBody>
      </p:sp>
      <p:sp>
        <p:nvSpPr>
          <p:cNvPr id="4" name="object 4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17428" y="6445356"/>
            <a:ext cx="553085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75">
                <a:solidFill>
                  <a:srgbClr val="0D0D0D"/>
                </a:solidFill>
                <a:latin typeface="Arial"/>
                <a:cs typeface="Arial"/>
              </a:rPr>
              <a:t>16/16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172" y="839165"/>
            <a:ext cx="2501900" cy="7886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9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7480" rIns="0" bIns="0" rtlCol="0" vert="horz">
            <a:spAutoFit/>
          </a:bodyPr>
          <a:lstStyle/>
          <a:p>
            <a:pPr marL="419734" indent="-205740">
              <a:lnSpc>
                <a:spcPct val="100000"/>
              </a:lnSpc>
              <a:spcBef>
                <a:spcPts val="1240"/>
              </a:spcBef>
              <a:buClr>
                <a:srgbClr val="1CACE3"/>
              </a:buClr>
              <a:buFont typeface="Wingdings"/>
              <a:buChar char=""/>
              <a:tabLst>
                <a:tab pos="421005" algn="l"/>
              </a:tabLst>
            </a:pPr>
            <a:r>
              <a:rPr dirty="0" spc="-150"/>
              <a:t>Scheduling </a:t>
            </a:r>
            <a:r>
              <a:rPr dirty="0" spc="-175"/>
              <a:t>(as </a:t>
            </a:r>
            <a:r>
              <a:rPr dirty="0" spc="-140"/>
              <a:t>in </a:t>
            </a:r>
            <a:r>
              <a:rPr dirty="0" spc="-60"/>
              <a:t>dividing </a:t>
            </a:r>
            <a:r>
              <a:rPr dirty="0" spc="-300"/>
              <a:t>CPU </a:t>
            </a:r>
            <a:r>
              <a:rPr dirty="0" spc="-180"/>
              <a:t>cycles </a:t>
            </a:r>
            <a:r>
              <a:rPr dirty="0" spc="-160"/>
              <a:t>among </a:t>
            </a:r>
            <a:r>
              <a:rPr dirty="0" spc="-135"/>
              <a:t>theads) </a:t>
            </a:r>
            <a:r>
              <a:rPr dirty="0" spc="-85"/>
              <a:t>often </a:t>
            </a:r>
            <a:r>
              <a:rPr dirty="0" spc="-140"/>
              <a:t>thought </a:t>
            </a:r>
            <a:r>
              <a:rPr dirty="0" spc="-75"/>
              <a:t>to </a:t>
            </a:r>
            <a:r>
              <a:rPr dirty="0" spc="-70"/>
              <a:t>be </a:t>
            </a:r>
            <a:r>
              <a:rPr dirty="0" spc="-15"/>
              <a:t>a </a:t>
            </a:r>
            <a:r>
              <a:rPr dirty="0" spc="-140"/>
              <a:t>solved</a:t>
            </a:r>
            <a:r>
              <a:rPr dirty="0" spc="-254"/>
              <a:t> </a:t>
            </a:r>
            <a:r>
              <a:rPr dirty="0" spc="-100"/>
              <a:t>problem</a:t>
            </a:r>
          </a:p>
          <a:p>
            <a:pPr marL="417195" indent="-203200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Font typeface="Wingdings"/>
              <a:buChar char=""/>
              <a:tabLst>
                <a:tab pos="418465" algn="l"/>
              </a:tabLst>
            </a:pPr>
            <a:r>
              <a:rPr dirty="0" spc="-135" b="1">
                <a:solidFill>
                  <a:srgbClr val="FF0000"/>
                </a:solidFill>
                <a:latin typeface="Arial"/>
                <a:cs typeface="Arial"/>
              </a:rPr>
              <a:t>Analysis: </a:t>
            </a:r>
            <a:r>
              <a:rPr dirty="0" spc="-114">
                <a:solidFill>
                  <a:srgbClr val="FF0000"/>
                </a:solidFill>
              </a:rPr>
              <a:t>fundamental </a:t>
            </a:r>
            <a:r>
              <a:rPr dirty="0" spc="-254">
                <a:solidFill>
                  <a:srgbClr val="FF0000"/>
                </a:solidFill>
              </a:rPr>
              <a:t>issues </a:t>
            </a:r>
            <a:r>
              <a:rPr dirty="0" spc="-55">
                <a:solidFill>
                  <a:srgbClr val="FF0000"/>
                </a:solidFill>
              </a:rPr>
              <a:t>(added </a:t>
            </a:r>
            <a:r>
              <a:rPr dirty="0" spc="-120">
                <a:solidFill>
                  <a:srgbClr val="FF0000"/>
                </a:solidFill>
              </a:rPr>
              <a:t>incrementally), </a:t>
            </a:r>
            <a:r>
              <a:rPr dirty="0" spc="-175">
                <a:solidFill>
                  <a:srgbClr val="FF0000"/>
                </a:solidFill>
              </a:rPr>
              <a:t>even </a:t>
            </a:r>
            <a:r>
              <a:rPr dirty="0" spc="-135">
                <a:solidFill>
                  <a:srgbClr val="FF0000"/>
                </a:solidFill>
              </a:rPr>
              <a:t>basic </a:t>
            </a:r>
            <a:r>
              <a:rPr dirty="0" spc="-90">
                <a:solidFill>
                  <a:srgbClr val="FF0000"/>
                </a:solidFill>
              </a:rPr>
              <a:t>invariant</a:t>
            </a:r>
            <a:r>
              <a:rPr dirty="0" spc="345">
                <a:solidFill>
                  <a:srgbClr val="FF0000"/>
                </a:solidFill>
              </a:rPr>
              <a:t> </a:t>
            </a:r>
            <a:r>
              <a:rPr dirty="0" spc="-65">
                <a:solidFill>
                  <a:srgbClr val="FF0000"/>
                </a:solidFill>
              </a:rPr>
              <a:t>violated!</a:t>
            </a:r>
          </a:p>
          <a:p>
            <a:pPr marL="417195" indent="-203200">
              <a:lnSpc>
                <a:spcPct val="100000"/>
              </a:lnSpc>
              <a:spcBef>
                <a:spcPts val="1130"/>
              </a:spcBef>
              <a:buClr>
                <a:srgbClr val="1CACE3"/>
              </a:buClr>
              <a:buFont typeface="Wingdings"/>
              <a:buChar char=""/>
              <a:tabLst>
                <a:tab pos="418465" algn="l"/>
              </a:tabLst>
            </a:pPr>
            <a:r>
              <a:rPr dirty="0" spc="-210" b="1">
                <a:latin typeface="Arial"/>
                <a:cs typeface="Arial"/>
              </a:rPr>
              <a:t>Proposed </a:t>
            </a:r>
            <a:r>
              <a:rPr dirty="0" spc="-145" b="1">
                <a:latin typeface="Arial"/>
                <a:cs typeface="Arial"/>
              </a:rPr>
              <a:t>pragmatic </a:t>
            </a:r>
            <a:r>
              <a:rPr dirty="0" spc="-175" b="1">
                <a:latin typeface="Arial"/>
                <a:cs typeface="Arial"/>
              </a:rPr>
              <a:t>detection </a:t>
            </a:r>
            <a:r>
              <a:rPr dirty="0" spc="-170" b="1">
                <a:latin typeface="Arial"/>
                <a:cs typeface="Arial"/>
              </a:rPr>
              <a:t>approach </a:t>
            </a:r>
            <a:r>
              <a:rPr dirty="0" spc="-240" b="1">
                <a:latin typeface="Arial"/>
                <a:cs typeface="Arial"/>
              </a:rPr>
              <a:t>(</a:t>
            </a:r>
            <a:r>
              <a:rPr dirty="0" spc="-240" b="1" i="1">
                <a:latin typeface="Arial"/>
                <a:cs typeface="Arial"/>
              </a:rPr>
              <a:t>sanity </a:t>
            </a:r>
            <a:r>
              <a:rPr dirty="0" spc="-275" b="1" i="1">
                <a:latin typeface="Arial"/>
                <a:cs typeface="Arial"/>
              </a:rPr>
              <a:t>checker </a:t>
            </a:r>
            <a:r>
              <a:rPr dirty="0" spc="175" b="1">
                <a:latin typeface="Arial"/>
                <a:cs typeface="Arial"/>
              </a:rPr>
              <a:t>+ </a:t>
            </a:r>
            <a:r>
              <a:rPr dirty="0" spc="-175" b="1">
                <a:latin typeface="Arial"/>
                <a:cs typeface="Arial"/>
              </a:rPr>
              <a:t>traces):</a:t>
            </a:r>
            <a:r>
              <a:rPr dirty="0" spc="-305" b="1">
                <a:latin typeface="Arial"/>
                <a:cs typeface="Arial"/>
              </a:rPr>
              <a:t> </a:t>
            </a:r>
            <a:r>
              <a:rPr dirty="0" spc="-80"/>
              <a:t>helpful</a:t>
            </a:r>
          </a:p>
          <a:p>
            <a:pPr marL="417195" indent="-203200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Font typeface="Wingdings"/>
              <a:buChar char=""/>
              <a:tabLst>
                <a:tab pos="418465" algn="l"/>
              </a:tabLst>
            </a:pPr>
            <a:r>
              <a:rPr dirty="0" spc="-210" b="1">
                <a:latin typeface="Arial"/>
                <a:cs typeface="Arial"/>
              </a:rPr>
              <a:t>Proposed </a:t>
            </a:r>
            <a:r>
              <a:rPr dirty="0" spc="-130" b="1">
                <a:latin typeface="Arial"/>
                <a:cs typeface="Arial"/>
              </a:rPr>
              <a:t>fixes: </a:t>
            </a:r>
            <a:r>
              <a:rPr dirty="0" spc="-135"/>
              <a:t>not </a:t>
            </a:r>
            <a:r>
              <a:rPr dirty="0" spc="-110"/>
              <a:t>always</a:t>
            </a:r>
            <a:r>
              <a:rPr dirty="0" spc="5"/>
              <a:t> </a:t>
            </a:r>
            <a:r>
              <a:rPr dirty="0" spc="-90"/>
              <a:t>satisfactory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0975" y="4203191"/>
            <a:ext cx="10345420" cy="670560"/>
          </a:xfrm>
          <a:prstGeom prst="rect">
            <a:avLst/>
          </a:prstGeom>
          <a:ln w="57911">
            <a:solidFill>
              <a:srgbClr val="FF0000"/>
            </a:solidFill>
          </a:ln>
        </p:spPr>
        <p:txBody>
          <a:bodyPr wrap="square" lIns="0" tIns="85725" rIns="0" bIns="0" rtlCol="0" vert="horz">
            <a:spAutoFit/>
          </a:bodyPr>
          <a:lstStyle/>
          <a:p>
            <a:pPr marL="117475">
              <a:lnSpc>
                <a:spcPct val="100000"/>
              </a:lnSpc>
              <a:spcBef>
                <a:spcPts val="675"/>
              </a:spcBef>
            </a:pPr>
            <a:r>
              <a:rPr dirty="0" sz="2800" spc="-310" b="1" i="1">
                <a:solidFill>
                  <a:srgbClr val="FF0000"/>
                </a:solidFill>
                <a:latin typeface="Arial"/>
                <a:cs typeface="Arial"/>
              </a:rPr>
              <a:t>Open </a:t>
            </a:r>
            <a:r>
              <a:rPr dirty="0" sz="2800" spc="-330" b="1" i="1">
                <a:solidFill>
                  <a:srgbClr val="FF0000"/>
                </a:solidFill>
                <a:latin typeface="Arial"/>
                <a:cs typeface="Arial"/>
              </a:rPr>
              <a:t>problem: </a:t>
            </a:r>
            <a:r>
              <a:rPr dirty="0" sz="2800" spc="-360" b="1" i="1">
                <a:solidFill>
                  <a:srgbClr val="FF0000"/>
                </a:solidFill>
                <a:latin typeface="Arial"/>
                <a:cs typeface="Arial"/>
              </a:rPr>
              <a:t>how </a:t>
            </a:r>
            <a:r>
              <a:rPr dirty="0" sz="2800" spc="-370" b="1" i="1">
                <a:solidFill>
                  <a:srgbClr val="FF0000"/>
                </a:solidFill>
                <a:latin typeface="Arial"/>
                <a:cs typeface="Arial"/>
              </a:rPr>
              <a:t>do </a:t>
            </a:r>
            <a:r>
              <a:rPr dirty="0" sz="2800" spc="-229" b="1" i="1">
                <a:solidFill>
                  <a:srgbClr val="FF0000"/>
                </a:solidFill>
                <a:latin typeface="Arial"/>
                <a:cs typeface="Arial"/>
              </a:rPr>
              <a:t>we </a:t>
            </a:r>
            <a:r>
              <a:rPr dirty="0" sz="2800" spc="-375" b="1" i="1">
                <a:solidFill>
                  <a:srgbClr val="FF0000"/>
                </a:solidFill>
                <a:latin typeface="Arial"/>
                <a:cs typeface="Arial"/>
              </a:rPr>
              <a:t>ensure </a:t>
            </a:r>
            <a:r>
              <a:rPr dirty="0" sz="2800" spc="-300" b="1" i="1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dirty="0" sz="2800" spc="-355" b="1" i="1">
                <a:solidFill>
                  <a:srgbClr val="FF0000"/>
                </a:solidFill>
                <a:latin typeface="Arial"/>
                <a:cs typeface="Arial"/>
              </a:rPr>
              <a:t>scheduler </a:t>
            </a:r>
            <a:r>
              <a:rPr dirty="0" sz="2800" spc="-310" b="1" i="1">
                <a:solidFill>
                  <a:srgbClr val="FF0000"/>
                </a:solidFill>
                <a:latin typeface="Arial"/>
                <a:cs typeface="Arial"/>
              </a:rPr>
              <a:t>works/evolves </a:t>
            </a:r>
            <a:r>
              <a:rPr dirty="0" sz="2800" spc="-265" b="1" i="1">
                <a:solidFill>
                  <a:srgbClr val="FF0000"/>
                </a:solidFill>
                <a:latin typeface="Arial"/>
                <a:cs typeface="Arial"/>
              </a:rPr>
              <a:t>correctly</a:t>
            </a:r>
            <a:r>
              <a:rPr dirty="0" sz="2800" spc="45" b="1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375" b="1" i="1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5928" y="5052821"/>
            <a:ext cx="9686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45" i="1">
                <a:latin typeface="Arial"/>
                <a:cs typeface="Arial"/>
              </a:rPr>
              <a:t>New </a:t>
            </a:r>
            <a:r>
              <a:rPr dirty="0" sz="2400" spc="-204" i="1">
                <a:latin typeface="Arial"/>
                <a:cs typeface="Arial"/>
              </a:rPr>
              <a:t>design? </a:t>
            </a:r>
            <a:r>
              <a:rPr dirty="0" sz="2400" spc="-245" i="1">
                <a:latin typeface="Arial"/>
                <a:cs typeface="Arial"/>
              </a:rPr>
              <a:t>New </a:t>
            </a:r>
            <a:r>
              <a:rPr dirty="0" sz="2400" spc="-225" i="1">
                <a:latin typeface="Arial"/>
                <a:cs typeface="Arial"/>
              </a:rPr>
              <a:t>techniques </a:t>
            </a:r>
            <a:r>
              <a:rPr dirty="0" sz="2400" spc="-125" i="1">
                <a:latin typeface="Arial"/>
                <a:cs typeface="Arial"/>
              </a:rPr>
              <a:t>involving testing/performance</a:t>
            </a:r>
            <a:r>
              <a:rPr dirty="0" sz="2400" spc="-235" i="1">
                <a:latin typeface="Arial"/>
                <a:cs typeface="Arial"/>
              </a:rPr>
              <a:t> </a:t>
            </a:r>
            <a:r>
              <a:rPr dirty="0" sz="2400" spc="-100" i="1">
                <a:latin typeface="Arial"/>
                <a:cs typeface="Arial"/>
              </a:rPr>
              <a:t>regression/proofs/...?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955" y="6402322"/>
            <a:ext cx="6827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43404" y="6427191"/>
            <a:ext cx="881942" cy="397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25623" y="6402322"/>
            <a:ext cx="1167384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99915" y="6402322"/>
            <a:ext cx="313943" cy="4251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48200" y="6402322"/>
            <a:ext cx="667512" cy="4251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pc="-755"/>
              <a:t>THE</a:t>
            </a:r>
            <a:r>
              <a:rPr dirty="0" spc="-235"/>
              <a:t> </a:t>
            </a:r>
            <a:r>
              <a:rPr dirty="0" spc="-580"/>
              <a:t>LINUX </a:t>
            </a:r>
            <a:r>
              <a:rPr dirty="0" spc="-725"/>
              <a:t>SCHEDULER:</a:t>
            </a:r>
            <a:r>
              <a:rPr dirty="0" spc="-235"/>
              <a:t> </a:t>
            </a:r>
            <a:r>
              <a:rPr dirty="0" spc="-600"/>
              <a:t>A</a:t>
            </a:r>
            <a:r>
              <a:rPr dirty="0" spc="-570"/>
              <a:t> </a:t>
            </a:r>
            <a:r>
              <a:rPr dirty="0" spc="-765"/>
              <a:t>DECADE</a:t>
            </a:r>
            <a:r>
              <a:rPr dirty="0" spc="-220"/>
              <a:t> </a:t>
            </a:r>
            <a:r>
              <a:rPr dirty="0" spc="-730"/>
              <a:t>OF</a:t>
            </a:r>
            <a:r>
              <a:rPr dirty="0" spc="-225"/>
              <a:t> </a:t>
            </a:r>
            <a:r>
              <a:rPr dirty="0" spc="-790"/>
              <a:t>WASTED</a:t>
            </a:r>
            <a:r>
              <a:rPr dirty="0" spc="-250"/>
              <a:t> </a:t>
            </a:r>
            <a:r>
              <a:rPr dirty="0" spc="-830"/>
              <a:t>CORES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917428" y="6445356"/>
            <a:ext cx="553085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65"/>
              </a:lnSpc>
            </a:pPr>
            <a:r>
              <a:rPr dirty="0" sz="2400" spc="-375">
                <a:solidFill>
                  <a:srgbClr val="0D0D0D"/>
                </a:solidFill>
                <a:latin typeface="Arial"/>
                <a:cs typeface="Arial"/>
              </a:rPr>
              <a:t>16/16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Jean-Pierre Lozi</dc:creator>
  <dc:title>The Linux Scheduler: a Decade of Wasted Cores</dc:title>
  <dcterms:created xsi:type="dcterms:W3CDTF">2021-03-31T11:13:38Z</dcterms:created>
  <dcterms:modified xsi:type="dcterms:W3CDTF">2021-03-31T11:13:38Z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2021-03-31T00:00:00Z</vt:filetime>
  </property>
</Properties>
</file>