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8234" y="210311"/>
            <a:ext cx="387553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646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646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A60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646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646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3084" y="210311"/>
            <a:ext cx="5005831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646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426" y="1309624"/>
            <a:ext cx="10963147" cy="448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A60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92509" y="6332664"/>
            <a:ext cx="675004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#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583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308597"/>
              <a:ext cx="6083300" cy="549910"/>
            </a:xfrm>
            <a:custGeom>
              <a:avLst/>
              <a:gdLst/>
              <a:ahLst/>
              <a:cxnLst/>
              <a:rect l="l" t="t" r="r" b="b"/>
              <a:pathLst>
                <a:path w="6083300" h="549909">
                  <a:moveTo>
                    <a:pt x="6083046" y="549398"/>
                  </a:moveTo>
                  <a:lnTo>
                    <a:pt x="6083046" y="0"/>
                  </a:lnTo>
                  <a:lnTo>
                    <a:pt x="0" y="0"/>
                  </a:lnTo>
                  <a:lnTo>
                    <a:pt x="0" y="549398"/>
                  </a:lnTo>
                  <a:lnTo>
                    <a:pt x="6083046" y="549398"/>
                  </a:lnTo>
                  <a:close/>
                </a:path>
              </a:pathLst>
            </a:custGeom>
            <a:solidFill>
              <a:srgbClr val="EE5E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677163"/>
            <a:ext cx="5096510" cy="139065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dirty="0" sz="3200" spc="-229">
                <a:solidFill>
                  <a:srgbClr val="000000"/>
                </a:solidFill>
              </a:rPr>
              <a:t>Provable </a:t>
            </a:r>
            <a:r>
              <a:rPr dirty="0" sz="3200" spc="-215">
                <a:solidFill>
                  <a:srgbClr val="000000"/>
                </a:solidFill>
              </a:rPr>
              <a:t>Multicore </a:t>
            </a:r>
            <a:r>
              <a:rPr dirty="0" sz="3200" spc="-315">
                <a:solidFill>
                  <a:srgbClr val="000000"/>
                </a:solidFill>
              </a:rPr>
              <a:t>Schedulers  </a:t>
            </a:r>
            <a:r>
              <a:rPr dirty="0" sz="3200" spc="-130">
                <a:solidFill>
                  <a:srgbClr val="000000"/>
                </a:solidFill>
              </a:rPr>
              <a:t>with </a:t>
            </a:r>
            <a:r>
              <a:rPr dirty="0" sz="3200" spc="-195">
                <a:solidFill>
                  <a:srgbClr val="FFFFFF"/>
                </a:solidFill>
              </a:rPr>
              <a:t>Ipanema: </a:t>
            </a:r>
            <a:r>
              <a:rPr dirty="0" sz="3200" spc="-190">
                <a:solidFill>
                  <a:srgbClr val="000000"/>
                </a:solidFill>
              </a:rPr>
              <a:t>Application </a:t>
            </a:r>
            <a:r>
              <a:rPr dirty="0" sz="3200" spc="-250">
                <a:solidFill>
                  <a:srgbClr val="000000"/>
                </a:solidFill>
              </a:rPr>
              <a:t>to  Work-Conservation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73252" y="2171192"/>
            <a:ext cx="1885950" cy="27533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ct val="88400"/>
              </a:lnSpc>
              <a:spcBef>
                <a:spcPts val="375"/>
              </a:spcBef>
            </a:pP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Baptiste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Lepers  </a:t>
            </a:r>
            <a:r>
              <a:rPr dirty="0" sz="2000" spc="-180">
                <a:solidFill>
                  <a:srgbClr val="FFFFFF"/>
                </a:solidFill>
                <a:latin typeface="Arial"/>
                <a:cs typeface="Arial"/>
              </a:rPr>
              <a:t>Redha </a:t>
            </a: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Gouicem  </a:t>
            </a:r>
            <a:r>
              <a:rPr dirty="0" sz="2000" spc="-160">
                <a:solidFill>
                  <a:srgbClr val="FFFFFF"/>
                </a:solidFill>
                <a:latin typeface="Arial"/>
                <a:cs typeface="Arial"/>
              </a:rPr>
              <a:t>Damien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Carver  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Jean-Pierre </a:t>
            </a: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Lozi 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Nicolas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Palix 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Virginia 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Aponte  </a:t>
            </a:r>
            <a:r>
              <a:rPr dirty="0" sz="2000" spc="15">
                <a:solidFill>
                  <a:srgbClr val="FFFFFF"/>
                </a:solidFill>
                <a:latin typeface="Arial"/>
                <a:cs typeface="Arial"/>
              </a:rPr>
              <a:t>Willy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Zwaenepoel  </a:t>
            </a:r>
            <a:r>
              <a:rPr dirty="0" sz="2000" spc="-140">
                <a:solidFill>
                  <a:srgbClr val="FFFFFF"/>
                </a:solidFill>
                <a:latin typeface="Arial"/>
                <a:cs typeface="Arial"/>
              </a:rPr>
              <a:t>Julien Sopena 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Julia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Lawall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Gilles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Muller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5958" y="0"/>
            <a:ext cx="11766550" cy="6858000"/>
            <a:chOff x="425958" y="0"/>
            <a:chExt cx="11766550" cy="6858000"/>
          </a:xfrm>
        </p:grpSpPr>
        <p:sp>
          <p:nvSpPr>
            <p:cNvPr id="9" name="object 9"/>
            <p:cNvSpPr/>
            <p:nvPr/>
          </p:nvSpPr>
          <p:spPr>
            <a:xfrm>
              <a:off x="11049762" y="4895850"/>
              <a:ext cx="812292" cy="16276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48934" y="0"/>
              <a:ext cx="6243065" cy="6857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41882" y="6067805"/>
              <a:ext cx="1172718" cy="5775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14650" y="5420105"/>
              <a:ext cx="1414272" cy="5730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65475" y="6253734"/>
              <a:ext cx="1002029" cy="2682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35246" y="5382005"/>
              <a:ext cx="572262" cy="5311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97046" y="6163817"/>
              <a:ext cx="1821942" cy="4684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5958" y="6118097"/>
              <a:ext cx="736092" cy="4770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3538528" y="3420195"/>
            <a:ext cx="477507" cy="61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9680" y="2871984"/>
            <a:ext cx="405303" cy="410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66178" y="4143755"/>
            <a:ext cx="560051" cy="564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94407" y="1309624"/>
            <a:ext cx="8201025" cy="374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 marL="2173605">
              <a:lnSpc>
                <a:spcPct val="100000"/>
              </a:lnSpc>
              <a:spcBef>
                <a:spcPts val="2320"/>
              </a:spcBef>
            </a:pPr>
            <a:r>
              <a:rPr dirty="0" sz="4400" spc="-215">
                <a:latin typeface="Arial"/>
                <a:cs typeface="Arial"/>
              </a:rPr>
              <a:t>Observe </a:t>
            </a:r>
            <a:r>
              <a:rPr dirty="0" sz="2400" spc="-125">
                <a:latin typeface="Arial"/>
                <a:cs typeface="Arial"/>
              </a:rPr>
              <a:t>(state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45" b="1">
                <a:latin typeface="Arial"/>
                <a:cs typeface="Arial"/>
              </a:rPr>
              <a:t>every</a:t>
            </a:r>
            <a:r>
              <a:rPr dirty="0" sz="2400" spc="-140" b="1">
                <a:latin typeface="Arial"/>
                <a:cs typeface="Arial"/>
              </a:rPr>
              <a:t> </a:t>
            </a:r>
            <a:r>
              <a:rPr dirty="0" sz="2400" spc="-140">
                <a:latin typeface="Arial"/>
                <a:cs typeface="Arial"/>
              </a:rPr>
              <a:t>core)</a:t>
            </a:r>
            <a:endParaRPr sz="2400">
              <a:latin typeface="Arial"/>
              <a:cs typeface="Arial"/>
            </a:endParaRPr>
          </a:p>
          <a:p>
            <a:pPr marL="2173605">
              <a:lnSpc>
                <a:spcPct val="100000"/>
              </a:lnSpc>
              <a:spcBef>
                <a:spcPts val="5"/>
              </a:spcBef>
            </a:pPr>
            <a:r>
              <a:rPr dirty="0" sz="4400" spc="-425">
                <a:latin typeface="Arial"/>
                <a:cs typeface="Arial"/>
              </a:rPr>
              <a:t>Lock </a:t>
            </a:r>
            <a:r>
              <a:rPr dirty="0" sz="2400" spc="-185">
                <a:latin typeface="Arial"/>
                <a:cs typeface="Arial"/>
              </a:rPr>
              <a:t>(</a:t>
            </a:r>
            <a:r>
              <a:rPr dirty="0" sz="2400" spc="-185" b="1">
                <a:latin typeface="Arial"/>
                <a:cs typeface="Arial"/>
              </a:rPr>
              <a:t>one </a:t>
            </a:r>
            <a:r>
              <a:rPr dirty="0" sz="2400" spc="-140">
                <a:latin typeface="Arial"/>
                <a:cs typeface="Arial"/>
              </a:rPr>
              <a:t>core </a:t>
            </a:r>
            <a:r>
              <a:rPr dirty="0" sz="2400" spc="-135">
                <a:latin typeface="Arial"/>
                <a:cs typeface="Arial"/>
              </a:rPr>
              <a:t>– </a:t>
            </a:r>
            <a:r>
              <a:rPr dirty="0" sz="2400" spc="-240">
                <a:latin typeface="Arial"/>
                <a:cs typeface="Arial"/>
              </a:rPr>
              <a:t>less</a:t>
            </a:r>
            <a:r>
              <a:rPr dirty="0" sz="2400" spc="-450">
                <a:latin typeface="Arial"/>
                <a:cs typeface="Arial"/>
              </a:rPr>
              <a:t> </a:t>
            </a:r>
            <a:r>
              <a:rPr dirty="0" sz="2400" spc="-120">
                <a:latin typeface="Arial"/>
                <a:cs typeface="Arial"/>
              </a:rPr>
              <a:t>overhead)</a:t>
            </a:r>
            <a:endParaRPr sz="2400">
              <a:latin typeface="Arial"/>
              <a:cs typeface="Arial"/>
            </a:endParaRPr>
          </a:p>
          <a:p>
            <a:pPr marL="2173605">
              <a:lnSpc>
                <a:spcPts val="5005"/>
              </a:lnSpc>
            </a:pPr>
            <a:r>
              <a:rPr dirty="0" sz="4400" spc="-275" i="1">
                <a:solidFill>
                  <a:srgbClr val="EA6045"/>
                </a:solidFill>
                <a:latin typeface="Arial"/>
                <a:cs typeface="Arial"/>
              </a:rPr>
              <a:t>Act </a:t>
            </a:r>
            <a:r>
              <a:rPr dirty="0" sz="2400" spc="-114" i="1">
                <a:solidFill>
                  <a:srgbClr val="EA6045"/>
                </a:solidFill>
                <a:latin typeface="Arial"/>
                <a:cs typeface="Arial"/>
              </a:rPr>
              <a:t>(e.g., </a:t>
            </a:r>
            <a:r>
              <a:rPr dirty="0" sz="2400" spc="-170" i="1">
                <a:solidFill>
                  <a:srgbClr val="EA6045"/>
                </a:solidFill>
                <a:latin typeface="Arial"/>
                <a:cs typeface="Arial"/>
              </a:rPr>
              <a:t>steal </a:t>
            </a:r>
            <a:r>
              <a:rPr dirty="0" sz="2400" spc="-185" i="1">
                <a:solidFill>
                  <a:srgbClr val="EA6045"/>
                </a:solidFill>
                <a:latin typeface="Arial"/>
                <a:cs typeface="Arial"/>
              </a:rPr>
              <a:t>threads </a:t>
            </a:r>
            <a:r>
              <a:rPr dirty="0" sz="2400" spc="-110" i="1">
                <a:solidFill>
                  <a:srgbClr val="EA6045"/>
                </a:solidFill>
                <a:latin typeface="Arial"/>
                <a:cs typeface="Arial"/>
              </a:rPr>
              <a:t>from </a:t>
            </a:r>
            <a:r>
              <a:rPr dirty="0" sz="2400" spc="-175" i="1">
                <a:solidFill>
                  <a:srgbClr val="EA6045"/>
                </a:solidFill>
                <a:latin typeface="Arial"/>
                <a:cs typeface="Arial"/>
              </a:rPr>
              <a:t>locked</a:t>
            </a:r>
            <a:r>
              <a:rPr dirty="0" sz="2400" spc="-160" i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40" i="1">
                <a:solidFill>
                  <a:srgbClr val="EA6045"/>
                </a:solidFill>
                <a:latin typeface="Arial"/>
                <a:cs typeface="Arial"/>
              </a:rPr>
              <a:t>core)</a:t>
            </a:r>
            <a:endParaRPr sz="2400">
              <a:latin typeface="Arial"/>
              <a:cs typeface="Arial"/>
            </a:endParaRPr>
          </a:p>
          <a:p>
            <a:pPr marL="2201545">
              <a:lnSpc>
                <a:spcPts val="2605"/>
              </a:lnSpc>
            </a:pPr>
            <a:r>
              <a:rPr dirty="0" sz="2400" spc="-245" b="1">
                <a:solidFill>
                  <a:srgbClr val="EA6045"/>
                </a:solidFill>
                <a:latin typeface="Arial"/>
                <a:cs typeface="Arial"/>
              </a:rPr>
              <a:t>Based </a:t>
            </a:r>
            <a:r>
              <a:rPr dirty="0" sz="2400" spc="-195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2400" spc="-170" b="1">
                <a:solidFill>
                  <a:srgbClr val="EA6045"/>
                </a:solidFill>
                <a:latin typeface="Arial"/>
                <a:cs typeface="Arial"/>
              </a:rPr>
              <a:t>possibly outdated</a:t>
            </a:r>
            <a:r>
              <a:rPr dirty="0" sz="2400" spc="7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observations!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4783" y="2774060"/>
            <a:ext cx="171450" cy="2493010"/>
          </a:xfrm>
          <a:custGeom>
            <a:avLst/>
            <a:gdLst/>
            <a:ahLst/>
            <a:cxnLst/>
            <a:rect l="l" t="t" r="r" b="b"/>
            <a:pathLst>
              <a:path w="171450" h="2493010">
                <a:moveTo>
                  <a:pt x="57150" y="2321560"/>
                </a:moveTo>
                <a:lnTo>
                  <a:pt x="0" y="2321560"/>
                </a:lnTo>
                <a:lnTo>
                  <a:pt x="85725" y="2493010"/>
                </a:lnTo>
                <a:lnTo>
                  <a:pt x="157162" y="2350135"/>
                </a:lnTo>
                <a:lnTo>
                  <a:pt x="57150" y="2350135"/>
                </a:lnTo>
                <a:lnTo>
                  <a:pt x="57150" y="2321560"/>
                </a:lnTo>
                <a:close/>
              </a:path>
              <a:path w="171450" h="2493010">
                <a:moveTo>
                  <a:pt x="114300" y="0"/>
                </a:moveTo>
                <a:lnTo>
                  <a:pt x="57150" y="0"/>
                </a:lnTo>
                <a:lnTo>
                  <a:pt x="57150" y="2350135"/>
                </a:lnTo>
                <a:lnTo>
                  <a:pt x="114300" y="2350135"/>
                </a:lnTo>
                <a:lnTo>
                  <a:pt x="114300" y="0"/>
                </a:lnTo>
                <a:close/>
              </a:path>
              <a:path w="171450" h="2493010">
                <a:moveTo>
                  <a:pt x="171450" y="2321560"/>
                </a:moveTo>
                <a:lnTo>
                  <a:pt x="114300" y="2321560"/>
                </a:lnTo>
                <a:lnTo>
                  <a:pt x="114300" y="2350135"/>
                </a:lnTo>
                <a:lnTo>
                  <a:pt x="157162" y="2350135"/>
                </a:lnTo>
                <a:lnTo>
                  <a:pt x="171450" y="232156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80608" y="3536788"/>
            <a:ext cx="523240" cy="8445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900"/>
              </a:lnSpc>
            </a:pPr>
            <a:r>
              <a:rPr dirty="0" sz="3600" b="1"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11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407" y="1309624"/>
            <a:ext cx="8201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1435" y="2308732"/>
            <a:ext cx="1509395" cy="3015615"/>
            <a:chOff x="2591435" y="2308732"/>
            <a:chExt cx="1509395" cy="3015615"/>
          </a:xfrm>
        </p:grpSpPr>
        <p:sp>
          <p:nvSpPr>
            <p:cNvPr id="5" name="object 5"/>
            <p:cNvSpPr/>
            <p:nvPr/>
          </p:nvSpPr>
          <p:spPr>
            <a:xfrm>
              <a:off x="2950464" y="2311907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20187" y="3552062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20187" y="3552062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20187" y="376847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1" y="163067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20187" y="376847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1" y="163067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4610" y="4436363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2"/>
                  </a:moveTo>
                  <a:lnTo>
                    <a:pt x="1502664" y="884682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31998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7982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65623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1353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3" y="884682"/>
                </a:lnTo>
                <a:lnTo>
                  <a:pt x="1502663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98995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4726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32621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05327" y="3108960"/>
            <a:ext cx="505459" cy="1492250"/>
            <a:chOff x="3005327" y="3108960"/>
            <a:chExt cx="505459" cy="1492250"/>
          </a:xfrm>
        </p:grpSpPr>
        <p:sp>
          <p:nvSpPr>
            <p:cNvPr id="19" name="object 19"/>
            <p:cNvSpPr/>
            <p:nvPr/>
          </p:nvSpPr>
          <p:spPr>
            <a:xfrm>
              <a:off x="3248025" y="4001643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39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6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2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39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11804" y="3115437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11804" y="3115437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11804" y="333184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1804" y="333184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846320" y="2308860"/>
            <a:ext cx="794385" cy="3596004"/>
            <a:chOff x="4846320" y="2308860"/>
            <a:chExt cx="794385" cy="3596004"/>
          </a:xfrm>
        </p:grpSpPr>
        <p:sp>
          <p:nvSpPr>
            <p:cNvPr id="25" name="object 25"/>
            <p:cNvSpPr/>
            <p:nvPr/>
          </p:nvSpPr>
          <p:spPr>
            <a:xfrm>
              <a:off x="5124069" y="4001642"/>
              <a:ext cx="104139" cy="669925"/>
            </a:xfrm>
            <a:custGeom>
              <a:avLst/>
              <a:gdLst/>
              <a:ahLst/>
              <a:cxnLst/>
              <a:rect l="l" t="t" r="r" b="b"/>
              <a:pathLst>
                <a:path w="104139" h="669925">
                  <a:moveTo>
                    <a:pt x="51815" y="25708"/>
                  </a:moveTo>
                  <a:lnTo>
                    <a:pt x="45338" y="36811"/>
                  </a:lnTo>
                  <a:lnTo>
                    <a:pt x="45338" y="669543"/>
                  </a:lnTo>
                  <a:lnTo>
                    <a:pt x="58292" y="669543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669925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669925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39" h="669925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669925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669925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49368" y="2311908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10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5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10" y="108584"/>
                  </a:lnTo>
                  <a:lnTo>
                    <a:pt x="651510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5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5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69942" y="5135117"/>
              <a:ext cx="770382" cy="7696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638543" y="2308860"/>
            <a:ext cx="657860" cy="2292350"/>
            <a:chOff x="6638543" y="2308860"/>
            <a:chExt cx="657860" cy="2292350"/>
          </a:xfrm>
        </p:grpSpPr>
        <p:sp>
          <p:nvSpPr>
            <p:cNvPr id="29" name="object 29"/>
            <p:cNvSpPr/>
            <p:nvPr/>
          </p:nvSpPr>
          <p:spPr>
            <a:xfrm>
              <a:off x="6916292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40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40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3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40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40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8"/>
                  </a:lnTo>
                  <a:close/>
                </a:path>
                <a:path w="104140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641591" y="2311908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09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4"/>
                  </a:lnTo>
                  <a:lnTo>
                    <a:pt x="651509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4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8554211" y="2308860"/>
            <a:ext cx="658495" cy="2362835"/>
            <a:chOff x="8554211" y="2308860"/>
            <a:chExt cx="658495" cy="2362835"/>
          </a:xfrm>
        </p:grpSpPr>
        <p:sp>
          <p:nvSpPr>
            <p:cNvPr id="36" name="object 36"/>
            <p:cNvSpPr/>
            <p:nvPr/>
          </p:nvSpPr>
          <p:spPr>
            <a:xfrm>
              <a:off x="8831960" y="3996308"/>
              <a:ext cx="104139" cy="675640"/>
            </a:xfrm>
            <a:custGeom>
              <a:avLst/>
              <a:gdLst/>
              <a:ahLst/>
              <a:cxnLst/>
              <a:rect l="l" t="t" r="r" b="b"/>
              <a:pathLst>
                <a:path w="104140" h="675639">
                  <a:moveTo>
                    <a:pt x="51816" y="25708"/>
                  </a:moveTo>
                  <a:lnTo>
                    <a:pt x="45339" y="36811"/>
                  </a:lnTo>
                  <a:lnTo>
                    <a:pt x="45339" y="675386"/>
                  </a:lnTo>
                  <a:lnTo>
                    <a:pt x="58293" y="675386"/>
                  </a:lnTo>
                  <a:lnTo>
                    <a:pt x="58293" y="36811"/>
                  </a:lnTo>
                  <a:lnTo>
                    <a:pt x="51816" y="25708"/>
                  </a:lnTo>
                  <a:close/>
                </a:path>
                <a:path w="104140" h="675639">
                  <a:moveTo>
                    <a:pt x="51816" y="0"/>
                  </a:move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5" y="95377"/>
                  </a:lnTo>
                  <a:lnTo>
                    <a:pt x="45339" y="36811"/>
                  </a:lnTo>
                  <a:lnTo>
                    <a:pt x="45339" y="12827"/>
                  </a:lnTo>
                  <a:lnTo>
                    <a:pt x="59303" y="12827"/>
                  </a:lnTo>
                  <a:lnTo>
                    <a:pt x="51816" y="0"/>
                  </a:lnTo>
                  <a:close/>
                </a:path>
                <a:path w="104140" h="675639">
                  <a:moveTo>
                    <a:pt x="59303" y="12827"/>
                  </a:moveTo>
                  <a:lnTo>
                    <a:pt x="58293" y="12827"/>
                  </a:lnTo>
                  <a:lnTo>
                    <a:pt x="58293" y="36811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lnTo>
                    <a:pt x="101854" y="85725"/>
                  </a:lnTo>
                  <a:lnTo>
                    <a:pt x="59303" y="12827"/>
                  </a:lnTo>
                  <a:close/>
                </a:path>
                <a:path w="104140" h="675639">
                  <a:moveTo>
                    <a:pt x="58293" y="12827"/>
                  </a:moveTo>
                  <a:lnTo>
                    <a:pt x="45339" y="12827"/>
                  </a:lnTo>
                  <a:lnTo>
                    <a:pt x="45339" y="36811"/>
                  </a:lnTo>
                  <a:lnTo>
                    <a:pt x="51816" y="25708"/>
                  </a:lnTo>
                  <a:lnTo>
                    <a:pt x="46228" y="16129"/>
                  </a:lnTo>
                  <a:lnTo>
                    <a:pt x="58293" y="16129"/>
                  </a:lnTo>
                  <a:lnTo>
                    <a:pt x="58293" y="12827"/>
                  </a:lnTo>
                  <a:close/>
                </a:path>
                <a:path w="104140" h="675639">
                  <a:moveTo>
                    <a:pt x="58293" y="16129"/>
                  </a:moveTo>
                  <a:lnTo>
                    <a:pt x="57404" y="16129"/>
                  </a:lnTo>
                  <a:lnTo>
                    <a:pt x="51816" y="25708"/>
                  </a:lnTo>
                  <a:lnTo>
                    <a:pt x="58293" y="36811"/>
                  </a:lnTo>
                  <a:lnTo>
                    <a:pt x="58293" y="16129"/>
                  </a:lnTo>
                  <a:close/>
                </a:path>
                <a:path w="104140" h="675639">
                  <a:moveTo>
                    <a:pt x="57404" y="16129"/>
                  </a:moveTo>
                  <a:lnTo>
                    <a:pt x="46228" y="16129"/>
                  </a:lnTo>
                  <a:lnTo>
                    <a:pt x="51816" y="25708"/>
                  </a:lnTo>
                  <a:lnTo>
                    <a:pt x="57404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7259" y="2311908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546853" y="5660644"/>
            <a:ext cx="1416685" cy="7943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 marR="5080" indent="17780">
              <a:lnSpc>
                <a:spcPts val="2690"/>
              </a:lnSpc>
              <a:spcBef>
                <a:spcPts val="750"/>
              </a:spcBef>
            </a:pPr>
            <a:r>
              <a:rPr dirty="0" sz="2800" spc="-440">
                <a:solidFill>
                  <a:srgbClr val="252525"/>
                </a:solidFill>
                <a:latin typeface="Arial"/>
                <a:cs typeface="Arial"/>
              </a:rPr>
              <a:t>Runs </a:t>
            </a:r>
            <a:r>
              <a:rPr dirty="0" sz="2800" spc="-55">
                <a:solidFill>
                  <a:srgbClr val="252525"/>
                </a:solidFill>
                <a:latin typeface="Arial"/>
                <a:cs typeface="Arial"/>
              </a:rPr>
              <a:t>load  </a:t>
            </a:r>
            <a:r>
              <a:rPr dirty="0" sz="2800" spc="-120">
                <a:solidFill>
                  <a:srgbClr val="252525"/>
                </a:solidFill>
                <a:latin typeface="Arial"/>
                <a:cs typeface="Arial"/>
              </a:rPr>
              <a:t>balancing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11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7909" y="6269228"/>
            <a:ext cx="649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4407" y="1309624"/>
            <a:ext cx="8201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91435" y="2308732"/>
            <a:ext cx="1509395" cy="3015615"/>
            <a:chOff x="2591435" y="2308732"/>
            <a:chExt cx="1509395" cy="3015615"/>
          </a:xfrm>
        </p:grpSpPr>
        <p:sp>
          <p:nvSpPr>
            <p:cNvPr id="6" name="object 6"/>
            <p:cNvSpPr/>
            <p:nvPr/>
          </p:nvSpPr>
          <p:spPr>
            <a:xfrm>
              <a:off x="2950464" y="2311907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20187" y="3552062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20187" y="3552062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20187" y="376847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1" y="163067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20187" y="376847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1" y="163067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4610" y="4436363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2"/>
                  </a:moveTo>
                  <a:lnTo>
                    <a:pt x="1502664" y="884682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31998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27982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65623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1353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3" y="884682"/>
                </a:lnTo>
                <a:lnTo>
                  <a:pt x="1502663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98995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94726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32621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05137" y="2308732"/>
            <a:ext cx="6207760" cy="2363470"/>
            <a:chOff x="3005137" y="2308732"/>
            <a:chExt cx="6207760" cy="2363470"/>
          </a:xfrm>
        </p:grpSpPr>
        <p:sp>
          <p:nvSpPr>
            <p:cNvPr id="20" name="object 20"/>
            <p:cNvSpPr/>
            <p:nvPr/>
          </p:nvSpPr>
          <p:spPr>
            <a:xfrm>
              <a:off x="3248025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39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6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2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39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11804" y="3115436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11804" y="3115436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1804" y="333184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11804" y="333184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24069" y="4001642"/>
              <a:ext cx="104139" cy="669925"/>
            </a:xfrm>
            <a:custGeom>
              <a:avLst/>
              <a:gdLst/>
              <a:ahLst/>
              <a:cxnLst/>
              <a:rect l="l" t="t" r="r" b="b"/>
              <a:pathLst>
                <a:path w="104139" h="669925">
                  <a:moveTo>
                    <a:pt x="51815" y="25708"/>
                  </a:moveTo>
                  <a:lnTo>
                    <a:pt x="45338" y="36811"/>
                  </a:lnTo>
                  <a:lnTo>
                    <a:pt x="45338" y="669543"/>
                  </a:lnTo>
                  <a:lnTo>
                    <a:pt x="58292" y="669543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669925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669925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39" h="669925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669925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669925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49367" y="2311907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10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5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10" y="108584"/>
                  </a:lnTo>
                  <a:lnTo>
                    <a:pt x="651510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5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5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16292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40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40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3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40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40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8"/>
                  </a:lnTo>
                  <a:close/>
                </a:path>
                <a:path w="104140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41591" y="2311907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09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4"/>
                  </a:lnTo>
                  <a:lnTo>
                    <a:pt x="651509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4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34175" y="351091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34175" y="351091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34175" y="3728084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34175" y="3728084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831960" y="3996308"/>
              <a:ext cx="104139" cy="675640"/>
            </a:xfrm>
            <a:custGeom>
              <a:avLst/>
              <a:gdLst/>
              <a:ahLst/>
              <a:cxnLst/>
              <a:rect l="l" t="t" r="r" b="b"/>
              <a:pathLst>
                <a:path w="104140" h="675639">
                  <a:moveTo>
                    <a:pt x="51816" y="25708"/>
                  </a:moveTo>
                  <a:lnTo>
                    <a:pt x="45339" y="36811"/>
                  </a:lnTo>
                  <a:lnTo>
                    <a:pt x="45339" y="675386"/>
                  </a:lnTo>
                  <a:lnTo>
                    <a:pt x="58293" y="675386"/>
                  </a:lnTo>
                  <a:lnTo>
                    <a:pt x="58293" y="36811"/>
                  </a:lnTo>
                  <a:lnTo>
                    <a:pt x="51816" y="25708"/>
                  </a:lnTo>
                  <a:close/>
                </a:path>
                <a:path w="104140" h="675639">
                  <a:moveTo>
                    <a:pt x="51816" y="0"/>
                  </a:move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5" y="95377"/>
                  </a:lnTo>
                  <a:lnTo>
                    <a:pt x="45339" y="36811"/>
                  </a:lnTo>
                  <a:lnTo>
                    <a:pt x="45339" y="12827"/>
                  </a:lnTo>
                  <a:lnTo>
                    <a:pt x="59303" y="12827"/>
                  </a:lnTo>
                  <a:lnTo>
                    <a:pt x="51816" y="0"/>
                  </a:lnTo>
                  <a:close/>
                </a:path>
                <a:path w="104140" h="675639">
                  <a:moveTo>
                    <a:pt x="59303" y="12827"/>
                  </a:moveTo>
                  <a:lnTo>
                    <a:pt x="58293" y="12827"/>
                  </a:lnTo>
                  <a:lnTo>
                    <a:pt x="58293" y="36811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lnTo>
                    <a:pt x="101854" y="85725"/>
                  </a:lnTo>
                  <a:lnTo>
                    <a:pt x="59303" y="12827"/>
                  </a:lnTo>
                  <a:close/>
                </a:path>
                <a:path w="104140" h="675639">
                  <a:moveTo>
                    <a:pt x="58293" y="12827"/>
                  </a:moveTo>
                  <a:lnTo>
                    <a:pt x="45339" y="12827"/>
                  </a:lnTo>
                  <a:lnTo>
                    <a:pt x="45339" y="36811"/>
                  </a:lnTo>
                  <a:lnTo>
                    <a:pt x="51816" y="25708"/>
                  </a:lnTo>
                  <a:lnTo>
                    <a:pt x="46228" y="16129"/>
                  </a:lnTo>
                  <a:lnTo>
                    <a:pt x="58293" y="16129"/>
                  </a:lnTo>
                  <a:lnTo>
                    <a:pt x="58293" y="12827"/>
                  </a:lnTo>
                  <a:close/>
                </a:path>
                <a:path w="104140" h="675639">
                  <a:moveTo>
                    <a:pt x="58293" y="16129"/>
                  </a:moveTo>
                  <a:lnTo>
                    <a:pt x="57404" y="16129"/>
                  </a:lnTo>
                  <a:lnTo>
                    <a:pt x="51816" y="25708"/>
                  </a:lnTo>
                  <a:lnTo>
                    <a:pt x="58293" y="36811"/>
                  </a:lnTo>
                  <a:lnTo>
                    <a:pt x="58293" y="16129"/>
                  </a:lnTo>
                  <a:close/>
                </a:path>
                <a:path w="104140" h="675639">
                  <a:moveTo>
                    <a:pt x="57404" y="16129"/>
                  </a:moveTo>
                  <a:lnTo>
                    <a:pt x="46228" y="16129"/>
                  </a:lnTo>
                  <a:lnTo>
                    <a:pt x="51816" y="25708"/>
                  </a:lnTo>
                  <a:lnTo>
                    <a:pt x="57404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557259" y="2311907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183126" y="5749544"/>
            <a:ext cx="2119630" cy="7943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68630" marR="5080" indent="-456565">
              <a:lnSpc>
                <a:spcPct val="80000"/>
              </a:lnSpc>
              <a:spcBef>
                <a:spcPts val="770"/>
              </a:spcBef>
            </a:pPr>
            <a:r>
              <a:rPr dirty="0" sz="2800" spc="-175">
                <a:solidFill>
                  <a:srgbClr val="252525"/>
                </a:solidFill>
                <a:latin typeface="Arial"/>
                <a:cs typeface="Arial"/>
              </a:rPr>
              <a:t>Observes </a:t>
            </a:r>
            <a:r>
              <a:rPr dirty="0" sz="2800" spc="-55">
                <a:solidFill>
                  <a:srgbClr val="252525"/>
                </a:solidFill>
                <a:latin typeface="Arial"/>
                <a:cs typeface="Arial"/>
              </a:rPr>
              <a:t>load  </a:t>
            </a:r>
            <a:r>
              <a:rPr dirty="0" sz="2800" spc="-220">
                <a:solidFill>
                  <a:srgbClr val="252525"/>
                </a:solidFill>
                <a:latin typeface="Arial"/>
                <a:cs typeface="Arial"/>
              </a:rPr>
              <a:t>(no</a:t>
            </a:r>
            <a:r>
              <a:rPr dirty="0" sz="2800" spc="-2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160">
                <a:solidFill>
                  <a:srgbClr val="252525"/>
                </a:solidFill>
                <a:latin typeface="Arial"/>
                <a:cs typeface="Arial"/>
              </a:rPr>
              <a:t>lock)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34053" y="2678487"/>
            <a:ext cx="4648835" cy="3122930"/>
            <a:chOff x="3734053" y="2678487"/>
            <a:chExt cx="4648835" cy="3122930"/>
          </a:xfrm>
        </p:grpSpPr>
        <p:sp>
          <p:nvSpPr>
            <p:cNvPr id="37" name="object 37"/>
            <p:cNvSpPr/>
            <p:nvPr/>
          </p:nvSpPr>
          <p:spPr>
            <a:xfrm>
              <a:off x="3734054" y="2678493"/>
              <a:ext cx="4648835" cy="1030605"/>
            </a:xfrm>
            <a:custGeom>
              <a:avLst/>
              <a:gdLst/>
              <a:ahLst/>
              <a:cxnLst/>
              <a:rect l="l" t="t" r="r" b="b"/>
              <a:pathLst>
                <a:path w="4648834" h="1030604">
                  <a:moveTo>
                    <a:pt x="1441450" y="873201"/>
                  </a:moveTo>
                  <a:lnTo>
                    <a:pt x="162394" y="873201"/>
                  </a:lnTo>
                  <a:lnTo>
                    <a:pt x="242570" y="826452"/>
                  </a:lnTo>
                  <a:lnTo>
                    <a:pt x="251015" y="818883"/>
                  </a:lnTo>
                  <a:lnTo>
                    <a:pt x="255752" y="808990"/>
                  </a:lnTo>
                  <a:lnTo>
                    <a:pt x="256476" y="798068"/>
                  </a:lnTo>
                  <a:lnTo>
                    <a:pt x="252857" y="787336"/>
                  </a:lnTo>
                  <a:lnTo>
                    <a:pt x="245275" y="778891"/>
                  </a:lnTo>
                  <a:lnTo>
                    <a:pt x="235394" y="774153"/>
                  </a:lnTo>
                  <a:lnTo>
                    <a:pt x="224459" y="773430"/>
                  </a:lnTo>
                  <a:lnTo>
                    <a:pt x="213741" y="777049"/>
                  </a:lnTo>
                  <a:lnTo>
                    <a:pt x="0" y="901776"/>
                  </a:lnTo>
                  <a:lnTo>
                    <a:pt x="213741" y="1026477"/>
                  </a:lnTo>
                  <a:lnTo>
                    <a:pt x="224459" y="1030109"/>
                  </a:lnTo>
                  <a:lnTo>
                    <a:pt x="235394" y="1029385"/>
                  </a:lnTo>
                  <a:lnTo>
                    <a:pt x="245275" y="1024648"/>
                  </a:lnTo>
                  <a:lnTo>
                    <a:pt x="252857" y="1016190"/>
                  </a:lnTo>
                  <a:lnTo>
                    <a:pt x="256476" y="1005471"/>
                  </a:lnTo>
                  <a:lnTo>
                    <a:pt x="255752" y="994537"/>
                  </a:lnTo>
                  <a:lnTo>
                    <a:pt x="251015" y="984656"/>
                  </a:lnTo>
                  <a:lnTo>
                    <a:pt x="242570" y="977074"/>
                  </a:lnTo>
                  <a:lnTo>
                    <a:pt x="162394" y="930338"/>
                  </a:lnTo>
                  <a:lnTo>
                    <a:pt x="1441450" y="930338"/>
                  </a:lnTo>
                  <a:lnTo>
                    <a:pt x="1441450" y="873201"/>
                  </a:lnTo>
                  <a:close/>
                </a:path>
                <a:path w="4648834" h="1030604">
                  <a:moveTo>
                    <a:pt x="2784221" y="128333"/>
                  </a:moveTo>
                  <a:lnTo>
                    <a:pt x="2735237" y="99758"/>
                  </a:lnTo>
                  <a:lnTo>
                    <a:pt x="2570480" y="3619"/>
                  </a:lnTo>
                  <a:lnTo>
                    <a:pt x="2559748" y="0"/>
                  </a:lnTo>
                  <a:lnTo>
                    <a:pt x="2548826" y="723"/>
                  </a:lnTo>
                  <a:lnTo>
                    <a:pt x="2538933" y="5461"/>
                  </a:lnTo>
                  <a:lnTo>
                    <a:pt x="2531364" y="13906"/>
                  </a:lnTo>
                  <a:lnTo>
                    <a:pt x="2527731" y="24638"/>
                  </a:lnTo>
                  <a:lnTo>
                    <a:pt x="2528455" y="35560"/>
                  </a:lnTo>
                  <a:lnTo>
                    <a:pt x="2533192" y="45453"/>
                  </a:lnTo>
                  <a:lnTo>
                    <a:pt x="2541651" y="53022"/>
                  </a:lnTo>
                  <a:lnTo>
                    <a:pt x="2621813" y="99758"/>
                  </a:lnTo>
                  <a:lnTo>
                    <a:pt x="1594231" y="99758"/>
                  </a:lnTo>
                  <a:lnTo>
                    <a:pt x="1594231" y="156908"/>
                  </a:lnTo>
                  <a:lnTo>
                    <a:pt x="2621813" y="156908"/>
                  </a:lnTo>
                  <a:lnTo>
                    <a:pt x="2541651" y="203644"/>
                  </a:lnTo>
                  <a:lnTo>
                    <a:pt x="2533192" y="211226"/>
                  </a:lnTo>
                  <a:lnTo>
                    <a:pt x="2528455" y="221107"/>
                  </a:lnTo>
                  <a:lnTo>
                    <a:pt x="2527731" y="232041"/>
                  </a:lnTo>
                  <a:lnTo>
                    <a:pt x="2531364" y="242760"/>
                  </a:lnTo>
                  <a:lnTo>
                    <a:pt x="2538933" y="251218"/>
                  </a:lnTo>
                  <a:lnTo>
                    <a:pt x="2548826" y="255955"/>
                  </a:lnTo>
                  <a:lnTo>
                    <a:pt x="2559748" y="256679"/>
                  </a:lnTo>
                  <a:lnTo>
                    <a:pt x="2570480" y="253047"/>
                  </a:lnTo>
                  <a:lnTo>
                    <a:pt x="2735237" y="156908"/>
                  </a:lnTo>
                  <a:lnTo>
                    <a:pt x="2784221" y="128333"/>
                  </a:lnTo>
                  <a:close/>
                </a:path>
                <a:path w="4648834" h="1030604">
                  <a:moveTo>
                    <a:pt x="4648835" y="613727"/>
                  </a:moveTo>
                  <a:lnTo>
                    <a:pt x="4599851" y="585152"/>
                  </a:lnTo>
                  <a:lnTo>
                    <a:pt x="4435094" y="489013"/>
                  </a:lnTo>
                  <a:lnTo>
                    <a:pt x="4424311" y="485394"/>
                  </a:lnTo>
                  <a:lnTo>
                    <a:pt x="4413389" y="486117"/>
                  </a:lnTo>
                  <a:lnTo>
                    <a:pt x="4403534" y="490855"/>
                  </a:lnTo>
                  <a:lnTo>
                    <a:pt x="4395978" y="499300"/>
                  </a:lnTo>
                  <a:lnTo>
                    <a:pt x="4392295" y="510032"/>
                  </a:lnTo>
                  <a:lnTo>
                    <a:pt x="4393019" y="520954"/>
                  </a:lnTo>
                  <a:lnTo>
                    <a:pt x="4397794" y="530847"/>
                  </a:lnTo>
                  <a:lnTo>
                    <a:pt x="4406265" y="538416"/>
                  </a:lnTo>
                  <a:lnTo>
                    <a:pt x="4486427" y="585152"/>
                  </a:lnTo>
                  <a:lnTo>
                    <a:pt x="1594231" y="585152"/>
                  </a:lnTo>
                  <a:lnTo>
                    <a:pt x="1594231" y="642302"/>
                  </a:lnTo>
                  <a:lnTo>
                    <a:pt x="4486427" y="642302"/>
                  </a:lnTo>
                  <a:lnTo>
                    <a:pt x="4406265" y="689038"/>
                  </a:lnTo>
                  <a:lnTo>
                    <a:pt x="4397794" y="696620"/>
                  </a:lnTo>
                  <a:lnTo>
                    <a:pt x="4393019" y="706501"/>
                  </a:lnTo>
                  <a:lnTo>
                    <a:pt x="4392295" y="717435"/>
                  </a:lnTo>
                  <a:lnTo>
                    <a:pt x="4395978" y="728154"/>
                  </a:lnTo>
                  <a:lnTo>
                    <a:pt x="4403534" y="736612"/>
                  </a:lnTo>
                  <a:lnTo>
                    <a:pt x="4413389" y="741349"/>
                  </a:lnTo>
                  <a:lnTo>
                    <a:pt x="4424311" y="742073"/>
                  </a:lnTo>
                  <a:lnTo>
                    <a:pt x="4435094" y="738441"/>
                  </a:lnTo>
                  <a:lnTo>
                    <a:pt x="4599851" y="642302"/>
                  </a:lnTo>
                  <a:lnTo>
                    <a:pt x="4648835" y="613727"/>
                  </a:lnTo>
                  <a:close/>
                </a:path>
              </a:pathLst>
            </a:custGeom>
            <a:solidFill>
              <a:srgbClr val="4189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950713" y="5280659"/>
              <a:ext cx="520446" cy="5204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7909" y="6269228"/>
            <a:ext cx="649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91435" y="2308732"/>
            <a:ext cx="1509395" cy="3015615"/>
            <a:chOff x="2591435" y="2308732"/>
            <a:chExt cx="1509395" cy="3015615"/>
          </a:xfrm>
        </p:grpSpPr>
        <p:sp>
          <p:nvSpPr>
            <p:cNvPr id="5" name="object 5"/>
            <p:cNvSpPr/>
            <p:nvPr/>
          </p:nvSpPr>
          <p:spPr>
            <a:xfrm>
              <a:off x="2950464" y="2311907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20187" y="3552062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20187" y="3552062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20187" y="376847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1" y="163067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20187" y="376847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1" y="163067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4610" y="4436363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2"/>
                  </a:moveTo>
                  <a:lnTo>
                    <a:pt x="1502664" y="884682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031998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7982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65623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1353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3" y="884682"/>
                </a:lnTo>
                <a:lnTo>
                  <a:pt x="1502663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98995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4726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32621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54211" y="2308860"/>
            <a:ext cx="658495" cy="2362835"/>
            <a:chOff x="8554211" y="2308860"/>
            <a:chExt cx="658495" cy="2362835"/>
          </a:xfrm>
        </p:grpSpPr>
        <p:sp>
          <p:nvSpPr>
            <p:cNvPr id="19" name="object 19"/>
            <p:cNvSpPr/>
            <p:nvPr/>
          </p:nvSpPr>
          <p:spPr>
            <a:xfrm>
              <a:off x="8831960" y="3996308"/>
              <a:ext cx="104139" cy="675640"/>
            </a:xfrm>
            <a:custGeom>
              <a:avLst/>
              <a:gdLst/>
              <a:ahLst/>
              <a:cxnLst/>
              <a:rect l="l" t="t" r="r" b="b"/>
              <a:pathLst>
                <a:path w="104140" h="675639">
                  <a:moveTo>
                    <a:pt x="51816" y="25708"/>
                  </a:moveTo>
                  <a:lnTo>
                    <a:pt x="45339" y="36811"/>
                  </a:lnTo>
                  <a:lnTo>
                    <a:pt x="45339" y="675386"/>
                  </a:lnTo>
                  <a:lnTo>
                    <a:pt x="58293" y="675386"/>
                  </a:lnTo>
                  <a:lnTo>
                    <a:pt x="58293" y="36811"/>
                  </a:lnTo>
                  <a:lnTo>
                    <a:pt x="51816" y="25708"/>
                  </a:lnTo>
                  <a:close/>
                </a:path>
                <a:path w="104140" h="675639">
                  <a:moveTo>
                    <a:pt x="51816" y="0"/>
                  </a:move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5" y="95377"/>
                  </a:lnTo>
                  <a:lnTo>
                    <a:pt x="45339" y="36811"/>
                  </a:lnTo>
                  <a:lnTo>
                    <a:pt x="45339" y="12827"/>
                  </a:lnTo>
                  <a:lnTo>
                    <a:pt x="59303" y="12827"/>
                  </a:lnTo>
                  <a:lnTo>
                    <a:pt x="51816" y="0"/>
                  </a:lnTo>
                  <a:close/>
                </a:path>
                <a:path w="104140" h="675639">
                  <a:moveTo>
                    <a:pt x="59303" y="12827"/>
                  </a:moveTo>
                  <a:lnTo>
                    <a:pt x="58293" y="12827"/>
                  </a:lnTo>
                  <a:lnTo>
                    <a:pt x="58293" y="36811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lnTo>
                    <a:pt x="101854" y="85725"/>
                  </a:lnTo>
                  <a:lnTo>
                    <a:pt x="59303" y="12827"/>
                  </a:lnTo>
                  <a:close/>
                </a:path>
                <a:path w="104140" h="675639">
                  <a:moveTo>
                    <a:pt x="58293" y="12827"/>
                  </a:moveTo>
                  <a:lnTo>
                    <a:pt x="45339" y="12827"/>
                  </a:lnTo>
                  <a:lnTo>
                    <a:pt x="45339" y="36811"/>
                  </a:lnTo>
                  <a:lnTo>
                    <a:pt x="51816" y="25708"/>
                  </a:lnTo>
                  <a:lnTo>
                    <a:pt x="46228" y="16129"/>
                  </a:lnTo>
                  <a:lnTo>
                    <a:pt x="58293" y="16129"/>
                  </a:lnTo>
                  <a:lnTo>
                    <a:pt x="58293" y="12827"/>
                  </a:lnTo>
                  <a:close/>
                </a:path>
                <a:path w="104140" h="675639">
                  <a:moveTo>
                    <a:pt x="58293" y="16129"/>
                  </a:moveTo>
                  <a:lnTo>
                    <a:pt x="57404" y="16129"/>
                  </a:lnTo>
                  <a:lnTo>
                    <a:pt x="51816" y="25708"/>
                  </a:lnTo>
                  <a:lnTo>
                    <a:pt x="58293" y="36811"/>
                  </a:lnTo>
                  <a:lnTo>
                    <a:pt x="58293" y="16129"/>
                  </a:lnTo>
                  <a:close/>
                </a:path>
                <a:path w="104140" h="675639">
                  <a:moveTo>
                    <a:pt x="57404" y="16129"/>
                  </a:moveTo>
                  <a:lnTo>
                    <a:pt x="46228" y="16129"/>
                  </a:lnTo>
                  <a:lnTo>
                    <a:pt x="51816" y="25708"/>
                  </a:lnTo>
                  <a:lnTo>
                    <a:pt x="57404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57259" y="2311908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638543" y="2308860"/>
            <a:ext cx="657860" cy="2292350"/>
            <a:chOff x="6638543" y="2308860"/>
            <a:chExt cx="657860" cy="2292350"/>
          </a:xfrm>
        </p:grpSpPr>
        <p:sp>
          <p:nvSpPr>
            <p:cNvPr id="22" name="object 22"/>
            <p:cNvSpPr/>
            <p:nvPr/>
          </p:nvSpPr>
          <p:spPr>
            <a:xfrm>
              <a:off x="6916292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40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40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3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40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40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8"/>
                  </a:lnTo>
                  <a:close/>
                </a:path>
                <a:path w="104140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41591" y="2311908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09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4"/>
                  </a:lnTo>
                  <a:lnTo>
                    <a:pt x="651509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4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910077" y="1882901"/>
            <a:ext cx="2593975" cy="2788285"/>
            <a:chOff x="2910077" y="1882901"/>
            <a:chExt cx="2593975" cy="2788285"/>
          </a:xfrm>
        </p:grpSpPr>
        <p:sp>
          <p:nvSpPr>
            <p:cNvPr id="29" name="object 29"/>
            <p:cNvSpPr/>
            <p:nvPr/>
          </p:nvSpPr>
          <p:spPr>
            <a:xfrm>
              <a:off x="3248025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39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6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2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39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11804" y="3115436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11804" y="3115436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11804" y="333184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11804" y="333184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24069" y="4001642"/>
              <a:ext cx="104139" cy="669925"/>
            </a:xfrm>
            <a:custGeom>
              <a:avLst/>
              <a:gdLst/>
              <a:ahLst/>
              <a:cxnLst/>
              <a:rect l="l" t="t" r="r" b="b"/>
              <a:pathLst>
                <a:path w="104139" h="669925">
                  <a:moveTo>
                    <a:pt x="51815" y="25708"/>
                  </a:moveTo>
                  <a:lnTo>
                    <a:pt x="45338" y="36811"/>
                  </a:lnTo>
                  <a:lnTo>
                    <a:pt x="45338" y="669543"/>
                  </a:lnTo>
                  <a:lnTo>
                    <a:pt x="58292" y="669543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669925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669925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39" h="669925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669925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669925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849367" y="2311907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10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5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10" y="108584"/>
                  </a:lnTo>
                  <a:lnTo>
                    <a:pt x="651510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5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5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34053" y="3451917"/>
              <a:ext cx="1441450" cy="257175"/>
            </a:xfrm>
            <a:custGeom>
              <a:avLst/>
              <a:gdLst/>
              <a:ahLst/>
              <a:cxnLst/>
              <a:rect l="l" t="t" r="r" b="b"/>
              <a:pathLst>
                <a:path w="1441450" h="257175">
                  <a:moveTo>
                    <a:pt x="224460" y="0"/>
                  </a:moveTo>
                  <a:lnTo>
                    <a:pt x="213741" y="3625"/>
                  </a:lnTo>
                  <a:lnTo>
                    <a:pt x="0" y="128339"/>
                  </a:lnTo>
                  <a:lnTo>
                    <a:pt x="213741" y="253053"/>
                  </a:lnTo>
                  <a:lnTo>
                    <a:pt x="224460" y="256678"/>
                  </a:lnTo>
                  <a:lnTo>
                    <a:pt x="235394" y="255958"/>
                  </a:lnTo>
                  <a:lnTo>
                    <a:pt x="245280" y="251213"/>
                  </a:lnTo>
                  <a:lnTo>
                    <a:pt x="252857" y="242766"/>
                  </a:lnTo>
                  <a:lnTo>
                    <a:pt x="256482" y="232046"/>
                  </a:lnTo>
                  <a:lnTo>
                    <a:pt x="255762" y="221112"/>
                  </a:lnTo>
                  <a:lnTo>
                    <a:pt x="251017" y="211226"/>
                  </a:lnTo>
                  <a:lnTo>
                    <a:pt x="242570" y="203650"/>
                  </a:lnTo>
                  <a:lnTo>
                    <a:pt x="162400" y="156914"/>
                  </a:lnTo>
                  <a:lnTo>
                    <a:pt x="56642" y="156914"/>
                  </a:lnTo>
                  <a:lnTo>
                    <a:pt x="56642" y="99764"/>
                  </a:lnTo>
                  <a:lnTo>
                    <a:pt x="162400" y="99764"/>
                  </a:lnTo>
                  <a:lnTo>
                    <a:pt x="242570" y="53028"/>
                  </a:lnTo>
                  <a:lnTo>
                    <a:pt x="251017" y="45452"/>
                  </a:lnTo>
                  <a:lnTo>
                    <a:pt x="255762" y="35565"/>
                  </a:lnTo>
                  <a:lnTo>
                    <a:pt x="256482" y="24632"/>
                  </a:lnTo>
                  <a:lnTo>
                    <a:pt x="252857" y="13912"/>
                  </a:lnTo>
                  <a:lnTo>
                    <a:pt x="245280" y="5464"/>
                  </a:lnTo>
                  <a:lnTo>
                    <a:pt x="235394" y="720"/>
                  </a:lnTo>
                  <a:lnTo>
                    <a:pt x="224460" y="0"/>
                  </a:lnTo>
                  <a:close/>
                </a:path>
                <a:path w="1441450" h="257175">
                  <a:moveTo>
                    <a:pt x="162400" y="99764"/>
                  </a:moveTo>
                  <a:lnTo>
                    <a:pt x="56642" y="99764"/>
                  </a:lnTo>
                  <a:lnTo>
                    <a:pt x="56642" y="156914"/>
                  </a:lnTo>
                  <a:lnTo>
                    <a:pt x="162400" y="156914"/>
                  </a:lnTo>
                  <a:lnTo>
                    <a:pt x="155646" y="152977"/>
                  </a:lnTo>
                  <a:lnTo>
                    <a:pt x="71120" y="152977"/>
                  </a:lnTo>
                  <a:lnTo>
                    <a:pt x="71120" y="103701"/>
                  </a:lnTo>
                  <a:lnTo>
                    <a:pt x="155646" y="103701"/>
                  </a:lnTo>
                  <a:lnTo>
                    <a:pt x="162400" y="99764"/>
                  </a:lnTo>
                  <a:close/>
                </a:path>
                <a:path w="1441450" h="257175">
                  <a:moveTo>
                    <a:pt x="1441450" y="99764"/>
                  </a:moveTo>
                  <a:lnTo>
                    <a:pt x="162400" y="99764"/>
                  </a:lnTo>
                  <a:lnTo>
                    <a:pt x="113383" y="128339"/>
                  </a:lnTo>
                  <a:lnTo>
                    <a:pt x="162400" y="156914"/>
                  </a:lnTo>
                  <a:lnTo>
                    <a:pt x="1441450" y="156914"/>
                  </a:lnTo>
                  <a:lnTo>
                    <a:pt x="1441450" y="99764"/>
                  </a:lnTo>
                  <a:close/>
                </a:path>
                <a:path w="1441450" h="257175">
                  <a:moveTo>
                    <a:pt x="71120" y="103701"/>
                  </a:moveTo>
                  <a:lnTo>
                    <a:pt x="71120" y="152977"/>
                  </a:lnTo>
                  <a:lnTo>
                    <a:pt x="113383" y="128339"/>
                  </a:lnTo>
                  <a:lnTo>
                    <a:pt x="71120" y="103701"/>
                  </a:lnTo>
                  <a:close/>
                </a:path>
                <a:path w="1441450" h="257175">
                  <a:moveTo>
                    <a:pt x="113383" y="128339"/>
                  </a:moveTo>
                  <a:lnTo>
                    <a:pt x="71120" y="152977"/>
                  </a:lnTo>
                  <a:lnTo>
                    <a:pt x="155646" y="152977"/>
                  </a:lnTo>
                  <a:lnTo>
                    <a:pt x="113383" y="128339"/>
                  </a:lnTo>
                  <a:close/>
                </a:path>
                <a:path w="1441450" h="257175">
                  <a:moveTo>
                    <a:pt x="155646" y="103701"/>
                  </a:moveTo>
                  <a:lnTo>
                    <a:pt x="71120" y="103701"/>
                  </a:lnTo>
                  <a:lnTo>
                    <a:pt x="113383" y="128339"/>
                  </a:lnTo>
                  <a:lnTo>
                    <a:pt x="155646" y="10370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10077" y="1882901"/>
              <a:ext cx="720851" cy="720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77190" y="1309624"/>
            <a:ext cx="9818370" cy="247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9410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Arial"/>
              <a:cs typeface="Arial"/>
            </a:endParaRPr>
          </a:p>
          <a:p>
            <a:pPr algn="ctr" marL="12065" marR="7885430" indent="-635">
              <a:lnSpc>
                <a:spcPct val="80000"/>
              </a:lnSpc>
              <a:spcBef>
                <a:spcPts val="5"/>
              </a:spcBef>
            </a:pPr>
            <a:r>
              <a:rPr dirty="0" sz="2800" spc="-125" b="1">
                <a:solidFill>
                  <a:srgbClr val="252525"/>
                </a:solidFill>
                <a:latin typeface="Arial"/>
                <a:cs typeface="Arial"/>
              </a:rPr>
              <a:t>Ideal  </a:t>
            </a:r>
            <a:r>
              <a:rPr dirty="0" sz="2800" spc="-225" b="1">
                <a:solidFill>
                  <a:srgbClr val="252525"/>
                </a:solidFill>
                <a:latin typeface="Arial"/>
                <a:cs typeface="Arial"/>
              </a:rPr>
              <a:t>scenario</a:t>
            </a:r>
            <a:r>
              <a:rPr dirty="0" sz="2800" spc="-225" b="1">
                <a:solidFill>
                  <a:srgbClr val="C5CD8D"/>
                </a:solidFill>
                <a:latin typeface="Arial"/>
                <a:cs typeface="Arial"/>
              </a:rPr>
              <a:t>: no  </a:t>
            </a:r>
            <a:r>
              <a:rPr dirty="0" sz="2800" spc="-235" b="1">
                <a:solidFill>
                  <a:srgbClr val="C5CD8D"/>
                </a:solidFill>
                <a:latin typeface="Arial"/>
                <a:cs typeface="Arial"/>
              </a:rPr>
              <a:t>change </a:t>
            </a:r>
            <a:r>
              <a:rPr dirty="0" sz="2800" spc="-260" b="1">
                <a:solidFill>
                  <a:srgbClr val="C5CD8D"/>
                </a:solidFill>
                <a:latin typeface="Arial"/>
                <a:cs typeface="Arial"/>
              </a:rPr>
              <a:t>since  </a:t>
            </a:r>
            <a:r>
              <a:rPr dirty="0" sz="2800" spc="-265" b="1">
                <a:solidFill>
                  <a:srgbClr val="C5CD8D"/>
                </a:solidFill>
                <a:latin typeface="Arial"/>
                <a:cs typeface="Arial"/>
              </a:rPr>
              <a:t>obse</a:t>
            </a:r>
            <a:r>
              <a:rPr dirty="0" sz="2800" spc="-130" b="1">
                <a:solidFill>
                  <a:srgbClr val="C5CD8D"/>
                </a:solidFill>
                <a:latin typeface="Arial"/>
                <a:cs typeface="Arial"/>
              </a:rPr>
              <a:t>r</a:t>
            </a:r>
            <a:r>
              <a:rPr dirty="0" sz="2800" spc="-105" b="1">
                <a:solidFill>
                  <a:srgbClr val="C5CD8D"/>
                </a:solidFill>
                <a:latin typeface="Arial"/>
                <a:cs typeface="Arial"/>
              </a:rPr>
              <a:t>v</a:t>
            </a:r>
            <a:r>
              <a:rPr dirty="0" sz="2800" spc="-35" b="1">
                <a:solidFill>
                  <a:srgbClr val="C5CD8D"/>
                </a:solidFill>
                <a:latin typeface="Arial"/>
                <a:cs typeface="Arial"/>
              </a:rPr>
              <a:t>a</a:t>
            </a:r>
            <a:r>
              <a:rPr dirty="0" sz="2800" spc="-215" b="1">
                <a:solidFill>
                  <a:srgbClr val="C5CD8D"/>
                </a:solidFill>
                <a:latin typeface="Arial"/>
                <a:cs typeface="Arial"/>
              </a:rPr>
              <a:t>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99711" y="5838444"/>
            <a:ext cx="18878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10">
                <a:solidFill>
                  <a:srgbClr val="252525"/>
                </a:solidFill>
                <a:latin typeface="Arial"/>
                <a:cs typeface="Arial"/>
              </a:rPr>
              <a:t>Locks</a:t>
            </a:r>
            <a:r>
              <a:rPr dirty="0" sz="2800" spc="-7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EA6045"/>
                </a:solidFill>
                <a:latin typeface="Arial"/>
                <a:cs typeface="Arial"/>
              </a:rPr>
              <a:t>busiest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18475" y="5424339"/>
            <a:ext cx="331724" cy="424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7909" y="6269228"/>
            <a:ext cx="649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sp>
        <p:nvSpPr>
          <p:cNvPr id="4" name="object 4"/>
          <p:cNvSpPr/>
          <p:nvPr/>
        </p:nvSpPr>
        <p:spPr>
          <a:xfrm>
            <a:off x="2594610" y="2311907"/>
            <a:ext cx="1503045" cy="3009265"/>
          </a:xfrm>
          <a:custGeom>
            <a:avLst/>
            <a:gdLst/>
            <a:ahLst/>
            <a:cxnLst/>
            <a:rect l="l" t="t" r="r" b="b"/>
            <a:pathLst>
              <a:path w="1503045" h="3009265">
                <a:moveTo>
                  <a:pt x="355853" y="108712"/>
                </a:moveTo>
                <a:lnTo>
                  <a:pt x="364392" y="66383"/>
                </a:lnTo>
                <a:lnTo>
                  <a:pt x="387683" y="31829"/>
                </a:lnTo>
                <a:lnTo>
                  <a:pt x="422237" y="8538"/>
                </a:lnTo>
                <a:lnTo>
                  <a:pt x="464565" y="0"/>
                </a:lnTo>
                <a:lnTo>
                  <a:pt x="899413" y="0"/>
                </a:lnTo>
                <a:lnTo>
                  <a:pt x="941742" y="8538"/>
                </a:lnTo>
                <a:lnTo>
                  <a:pt x="976296" y="31829"/>
                </a:lnTo>
                <a:lnTo>
                  <a:pt x="999587" y="66383"/>
                </a:lnTo>
                <a:lnTo>
                  <a:pt x="1008126" y="108712"/>
                </a:lnTo>
                <a:lnTo>
                  <a:pt x="1008126" y="1575308"/>
                </a:lnTo>
                <a:lnTo>
                  <a:pt x="999587" y="1617636"/>
                </a:lnTo>
                <a:lnTo>
                  <a:pt x="976296" y="1652190"/>
                </a:lnTo>
                <a:lnTo>
                  <a:pt x="941742" y="1675481"/>
                </a:lnTo>
                <a:lnTo>
                  <a:pt x="899413" y="1684019"/>
                </a:lnTo>
                <a:lnTo>
                  <a:pt x="464565" y="1684019"/>
                </a:lnTo>
                <a:lnTo>
                  <a:pt x="422237" y="1675481"/>
                </a:lnTo>
                <a:lnTo>
                  <a:pt x="387683" y="1652190"/>
                </a:lnTo>
                <a:lnTo>
                  <a:pt x="364392" y="1617636"/>
                </a:lnTo>
                <a:lnTo>
                  <a:pt x="355853" y="1575308"/>
                </a:lnTo>
                <a:lnTo>
                  <a:pt x="355853" y="108712"/>
                </a:lnTo>
                <a:close/>
              </a:path>
              <a:path w="1503045" h="3009265">
                <a:moveTo>
                  <a:pt x="0" y="3009138"/>
                </a:moveTo>
                <a:lnTo>
                  <a:pt x="1502664" y="3009138"/>
                </a:lnTo>
                <a:lnTo>
                  <a:pt x="1502664" y="2124455"/>
                </a:lnTo>
                <a:lnTo>
                  <a:pt x="0" y="2124455"/>
                </a:lnTo>
                <a:lnTo>
                  <a:pt x="0" y="3009138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1998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7982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65623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353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3" y="884682"/>
                </a:lnTo>
                <a:lnTo>
                  <a:pt x="1502663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98995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94726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32621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54211" y="2308860"/>
            <a:ext cx="658495" cy="2362835"/>
            <a:chOff x="8554211" y="2308860"/>
            <a:chExt cx="658495" cy="2362835"/>
          </a:xfrm>
        </p:grpSpPr>
        <p:sp>
          <p:nvSpPr>
            <p:cNvPr id="13" name="object 13"/>
            <p:cNvSpPr/>
            <p:nvPr/>
          </p:nvSpPr>
          <p:spPr>
            <a:xfrm>
              <a:off x="8831960" y="3996308"/>
              <a:ext cx="104139" cy="675640"/>
            </a:xfrm>
            <a:custGeom>
              <a:avLst/>
              <a:gdLst/>
              <a:ahLst/>
              <a:cxnLst/>
              <a:rect l="l" t="t" r="r" b="b"/>
              <a:pathLst>
                <a:path w="104140" h="675639">
                  <a:moveTo>
                    <a:pt x="51816" y="25708"/>
                  </a:moveTo>
                  <a:lnTo>
                    <a:pt x="45339" y="36811"/>
                  </a:lnTo>
                  <a:lnTo>
                    <a:pt x="45339" y="675386"/>
                  </a:lnTo>
                  <a:lnTo>
                    <a:pt x="58293" y="675386"/>
                  </a:lnTo>
                  <a:lnTo>
                    <a:pt x="58293" y="36811"/>
                  </a:lnTo>
                  <a:lnTo>
                    <a:pt x="51816" y="25708"/>
                  </a:lnTo>
                  <a:close/>
                </a:path>
                <a:path w="104140" h="675639">
                  <a:moveTo>
                    <a:pt x="51816" y="0"/>
                  </a:move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5" y="95377"/>
                  </a:lnTo>
                  <a:lnTo>
                    <a:pt x="45339" y="36811"/>
                  </a:lnTo>
                  <a:lnTo>
                    <a:pt x="45339" y="12827"/>
                  </a:lnTo>
                  <a:lnTo>
                    <a:pt x="59303" y="12827"/>
                  </a:lnTo>
                  <a:lnTo>
                    <a:pt x="51816" y="0"/>
                  </a:lnTo>
                  <a:close/>
                </a:path>
                <a:path w="104140" h="675639">
                  <a:moveTo>
                    <a:pt x="59303" y="12827"/>
                  </a:moveTo>
                  <a:lnTo>
                    <a:pt x="58293" y="12827"/>
                  </a:lnTo>
                  <a:lnTo>
                    <a:pt x="58293" y="36811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lnTo>
                    <a:pt x="101854" y="85725"/>
                  </a:lnTo>
                  <a:lnTo>
                    <a:pt x="59303" y="12827"/>
                  </a:lnTo>
                  <a:close/>
                </a:path>
                <a:path w="104140" h="675639">
                  <a:moveTo>
                    <a:pt x="58293" y="12827"/>
                  </a:moveTo>
                  <a:lnTo>
                    <a:pt x="45339" y="12827"/>
                  </a:lnTo>
                  <a:lnTo>
                    <a:pt x="45339" y="36811"/>
                  </a:lnTo>
                  <a:lnTo>
                    <a:pt x="51816" y="25708"/>
                  </a:lnTo>
                  <a:lnTo>
                    <a:pt x="46228" y="16129"/>
                  </a:lnTo>
                  <a:lnTo>
                    <a:pt x="58293" y="16129"/>
                  </a:lnTo>
                  <a:lnTo>
                    <a:pt x="58293" y="12827"/>
                  </a:lnTo>
                  <a:close/>
                </a:path>
                <a:path w="104140" h="675639">
                  <a:moveTo>
                    <a:pt x="58293" y="16129"/>
                  </a:moveTo>
                  <a:lnTo>
                    <a:pt x="57404" y="16129"/>
                  </a:lnTo>
                  <a:lnTo>
                    <a:pt x="51816" y="25708"/>
                  </a:lnTo>
                  <a:lnTo>
                    <a:pt x="58293" y="36811"/>
                  </a:lnTo>
                  <a:lnTo>
                    <a:pt x="58293" y="16129"/>
                  </a:lnTo>
                  <a:close/>
                </a:path>
                <a:path w="104140" h="675639">
                  <a:moveTo>
                    <a:pt x="57404" y="16129"/>
                  </a:moveTo>
                  <a:lnTo>
                    <a:pt x="46228" y="16129"/>
                  </a:lnTo>
                  <a:lnTo>
                    <a:pt x="51816" y="25708"/>
                  </a:lnTo>
                  <a:lnTo>
                    <a:pt x="57404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57259" y="2311908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638543" y="2308860"/>
            <a:ext cx="657860" cy="2292350"/>
            <a:chOff x="6638543" y="2308860"/>
            <a:chExt cx="657860" cy="2292350"/>
          </a:xfrm>
        </p:grpSpPr>
        <p:sp>
          <p:nvSpPr>
            <p:cNvPr id="16" name="object 16"/>
            <p:cNvSpPr/>
            <p:nvPr/>
          </p:nvSpPr>
          <p:spPr>
            <a:xfrm>
              <a:off x="6916292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40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40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3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40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40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8"/>
                  </a:lnTo>
                  <a:close/>
                </a:path>
                <a:path w="104140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41591" y="2311908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09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4"/>
                  </a:lnTo>
                  <a:lnTo>
                    <a:pt x="651509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4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2910077" y="1882901"/>
            <a:ext cx="2593975" cy="2788285"/>
            <a:chOff x="2910077" y="1882901"/>
            <a:chExt cx="2593975" cy="2788285"/>
          </a:xfrm>
        </p:grpSpPr>
        <p:sp>
          <p:nvSpPr>
            <p:cNvPr id="23" name="object 23"/>
            <p:cNvSpPr/>
            <p:nvPr/>
          </p:nvSpPr>
          <p:spPr>
            <a:xfrm>
              <a:off x="3248025" y="4001642"/>
              <a:ext cx="1979930" cy="669925"/>
            </a:xfrm>
            <a:custGeom>
              <a:avLst/>
              <a:gdLst/>
              <a:ahLst/>
              <a:cxnLst/>
              <a:rect l="l" t="t" r="r" b="b"/>
              <a:pathLst>
                <a:path w="1979929" h="669925">
                  <a:moveTo>
                    <a:pt x="103632" y="88900"/>
                  </a:moveTo>
                  <a:lnTo>
                    <a:pt x="101854" y="85725"/>
                  </a:lnTo>
                  <a:lnTo>
                    <a:pt x="59296" y="12827"/>
                  </a:lnTo>
                  <a:lnTo>
                    <a:pt x="51803" y="0"/>
                  </a:ln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6" y="95377"/>
                  </a:lnTo>
                  <a:lnTo>
                    <a:pt x="45339" y="36817"/>
                  </a:lnTo>
                  <a:lnTo>
                    <a:pt x="45339" y="599186"/>
                  </a:lnTo>
                  <a:lnTo>
                    <a:pt x="58280" y="599186"/>
                  </a:lnTo>
                  <a:lnTo>
                    <a:pt x="58280" y="36817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close/>
                </a:path>
                <a:path w="1979929" h="669925">
                  <a:moveTo>
                    <a:pt x="1979676" y="88900"/>
                  </a:moveTo>
                  <a:lnTo>
                    <a:pt x="1977898" y="85725"/>
                  </a:lnTo>
                  <a:lnTo>
                    <a:pt x="1935340" y="12827"/>
                  </a:lnTo>
                  <a:lnTo>
                    <a:pt x="1927860" y="0"/>
                  </a:lnTo>
                  <a:lnTo>
                    <a:pt x="1877822" y="85725"/>
                  </a:lnTo>
                  <a:lnTo>
                    <a:pt x="1876044" y="88900"/>
                  </a:lnTo>
                  <a:lnTo>
                    <a:pt x="1877060" y="92837"/>
                  </a:lnTo>
                  <a:lnTo>
                    <a:pt x="1880108" y="94615"/>
                  </a:lnTo>
                  <a:lnTo>
                    <a:pt x="1883283" y="96393"/>
                  </a:lnTo>
                  <a:lnTo>
                    <a:pt x="1887220" y="95377"/>
                  </a:lnTo>
                  <a:lnTo>
                    <a:pt x="1921383" y="36817"/>
                  </a:lnTo>
                  <a:lnTo>
                    <a:pt x="1921383" y="669544"/>
                  </a:lnTo>
                  <a:lnTo>
                    <a:pt x="1934337" y="669544"/>
                  </a:lnTo>
                  <a:lnTo>
                    <a:pt x="1934337" y="36817"/>
                  </a:lnTo>
                  <a:lnTo>
                    <a:pt x="1968500" y="95377"/>
                  </a:lnTo>
                  <a:lnTo>
                    <a:pt x="1972437" y="96393"/>
                  </a:lnTo>
                  <a:lnTo>
                    <a:pt x="1975612" y="94615"/>
                  </a:lnTo>
                  <a:lnTo>
                    <a:pt x="1978660" y="92837"/>
                  </a:lnTo>
                  <a:lnTo>
                    <a:pt x="1979676" y="8890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49367" y="2311907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10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5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10" y="108584"/>
                  </a:lnTo>
                  <a:lnTo>
                    <a:pt x="651510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5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5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34053" y="3451917"/>
              <a:ext cx="1441450" cy="257175"/>
            </a:xfrm>
            <a:custGeom>
              <a:avLst/>
              <a:gdLst/>
              <a:ahLst/>
              <a:cxnLst/>
              <a:rect l="l" t="t" r="r" b="b"/>
              <a:pathLst>
                <a:path w="1441450" h="257175">
                  <a:moveTo>
                    <a:pt x="224460" y="0"/>
                  </a:moveTo>
                  <a:lnTo>
                    <a:pt x="213741" y="3625"/>
                  </a:lnTo>
                  <a:lnTo>
                    <a:pt x="0" y="128339"/>
                  </a:lnTo>
                  <a:lnTo>
                    <a:pt x="213741" y="253053"/>
                  </a:lnTo>
                  <a:lnTo>
                    <a:pt x="224460" y="256678"/>
                  </a:lnTo>
                  <a:lnTo>
                    <a:pt x="235394" y="255958"/>
                  </a:lnTo>
                  <a:lnTo>
                    <a:pt x="245280" y="251213"/>
                  </a:lnTo>
                  <a:lnTo>
                    <a:pt x="252857" y="242766"/>
                  </a:lnTo>
                  <a:lnTo>
                    <a:pt x="256482" y="232046"/>
                  </a:lnTo>
                  <a:lnTo>
                    <a:pt x="255762" y="221112"/>
                  </a:lnTo>
                  <a:lnTo>
                    <a:pt x="251017" y="211226"/>
                  </a:lnTo>
                  <a:lnTo>
                    <a:pt x="242570" y="203650"/>
                  </a:lnTo>
                  <a:lnTo>
                    <a:pt x="162400" y="156914"/>
                  </a:lnTo>
                  <a:lnTo>
                    <a:pt x="56642" y="156914"/>
                  </a:lnTo>
                  <a:lnTo>
                    <a:pt x="56642" y="99764"/>
                  </a:lnTo>
                  <a:lnTo>
                    <a:pt x="162400" y="99764"/>
                  </a:lnTo>
                  <a:lnTo>
                    <a:pt x="242570" y="53028"/>
                  </a:lnTo>
                  <a:lnTo>
                    <a:pt x="251017" y="45452"/>
                  </a:lnTo>
                  <a:lnTo>
                    <a:pt x="255762" y="35565"/>
                  </a:lnTo>
                  <a:lnTo>
                    <a:pt x="256482" y="24632"/>
                  </a:lnTo>
                  <a:lnTo>
                    <a:pt x="252857" y="13912"/>
                  </a:lnTo>
                  <a:lnTo>
                    <a:pt x="245280" y="5464"/>
                  </a:lnTo>
                  <a:lnTo>
                    <a:pt x="235394" y="720"/>
                  </a:lnTo>
                  <a:lnTo>
                    <a:pt x="224460" y="0"/>
                  </a:lnTo>
                  <a:close/>
                </a:path>
                <a:path w="1441450" h="257175">
                  <a:moveTo>
                    <a:pt x="162400" y="99764"/>
                  </a:moveTo>
                  <a:lnTo>
                    <a:pt x="56642" y="99764"/>
                  </a:lnTo>
                  <a:lnTo>
                    <a:pt x="56642" y="156914"/>
                  </a:lnTo>
                  <a:lnTo>
                    <a:pt x="162400" y="156914"/>
                  </a:lnTo>
                  <a:lnTo>
                    <a:pt x="155646" y="152977"/>
                  </a:lnTo>
                  <a:lnTo>
                    <a:pt x="71120" y="152977"/>
                  </a:lnTo>
                  <a:lnTo>
                    <a:pt x="71120" y="103701"/>
                  </a:lnTo>
                  <a:lnTo>
                    <a:pt x="155646" y="103701"/>
                  </a:lnTo>
                  <a:lnTo>
                    <a:pt x="162400" y="99764"/>
                  </a:lnTo>
                  <a:close/>
                </a:path>
                <a:path w="1441450" h="257175">
                  <a:moveTo>
                    <a:pt x="1441450" y="99764"/>
                  </a:moveTo>
                  <a:lnTo>
                    <a:pt x="162400" y="99764"/>
                  </a:lnTo>
                  <a:lnTo>
                    <a:pt x="113383" y="128339"/>
                  </a:lnTo>
                  <a:lnTo>
                    <a:pt x="162400" y="156914"/>
                  </a:lnTo>
                  <a:lnTo>
                    <a:pt x="1441450" y="156914"/>
                  </a:lnTo>
                  <a:lnTo>
                    <a:pt x="1441450" y="99764"/>
                  </a:lnTo>
                  <a:close/>
                </a:path>
                <a:path w="1441450" h="257175">
                  <a:moveTo>
                    <a:pt x="71120" y="103701"/>
                  </a:moveTo>
                  <a:lnTo>
                    <a:pt x="71120" y="152977"/>
                  </a:lnTo>
                  <a:lnTo>
                    <a:pt x="113383" y="128339"/>
                  </a:lnTo>
                  <a:lnTo>
                    <a:pt x="71120" y="103701"/>
                  </a:lnTo>
                  <a:close/>
                </a:path>
                <a:path w="1441450" h="257175">
                  <a:moveTo>
                    <a:pt x="113383" y="128339"/>
                  </a:moveTo>
                  <a:lnTo>
                    <a:pt x="71120" y="152977"/>
                  </a:lnTo>
                  <a:lnTo>
                    <a:pt x="155646" y="152977"/>
                  </a:lnTo>
                  <a:lnTo>
                    <a:pt x="113383" y="128339"/>
                  </a:lnTo>
                  <a:close/>
                </a:path>
                <a:path w="1441450" h="257175">
                  <a:moveTo>
                    <a:pt x="155646" y="103701"/>
                  </a:moveTo>
                  <a:lnTo>
                    <a:pt x="71120" y="103701"/>
                  </a:lnTo>
                  <a:lnTo>
                    <a:pt x="113383" y="128339"/>
                  </a:lnTo>
                  <a:lnTo>
                    <a:pt x="155646" y="10370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10077" y="1882901"/>
              <a:ext cx="720851" cy="720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49605" y="1309624"/>
            <a:ext cx="10045700" cy="1480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7375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260" b="1">
                <a:solidFill>
                  <a:srgbClr val="252525"/>
                </a:solidFill>
                <a:latin typeface="Arial"/>
                <a:cs typeface="Arial"/>
              </a:rPr>
              <a:t>Possible</a:t>
            </a:r>
            <a:r>
              <a:rPr dirty="0" sz="2800" spc="-40" b="1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225" b="1">
                <a:solidFill>
                  <a:srgbClr val="252525"/>
                </a:solidFill>
                <a:latin typeface="Arial"/>
                <a:cs typeface="Arial"/>
              </a:rPr>
              <a:t>scenario: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18475" y="5424339"/>
            <a:ext cx="331724" cy="424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58951" y="5842508"/>
            <a:ext cx="9995535" cy="805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52169">
              <a:lnSpc>
                <a:spcPts val="3070"/>
              </a:lnSpc>
              <a:spcBef>
                <a:spcPts val="100"/>
              </a:spcBef>
            </a:pPr>
            <a:r>
              <a:rPr dirty="0" sz="2800" spc="-310">
                <a:solidFill>
                  <a:srgbClr val="252525"/>
                </a:solidFill>
                <a:latin typeface="Arial"/>
                <a:cs typeface="Arial"/>
              </a:rPr>
              <a:t>Locks</a:t>
            </a:r>
            <a:r>
              <a:rPr dirty="0" sz="2800" spc="-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EA6045"/>
                </a:solidFill>
                <a:latin typeface="Arial"/>
                <a:cs typeface="Arial"/>
              </a:rPr>
              <a:t>“busiest”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3070"/>
              </a:lnSpc>
            </a:pPr>
            <a:r>
              <a:rPr dirty="0" sz="2800" spc="-285" b="1">
                <a:solidFill>
                  <a:srgbClr val="252525"/>
                </a:solidFill>
                <a:latin typeface="Arial"/>
                <a:cs typeface="Arial"/>
              </a:rPr>
              <a:t>Busiest </a:t>
            </a:r>
            <a:r>
              <a:rPr dirty="0" sz="2800" spc="-200" b="1">
                <a:solidFill>
                  <a:srgbClr val="252525"/>
                </a:solidFill>
                <a:latin typeface="Arial"/>
                <a:cs typeface="Arial"/>
              </a:rPr>
              <a:t>might </a:t>
            </a:r>
            <a:r>
              <a:rPr dirty="0" sz="2800" spc="-160" b="1">
                <a:solidFill>
                  <a:srgbClr val="252525"/>
                </a:solidFill>
                <a:latin typeface="Arial"/>
                <a:cs typeface="Arial"/>
              </a:rPr>
              <a:t>have </a:t>
            </a:r>
            <a:r>
              <a:rPr dirty="0" sz="2800" spc="-225" b="1">
                <a:solidFill>
                  <a:srgbClr val="252525"/>
                </a:solidFill>
                <a:latin typeface="Arial"/>
                <a:cs typeface="Arial"/>
              </a:rPr>
              <a:t>no </a:t>
            </a:r>
            <a:r>
              <a:rPr dirty="0" sz="2800" spc="-190" b="1">
                <a:solidFill>
                  <a:srgbClr val="252525"/>
                </a:solidFill>
                <a:latin typeface="Arial"/>
                <a:cs typeface="Arial"/>
              </a:rPr>
              <a:t>thread </a:t>
            </a:r>
            <a:r>
              <a:rPr dirty="0" sz="2800" spc="-180" b="1">
                <a:solidFill>
                  <a:srgbClr val="252525"/>
                </a:solidFill>
                <a:latin typeface="Arial"/>
                <a:cs typeface="Arial"/>
              </a:rPr>
              <a:t>left! </a:t>
            </a:r>
            <a:r>
              <a:rPr dirty="0" sz="2800" spc="-229" b="1">
                <a:solidFill>
                  <a:srgbClr val="252525"/>
                </a:solidFill>
                <a:latin typeface="Arial"/>
                <a:cs typeface="Arial"/>
              </a:rPr>
              <a:t>(Concurrent</a:t>
            </a:r>
            <a:r>
              <a:rPr dirty="0" sz="2800" spc="15" b="1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175" b="1">
                <a:solidFill>
                  <a:srgbClr val="252525"/>
                </a:solidFill>
                <a:latin typeface="Arial"/>
                <a:cs typeface="Arial"/>
              </a:rPr>
              <a:t>blocks/terminations.)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08710" y="2876550"/>
            <a:ext cx="685165" cy="1366520"/>
            <a:chOff x="1108710" y="2876550"/>
            <a:chExt cx="685165" cy="1366520"/>
          </a:xfrm>
        </p:grpSpPr>
        <p:sp>
          <p:nvSpPr>
            <p:cNvPr id="31" name="object 31"/>
            <p:cNvSpPr/>
            <p:nvPr/>
          </p:nvSpPr>
          <p:spPr>
            <a:xfrm>
              <a:off x="1173861" y="3616833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73861" y="3616833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73861" y="3833241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73861" y="3833241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65479" y="3180206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65479" y="3180206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65479" y="33966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492252" y="16306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65479" y="33966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7"/>
                  </a:moveTo>
                  <a:lnTo>
                    <a:pt x="492252" y="163067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7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37285" y="2905125"/>
              <a:ext cx="628015" cy="1309370"/>
            </a:xfrm>
            <a:custGeom>
              <a:avLst/>
              <a:gdLst/>
              <a:ahLst/>
              <a:cxnLst/>
              <a:rect l="l" t="t" r="r" b="b"/>
              <a:pathLst>
                <a:path w="628014" h="1309370">
                  <a:moveTo>
                    <a:pt x="0" y="0"/>
                  </a:moveTo>
                  <a:lnTo>
                    <a:pt x="628015" y="1308989"/>
                  </a:lnTo>
                </a:path>
              </a:pathLst>
            </a:custGeom>
            <a:ln w="57150">
              <a:solidFill>
                <a:srgbClr val="EE5E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407" y="1309624"/>
            <a:ext cx="8201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4610" y="2311907"/>
            <a:ext cx="1503045" cy="3009265"/>
          </a:xfrm>
          <a:custGeom>
            <a:avLst/>
            <a:gdLst/>
            <a:ahLst/>
            <a:cxnLst/>
            <a:rect l="l" t="t" r="r" b="b"/>
            <a:pathLst>
              <a:path w="1503045" h="3009265">
                <a:moveTo>
                  <a:pt x="355853" y="108712"/>
                </a:moveTo>
                <a:lnTo>
                  <a:pt x="364392" y="66383"/>
                </a:lnTo>
                <a:lnTo>
                  <a:pt x="387683" y="31829"/>
                </a:lnTo>
                <a:lnTo>
                  <a:pt x="422237" y="8538"/>
                </a:lnTo>
                <a:lnTo>
                  <a:pt x="464565" y="0"/>
                </a:lnTo>
                <a:lnTo>
                  <a:pt x="899413" y="0"/>
                </a:lnTo>
                <a:lnTo>
                  <a:pt x="941742" y="8538"/>
                </a:lnTo>
                <a:lnTo>
                  <a:pt x="976296" y="31829"/>
                </a:lnTo>
                <a:lnTo>
                  <a:pt x="999587" y="66383"/>
                </a:lnTo>
                <a:lnTo>
                  <a:pt x="1008126" y="108712"/>
                </a:lnTo>
                <a:lnTo>
                  <a:pt x="1008126" y="1575308"/>
                </a:lnTo>
                <a:lnTo>
                  <a:pt x="999587" y="1617636"/>
                </a:lnTo>
                <a:lnTo>
                  <a:pt x="976296" y="1652190"/>
                </a:lnTo>
                <a:lnTo>
                  <a:pt x="941742" y="1675481"/>
                </a:lnTo>
                <a:lnTo>
                  <a:pt x="899413" y="1684019"/>
                </a:lnTo>
                <a:lnTo>
                  <a:pt x="464565" y="1684019"/>
                </a:lnTo>
                <a:lnTo>
                  <a:pt x="422237" y="1675481"/>
                </a:lnTo>
                <a:lnTo>
                  <a:pt x="387683" y="1652190"/>
                </a:lnTo>
                <a:lnTo>
                  <a:pt x="364392" y="1617636"/>
                </a:lnTo>
                <a:lnTo>
                  <a:pt x="355853" y="1575308"/>
                </a:lnTo>
                <a:lnTo>
                  <a:pt x="355853" y="108712"/>
                </a:lnTo>
                <a:close/>
              </a:path>
              <a:path w="1503045" h="3009265">
                <a:moveTo>
                  <a:pt x="0" y="3009138"/>
                </a:moveTo>
                <a:lnTo>
                  <a:pt x="1502664" y="3009138"/>
                </a:lnTo>
                <a:lnTo>
                  <a:pt x="1502664" y="2124455"/>
                </a:lnTo>
                <a:lnTo>
                  <a:pt x="0" y="2124455"/>
                </a:lnTo>
                <a:lnTo>
                  <a:pt x="0" y="3009138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1998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7982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65623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1353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3" y="884682"/>
                </a:lnTo>
                <a:lnTo>
                  <a:pt x="1502663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98995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94726" y="4436364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32621" y="47810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10077" y="1882901"/>
            <a:ext cx="2593975" cy="2788285"/>
            <a:chOff x="2910077" y="1882901"/>
            <a:chExt cx="2593975" cy="2788285"/>
          </a:xfrm>
        </p:grpSpPr>
        <p:sp>
          <p:nvSpPr>
            <p:cNvPr id="13" name="object 13"/>
            <p:cNvSpPr/>
            <p:nvPr/>
          </p:nvSpPr>
          <p:spPr>
            <a:xfrm>
              <a:off x="3248025" y="4001642"/>
              <a:ext cx="1979930" cy="669925"/>
            </a:xfrm>
            <a:custGeom>
              <a:avLst/>
              <a:gdLst/>
              <a:ahLst/>
              <a:cxnLst/>
              <a:rect l="l" t="t" r="r" b="b"/>
              <a:pathLst>
                <a:path w="1979929" h="669925">
                  <a:moveTo>
                    <a:pt x="103632" y="88900"/>
                  </a:moveTo>
                  <a:lnTo>
                    <a:pt x="101854" y="85725"/>
                  </a:lnTo>
                  <a:lnTo>
                    <a:pt x="59296" y="12827"/>
                  </a:lnTo>
                  <a:lnTo>
                    <a:pt x="51803" y="0"/>
                  </a:ln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6" y="95377"/>
                  </a:lnTo>
                  <a:lnTo>
                    <a:pt x="45339" y="36817"/>
                  </a:lnTo>
                  <a:lnTo>
                    <a:pt x="45339" y="599186"/>
                  </a:lnTo>
                  <a:lnTo>
                    <a:pt x="58280" y="599186"/>
                  </a:lnTo>
                  <a:lnTo>
                    <a:pt x="58280" y="36817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close/>
                </a:path>
                <a:path w="1979929" h="669925">
                  <a:moveTo>
                    <a:pt x="1979676" y="88900"/>
                  </a:moveTo>
                  <a:lnTo>
                    <a:pt x="1977898" y="85725"/>
                  </a:lnTo>
                  <a:lnTo>
                    <a:pt x="1935340" y="12827"/>
                  </a:lnTo>
                  <a:lnTo>
                    <a:pt x="1927860" y="0"/>
                  </a:lnTo>
                  <a:lnTo>
                    <a:pt x="1877822" y="85725"/>
                  </a:lnTo>
                  <a:lnTo>
                    <a:pt x="1876044" y="88900"/>
                  </a:lnTo>
                  <a:lnTo>
                    <a:pt x="1877060" y="92837"/>
                  </a:lnTo>
                  <a:lnTo>
                    <a:pt x="1880108" y="94615"/>
                  </a:lnTo>
                  <a:lnTo>
                    <a:pt x="1883283" y="96393"/>
                  </a:lnTo>
                  <a:lnTo>
                    <a:pt x="1887220" y="95377"/>
                  </a:lnTo>
                  <a:lnTo>
                    <a:pt x="1921383" y="36817"/>
                  </a:lnTo>
                  <a:lnTo>
                    <a:pt x="1921383" y="669544"/>
                  </a:lnTo>
                  <a:lnTo>
                    <a:pt x="1934337" y="669544"/>
                  </a:lnTo>
                  <a:lnTo>
                    <a:pt x="1934337" y="36817"/>
                  </a:lnTo>
                  <a:lnTo>
                    <a:pt x="1968500" y="95377"/>
                  </a:lnTo>
                  <a:lnTo>
                    <a:pt x="1972437" y="96393"/>
                  </a:lnTo>
                  <a:lnTo>
                    <a:pt x="1975612" y="94615"/>
                  </a:lnTo>
                  <a:lnTo>
                    <a:pt x="1978660" y="92837"/>
                  </a:lnTo>
                  <a:lnTo>
                    <a:pt x="1979676" y="8890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49367" y="2311907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10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5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10" y="108584"/>
                  </a:lnTo>
                  <a:lnTo>
                    <a:pt x="651510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5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5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34053" y="3451917"/>
              <a:ext cx="1441450" cy="257175"/>
            </a:xfrm>
            <a:custGeom>
              <a:avLst/>
              <a:gdLst/>
              <a:ahLst/>
              <a:cxnLst/>
              <a:rect l="l" t="t" r="r" b="b"/>
              <a:pathLst>
                <a:path w="1441450" h="257175">
                  <a:moveTo>
                    <a:pt x="224460" y="0"/>
                  </a:moveTo>
                  <a:lnTo>
                    <a:pt x="213741" y="3625"/>
                  </a:lnTo>
                  <a:lnTo>
                    <a:pt x="0" y="128339"/>
                  </a:lnTo>
                  <a:lnTo>
                    <a:pt x="213741" y="253053"/>
                  </a:lnTo>
                  <a:lnTo>
                    <a:pt x="224460" y="256678"/>
                  </a:lnTo>
                  <a:lnTo>
                    <a:pt x="235394" y="255958"/>
                  </a:lnTo>
                  <a:lnTo>
                    <a:pt x="245280" y="251213"/>
                  </a:lnTo>
                  <a:lnTo>
                    <a:pt x="252857" y="242766"/>
                  </a:lnTo>
                  <a:lnTo>
                    <a:pt x="256482" y="232046"/>
                  </a:lnTo>
                  <a:lnTo>
                    <a:pt x="255762" y="221112"/>
                  </a:lnTo>
                  <a:lnTo>
                    <a:pt x="251017" y="211226"/>
                  </a:lnTo>
                  <a:lnTo>
                    <a:pt x="242570" y="203650"/>
                  </a:lnTo>
                  <a:lnTo>
                    <a:pt x="162400" y="156914"/>
                  </a:lnTo>
                  <a:lnTo>
                    <a:pt x="56642" y="156914"/>
                  </a:lnTo>
                  <a:lnTo>
                    <a:pt x="56642" y="99764"/>
                  </a:lnTo>
                  <a:lnTo>
                    <a:pt x="162400" y="99764"/>
                  </a:lnTo>
                  <a:lnTo>
                    <a:pt x="242570" y="53028"/>
                  </a:lnTo>
                  <a:lnTo>
                    <a:pt x="251017" y="45452"/>
                  </a:lnTo>
                  <a:lnTo>
                    <a:pt x="255762" y="35565"/>
                  </a:lnTo>
                  <a:lnTo>
                    <a:pt x="256482" y="24632"/>
                  </a:lnTo>
                  <a:lnTo>
                    <a:pt x="252857" y="13912"/>
                  </a:lnTo>
                  <a:lnTo>
                    <a:pt x="245280" y="5464"/>
                  </a:lnTo>
                  <a:lnTo>
                    <a:pt x="235394" y="720"/>
                  </a:lnTo>
                  <a:lnTo>
                    <a:pt x="224460" y="0"/>
                  </a:lnTo>
                  <a:close/>
                </a:path>
                <a:path w="1441450" h="257175">
                  <a:moveTo>
                    <a:pt x="162400" y="99764"/>
                  </a:moveTo>
                  <a:lnTo>
                    <a:pt x="56642" y="99764"/>
                  </a:lnTo>
                  <a:lnTo>
                    <a:pt x="56642" y="156914"/>
                  </a:lnTo>
                  <a:lnTo>
                    <a:pt x="162400" y="156914"/>
                  </a:lnTo>
                  <a:lnTo>
                    <a:pt x="155646" y="152977"/>
                  </a:lnTo>
                  <a:lnTo>
                    <a:pt x="71120" y="152977"/>
                  </a:lnTo>
                  <a:lnTo>
                    <a:pt x="71120" y="103701"/>
                  </a:lnTo>
                  <a:lnTo>
                    <a:pt x="155646" y="103701"/>
                  </a:lnTo>
                  <a:lnTo>
                    <a:pt x="162400" y="99764"/>
                  </a:lnTo>
                  <a:close/>
                </a:path>
                <a:path w="1441450" h="257175">
                  <a:moveTo>
                    <a:pt x="1441450" y="99764"/>
                  </a:moveTo>
                  <a:lnTo>
                    <a:pt x="162400" y="99764"/>
                  </a:lnTo>
                  <a:lnTo>
                    <a:pt x="113383" y="128339"/>
                  </a:lnTo>
                  <a:lnTo>
                    <a:pt x="162400" y="156914"/>
                  </a:lnTo>
                  <a:lnTo>
                    <a:pt x="1441450" y="156914"/>
                  </a:lnTo>
                  <a:lnTo>
                    <a:pt x="1441450" y="99764"/>
                  </a:lnTo>
                  <a:close/>
                </a:path>
                <a:path w="1441450" h="257175">
                  <a:moveTo>
                    <a:pt x="71120" y="103701"/>
                  </a:moveTo>
                  <a:lnTo>
                    <a:pt x="71120" y="152977"/>
                  </a:lnTo>
                  <a:lnTo>
                    <a:pt x="113383" y="128339"/>
                  </a:lnTo>
                  <a:lnTo>
                    <a:pt x="71120" y="103701"/>
                  </a:lnTo>
                  <a:close/>
                </a:path>
                <a:path w="1441450" h="257175">
                  <a:moveTo>
                    <a:pt x="113383" y="128339"/>
                  </a:moveTo>
                  <a:lnTo>
                    <a:pt x="71120" y="152977"/>
                  </a:lnTo>
                  <a:lnTo>
                    <a:pt x="155646" y="152977"/>
                  </a:lnTo>
                  <a:lnTo>
                    <a:pt x="113383" y="128339"/>
                  </a:lnTo>
                  <a:close/>
                </a:path>
                <a:path w="1441450" h="257175">
                  <a:moveTo>
                    <a:pt x="155646" y="103701"/>
                  </a:moveTo>
                  <a:lnTo>
                    <a:pt x="71120" y="103701"/>
                  </a:lnTo>
                  <a:lnTo>
                    <a:pt x="113383" y="128339"/>
                  </a:lnTo>
                  <a:lnTo>
                    <a:pt x="155646" y="10370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10077" y="1882901"/>
              <a:ext cx="720851" cy="720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638543" y="2308860"/>
            <a:ext cx="657860" cy="2292350"/>
            <a:chOff x="6638543" y="2308860"/>
            <a:chExt cx="657860" cy="2292350"/>
          </a:xfrm>
        </p:grpSpPr>
        <p:sp>
          <p:nvSpPr>
            <p:cNvPr id="18" name="object 18"/>
            <p:cNvSpPr/>
            <p:nvPr/>
          </p:nvSpPr>
          <p:spPr>
            <a:xfrm>
              <a:off x="6916292" y="4001642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40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599439">
                  <a:moveTo>
                    <a:pt x="51815" y="0"/>
                  </a:moveTo>
                  <a:lnTo>
                    <a:pt x="1777" y="85724"/>
                  </a:lnTo>
                  <a:lnTo>
                    <a:pt x="0" y="88899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40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3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899"/>
                  </a:lnTo>
                  <a:lnTo>
                    <a:pt x="101853" y="85724"/>
                  </a:lnTo>
                  <a:lnTo>
                    <a:pt x="59303" y="12826"/>
                  </a:lnTo>
                  <a:close/>
                </a:path>
                <a:path w="104140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40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8"/>
                  </a:lnTo>
                  <a:close/>
                </a:path>
                <a:path w="104140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41591" y="2311908"/>
              <a:ext cx="651510" cy="1689735"/>
            </a:xfrm>
            <a:custGeom>
              <a:avLst/>
              <a:gdLst/>
              <a:ahLst/>
              <a:cxnLst/>
              <a:rect l="l" t="t" r="r" b="b"/>
              <a:pathLst>
                <a:path w="651509" h="1689735">
                  <a:moveTo>
                    <a:pt x="0" y="108584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4"/>
                  </a:lnTo>
                  <a:lnTo>
                    <a:pt x="651509" y="1580768"/>
                  </a:lnTo>
                  <a:lnTo>
                    <a:pt x="642973" y="1623024"/>
                  </a:lnTo>
                  <a:lnTo>
                    <a:pt x="619696" y="1657540"/>
                  </a:lnTo>
                  <a:lnTo>
                    <a:pt x="585180" y="1680817"/>
                  </a:lnTo>
                  <a:lnTo>
                    <a:pt x="542925" y="1689353"/>
                  </a:lnTo>
                  <a:lnTo>
                    <a:pt x="108584" y="1689353"/>
                  </a:lnTo>
                  <a:lnTo>
                    <a:pt x="66329" y="1680817"/>
                  </a:lnTo>
                  <a:lnTo>
                    <a:pt x="31813" y="1657540"/>
                  </a:lnTo>
                  <a:lnTo>
                    <a:pt x="8536" y="1623024"/>
                  </a:lnTo>
                  <a:lnTo>
                    <a:pt x="0" y="1580768"/>
                  </a:lnTo>
                  <a:lnTo>
                    <a:pt x="0" y="108584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34174" y="3510915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59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34174" y="372808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59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8554211" y="2308860"/>
            <a:ext cx="658495" cy="2362835"/>
            <a:chOff x="8554211" y="2308860"/>
            <a:chExt cx="658495" cy="2362835"/>
          </a:xfrm>
        </p:grpSpPr>
        <p:sp>
          <p:nvSpPr>
            <p:cNvPr id="25" name="object 25"/>
            <p:cNvSpPr/>
            <p:nvPr/>
          </p:nvSpPr>
          <p:spPr>
            <a:xfrm>
              <a:off x="8831960" y="3996308"/>
              <a:ext cx="104139" cy="675640"/>
            </a:xfrm>
            <a:custGeom>
              <a:avLst/>
              <a:gdLst/>
              <a:ahLst/>
              <a:cxnLst/>
              <a:rect l="l" t="t" r="r" b="b"/>
              <a:pathLst>
                <a:path w="104140" h="675639">
                  <a:moveTo>
                    <a:pt x="51816" y="25708"/>
                  </a:moveTo>
                  <a:lnTo>
                    <a:pt x="45339" y="36811"/>
                  </a:lnTo>
                  <a:lnTo>
                    <a:pt x="45339" y="675386"/>
                  </a:lnTo>
                  <a:lnTo>
                    <a:pt x="58293" y="675386"/>
                  </a:lnTo>
                  <a:lnTo>
                    <a:pt x="58293" y="36811"/>
                  </a:lnTo>
                  <a:lnTo>
                    <a:pt x="51816" y="25708"/>
                  </a:lnTo>
                  <a:close/>
                </a:path>
                <a:path w="104140" h="675639">
                  <a:moveTo>
                    <a:pt x="51816" y="0"/>
                  </a:move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5" y="95377"/>
                  </a:lnTo>
                  <a:lnTo>
                    <a:pt x="45339" y="36811"/>
                  </a:lnTo>
                  <a:lnTo>
                    <a:pt x="45339" y="12827"/>
                  </a:lnTo>
                  <a:lnTo>
                    <a:pt x="59303" y="12827"/>
                  </a:lnTo>
                  <a:lnTo>
                    <a:pt x="51816" y="0"/>
                  </a:lnTo>
                  <a:close/>
                </a:path>
                <a:path w="104140" h="675639">
                  <a:moveTo>
                    <a:pt x="59303" y="12827"/>
                  </a:moveTo>
                  <a:lnTo>
                    <a:pt x="58293" y="12827"/>
                  </a:lnTo>
                  <a:lnTo>
                    <a:pt x="58293" y="36811"/>
                  </a:lnTo>
                  <a:lnTo>
                    <a:pt x="92456" y="95377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lnTo>
                    <a:pt x="101854" y="85725"/>
                  </a:lnTo>
                  <a:lnTo>
                    <a:pt x="59303" y="12827"/>
                  </a:lnTo>
                  <a:close/>
                </a:path>
                <a:path w="104140" h="675639">
                  <a:moveTo>
                    <a:pt x="58293" y="12827"/>
                  </a:moveTo>
                  <a:lnTo>
                    <a:pt x="45339" y="12827"/>
                  </a:lnTo>
                  <a:lnTo>
                    <a:pt x="45339" y="36811"/>
                  </a:lnTo>
                  <a:lnTo>
                    <a:pt x="51816" y="25708"/>
                  </a:lnTo>
                  <a:lnTo>
                    <a:pt x="46228" y="16129"/>
                  </a:lnTo>
                  <a:lnTo>
                    <a:pt x="58293" y="16129"/>
                  </a:lnTo>
                  <a:lnTo>
                    <a:pt x="58293" y="12827"/>
                  </a:lnTo>
                  <a:close/>
                </a:path>
                <a:path w="104140" h="675639">
                  <a:moveTo>
                    <a:pt x="58293" y="16129"/>
                  </a:moveTo>
                  <a:lnTo>
                    <a:pt x="57404" y="16129"/>
                  </a:lnTo>
                  <a:lnTo>
                    <a:pt x="51816" y="25708"/>
                  </a:lnTo>
                  <a:lnTo>
                    <a:pt x="58293" y="36811"/>
                  </a:lnTo>
                  <a:lnTo>
                    <a:pt x="58293" y="16129"/>
                  </a:lnTo>
                  <a:close/>
                </a:path>
                <a:path w="104140" h="675639">
                  <a:moveTo>
                    <a:pt x="57404" y="16129"/>
                  </a:moveTo>
                  <a:lnTo>
                    <a:pt x="46228" y="16129"/>
                  </a:lnTo>
                  <a:lnTo>
                    <a:pt x="51816" y="25708"/>
                  </a:lnTo>
                  <a:lnTo>
                    <a:pt x="57404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57259" y="2311908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19"/>
                  </a:lnTo>
                  <a:lnTo>
                    <a:pt x="108712" y="1684019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798061" y="5660644"/>
            <a:ext cx="2650490" cy="79438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 marR="5080" indent="741045">
              <a:lnSpc>
                <a:spcPts val="2690"/>
              </a:lnSpc>
              <a:spcBef>
                <a:spcPts val="750"/>
              </a:spcBef>
            </a:pPr>
            <a:r>
              <a:rPr dirty="0" sz="2800" spc="-125" b="1">
                <a:solidFill>
                  <a:srgbClr val="EA6045"/>
                </a:solidFill>
                <a:latin typeface="Arial"/>
                <a:cs typeface="Arial"/>
              </a:rPr>
              <a:t>(Fail </a:t>
            </a:r>
            <a:r>
              <a:rPr dirty="0" sz="2800" spc="-165" b="1">
                <a:solidFill>
                  <a:srgbClr val="EA6045"/>
                </a:solidFill>
                <a:latin typeface="Arial"/>
                <a:cs typeface="Arial"/>
              </a:rPr>
              <a:t>to)  </a:t>
            </a:r>
            <a:r>
              <a:rPr dirty="0" sz="2800" spc="-225" b="1">
                <a:solidFill>
                  <a:srgbClr val="EA6045"/>
                </a:solidFill>
                <a:latin typeface="Arial"/>
                <a:cs typeface="Arial"/>
              </a:rPr>
              <a:t>Steal </a:t>
            </a:r>
            <a:r>
              <a:rPr dirty="0" sz="2800" spc="-195" b="1">
                <a:solidFill>
                  <a:srgbClr val="EA6045"/>
                </a:solidFill>
                <a:latin typeface="Arial"/>
                <a:cs typeface="Arial"/>
              </a:rPr>
              <a:t>from</a:t>
            </a:r>
            <a:r>
              <a:rPr dirty="0" sz="2800" spc="11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EA6045"/>
                </a:solidFill>
                <a:latin typeface="Arial"/>
                <a:cs typeface="Arial"/>
              </a:rPr>
              <a:t>busiest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98720" y="5404103"/>
            <a:ext cx="352805" cy="35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3703120" y="2717563"/>
            <a:ext cx="477507" cy="615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35034" y="2169292"/>
            <a:ext cx="405303" cy="40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1526" y="3440429"/>
            <a:ext cx="559295" cy="564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59661" y="1177151"/>
            <a:ext cx="9901555" cy="491236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145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  <a:p>
            <a:pPr marL="2973705" marR="4995545">
              <a:lnSpc>
                <a:spcPct val="100000"/>
              </a:lnSpc>
              <a:spcBef>
                <a:spcPts val="1270"/>
              </a:spcBef>
            </a:pPr>
            <a:r>
              <a:rPr dirty="0" sz="4400" spc="-229">
                <a:latin typeface="Arial"/>
                <a:cs typeface="Arial"/>
              </a:rPr>
              <a:t>Obse</a:t>
            </a:r>
            <a:r>
              <a:rPr dirty="0" sz="4400" spc="35">
                <a:latin typeface="Arial"/>
                <a:cs typeface="Arial"/>
              </a:rPr>
              <a:t>r</a:t>
            </a:r>
            <a:r>
              <a:rPr dirty="0" sz="4400" spc="-370">
                <a:latin typeface="Arial"/>
                <a:cs typeface="Arial"/>
              </a:rPr>
              <a:t>v</a:t>
            </a:r>
            <a:r>
              <a:rPr dirty="0" sz="4400" spc="-170">
                <a:latin typeface="Arial"/>
                <a:cs typeface="Arial"/>
              </a:rPr>
              <a:t>e  </a:t>
            </a:r>
            <a:r>
              <a:rPr dirty="0" sz="4400" spc="-425">
                <a:latin typeface="Arial"/>
                <a:cs typeface="Arial"/>
              </a:rPr>
              <a:t>Lock</a:t>
            </a:r>
            <a:endParaRPr sz="4400">
              <a:latin typeface="Arial"/>
              <a:cs typeface="Arial"/>
            </a:endParaRPr>
          </a:p>
          <a:p>
            <a:pPr marL="2973705">
              <a:lnSpc>
                <a:spcPts val="5005"/>
              </a:lnSpc>
            </a:pPr>
            <a:r>
              <a:rPr dirty="0" sz="4400" spc="-275" i="1">
                <a:solidFill>
                  <a:srgbClr val="EA6045"/>
                </a:solidFill>
                <a:latin typeface="Arial"/>
                <a:cs typeface="Arial"/>
              </a:rPr>
              <a:t>Act</a:t>
            </a:r>
            <a:endParaRPr sz="4400">
              <a:latin typeface="Arial"/>
              <a:cs typeface="Arial"/>
            </a:endParaRPr>
          </a:p>
          <a:p>
            <a:pPr marL="3001010">
              <a:lnSpc>
                <a:spcPts val="2605"/>
              </a:lnSpc>
            </a:pPr>
            <a:r>
              <a:rPr dirty="0" sz="2400" spc="-245" b="1">
                <a:solidFill>
                  <a:srgbClr val="EA6045"/>
                </a:solidFill>
                <a:latin typeface="Arial"/>
                <a:cs typeface="Arial"/>
              </a:rPr>
              <a:t>Based </a:t>
            </a:r>
            <a:r>
              <a:rPr dirty="0" sz="2400" spc="-195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2400" spc="-170" b="1">
                <a:solidFill>
                  <a:srgbClr val="EA6045"/>
                </a:solidFill>
                <a:latin typeface="Arial"/>
                <a:cs typeface="Arial"/>
              </a:rPr>
              <a:t>possibly outdated</a:t>
            </a:r>
            <a:r>
              <a:rPr dirty="0" sz="2400" spc="7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observations!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rial"/>
              <a:cs typeface="Arial"/>
            </a:endParaRPr>
          </a:p>
          <a:p>
            <a:pPr algn="ctr">
              <a:lnSpc>
                <a:spcPts val="4750"/>
              </a:lnSpc>
            </a:pPr>
            <a:r>
              <a:rPr dirty="0" sz="4400" spc="-250" b="1">
                <a:solidFill>
                  <a:srgbClr val="C5CD8D"/>
                </a:solidFill>
                <a:latin typeface="Arial"/>
                <a:cs typeface="Arial"/>
              </a:rPr>
              <a:t>Definition </a:t>
            </a:r>
            <a:r>
              <a:rPr dirty="0" sz="4400" spc="-225" b="1">
                <a:solidFill>
                  <a:srgbClr val="C5CD8D"/>
                </a:solidFill>
                <a:latin typeface="Arial"/>
                <a:cs typeface="Arial"/>
              </a:rPr>
              <a:t>of </a:t>
            </a:r>
            <a:r>
              <a:rPr dirty="0" sz="4400" spc="-459" b="1">
                <a:solidFill>
                  <a:srgbClr val="C5CD8D"/>
                </a:solidFill>
                <a:latin typeface="Arial"/>
                <a:cs typeface="Arial"/>
              </a:rPr>
              <a:t>Work </a:t>
            </a:r>
            <a:r>
              <a:rPr dirty="0" sz="4400" spc="-320" b="1">
                <a:solidFill>
                  <a:srgbClr val="C5CD8D"/>
                </a:solidFill>
                <a:latin typeface="Arial"/>
                <a:cs typeface="Arial"/>
              </a:rPr>
              <a:t>Conservation </a:t>
            </a:r>
            <a:r>
              <a:rPr dirty="0" sz="4400" spc="-420" b="1">
                <a:solidFill>
                  <a:srgbClr val="C5CD8D"/>
                </a:solidFill>
                <a:latin typeface="Arial"/>
                <a:cs typeface="Arial"/>
              </a:rPr>
              <a:t>must</a:t>
            </a:r>
            <a:r>
              <a:rPr dirty="0" sz="4400" spc="-440" b="1">
                <a:solidFill>
                  <a:srgbClr val="C5CD8D"/>
                </a:solidFill>
                <a:latin typeface="Arial"/>
                <a:cs typeface="Arial"/>
              </a:rPr>
              <a:t> </a:t>
            </a:r>
            <a:r>
              <a:rPr dirty="0" sz="4400" spc="-285" b="1">
                <a:solidFill>
                  <a:srgbClr val="C5CD8D"/>
                </a:solidFill>
                <a:latin typeface="Arial"/>
                <a:cs typeface="Arial"/>
              </a:rPr>
              <a:t>take</a:t>
            </a:r>
            <a:endParaRPr sz="4400">
              <a:latin typeface="Arial"/>
              <a:cs typeface="Arial"/>
            </a:endParaRPr>
          </a:p>
          <a:p>
            <a:pPr algn="ctr" marL="3175">
              <a:lnSpc>
                <a:spcPts val="4750"/>
              </a:lnSpc>
            </a:pPr>
            <a:r>
              <a:rPr dirty="0" sz="4400" spc="-550" b="1" i="1">
                <a:solidFill>
                  <a:srgbClr val="C5CD8D"/>
                </a:solidFill>
                <a:latin typeface="Arial"/>
                <a:cs typeface="Arial"/>
              </a:rPr>
              <a:t>concurrency </a:t>
            </a:r>
            <a:r>
              <a:rPr dirty="0" sz="4400" spc="-280" b="1">
                <a:solidFill>
                  <a:srgbClr val="C5CD8D"/>
                </a:solidFill>
                <a:latin typeface="Arial"/>
                <a:cs typeface="Arial"/>
              </a:rPr>
              <a:t>into</a:t>
            </a:r>
            <a:r>
              <a:rPr dirty="0" sz="4400" spc="-235" b="1">
                <a:solidFill>
                  <a:srgbClr val="C5CD8D"/>
                </a:solidFill>
                <a:latin typeface="Arial"/>
                <a:cs typeface="Arial"/>
              </a:rPr>
              <a:t> </a:t>
            </a:r>
            <a:r>
              <a:rPr dirty="0" sz="4400" spc="-430" b="1">
                <a:solidFill>
                  <a:srgbClr val="C5CD8D"/>
                </a:solidFill>
                <a:latin typeface="Arial"/>
                <a:cs typeface="Arial"/>
              </a:rPr>
              <a:t>account!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1953" y="2082164"/>
            <a:ext cx="171450" cy="2493010"/>
          </a:xfrm>
          <a:custGeom>
            <a:avLst/>
            <a:gdLst/>
            <a:ahLst/>
            <a:cxnLst/>
            <a:rect l="l" t="t" r="r" b="b"/>
            <a:pathLst>
              <a:path w="171450" h="2493010">
                <a:moveTo>
                  <a:pt x="57150" y="2321560"/>
                </a:moveTo>
                <a:lnTo>
                  <a:pt x="0" y="2321560"/>
                </a:lnTo>
                <a:lnTo>
                  <a:pt x="85725" y="2493010"/>
                </a:lnTo>
                <a:lnTo>
                  <a:pt x="157162" y="2350135"/>
                </a:lnTo>
                <a:lnTo>
                  <a:pt x="57150" y="2350135"/>
                </a:lnTo>
                <a:lnTo>
                  <a:pt x="57150" y="2321560"/>
                </a:lnTo>
                <a:close/>
              </a:path>
              <a:path w="171450" h="2493010">
                <a:moveTo>
                  <a:pt x="114300" y="0"/>
                </a:moveTo>
                <a:lnTo>
                  <a:pt x="57150" y="0"/>
                </a:lnTo>
                <a:lnTo>
                  <a:pt x="57150" y="2350135"/>
                </a:lnTo>
                <a:lnTo>
                  <a:pt x="114300" y="2350135"/>
                </a:lnTo>
                <a:lnTo>
                  <a:pt x="114300" y="0"/>
                </a:lnTo>
                <a:close/>
              </a:path>
              <a:path w="171450" h="2493010">
                <a:moveTo>
                  <a:pt x="171450" y="2321560"/>
                </a:moveTo>
                <a:lnTo>
                  <a:pt x="114300" y="2321560"/>
                </a:lnTo>
                <a:lnTo>
                  <a:pt x="114300" y="2350135"/>
                </a:lnTo>
                <a:lnTo>
                  <a:pt x="157162" y="2350135"/>
                </a:lnTo>
                <a:lnTo>
                  <a:pt x="171450" y="232156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98032" y="2844638"/>
            <a:ext cx="523240" cy="8445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900"/>
              </a:lnSpc>
            </a:pPr>
            <a:r>
              <a:rPr dirty="0" sz="3600" b="1"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10311"/>
            <a:ext cx="114058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75"/>
              <a:t>Concurrent </a:t>
            </a:r>
            <a:r>
              <a:rPr dirty="0" spc="-565"/>
              <a:t>Work </a:t>
            </a:r>
            <a:r>
              <a:rPr dirty="0" spc="-390"/>
              <a:t>Conservation</a:t>
            </a:r>
            <a:r>
              <a:rPr dirty="0" spc="-170"/>
              <a:t> </a:t>
            </a:r>
            <a:r>
              <a:rPr dirty="0" spc="-335"/>
              <a:t>Formally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0" y="1797811"/>
            <a:ext cx="9246870" cy="3074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160" b="1">
                <a:solidFill>
                  <a:srgbClr val="EA6045"/>
                </a:solidFill>
                <a:latin typeface="Arial"/>
                <a:cs typeface="Arial"/>
              </a:rPr>
              <a:t>Definition </a:t>
            </a:r>
            <a:r>
              <a:rPr dirty="0" sz="2800" spc="-140" b="1">
                <a:solidFill>
                  <a:srgbClr val="EA6045"/>
                </a:solidFill>
                <a:latin typeface="Arial"/>
                <a:cs typeface="Arial"/>
              </a:rPr>
              <a:t>of </a:t>
            </a:r>
            <a:r>
              <a:rPr dirty="0" sz="2800" spc="-185" b="1">
                <a:solidFill>
                  <a:srgbClr val="EA6045"/>
                </a:solidFill>
                <a:latin typeface="Arial"/>
                <a:cs typeface="Arial"/>
              </a:rPr>
              <a:t>overloaded </a:t>
            </a:r>
            <a:r>
              <a:rPr dirty="0" sz="2800" spc="-110" b="1">
                <a:solidFill>
                  <a:srgbClr val="EA6045"/>
                </a:solidFill>
                <a:latin typeface="Arial"/>
                <a:cs typeface="Arial"/>
              </a:rPr>
              <a:t>with </a:t>
            </a:r>
            <a:r>
              <a:rPr dirty="0" sz="2800" spc="-160" b="1">
                <a:solidFill>
                  <a:srgbClr val="EA6045"/>
                </a:solidFill>
                <a:latin typeface="Arial"/>
                <a:cs typeface="Arial"/>
              </a:rPr>
              <a:t>« </a:t>
            </a:r>
            <a:r>
              <a:rPr dirty="0" sz="2800" spc="-120" b="1">
                <a:solidFill>
                  <a:srgbClr val="EA6045"/>
                </a:solidFill>
                <a:latin typeface="Arial"/>
                <a:cs typeface="Arial"/>
              </a:rPr>
              <a:t>failure </a:t>
            </a:r>
            <a:r>
              <a:rPr dirty="0" sz="2800" spc="-290" b="1">
                <a:solidFill>
                  <a:srgbClr val="EA6045"/>
                </a:solidFill>
                <a:latin typeface="Arial"/>
                <a:cs typeface="Arial"/>
              </a:rPr>
              <a:t>cases</a:t>
            </a:r>
            <a:r>
              <a:rPr dirty="0" sz="2800" spc="17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185" b="1">
                <a:solidFill>
                  <a:srgbClr val="EA6045"/>
                </a:solidFill>
                <a:latin typeface="Arial"/>
                <a:cs typeface="Arial"/>
              </a:rPr>
              <a:t>»: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600" spc="-465" b="1">
                <a:latin typeface="DejaVu Sans"/>
                <a:cs typeface="DejaVu Sans"/>
              </a:rPr>
              <a:t>∃</a:t>
            </a:r>
            <a:r>
              <a:rPr dirty="0" sz="3600" spc="-465" b="1">
                <a:latin typeface="Arial"/>
                <a:cs typeface="Arial"/>
              </a:rPr>
              <a:t>c </a:t>
            </a:r>
            <a:r>
              <a:rPr dirty="0" sz="3600" spc="-65" b="1">
                <a:latin typeface="Arial"/>
                <a:cs typeface="Arial"/>
              </a:rPr>
              <a:t>. </a:t>
            </a:r>
            <a:r>
              <a:rPr dirty="0" sz="3600" spc="-180" b="1">
                <a:latin typeface="Arial"/>
                <a:cs typeface="Arial"/>
              </a:rPr>
              <a:t>(O(c) </a:t>
            </a:r>
            <a:r>
              <a:rPr dirty="0" sz="3600" spc="-800" b="1">
                <a:latin typeface="DejaVu Sans"/>
                <a:cs typeface="DejaVu Sans"/>
              </a:rPr>
              <a:t>∧ </a:t>
            </a:r>
            <a:r>
              <a:rPr dirty="0" sz="3600" spc="-170" b="1">
                <a:latin typeface="Arial"/>
                <a:cs typeface="Arial"/>
              </a:rPr>
              <a:t>¬fork(c) </a:t>
            </a:r>
            <a:r>
              <a:rPr dirty="0" sz="3600" spc="-800" b="1">
                <a:latin typeface="DejaVu Sans"/>
                <a:cs typeface="DejaVu Sans"/>
              </a:rPr>
              <a:t>∧ </a:t>
            </a:r>
            <a:r>
              <a:rPr dirty="0" sz="3600" spc="-225" b="1">
                <a:latin typeface="Arial"/>
                <a:cs typeface="Arial"/>
              </a:rPr>
              <a:t>¬unblock(c)</a:t>
            </a:r>
            <a:r>
              <a:rPr dirty="0" sz="3600" spc="140" b="1">
                <a:latin typeface="Arial"/>
                <a:cs typeface="Arial"/>
              </a:rPr>
              <a:t> </a:t>
            </a:r>
            <a:r>
              <a:rPr dirty="0" sz="3600" spc="-40" b="1">
                <a:latin typeface="Arial"/>
                <a:cs typeface="Arial"/>
              </a:rPr>
              <a:t>…)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3890"/>
              </a:lnSpc>
              <a:spcBef>
                <a:spcPts val="1675"/>
              </a:spcBef>
            </a:pPr>
            <a:r>
              <a:rPr dirty="0" sz="3600" spc="-70" b="1">
                <a:solidFill>
                  <a:srgbClr val="C5CD8D"/>
                </a:solidFill>
                <a:latin typeface="Arial"/>
                <a:cs typeface="Arial"/>
              </a:rPr>
              <a:t>If </a:t>
            </a:r>
            <a:r>
              <a:rPr dirty="0" sz="3600" spc="-105" b="1">
                <a:solidFill>
                  <a:srgbClr val="C5CD8D"/>
                </a:solidFill>
                <a:latin typeface="Arial"/>
                <a:cs typeface="Arial"/>
              </a:rPr>
              <a:t>a </a:t>
            </a:r>
            <a:r>
              <a:rPr dirty="0" sz="3600" spc="-335" b="1">
                <a:solidFill>
                  <a:srgbClr val="C5CD8D"/>
                </a:solidFill>
                <a:latin typeface="Arial"/>
                <a:cs typeface="Arial"/>
              </a:rPr>
              <a:t>core </a:t>
            </a:r>
            <a:r>
              <a:rPr dirty="0" sz="3600" spc="-270" b="1">
                <a:solidFill>
                  <a:srgbClr val="C5CD8D"/>
                </a:solidFill>
                <a:latin typeface="Arial"/>
                <a:cs typeface="Arial"/>
              </a:rPr>
              <a:t>is</a:t>
            </a:r>
            <a:r>
              <a:rPr dirty="0" sz="3600" spc="-85" b="1">
                <a:solidFill>
                  <a:srgbClr val="C5CD8D"/>
                </a:solidFill>
                <a:latin typeface="Arial"/>
                <a:cs typeface="Arial"/>
              </a:rPr>
              <a:t> </a:t>
            </a:r>
            <a:r>
              <a:rPr dirty="0" sz="3600" spc="-235" b="1">
                <a:solidFill>
                  <a:srgbClr val="C5CD8D"/>
                </a:solidFill>
                <a:latin typeface="Arial"/>
                <a:cs typeface="Arial"/>
              </a:rPr>
              <a:t>overloaded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3890"/>
              </a:lnSpc>
            </a:pPr>
            <a:r>
              <a:rPr dirty="0" sz="3600" spc="-305" b="1" i="1">
                <a:solidFill>
                  <a:srgbClr val="C5CD8D"/>
                </a:solidFill>
                <a:latin typeface="Arial"/>
                <a:cs typeface="Arial"/>
              </a:rPr>
              <a:t>(but </a:t>
            </a:r>
            <a:r>
              <a:rPr dirty="0" sz="3600" spc="-445" b="1" i="1">
                <a:solidFill>
                  <a:srgbClr val="C5CD8D"/>
                </a:solidFill>
                <a:latin typeface="Arial"/>
                <a:cs typeface="Arial"/>
              </a:rPr>
              <a:t>not </a:t>
            </a:r>
            <a:r>
              <a:rPr dirty="0" sz="3600" spc="-450" b="1" i="1">
                <a:solidFill>
                  <a:srgbClr val="C5CD8D"/>
                </a:solidFill>
                <a:latin typeface="Arial"/>
                <a:cs typeface="Arial"/>
              </a:rPr>
              <a:t>because </a:t>
            </a:r>
            <a:r>
              <a:rPr dirty="0" sz="3600" spc="-280" b="1" i="1">
                <a:solidFill>
                  <a:srgbClr val="C5CD8D"/>
                </a:solidFill>
                <a:latin typeface="Arial"/>
                <a:cs typeface="Arial"/>
              </a:rPr>
              <a:t>a </a:t>
            </a:r>
            <a:r>
              <a:rPr dirty="0" sz="3600" spc="-365" b="1" i="1">
                <a:solidFill>
                  <a:srgbClr val="C5CD8D"/>
                </a:solidFill>
                <a:latin typeface="Arial"/>
                <a:cs typeface="Arial"/>
              </a:rPr>
              <a:t>thread </a:t>
            </a:r>
            <a:r>
              <a:rPr dirty="0" sz="3600" spc="-455" b="1" i="1">
                <a:solidFill>
                  <a:srgbClr val="C5CD8D"/>
                </a:solidFill>
                <a:latin typeface="Arial"/>
                <a:cs typeface="Arial"/>
              </a:rPr>
              <a:t>was </a:t>
            </a:r>
            <a:r>
              <a:rPr dirty="0" sz="3600" spc="-405" b="1" i="1">
                <a:solidFill>
                  <a:srgbClr val="C5CD8D"/>
                </a:solidFill>
                <a:latin typeface="Arial"/>
                <a:cs typeface="Arial"/>
              </a:rPr>
              <a:t>concurrently</a:t>
            </a:r>
            <a:r>
              <a:rPr dirty="0" sz="3600" spc="-285" b="1" i="1">
                <a:solidFill>
                  <a:srgbClr val="C5CD8D"/>
                </a:solidFill>
                <a:latin typeface="Arial"/>
                <a:cs typeface="Arial"/>
              </a:rPr>
              <a:t> created)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5181" y="3666363"/>
            <a:ext cx="921385" cy="850900"/>
          </a:xfrm>
          <a:custGeom>
            <a:avLst/>
            <a:gdLst/>
            <a:ahLst/>
            <a:cxnLst/>
            <a:rect l="l" t="t" r="r" b="b"/>
            <a:pathLst>
              <a:path w="921384" h="850900">
                <a:moveTo>
                  <a:pt x="145470" y="95024"/>
                </a:moveTo>
                <a:lnTo>
                  <a:pt x="106837" y="137038"/>
                </a:lnTo>
                <a:lnTo>
                  <a:pt x="882396" y="850645"/>
                </a:lnTo>
                <a:lnTo>
                  <a:pt x="921003" y="808609"/>
                </a:lnTo>
                <a:lnTo>
                  <a:pt x="145470" y="95024"/>
                </a:lnTo>
                <a:close/>
              </a:path>
              <a:path w="921384" h="850900">
                <a:moveTo>
                  <a:pt x="0" y="0"/>
                </a:moveTo>
                <a:lnTo>
                  <a:pt x="68072" y="179197"/>
                </a:lnTo>
                <a:lnTo>
                  <a:pt x="106837" y="137038"/>
                </a:lnTo>
                <a:lnTo>
                  <a:pt x="85851" y="117729"/>
                </a:lnTo>
                <a:lnTo>
                  <a:pt x="124460" y="75692"/>
                </a:lnTo>
                <a:lnTo>
                  <a:pt x="163246" y="75692"/>
                </a:lnTo>
                <a:lnTo>
                  <a:pt x="184150" y="52959"/>
                </a:lnTo>
                <a:lnTo>
                  <a:pt x="0" y="0"/>
                </a:lnTo>
                <a:close/>
              </a:path>
              <a:path w="921384" h="850900">
                <a:moveTo>
                  <a:pt x="124460" y="75692"/>
                </a:moveTo>
                <a:lnTo>
                  <a:pt x="85851" y="117729"/>
                </a:lnTo>
                <a:lnTo>
                  <a:pt x="106837" y="137038"/>
                </a:lnTo>
                <a:lnTo>
                  <a:pt x="145470" y="95024"/>
                </a:lnTo>
                <a:lnTo>
                  <a:pt x="124460" y="75692"/>
                </a:lnTo>
                <a:close/>
              </a:path>
              <a:path w="921384" h="850900">
                <a:moveTo>
                  <a:pt x="163246" y="75692"/>
                </a:moveTo>
                <a:lnTo>
                  <a:pt x="124460" y="75692"/>
                </a:lnTo>
                <a:lnTo>
                  <a:pt x="145470" y="95024"/>
                </a:lnTo>
                <a:lnTo>
                  <a:pt x="163246" y="75692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10311"/>
            <a:ext cx="114058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75"/>
              <a:t>Concurrent </a:t>
            </a:r>
            <a:r>
              <a:rPr dirty="0" spc="-565"/>
              <a:t>Work </a:t>
            </a:r>
            <a:r>
              <a:rPr dirty="0" spc="-390"/>
              <a:t>Conservation</a:t>
            </a:r>
            <a:r>
              <a:rPr dirty="0" spc="-170"/>
              <a:t> </a:t>
            </a:r>
            <a:r>
              <a:rPr dirty="0" spc="-335"/>
              <a:t>Formally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24685" rIns="0" bIns="0" rtlCol="0" vert="horz">
            <a:spAutoFit/>
          </a:bodyPr>
          <a:lstStyle/>
          <a:p>
            <a:pPr algn="ctr">
              <a:lnSpc>
                <a:spcPts val="3890"/>
              </a:lnSpc>
              <a:spcBef>
                <a:spcPts val="100"/>
              </a:spcBef>
            </a:pPr>
            <a:r>
              <a:rPr dirty="0" spc="-465">
                <a:solidFill>
                  <a:srgbClr val="000000"/>
                </a:solidFill>
                <a:latin typeface="DejaVu Sans"/>
                <a:cs typeface="DejaVu Sans"/>
              </a:rPr>
              <a:t>∃</a:t>
            </a:r>
            <a:r>
              <a:rPr dirty="0" spc="-465">
                <a:solidFill>
                  <a:srgbClr val="000000"/>
                </a:solidFill>
              </a:rPr>
              <a:t>c </a:t>
            </a:r>
            <a:r>
              <a:rPr dirty="0" spc="-65">
                <a:solidFill>
                  <a:srgbClr val="000000"/>
                </a:solidFill>
              </a:rPr>
              <a:t>. </a:t>
            </a:r>
            <a:r>
              <a:rPr dirty="0" spc="-180">
                <a:solidFill>
                  <a:srgbClr val="000000"/>
                </a:solidFill>
              </a:rPr>
              <a:t>(O(c) </a:t>
            </a:r>
            <a:r>
              <a:rPr dirty="0" spc="-800">
                <a:solidFill>
                  <a:srgbClr val="000000"/>
                </a:solidFill>
                <a:latin typeface="DejaVu Sans"/>
                <a:cs typeface="DejaVu Sans"/>
              </a:rPr>
              <a:t>∧ </a:t>
            </a:r>
            <a:r>
              <a:rPr dirty="0" spc="-170">
                <a:solidFill>
                  <a:srgbClr val="000000"/>
                </a:solidFill>
              </a:rPr>
              <a:t>¬fork(c) </a:t>
            </a:r>
            <a:r>
              <a:rPr dirty="0" spc="-800">
                <a:solidFill>
                  <a:srgbClr val="000000"/>
                </a:solidFill>
                <a:latin typeface="DejaVu Sans"/>
                <a:cs typeface="DejaVu Sans"/>
              </a:rPr>
              <a:t>∧ </a:t>
            </a:r>
            <a:r>
              <a:rPr dirty="0" spc="-225">
                <a:solidFill>
                  <a:srgbClr val="000000"/>
                </a:solidFill>
              </a:rPr>
              <a:t>¬unblock(c)</a:t>
            </a:r>
            <a:r>
              <a:rPr dirty="0" spc="110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…)</a:t>
            </a:r>
          </a:p>
          <a:p>
            <a:pPr algn="ctr" marL="6350">
              <a:lnSpc>
                <a:spcPts val="3454"/>
              </a:lnSpc>
            </a:pPr>
            <a:r>
              <a:rPr dirty="0" spc="100">
                <a:solidFill>
                  <a:srgbClr val="000000"/>
                </a:solidFill>
                <a:latin typeface="DejaVu Sans"/>
                <a:cs typeface="DejaVu Sans"/>
              </a:rPr>
              <a:t>⇒</a:t>
            </a:r>
          </a:p>
          <a:p>
            <a:pPr algn="ctr" marL="635">
              <a:lnSpc>
                <a:spcPts val="3890"/>
              </a:lnSpc>
            </a:pPr>
            <a:r>
              <a:rPr dirty="0" spc="-375">
                <a:solidFill>
                  <a:srgbClr val="000000"/>
                </a:solidFill>
                <a:latin typeface="DejaVu Sans"/>
                <a:cs typeface="DejaVu Sans"/>
              </a:rPr>
              <a:t>∀</a:t>
            </a:r>
            <a:r>
              <a:rPr dirty="0" spc="-375">
                <a:solidFill>
                  <a:srgbClr val="000000"/>
                </a:solidFill>
              </a:rPr>
              <a:t>c′ </a:t>
            </a:r>
            <a:r>
              <a:rPr dirty="0" spc="-65">
                <a:solidFill>
                  <a:srgbClr val="000000"/>
                </a:solidFill>
              </a:rPr>
              <a:t>. </a:t>
            </a:r>
            <a:r>
              <a:rPr dirty="0" spc="-80">
                <a:solidFill>
                  <a:srgbClr val="000000"/>
                </a:solidFill>
              </a:rPr>
              <a:t>¬(I(c′) </a:t>
            </a:r>
            <a:r>
              <a:rPr dirty="0" spc="-800">
                <a:solidFill>
                  <a:srgbClr val="000000"/>
                </a:solidFill>
                <a:latin typeface="DejaVu Sans"/>
                <a:cs typeface="DejaVu Sans"/>
              </a:rPr>
              <a:t>∧</a:t>
            </a:r>
            <a:r>
              <a:rPr dirty="0" spc="-58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pc="-40">
                <a:solidFill>
                  <a:srgbClr val="000000"/>
                </a:solidFill>
              </a:rPr>
              <a:t>…)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177" y="1309624"/>
            <a:ext cx="10534015" cy="234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20370">
              <a:lnSpc>
                <a:spcPct val="100000"/>
              </a:lnSpc>
              <a:spcBef>
                <a:spcPts val="100"/>
              </a:spcBef>
            </a:pP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Existing </a:t>
            </a:r>
            <a:r>
              <a:rPr dirty="0" sz="3600" spc="-315" b="1">
                <a:solidFill>
                  <a:srgbClr val="EA6045"/>
                </a:solidFill>
                <a:latin typeface="Arial"/>
                <a:cs typeface="Arial"/>
              </a:rPr>
              <a:t>scheduler </a:t>
            </a:r>
            <a:r>
              <a:rPr dirty="0" sz="3600" spc="-355" b="1">
                <a:solidFill>
                  <a:srgbClr val="EA6045"/>
                </a:solidFill>
                <a:latin typeface="Arial"/>
                <a:cs typeface="Arial"/>
              </a:rPr>
              <a:t>code </a:t>
            </a:r>
            <a:r>
              <a:rPr dirty="0" sz="3600" spc="-265" b="1">
                <a:solidFill>
                  <a:srgbClr val="EA6045"/>
                </a:solidFill>
                <a:latin typeface="Arial"/>
                <a:cs typeface="Arial"/>
              </a:rPr>
              <a:t>is </a:t>
            </a:r>
            <a:r>
              <a:rPr dirty="0" sz="3600" spc="-240" b="1">
                <a:solidFill>
                  <a:srgbClr val="EA6045"/>
                </a:solidFill>
                <a:latin typeface="Arial"/>
                <a:cs typeface="Arial"/>
              </a:rPr>
              <a:t>hard </a:t>
            </a: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to</a:t>
            </a:r>
            <a:r>
              <a:rPr dirty="0" sz="3600" spc="-10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275" b="1">
                <a:solidFill>
                  <a:srgbClr val="EA6045"/>
                </a:solidFill>
                <a:latin typeface="Arial"/>
                <a:cs typeface="Arial"/>
              </a:rPr>
              <a:t>prove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4400" spc="-340">
                <a:latin typeface="Arial"/>
                <a:cs typeface="Arial"/>
              </a:rPr>
              <a:t>Schedulers </a:t>
            </a:r>
            <a:r>
              <a:rPr dirty="0" sz="4400" spc="-225">
                <a:latin typeface="Arial"/>
                <a:cs typeface="Arial"/>
              </a:rPr>
              <a:t>handle </a:t>
            </a:r>
            <a:r>
              <a:rPr dirty="0" sz="4400" spc="-290">
                <a:latin typeface="Arial"/>
                <a:cs typeface="Arial"/>
              </a:rPr>
              <a:t>millions </a:t>
            </a:r>
            <a:r>
              <a:rPr dirty="0" sz="4400" spc="-5">
                <a:latin typeface="Arial"/>
                <a:cs typeface="Arial"/>
              </a:rPr>
              <a:t>of </a:t>
            </a:r>
            <a:r>
              <a:rPr dirty="0" sz="4400" spc="-360">
                <a:latin typeface="Arial"/>
                <a:cs typeface="Arial"/>
              </a:rPr>
              <a:t>events </a:t>
            </a:r>
            <a:r>
              <a:rPr dirty="0" sz="4400" spc="-90">
                <a:latin typeface="Arial"/>
                <a:cs typeface="Arial"/>
              </a:rPr>
              <a:t>per</a:t>
            </a:r>
            <a:r>
              <a:rPr dirty="0" sz="4400" spc="-505">
                <a:latin typeface="Arial"/>
                <a:cs typeface="Arial"/>
              </a:rPr>
              <a:t> </a:t>
            </a:r>
            <a:r>
              <a:rPr dirty="0" sz="4400" spc="-385">
                <a:latin typeface="Arial"/>
                <a:cs typeface="Arial"/>
              </a:rPr>
              <a:t>second</a:t>
            </a:r>
            <a:endParaRPr sz="44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45"/>
              </a:spcBef>
            </a:pPr>
            <a:r>
              <a:rPr dirty="0" sz="3600" spc="-150">
                <a:latin typeface="Arial"/>
                <a:cs typeface="Arial"/>
              </a:rPr>
              <a:t>Historically: </a:t>
            </a:r>
            <a:r>
              <a:rPr dirty="0" sz="3600" spc="-180">
                <a:latin typeface="Arial"/>
                <a:cs typeface="Arial"/>
              </a:rPr>
              <a:t>low </a:t>
            </a:r>
            <a:r>
              <a:rPr dirty="0" sz="3600" spc="-150">
                <a:latin typeface="Arial"/>
                <a:cs typeface="Arial"/>
              </a:rPr>
              <a:t>level </a:t>
            </a:r>
            <a:r>
              <a:rPr dirty="0" sz="3600" spc="-430">
                <a:latin typeface="Arial"/>
                <a:cs typeface="Arial"/>
              </a:rPr>
              <a:t>C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220">
                <a:latin typeface="Arial"/>
                <a:cs typeface="Arial"/>
              </a:rPr>
              <a:t>code.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59" y="2545842"/>
            <a:ext cx="485394" cy="485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6514" y="5522717"/>
            <a:ext cx="10041255" cy="1076960"/>
          </a:xfrm>
          <a:prstGeom prst="rect">
            <a:avLst/>
          </a:prstGeom>
        </p:spPr>
        <p:txBody>
          <a:bodyPr wrap="square" lIns="0" tIns="220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2400">
                <a:latin typeface="Carlito"/>
                <a:cs typeface="Carlito"/>
              </a:rPr>
              <a:t>Non </a:t>
            </a:r>
            <a:r>
              <a:rPr dirty="0" sz="2400" spc="-10">
                <a:latin typeface="Carlito"/>
                <a:cs typeface="Carlito"/>
              </a:rPr>
              <a:t>work-conserving </a:t>
            </a:r>
            <a:r>
              <a:rPr dirty="0" sz="2400" spc="-5">
                <a:latin typeface="Carlito"/>
                <a:cs typeface="Carlito"/>
              </a:rPr>
              <a:t>situation: </a:t>
            </a:r>
            <a:r>
              <a:rPr dirty="0" sz="2400" spc="-15">
                <a:latin typeface="Carlito"/>
                <a:cs typeface="Carlito"/>
              </a:rPr>
              <a:t>core </a:t>
            </a:r>
            <a:r>
              <a:rPr dirty="0" sz="2400">
                <a:latin typeface="Carlito"/>
                <a:cs typeface="Carlito"/>
              </a:rPr>
              <a:t>0 is </a:t>
            </a:r>
            <a:r>
              <a:rPr dirty="0" sz="2400" spc="-5">
                <a:latin typeface="Carlito"/>
                <a:cs typeface="Carlito"/>
              </a:rPr>
              <a:t>overloaded, other </a:t>
            </a:r>
            <a:r>
              <a:rPr dirty="0" sz="2400" spc="-15">
                <a:latin typeface="Carlito"/>
                <a:cs typeface="Carlito"/>
              </a:rPr>
              <a:t>cores are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idle</a:t>
            </a:r>
            <a:endParaRPr sz="24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1360"/>
              </a:spcBef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3223" y="210311"/>
            <a:ext cx="53066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65">
                <a:solidFill>
                  <a:srgbClr val="EA6045"/>
                </a:solidFill>
              </a:rPr>
              <a:t>Work</a:t>
            </a:r>
            <a:r>
              <a:rPr dirty="0" spc="-100">
                <a:solidFill>
                  <a:srgbClr val="EA6045"/>
                </a:solidFill>
              </a:rPr>
              <a:t> </a:t>
            </a:r>
            <a:r>
              <a:rPr dirty="0" spc="-400">
                <a:solidFill>
                  <a:srgbClr val="EA6045"/>
                </a:solidFill>
              </a:rPr>
              <a:t>conservation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9112" y="1412240"/>
            <a:ext cx="10653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65" b="1">
                <a:solidFill>
                  <a:srgbClr val="EA6045"/>
                </a:solidFill>
                <a:latin typeface="Arial"/>
                <a:cs typeface="Arial"/>
              </a:rPr>
              <a:t>“No </a:t>
            </a:r>
            <a:r>
              <a:rPr dirty="0" sz="3600" spc="-335" b="1">
                <a:solidFill>
                  <a:srgbClr val="EA6045"/>
                </a:solidFill>
                <a:latin typeface="Arial"/>
                <a:cs typeface="Arial"/>
              </a:rPr>
              <a:t>core </a:t>
            </a: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should be </a:t>
            </a:r>
            <a:r>
              <a:rPr dirty="0" sz="3600" spc="-170" b="1">
                <a:solidFill>
                  <a:srgbClr val="EA6045"/>
                </a:solidFill>
                <a:latin typeface="Arial"/>
                <a:cs typeface="Arial"/>
              </a:rPr>
              <a:t>left </a:t>
            </a:r>
            <a:r>
              <a:rPr dirty="0" sz="3600" spc="-175" b="1">
                <a:solidFill>
                  <a:srgbClr val="EA6045"/>
                </a:solidFill>
                <a:latin typeface="Arial"/>
                <a:cs typeface="Arial"/>
              </a:rPr>
              <a:t>idle </a:t>
            </a:r>
            <a:r>
              <a:rPr dirty="0" sz="3600" spc="-204" b="1">
                <a:solidFill>
                  <a:srgbClr val="EA6045"/>
                </a:solidFill>
                <a:latin typeface="Arial"/>
                <a:cs typeface="Arial"/>
              </a:rPr>
              <a:t>when </a:t>
            </a:r>
            <a:r>
              <a:rPr dirty="0" sz="3600" spc="-105" b="1">
                <a:solidFill>
                  <a:srgbClr val="EA6045"/>
                </a:solidFill>
                <a:latin typeface="Arial"/>
                <a:cs typeface="Arial"/>
              </a:rPr>
              <a:t>a </a:t>
            </a:r>
            <a:r>
              <a:rPr dirty="0" sz="3600" spc="-335" b="1">
                <a:solidFill>
                  <a:srgbClr val="EA6045"/>
                </a:solidFill>
                <a:latin typeface="Arial"/>
                <a:cs typeface="Arial"/>
              </a:rPr>
              <a:t>core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is</a:t>
            </a:r>
            <a:r>
              <a:rPr dirty="0" sz="3600" spc="-39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220" b="1">
                <a:solidFill>
                  <a:srgbClr val="EA6045"/>
                </a:solidFill>
                <a:latin typeface="Arial"/>
                <a:cs typeface="Arial"/>
              </a:rPr>
              <a:t>overloaded”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91435" y="2473325"/>
            <a:ext cx="1509395" cy="3016250"/>
            <a:chOff x="2591435" y="2473325"/>
            <a:chExt cx="1509395" cy="3016250"/>
          </a:xfrm>
        </p:grpSpPr>
        <p:sp>
          <p:nvSpPr>
            <p:cNvPr id="6" name="object 6"/>
            <p:cNvSpPr/>
            <p:nvPr/>
          </p:nvSpPr>
          <p:spPr>
            <a:xfrm>
              <a:off x="2950464" y="2476500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20"/>
                  </a:lnTo>
                  <a:lnTo>
                    <a:pt x="108712" y="1684020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20187" y="3717416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5"/>
                  </a:lnTo>
                  <a:lnTo>
                    <a:pt x="492251" y="162305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20187" y="3717416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305"/>
                  </a:moveTo>
                  <a:lnTo>
                    <a:pt x="492251" y="162305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5"/>
                  </a:lnTo>
                  <a:close/>
                </a:path>
              </a:pathLst>
            </a:custGeom>
            <a:ln w="1295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20187" y="393382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20187" y="3933825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4610" y="4601717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1"/>
                  </a:moveTo>
                  <a:lnTo>
                    <a:pt x="1502664" y="884681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1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31998" y="49461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27982" y="4601717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1"/>
                </a:moveTo>
                <a:lnTo>
                  <a:pt x="1502664" y="884681"/>
                </a:lnTo>
                <a:lnTo>
                  <a:pt x="1502664" y="0"/>
                </a:lnTo>
                <a:lnTo>
                  <a:pt x="0" y="0"/>
                </a:lnTo>
                <a:lnTo>
                  <a:pt x="0" y="884681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65623" y="49461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1353" y="4601717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1"/>
                </a:moveTo>
                <a:lnTo>
                  <a:pt x="1502663" y="884681"/>
                </a:lnTo>
                <a:lnTo>
                  <a:pt x="1502663" y="0"/>
                </a:lnTo>
                <a:lnTo>
                  <a:pt x="0" y="0"/>
                </a:lnTo>
                <a:lnTo>
                  <a:pt x="0" y="884681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98995" y="49461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94726" y="4601717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1"/>
                </a:moveTo>
                <a:lnTo>
                  <a:pt x="1502664" y="884681"/>
                </a:lnTo>
                <a:lnTo>
                  <a:pt x="1502664" y="0"/>
                </a:lnTo>
                <a:lnTo>
                  <a:pt x="0" y="0"/>
                </a:lnTo>
                <a:lnTo>
                  <a:pt x="0" y="884681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32621" y="4946142"/>
            <a:ext cx="627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05327" y="3274314"/>
            <a:ext cx="505459" cy="1492250"/>
            <a:chOff x="3005327" y="3274314"/>
            <a:chExt cx="505459" cy="1492250"/>
          </a:xfrm>
        </p:grpSpPr>
        <p:sp>
          <p:nvSpPr>
            <p:cNvPr id="20" name="object 20"/>
            <p:cNvSpPr/>
            <p:nvPr/>
          </p:nvSpPr>
          <p:spPr>
            <a:xfrm>
              <a:off x="3248025" y="4166997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39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599439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6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2" y="88900"/>
                  </a:lnTo>
                  <a:lnTo>
                    <a:pt x="101853" y="85725"/>
                  </a:lnTo>
                  <a:lnTo>
                    <a:pt x="59303" y="12826"/>
                  </a:lnTo>
                  <a:close/>
                </a:path>
                <a:path w="104139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11804" y="3280791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492252" y="0"/>
                  </a:moveTo>
                  <a:lnTo>
                    <a:pt x="0" y="0"/>
                  </a:lnTo>
                  <a:lnTo>
                    <a:pt x="0" y="162305"/>
                  </a:lnTo>
                  <a:lnTo>
                    <a:pt x="492252" y="162305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11804" y="3280791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305"/>
                  </a:moveTo>
                  <a:lnTo>
                    <a:pt x="492252" y="162305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230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11804" y="3497199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2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2" y="163068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11804" y="3497199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2" y="163068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846320" y="2473451"/>
            <a:ext cx="657860" cy="2363470"/>
            <a:chOff x="4846320" y="2473451"/>
            <a:chExt cx="657860" cy="2363470"/>
          </a:xfrm>
        </p:grpSpPr>
        <p:sp>
          <p:nvSpPr>
            <p:cNvPr id="26" name="object 26"/>
            <p:cNvSpPr/>
            <p:nvPr/>
          </p:nvSpPr>
          <p:spPr>
            <a:xfrm>
              <a:off x="5124069" y="4166997"/>
              <a:ext cx="104139" cy="669925"/>
            </a:xfrm>
            <a:custGeom>
              <a:avLst/>
              <a:gdLst/>
              <a:ahLst/>
              <a:cxnLst/>
              <a:rect l="l" t="t" r="r" b="b"/>
              <a:pathLst>
                <a:path w="104139" h="669925">
                  <a:moveTo>
                    <a:pt x="51815" y="25708"/>
                  </a:moveTo>
                  <a:lnTo>
                    <a:pt x="45338" y="36811"/>
                  </a:lnTo>
                  <a:lnTo>
                    <a:pt x="45338" y="669544"/>
                  </a:lnTo>
                  <a:lnTo>
                    <a:pt x="58292" y="669544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669925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39" h="669925">
                  <a:moveTo>
                    <a:pt x="59303" y="12826"/>
                  </a:moveTo>
                  <a:lnTo>
                    <a:pt x="58292" y="12826"/>
                  </a:lnTo>
                  <a:lnTo>
                    <a:pt x="58292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900"/>
                  </a:lnTo>
                  <a:lnTo>
                    <a:pt x="101853" y="85725"/>
                  </a:lnTo>
                  <a:lnTo>
                    <a:pt x="59303" y="12826"/>
                  </a:lnTo>
                  <a:close/>
                </a:path>
                <a:path w="104139" h="669925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39" h="669925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8"/>
                  </a:lnTo>
                  <a:close/>
                </a:path>
                <a:path w="104139" h="669925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49368" y="2476499"/>
              <a:ext cx="651510" cy="1690370"/>
            </a:xfrm>
            <a:custGeom>
              <a:avLst/>
              <a:gdLst/>
              <a:ahLst/>
              <a:cxnLst/>
              <a:rect l="l" t="t" r="r" b="b"/>
              <a:pathLst>
                <a:path w="651510" h="1690370">
                  <a:moveTo>
                    <a:pt x="0" y="108585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5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10" y="108585"/>
                  </a:lnTo>
                  <a:lnTo>
                    <a:pt x="651510" y="1581531"/>
                  </a:lnTo>
                  <a:lnTo>
                    <a:pt x="642973" y="1623786"/>
                  </a:lnTo>
                  <a:lnTo>
                    <a:pt x="619696" y="1658302"/>
                  </a:lnTo>
                  <a:lnTo>
                    <a:pt x="585180" y="1681579"/>
                  </a:lnTo>
                  <a:lnTo>
                    <a:pt x="542925" y="1690116"/>
                  </a:lnTo>
                  <a:lnTo>
                    <a:pt x="108585" y="1690116"/>
                  </a:lnTo>
                  <a:lnTo>
                    <a:pt x="66329" y="1681579"/>
                  </a:lnTo>
                  <a:lnTo>
                    <a:pt x="31813" y="1658302"/>
                  </a:lnTo>
                  <a:lnTo>
                    <a:pt x="8536" y="1623786"/>
                  </a:lnTo>
                  <a:lnTo>
                    <a:pt x="0" y="1581531"/>
                  </a:lnTo>
                  <a:lnTo>
                    <a:pt x="0" y="108585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638543" y="2473451"/>
            <a:ext cx="657860" cy="2292985"/>
            <a:chOff x="6638543" y="2473451"/>
            <a:chExt cx="657860" cy="2292985"/>
          </a:xfrm>
        </p:grpSpPr>
        <p:sp>
          <p:nvSpPr>
            <p:cNvPr id="29" name="object 29"/>
            <p:cNvSpPr/>
            <p:nvPr/>
          </p:nvSpPr>
          <p:spPr>
            <a:xfrm>
              <a:off x="6916292" y="4166997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40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85"/>
                  </a:lnTo>
                  <a:lnTo>
                    <a:pt x="58292" y="599185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599439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5" y="92836"/>
                  </a:lnTo>
                  <a:lnTo>
                    <a:pt x="4063" y="94614"/>
                  </a:lnTo>
                  <a:lnTo>
                    <a:pt x="7238" y="96392"/>
                  </a:lnTo>
                  <a:lnTo>
                    <a:pt x="11175" y="95376"/>
                  </a:lnTo>
                  <a:lnTo>
                    <a:pt x="45338" y="36811"/>
                  </a:lnTo>
                  <a:lnTo>
                    <a:pt x="45338" y="12826"/>
                  </a:lnTo>
                  <a:lnTo>
                    <a:pt x="59303" y="12826"/>
                  </a:lnTo>
                  <a:lnTo>
                    <a:pt x="51815" y="0"/>
                  </a:lnTo>
                  <a:close/>
                </a:path>
                <a:path w="104140" h="599439">
                  <a:moveTo>
                    <a:pt x="59303" y="12826"/>
                  </a:moveTo>
                  <a:lnTo>
                    <a:pt x="58292" y="12826"/>
                  </a:lnTo>
                  <a:lnTo>
                    <a:pt x="58293" y="36811"/>
                  </a:lnTo>
                  <a:lnTo>
                    <a:pt x="92455" y="95376"/>
                  </a:lnTo>
                  <a:lnTo>
                    <a:pt x="96392" y="96392"/>
                  </a:lnTo>
                  <a:lnTo>
                    <a:pt x="99567" y="94614"/>
                  </a:lnTo>
                  <a:lnTo>
                    <a:pt x="102615" y="92836"/>
                  </a:lnTo>
                  <a:lnTo>
                    <a:pt x="103631" y="88900"/>
                  </a:lnTo>
                  <a:lnTo>
                    <a:pt x="101853" y="85725"/>
                  </a:lnTo>
                  <a:lnTo>
                    <a:pt x="59303" y="12826"/>
                  </a:lnTo>
                  <a:close/>
                </a:path>
                <a:path w="104140" h="599439">
                  <a:moveTo>
                    <a:pt x="58292" y="12826"/>
                  </a:moveTo>
                  <a:lnTo>
                    <a:pt x="45338" y="12826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8"/>
                  </a:lnTo>
                  <a:lnTo>
                    <a:pt x="58292" y="16128"/>
                  </a:lnTo>
                  <a:lnTo>
                    <a:pt x="58292" y="12826"/>
                  </a:lnTo>
                  <a:close/>
                </a:path>
                <a:path w="104140" h="599439">
                  <a:moveTo>
                    <a:pt x="58292" y="16128"/>
                  </a:moveTo>
                  <a:lnTo>
                    <a:pt x="57403" y="16128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8"/>
                  </a:lnTo>
                  <a:close/>
                </a:path>
                <a:path w="104140" h="599439">
                  <a:moveTo>
                    <a:pt x="57403" y="16128"/>
                  </a:moveTo>
                  <a:lnTo>
                    <a:pt x="46227" y="16128"/>
                  </a:lnTo>
                  <a:lnTo>
                    <a:pt x="51815" y="25708"/>
                  </a:lnTo>
                  <a:lnTo>
                    <a:pt x="57403" y="16128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641591" y="2476499"/>
              <a:ext cx="651510" cy="1690370"/>
            </a:xfrm>
            <a:custGeom>
              <a:avLst/>
              <a:gdLst/>
              <a:ahLst/>
              <a:cxnLst/>
              <a:rect l="l" t="t" r="r" b="b"/>
              <a:pathLst>
                <a:path w="651509" h="1690370">
                  <a:moveTo>
                    <a:pt x="0" y="108585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5"/>
                  </a:lnTo>
                  <a:lnTo>
                    <a:pt x="651509" y="1581531"/>
                  </a:lnTo>
                  <a:lnTo>
                    <a:pt x="642973" y="1623786"/>
                  </a:lnTo>
                  <a:lnTo>
                    <a:pt x="619696" y="1658302"/>
                  </a:lnTo>
                  <a:lnTo>
                    <a:pt x="585180" y="1681579"/>
                  </a:lnTo>
                  <a:lnTo>
                    <a:pt x="542925" y="1690116"/>
                  </a:lnTo>
                  <a:lnTo>
                    <a:pt x="108584" y="1690116"/>
                  </a:lnTo>
                  <a:lnTo>
                    <a:pt x="66329" y="1681579"/>
                  </a:lnTo>
                  <a:lnTo>
                    <a:pt x="31813" y="1658302"/>
                  </a:lnTo>
                  <a:lnTo>
                    <a:pt x="8536" y="1623786"/>
                  </a:lnTo>
                  <a:lnTo>
                    <a:pt x="0" y="1581531"/>
                  </a:lnTo>
                  <a:lnTo>
                    <a:pt x="0" y="108585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8554211" y="2473451"/>
            <a:ext cx="658495" cy="2362835"/>
            <a:chOff x="8554211" y="2473451"/>
            <a:chExt cx="658495" cy="2362835"/>
          </a:xfrm>
        </p:grpSpPr>
        <p:sp>
          <p:nvSpPr>
            <p:cNvPr id="32" name="object 32"/>
            <p:cNvSpPr/>
            <p:nvPr/>
          </p:nvSpPr>
          <p:spPr>
            <a:xfrm>
              <a:off x="8831960" y="4160900"/>
              <a:ext cx="104139" cy="675640"/>
            </a:xfrm>
            <a:custGeom>
              <a:avLst/>
              <a:gdLst/>
              <a:ahLst/>
              <a:cxnLst/>
              <a:rect l="l" t="t" r="r" b="b"/>
              <a:pathLst>
                <a:path w="104140" h="675639">
                  <a:moveTo>
                    <a:pt x="51816" y="25708"/>
                  </a:moveTo>
                  <a:lnTo>
                    <a:pt x="45339" y="36811"/>
                  </a:lnTo>
                  <a:lnTo>
                    <a:pt x="45339" y="675386"/>
                  </a:lnTo>
                  <a:lnTo>
                    <a:pt x="58293" y="675386"/>
                  </a:lnTo>
                  <a:lnTo>
                    <a:pt x="58293" y="36811"/>
                  </a:lnTo>
                  <a:lnTo>
                    <a:pt x="51816" y="25708"/>
                  </a:lnTo>
                  <a:close/>
                </a:path>
                <a:path w="104140" h="675639">
                  <a:moveTo>
                    <a:pt x="51816" y="0"/>
                  </a:moveTo>
                  <a:lnTo>
                    <a:pt x="1778" y="85725"/>
                  </a:lnTo>
                  <a:lnTo>
                    <a:pt x="0" y="88900"/>
                  </a:lnTo>
                  <a:lnTo>
                    <a:pt x="1016" y="92837"/>
                  </a:lnTo>
                  <a:lnTo>
                    <a:pt x="4064" y="94615"/>
                  </a:lnTo>
                  <a:lnTo>
                    <a:pt x="7239" y="96393"/>
                  </a:lnTo>
                  <a:lnTo>
                    <a:pt x="11175" y="95376"/>
                  </a:lnTo>
                  <a:lnTo>
                    <a:pt x="45339" y="36811"/>
                  </a:lnTo>
                  <a:lnTo>
                    <a:pt x="45339" y="12826"/>
                  </a:lnTo>
                  <a:lnTo>
                    <a:pt x="59303" y="12826"/>
                  </a:lnTo>
                  <a:lnTo>
                    <a:pt x="51816" y="0"/>
                  </a:lnTo>
                  <a:close/>
                </a:path>
                <a:path w="104140" h="675639">
                  <a:moveTo>
                    <a:pt x="59303" y="12826"/>
                  </a:moveTo>
                  <a:lnTo>
                    <a:pt x="58293" y="12826"/>
                  </a:lnTo>
                  <a:lnTo>
                    <a:pt x="58293" y="36811"/>
                  </a:lnTo>
                  <a:lnTo>
                    <a:pt x="92456" y="95376"/>
                  </a:lnTo>
                  <a:lnTo>
                    <a:pt x="96393" y="96393"/>
                  </a:lnTo>
                  <a:lnTo>
                    <a:pt x="99568" y="94615"/>
                  </a:lnTo>
                  <a:lnTo>
                    <a:pt x="102616" y="92837"/>
                  </a:lnTo>
                  <a:lnTo>
                    <a:pt x="103632" y="88900"/>
                  </a:lnTo>
                  <a:lnTo>
                    <a:pt x="101854" y="85725"/>
                  </a:lnTo>
                  <a:lnTo>
                    <a:pt x="59303" y="12826"/>
                  </a:lnTo>
                  <a:close/>
                </a:path>
                <a:path w="104140" h="675639">
                  <a:moveTo>
                    <a:pt x="58293" y="12826"/>
                  </a:moveTo>
                  <a:lnTo>
                    <a:pt x="45339" y="12826"/>
                  </a:lnTo>
                  <a:lnTo>
                    <a:pt x="45339" y="36811"/>
                  </a:lnTo>
                  <a:lnTo>
                    <a:pt x="51816" y="25708"/>
                  </a:lnTo>
                  <a:lnTo>
                    <a:pt x="46228" y="16129"/>
                  </a:lnTo>
                  <a:lnTo>
                    <a:pt x="58293" y="16129"/>
                  </a:lnTo>
                  <a:lnTo>
                    <a:pt x="58293" y="12826"/>
                  </a:lnTo>
                  <a:close/>
                </a:path>
                <a:path w="104140" h="675639">
                  <a:moveTo>
                    <a:pt x="58293" y="16129"/>
                  </a:moveTo>
                  <a:lnTo>
                    <a:pt x="57404" y="16129"/>
                  </a:lnTo>
                  <a:lnTo>
                    <a:pt x="51816" y="25708"/>
                  </a:lnTo>
                  <a:lnTo>
                    <a:pt x="58293" y="36811"/>
                  </a:lnTo>
                  <a:lnTo>
                    <a:pt x="58293" y="16129"/>
                  </a:lnTo>
                  <a:close/>
                </a:path>
                <a:path w="104140" h="675639">
                  <a:moveTo>
                    <a:pt x="57404" y="16129"/>
                  </a:moveTo>
                  <a:lnTo>
                    <a:pt x="46228" y="16129"/>
                  </a:lnTo>
                  <a:lnTo>
                    <a:pt x="51816" y="25708"/>
                  </a:lnTo>
                  <a:lnTo>
                    <a:pt x="57404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57259" y="2476499"/>
              <a:ext cx="652780" cy="1684020"/>
            </a:xfrm>
            <a:custGeom>
              <a:avLst/>
              <a:gdLst/>
              <a:ahLst/>
              <a:cxnLst/>
              <a:rect l="l" t="t" r="r" b="b"/>
              <a:pathLst>
                <a:path w="652779" h="1684020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5308"/>
                  </a:lnTo>
                  <a:lnTo>
                    <a:pt x="643733" y="1617636"/>
                  </a:lnTo>
                  <a:lnTo>
                    <a:pt x="620442" y="1652190"/>
                  </a:lnTo>
                  <a:lnTo>
                    <a:pt x="585888" y="1675481"/>
                  </a:lnTo>
                  <a:lnTo>
                    <a:pt x="543560" y="1684020"/>
                  </a:lnTo>
                  <a:lnTo>
                    <a:pt x="108712" y="1684020"/>
                  </a:lnTo>
                  <a:lnTo>
                    <a:pt x="66383" y="1675481"/>
                  </a:lnTo>
                  <a:lnTo>
                    <a:pt x="31829" y="1652190"/>
                  </a:lnTo>
                  <a:lnTo>
                    <a:pt x="8538" y="1617636"/>
                  </a:lnTo>
                  <a:lnTo>
                    <a:pt x="0" y="1575308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1255821" y="5721141"/>
            <a:ext cx="447918" cy="447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11150" marR="302895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Existing </a:t>
            </a:r>
            <a:r>
              <a:rPr dirty="0" spc="-315"/>
              <a:t>scheduler </a:t>
            </a:r>
            <a:r>
              <a:rPr dirty="0" spc="-355"/>
              <a:t>code </a:t>
            </a:r>
            <a:r>
              <a:rPr dirty="0" spc="-265"/>
              <a:t>is </a:t>
            </a:r>
            <a:r>
              <a:rPr dirty="0" spc="-240"/>
              <a:t>hard </a:t>
            </a:r>
            <a:r>
              <a:rPr dirty="0" spc="-280"/>
              <a:t>to</a:t>
            </a:r>
            <a:r>
              <a:rPr dirty="0" spc="-105"/>
              <a:t> </a:t>
            </a:r>
            <a:r>
              <a:rPr dirty="0" spc="-275"/>
              <a:t>prove</a:t>
            </a:r>
          </a:p>
          <a:p>
            <a:pPr marL="311150">
              <a:lnSpc>
                <a:spcPct val="100000"/>
              </a:lnSpc>
              <a:spcBef>
                <a:spcPts val="45"/>
              </a:spcBef>
            </a:pPr>
            <a:endParaRPr sz="3700"/>
          </a:p>
          <a:p>
            <a:pPr marL="440690">
              <a:lnSpc>
                <a:spcPct val="100000"/>
              </a:lnSpc>
            </a:pPr>
            <a:r>
              <a:rPr dirty="0" sz="4400" spc="-340" b="0">
                <a:solidFill>
                  <a:srgbClr val="000000"/>
                </a:solidFill>
                <a:latin typeface="Arial"/>
                <a:cs typeface="Arial"/>
              </a:rPr>
              <a:t>Schedulers </a:t>
            </a:r>
            <a:r>
              <a:rPr dirty="0" sz="4400" spc="-225" b="0">
                <a:solidFill>
                  <a:srgbClr val="000000"/>
                </a:solidFill>
                <a:latin typeface="Arial"/>
                <a:cs typeface="Arial"/>
              </a:rPr>
              <a:t>handle </a:t>
            </a:r>
            <a:r>
              <a:rPr dirty="0" sz="4400" spc="-290" b="0">
                <a:solidFill>
                  <a:srgbClr val="000000"/>
                </a:solidFill>
                <a:latin typeface="Arial"/>
                <a:cs typeface="Arial"/>
              </a:rPr>
              <a:t>millions </a:t>
            </a:r>
            <a:r>
              <a:rPr dirty="0" sz="4400" spc="-5" b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dirty="0" sz="4400" spc="-360" b="0">
                <a:solidFill>
                  <a:srgbClr val="000000"/>
                </a:solidFill>
                <a:latin typeface="Arial"/>
                <a:cs typeface="Arial"/>
              </a:rPr>
              <a:t>events </a:t>
            </a:r>
            <a:r>
              <a:rPr dirty="0" sz="4400" spc="-90" b="0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dirty="0" sz="4400" spc="-50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4400" spc="-385" b="0">
                <a:solidFill>
                  <a:srgbClr val="000000"/>
                </a:solidFill>
                <a:latin typeface="Arial"/>
                <a:cs typeface="Arial"/>
              </a:rPr>
              <a:t>second</a:t>
            </a:r>
            <a:endParaRPr sz="4400">
              <a:latin typeface="Arial"/>
              <a:cs typeface="Arial"/>
            </a:endParaRPr>
          </a:p>
          <a:p>
            <a:pPr algn="ctr" marL="428625">
              <a:lnSpc>
                <a:spcPct val="100000"/>
              </a:lnSpc>
              <a:spcBef>
                <a:spcPts val="45"/>
              </a:spcBef>
            </a:pPr>
            <a:r>
              <a:rPr dirty="0" spc="-150" b="0">
                <a:solidFill>
                  <a:srgbClr val="000000"/>
                </a:solidFill>
                <a:latin typeface="Arial"/>
                <a:cs typeface="Arial"/>
              </a:rPr>
              <a:t>Historically: </a:t>
            </a:r>
            <a:r>
              <a:rPr dirty="0" spc="-180" b="0">
                <a:solidFill>
                  <a:srgbClr val="000000"/>
                </a:solidFill>
                <a:latin typeface="Arial"/>
                <a:cs typeface="Arial"/>
              </a:rPr>
              <a:t>low </a:t>
            </a:r>
            <a:r>
              <a:rPr dirty="0" spc="-150" b="0">
                <a:solidFill>
                  <a:srgbClr val="000000"/>
                </a:solidFill>
                <a:latin typeface="Arial"/>
                <a:cs typeface="Arial"/>
              </a:rPr>
              <a:t>level </a:t>
            </a:r>
            <a:r>
              <a:rPr dirty="0" spc="-430" b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dirty="0" spc="-18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20" b="0">
                <a:solidFill>
                  <a:srgbClr val="000000"/>
                </a:solidFill>
                <a:latin typeface="Arial"/>
                <a:cs typeface="Arial"/>
              </a:rPr>
              <a:t>code.</a:t>
            </a:r>
          </a:p>
          <a:p>
            <a:pPr marL="323850">
              <a:lnSpc>
                <a:spcPct val="100000"/>
              </a:lnSpc>
              <a:spcBef>
                <a:spcPts val="3090"/>
              </a:spcBef>
            </a:pPr>
            <a:r>
              <a:rPr dirty="0" sz="4400" spc="-420">
                <a:solidFill>
                  <a:srgbClr val="C5CD8D"/>
                </a:solidFill>
              </a:rPr>
              <a:t>Code </a:t>
            </a:r>
            <a:r>
              <a:rPr dirty="0" sz="4400" spc="-345">
                <a:solidFill>
                  <a:srgbClr val="C5CD8D"/>
                </a:solidFill>
              </a:rPr>
              <a:t>should </a:t>
            </a:r>
            <a:r>
              <a:rPr dirty="0" sz="4400" spc="-350">
                <a:solidFill>
                  <a:srgbClr val="C5CD8D"/>
                </a:solidFill>
              </a:rPr>
              <a:t>be </a:t>
            </a:r>
            <a:r>
              <a:rPr dirty="0" sz="4400" spc="-290">
                <a:solidFill>
                  <a:srgbClr val="C5CD8D"/>
                </a:solidFill>
              </a:rPr>
              <a:t>easy </a:t>
            </a:r>
            <a:r>
              <a:rPr dirty="0" sz="4400" spc="-340">
                <a:solidFill>
                  <a:srgbClr val="C5CD8D"/>
                </a:solidFill>
              </a:rPr>
              <a:t>to </a:t>
            </a:r>
            <a:r>
              <a:rPr dirty="0" sz="4400" spc="-335">
                <a:solidFill>
                  <a:srgbClr val="C5CD8D"/>
                </a:solidFill>
              </a:rPr>
              <a:t>prove </a:t>
            </a:r>
            <a:r>
              <a:rPr dirty="0" sz="4400" spc="-229">
                <a:solidFill>
                  <a:srgbClr val="C5CD8D"/>
                </a:solidFill>
              </a:rPr>
              <a:t>AND</a:t>
            </a:r>
            <a:r>
              <a:rPr dirty="0" sz="4400" spc="45">
                <a:solidFill>
                  <a:srgbClr val="C5CD8D"/>
                </a:solidFill>
              </a:rPr>
              <a:t> </a:t>
            </a:r>
            <a:r>
              <a:rPr dirty="0" sz="4400" spc="-285">
                <a:solidFill>
                  <a:srgbClr val="C5CD8D"/>
                </a:solidFill>
              </a:rPr>
              <a:t>efficient!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65759" y="2545842"/>
            <a:ext cx="485394" cy="485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8835" y="210311"/>
            <a:ext cx="38931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Challenge</a:t>
            </a:r>
            <a:r>
              <a:rPr dirty="0" spc="-175"/>
              <a:t> </a:t>
            </a:r>
            <a:r>
              <a:rPr dirty="0" spc="229"/>
              <a:t>#2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11150" marR="302895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Existing </a:t>
            </a:r>
            <a:r>
              <a:rPr dirty="0" spc="-315"/>
              <a:t>scheduler </a:t>
            </a:r>
            <a:r>
              <a:rPr dirty="0" spc="-355"/>
              <a:t>code </a:t>
            </a:r>
            <a:r>
              <a:rPr dirty="0" spc="-265"/>
              <a:t>is </a:t>
            </a:r>
            <a:r>
              <a:rPr dirty="0" spc="-240"/>
              <a:t>hard </a:t>
            </a:r>
            <a:r>
              <a:rPr dirty="0" spc="-280"/>
              <a:t>to</a:t>
            </a:r>
            <a:r>
              <a:rPr dirty="0" spc="-105"/>
              <a:t> </a:t>
            </a:r>
            <a:r>
              <a:rPr dirty="0" spc="-275"/>
              <a:t>prove</a:t>
            </a:r>
          </a:p>
          <a:p>
            <a:pPr marL="311150">
              <a:lnSpc>
                <a:spcPct val="100000"/>
              </a:lnSpc>
              <a:spcBef>
                <a:spcPts val="45"/>
              </a:spcBef>
            </a:pPr>
            <a:endParaRPr sz="3700"/>
          </a:p>
          <a:p>
            <a:pPr algn="ctr" marL="427990">
              <a:lnSpc>
                <a:spcPct val="100000"/>
              </a:lnSpc>
            </a:pPr>
            <a:r>
              <a:rPr dirty="0" sz="4400" spc="-340" b="0">
                <a:solidFill>
                  <a:srgbClr val="000000"/>
                </a:solidFill>
                <a:latin typeface="Arial"/>
                <a:cs typeface="Arial"/>
              </a:rPr>
              <a:t>Schedulers </a:t>
            </a:r>
            <a:r>
              <a:rPr dirty="0" sz="4400" spc="-225" b="0">
                <a:solidFill>
                  <a:srgbClr val="000000"/>
                </a:solidFill>
                <a:latin typeface="Arial"/>
                <a:cs typeface="Arial"/>
              </a:rPr>
              <a:t>handle </a:t>
            </a:r>
            <a:r>
              <a:rPr dirty="0" sz="4400" spc="-290" b="0">
                <a:solidFill>
                  <a:srgbClr val="000000"/>
                </a:solidFill>
                <a:latin typeface="Arial"/>
                <a:cs typeface="Arial"/>
              </a:rPr>
              <a:t>millions </a:t>
            </a:r>
            <a:r>
              <a:rPr dirty="0" sz="4400" spc="-5" b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dirty="0" sz="4400" spc="-360" b="0">
                <a:solidFill>
                  <a:srgbClr val="000000"/>
                </a:solidFill>
                <a:latin typeface="Arial"/>
                <a:cs typeface="Arial"/>
              </a:rPr>
              <a:t>events </a:t>
            </a:r>
            <a:r>
              <a:rPr dirty="0" sz="4400" spc="-90" b="0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dirty="0" sz="4400" spc="-50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4400" spc="-385" b="0">
                <a:solidFill>
                  <a:srgbClr val="000000"/>
                </a:solidFill>
                <a:latin typeface="Arial"/>
                <a:cs typeface="Arial"/>
              </a:rPr>
              <a:t>second</a:t>
            </a:r>
            <a:endParaRPr sz="4400">
              <a:latin typeface="Arial"/>
              <a:cs typeface="Arial"/>
            </a:endParaRPr>
          </a:p>
          <a:p>
            <a:pPr algn="ctr" marL="428625">
              <a:lnSpc>
                <a:spcPct val="100000"/>
              </a:lnSpc>
              <a:spcBef>
                <a:spcPts val="45"/>
              </a:spcBef>
            </a:pPr>
            <a:r>
              <a:rPr dirty="0" spc="-150" b="0">
                <a:solidFill>
                  <a:srgbClr val="000000"/>
                </a:solidFill>
                <a:latin typeface="Arial"/>
                <a:cs typeface="Arial"/>
              </a:rPr>
              <a:t>Historically: </a:t>
            </a:r>
            <a:r>
              <a:rPr dirty="0" spc="-180" b="0">
                <a:solidFill>
                  <a:srgbClr val="000000"/>
                </a:solidFill>
                <a:latin typeface="Arial"/>
                <a:cs typeface="Arial"/>
              </a:rPr>
              <a:t>low </a:t>
            </a:r>
            <a:r>
              <a:rPr dirty="0" spc="-150" b="0">
                <a:solidFill>
                  <a:srgbClr val="000000"/>
                </a:solidFill>
                <a:latin typeface="Arial"/>
                <a:cs typeface="Arial"/>
              </a:rPr>
              <a:t>level </a:t>
            </a:r>
            <a:r>
              <a:rPr dirty="0" spc="-430" b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dirty="0" spc="-18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20" b="0">
                <a:solidFill>
                  <a:srgbClr val="000000"/>
                </a:solidFill>
                <a:latin typeface="Arial"/>
                <a:cs typeface="Arial"/>
              </a:rPr>
              <a:t>code.</a:t>
            </a:r>
          </a:p>
          <a:p>
            <a:pPr algn="ctr" marL="311150" marR="306070">
              <a:lnSpc>
                <a:spcPts val="4750"/>
              </a:lnSpc>
              <a:spcBef>
                <a:spcPts val="3090"/>
              </a:spcBef>
            </a:pPr>
            <a:r>
              <a:rPr dirty="0" sz="4400" spc="-420">
                <a:solidFill>
                  <a:srgbClr val="C5CD8D"/>
                </a:solidFill>
              </a:rPr>
              <a:t>Code </a:t>
            </a:r>
            <a:r>
              <a:rPr dirty="0" sz="4400" spc="-345">
                <a:solidFill>
                  <a:srgbClr val="C5CD8D"/>
                </a:solidFill>
              </a:rPr>
              <a:t>should </a:t>
            </a:r>
            <a:r>
              <a:rPr dirty="0" sz="4400" spc="-350">
                <a:solidFill>
                  <a:srgbClr val="C5CD8D"/>
                </a:solidFill>
              </a:rPr>
              <a:t>be </a:t>
            </a:r>
            <a:r>
              <a:rPr dirty="0" sz="4400" spc="-290">
                <a:solidFill>
                  <a:srgbClr val="C5CD8D"/>
                </a:solidFill>
              </a:rPr>
              <a:t>easy </a:t>
            </a:r>
            <a:r>
              <a:rPr dirty="0" sz="4400" spc="-340">
                <a:solidFill>
                  <a:srgbClr val="C5CD8D"/>
                </a:solidFill>
              </a:rPr>
              <a:t>to </a:t>
            </a:r>
            <a:r>
              <a:rPr dirty="0" sz="4400" spc="-335">
                <a:solidFill>
                  <a:srgbClr val="C5CD8D"/>
                </a:solidFill>
              </a:rPr>
              <a:t>prove </a:t>
            </a:r>
            <a:r>
              <a:rPr dirty="0" sz="4400" spc="-229">
                <a:solidFill>
                  <a:srgbClr val="C5CD8D"/>
                </a:solidFill>
              </a:rPr>
              <a:t>AND</a:t>
            </a:r>
            <a:r>
              <a:rPr dirty="0" sz="4400" spc="40">
                <a:solidFill>
                  <a:srgbClr val="C5CD8D"/>
                </a:solidFill>
              </a:rPr>
              <a:t> </a:t>
            </a:r>
            <a:r>
              <a:rPr dirty="0" sz="4400" spc="-285">
                <a:solidFill>
                  <a:srgbClr val="C5CD8D"/>
                </a:solidFill>
              </a:rPr>
              <a:t>efficient!</a:t>
            </a:r>
            <a:endParaRPr sz="4400"/>
          </a:p>
          <a:p>
            <a:pPr algn="ctr" marL="311150" marR="294640">
              <a:lnSpc>
                <a:spcPts val="4225"/>
              </a:lnSpc>
            </a:pPr>
            <a:r>
              <a:rPr dirty="0" sz="4400" spc="120">
                <a:solidFill>
                  <a:srgbClr val="000000"/>
                </a:solidFill>
                <a:latin typeface="DejaVu Sans"/>
                <a:cs typeface="DejaVu Sans"/>
              </a:rPr>
              <a:t>⇒</a:t>
            </a:r>
            <a:endParaRPr sz="4400">
              <a:latin typeface="DejaVu Sans"/>
              <a:cs typeface="DejaVu Sans"/>
            </a:endParaRPr>
          </a:p>
          <a:p>
            <a:pPr algn="ctr" marL="311150" marR="304800">
              <a:lnSpc>
                <a:spcPts val="4750"/>
              </a:lnSpc>
            </a:pPr>
            <a:r>
              <a:rPr dirty="0" sz="4400" spc="-290">
                <a:solidFill>
                  <a:srgbClr val="C5CD8D"/>
                </a:solidFill>
              </a:rPr>
              <a:t>Domain </a:t>
            </a:r>
            <a:r>
              <a:rPr dirty="0" sz="4400" spc="-400">
                <a:solidFill>
                  <a:srgbClr val="C5CD8D"/>
                </a:solidFill>
              </a:rPr>
              <a:t>Specific </a:t>
            </a:r>
            <a:r>
              <a:rPr dirty="0" sz="4400" spc="-345">
                <a:solidFill>
                  <a:srgbClr val="C5CD8D"/>
                </a:solidFill>
              </a:rPr>
              <a:t>Language</a:t>
            </a:r>
            <a:r>
              <a:rPr dirty="0" sz="4400" spc="-290">
                <a:solidFill>
                  <a:srgbClr val="C5CD8D"/>
                </a:solidFill>
              </a:rPr>
              <a:t> </a:t>
            </a:r>
            <a:r>
              <a:rPr dirty="0" sz="4400" spc="-445">
                <a:solidFill>
                  <a:srgbClr val="C5CD8D"/>
                </a:solidFill>
              </a:rPr>
              <a:t>(DSL)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65759" y="2545842"/>
            <a:ext cx="485394" cy="485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15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220" y="210311"/>
            <a:ext cx="46101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5"/>
              <a:t>DSL</a:t>
            </a:r>
            <a:r>
              <a:rPr dirty="0" spc="-795"/>
              <a:t> </a:t>
            </a:r>
            <a:r>
              <a:rPr dirty="0" spc="-34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650" y="1637791"/>
            <a:ext cx="9912350" cy="320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95" b="1">
                <a:latin typeface="Arial"/>
                <a:cs typeface="Arial"/>
              </a:rPr>
              <a:t>Trade </a:t>
            </a:r>
            <a:r>
              <a:rPr dirty="0" sz="3600" spc="-300" b="1">
                <a:latin typeface="Arial"/>
                <a:cs typeface="Arial"/>
              </a:rPr>
              <a:t>expressiveness </a:t>
            </a:r>
            <a:r>
              <a:rPr dirty="0" sz="3600" spc="-225" b="1">
                <a:latin typeface="Arial"/>
                <a:cs typeface="Arial"/>
              </a:rPr>
              <a:t>for</a:t>
            </a:r>
            <a:r>
              <a:rPr dirty="0" sz="3600" spc="500" b="1">
                <a:latin typeface="Arial"/>
                <a:cs typeface="Arial"/>
              </a:rPr>
              <a:t> </a:t>
            </a:r>
            <a:r>
              <a:rPr dirty="0" sz="3600" spc="-215" b="1">
                <a:latin typeface="Arial"/>
                <a:cs typeface="Arial"/>
              </a:rPr>
              <a:t>expertise/knowledge:</a:t>
            </a:r>
            <a:endParaRPr sz="3600">
              <a:latin typeface="Arial"/>
              <a:cs typeface="Arial"/>
            </a:endParaRPr>
          </a:p>
          <a:p>
            <a:pPr marL="1228090" marR="5080">
              <a:lnSpc>
                <a:spcPct val="160000"/>
              </a:lnSpc>
            </a:pPr>
            <a:r>
              <a:rPr dirty="0" sz="3600" spc="-375" b="1">
                <a:solidFill>
                  <a:srgbClr val="C5CD8D"/>
                </a:solidFill>
                <a:latin typeface="Arial"/>
                <a:cs typeface="Arial"/>
              </a:rPr>
              <a:t>Robustness</a:t>
            </a:r>
            <a:r>
              <a:rPr dirty="0" sz="3600" spc="-375" b="1">
                <a:latin typeface="Arial"/>
                <a:cs typeface="Arial"/>
              </a:rPr>
              <a:t>: </a:t>
            </a:r>
            <a:r>
              <a:rPr dirty="0" sz="3600" spc="-225" b="1">
                <a:latin typeface="Arial"/>
                <a:cs typeface="Arial"/>
              </a:rPr>
              <a:t>(static) </a:t>
            </a:r>
            <a:r>
              <a:rPr dirty="0" sz="3600" spc="-200" b="1">
                <a:latin typeface="Arial"/>
                <a:cs typeface="Arial"/>
              </a:rPr>
              <a:t>verification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260" b="1">
                <a:latin typeface="Arial"/>
                <a:cs typeface="Arial"/>
              </a:rPr>
              <a:t>properties  </a:t>
            </a:r>
            <a:r>
              <a:rPr dirty="0" sz="3600" spc="-260" b="1">
                <a:solidFill>
                  <a:srgbClr val="C5CD8D"/>
                </a:solidFill>
                <a:latin typeface="Arial"/>
                <a:cs typeface="Arial"/>
              </a:rPr>
              <a:t>Explicit </a:t>
            </a:r>
            <a:r>
              <a:rPr dirty="0" sz="3600" spc="-325" b="1">
                <a:solidFill>
                  <a:srgbClr val="C5CD8D"/>
                </a:solidFill>
                <a:latin typeface="Arial"/>
                <a:cs typeface="Arial"/>
              </a:rPr>
              <a:t>concurrency</a:t>
            </a:r>
            <a:r>
              <a:rPr dirty="0" sz="3600" spc="-325" b="1">
                <a:latin typeface="Arial"/>
                <a:cs typeface="Arial"/>
              </a:rPr>
              <a:t>: </a:t>
            </a:r>
            <a:r>
              <a:rPr dirty="0" sz="3600" spc="-220" b="1">
                <a:latin typeface="Arial"/>
                <a:cs typeface="Arial"/>
              </a:rPr>
              <a:t>explicit </a:t>
            </a:r>
            <a:r>
              <a:rPr dirty="0" sz="3600" spc="-275" b="1">
                <a:latin typeface="Arial"/>
                <a:cs typeface="Arial"/>
              </a:rPr>
              <a:t>shared </a:t>
            </a:r>
            <a:r>
              <a:rPr dirty="0" sz="3600" spc="-200" b="1">
                <a:latin typeface="Arial"/>
                <a:cs typeface="Arial"/>
              </a:rPr>
              <a:t>variables  </a:t>
            </a:r>
            <a:r>
              <a:rPr dirty="0" sz="3600" spc="-305" b="1">
                <a:solidFill>
                  <a:srgbClr val="C5CD8D"/>
                </a:solidFill>
                <a:latin typeface="Arial"/>
                <a:cs typeface="Arial"/>
              </a:rPr>
              <a:t>Performance</a:t>
            </a:r>
            <a:r>
              <a:rPr dirty="0" sz="3600" spc="-305" b="1">
                <a:latin typeface="Arial"/>
                <a:cs typeface="Arial"/>
              </a:rPr>
              <a:t>: </a:t>
            </a:r>
            <a:r>
              <a:rPr dirty="0" sz="3600" spc="-204" b="1">
                <a:latin typeface="Arial"/>
                <a:cs typeface="Arial"/>
              </a:rPr>
              <a:t>efficient</a:t>
            </a:r>
            <a:r>
              <a:rPr dirty="0" sz="3600" spc="-475" b="1">
                <a:latin typeface="Arial"/>
                <a:cs typeface="Arial"/>
              </a:rPr>
              <a:t> </a:t>
            </a:r>
            <a:r>
              <a:rPr dirty="0" sz="3600" spc="-235" b="1">
                <a:latin typeface="Arial"/>
                <a:cs typeface="Arial"/>
              </a:rPr>
              <a:t>compilation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7909" y="6269228"/>
            <a:ext cx="6496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DSL-based</a:t>
            </a:r>
            <a:r>
              <a:rPr dirty="0" spc="-155"/>
              <a:t> </a:t>
            </a:r>
            <a:r>
              <a:rPr dirty="0" spc="-420"/>
              <a:t>proofs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387" y="3168776"/>
            <a:ext cx="2894330" cy="1082040"/>
          </a:xfrm>
          <a:prstGeom prst="rect">
            <a:avLst/>
          </a:prstGeom>
          <a:ln w="57150">
            <a:solidFill>
              <a:srgbClr val="A6B727"/>
            </a:solidFill>
          </a:ln>
        </p:spPr>
        <p:txBody>
          <a:bodyPr wrap="square" lIns="0" tIns="239395" rIns="0" bIns="0" rtlCol="0" vert="horz">
            <a:spAutoFit/>
          </a:bodyPr>
          <a:lstStyle/>
          <a:p>
            <a:pPr marL="442595">
              <a:lnSpc>
                <a:spcPct val="100000"/>
              </a:lnSpc>
              <a:spcBef>
                <a:spcPts val="1885"/>
              </a:spcBef>
            </a:pPr>
            <a:r>
              <a:rPr dirty="0" sz="3600" spc="-555" b="1">
                <a:latin typeface="Arial"/>
                <a:cs typeface="Arial"/>
              </a:rPr>
              <a:t>DSL</a:t>
            </a:r>
            <a:r>
              <a:rPr dirty="0" sz="3600" spc="-509" b="1">
                <a:latin typeface="Arial"/>
                <a:cs typeface="Arial"/>
              </a:rPr>
              <a:t> </a:t>
            </a:r>
            <a:r>
              <a:rPr dirty="0" sz="3600" spc="-295" b="1">
                <a:latin typeface="Arial"/>
                <a:cs typeface="Arial"/>
              </a:rPr>
              <a:t>Policy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914" y="2137410"/>
          <a:ext cx="3764915" cy="314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/>
                <a:gridCol w="2894329"/>
              </a:tblGrid>
              <a:tr h="541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A6B727"/>
                      </a:solidFill>
                      <a:prstDash val="solid"/>
                    </a:lnR>
                    <a:lnB w="76200">
                      <a:solidFill>
                        <a:srgbClr val="A6B72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890"/>
                        </a:spcBef>
                      </a:pPr>
                      <a:r>
                        <a:rPr dirty="0" sz="3600" spc="-365" b="1">
                          <a:latin typeface="Arial"/>
                          <a:cs typeface="Arial"/>
                        </a:rPr>
                        <a:t>WhyML</a:t>
                      </a:r>
                      <a:r>
                        <a:rPr dirty="0" sz="36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355" b="1">
                          <a:latin typeface="Arial"/>
                          <a:cs typeface="Arial"/>
                        </a:rPr>
                        <a:t>code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40030">
                    <a:lnL w="76200">
                      <a:solidFill>
                        <a:srgbClr val="A6B727"/>
                      </a:solidFill>
                      <a:prstDash val="solid"/>
                    </a:lnL>
                    <a:lnR w="76200">
                      <a:solidFill>
                        <a:srgbClr val="A6B727"/>
                      </a:solidFill>
                      <a:prstDash val="solid"/>
                    </a:lnR>
                    <a:lnT w="76200">
                      <a:solidFill>
                        <a:srgbClr val="A6B727"/>
                      </a:solidFill>
                      <a:prstDash val="solid"/>
                    </a:lnT>
                    <a:lnB w="76200">
                      <a:solidFill>
                        <a:srgbClr val="A6B727"/>
                      </a:solidFill>
                      <a:prstDash val="soli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A6B727"/>
                      </a:solidFill>
                      <a:prstDash val="solid"/>
                    </a:lnL>
                    <a:lnR w="76200">
                      <a:solidFill>
                        <a:srgbClr val="A6B727"/>
                      </a:solidFill>
                      <a:prstDash val="solid"/>
                    </a:lnR>
                    <a:lnT w="76200">
                      <a:solidFill>
                        <a:srgbClr val="A6B72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40030">
                    <a:lnL w="76200">
                      <a:solidFill>
                        <a:srgbClr val="A6B727"/>
                      </a:solidFill>
                      <a:prstDash val="solid"/>
                    </a:lnL>
                    <a:lnR w="76200">
                      <a:solidFill>
                        <a:srgbClr val="A6B727"/>
                      </a:solidFill>
                      <a:prstDash val="solid"/>
                    </a:lnR>
                    <a:lnT w="76200">
                      <a:solidFill>
                        <a:srgbClr val="A6B727"/>
                      </a:solidFill>
                      <a:prstDash val="solid"/>
                    </a:lnT>
                    <a:lnB w="76200">
                      <a:solidFill>
                        <a:srgbClr val="A6B727"/>
                      </a:solidFill>
                      <a:prstDash val="solid"/>
                    </a:lnB>
                  </a:tcPr>
                </a:tc>
              </a:tr>
              <a:tr h="9212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A6B727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5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A6B727"/>
                      </a:solidFill>
                      <a:prstDash val="solid"/>
                    </a:lnL>
                    <a:lnR w="76200">
                      <a:solidFill>
                        <a:srgbClr val="A6B727"/>
                      </a:solidFill>
                      <a:prstDash val="solid"/>
                    </a:lnR>
                    <a:lnB w="76200">
                      <a:solidFill>
                        <a:srgbClr val="A6B72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dirty="0" sz="3600" spc="-50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36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600" spc="-355" b="1">
                          <a:latin typeface="Arial"/>
                          <a:cs typeface="Arial"/>
                        </a:rPr>
                        <a:t>code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B="0" marT="239395">
                    <a:lnL w="76200">
                      <a:solidFill>
                        <a:srgbClr val="A6B727"/>
                      </a:solidFill>
                      <a:prstDash val="solid"/>
                    </a:lnL>
                    <a:lnR w="76200">
                      <a:solidFill>
                        <a:srgbClr val="A6B727"/>
                      </a:solidFill>
                      <a:prstDash val="solid"/>
                    </a:lnR>
                    <a:lnT w="76200">
                      <a:solidFill>
                        <a:srgbClr val="A6B727"/>
                      </a:solidFill>
                      <a:prstDash val="solid"/>
                    </a:lnT>
                    <a:lnB w="76200">
                      <a:solidFill>
                        <a:srgbClr val="A6B727"/>
                      </a:solidFill>
                      <a:prstDash val="solid"/>
                    </a:lnB>
                  </a:tcPr>
                </a:tc>
              </a:tr>
              <a:tr h="5364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A6B727"/>
                      </a:solidFill>
                      <a:prstDash val="solid"/>
                    </a:lnR>
                    <a:lnT w="76200">
                      <a:solidFill>
                        <a:srgbClr val="A6B72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39395">
                    <a:lnL w="76200">
                      <a:solidFill>
                        <a:srgbClr val="A6B727"/>
                      </a:solidFill>
                      <a:prstDash val="solid"/>
                    </a:lnL>
                    <a:lnR w="76200">
                      <a:solidFill>
                        <a:srgbClr val="A6B727"/>
                      </a:solidFill>
                      <a:prstDash val="solid"/>
                    </a:lnR>
                    <a:lnT w="76200">
                      <a:solidFill>
                        <a:srgbClr val="A6B727"/>
                      </a:solidFill>
                      <a:prstDash val="solid"/>
                    </a:lnT>
                    <a:lnB w="76200">
                      <a:solidFill>
                        <a:srgbClr val="A6B72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323463" y="3709796"/>
            <a:ext cx="537845" cy="0"/>
          </a:xfrm>
          <a:custGeom>
            <a:avLst/>
            <a:gdLst/>
            <a:ahLst/>
            <a:cxnLst/>
            <a:rect l="l" t="t" r="r" b="b"/>
            <a:pathLst>
              <a:path w="537845" h="0">
                <a:moveTo>
                  <a:pt x="0" y="0"/>
                </a:moveTo>
                <a:lnTo>
                  <a:pt x="537463" y="0"/>
                </a:lnTo>
              </a:path>
            </a:pathLst>
          </a:custGeom>
          <a:ln w="57150">
            <a:solidFill>
              <a:srgbClr val="A6B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75166" y="2393188"/>
            <a:ext cx="10401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Proof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0495" y="4396485"/>
            <a:ext cx="28035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60" b="1">
                <a:solidFill>
                  <a:srgbClr val="EA6045"/>
                </a:solidFill>
                <a:latin typeface="Arial"/>
                <a:cs typeface="Arial"/>
              </a:rPr>
              <a:t>Kernel</a:t>
            </a:r>
            <a:r>
              <a:rPr dirty="0" sz="3600" spc="-1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260" b="1">
                <a:solidFill>
                  <a:srgbClr val="EA6045"/>
                </a:solidFill>
                <a:latin typeface="Arial"/>
                <a:cs typeface="Arial"/>
              </a:rPr>
              <a:t>module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6701" y="5684011"/>
            <a:ext cx="6379845" cy="79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025"/>
              </a:lnSpc>
              <a:spcBef>
                <a:spcPts val="100"/>
              </a:spcBef>
            </a:pPr>
            <a:r>
              <a:rPr dirty="0" sz="2800" spc="-375" b="1">
                <a:solidFill>
                  <a:srgbClr val="EA6045"/>
                </a:solidFill>
                <a:latin typeface="Arial"/>
                <a:cs typeface="Arial"/>
              </a:rPr>
              <a:t>DSL:  </a:t>
            </a:r>
            <a:r>
              <a:rPr dirty="0" sz="2800" spc="-260" b="1">
                <a:solidFill>
                  <a:srgbClr val="EA6045"/>
                </a:solidFill>
                <a:latin typeface="Arial"/>
                <a:cs typeface="Arial"/>
              </a:rPr>
              <a:t>close  </a:t>
            </a:r>
            <a:r>
              <a:rPr dirty="0" sz="2800" spc="-225" b="1">
                <a:solidFill>
                  <a:srgbClr val="EA6045"/>
                </a:solidFill>
                <a:latin typeface="Arial"/>
                <a:cs typeface="Arial"/>
              </a:rPr>
              <a:t>to</a:t>
            </a:r>
            <a:r>
              <a:rPr dirty="0" sz="2800" spc="-39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390" b="1">
                <a:solidFill>
                  <a:srgbClr val="EA6045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3025"/>
              </a:lnSpc>
            </a:pPr>
            <a:r>
              <a:rPr dirty="0" sz="2800" spc="-260" b="1">
                <a:solidFill>
                  <a:srgbClr val="EA6045"/>
                </a:solidFill>
                <a:latin typeface="Arial"/>
                <a:cs typeface="Arial"/>
              </a:rPr>
              <a:t>Easy </a:t>
            </a:r>
            <a:r>
              <a:rPr dirty="0" sz="2800" spc="-155" b="1">
                <a:solidFill>
                  <a:srgbClr val="EA6045"/>
                </a:solidFill>
                <a:latin typeface="Arial"/>
                <a:cs typeface="Arial"/>
              </a:rPr>
              <a:t>learn </a:t>
            </a:r>
            <a:r>
              <a:rPr dirty="0" sz="2800" spc="-175" b="1">
                <a:solidFill>
                  <a:srgbClr val="EA6045"/>
                </a:solidFill>
                <a:latin typeface="Arial"/>
                <a:cs typeface="Arial"/>
              </a:rPr>
              <a:t>and </a:t>
            </a:r>
            <a:r>
              <a:rPr dirty="0" sz="2800" spc="-215" b="1">
                <a:solidFill>
                  <a:srgbClr val="EA6045"/>
                </a:solidFill>
                <a:latin typeface="Arial"/>
                <a:cs typeface="Arial"/>
              </a:rPr>
              <a:t>to </a:t>
            </a:r>
            <a:r>
              <a:rPr dirty="0" sz="2800" spc="-210" b="1">
                <a:solidFill>
                  <a:srgbClr val="EA6045"/>
                </a:solidFill>
                <a:latin typeface="Arial"/>
                <a:cs typeface="Arial"/>
              </a:rPr>
              <a:t>compile </a:t>
            </a:r>
            <a:r>
              <a:rPr dirty="0" sz="2800" spc="-215" b="1">
                <a:solidFill>
                  <a:srgbClr val="EA6045"/>
                </a:solidFill>
                <a:latin typeface="Arial"/>
                <a:cs typeface="Arial"/>
              </a:rPr>
              <a:t>to </a:t>
            </a:r>
            <a:r>
              <a:rPr dirty="0" sz="2800" spc="-280" b="1">
                <a:solidFill>
                  <a:srgbClr val="EA6045"/>
                </a:solidFill>
                <a:latin typeface="Arial"/>
                <a:cs typeface="Arial"/>
              </a:rPr>
              <a:t>WhyML </a:t>
            </a:r>
            <a:r>
              <a:rPr dirty="0" sz="2800" spc="-175" b="1">
                <a:solidFill>
                  <a:srgbClr val="EA6045"/>
                </a:solidFill>
                <a:latin typeface="Arial"/>
                <a:cs typeface="Arial"/>
              </a:rPr>
              <a:t>and</a:t>
            </a:r>
            <a:r>
              <a:rPr dirty="0" sz="2800" spc="114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390" b="1">
                <a:solidFill>
                  <a:srgbClr val="EA6045"/>
                </a:solidFill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24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596385" y="210311"/>
            <a:ext cx="50025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30" b="1">
                <a:solidFill>
                  <a:srgbClr val="E64625"/>
                </a:solidFill>
                <a:latin typeface="Arial"/>
                <a:cs typeface="Arial"/>
              </a:rPr>
              <a:t>DSL-based</a:t>
            </a:r>
            <a:r>
              <a:rPr dirty="0" sz="5400" spc="-155" b="1">
                <a:solidFill>
                  <a:srgbClr val="E64625"/>
                </a:solidFill>
                <a:latin typeface="Arial"/>
                <a:cs typeface="Arial"/>
              </a:rPr>
              <a:t> </a:t>
            </a:r>
            <a:r>
              <a:rPr dirty="0" sz="5400" spc="-420" b="1">
                <a:solidFill>
                  <a:srgbClr val="E64625"/>
                </a:solidFill>
                <a:latin typeface="Arial"/>
                <a:cs typeface="Arial"/>
              </a:rPr>
              <a:t>proofs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322" y="1996440"/>
            <a:ext cx="3978275" cy="101346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753110" marR="5080" indent="-741045">
              <a:lnSpc>
                <a:spcPct val="80000"/>
              </a:lnSpc>
              <a:spcBef>
                <a:spcPts val="960"/>
              </a:spcBef>
            </a:pP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Proof </a:t>
            </a:r>
            <a:r>
              <a:rPr dirty="0" sz="3600" spc="-290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3600" spc="-80" b="1">
                <a:solidFill>
                  <a:srgbClr val="EA6045"/>
                </a:solidFill>
                <a:latin typeface="Arial"/>
                <a:cs typeface="Arial"/>
              </a:rPr>
              <a:t>all </a:t>
            </a: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possible  </a:t>
            </a:r>
            <a:r>
              <a:rPr dirty="0" sz="3600" spc="-215" b="1">
                <a:solidFill>
                  <a:srgbClr val="EA6045"/>
                </a:solidFill>
                <a:latin typeface="Arial"/>
                <a:cs typeface="Arial"/>
              </a:rPr>
              <a:t>interleavings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DSL-based</a:t>
            </a:r>
            <a:r>
              <a:rPr dirty="0" spc="-155"/>
              <a:t> </a:t>
            </a:r>
            <a:r>
              <a:rPr dirty="0" spc="-420"/>
              <a:t>proofs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6904" y="2091308"/>
            <a:ext cx="2164080" cy="600075"/>
          </a:xfrm>
          <a:prstGeom prst="rect">
            <a:avLst/>
          </a:prstGeom>
          <a:ln w="57150">
            <a:solidFill>
              <a:srgbClr val="A6B727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dirty="0" sz="2200" spc="-114" b="1">
                <a:latin typeface="Arial"/>
                <a:cs typeface="Arial"/>
              </a:rPr>
              <a:t>load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40" b="1">
                <a:latin typeface="Arial"/>
                <a:cs typeface="Arial"/>
              </a:rPr>
              <a:t>balancing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740" y="1452372"/>
            <a:ext cx="9931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0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sz="2800" spc="-1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EA6045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6904" y="3917822"/>
            <a:ext cx="2164080" cy="756285"/>
          </a:xfrm>
          <a:prstGeom prst="rect">
            <a:avLst/>
          </a:prstGeom>
          <a:ln w="57150">
            <a:solidFill>
              <a:srgbClr val="A6B727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975"/>
              </a:spcBef>
            </a:pPr>
            <a:r>
              <a:rPr dirty="0" sz="2200" spc="-114" b="1">
                <a:latin typeface="Arial"/>
                <a:cs typeface="Arial"/>
              </a:rPr>
              <a:t>load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40" b="1">
                <a:latin typeface="Arial"/>
                <a:cs typeface="Arial"/>
              </a:rPr>
              <a:t>balancing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5284" y="1938654"/>
            <a:ext cx="171450" cy="4125595"/>
          </a:xfrm>
          <a:custGeom>
            <a:avLst/>
            <a:gdLst/>
            <a:ahLst/>
            <a:cxnLst/>
            <a:rect l="l" t="t" r="r" b="b"/>
            <a:pathLst>
              <a:path w="171450" h="4125595">
                <a:moveTo>
                  <a:pt x="0" y="3952786"/>
                </a:moveTo>
                <a:lnTo>
                  <a:pt x="84074" y="4125061"/>
                </a:lnTo>
                <a:lnTo>
                  <a:pt x="157095" y="3982478"/>
                </a:lnTo>
                <a:lnTo>
                  <a:pt x="114045" y="3982478"/>
                </a:lnTo>
                <a:lnTo>
                  <a:pt x="56895" y="3981919"/>
                </a:lnTo>
                <a:lnTo>
                  <a:pt x="57173" y="3953340"/>
                </a:lnTo>
                <a:lnTo>
                  <a:pt x="0" y="3952786"/>
                </a:lnTo>
                <a:close/>
              </a:path>
              <a:path w="171450" h="4125595">
                <a:moveTo>
                  <a:pt x="57173" y="3953340"/>
                </a:moveTo>
                <a:lnTo>
                  <a:pt x="56895" y="3981919"/>
                </a:lnTo>
                <a:lnTo>
                  <a:pt x="114045" y="3982478"/>
                </a:lnTo>
                <a:lnTo>
                  <a:pt x="114323" y="3953895"/>
                </a:lnTo>
                <a:lnTo>
                  <a:pt x="57173" y="3953340"/>
                </a:lnTo>
                <a:close/>
              </a:path>
              <a:path w="171450" h="4125595">
                <a:moveTo>
                  <a:pt x="114323" y="3953895"/>
                </a:moveTo>
                <a:lnTo>
                  <a:pt x="114045" y="3982478"/>
                </a:lnTo>
                <a:lnTo>
                  <a:pt x="157095" y="3982478"/>
                </a:lnTo>
                <a:lnTo>
                  <a:pt x="171450" y="3954449"/>
                </a:lnTo>
                <a:lnTo>
                  <a:pt x="114323" y="3953895"/>
                </a:lnTo>
                <a:close/>
              </a:path>
              <a:path w="171450" h="4125595">
                <a:moveTo>
                  <a:pt x="95503" y="0"/>
                </a:moveTo>
                <a:lnTo>
                  <a:pt x="57173" y="3953340"/>
                </a:lnTo>
                <a:lnTo>
                  <a:pt x="114323" y="3953895"/>
                </a:lnTo>
                <a:lnTo>
                  <a:pt x="152653" y="508"/>
                </a:lnTo>
                <a:lnTo>
                  <a:pt x="95503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67294" y="3459064"/>
            <a:ext cx="523240" cy="8445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900"/>
              </a:lnSpc>
            </a:pPr>
            <a:r>
              <a:rPr dirty="0" sz="3600" b="1"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24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322" y="1996440"/>
            <a:ext cx="3978275" cy="233616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 marL="12700" marR="5080">
              <a:lnSpc>
                <a:spcPct val="80000"/>
              </a:lnSpc>
              <a:spcBef>
                <a:spcPts val="960"/>
              </a:spcBef>
            </a:pP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Proof </a:t>
            </a:r>
            <a:r>
              <a:rPr dirty="0" sz="3600" spc="-290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3600" spc="-80" b="1">
                <a:solidFill>
                  <a:srgbClr val="EA6045"/>
                </a:solidFill>
                <a:latin typeface="Arial"/>
                <a:cs typeface="Arial"/>
              </a:rPr>
              <a:t>all </a:t>
            </a: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possible  </a:t>
            </a:r>
            <a:r>
              <a:rPr dirty="0" sz="3600" spc="-215" b="1">
                <a:solidFill>
                  <a:srgbClr val="EA6045"/>
                </a:solidFill>
                <a:latin typeface="Arial"/>
                <a:cs typeface="Arial"/>
              </a:rPr>
              <a:t>interleavings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2595"/>
              </a:lnSpc>
              <a:spcBef>
                <a:spcPts val="2930"/>
              </a:spcBef>
            </a:pP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Split </a:t>
            </a:r>
            <a:r>
              <a:rPr dirty="0" sz="2400" spc="-235" b="1">
                <a:solidFill>
                  <a:srgbClr val="EA6045"/>
                </a:solidFill>
                <a:latin typeface="Arial"/>
                <a:cs typeface="Arial"/>
              </a:rPr>
              <a:t>code  </a:t>
            </a:r>
            <a:r>
              <a:rPr dirty="0" sz="2400" spc="-120" b="1">
                <a:solidFill>
                  <a:srgbClr val="EA6045"/>
                </a:solidFill>
                <a:latin typeface="Arial"/>
                <a:cs typeface="Arial"/>
              </a:rPr>
              <a:t>in</a:t>
            </a:r>
            <a:r>
              <a:rPr dirty="0" sz="2400" spc="-14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EA6045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 algn="ctr" marL="81915" marR="74930">
              <a:lnSpc>
                <a:spcPct val="80000"/>
              </a:lnSpc>
              <a:spcBef>
                <a:spcPts val="290"/>
              </a:spcBef>
            </a:pPr>
            <a:r>
              <a:rPr dirty="0" sz="2400" spc="-55" b="1">
                <a:solidFill>
                  <a:srgbClr val="EA6045"/>
                </a:solidFill>
                <a:latin typeface="Arial"/>
                <a:cs typeface="Arial"/>
              </a:rPr>
              <a:t>(1 </a:t>
            </a:r>
            <a:r>
              <a:rPr dirty="0" sz="2400" spc="-200" b="1">
                <a:solidFill>
                  <a:srgbClr val="EA6045"/>
                </a:solidFill>
                <a:latin typeface="Arial"/>
                <a:cs typeface="Arial"/>
              </a:rPr>
              <a:t>block </a:t>
            </a:r>
            <a:r>
              <a:rPr dirty="0" sz="2400" spc="195" b="1">
                <a:solidFill>
                  <a:srgbClr val="EA6045"/>
                </a:solidFill>
                <a:latin typeface="Arial"/>
                <a:cs typeface="Arial"/>
              </a:rPr>
              <a:t>= </a:t>
            </a:r>
            <a:r>
              <a:rPr dirty="0" sz="2400" spc="-65" b="1">
                <a:solidFill>
                  <a:srgbClr val="EA6045"/>
                </a:solidFill>
                <a:latin typeface="Arial"/>
                <a:cs typeface="Arial"/>
              </a:rPr>
              <a:t>1 </a:t>
            </a:r>
            <a:r>
              <a:rPr dirty="0" sz="2400" spc="-150" b="1">
                <a:solidFill>
                  <a:srgbClr val="EA6045"/>
                </a:solidFill>
                <a:latin typeface="Arial"/>
                <a:cs typeface="Arial"/>
              </a:rPr>
              <a:t>read </a:t>
            </a: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or </a:t>
            </a:r>
            <a:r>
              <a:rPr dirty="0" sz="2400" spc="-114" b="1">
                <a:solidFill>
                  <a:srgbClr val="EA6045"/>
                </a:solidFill>
                <a:latin typeface="Arial"/>
                <a:cs typeface="Arial"/>
              </a:rPr>
              <a:t>write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to </a:t>
            </a:r>
            <a:r>
              <a:rPr dirty="0" sz="2400" spc="-70" b="1">
                <a:solidFill>
                  <a:srgbClr val="EA6045"/>
                </a:solidFill>
                <a:latin typeface="Arial"/>
                <a:cs typeface="Arial"/>
              </a:rPr>
              <a:t>a 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shared</a:t>
            </a:r>
            <a:r>
              <a:rPr dirty="0" sz="2400" spc="-3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EA6045"/>
                </a:solidFill>
                <a:latin typeface="Arial"/>
                <a:cs typeface="Arial"/>
              </a:rPr>
              <a:t>variable)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DSL-based</a:t>
            </a:r>
            <a:r>
              <a:rPr dirty="0" spc="-155"/>
              <a:t> </a:t>
            </a:r>
            <a:r>
              <a:rPr dirty="0" spc="-420"/>
              <a:t>proofs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2585" y="3382264"/>
            <a:ext cx="4406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 b="1">
                <a:latin typeface="Arial"/>
                <a:cs typeface="Arial"/>
              </a:rPr>
              <a:t>f</a:t>
            </a:r>
            <a:r>
              <a:rPr dirty="0" sz="2000" spc="-195" b="1">
                <a:latin typeface="Arial"/>
                <a:cs typeface="Arial"/>
              </a:rPr>
              <a:t>o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160" b="1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9367" y="3362325"/>
            <a:ext cx="2164080" cy="524510"/>
          </a:xfrm>
          <a:custGeom>
            <a:avLst/>
            <a:gdLst/>
            <a:ahLst/>
            <a:cxnLst/>
            <a:rect l="l" t="t" r="r" b="b"/>
            <a:pathLst>
              <a:path w="2164079" h="524510">
                <a:moveTo>
                  <a:pt x="0" y="524256"/>
                </a:moveTo>
                <a:lnTo>
                  <a:pt x="2164079" y="524256"/>
                </a:lnTo>
                <a:lnTo>
                  <a:pt x="2164079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57149">
            <a:solidFill>
              <a:srgbClr val="A6B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74202" y="1466087"/>
            <a:ext cx="9931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0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sz="2800" spc="-1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EA6045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2718" y="1509013"/>
            <a:ext cx="15005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EA6045"/>
                </a:solidFill>
                <a:latin typeface="Arial"/>
                <a:cs typeface="Arial"/>
              </a:rPr>
              <a:t>… </a:t>
            </a:r>
            <a:r>
              <a:rPr dirty="0" sz="2800" spc="-250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sz="2800" spc="-15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EA6045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3304" y="2801366"/>
            <a:ext cx="10274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60" b="1">
                <a:latin typeface="Arial"/>
                <a:cs typeface="Arial"/>
              </a:rPr>
              <a:t>te</a:t>
            </a:r>
            <a:r>
              <a:rPr dirty="0" sz="2000" spc="-100" b="1">
                <a:latin typeface="Arial"/>
                <a:cs typeface="Arial"/>
              </a:rPr>
              <a:t>r</a:t>
            </a:r>
            <a:r>
              <a:rPr dirty="0" sz="2000" spc="-114" b="1">
                <a:latin typeface="Arial"/>
                <a:cs typeface="Arial"/>
              </a:rPr>
              <a:t>min</a:t>
            </a:r>
            <a:r>
              <a:rPr dirty="0" sz="2000" spc="-65" b="1">
                <a:latin typeface="Arial"/>
                <a:cs typeface="Arial"/>
              </a:rPr>
              <a:t>a</a:t>
            </a:r>
            <a:r>
              <a:rPr dirty="0" sz="2000" spc="-155" b="1"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53446" y="2781680"/>
            <a:ext cx="1783080" cy="524510"/>
          </a:xfrm>
          <a:custGeom>
            <a:avLst/>
            <a:gdLst/>
            <a:ahLst/>
            <a:cxnLst/>
            <a:rect l="l" t="t" r="r" b="b"/>
            <a:pathLst>
              <a:path w="1783079" h="524510">
                <a:moveTo>
                  <a:pt x="0" y="524256"/>
                </a:moveTo>
                <a:lnTo>
                  <a:pt x="1783079" y="524256"/>
                </a:lnTo>
                <a:lnTo>
                  <a:pt x="1783079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57150">
            <a:solidFill>
              <a:srgbClr val="A6B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52585" y="4753864"/>
            <a:ext cx="4406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5" b="1">
                <a:latin typeface="Arial"/>
                <a:cs typeface="Arial"/>
              </a:rPr>
              <a:t>f</a:t>
            </a:r>
            <a:r>
              <a:rPr dirty="0" sz="2000" spc="-195" b="1">
                <a:latin typeface="Arial"/>
                <a:cs typeface="Arial"/>
              </a:rPr>
              <a:t>o</a:t>
            </a:r>
            <a:r>
              <a:rPr dirty="0" sz="2000" spc="-110" b="1">
                <a:latin typeface="Arial"/>
                <a:cs typeface="Arial"/>
              </a:rPr>
              <a:t>r</a:t>
            </a:r>
            <a:r>
              <a:rPr dirty="0" sz="2000" spc="-160" b="1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9367" y="4733925"/>
            <a:ext cx="2164080" cy="524510"/>
          </a:xfrm>
          <a:custGeom>
            <a:avLst/>
            <a:gdLst/>
            <a:ahLst/>
            <a:cxnLst/>
            <a:rect l="l" t="t" r="r" b="b"/>
            <a:pathLst>
              <a:path w="2164079" h="524510">
                <a:moveTo>
                  <a:pt x="0" y="524256"/>
                </a:moveTo>
                <a:lnTo>
                  <a:pt x="2164079" y="524256"/>
                </a:lnTo>
                <a:lnTo>
                  <a:pt x="2164079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57149">
            <a:solidFill>
              <a:srgbClr val="A6B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13751" y="5322570"/>
            <a:ext cx="2111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95"/>
              </a:spcBef>
            </a:pPr>
            <a:r>
              <a:rPr dirty="0" sz="2000" spc="-130" b="1">
                <a:latin typeface="Arial"/>
                <a:cs typeface="Arial"/>
              </a:rPr>
              <a:t>fork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89367" y="5264277"/>
            <a:ext cx="2164080" cy="524510"/>
          </a:xfrm>
          <a:custGeom>
            <a:avLst/>
            <a:gdLst/>
            <a:ahLst/>
            <a:cxnLst/>
            <a:rect l="l" t="t" r="r" b="b"/>
            <a:pathLst>
              <a:path w="2164079" h="524510">
                <a:moveTo>
                  <a:pt x="0" y="524256"/>
                </a:moveTo>
                <a:lnTo>
                  <a:pt x="2164079" y="524256"/>
                </a:lnTo>
                <a:lnTo>
                  <a:pt x="2164079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57149">
            <a:solidFill>
              <a:srgbClr val="A6B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1451" y="1996440"/>
            <a:ext cx="4182110" cy="409194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ctr" marL="115570" marR="106045">
              <a:lnSpc>
                <a:spcPct val="80000"/>
              </a:lnSpc>
              <a:spcBef>
                <a:spcPts val="960"/>
              </a:spcBef>
            </a:pP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Proof </a:t>
            </a:r>
            <a:r>
              <a:rPr dirty="0" sz="3600" spc="-290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3600" spc="-80" b="1">
                <a:solidFill>
                  <a:srgbClr val="EA6045"/>
                </a:solidFill>
                <a:latin typeface="Arial"/>
                <a:cs typeface="Arial"/>
              </a:rPr>
              <a:t>all </a:t>
            </a: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possible  </a:t>
            </a:r>
            <a:r>
              <a:rPr dirty="0" sz="3600" spc="-215" b="1">
                <a:solidFill>
                  <a:srgbClr val="EA6045"/>
                </a:solidFill>
                <a:latin typeface="Arial"/>
                <a:cs typeface="Arial"/>
              </a:rPr>
              <a:t>interleavings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2595"/>
              </a:lnSpc>
              <a:spcBef>
                <a:spcPts val="2930"/>
              </a:spcBef>
            </a:pP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Split </a:t>
            </a:r>
            <a:r>
              <a:rPr dirty="0" sz="2400" spc="-235" b="1">
                <a:solidFill>
                  <a:srgbClr val="EA6045"/>
                </a:solidFill>
                <a:latin typeface="Arial"/>
                <a:cs typeface="Arial"/>
              </a:rPr>
              <a:t>code </a:t>
            </a:r>
            <a:r>
              <a:rPr dirty="0" sz="2400" spc="-120" b="1">
                <a:solidFill>
                  <a:srgbClr val="EA6045"/>
                </a:solidFill>
                <a:latin typeface="Arial"/>
                <a:cs typeface="Arial"/>
              </a:rPr>
              <a:t>in</a:t>
            </a:r>
            <a:r>
              <a:rPr dirty="0" sz="2400" spc="-11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EA6045"/>
                </a:solidFill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 algn="ctr" marL="184785" marR="175895">
              <a:lnSpc>
                <a:spcPct val="80000"/>
              </a:lnSpc>
              <a:spcBef>
                <a:spcPts val="290"/>
              </a:spcBef>
            </a:pPr>
            <a:r>
              <a:rPr dirty="0" sz="2400" spc="-55" b="1">
                <a:solidFill>
                  <a:srgbClr val="EA6045"/>
                </a:solidFill>
                <a:latin typeface="Arial"/>
                <a:cs typeface="Arial"/>
              </a:rPr>
              <a:t>(1 </a:t>
            </a:r>
            <a:r>
              <a:rPr dirty="0" sz="2400" spc="-200" b="1">
                <a:solidFill>
                  <a:srgbClr val="EA6045"/>
                </a:solidFill>
                <a:latin typeface="Arial"/>
                <a:cs typeface="Arial"/>
              </a:rPr>
              <a:t>block </a:t>
            </a:r>
            <a:r>
              <a:rPr dirty="0" sz="2400" spc="195" b="1">
                <a:solidFill>
                  <a:srgbClr val="EA6045"/>
                </a:solidFill>
                <a:latin typeface="Arial"/>
                <a:cs typeface="Arial"/>
              </a:rPr>
              <a:t>= </a:t>
            </a:r>
            <a:r>
              <a:rPr dirty="0" sz="2400" spc="-65" b="1">
                <a:solidFill>
                  <a:srgbClr val="EA6045"/>
                </a:solidFill>
                <a:latin typeface="Arial"/>
                <a:cs typeface="Arial"/>
              </a:rPr>
              <a:t>1 </a:t>
            </a:r>
            <a:r>
              <a:rPr dirty="0" sz="2400" spc="-150" b="1">
                <a:solidFill>
                  <a:srgbClr val="EA6045"/>
                </a:solidFill>
                <a:latin typeface="Arial"/>
                <a:cs typeface="Arial"/>
              </a:rPr>
              <a:t>read </a:t>
            </a: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or </a:t>
            </a:r>
            <a:r>
              <a:rPr dirty="0" sz="2400" spc="-114" b="1">
                <a:solidFill>
                  <a:srgbClr val="EA6045"/>
                </a:solidFill>
                <a:latin typeface="Arial"/>
                <a:cs typeface="Arial"/>
              </a:rPr>
              <a:t>write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to </a:t>
            </a:r>
            <a:r>
              <a:rPr dirty="0" sz="2400" spc="-70" b="1">
                <a:solidFill>
                  <a:srgbClr val="EA6045"/>
                </a:solidFill>
                <a:latin typeface="Arial"/>
                <a:cs typeface="Arial"/>
              </a:rPr>
              <a:t>a 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shared</a:t>
            </a:r>
            <a:r>
              <a:rPr dirty="0" sz="2400" spc="-3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EA6045"/>
                </a:solidFill>
                <a:latin typeface="Arial"/>
                <a:cs typeface="Arial"/>
              </a:rPr>
              <a:t>variable)</a:t>
            </a:r>
            <a:endParaRPr sz="2400">
              <a:latin typeface="Arial"/>
              <a:cs typeface="Arial"/>
            </a:endParaRPr>
          </a:p>
          <a:p>
            <a:pPr algn="ctr" marL="12065" marR="5080">
              <a:lnSpc>
                <a:spcPts val="2300"/>
              </a:lnSpc>
              <a:spcBef>
                <a:spcPts val="2285"/>
              </a:spcBef>
            </a:pPr>
            <a:r>
              <a:rPr dirty="0" sz="2400" spc="-175" b="1">
                <a:solidFill>
                  <a:srgbClr val="EA6045"/>
                </a:solidFill>
                <a:latin typeface="Arial"/>
                <a:cs typeface="Arial"/>
              </a:rPr>
              <a:t>Simulate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execution </a:t>
            </a:r>
            <a:r>
              <a:rPr dirty="0" sz="2400" spc="-125" b="1">
                <a:solidFill>
                  <a:srgbClr val="EA6045"/>
                </a:solidFill>
                <a:latin typeface="Arial"/>
                <a:cs typeface="Arial"/>
              </a:rPr>
              <a:t>of </a:t>
            </a:r>
            <a:r>
              <a:rPr dirty="0" sz="2400" spc="-215" b="1">
                <a:solidFill>
                  <a:srgbClr val="EA6045"/>
                </a:solidFill>
                <a:latin typeface="Arial"/>
                <a:cs typeface="Arial"/>
              </a:rPr>
              <a:t>concurrent  </a:t>
            </a:r>
            <a:r>
              <a:rPr dirty="0" sz="2400" spc="-225" b="1">
                <a:solidFill>
                  <a:srgbClr val="EA6045"/>
                </a:solidFill>
                <a:latin typeface="Arial"/>
                <a:cs typeface="Arial"/>
              </a:rPr>
              <a:t>blocs </a:t>
            </a:r>
            <a:r>
              <a:rPr dirty="0" sz="2400" spc="-195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2400" spc="-85" b="1">
                <a:solidFill>
                  <a:srgbClr val="EA6045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EA6045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  <a:p>
            <a:pPr algn="ctr" marL="88265" marR="79375">
              <a:lnSpc>
                <a:spcPts val="2300"/>
              </a:lnSpc>
              <a:spcBef>
                <a:spcPts val="2315"/>
              </a:spcBef>
            </a:pPr>
            <a:r>
              <a:rPr dirty="0" sz="2400" spc="-215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2400" spc="-375" b="1">
                <a:solidFill>
                  <a:srgbClr val="EA6045"/>
                </a:solidFill>
                <a:latin typeface="Arial"/>
                <a:cs typeface="Arial"/>
              </a:rPr>
              <a:t>WC </a:t>
            </a:r>
            <a:r>
              <a:rPr dirty="0" sz="2400" spc="-229" b="1">
                <a:solidFill>
                  <a:srgbClr val="EA6045"/>
                </a:solidFill>
                <a:latin typeface="Arial"/>
                <a:cs typeface="Arial"/>
              </a:rPr>
              <a:t>must </a:t>
            </a:r>
            <a:r>
              <a:rPr dirty="0" sz="2400" spc="-155" b="1">
                <a:solidFill>
                  <a:srgbClr val="EA6045"/>
                </a:solidFill>
                <a:latin typeface="Arial"/>
                <a:cs typeface="Arial"/>
              </a:rPr>
              <a:t>hold </a:t>
            </a:r>
            <a:r>
              <a:rPr dirty="0" sz="2400" spc="-100" b="1">
                <a:solidFill>
                  <a:srgbClr val="EA6045"/>
                </a:solidFill>
                <a:latin typeface="Arial"/>
                <a:cs typeface="Arial"/>
              </a:rPr>
              <a:t>at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the  </a:t>
            </a: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end </a:t>
            </a:r>
            <a:r>
              <a:rPr dirty="0" sz="2400" spc="-125" b="1">
                <a:solidFill>
                  <a:srgbClr val="EA6045"/>
                </a:solidFill>
                <a:latin typeface="Arial"/>
                <a:cs typeface="Arial"/>
              </a:rPr>
              <a:t>of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the </a:t>
            </a:r>
            <a:r>
              <a:rPr dirty="0" sz="2400" spc="-125" b="1">
                <a:solidFill>
                  <a:srgbClr val="EA6045"/>
                </a:solidFill>
                <a:latin typeface="Arial"/>
                <a:cs typeface="Arial"/>
              </a:rPr>
              <a:t>load</a:t>
            </a:r>
            <a:r>
              <a:rPr dirty="0" sz="2400" spc="-3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EA6045"/>
                </a:solidFill>
                <a:latin typeface="Arial"/>
                <a:cs typeface="Arial"/>
              </a:rPr>
              <a:t>balancing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6904" y="2091308"/>
            <a:ext cx="2164080" cy="600075"/>
          </a:xfrm>
          <a:prstGeom prst="rect">
            <a:avLst/>
          </a:prstGeom>
          <a:ln w="57150">
            <a:solidFill>
              <a:srgbClr val="A6B727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dirty="0" sz="2200" spc="-114" b="1">
                <a:latin typeface="Arial"/>
                <a:cs typeface="Arial"/>
              </a:rPr>
              <a:t>load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40" b="1">
                <a:latin typeface="Arial"/>
                <a:cs typeface="Arial"/>
              </a:rPr>
              <a:t>balancing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1740" y="1452372"/>
            <a:ext cx="9931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0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sz="2800" spc="-1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EA6045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9470" y="4028947"/>
            <a:ext cx="17640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14" b="1">
                <a:latin typeface="Arial"/>
                <a:cs typeface="Arial"/>
              </a:rPr>
              <a:t>load</a:t>
            </a:r>
            <a:r>
              <a:rPr dirty="0" sz="2200" spc="-95" b="1">
                <a:latin typeface="Arial"/>
                <a:cs typeface="Arial"/>
              </a:rPr>
              <a:t> </a:t>
            </a:r>
            <a:r>
              <a:rPr dirty="0" sz="2200" spc="-140" b="1">
                <a:latin typeface="Arial"/>
                <a:cs typeface="Arial"/>
              </a:rPr>
              <a:t>balancing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6904" y="3917822"/>
            <a:ext cx="2164080" cy="756285"/>
          </a:xfrm>
          <a:custGeom>
            <a:avLst/>
            <a:gdLst/>
            <a:ahLst/>
            <a:cxnLst/>
            <a:rect l="l" t="t" r="r" b="b"/>
            <a:pathLst>
              <a:path w="2164079" h="756285">
                <a:moveTo>
                  <a:pt x="0" y="755903"/>
                </a:moveTo>
                <a:lnTo>
                  <a:pt x="2164079" y="755903"/>
                </a:lnTo>
                <a:lnTo>
                  <a:pt x="2164079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ln w="57150">
            <a:solidFill>
              <a:srgbClr val="A6B7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55284" y="1938654"/>
            <a:ext cx="171450" cy="4125595"/>
          </a:xfrm>
          <a:custGeom>
            <a:avLst/>
            <a:gdLst/>
            <a:ahLst/>
            <a:cxnLst/>
            <a:rect l="l" t="t" r="r" b="b"/>
            <a:pathLst>
              <a:path w="171450" h="4125595">
                <a:moveTo>
                  <a:pt x="0" y="3952786"/>
                </a:moveTo>
                <a:lnTo>
                  <a:pt x="84074" y="4125061"/>
                </a:lnTo>
                <a:lnTo>
                  <a:pt x="157095" y="3982478"/>
                </a:lnTo>
                <a:lnTo>
                  <a:pt x="114045" y="3982478"/>
                </a:lnTo>
                <a:lnTo>
                  <a:pt x="56895" y="3981919"/>
                </a:lnTo>
                <a:lnTo>
                  <a:pt x="57173" y="3953340"/>
                </a:lnTo>
                <a:lnTo>
                  <a:pt x="0" y="3952786"/>
                </a:lnTo>
                <a:close/>
              </a:path>
              <a:path w="171450" h="4125595">
                <a:moveTo>
                  <a:pt x="57173" y="3953340"/>
                </a:moveTo>
                <a:lnTo>
                  <a:pt x="56895" y="3981919"/>
                </a:lnTo>
                <a:lnTo>
                  <a:pt x="114045" y="3982478"/>
                </a:lnTo>
                <a:lnTo>
                  <a:pt x="114323" y="3953895"/>
                </a:lnTo>
                <a:lnTo>
                  <a:pt x="57173" y="3953340"/>
                </a:lnTo>
                <a:close/>
              </a:path>
              <a:path w="171450" h="4125595">
                <a:moveTo>
                  <a:pt x="114323" y="3953895"/>
                </a:moveTo>
                <a:lnTo>
                  <a:pt x="114045" y="3982478"/>
                </a:lnTo>
                <a:lnTo>
                  <a:pt x="157095" y="3982478"/>
                </a:lnTo>
                <a:lnTo>
                  <a:pt x="171450" y="3954449"/>
                </a:lnTo>
                <a:lnTo>
                  <a:pt x="114323" y="3953895"/>
                </a:lnTo>
                <a:close/>
              </a:path>
              <a:path w="171450" h="4125595">
                <a:moveTo>
                  <a:pt x="95503" y="0"/>
                </a:moveTo>
                <a:lnTo>
                  <a:pt x="57173" y="3953340"/>
                </a:lnTo>
                <a:lnTo>
                  <a:pt x="114323" y="3953895"/>
                </a:lnTo>
                <a:lnTo>
                  <a:pt x="152653" y="508"/>
                </a:lnTo>
                <a:lnTo>
                  <a:pt x="95503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67294" y="3459064"/>
            <a:ext cx="523240" cy="8445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900"/>
              </a:lnSpc>
            </a:pPr>
            <a:r>
              <a:rPr dirty="0" sz="3600" b="1">
                <a:latin typeface="Arial"/>
                <a:cs typeface="Arial"/>
              </a:rPr>
              <a:t>time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24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81" y="1516330"/>
            <a:ext cx="11465560" cy="508317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5924550">
              <a:lnSpc>
                <a:spcPct val="100000"/>
              </a:lnSpc>
              <a:spcBef>
                <a:spcPts val="45"/>
              </a:spcBef>
              <a:tabLst>
                <a:tab pos="8096884" algn="l"/>
                <a:tab pos="9685655" algn="l"/>
              </a:tabLst>
            </a:pPr>
            <a:r>
              <a:rPr dirty="0" baseline="8928" sz="4200" spc="-375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baseline="8928" sz="4200" spc="-52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baseline="8928" sz="4200" spc="-104" b="1">
                <a:solidFill>
                  <a:srgbClr val="EA6045"/>
                </a:solidFill>
                <a:latin typeface="Arial"/>
                <a:cs typeface="Arial"/>
              </a:rPr>
              <a:t>0	</a:t>
            </a:r>
            <a:r>
              <a:rPr dirty="0" baseline="6944" sz="4200" spc="-375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baseline="6944" sz="4200" spc="-52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baseline="6944" sz="4200" spc="-104" b="1">
                <a:solidFill>
                  <a:srgbClr val="EA6045"/>
                </a:solidFill>
                <a:latin typeface="Arial"/>
                <a:cs typeface="Arial"/>
              </a:rPr>
              <a:t>1	</a:t>
            </a:r>
            <a:r>
              <a:rPr dirty="0" sz="2800" b="1">
                <a:solidFill>
                  <a:srgbClr val="EA6045"/>
                </a:solidFill>
                <a:latin typeface="Arial"/>
                <a:cs typeface="Arial"/>
              </a:rPr>
              <a:t>… </a:t>
            </a:r>
            <a:r>
              <a:rPr dirty="0" sz="2800" spc="-250" b="1">
                <a:solidFill>
                  <a:srgbClr val="EA6045"/>
                </a:solidFill>
                <a:latin typeface="Arial"/>
                <a:cs typeface="Arial"/>
              </a:rPr>
              <a:t>Core</a:t>
            </a:r>
            <a:r>
              <a:rPr dirty="0" sz="2800" spc="-10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EA6045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167640">
              <a:lnSpc>
                <a:spcPts val="3890"/>
              </a:lnSpc>
              <a:spcBef>
                <a:spcPts val="475"/>
              </a:spcBef>
              <a:tabLst>
                <a:tab pos="5540375" algn="l"/>
              </a:tabLst>
            </a:pP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Proof  </a:t>
            </a:r>
            <a:r>
              <a:rPr dirty="0" sz="3600" spc="-290" b="1">
                <a:solidFill>
                  <a:srgbClr val="EA6045"/>
                </a:solidFill>
                <a:latin typeface="Arial"/>
                <a:cs typeface="Arial"/>
              </a:rPr>
              <a:t>on</a:t>
            </a:r>
            <a:r>
              <a:rPr dirty="0" sz="3600" spc="-24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80" b="1">
                <a:solidFill>
                  <a:srgbClr val="EA6045"/>
                </a:solidFill>
                <a:latin typeface="Arial"/>
                <a:cs typeface="Arial"/>
              </a:rPr>
              <a:t>all</a:t>
            </a:r>
            <a:r>
              <a:rPr dirty="0" sz="3600" spc="-3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possible	</a:t>
            </a:r>
            <a:r>
              <a:rPr dirty="0" baseline="10101" sz="3300" spc="-172" b="1">
                <a:latin typeface="Arial"/>
                <a:cs typeface="Arial"/>
              </a:rPr>
              <a:t>load</a:t>
            </a:r>
            <a:r>
              <a:rPr dirty="0" baseline="10101" sz="3300" spc="-52" b="1">
                <a:latin typeface="Arial"/>
                <a:cs typeface="Arial"/>
              </a:rPr>
              <a:t> </a:t>
            </a:r>
            <a:r>
              <a:rPr dirty="0" baseline="10101" sz="3300" spc="-209" b="1">
                <a:latin typeface="Arial"/>
                <a:cs typeface="Arial"/>
              </a:rPr>
              <a:t>balancing</a:t>
            </a:r>
            <a:endParaRPr baseline="10101" sz="3300">
              <a:latin typeface="Arial"/>
              <a:cs typeface="Arial"/>
            </a:endParaRPr>
          </a:p>
          <a:p>
            <a:pPr marL="908050">
              <a:lnSpc>
                <a:spcPts val="3170"/>
              </a:lnSpc>
            </a:pPr>
            <a:r>
              <a:rPr dirty="0" sz="3600" spc="-215" b="1">
                <a:solidFill>
                  <a:srgbClr val="EA6045"/>
                </a:solidFill>
                <a:latin typeface="Arial"/>
                <a:cs typeface="Arial"/>
              </a:rPr>
              <a:t>interleavings</a:t>
            </a:r>
            <a:endParaRPr sz="3600">
              <a:latin typeface="Arial"/>
              <a:cs typeface="Arial"/>
            </a:endParaRPr>
          </a:p>
          <a:p>
            <a:pPr algn="r" marR="399415">
              <a:lnSpc>
                <a:spcPts val="1680"/>
              </a:lnSpc>
            </a:pPr>
            <a:r>
              <a:rPr dirty="0" sz="2000" spc="-160" b="1">
                <a:latin typeface="Arial"/>
                <a:cs typeface="Arial"/>
              </a:rPr>
              <a:t>te</a:t>
            </a:r>
            <a:r>
              <a:rPr dirty="0" sz="2000" spc="-100" b="1">
                <a:latin typeface="Arial"/>
                <a:cs typeface="Arial"/>
              </a:rPr>
              <a:t>r</a:t>
            </a:r>
            <a:r>
              <a:rPr dirty="0" sz="2000" spc="-114" b="1">
                <a:latin typeface="Arial"/>
                <a:cs typeface="Arial"/>
              </a:rPr>
              <a:t>min</a:t>
            </a:r>
            <a:r>
              <a:rPr dirty="0" sz="2000" spc="-65" b="1">
                <a:latin typeface="Arial"/>
                <a:cs typeface="Arial"/>
              </a:rPr>
              <a:t>a</a:t>
            </a:r>
            <a:r>
              <a:rPr dirty="0" sz="2000" spc="-155" b="1"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  <a:p>
            <a:pPr marL="1003935">
              <a:lnSpc>
                <a:spcPct val="100000"/>
              </a:lnSpc>
              <a:spcBef>
                <a:spcPts val="1964"/>
              </a:spcBef>
              <a:tabLst>
                <a:tab pos="8375650" algn="l"/>
              </a:tabLst>
            </a:pP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Split  </a:t>
            </a:r>
            <a:r>
              <a:rPr dirty="0" sz="2400" spc="-235" b="1">
                <a:solidFill>
                  <a:srgbClr val="EA6045"/>
                </a:solidFill>
                <a:latin typeface="Arial"/>
                <a:cs typeface="Arial"/>
              </a:rPr>
              <a:t>code</a:t>
            </a:r>
            <a:r>
              <a:rPr dirty="0" sz="2400" spc="-33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EA6045"/>
                </a:solidFill>
                <a:latin typeface="Arial"/>
                <a:cs typeface="Arial"/>
              </a:rPr>
              <a:t>in</a:t>
            </a:r>
            <a:r>
              <a:rPr dirty="0" sz="2400" spc="-2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EA6045"/>
                </a:solidFill>
                <a:latin typeface="Arial"/>
                <a:cs typeface="Arial"/>
              </a:rPr>
              <a:t>blocs	</a:t>
            </a:r>
            <a:r>
              <a:rPr dirty="0" baseline="5555" sz="3000" spc="-195" b="1">
                <a:latin typeface="Arial"/>
                <a:cs typeface="Arial"/>
              </a:rPr>
              <a:t>fork</a:t>
            </a:r>
            <a:endParaRPr baseline="5555" sz="3000">
              <a:latin typeface="Arial"/>
              <a:cs typeface="Arial"/>
            </a:endParaRPr>
          </a:p>
          <a:p>
            <a:pPr marL="1103630">
              <a:lnSpc>
                <a:spcPts val="375"/>
              </a:lnSpc>
              <a:spcBef>
                <a:spcPts val="530"/>
              </a:spcBef>
              <a:tabLst>
                <a:tab pos="4590415" algn="l"/>
                <a:tab pos="5542280" algn="l"/>
              </a:tabLst>
            </a:pP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shared</a:t>
            </a:r>
            <a:r>
              <a:rPr dirty="0" sz="2400" spc="-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EA6045"/>
                </a:solidFill>
                <a:latin typeface="Arial"/>
                <a:cs typeface="Arial"/>
              </a:rPr>
              <a:t>variable)	</a:t>
            </a:r>
            <a:r>
              <a:rPr dirty="0" baseline="-3858" sz="5400" spc="-359" b="1">
                <a:latin typeface="Arial"/>
                <a:cs typeface="Arial"/>
              </a:rPr>
              <a:t>time	</a:t>
            </a:r>
            <a:r>
              <a:rPr dirty="0" baseline="-12626" sz="3300" spc="-172" b="1">
                <a:latin typeface="Arial"/>
                <a:cs typeface="Arial"/>
              </a:rPr>
              <a:t>load</a:t>
            </a:r>
            <a:r>
              <a:rPr dirty="0" baseline="-12626" sz="3300" spc="-60" b="1">
                <a:latin typeface="Arial"/>
                <a:cs typeface="Arial"/>
              </a:rPr>
              <a:t> </a:t>
            </a:r>
            <a:r>
              <a:rPr dirty="0" baseline="-12626" sz="3300" spc="-209" b="1">
                <a:latin typeface="Arial"/>
                <a:cs typeface="Arial"/>
              </a:rPr>
              <a:t>balancing</a:t>
            </a:r>
            <a:endParaRPr baseline="-12626" sz="3300">
              <a:latin typeface="Arial"/>
              <a:cs typeface="Arial"/>
            </a:endParaRPr>
          </a:p>
          <a:p>
            <a:pPr algn="ctr" marR="7170420">
              <a:lnSpc>
                <a:spcPts val="1400"/>
              </a:lnSpc>
            </a:pPr>
            <a:r>
              <a:rPr dirty="0" sz="2400" spc="-55" b="1">
                <a:solidFill>
                  <a:srgbClr val="EA6045"/>
                </a:solidFill>
                <a:latin typeface="Arial"/>
                <a:cs typeface="Arial"/>
              </a:rPr>
              <a:t>(1 </a:t>
            </a:r>
            <a:r>
              <a:rPr dirty="0" sz="2400" spc="-200" b="1">
                <a:solidFill>
                  <a:srgbClr val="EA6045"/>
                </a:solidFill>
                <a:latin typeface="Arial"/>
                <a:cs typeface="Arial"/>
              </a:rPr>
              <a:t>bloc </a:t>
            </a:r>
            <a:r>
              <a:rPr dirty="0" sz="2400" spc="195" b="1">
                <a:solidFill>
                  <a:srgbClr val="EA6045"/>
                </a:solidFill>
                <a:latin typeface="Arial"/>
                <a:cs typeface="Arial"/>
              </a:rPr>
              <a:t>= </a:t>
            </a:r>
            <a:r>
              <a:rPr dirty="0" sz="2400" spc="-65" b="1">
                <a:solidFill>
                  <a:srgbClr val="EA6045"/>
                </a:solidFill>
                <a:latin typeface="Arial"/>
                <a:cs typeface="Arial"/>
              </a:rPr>
              <a:t>1 </a:t>
            </a:r>
            <a:r>
              <a:rPr dirty="0" sz="2400" spc="-150" b="1">
                <a:solidFill>
                  <a:srgbClr val="EA6045"/>
                </a:solidFill>
                <a:latin typeface="Arial"/>
                <a:cs typeface="Arial"/>
              </a:rPr>
              <a:t>read </a:t>
            </a: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or </a:t>
            </a:r>
            <a:r>
              <a:rPr dirty="0" sz="2400" spc="-114" b="1">
                <a:solidFill>
                  <a:srgbClr val="EA6045"/>
                </a:solidFill>
                <a:latin typeface="Arial"/>
                <a:cs typeface="Arial"/>
              </a:rPr>
              <a:t>write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to</a:t>
            </a:r>
            <a:r>
              <a:rPr dirty="0" sz="2400" spc="-16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EA6045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64135">
              <a:lnSpc>
                <a:spcPts val="2590"/>
              </a:lnSpc>
              <a:tabLst>
                <a:tab pos="8375650" algn="l"/>
              </a:tabLst>
            </a:pPr>
            <a:r>
              <a:rPr dirty="0" sz="2400" spc="-175" b="1">
                <a:solidFill>
                  <a:srgbClr val="EA6045"/>
                </a:solidFill>
                <a:latin typeface="Arial"/>
                <a:cs typeface="Arial"/>
              </a:rPr>
              <a:t>Simulate </a:t>
            </a:r>
            <a:r>
              <a:rPr dirty="0" sz="2400" spc="-185" b="1">
                <a:solidFill>
                  <a:srgbClr val="EA6045"/>
                </a:solidFill>
                <a:latin typeface="Arial"/>
                <a:cs typeface="Arial"/>
              </a:rPr>
              <a:t>execution</a:t>
            </a:r>
            <a:r>
              <a:rPr dirty="0" sz="2400" spc="13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25" b="1">
                <a:solidFill>
                  <a:srgbClr val="EA6045"/>
                </a:solidFill>
                <a:latin typeface="Arial"/>
                <a:cs typeface="Arial"/>
              </a:rPr>
              <a:t>of</a:t>
            </a:r>
            <a:r>
              <a:rPr dirty="0" sz="2400" spc="1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EA6045"/>
                </a:solidFill>
                <a:latin typeface="Arial"/>
                <a:cs typeface="Arial"/>
              </a:rPr>
              <a:t>concurrent	</a:t>
            </a:r>
            <a:r>
              <a:rPr dirty="0" baseline="-38888" sz="3000" spc="-195" b="1">
                <a:latin typeface="Arial"/>
                <a:cs typeface="Arial"/>
              </a:rPr>
              <a:t>fork</a:t>
            </a:r>
            <a:endParaRPr baseline="-38888" sz="3000">
              <a:latin typeface="Arial"/>
              <a:cs typeface="Arial"/>
            </a:endParaRPr>
          </a:p>
          <a:p>
            <a:pPr algn="ctr" marR="7170420">
              <a:lnSpc>
                <a:spcPts val="2590"/>
              </a:lnSpc>
            </a:pPr>
            <a:r>
              <a:rPr dirty="0" sz="2400" spc="-225" b="1">
                <a:solidFill>
                  <a:srgbClr val="EA6045"/>
                </a:solidFill>
                <a:latin typeface="Arial"/>
                <a:cs typeface="Arial"/>
              </a:rPr>
              <a:t>blocs </a:t>
            </a:r>
            <a:r>
              <a:rPr dirty="0" sz="2400" spc="-195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2400" spc="-85" b="1">
                <a:solidFill>
                  <a:srgbClr val="EA6045"/>
                </a:solidFill>
                <a:latin typeface="Arial"/>
                <a:cs typeface="Arial"/>
              </a:rPr>
              <a:t>N</a:t>
            </a:r>
            <a:r>
              <a:rPr dirty="0" sz="2400" spc="-12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EA6045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25"/>
              </a:spcBef>
              <a:tabLst>
                <a:tab pos="8375650" algn="l"/>
              </a:tabLst>
            </a:pPr>
            <a:r>
              <a:rPr dirty="0" sz="2400" spc="-215" b="1">
                <a:solidFill>
                  <a:srgbClr val="EA6045"/>
                </a:solidFill>
                <a:latin typeface="Arial"/>
                <a:cs typeface="Arial"/>
              </a:rPr>
              <a:t>Concurrent  </a:t>
            </a:r>
            <a:r>
              <a:rPr dirty="0" sz="2400" spc="-375" b="1">
                <a:solidFill>
                  <a:srgbClr val="EA6045"/>
                </a:solidFill>
                <a:latin typeface="Arial"/>
                <a:cs typeface="Arial"/>
              </a:rPr>
              <a:t>WC  </a:t>
            </a:r>
            <a:r>
              <a:rPr dirty="0" sz="2400" spc="-229" b="1">
                <a:solidFill>
                  <a:srgbClr val="EA6045"/>
                </a:solidFill>
                <a:latin typeface="Arial"/>
                <a:cs typeface="Arial"/>
              </a:rPr>
              <a:t>must</a:t>
            </a: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EA6045"/>
                </a:solidFill>
                <a:latin typeface="Arial"/>
                <a:cs typeface="Arial"/>
              </a:rPr>
              <a:t>always</a:t>
            </a:r>
            <a:r>
              <a:rPr dirty="0" sz="2400" spc="-3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EA6045"/>
                </a:solidFill>
                <a:latin typeface="Arial"/>
                <a:cs typeface="Arial"/>
              </a:rPr>
              <a:t>hold!	</a:t>
            </a:r>
            <a:r>
              <a:rPr dirty="0" baseline="29166" sz="3000" spc="-195" b="1">
                <a:latin typeface="Arial"/>
                <a:cs typeface="Arial"/>
              </a:rPr>
              <a:t>fork</a:t>
            </a:r>
            <a:endParaRPr baseline="29166"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DSL-based</a:t>
            </a:r>
            <a:r>
              <a:rPr dirty="0" spc="-155"/>
              <a:t> </a:t>
            </a:r>
            <a:r>
              <a:rPr dirty="0" spc="-420"/>
              <a:t>proofs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455284" y="1938654"/>
            <a:ext cx="6410325" cy="4125595"/>
            <a:chOff x="5455284" y="1938654"/>
            <a:chExt cx="6410325" cy="4125595"/>
          </a:xfrm>
        </p:grpSpPr>
        <p:sp>
          <p:nvSpPr>
            <p:cNvPr id="5" name="object 5"/>
            <p:cNvSpPr/>
            <p:nvPr/>
          </p:nvSpPr>
          <p:spPr>
            <a:xfrm>
              <a:off x="5716904" y="2091308"/>
              <a:ext cx="6120130" cy="3697604"/>
            </a:xfrm>
            <a:custGeom>
              <a:avLst/>
              <a:gdLst/>
              <a:ahLst/>
              <a:cxnLst/>
              <a:rect l="l" t="t" r="r" b="b"/>
              <a:pathLst>
                <a:path w="6120130" h="3697604">
                  <a:moveTo>
                    <a:pt x="2172462" y="1795272"/>
                  </a:moveTo>
                  <a:lnTo>
                    <a:pt x="4336542" y="1795272"/>
                  </a:lnTo>
                  <a:lnTo>
                    <a:pt x="4336542" y="1271016"/>
                  </a:lnTo>
                  <a:lnTo>
                    <a:pt x="2172462" y="1271016"/>
                  </a:lnTo>
                  <a:lnTo>
                    <a:pt x="2172462" y="1795272"/>
                  </a:lnTo>
                  <a:close/>
                </a:path>
                <a:path w="6120130" h="3697604">
                  <a:moveTo>
                    <a:pt x="4336542" y="1214628"/>
                  </a:moveTo>
                  <a:lnTo>
                    <a:pt x="6119622" y="1214628"/>
                  </a:lnTo>
                  <a:lnTo>
                    <a:pt x="6119622" y="690372"/>
                  </a:lnTo>
                  <a:lnTo>
                    <a:pt x="4336542" y="690372"/>
                  </a:lnTo>
                  <a:lnTo>
                    <a:pt x="4336542" y="1214628"/>
                  </a:lnTo>
                  <a:close/>
                </a:path>
                <a:path w="6120130" h="3697604">
                  <a:moveTo>
                    <a:pt x="0" y="599694"/>
                  </a:moveTo>
                  <a:lnTo>
                    <a:pt x="2164079" y="599694"/>
                  </a:lnTo>
                  <a:lnTo>
                    <a:pt x="2164079" y="0"/>
                  </a:lnTo>
                  <a:lnTo>
                    <a:pt x="0" y="0"/>
                  </a:lnTo>
                  <a:lnTo>
                    <a:pt x="0" y="599694"/>
                  </a:lnTo>
                  <a:close/>
                </a:path>
                <a:path w="6120130" h="3697604">
                  <a:moveTo>
                    <a:pt x="2172462" y="3166872"/>
                  </a:moveTo>
                  <a:lnTo>
                    <a:pt x="4336542" y="3166872"/>
                  </a:lnTo>
                  <a:lnTo>
                    <a:pt x="4336542" y="2642616"/>
                  </a:lnTo>
                  <a:lnTo>
                    <a:pt x="2172462" y="2642616"/>
                  </a:lnTo>
                  <a:lnTo>
                    <a:pt x="2172462" y="3166872"/>
                  </a:lnTo>
                  <a:close/>
                </a:path>
                <a:path w="6120130" h="3697604">
                  <a:moveTo>
                    <a:pt x="2172462" y="3697224"/>
                  </a:moveTo>
                  <a:lnTo>
                    <a:pt x="4336542" y="3697224"/>
                  </a:lnTo>
                  <a:lnTo>
                    <a:pt x="4336542" y="3172968"/>
                  </a:lnTo>
                  <a:lnTo>
                    <a:pt x="2172462" y="3172968"/>
                  </a:lnTo>
                  <a:lnTo>
                    <a:pt x="2172462" y="3697224"/>
                  </a:lnTo>
                  <a:close/>
                </a:path>
                <a:path w="6120130" h="3697604">
                  <a:moveTo>
                    <a:pt x="0" y="2582418"/>
                  </a:moveTo>
                  <a:lnTo>
                    <a:pt x="2164079" y="2582418"/>
                  </a:lnTo>
                  <a:lnTo>
                    <a:pt x="2164079" y="1826514"/>
                  </a:lnTo>
                  <a:lnTo>
                    <a:pt x="0" y="1826514"/>
                  </a:lnTo>
                  <a:lnTo>
                    <a:pt x="0" y="2582418"/>
                  </a:lnTo>
                  <a:close/>
                </a:path>
              </a:pathLst>
            </a:custGeom>
            <a:ln w="57150">
              <a:solidFill>
                <a:srgbClr val="A6B72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55284" y="1938654"/>
              <a:ext cx="171450" cy="4125595"/>
            </a:xfrm>
            <a:custGeom>
              <a:avLst/>
              <a:gdLst/>
              <a:ahLst/>
              <a:cxnLst/>
              <a:rect l="l" t="t" r="r" b="b"/>
              <a:pathLst>
                <a:path w="171450" h="4125595">
                  <a:moveTo>
                    <a:pt x="0" y="3952786"/>
                  </a:moveTo>
                  <a:lnTo>
                    <a:pt x="84074" y="4125061"/>
                  </a:lnTo>
                  <a:lnTo>
                    <a:pt x="157095" y="3982478"/>
                  </a:lnTo>
                  <a:lnTo>
                    <a:pt x="114045" y="3982478"/>
                  </a:lnTo>
                  <a:lnTo>
                    <a:pt x="56895" y="3981919"/>
                  </a:lnTo>
                  <a:lnTo>
                    <a:pt x="57173" y="3953340"/>
                  </a:lnTo>
                  <a:lnTo>
                    <a:pt x="0" y="3952786"/>
                  </a:lnTo>
                  <a:close/>
                </a:path>
                <a:path w="171450" h="4125595">
                  <a:moveTo>
                    <a:pt x="57173" y="3953340"/>
                  </a:moveTo>
                  <a:lnTo>
                    <a:pt x="56895" y="3981919"/>
                  </a:lnTo>
                  <a:lnTo>
                    <a:pt x="114045" y="3982478"/>
                  </a:lnTo>
                  <a:lnTo>
                    <a:pt x="114323" y="3953895"/>
                  </a:lnTo>
                  <a:lnTo>
                    <a:pt x="57173" y="3953340"/>
                  </a:lnTo>
                  <a:close/>
                </a:path>
                <a:path w="171450" h="4125595">
                  <a:moveTo>
                    <a:pt x="114323" y="3953895"/>
                  </a:moveTo>
                  <a:lnTo>
                    <a:pt x="114045" y="3982478"/>
                  </a:lnTo>
                  <a:lnTo>
                    <a:pt x="157095" y="3982478"/>
                  </a:lnTo>
                  <a:lnTo>
                    <a:pt x="171450" y="3954449"/>
                  </a:lnTo>
                  <a:lnTo>
                    <a:pt x="114323" y="3953895"/>
                  </a:lnTo>
                  <a:close/>
                </a:path>
                <a:path w="171450" h="4125595">
                  <a:moveTo>
                    <a:pt x="95503" y="0"/>
                  </a:moveTo>
                  <a:lnTo>
                    <a:pt x="57173" y="3953340"/>
                  </a:lnTo>
                  <a:lnTo>
                    <a:pt x="114323" y="3953895"/>
                  </a:lnTo>
                  <a:lnTo>
                    <a:pt x="152653" y="508"/>
                  </a:lnTo>
                  <a:lnTo>
                    <a:pt x="95503" y="0"/>
                  </a:lnTo>
                  <a:close/>
                </a:path>
              </a:pathLst>
            </a:custGeom>
            <a:solidFill>
              <a:srgbClr val="4189B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07263" y="1364741"/>
            <a:ext cx="11688445" cy="5227320"/>
            <a:chOff x="207263" y="1364741"/>
            <a:chExt cx="11688445" cy="5227320"/>
          </a:xfrm>
        </p:grpSpPr>
        <p:sp>
          <p:nvSpPr>
            <p:cNvPr id="8" name="object 8"/>
            <p:cNvSpPr/>
            <p:nvPr/>
          </p:nvSpPr>
          <p:spPr>
            <a:xfrm>
              <a:off x="207263" y="1364741"/>
              <a:ext cx="11688445" cy="5227320"/>
            </a:xfrm>
            <a:custGeom>
              <a:avLst/>
              <a:gdLst/>
              <a:ahLst/>
              <a:cxnLst/>
              <a:rect l="l" t="t" r="r" b="b"/>
              <a:pathLst>
                <a:path w="11688445" h="5227320">
                  <a:moveTo>
                    <a:pt x="11688318" y="0"/>
                  </a:moveTo>
                  <a:lnTo>
                    <a:pt x="0" y="0"/>
                  </a:lnTo>
                  <a:lnTo>
                    <a:pt x="0" y="5227320"/>
                  </a:lnTo>
                  <a:lnTo>
                    <a:pt x="11688318" y="5227320"/>
                  </a:lnTo>
                  <a:lnTo>
                    <a:pt x="1168831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9437" y="2959227"/>
              <a:ext cx="10659745" cy="1141730"/>
            </a:xfrm>
            <a:custGeom>
              <a:avLst/>
              <a:gdLst/>
              <a:ahLst/>
              <a:cxnLst/>
              <a:rect l="l" t="t" r="r" b="b"/>
              <a:pathLst>
                <a:path w="10659745" h="1141729">
                  <a:moveTo>
                    <a:pt x="10659618" y="0"/>
                  </a:moveTo>
                  <a:lnTo>
                    <a:pt x="0" y="0"/>
                  </a:lnTo>
                  <a:lnTo>
                    <a:pt x="0" y="1141476"/>
                  </a:lnTo>
                  <a:lnTo>
                    <a:pt x="10659618" y="1141476"/>
                  </a:lnTo>
                  <a:lnTo>
                    <a:pt x="10659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29436" y="2959226"/>
            <a:ext cx="10659745" cy="1141730"/>
          </a:xfrm>
          <a:prstGeom prst="rect">
            <a:avLst/>
          </a:prstGeom>
          <a:ln w="12953">
            <a:solidFill>
              <a:srgbClr val="DF5227"/>
            </a:solidFill>
          </a:ln>
        </p:spPr>
        <p:txBody>
          <a:bodyPr wrap="square" lIns="0" tIns="236854" rIns="0" bIns="0" rtlCol="0" vert="horz">
            <a:spAutoFit/>
          </a:bodyPr>
          <a:lstStyle/>
          <a:p>
            <a:pPr marL="1123315">
              <a:lnSpc>
                <a:spcPct val="100000"/>
              </a:lnSpc>
              <a:spcBef>
                <a:spcPts val="1864"/>
              </a:spcBef>
            </a:pPr>
            <a:r>
              <a:rPr dirty="0" sz="3600" spc="-555" b="1">
                <a:solidFill>
                  <a:srgbClr val="EA6045"/>
                </a:solidFill>
                <a:latin typeface="Arial"/>
                <a:cs typeface="Arial"/>
              </a:rPr>
              <a:t>DSL </a:t>
            </a:r>
            <a:r>
              <a:rPr dirty="0" sz="3600">
                <a:solidFill>
                  <a:srgbClr val="EA6045"/>
                </a:solidFill>
                <a:latin typeface="Wingdings"/>
                <a:cs typeface="Wingdings"/>
              </a:rPr>
              <a:t></a:t>
            </a:r>
            <a:r>
              <a:rPr dirty="0" sz="3600">
                <a:solidFill>
                  <a:srgbClr val="EA6045"/>
                </a:solidFill>
                <a:latin typeface="Times New Roman"/>
                <a:cs typeface="Times New Roman"/>
              </a:rPr>
              <a:t> </a:t>
            </a:r>
            <a:r>
              <a:rPr dirty="0" sz="3600" spc="-120" b="1">
                <a:solidFill>
                  <a:srgbClr val="EA6045"/>
                </a:solidFill>
                <a:latin typeface="Arial"/>
                <a:cs typeface="Arial"/>
              </a:rPr>
              <a:t>few </a:t>
            </a:r>
            <a:r>
              <a:rPr dirty="0" sz="3600" spc="-275" b="1">
                <a:solidFill>
                  <a:srgbClr val="EA6045"/>
                </a:solidFill>
                <a:latin typeface="Arial"/>
                <a:cs typeface="Arial"/>
              </a:rPr>
              <a:t>shared </a:t>
            </a:r>
            <a:r>
              <a:rPr dirty="0" sz="3600" spc="-200" b="1">
                <a:solidFill>
                  <a:srgbClr val="EA6045"/>
                </a:solidFill>
                <a:latin typeface="Arial"/>
                <a:cs typeface="Arial"/>
              </a:rPr>
              <a:t>variables </a:t>
            </a:r>
            <a:r>
              <a:rPr dirty="0" sz="3600">
                <a:solidFill>
                  <a:srgbClr val="EA6045"/>
                </a:solidFill>
                <a:latin typeface="Wingdings"/>
                <a:cs typeface="Wingdings"/>
              </a:rPr>
              <a:t></a:t>
            </a:r>
            <a:r>
              <a:rPr dirty="0" sz="3600" spc="670">
                <a:solidFill>
                  <a:srgbClr val="EA6045"/>
                </a:solidFill>
                <a:latin typeface="Times New Roman"/>
                <a:cs typeface="Times New Roman"/>
              </a:rPr>
              <a:t> </a:t>
            </a:r>
            <a:r>
              <a:rPr dirty="0" sz="3600" spc="-240" b="1">
                <a:solidFill>
                  <a:srgbClr val="EA6045"/>
                </a:solidFill>
                <a:latin typeface="Arial"/>
                <a:cs typeface="Arial"/>
              </a:rPr>
              <a:t>tractable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28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791" y="210311"/>
            <a:ext cx="307594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8108" y="1967991"/>
            <a:ext cx="4874260" cy="335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4000"/>
              </a:lnSpc>
              <a:spcBef>
                <a:spcPts val="100"/>
              </a:spcBef>
            </a:pPr>
            <a:r>
              <a:rPr dirty="0" sz="3600" spc="-480" b="1">
                <a:latin typeface="Arial"/>
                <a:cs typeface="Arial"/>
              </a:rPr>
              <a:t>CFS-CWC </a:t>
            </a:r>
            <a:r>
              <a:rPr dirty="0" sz="3600" spc="-90" b="1">
                <a:latin typeface="Arial"/>
                <a:cs typeface="Arial"/>
              </a:rPr>
              <a:t>(365</a:t>
            </a:r>
            <a:r>
              <a:rPr dirty="0" sz="3600" spc="-160" b="1">
                <a:latin typeface="Arial"/>
                <a:cs typeface="Arial"/>
              </a:rPr>
              <a:t> </a:t>
            </a:r>
            <a:r>
              <a:rPr dirty="0" sz="3600" spc="-355" b="1">
                <a:latin typeface="Arial"/>
                <a:cs typeface="Arial"/>
              </a:rPr>
              <a:t>LOC)</a:t>
            </a:r>
            <a:endParaRPr sz="3600">
              <a:latin typeface="Arial"/>
              <a:cs typeface="Arial"/>
            </a:endParaRPr>
          </a:p>
          <a:p>
            <a:pPr algn="ctr" marL="1905">
              <a:lnSpc>
                <a:spcPts val="3040"/>
              </a:lnSpc>
            </a:pPr>
            <a:r>
              <a:rPr dirty="0" sz="2800" spc="-190" b="1">
                <a:latin typeface="Arial"/>
                <a:cs typeface="Arial"/>
              </a:rPr>
              <a:t>Hierarchical </a:t>
            </a:r>
            <a:r>
              <a:rPr dirty="0" sz="2800" spc="-240" b="1">
                <a:latin typeface="Arial"/>
                <a:cs typeface="Arial"/>
              </a:rPr>
              <a:t>CFS-like</a:t>
            </a:r>
            <a:r>
              <a:rPr dirty="0" sz="2800" spc="70" b="1">
                <a:latin typeface="Arial"/>
                <a:cs typeface="Arial"/>
              </a:rPr>
              <a:t> </a:t>
            </a:r>
            <a:r>
              <a:rPr dirty="0" sz="2800" spc="-240" b="1">
                <a:latin typeface="Arial"/>
                <a:cs typeface="Arial"/>
              </a:rPr>
              <a:t>scheduler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4000"/>
              </a:lnSpc>
              <a:spcBef>
                <a:spcPts val="2560"/>
              </a:spcBef>
            </a:pPr>
            <a:r>
              <a:rPr dirty="0" sz="3600" spc="-450" b="1">
                <a:latin typeface="Arial"/>
                <a:cs typeface="Arial"/>
              </a:rPr>
              <a:t>CFS-CWC-FLAT </a:t>
            </a:r>
            <a:r>
              <a:rPr dirty="0" sz="3600" spc="-90" b="1">
                <a:latin typeface="Arial"/>
                <a:cs typeface="Arial"/>
              </a:rPr>
              <a:t>(222</a:t>
            </a:r>
            <a:r>
              <a:rPr dirty="0" sz="3600" spc="-245" b="1">
                <a:latin typeface="Arial"/>
                <a:cs typeface="Arial"/>
              </a:rPr>
              <a:t> </a:t>
            </a:r>
            <a:r>
              <a:rPr dirty="0" sz="3600" spc="-360" b="1">
                <a:latin typeface="Arial"/>
                <a:cs typeface="Arial"/>
              </a:rPr>
              <a:t>LOC)</a:t>
            </a:r>
            <a:endParaRPr sz="3600">
              <a:latin typeface="Arial"/>
              <a:cs typeface="Arial"/>
            </a:endParaRPr>
          </a:p>
          <a:p>
            <a:pPr algn="ctr" marL="1905">
              <a:lnSpc>
                <a:spcPts val="3040"/>
              </a:lnSpc>
            </a:pPr>
            <a:r>
              <a:rPr dirty="0" sz="2800" spc="-225" b="1">
                <a:latin typeface="Arial"/>
                <a:cs typeface="Arial"/>
              </a:rPr>
              <a:t>Single </a:t>
            </a:r>
            <a:r>
              <a:rPr dirty="0" sz="2800" spc="-140" b="1">
                <a:latin typeface="Arial"/>
                <a:cs typeface="Arial"/>
              </a:rPr>
              <a:t>level </a:t>
            </a:r>
            <a:r>
              <a:rPr dirty="0" sz="2800" spc="-240" b="1">
                <a:latin typeface="Arial"/>
                <a:cs typeface="Arial"/>
              </a:rPr>
              <a:t>CFS-like</a:t>
            </a:r>
            <a:r>
              <a:rPr dirty="0" sz="2800" spc="225" b="1">
                <a:latin typeface="Arial"/>
                <a:cs typeface="Arial"/>
              </a:rPr>
              <a:t> </a:t>
            </a:r>
            <a:r>
              <a:rPr dirty="0" sz="2800" spc="-240" b="1">
                <a:latin typeface="Arial"/>
                <a:cs typeface="Arial"/>
              </a:rPr>
              <a:t>scheduler</a:t>
            </a:r>
            <a:endParaRPr sz="2800">
              <a:latin typeface="Arial"/>
              <a:cs typeface="Arial"/>
            </a:endParaRPr>
          </a:p>
          <a:p>
            <a:pPr algn="ctr" marL="635">
              <a:lnSpc>
                <a:spcPts val="4000"/>
              </a:lnSpc>
              <a:spcBef>
                <a:spcPts val="2560"/>
              </a:spcBef>
            </a:pPr>
            <a:r>
              <a:rPr dirty="0" sz="3600" spc="-480" b="1">
                <a:latin typeface="Arial"/>
                <a:cs typeface="Arial"/>
              </a:rPr>
              <a:t>ULE-CWC </a:t>
            </a:r>
            <a:r>
              <a:rPr dirty="0" sz="3600" spc="-90" b="1">
                <a:latin typeface="Arial"/>
                <a:cs typeface="Arial"/>
              </a:rPr>
              <a:t>(244</a:t>
            </a:r>
            <a:r>
              <a:rPr dirty="0" sz="3600" spc="-150" b="1">
                <a:latin typeface="Arial"/>
                <a:cs typeface="Arial"/>
              </a:rPr>
              <a:t> </a:t>
            </a:r>
            <a:r>
              <a:rPr dirty="0" sz="3600" spc="-360" b="1">
                <a:latin typeface="Arial"/>
                <a:cs typeface="Arial"/>
              </a:rPr>
              <a:t>LOC)</a:t>
            </a:r>
            <a:endParaRPr sz="3600">
              <a:latin typeface="Arial"/>
              <a:cs typeface="Arial"/>
            </a:endParaRPr>
          </a:p>
          <a:p>
            <a:pPr algn="ctr" marL="1905">
              <a:lnSpc>
                <a:spcPts val="3040"/>
              </a:lnSpc>
            </a:pPr>
            <a:r>
              <a:rPr dirty="0" sz="2800" spc="-240" b="1">
                <a:latin typeface="Arial"/>
                <a:cs typeface="Arial"/>
              </a:rPr>
              <a:t>BSD-like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spc="-240" b="1">
                <a:latin typeface="Arial"/>
                <a:cs typeface="Arial"/>
              </a:rPr>
              <a:t>scheduler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705"/>
              <a:t>Less </a:t>
            </a:r>
            <a:r>
              <a:rPr dirty="0" spc="-265"/>
              <a:t>idle</a:t>
            </a:r>
            <a:r>
              <a:rPr dirty="0" spc="-310"/>
              <a:t> </a:t>
            </a:r>
            <a:r>
              <a:rPr dirty="0" spc="-36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8418" y="1141857"/>
            <a:ext cx="11169015" cy="5546725"/>
            <a:chOff x="858418" y="1141857"/>
            <a:chExt cx="11169015" cy="5546725"/>
          </a:xfrm>
        </p:grpSpPr>
        <p:sp>
          <p:nvSpPr>
            <p:cNvPr id="4" name="object 4"/>
            <p:cNvSpPr/>
            <p:nvPr/>
          </p:nvSpPr>
          <p:spPr>
            <a:xfrm>
              <a:off x="858418" y="1413970"/>
              <a:ext cx="9982910" cy="52255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83632" y="3602355"/>
              <a:ext cx="260985" cy="325755"/>
            </a:xfrm>
            <a:custGeom>
              <a:avLst/>
              <a:gdLst/>
              <a:ahLst/>
              <a:cxnLst/>
              <a:rect l="l" t="t" r="r" b="b"/>
              <a:pathLst>
                <a:path w="260985" h="325754">
                  <a:moveTo>
                    <a:pt x="260603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260603" y="325373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83632" y="3602355"/>
              <a:ext cx="260985" cy="325755"/>
            </a:xfrm>
            <a:custGeom>
              <a:avLst/>
              <a:gdLst/>
              <a:ahLst/>
              <a:cxnLst/>
              <a:rect l="l" t="t" r="r" b="b"/>
              <a:pathLst>
                <a:path w="260985" h="325754">
                  <a:moveTo>
                    <a:pt x="0" y="325373"/>
                  </a:moveTo>
                  <a:lnTo>
                    <a:pt x="260603" y="325373"/>
                  </a:lnTo>
                  <a:lnTo>
                    <a:pt x="260603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76597" y="6356222"/>
              <a:ext cx="260985" cy="325755"/>
            </a:xfrm>
            <a:custGeom>
              <a:avLst/>
              <a:gdLst/>
              <a:ahLst/>
              <a:cxnLst/>
              <a:rect l="l" t="t" r="r" b="b"/>
              <a:pathLst>
                <a:path w="260985" h="325754">
                  <a:moveTo>
                    <a:pt x="260603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260603" y="325373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6597" y="6356222"/>
              <a:ext cx="260985" cy="325755"/>
            </a:xfrm>
            <a:custGeom>
              <a:avLst/>
              <a:gdLst/>
              <a:ahLst/>
              <a:cxnLst/>
              <a:rect l="l" t="t" r="r" b="b"/>
              <a:pathLst>
                <a:path w="260985" h="325754">
                  <a:moveTo>
                    <a:pt x="0" y="325373"/>
                  </a:moveTo>
                  <a:lnTo>
                    <a:pt x="260603" y="325373"/>
                  </a:lnTo>
                  <a:lnTo>
                    <a:pt x="260603" y="0"/>
                  </a:lnTo>
                  <a:lnTo>
                    <a:pt x="0" y="0"/>
                  </a:lnTo>
                  <a:lnTo>
                    <a:pt x="0" y="325373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3726" y="1141857"/>
              <a:ext cx="3543300" cy="556260"/>
            </a:xfrm>
            <a:custGeom>
              <a:avLst/>
              <a:gdLst/>
              <a:ahLst/>
              <a:cxnLst/>
              <a:rect l="l" t="t" r="r" b="b"/>
              <a:pathLst>
                <a:path w="3543300" h="556260">
                  <a:moveTo>
                    <a:pt x="3543300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3543300" y="556260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83727" y="1141857"/>
            <a:ext cx="3543300" cy="556260"/>
          </a:xfrm>
          <a:prstGeom prst="rect">
            <a:avLst/>
          </a:prstGeom>
          <a:ln w="57150">
            <a:solidFill>
              <a:srgbClr val="A6B727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04"/>
              </a:spcBef>
            </a:pPr>
            <a:r>
              <a:rPr dirty="0" sz="2800" spc="-345" b="1">
                <a:latin typeface="Arial"/>
                <a:cs typeface="Arial"/>
              </a:rPr>
              <a:t>FT.C </a:t>
            </a:r>
            <a:r>
              <a:rPr dirty="0" sz="2800" spc="-200" b="1">
                <a:latin typeface="Arial"/>
                <a:cs typeface="Arial"/>
              </a:rPr>
              <a:t>(NAS</a:t>
            </a:r>
            <a:r>
              <a:rPr dirty="0" sz="2800" spc="-195" b="1">
                <a:latin typeface="Arial"/>
                <a:cs typeface="Arial"/>
              </a:rPr>
              <a:t> </a:t>
            </a:r>
            <a:r>
              <a:rPr dirty="0" sz="2800" spc="-215" b="1">
                <a:latin typeface="Arial"/>
                <a:cs typeface="Arial"/>
              </a:rPr>
              <a:t>benchmark)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28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6688" y="6269228"/>
            <a:ext cx="5207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40" y="210311"/>
            <a:ext cx="23831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4703" y="1534159"/>
            <a:ext cx="95611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Linux </a:t>
            </a:r>
            <a:r>
              <a:rPr dirty="0" sz="3600" spc="-365" b="1">
                <a:solidFill>
                  <a:srgbClr val="EA6045"/>
                </a:solidFill>
                <a:latin typeface="Arial"/>
                <a:cs typeface="Arial"/>
              </a:rPr>
              <a:t>(CFS) </a:t>
            </a:r>
            <a:r>
              <a:rPr dirty="0" sz="3600" spc="-260" b="1">
                <a:solidFill>
                  <a:srgbClr val="E64625"/>
                </a:solidFill>
                <a:latin typeface="Arial"/>
                <a:cs typeface="Arial"/>
              </a:rPr>
              <a:t>suffers </a:t>
            </a:r>
            <a:r>
              <a:rPr dirty="0" sz="3600" spc="-250" b="1">
                <a:solidFill>
                  <a:srgbClr val="E64625"/>
                </a:solidFill>
                <a:latin typeface="Arial"/>
                <a:cs typeface="Arial"/>
              </a:rPr>
              <a:t>from </a:t>
            </a:r>
            <a:r>
              <a:rPr dirty="0" sz="3600" spc="-204" b="1">
                <a:solidFill>
                  <a:srgbClr val="E64625"/>
                </a:solidFill>
                <a:latin typeface="Arial"/>
                <a:cs typeface="Arial"/>
              </a:rPr>
              <a:t>work </a:t>
            </a:r>
            <a:r>
              <a:rPr dirty="0" sz="3600" spc="-265" b="1">
                <a:solidFill>
                  <a:srgbClr val="E64625"/>
                </a:solidFill>
                <a:latin typeface="Arial"/>
                <a:cs typeface="Arial"/>
              </a:rPr>
              <a:t>conservation</a:t>
            </a:r>
            <a:r>
              <a:rPr dirty="0" sz="3600" spc="-200" b="1">
                <a:solidFill>
                  <a:srgbClr val="E64625"/>
                </a:solidFill>
                <a:latin typeface="Arial"/>
                <a:cs typeface="Arial"/>
              </a:rPr>
              <a:t> </a:t>
            </a:r>
            <a:r>
              <a:rPr dirty="0" sz="3600" spc="-340" b="1">
                <a:solidFill>
                  <a:srgbClr val="E64625"/>
                </a:solidFill>
                <a:latin typeface="Arial"/>
                <a:cs typeface="Arial"/>
              </a:rPr>
              <a:t>issues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1528" y="2831184"/>
            <a:ext cx="6425525" cy="3005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05647" y="3075939"/>
            <a:ext cx="26231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65">
                <a:solidFill>
                  <a:srgbClr val="252525"/>
                </a:solidFill>
                <a:latin typeface="Arial"/>
                <a:cs typeface="Arial"/>
              </a:rPr>
              <a:t>Core </a:t>
            </a:r>
            <a:r>
              <a:rPr dirty="0" sz="2800" spc="-24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dirty="0" sz="2800" spc="-190">
                <a:solidFill>
                  <a:srgbClr val="252525"/>
                </a:solidFill>
                <a:latin typeface="Arial"/>
                <a:cs typeface="Arial"/>
              </a:rPr>
              <a:t>mostly</a:t>
            </a:r>
            <a:r>
              <a:rPr dirty="0" sz="2800" spc="-18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55">
                <a:solidFill>
                  <a:srgbClr val="252525"/>
                </a:solidFill>
                <a:latin typeface="Arial"/>
                <a:cs typeface="Arial"/>
              </a:rPr>
              <a:t>idle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880" y="4104454"/>
            <a:ext cx="413384" cy="7150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060"/>
              </a:lnSpc>
            </a:pPr>
            <a:r>
              <a:rPr dirty="0" sz="2800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97902" y="3295650"/>
            <a:ext cx="420370" cy="114300"/>
          </a:xfrm>
          <a:custGeom>
            <a:avLst/>
            <a:gdLst/>
            <a:ahLst/>
            <a:cxnLst/>
            <a:rect l="l" t="t" r="r" b="b"/>
            <a:pathLst>
              <a:path w="4203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203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20370" h="114300">
                <a:moveTo>
                  <a:pt x="42037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20370" y="76200"/>
                </a:lnTo>
                <a:lnTo>
                  <a:pt x="420370" y="3810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06842" y="3950970"/>
            <a:ext cx="37465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65">
                <a:solidFill>
                  <a:srgbClr val="252525"/>
                </a:solidFill>
                <a:latin typeface="Arial"/>
                <a:cs typeface="Arial"/>
              </a:rPr>
              <a:t>Core </a:t>
            </a:r>
            <a:r>
              <a:rPr dirty="0" sz="2800" spc="-24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dirty="0" sz="2800" spc="-190">
                <a:solidFill>
                  <a:srgbClr val="252525"/>
                </a:solidFill>
                <a:latin typeface="Arial"/>
                <a:cs typeface="Arial"/>
              </a:rPr>
              <a:t>mostly</a:t>
            </a:r>
            <a:r>
              <a:rPr dirty="0" sz="2800" spc="-16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90">
                <a:solidFill>
                  <a:srgbClr val="252525"/>
                </a:solidFill>
                <a:latin typeface="Arial"/>
                <a:cs typeface="Arial"/>
              </a:rPr>
              <a:t>overloaded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97902" y="4146803"/>
            <a:ext cx="329565" cy="114300"/>
          </a:xfrm>
          <a:custGeom>
            <a:avLst/>
            <a:gdLst/>
            <a:ahLst/>
            <a:cxnLst/>
            <a:rect l="l" t="t" r="r" b="b"/>
            <a:pathLst>
              <a:path w="32956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2956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29565" h="114300">
                <a:moveTo>
                  <a:pt x="32918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29183" y="76200"/>
                </a:lnTo>
                <a:lnTo>
                  <a:pt x="329183" y="3810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64915" y="5589066"/>
            <a:ext cx="2424430" cy="121221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algn="ctr" marR="73025">
              <a:lnSpc>
                <a:spcPct val="100000"/>
              </a:lnSpc>
              <a:spcBef>
                <a:spcPts val="1410"/>
              </a:spcBef>
            </a:pPr>
            <a:r>
              <a:rPr dirty="0" sz="2800" spc="-280">
                <a:solidFill>
                  <a:srgbClr val="252525"/>
                </a:solidFill>
                <a:latin typeface="Arial"/>
                <a:cs typeface="Arial"/>
              </a:rPr>
              <a:t>Time</a:t>
            </a:r>
            <a:r>
              <a:rPr dirty="0" sz="2800" spc="-4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225">
                <a:solidFill>
                  <a:srgbClr val="252525"/>
                </a:solidFill>
                <a:latin typeface="Arial"/>
                <a:cs typeface="Arial"/>
              </a:rPr>
              <a:t>(second)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dirty="0" sz="2800" spc="-275" b="1" i="1">
                <a:solidFill>
                  <a:srgbClr val="7E7E7E"/>
                </a:solidFill>
                <a:latin typeface="Arial"/>
                <a:cs typeface="Arial"/>
              </a:rPr>
              <a:t>[Lozi </a:t>
            </a:r>
            <a:r>
              <a:rPr dirty="0" sz="2800" spc="-185" b="1" i="1">
                <a:solidFill>
                  <a:srgbClr val="7E7E7E"/>
                </a:solidFill>
                <a:latin typeface="Arial"/>
                <a:cs typeface="Arial"/>
              </a:rPr>
              <a:t>et </a:t>
            </a:r>
            <a:r>
              <a:rPr dirty="0" sz="2800" spc="-204" b="1" i="1">
                <a:solidFill>
                  <a:srgbClr val="7E7E7E"/>
                </a:solidFill>
                <a:latin typeface="Arial"/>
                <a:cs typeface="Arial"/>
              </a:rPr>
              <a:t>al.</a:t>
            </a:r>
            <a:r>
              <a:rPr dirty="0" sz="2800" spc="-185" b="1" i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800" spc="-70" b="1" i="1">
                <a:solidFill>
                  <a:srgbClr val="7E7E7E"/>
                </a:solidFill>
                <a:latin typeface="Arial"/>
                <a:cs typeface="Arial"/>
              </a:rPr>
              <a:t>2016]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911" y="3033521"/>
            <a:ext cx="257175" cy="242316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5"/>
              </a:spcBef>
            </a:pP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800" spc="-5">
                <a:latin typeface="Carlito"/>
                <a:cs typeface="Carlito"/>
              </a:rPr>
              <a:t>16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800" spc="-5">
                <a:latin typeface="Carlito"/>
                <a:cs typeface="Carlito"/>
              </a:rPr>
              <a:t>24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800" spc="-5"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1800" spc="-5">
                <a:latin typeface="Carlito"/>
                <a:cs typeface="Carlito"/>
              </a:rPr>
              <a:t>40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200"/>
              </a:spcBef>
            </a:pPr>
            <a:r>
              <a:rPr dirty="0" sz="1800" spc="-5">
                <a:latin typeface="Carlito"/>
                <a:cs typeface="Carlito"/>
              </a:rPr>
              <a:t>48</a:t>
            </a:r>
            <a:endParaRPr sz="180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800" spc="-5">
                <a:latin typeface="Carlito"/>
                <a:cs typeface="Carlito"/>
              </a:rPr>
              <a:t>56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022" y="210311"/>
            <a:ext cx="98101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Comparable </a:t>
            </a:r>
            <a:r>
              <a:rPr dirty="0" spc="-425"/>
              <a:t>or </a:t>
            </a:r>
            <a:r>
              <a:rPr dirty="0" spc="-415"/>
              <a:t>better</a:t>
            </a:r>
            <a:r>
              <a:rPr dirty="0" spc="585"/>
              <a:t> </a:t>
            </a:r>
            <a:r>
              <a:rPr dirty="0" spc="-415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505200" y="1267460"/>
            <a:ext cx="7181599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07053" y="5625846"/>
            <a:ext cx="49790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45" b="1">
                <a:solidFill>
                  <a:srgbClr val="EA6045"/>
                </a:solidFill>
                <a:latin typeface="Arial"/>
                <a:cs typeface="Arial"/>
              </a:rPr>
              <a:t>NAS benchmarks </a:t>
            </a:r>
            <a:r>
              <a:rPr dirty="0" sz="2800" spc="-130" b="1">
                <a:solidFill>
                  <a:srgbClr val="EA6045"/>
                </a:solidFill>
                <a:latin typeface="Arial"/>
                <a:cs typeface="Arial"/>
              </a:rPr>
              <a:t>(lower </a:t>
            </a:r>
            <a:r>
              <a:rPr dirty="0" sz="2800" spc="-210" b="1">
                <a:solidFill>
                  <a:srgbClr val="EA6045"/>
                </a:solidFill>
                <a:latin typeface="Arial"/>
                <a:cs typeface="Arial"/>
              </a:rPr>
              <a:t>is</a:t>
            </a:r>
            <a:r>
              <a:rPr dirty="0" sz="2800" spc="-14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195" b="1">
                <a:solidFill>
                  <a:srgbClr val="EA6045"/>
                </a:solidFill>
                <a:latin typeface="Arial"/>
                <a:cs typeface="Arial"/>
              </a:rPr>
              <a:t>better)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622" y="2494232"/>
            <a:ext cx="11641084" cy="2581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28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022" y="210311"/>
            <a:ext cx="981011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Comparable </a:t>
            </a:r>
            <a:r>
              <a:rPr dirty="0" spc="-425"/>
              <a:t>or </a:t>
            </a:r>
            <a:r>
              <a:rPr dirty="0" spc="-415"/>
              <a:t>better</a:t>
            </a:r>
            <a:r>
              <a:rPr dirty="0" spc="585"/>
              <a:t> </a:t>
            </a:r>
            <a:r>
              <a:rPr dirty="0" spc="-415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505200" y="1267460"/>
            <a:ext cx="7181599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19590" y="1826513"/>
            <a:ext cx="5359411" cy="397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87420" y="5826505"/>
            <a:ext cx="5557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90" b="1">
                <a:solidFill>
                  <a:srgbClr val="EA6045"/>
                </a:solidFill>
                <a:latin typeface="Arial"/>
                <a:cs typeface="Arial"/>
              </a:rPr>
              <a:t>Sysbench </a:t>
            </a:r>
            <a:r>
              <a:rPr dirty="0" sz="2800" spc="-225" b="1">
                <a:solidFill>
                  <a:srgbClr val="EA6045"/>
                </a:solidFill>
                <a:latin typeface="Arial"/>
                <a:cs typeface="Arial"/>
              </a:rPr>
              <a:t>on </a:t>
            </a:r>
            <a:r>
              <a:rPr dirty="0" sz="2800" spc="-270" b="1">
                <a:solidFill>
                  <a:srgbClr val="EA6045"/>
                </a:solidFill>
                <a:latin typeface="Arial"/>
                <a:cs typeface="Arial"/>
              </a:rPr>
              <a:t>MySQL </a:t>
            </a:r>
            <a:r>
              <a:rPr dirty="0" sz="2800" spc="-175" b="1">
                <a:solidFill>
                  <a:srgbClr val="EA6045"/>
                </a:solidFill>
                <a:latin typeface="Arial"/>
                <a:cs typeface="Arial"/>
              </a:rPr>
              <a:t>(higher </a:t>
            </a:r>
            <a:r>
              <a:rPr dirty="0" sz="2800" spc="-210" b="1">
                <a:solidFill>
                  <a:srgbClr val="EA6045"/>
                </a:solidFill>
                <a:latin typeface="Arial"/>
                <a:cs typeface="Arial"/>
              </a:rPr>
              <a:t>is</a:t>
            </a:r>
            <a:r>
              <a:rPr dirty="0" sz="2800" spc="-229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2800" spc="-195" b="1">
                <a:solidFill>
                  <a:srgbClr val="EA6045"/>
                </a:solidFill>
                <a:latin typeface="Arial"/>
                <a:cs typeface="Arial"/>
              </a:rPr>
              <a:t>better)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28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28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1547" y="210311"/>
            <a:ext cx="316865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7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97303"/>
            <a:ext cx="9439910" cy="320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90"/>
              </a:lnSpc>
              <a:spcBef>
                <a:spcPts val="100"/>
              </a:spcBef>
            </a:pPr>
            <a:r>
              <a:rPr dirty="0" sz="3600" spc="-380" b="1">
                <a:latin typeface="Arial"/>
                <a:cs typeface="Arial"/>
              </a:rPr>
              <a:t>Work </a:t>
            </a:r>
            <a:r>
              <a:rPr dirty="0" sz="3600" spc="-265" b="1">
                <a:latin typeface="Arial"/>
                <a:cs typeface="Arial"/>
              </a:rPr>
              <a:t>conservation: </a:t>
            </a:r>
            <a:r>
              <a:rPr dirty="0" sz="3600" spc="-285" b="1">
                <a:latin typeface="Arial"/>
                <a:cs typeface="Arial"/>
              </a:rPr>
              <a:t>not</a:t>
            </a:r>
            <a:r>
              <a:rPr dirty="0" sz="3600" spc="-65" b="1">
                <a:latin typeface="Arial"/>
                <a:cs typeface="Arial"/>
              </a:rPr>
              <a:t> </a:t>
            </a:r>
            <a:r>
              <a:rPr dirty="0" sz="3600" spc="-235" b="1">
                <a:latin typeface="Arial"/>
                <a:cs typeface="Arial"/>
              </a:rPr>
              <a:t>straighforward!</a:t>
            </a:r>
            <a:endParaRPr sz="3600">
              <a:latin typeface="Arial"/>
              <a:cs typeface="Arial"/>
            </a:endParaRPr>
          </a:p>
          <a:p>
            <a:pPr marL="133985">
              <a:lnSpc>
                <a:spcPts val="3890"/>
              </a:lnSpc>
            </a:pPr>
            <a:r>
              <a:rPr dirty="0" sz="3600" b="1">
                <a:latin typeface="Arial"/>
                <a:cs typeface="Arial"/>
              </a:rPr>
              <a:t>… </a:t>
            </a:r>
            <a:r>
              <a:rPr dirty="0" sz="3600" spc="-200" b="1">
                <a:latin typeface="Arial"/>
                <a:cs typeface="Arial"/>
              </a:rPr>
              <a:t>new </a:t>
            </a:r>
            <a:r>
              <a:rPr dirty="0" sz="3600" spc="-229" b="1">
                <a:latin typeface="Arial"/>
                <a:cs typeface="Arial"/>
              </a:rPr>
              <a:t>formalism: </a:t>
            </a:r>
            <a:r>
              <a:rPr dirty="0" sz="3600" spc="-425" b="1" i="1">
                <a:latin typeface="Arial"/>
                <a:cs typeface="Arial"/>
              </a:rPr>
              <a:t>concurrent </a:t>
            </a:r>
            <a:r>
              <a:rPr dirty="0" sz="3600" spc="-204" b="1">
                <a:latin typeface="Arial"/>
                <a:cs typeface="Arial"/>
              </a:rPr>
              <a:t>work</a:t>
            </a:r>
            <a:r>
              <a:rPr dirty="0" sz="3600" spc="80" b="1">
                <a:latin typeface="Arial"/>
                <a:cs typeface="Arial"/>
              </a:rPr>
              <a:t> </a:t>
            </a:r>
            <a:r>
              <a:rPr dirty="0" sz="3600" spc="-280" b="1">
                <a:latin typeface="Arial"/>
                <a:cs typeface="Arial"/>
              </a:rPr>
              <a:t>conservation!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890"/>
              </a:lnSpc>
              <a:spcBef>
                <a:spcPts val="2590"/>
              </a:spcBef>
            </a:pPr>
            <a:r>
              <a:rPr dirty="0" sz="3600" spc="-280" b="1">
                <a:latin typeface="Arial"/>
                <a:cs typeface="Arial"/>
              </a:rPr>
              <a:t>Complex </a:t>
            </a:r>
            <a:r>
              <a:rPr dirty="0" sz="3600" spc="-330" b="1">
                <a:latin typeface="Arial"/>
                <a:cs typeface="Arial"/>
              </a:rPr>
              <a:t>concurrency</a:t>
            </a:r>
            <a:r>
              <a:rPr dirty="0" sz="3600" spc="-490" b="1">
                <a:latin typeface="Arial"/>
                <a:cs typeface="Arial"/>
              </a:rPr>
              <a:t> </a:t>
            </a:r>
            <a:r>
              <a:rPr dirty="0" sz="3600" spc="-370" b="1">
                <a:latin typeface="Arial"/>
                <a:cs typeface="Arial"/>
              </a:rPr>
              <a:t>scheme</a:t>
            </a:r>
            <a:endParaRPr sz="3600">
              <a:latin typeface="Arial"/>
              <a:cs typeface="Arial"/>
            </a:endParaRPr>
          </a:p>
          <a:p>
            <a:pPr algn="ctr" marR="1835785">
              <a:lnSpc>
                <a:spcPts val="3890"/>
              </a:lnSpc>
            </a:pPr>
            <a:r>
              <a:rPr dirty="0" sz="3600" spc="-240" b="1">
                <a:latin typeface="Arial"/>
                <a:cs typeface="Arial"/>
              </a:rPr>
              <a:t>…proofs </a:t>
            </a:r>
            <a:r>
              <a:rPr dirty="0" sz="3600" spc="-254" b="1">
                <a:latin typeface="Arial"/>
                <a:cs typeface="Arial"/>
              </a:rPr>
              <a:t>made </a:t>
            </a:r>
            <a:r>
              <a:rPr dirty="0" sz="3600" spc="-240" b="1">
                <a:latin typeface="Arial"/>
                <a:cs typeface="Arial"/>
              </a:rPr>
              <a:t>tractable </a:t>
            </a:r>
            <a:r>
              <a:rPr dirty="0" sz="3600" spc="-285" b="1">
                <a:latin typeface="Arial"/>
                <a:cs typeface="Arial"/>
              </a:rPr>
              <a:t>using </a:t>
            </a:r>
            <a:r>
              <a:rPr dirty="0" sz="3600" spc="-105" b="1">
                <a:latin typeface="Arial"/>
                <a:cs typeface="Arial"/>
              </a:rPr>
              <a:t>a</a:t>
            </a:r>
            <a:r>
              <a:rPr dirty="0" sz="3600" spc="775" b="1">
                <a:latin typeface="Arial"/>
                <a:cs typeface="Arial"/>
              </a:rPr>
              <a:t> </a:t>
            </a:r>
            <a:r>
              <a:rPr dirty="0" sz="3600" spc="-434" b="1">
                <a:latin typeface="Arial"/>
                <a:cs typeface="Arial"/>
              </a:rPr>
              <a:t>DSL.</a:t>
            </a:r>
            <a:endParaRPr sz="3600">
              <a:latin typeface="Arial"/>
              <a:cs typeface="Arial"/>
            </a:endParaRPr>
          </a:p>
          <a:p>
            <a:pPr algn="ctr" marR="1901189">
              <a:lnSpc>
                <a:spcPct val="100000"/>
              </a:lnSpc>
              <a:spcBef>
                <a:spcPts val="2590"/>
              </a:spcBef>
            </a:pPr>
            <a:r>
              <a:rPr dirty="0" sz="3600" spc="-305" b="1">
                <a:latin typeface="Arial"/>
                <a:cs typeface="Arial"/>
              </a:rPr>
              <a:t>Performance: </a:t>
            </a:r>
            <a:r>
              <a:rPr dirty="0" sz="3600" spc="-200" b="1">
                <a:latin typeface="Arial"/>
                <a:cs typeface="Arial"/>
              </a:rPr>
              <a:t>similar </a:t>
            </a:r>
            <a:r>
              <a:rPr dirty="0" sz="3600" spc="-285" b="1">
                <a:latin typeface="Arial"/>
                <a:cs typeface="Arial"/>
              </a:rPr>
              <a:t>or </a:t>
            </a:r>
            <a:r>
              <a:rPr dirty="0" sz="3600" spc="-275" b="1">
                <a:latin typeface="Arial"/>
                <a:cs typeface="Arial"/>
              </a:rPr>
              <a:t>better </a:t>
            </a:r>
            <a:r>
              <a:rPr dirty="0" sz="3600" spc="-240" b="1">
                <a:latin typeface="Arial"/>
                <a:cs typeface="Arial"/>
              </a:rPr>
              <a:t>than</a:t>
            </a:r>
            <a:r>
              <a:rPr dirty="0" sz="3600" spc="165" b="1">
                <a:latin typeface="Arial"/>
                <a:cs typeface="Arial"/>
              </a:rPr>
              <a:t> </a:t>
            </a:r>
            <a:r>
              <a:rPr dirty="0" sz="3600" spc="-455" b="1">
                <a:latin typeface="Arial"/>
                <a:cs typeface="Arial"/>
              </a:rPr>
              <a:t>CFS.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740" y="210311"/>
            <a:ext cx="23831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010" y="3648286"/>
            <a:ext cx="413384" cy="715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3060"/>
              </a:lnSpc>
            </a:pPr>
            <a:r>
              <a:rPr dirty="0" sz="2800">
                <a:solidFill>
                  <a:srgbClr val="252525"/>
                </a:solidFill>
                <a:latin typeface="Arial"/>
                <a:cs typeface="Arial"/>
              </a:rPr>
              <a:t>Core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7902" y="3855720"/>
            <a:ext cx="420370" cy="114300"/>
          </a:xfrm>
          <a:custGeom>
            <a:avLst/>
            <a:gdLst/>
            <a:ahLst/>
            <a:cxnLst/>
            <a:rect l="l" t="t" r="r" b="b"/>
            <a:pathLst>
              <a:path w="420370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420370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420370" h="114300">
                <a:moveTo>
                  <a:pt x="420370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420370" y="76199"/>
                </a:lnTo>
                <a:lnTo>
                  <a:pt x="420370" y="38099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7902" y="3073907"/>
            <a:ext cx="329565" cy="114300"/>
          </a:xfrm>
          <a:custGeom>
            <a:avLst/>
            <a:gdLst/>
            <a:ahLst/>
            <a:cxnLst/>
            <a:rect l="l" t="t" r="r" b="b"/>
            <a:pathLst>
              <a:path w="32956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2956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29565" h="114300">
                <a:moveTo>
                  <a:pt x="32918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29183" y="76200"/>
                </a:lnTo>
                <a:lnTo>
                  <a:pt x="329183" y="3810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8231" y="3037332"/>
            <a:ext cx="6419848" cy="2307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55624" y="1534159"/>
            <a:ext cx="10078720" cy="4923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20" b="1">
                <a:solidFill>
                  <a:srgbClr val="EA6045"/>
                </a:solidFill>
                <a:latin typeface="Arial"/>
                <a:cs typeface="Arial"/>
              </a:rPr>
              <a:t>FreeBSD </a:t>
            </a:r>
            <a:r>
              <a:rPr dirty="0" sz="3600" spc="-360" b="1">
                <a:solidFill>
                  <a:srgbClr val="EA6045"/>
                </a:solidFill>
                <a:latin typeface="Arial"/>
                <a:cs typeface="Arial"/>
              </a:rPr>
              <a:t>(ULE) </a:t>
            </a:r>
            <a:r>
              <a:rPr dirty="0" sz="3600" spc="-260" b="1">
                <a:solidFill>
                  <a:srgbClr val="E64625"/>
                </a:solidFill>
                <a:latin typeface="Arial"/>
                <a:cs typeface="Arial"/>
              </a:rPr>
              <a:t>suffers </a:t>
            </a:r>
            <a:r>
              <a:rPr dirty="0" sz="3600" spc="-250" b="1">
                <a:solidFill>
                  <a:srgbClr val="E64625"/>
                </a:solidFill>
                <a:latin typeface="Arial"/>
                <a:cs typeface="Arial"/>
              </a:rPr>
              <a:t>from </a:t>
            </a:r>
            <a:r>
              <a:rPr dirty="0" sz="3600" spc="-200" b="1">
                <a:solidFill>
                  <a:srgbClr val="E64625"/>
                </a:solidFill>
                <a:latin typeface="Arial"/>
                <a:cs typeface="Arial"/>
              </a:rPr>
              <a:t>work </a:t>
            </a:r>
            <a:r>
              <a:rPr dirty="0" sz="3600" spc="-265" b="1">
                <a:solidFill>
                  <a:srgbClr val="E64625"/>
                </a:solidFill>
                <a:latin typeface="Arial"/>
                <a:cs typeface="Arial"/>
              </a:rPr>
              <a:t>conservation</a:t>
            </a:r>
            <a:r>
              <a:rPr dirty="0" sz="3600" spc="25" b="1">
                <a:solidFill>
                  <a:srgbClr val="E64625"/>
                </a:solidFill>
                <a:latin typeface="Arial"/>
                <a:cs typeface="Arial"/>
              </a:rPr>
              <a:t> </a:t>
            </a:r>
            <a:r>
              <a:rPr dirty="0" sz="3600" spc="-340" b="1">
                <a:solidFill>
                  <a:srgbClr val="E64625"/>
                </a:solidFill>
                <a:latin typeface="Arial"/>
                <a:cs typeface="Arial"/>
              </a:rPr>
              <a:t>issues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Arial"/>
              <a:cs typeface="Arial"/>
            </a:endParaRPr>
          </a:p>
          <a:p>
            <a:pPr marL="7062470" marR="369570" indent="-99060">
              <a:lnSpc>
                <a:spcPct val="177600"/>
              </a:lnSpc>
            </a:pPr>
            <a:r>
              <a:rPr dirty="0" sz="2800" spc="-160">
                <a:solidFill>
                  <a:srgbClr val="252525"/>
                </a:solidFill>
                <a:latin typeface="Arial"/>
                <a:cs typeface="Arial"/>
              </a:rPr>
              <a:t>Core </a:t>
            </a:r>
            <a:r>
              <a:rPr dirty="0" sz="2800" spc="-24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dirty="0" sz="2800" spc="-90">
                <a:solidFill>
                  <a:srgbClr val="252525"/>
                </a:solidFill>
                <a:latin typeface="Arial"/>
                <a:cs typeface="Arial"/>
              </a:rPr>
              <a:t>overloaded  </a:t>
            </a:r>
            <a:r>
              <a:rPr dirty="0" sz="2800" spc="-160">
                <a:solidFill>
                  <a:srgbClr val="252525"/>
                </a:solidFill>
                <a:latin typeface="Arial"/>
                <a:cs typeface="Arial"/>
              </a:rPr>
              <a:t>Core </a:t>
            </a:r>
            <a:r>
              <a:rPr dirty="0" sz="2800" spc="-24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dirty="0" sz="2800" spc="13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252525"/>
                </a:solidFill>
                <a:latin typeface="Arial"/>
                <a:cs typeface="Arial"/>
              </a:rPr>
              <a:t>idle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"/>
              <a:cs typeface="Arial"/>
            </a:endParaRPr>
          </a:p>
          <a:p>
            <a:pPr algn="ctr" marR="3350895">
              <a:lnSpc>
                <a:spcPct val="100000"/>
              </a:lnSpc>
            </a:pPr>
            <a:r>
              <a:rPr dirty="0" sz="2800" spc="-280">
                <a:solidFill>
                  <a:srgbClr val="252525"/>
                </a:solidFill>
                <a:latin typeface="Arial"/>
                <a:cs typeface="Arial"/>
              </a:rPr>
              <a:t>Time</a:t>
            </a:r>
            <a:r>
              <a:rPr dirty="0" sz="2800" spc="-2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800" spc="-225">
                <a:solidFill>
                  <a:srgbClr val="252525"/>
                </a:solidFill>
                <a:latin typeface="Arial"/>
                <a:cs typeface="Arial"/>
              </a:rPr>
              <a:t>(second)</a:t>
            </a:r>
            <a:endParaRPr sz="2800">
              <a:latin typeface="Arial"/>
              <a:cs typeface="Arial"/>
            </a:endParaRPr>
          </a:p>
          <a:p>
            <a:pPr algn="ctr" marR="3280410">
              <a:lnSpc>
                <a:spcPct val="100000"/>
              </a:lnSpc>
              <a:spcBef>
                <a:spcPts val="1939"/>
              </a:spcBef>
            </a:pPr>
            <a:r>
              <a:rPr dirty="0" sz="2800" spc="-345" b="1" i="1">
                <a:solidFill>
                  <a:srgbClr val="7E7E7E"/>
                </a:solidFill>
                <a:latin typeface="Arial"/>
                <a:cs typeface="Arial"/>
              </a:rPr>
              <a:t>[Bouron </a:t>
            </a:r>
            <a:r>
              <a:rPr dirty="0" sz="2800" spc="-185" b="1" i="1">
                <a:solidFill>
                  <a:srgbClr val="7E7E7E"/>
                </a:solidFill>
                <a:latin typeface="Arial"/>
                <a:cs typeface="Arial"/>
              </a:rPr>
              <a:t>et </a:t>
            </a:r>
            <a:r>
              <a:rPr dirty="0" sz="2800" spc="-204" b="1" i="1">
                <a:solidFill>
                  <a:srgbClr val="7E7E7E"/>
                </a:solidFill>
                <a:latin typeface="Arial"/>
                <a:cs typeface="Arial"/>
              </a:rPr>
              <a:t>al.</a:t>
            </a:r>
            <a:r>
              <a:rPr dirty="0" sz="2800" spc="-20" b="1" i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2800" spc="-70" b="1" i="1">
                <a:solidFill>
                  <a:srgbClr val="7E7E7E"/>
                </a:solidFill>
                <a:latin typeface="Arial"/>
                <a:cs typeface="Arial"/>
              </a:rPr>
              <a:t>2018]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5805" y="3060954"/>
            <a:ext cx="6002655" cy="1784985"/>
            <a:chOff x="1495805" y="3060954"/>
            <a:chExt cx="6002655" cy="1784985"/>
          </a:xfrm>
        </p:grpSpPr>
        <p:sp>
          <p:nvSpPr>
            <p:cNvPr id="9" name="object 9"/>
            <p:cNvSpPr/>
            <p:nvPr/>
          </p:nvSpPr>
          <p:spPr>
            <a:xfrm>
              <a:off x="1495805" y="3060954"/>
              <a:ext cx="6002655" cy="70485"/>
            </a:xfrm>
            <a:custGeom>
              <a:avLst/>
              <a:gdLst/>
              <a:ahLst/>
              <a:cxnLst/>
              <a:rect l="l" t="t" r="r" b="b"/>
              <a:pathLst>
                <a:path w="6002655" h="70485">
                  <a:moveTo>
                    <a:pt x="0" y="70103"/>
                  </a:moveTo>
                  <a:lnTo>
                    <a:pt x="6002274" y="70103"/>
                  </a:lnTo>
                  <a:lnTo>
                    <a:pt x="6002274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95805" y="3131058"/>
              <a:ext cx="6002655" cy="1714500"/>
            </a:xfrm>
            <a:custGeom>
              <a:avLst/>
              <a:gdLst/>
              <a:ahLst/>
              <a:cxnLst/>
              <a:rect l="l" t="t" r="r" b="b"/>
              <a:pathLst>
                <a:path w="6002655" h="1714500">
                  <a:moveTo>
                    <a:pt x="6002274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6002274" y="1714500"/>
                  </a:lnTo>
                  <a:lnTo>
                    <a:pt x="6002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4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4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740" y="210311"/>
            <a:ext cx="23831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0316" y="1432052"/>
            <a:ext cx="8153400" cy="403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380" b="1">
                <a:solidFill>
                  <a:srgbClr val="EA6045"/>
                </a:solidFill>
                <a:latin typeface="Arial"/>
                <a:cs typeface="Arial"/>
              </a:rPr>
              <a:t>Work </a:t>
            </a:r>
            <a:r>
              <a:rPr dirty="0" sz="3600" spc="-265" b="1">
                <a:solidFill>
                  <a:srgbClr val="EA6045"/>
                </a:solidFill>
                <a:latin typeface="Arial"/>
                <a:cs typeface="Arial"/>
              </a:rPr>
              <a:t>conservation </a:t>
            </a:r>
            <a:r>
              <a:rPr dirty="0" sz="3600" spc="-355" b="1">
                <a:solidFill>
                  <a:srgbClr val="EA6045"/>
                </a:solidFill>
                <a:latin typeface="Arial"/>
                <a:cs typeface="Arial"/>
              </a:rPr>
              <a:t>bugs </a:t>
            </a:r>
            <a:r>
              <a:rPr dirty="0" sz="3600" spc="-195" b="1">
                <a:solidFill>
                  <a:srgbClr val="EA6045"/>
                </a:solidFill>
                <a:latin typeface="Arial"/>
                <a:cs typeface="Arial"/>
              </a:rPr>
              <a:t>are </a:t>
            </a:r>
            <a:r>
              <a:rPr dirty="0" sz="3600" spc="-240" b="1">
                <a:solidFill>
                  <a:srgbClr val="EA6045"/>
                </a:solidFill>
                <a:latin typeface="Arial"/>
                <a:cs typeface="Arial"/>
              </a:rPr>
              <a:t>hard </a:t>
            </a:r>
            <a:r>
              <a:rPr dirty="0" sz="3600" spc="-280" b="1">
                <a:solidFill>
                  <a:srgbClr val="EA6045"/>
                </a:solidFill>
                <a:latin typeface="Arial"/>
                <a:cs typeface="Arial"/>
              </a:rPr>
              <a:t>to</a:t>
            </a:r>
            <a:r>
              <a:rPr dirty="0" sz="3600" spc="-11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detect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600" spc="-204">
                <a:solidFill>
                  <a:srgbClr val="252525"/>
                </a:solidFill>
                <a:latin typeface="Arial"/>
                <a:cs typeface="Arial"/>
              </a:rPr>
              <a:t>No </a:t>
            </a:r>
            <a:r>
              <a:rPr dirty="0" sz="3600" spc="-285">
                <a:solidFill>
                  <a:srgbClr val="252525"/>
                </a:solidFill>
                <a:latin typeface="Arial"/>
                <a:cs typeface="Arial"/>
              </a:rPr>
              <a:t>crash, </a:t>
            </a:r>
            <a:r>
              <a:rPr dirty="0" sz="3600" spc="-315">
                <a:solidFill>
                  <a:srgbClr val="252525"/>
                </a:solidFill>
                <a:latin typeface="Arial"/>
                <a:cs typeface="Arial"/>
              </a:rPr>
              <a:t>no </a:t>
            </a:r>
            <a:r>
              <a:rPr dirty="0" sz="3600" spc="-140">
                <a:solidFill>
                  <a:srgbClr val="252525"/>
                </a:solidFill>
                <a:latin typeface="Arial"/>
                <a:cs typeface="Arial"/>
              </a:rPr>
              <a:t>deadlock. </a:t>
            </a:r>
            <a:r>
              <a:rPr dirty="0" sz="3600" spc="-204">
                <a:solidFill>
                  <a:srgbClr val="252525"/>
                </a:solidFill>
                <a:latin typeface="Arial"/>
                <a:cs typeface="Arial"/>
              </a:rPr>
              <a:t>No </a:t>
            </a:r>
            <a:r>
              <a:rPr dirty="0" sz="3600" spc="-254">
                <a:solidFill>
                  <a:srgbClr val="252525"/>
                </a:solidFill>
                <a:latin typeface="Arial"/>
                <a:cs typeface="Arial"/>
              </a:rPr>
              <a:t>obvious</a:t>
            </a:r>
            <a:r>
              <a:rPr dirty="0" sz="3600" spc="-34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3600" spc="-285">
                <a:solidFill>
                  <a:srgbClr val="252525"/>
                </a:solidFill>
                <a:latin typeface="Arial"/>
                <a:cs typeface="Arial"/>
              </a:rPr>
              <a:t>symptom.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 algn="ctr" marL="763270" marR="755650">
              <a:lnSpc>
                <a:spcPts val="3460"/>
              </a:lnSpc>
              <a:spcBef>
                <a:spcPts val="2395"/>
              </a:spcBef>
            </a:pPr>
            <a:r>
              <a:rPr dirty="0" sz="3600" spc="-15">
                <a:solidFill>
                  <a:srgbClr val="252525"/>
                </a:solidFill>
                <a:latin typeface="Arial"/>
                <a:cs typeface="Arial"/>
              </a:rPr>
              <a:t>137x </a:t>
            </a:r>
            <a:r>
              <a:rPr dirty="0" sz="3600" spc="-270">
                <a:solidFill>
                  <a:srgbClr val="252525"/>
                </a:solidFill>
                <a:latin typeface="Arial"/>
                <a:cs typeface="Arial"/>
              </a:rPr>
              <a:t>slowdown </a:t>
            </a:r>
            <a:r>
              <a:rPr dirty="0" sz="3600" spc="-315">
                <a:solidFill>
                  <a:srgbClr val="252525"/>
                </a:solidFill>
                <a:latin typeface="Arial"/>
                <a:cs typeface="Arial"/>
              </a:rPr>
              <a:t>on </a:t>
            </a:r>
            <a:r>
              <a:rPr dirty="0" sz="3600" spc="-484">
                <a:solidFill>
                  <a:srgbClr val="252525"/>
                </a:solidFill>
                <a:latin typeface="Arial"/>
                <a:cs typeface="Arial"/>
              </a:rPr>
              <a:t>HPC </a:t>
            </a:r>
            <a:r>
              <a:rPr dirty="0" sz="3600" spc="-150">
                <a:solidFill>
                  <a:srgbClr val="252525"/>
                </a:solidFill>
                <a:latin typeface="Arial"/>
                <a:cs typeface="Arial"/>
              </a:rPr>
              <a:t>applications  </a:t>
            </a:r>
            <a:r>
              <a:rPr dirty="0" sz="3600" spc="-80">
                <a:solidFill>
                  <a:srgbClr val="252525"/>
                </a:solidFill>
                <a:latin typeface="Arial"/>
                <a:cs typeface="Arial"/>
              </a:rPr>
              <a:t>23% </a:t>
            </a:r>
            <a:r>
              <a:rPr dirty="0" sz="3600" spc="-270">
                <a:solidFill>
                  <a:srgbClr val="252525"/>
                </a:solidFill>
                <a:latin typeface="Arial"/>
                <a:cs typeface="Arial"/>
              </a:rPr>
              <a:t>slowdown </a:t>
            </a:r>
            <a:r>
              <a:rPr dirty="0" sz="3600" spc="-315">
                <a:solidFill>
                  <a:srgbClr val="252525"/>
                </a:solidFill>
                <a:latin typeface="Arial"/>
                <a:cs typeface="Arial"/>
              </a:rPr>
              <a:t>on </a:t>
            </a:r>
            <a:r>
              <a:rPr dirty="0" sz="3600" spc="-2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dirty="0" sz="3600" spc="-8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3600" spc="-135">
                <a:solidFill>
                  <a:srgbClr val="252525"/>
                </a:solidFill>
                <a:latin typeface="Arial"/>
                <a:cs typeface="Arial"/>
              </a:rPr>
              <a:t>database.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3115"/>
              </a:lnSpc>
            </a:pPr>
            <a:r>
              <a:rPr dirty="0" sz="3200" spc="-320" b="1" i="1">
                <a:solidFill>
                  <a:srgbClr val="7E7E7E"/>
                </a:solidFill>
                <a:latin typeface="Arial"/>
                <a:cs typeface="Arial"/>
              </a:rPr>
              <a:t>[Lozi  </a:t>
            </a:r>
            <a:r>
              <a:rPr dirty="0" sz="3200" spc="-210" b="1" i="1">
                <a:solidFill>
                  <a:srgbClr val="7E7E7E"/>
                </a:solidFill>
                <a:latin typeface="Arial"/>
                <a:cs typeface="Arial"/>
              </a:rPr>
              <a:t>et </a:t>
            </a:r>
            <a:r>
              <a:rPr dirty="0" sz="3200" spc="-235" b="1" i="1">
                <a:solidFill>
                  <a:srgbClr val="7E7E7E"/>
                </a:solidFill>
                <a:latin typeface="Arial"/>
                <a:cs typeface="Arial"/>
              </a:rPr>
              <a:t>al.</a:t>
            </a:r>
            <a:r>
              <a:rPr dirty="0" sz="3200" spc="-170" b="1" i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3200" spc="-80" b="1" i="1">
                <a:solidFill>
                  <a:srgbClr val="7E7E7E"/>
                </a:solidFill>
                <a:latin typeface="Arial"/>
                <a:cs typeface="Arial"/>
              </a:rPr>
              <a:t>2016]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9388" y="6345364"/>
            <a:ext cx="4953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0"/>
              </a:lnSpc>
            </a:pP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r>
              <a:rPr dirty="0" sz="2000" spc="-10" b="1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dirty="0" sz="2000" spc="-5" b="1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88841" y="1994154"/>
              <a:ext cx="4860798" cy="22303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3267" y="2008152"/>
            <a:ext cx="6583045" cy="2150110"/>
          </a:xfrm>
          <a:prstGeom prst="rect"/>
        </p:spPr>
        <p:txBody>
          <a:bodyPr wrap="square" lIns="0" tIns="258445" rIns="0" bIns="0" rtlCol="0" vert="horz">
            <a:spAutoFit/>
          </a:bodyPr>
          <a:lstStyle/>
          <a:p>
            <a:pPr algn="ctr" marR="448309">
              <a:lnSpc>
                <a:spcPct val="100000"/>
              </a:lnSpc>
              <a:spcBef>
                <a:spcPts val="2035"/>
              </a:spcBef>
            </a:pPr>
            <a:r>
              <a:rPr dirty="0" sz="8000" spc="-725"/>
              <a:t>This</a:t>
            </a:r>
            <a:r>
              <a:rPr dirty="0" sz="8000" spc="-110"/>
              <a:t> </a:t>
            </a:r>
            <a:r>
              <a:rPr dirty="0" sz="8000" spc="-395"/>
              <a:t>talk</a:t>
            </a:r>
            <a:endParaRPr sz="800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3600" spc="-220">
                <a:solidFill>
                  <a:srgbClr val="EA6045"/>
                </a:solidFill>
              </a:rPr>
              <a:t>Formally </a:t>
            </a:r>
            <a:r>
              <a:rPr dirty="0" sz="3600" spc="-275">
                <a:solidFill>
                  <a:srgbClr val="EA6045"/>
                </a:solidFill>
              </a:rPr>
              <a:t>prove</a:t>
            </a:r>
            <a:r>
              <a:rPr dirty="0" sz="3600" spc="105">
                <a:solidFill>
                  <a:srgbClr val="EA6045"/>
                </a:solidFill>
              </a:rPr>
              <a:t> </a:t>
            </a:r>
            <a:r>
              <a:rPr dirty="0" sz="3600" spc="-240">
                <a:solidFill>
                  <a:srgbClr val="EA6045"/>
                </a:solidFill>
              </a:rPr>
              <a:t>work-conservation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935" y="210311"/>
            <a:ext cx="813308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65"/>
              <a:t>Work </a:t>
            </a:r>
            <a:r>
              <a:rPr dirty="0" spc="-390"/>
              <a:t>Conservation</a:t>
            </a:r>
            <a:r>
              <a:rPr dirty="0" spc="-600"/>
              <a:t> </a:t>
            </a:r>
            <a:r>
              <a:rPr dirty="0" spc="-330"/>
              <a:t>Formally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6163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335">
                <a:solidFill>
                  <a:srgbClr val="000000"/>
                </a:solidFill>
              </a:rPr>
              <a:t>(</a:t>
            </a:r>
            <a:r>
              <a:rPr dirty="0" spc="-335">
                <a:solidFill>
                  <a:srgbClr val="000000"/>
                </a:solidFill>
                <a:latin typeface="DejaVu Sans"/>
                <a:cs typeface="DejaVu Sans"/>
              </a:rPr>
              <a:t>∃</a:t>
            </a:r>
            <a:r>
              <a:rPr dirty="0" spc="-335">
                <a:solidFill>
                  <a:srgbClr val="000000"/>
                </a:solidFill>
              </a:rPr>
              <a:t>c </a:t>
            </a:r>
            <a:r>
              <a:rPr dirty="0" spc="-65">
                <a:solidFill>
                  <a:srgbClr val="000000"/>
                </a:solidFill>
              </a:rPr>
              <a:t>. </a:t>
            </a:r>
            <a:r>
              <a:rPr dirty="0" spc="-185">
                <a:solidFill>
                  <a:srgbClr val="000000"/>
                </a:solidFill>
              </a:rPr>
              <a:t>O(c)) </a:t>
            </a:r>
            <a:r>
              <a:rPr dirty="0" spc="100">
                <a:solidFill>
                  <a:srgbClr val="000000"/>
                </a:solidFill>
                <a:latin typeface="DejaVu Sans"/>
                <a:cs typeface="DejaVu Sans"/>
              </a:rPr>
              <a:t>⇒ </a:t>
            </a:r>
            <a:r>
              <a:rPr dirty="0" spc="-300">
                <a:solidFill>
                  <a:srgbClr val="000000"/>
                </a:solidFill>
              </a:rPr>
              <a:t>(</a:t>
            </a:r>
            <a:r>
              <a:rPr dirty="0" spc="-300">
                <a:solidFill>
                  <a:srgbClr val="000000"/>
                </a:solidFill>
                <a:latin typeface="DejaVu Sans"/>
                <a:cs typeface="DejaVu Sans"/>
              </a:rPr>
              <a:t>∀</a:t>
            </a:r>
            <a:r>
              <a:rPr dirty="0" spc="-300">
                <a:solidFill>
                  <a:srgbClr val="000000"/>
                </a:solidFill>
              </a:rPr>
              <a:t>c′ </a:t>
            </a:r>
            <a:r>
              <a:rPr dirty="0" spc="-65">
                <a:solidFill>
                  <a:srgbClr val="000000"/>
                </a:solidFill>
              </a:rPr>
              <a:t>.</a:t>
            </a:r>
            <a:r>
              <a:rPr dirty="0" spc="-480">
                <a:solidFill>
                  <a:srgbClr val="000000"/>
                </a:solidFill>
              </a:rPr>
              <a:t> </a:t>
            </a:r>
            <a:r>
              <a:rPr dirty="0" spc="-80">
                <a:solidFill>
                  <a:srgbClr val="000000"/>
                </a:solidFill>
              </a:rPr>
              <a:t>¬I(c′))</a:t>
            </a:r>
          </a:p>
          <a:p>
            <a:pPr algn="ctr">
              <a:lnSpc>
                <a:spcPct val="100000"/>
              </a:lnSpc>
              <a:spcBef>
                <a:spcPts val="2835"/>
              </a:spcBef>
            </a:pPr>
            <a:r>
              <a:rPr dirty="0" spc="-70">
                <a:solidFill>
                  <a:srgbClr val="C5CD8D"/>
                </a:solidFill>
              </a:rPr>
              <a:t>If </a:t>
            </a:r>
            <a:r>
              <a:rPr dirty="0" spc="-105">
                <a:solidFill>
                  <a:srgbClr val="C5CD8D"/>
                </a:solidFill>
              </a:rPr>
              <a:t>a </a:t>
            </a:r>
            <a:r>
              <a:rPr dirty="0" spc="-330">
                <a:solidFill>
                  <a:srgbClr val="C5CD8D"/>
                </a:solidFill>
              </a:rPr>
              <a:t>core </a:t>
            </a:r>
            <a:r>
              <a:rPr dirty="0" spc="-270">
                <a:solidFill>
                  <a:srgbClr val="C5CD8D"/>
                </a:solidFill>
              </a:rPr>
              <a:t>is </a:t>
            </a:r>
            <a:r>
              <a:rPr dirty="0" spc="-220">
                <a:solidFill>
                  <a:srgbClr val="C5CD8D"/>
                </a:solidFill>
              </a:rPr>
              <a:t>overloaded, </a:t>
            </a:r>
            <a:r>
              <a:rPr dirty="0" spc="-290">
                <a:solidFill>
                  <a:srgbClr val="C5CD8D"/>
                </a:solidFill>
              </a:rPr>
              <a:t>no </a:t>
            </a:r>
            <a:r>
              <a:rPr dirty="0" spc="-335">
                <a:solidFill>
                  <a:srgbClr val="C5CD8D"/>
                </a:solidFill>
              </a:rPr>
              <a:t>core </a:t>
            </a:r>
            <a:r>
              <a:rPr dirty="0" spc="-270">
                <a:solidFill>
                  <a:srgbClr val="C5CD8D"/>
                </a:solidFill>
              </a:rPr>
              <a:t>is</a:t>
            </a:r>
            <a:r>
              <a:rPr dirty="0" spc="-505">
                <a:solidFill>
                  <a:srgbClr val="C5CD8D"/>
                </a:solidFill>
              </a:rPr>
              <a:t> </a:t>
            </a:r>
            <a:r>
              <a:rPr dirty="0" spc="-175">
                <a:solidFill>
                  <a:srgbClr val="C5CD8D"/>
                </a:solidFill>
              </a:rPr>
              <a:t>idle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20361" y="3353561"/>
            <a:ext cx="1508760" cy="3016250"/>
            <a:chOff x="4420361" y="3353561"/>
            <a:chExt cx="1508760" cy="3016250"/>
          </a:xfrm>
        </p:grpSpPr>
        <p:sp>
          <p:nvSpPr>
            <p:cNvPr id="5" name="object 5"/>
            <p:cNvSpPr/>
            <p:nvPr/>
          </p:nvSpPr>
          <p:spPr>
            <a:xfrm>
              <a:off x="4779263" y="3356609"/>
              <a:ext cx="652780" cy="1685289"/>
            </a:xfrm>
            <a:custGeom>
              <a:avLst/>
              <a:gdLst/>
              <a:ahLst/>
              <a:cxnLst/>
              <a:rect l="l" t="t" r="r" b="b"/>
              <a:pathLst>
                <a:path w="652779" h="1685289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6070"/>
                  </a:lnTo>
                  <a:lnTo>
                    <a:pt x="643733" y="1618398"/>
                  </a:lnTo>
                  <a:lnTo>
                    <a:pt x="620442" y="1652952"/>
                  </a:lnTo>
                  <a:lnTo>
                    <a:pt x="585888" y="1676243"/>
                  </a:lnTo>
                  <a:lnTo>
                    <a:pt x="543560" y="1684782"/>
                  </a:lnTo>
                  <a:lnTo>
                    <a:pt x="108712" y="1684782"/>
                  </a:lnTo>
                  <a:lnTo>
                    <a:pt x="66383" y="1676243"/>
                  </a:lnTo>
                  <a:lnTo>
                    <a:pt x="31829" y="1652952"/>
                  </a:lnTo>
                  <a:lnTo>
                    <a:pt x="8538" y="1618398"/>
                  </a:lnTo>
                  <a:lnTo>
                    <a:pt x="0" y="1576070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48986" y="4597526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48986" y="4597526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48986" y="481393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48986" y="481393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409" y="5481827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2"/>
                  </a:moveTo>
                  <a:lnTo>
                    <a:pt x="1502664" y="884682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76824" y="5047107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39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98"/>
                  </a:lnTo>
                  <a:lnTo>
                    <a:pt x="58292" y="599198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599439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5" y="92837"/>
                  </a:lnTo>
                  <a:lnTo>
                    <a:pt x="4063" y="94615"/>
                  </a:lnTo>
                  <a:lnTo>
                    <a:pt x="7238" y="96393"/>
                  </a:lnTo>
                  <a:lnTo>
                    <a:pt x="11175" y="95377"/>
                  </a:lnTo>
                  <a:lnTo>
                    <a:pt x="45338" y="36811"/>
                  </a:lnTo>
                  <a:lnTo>
                    <a:pt x="45338" y="12827"/>
                  </a:lnTo>
                  <a:lnTo>
                    <a:pt x="59303" y="12827"/>
                  </a:lnTo>
                  <a:lnTo>
                    <a:pt x="51815" y="0"/>
                  </a:lnTo>
                  <a:close/>
                </a:path>
                <a:path w="104139" h="599439">
                  <a:moveTo>
                    <a:pt x="59303" y="12827"/>
                  </a:moveTo>
                  <a:lnTo>
                    <a:pt x="58292" y="12827"/>
                  </a:lnTo>
                  <a:lnTo>
                    <a:pt x="58292" y="36811"/>
                  </a:lnTo>
                  <a:lnTo>
                    <a:pt x="92455" y="95377"/>
                  </a:lnTo>
                  <a:lnTo>
                    <a:pt x="96392" y="96393"/>
                  </a:lnTo>
                  <a:lnTo>
                    <a:pt x="99567" y="94615"/>
                  </a:lnTo>
                  <a:lnTo>
                    <a:pt x="102615" y="92837"/>
                  </a:lnTo>
                  <a:lnTo>
                    <a:pt x="103632" y="88900"/>
                  </a:lnTo>
                  <a:lnTo>
                    <a:pt x="101853" y="85725"/>
                  </a:lnTo>
                  <a:lnTo>
                    <a:pt x="59303" y="12827"/>
                  </a:lnTo>
                  <a:close/>
                </a:path>
                <a:path w="104139" h="599439">
                  <a:moveTo>
                    <a:pt x="58292" y="12827"/>
                  </a:moveTo>
                  <a:lnTo>
                    <a:pt x="45338" y="12827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9"/>
                  </a:lnTo>
                  <a:lnTo>
                    <a:pt x="58292" y="16129"/>
                  </a:lnTo>
                  <a:lnTo>
                    <a:pt x="58292" y="12827"/>
                  </a:lnTo>
                  <a:close/>
                </a:path>
                <a:path w="104139" h="599439">
                  <a:moveTo>
                    <a:pt x="58292" y="16129"/>
                  </a:moveTo>
                  <a:lnTo>
                    <a:pt x="57403" y="16129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9"/>
                  </a:lnTo>
                  <a:close/>
                </a:path>
                <a:path w="104139" h="599439">
                  <a:moveTo>
                    <a:pt x="57403" y="16129"/>
                  </a:moveTo>
                  <a:lnTo>
                    <a:pt x="46227" y="16129"/>
                  </a:lnTo>
                  <a:lnTo>
                    <a:pt x="51815" y="25708"/>
                  </a:lnTo>
                  <a:lnTo>
                    <a:pt x="57403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40604" y="416090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40604" y="416090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40604" y="4377308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40604" y="4377308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6256782" y="5481828"/>
            <a:ext cx="1503045" cy="885190"/>
          </a:xfrm>
          <a:custGeom>
            <a:avLst/>
            <a:gdLst/>
            <a:ahLst/>
            <a:cxnLst/>
            <a:rect l="l" t="t" r="r" b="b"/>
            <a:pathLst>
              <a:path w="1503045" h="885189">
                <a:moveTo>
                  <a:pt x="0" y="884682"/>
                </a:moveTo>
                <a:lnTo>
                  <a:pt x="1502664" y="884682"/>
                </a:lnTo>
                <a:lnTo>
                  <a:pt x="1502664" y="0"/>
                </a:lnTo>
                <a:lnTo>
                  <a:pt x="0" y="0"/>
                </a:lnTo>
                <a:lnTo>
                  <a:pt x="0" y="884682"/>
                </a:lnTo>
                <a:close/>
              </a:path>
            </a:pathLst>
          </a:custGeom>
          <a:ln w="6096">
            <a:solidFill>
              <a:srgbClr val="4189B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237732" y="3353561"/>
            <a:ext cx="1541780" cy="3258185"/>
            <a:chOff x="6237732" y="3353561"/>
            <a:chExt cx="1541780" cy="3258185"/>
          </a:xfrm>
        </p:grpSpPr>
        <p:sp>
          <p:nvSpPr>
            <p:cNvPr id="18" name="object 18"/>
            <p:cNvSpPr/>
            <p:nvPr/>
          </p:nvSpPr>
          <p:spPr>
            <a:xfrm>
              <a:off x="6952869" y="5047107"/>
              <a:ext cx="104139" cy="669925"/>
            </a:xfrm>
            <a:custGeom>
              <a:avLst/>
              <a:gdLst/>
              <a:ahLst/>
              <a:cxnLst/>
              <a:rect l="l" t="t" r="r" b="b"/>
              <a:pathLst>
                <a:path w="104140" h="669925">
                  <a:moveTo>
                    <a:pt x="51815" y="25708"/>
                  </a:moveTo>
                  <a:lnTo>
                    <a:pt x="45338" y="36811"/>
                  </a:lnTo>
                  <a:lnTo>
                    <a:pt x="45338" y="669518"/>
                  </a:lnTo>
                  <a:lnTo>
                    <a:pt x="58292" y="669518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669925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5" y="92837"/>
                  </a:lnTo>
                  <a:lnTo>
                    <a:pt x="4063" y="94615"/>
                  </a:lnTo>
                  <a:lnTo>
                    <a:pt x="7238" y="96393"/>
                  </a:lnTo>
                  <a:lnTo>
                    <a:pt x="11175" y="95377"/>
                  </a:lnTo>
                  <a:lnTo>
                    <a:pt x="45338" y="36811"/>
                  </a:lnTo>
                  <a:lnTo>
                    <a:pt x="45338" y="12827"/>
                  </a:lnTo>
                  <a:lnTo>
                    <a:pt x="59303" y="12827"/>
                  </a:lnTo>
                  <a:lnTo>
                    <a:pt x="51815" y="0"/>
                  </a:lnTo>
                  <a:close/>
                </a:path>
                <a:path w="104140" h="669925">
                  <a:moveTo>
                    <a:pt x="59303" y="12827"/>
                  </a:moveTo>
                  <a:lnTo>
                    <a:pt x="58292" y="12827"/>
                  </a:lnTo>
                  <a:lnTo>
                    <a:pt x="58293" y="36811"/>
                  </a:lnTo>
                  <a:lnTo>
                    <a:pt x="92455" y="95377"/>
                  </a:lnTo>
                  <a:lnTo>
                    <a:pt x="96392" y="96393"/>
                  </a:lnTo>
                  <a:lnTo>
                    <a:pt x="99567" y="94615"/>
                  </a:lnTo>
                  <a:lnTo>
                    <a:pt x="102615" y="92837"/>
                  </a:lnTo>
                  <a:lnTo>
                    <a:pt x="103631" y="88900"/>
                  </a:lnTo>
                  <a:lnTo>
                    <a:pt x="101853" y="85725"/>
                  </a:lnTo>
                  <a:lnTo>
                    <a:pt x="59303" y="12827"/>
                  </a:lnTo>
                  <a:close/>
                </a:path>
                <a:path w="104140" h="669925">
                  <a:moveTo>
                    <a:pt x="58292" y="12827"/>
                  </a:moveTo>
                  <a:lnTo>
                    <a:pt x="45338" y="12827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9"/>
                  </a:lnTo>
                  <a:lnTo>
                    <a:pt x="58292" y="16129"/>
                  </a:lnTo>
                  <a:lnTo>
                    <a:pt x="58292" y="12827"/>
                  </a:lnTo>
                  <a:close/>
                </a:path>
                <a:path w="104140" h="669925">
                  <a:moveTo>
                    <a:pt x="58292" y="16129"/>
                  </a:moveTo>
                  <a:lnTo>
                    <a:pt x="57403" y="16129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9"/>
                  </a:lnTo>
                  <a:close/>
                </a:path>
                <a:path w="104140" h="669925">
                  <a:moveTo>
                    <a:pt x="57403" y="16129"/>
                  </a:moveTo>
                  <a:lnTo>
                    <a:pt x="46227" y="16129"/>
                  </a:lnTo>
                  <a:lnTo>
                    <a:pt x="51815" y="25708"/>
                  </a:lnTo>
                  <a:lnTo>
                    <a:pt x="57403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78168" y="3356609"/>
              <a:ext cx="651510" cy="1690370"/>
            </a:xfrm>
            <a:custGeom>
              <a:avLst/>
              <a:gdLst/>
              <a:ahLst/>
              <a:cxnLst/>
              <a:rect l="l" t="t" r="r" b="b"/>
              <a:pathLst>
                <a:path w="651509" h="1690370">
                  <a:moveTo>
                    <a:pt x="0" y="108585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5"/>
                  </a:lnTo>
                  <a:lnTo>
                    <a:pt x="651509" y="1581531"/>
                  </a:lnTo>
                  <a:lnTo>
                    <a:pt x="642973" y="1623786"/>
                  </a:lnTo>
                  <a:lnTo>
                    <a:pt x="619696" y="1658302"/>
                  </a:lnTo>
                  <a:lnTo>
                    <a:pt x="585180" y="1681579"/>
                  </a:lnTo>
                  <a:lnTo>
                    <a:pt x="542925" y="1690115"/>
                  </a:lnTo>
                  <a:lnTo>
                    <a:pt x="108584" y="1690115"/>
                  </a:lnTo>
                  <a:lnTo>
                    <a:pt x="66329" y="1681579"/>
                  </a:lnTo>
                  <a:lnTo>
                    <a:pt x="31813" y="1658302"/>
                  </a:lnTo>
                  <a:lnTo>
                    <a:pt x="8536" y="1623786"/>
                  </a:lnTo>
                  <a:lnTo>
                    <a:pt x="0" y="1581531"/>
                  </a:lnTo>
                  <a:lnTo>
                    <a:pt x="0" y="108585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56782" y="3428999"/>
              <a:ext cx="1503680" cy="3163570"/>
            </a:xfrm>
            <a:custGeom>
              <a:avLst/>
              <a:gdLst/>
              <a:ahLst/>
              <a:cxnLst/>
              <a:rect l="l" t="t" r="r" b="b"/>
              <a:pathLst>
                <a:path w="1503679" h="3163570">
                  <a:moveTo>
                    <a:pt x="0" y="0"/>
                  </a:moveTo>
                  <a:lnTo>
                    <a:pt x="1503298" y="3163443"/>
                  </a:lnTo>
                </a:path>
              </a:pathLst>
            </a:custGeom>
            <a:ln w="38100">
              <a:solidFill>
                <a:srgbClr val="EA60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860797" y="5883655"/>
            <a:ext cx="62738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423" y="5883655"/>
            <a:ext cx="62738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7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935" y="210311"/>
            <a:ext cx="813308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65"/>
              <a:t>Work </a:t>
            </a:r>
            <a:r>
              <a:rPr dirty="0" spc="-390"/>
              <a:t>Conservation</a:t>
            </a:r>
            <a:r>
              <a:rPr dirty="0" spc="-600"/>
              <a:t> </a:t>
            </a:r>
            <a:r>
              <a:rPr dirty="0" spc="-330"/>
              <a:t>Formally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6461" y="1593088"/>
            <a:ext cx="47942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35" b="1">
                <a:latin typeface="Arial"/>
                <a:cs typeface="Arial"/>
              </a:rPr>
              <a:t>(</a:t>
            </a:r>
            <a:r>
              <a:rPr dirty="0" sz="3600" spc="-335" b="1">
                <a:latin typeface="DejaVu Sans"/>
                <a:cs typeface="DejaVu Sans"/>
              </a:rPr>
              <a:t>∃</a:t>
            </a:r>
            <a:r>
              <a:rPr dirty="0" sz="3600" spc="-335" b="1">
                <a:latin typeface="Arial"/>
                <a:cs typeface="Arial"/>
              </a:rPr>
              <a:t>c </a:t>
            </a:r>
            <a:r>
              <a:rPr dirty="0" sz="3600" spc="-65" b="1">
                <a:latin typeface="Arial"/>
                <a:cs typeface="Arial"/>
              </a:rPr>
              <a:t>. </a:t>
            </a:r>
            <a:r>
              <a:rPr dirty="0" sz="3600" spc="-185" b="1">
                <a:latin typeface="Arial"/>
                <a:cs typeface="Arial"/>
              </a:rPr>
              <a:t>O(c)) </a:t>
            </a:r>
            <a:r>
              <a:rPr dirty="0" sz="3600" spc="100" b="1">
                <a:latin typeface="DejaVu Sans"/>
                <a:cs typeface="DejaVu Sans"/>
              </a:rPr>
              <a:t>⇒ </a:t>
            </a:r>
            <a:r>
              <a:rPr dirty="0" sz="3600" spc="-300" b="1">
                <a:latin typeface="Arial"/>
                <a:cs typeface="Arial"/>
              </a:rPr>
              <a:t>(</a:t>
            </a:r>
            <a:r>
              <a:rPr dirty="0" sz="3600" spc="-300" b="1">
                <a:latin typeface="DejaVu Sans"/>
                <a:cs typeface="DejaVu Sans"/>
              </a:rPr>
              <a:t>∀</a:t>
            </a:r>
            <a:r>
              <a:rPr dirty="0" sz="3600" spc="-300" b="1">
                <a:latin typeface="Arial"/>
                <a:cs typeface="Arial"/>
              </a:rPr>
              <a:t>c′ </a:t>
            </a:r>
            <a:r>
              <a:rPr dirty="0" sz="3600" spc="-65" b="1">
                <a:latin typeface="Arial"/>
                <a:cs typeface="Arial"/>
              </a:rPr>
              <a:t>.</a:t>
            </a:r>
            <a:r>
              <a:rPr dirty="0" sz="3600" spc="155" b="1">
                <a:latin typeface="Arial"/>
                <a:cs typeface="Arial"/>
              </a:rPr>
              <a:t> </a:t>
            </a:r>
            <a:r>
              <a:rPr dirty="0" sz="3600" spc="-80" b="1">
                <a:latin typeface="Arial"/>
                <a:cs typeface="Arial"/>
              </a:rPr>
              <a:t>¬I(c′))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851" y="2580456"/>
            <a:ext cx="719137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00"/>
              </a:lnSpc>
            </a:pPr>
            <a:r>
              <a:rPr dirty="0" sz="3600" spc="-70" b="1">
                <a:solidFill>
                  <a:srgbClr val="C5CD8D"/>
                </a:solidFill>
                <a:latin typeface="Arial"/>
                <a:cs typeface="Arial"/>
              </a:rPr>
              <a:t>If </a:t>
            </a:r>
            <a:r>
              <a:rPr dirty="0" sz="3600" spc="-105" b="1">
                <a:solidFill>
                  <a:srgbClr val="C5CD8D"/>
                </a:solidFill>
                <a:latin typeface="Arial"/>
                <a:cs typeface="Arial"/>
              </a:rPr>
              <a:t>a </a:t>
            </a:r>
            <a:r>
              <a:rPr dirty="0" sz="3600" spc="-330" b="1">
                <a:solidFill>
                  <a:srgbClr val="C5CD8D"/>
                </a:solidFill>
                <a:latin typeface="Arial"/>
                <a:cs typeface="Arial"/>
              </a:rPr>
              <a:t>core </a:t>
            </a:r>
            <a:r>
              <a:rPr dirty="0" sz="3600" spc="-270" b="1">
                <a:solidFill>
                  <a:srgbClr val="C5CD8D"/>
                </a:solidFill>
                <a:latin typeface="Arial"/>
                <a:cs typeface="Arial"/>
              </a:rPr>
              <a:t>is </a:t>
            </a:r>
            <a:r>
              <a:rPr dirty="0" sz="3600" spc="-220" b="1">
                <a:solidFill>
                  <a:srgbClr val="C5CD8D"/>
                </a:solidFill>
                <a:latin typeface="Arial"/>
                <a:cs typeface="Arial"/>
              </a:rPr>
              <a:t>overloaded, </a:t>
            </a:r>
            <a:r>
              <a:rPr dirty="0" sz="3600" spc="-290" b="1">
                <a:solidFill>
                  <a:srgbClr val="C5CD8D"/>
                </a:solidFill>
                <a:latin typeface="Arial"/>
                <a:cs typeface="Arial"/>
              </a:rPr>
              <a:t>no </a:t>
            </a:r>
            <a:r>
              <a:rPr dirty="0" sz="3600" spc="-335" b="1">
                <a:solidFill>
                  <a:srgbClr val="C5CD8D"/>
                </a:solidFill>
                <a:latin typeface="Arial"/>
                <a:cs typeface="Arial"/>
              </a:rPr>
              <a:t>core </a:t>
            </a:r>
            <a:r>
              <a:rPr dirty="0" sz="3600" spc="-270" b="1">
                <a:solidFill>
                  <a:srgbClr val="C5CD8D"/>
                </a:solidFill>
                <a:latin typeface="Arial"/>
                <a:cs typeface="Arial"/>
              </a:rPr>
              <a:t>is</a:t>
            </a:r>
            <a:r>
              <a:rPr dirty="0" sz="3600" spc="-505" b="1">
                <a:solidFill>
                  <a:srgbClr val="C5CD8D"/>
                </a:solidFill>
                <a:latin typeface="Arial"/>
                <a:cs typeface="Arial"/>
              </a:rPr>
              <a:t> </a:t>
            </a:r>
            <a:r>
              <a:rPr dirty="0" sz="3600" spc="-175" b="1">
                <a:solidFill>
                  <a:srgbClr val="C5CD8D"/>
                </a:solidFill>
                <a:latin typeface="Arial"/>
                <a:cs typeface="Arial"/>
              </a:rPr>
              <a:t>idle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5772" y="1250441"/>
            <a:ext cx="8541385" cy="5361305"/>
            <a:chOff x="1985772" y="1250441"/>
            <a:chExt cx="8541385" cy="5361305"/>
          </a:xfrm>
        </p:grpSpPr>
        <p:sp>
          <p:nvSpPr>
            <p:cNvPr id="6" name="object 6"/>
            <p:cNvSpPr/>
            <p:nvPr/>
          </p:nvSpPr>
          <p:spPr>
            <a:xfrm>
              <a:off x="4779264" y="3356609"/>
              <a:ext cx="652780" cy="1685289"/>
            </a:xfrm>
            <a:custGeom>
              <a:avLst/>
              <a:gdLst/>
              <a:ahLst/>
              <a:cxnLst/>
              <a:rect l="l" t="t" r="r" b="b"/>
              <a:pathLst>
                <a:path w="652779" h="1685289">
                  <a:moveTo>
                    <a:pt x="0" y="108712"/>
                  </a:moveTo>
                  <a:lnTo>
                    <a:pt x="8538" y="66383"/>
                  </a:lnTo>
                  <a:lnTo>
                    <a:pt x="31829" y="31829"/>
                  </a:lnTo>
                  <a:lnTo>
                    <a:pt x="66383" y="8538"/>
                  </a:lnTo>
                  <a:lnTo>
                    <a:pt x="108712" y="0"/>
                  </a:lnTo>
                  <a:lnTo>
                    <a:pt x="543560" y="0"/>
                  </a:lnTo>
                  <a:lnTo>
                    <a:pt x="585888" y="8538"/>
                  </a:lnTo>
                  <a:lnTo>
                    <a:pt x="620442" y="31829"/>
                  </a:lnTo>
                  <a:lnTo>
                    <a:pt x="643733" y="66383"/>
                  </a:lnTo>
                  <a:lnTo>
                    <a:pt x="652272" y="108712"/>
                  </a:lnTo>
                  <a:lnTo>
                    <a:pt x="652272" y="1576070"/>
                  </a:lnTo>
                  <a:lnTo>
                    <a:pt x="643733" y="1618398"/>
                  </a:lnTo>
                  <a:lnTo>
                    <a:pt x="620442" y="1652952"/>
                  </a:lnTo>
                  <a:lnTo>
                    <a:pt x="585888" y="1676243"/>
                  </a:lnTo>
                  <a:lnTo>
                    <a:pt x="543560" y="1684782"/>
                  </a:lnTo>
                  <a:lnTo>
                    <a:pt x="108712" y="1684782"/>
                  </a:lnTo>
                  <a:lnTo>
                    <a:pt x="66383" y="1676243"/>
                  </a:lnTo>
                  <a:lnTo>
                    <a:pt x="31829" y="1652952"/>
                  </a:lnTo>
                  <a:lnTo>
                    <a:pt x="8538" y="1618398"/>
                  </a:lnTo>
                  <a:lnTo>
                    <a:pt x="0" y="1576070"/>
                  </a:lnTo>
                  <a:lnTo>
                    <a:pt x="0" y="10871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48986" y="4597526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492251" y="0"/>
                  </a:moveTo>
                  <a:lnTo>
                    <a:pt x="0" y="0"/>
                  </a:lnTo>
                  <a:lnTo>
                    <a:pt x="0" y="162306"/>
                  </a:lnTo>
                  <a:lnTo>
                    <a:pt x="492251" y="16230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48986" y="4597526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306"/>
                  </a:moveTo>
                  <a:lnTo>
                    <a:pt x="492251" y="162306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2306"/>
                  </a:lnTo>
                  <a:close/>
                </a:path>
              </a:pathLst>
            </a:custGeom>
            <a:ln w="12953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48986" y="481393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48986" y="4813934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B56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23410" y="5481827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2"/>
                  </a:moveTo>
                  <a:lnTo>
                    <a:pt x="1502664" y="884682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76825" y="5047107"/>
              <a:ext cx="104139" cy="599440"/>
            </a:xfrm>
            <a:custGeom>
              <a:avLst/>
              <a:gdLst/>
              <a:ahLst/>
              <a:cxnLst/>
              <a:rect l="l" t="t" r="r" b="b"/>
              <a:pathLst>
                <a:path w="104139" h="599439">
                  <a:moveTo>
                    <a:pt x="51815" y="25708"/>
                  </a:moveTo>
                  <a:lnTo>
                    <a:pt x="45338" y="36811"/>
                  </a:lnTo>
                  <a:lnTo>
                    <a:pt x="45338" y="599198"/>
                  </a:lnTo>
                  <a:lnTo>
                    <a:pt x="58292" y="599198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39" h="599439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5" y="92837"/>
                  </a:lnTo>
                  <a:lnTo>
                    <a:pt x="4063" y="94615"/>
                  </a:lnTo>
                  <a:lnTo>
                    <a:pt x="7238" y="96393"/>
                  </a:lnTo>
                  <a:lnTo>
                    <a:pt x="11175" y="95377"/>
                  </a:lnTo>
                  <a:lnTo>
                    <a:pt x="45338" y="36811"/>
                  </a:lnTo>
                  <a:lnTo>
                    <a:pt x="45338" y="12827"/>
                  </a:lnTo>
                  <a:lnTo>
                    <a:pt x="59303" y="12827"/>
                  </a:lnTo>
                  <a:lnTo>
                    <a:pt x="51815" y="0"/>
                  </a:lnTo>
                  <a:close/>
                </a:path>
                <a:path w="104139" h="599439">
                  <a:moveTo>
                    <a:pt x="59303" y="12827"/>
                  </a:moveTo>
                  <a:lnTo>
                    <a:pt x="58292" y="12827"/>
                  </a:lnTo>
                  <a:lnTo>
                    <a:pt x="58292" y="36811"/>
                  </a:lnTo>
                  <a:lnTo>
                    <a:pt x="92455" y="95377"/>
                  </a:lnTo>
                  <a:lnTo>
                    <a:pt x="96392" y="96393"/>
                  </a:lnTo>
                  <a:lnTo>
                    <a:pt x="99567" y="94615"/>
                  </a:lnTo>
                  <a:lnTo>
                    <a:pt x="102615" y="92837"/>
                  </a:lnTo>
                  <a:lnTo>
                    <a:pt x="103632" y="88900"/>
                  </a:lnTo>
                  <a:lnTo>
                    <a:pt x="101853" y="85725"/>
                  </a:lnTo>
                  <a:lnTo>
                    <a:pt x="59303" y="12827"/>
                  </a:lnTo>
                  <a:close/>
                </a:path>
                <a:path w="104139" h="599439">
                  <a:moveTo>
                    <a:pt x="58292" y="12827"/>
                  </a:moveTo>
                  <a:lnTo>
                    <a:pt x="45338" y="12827"/>
                  </a:lnTo>
                  <a:lnTo>
                    <a:pt x="45338" y="36811"/>
                  </a:lnTo>
                  <a:lnTo>
                    <a:pt x="51815" y="25708"/>
                  </a:lnTo>
                  <a:lnTo>
                    <a:pt x="46227" y="16129"/>
                  </a:lnTo>
                  <a:lnTo>
                    <a:pt x="58292" y="16129"/>
                  </a:lnTo>
                  <a:lnTo>
                    <a:pt x="58292" y="12827"/>
                  </a:lnTo>
                  <a:close/>
                </a:path>
                <a:path w="104139" h="599439">
                  <a:moveTo>
                    <a:pt x="58292" y="16129"/>
                  </a:moveTo>
                  <a:lnTo>
                    <a:pt x="57403" y="16129"/>
                  </a:lnTo>
                  <a:lnTo>
                    <a:pt x="51815" y="25708"/>
                  </a:lnTo>
                  <a:lnTo>
                    <a:pt x="58292" y="36811"/>
                  </a:lnTo>
                  <a:lnTo>
                    <a:pt x="58292" y="16129"/>
                  </a:lnTo>
                  <a:close/>
                </a:path>
                <a:path w="104139" h="599439">
                  <a:moveTo>
                    <a:pt x="57403" y="16129"/>
                  </a:moveTo>
                  <a:lnTo>
                    <a:pt x="46227" y="16129"/>
                  </a:lnTo>
                  <a:lnTo>
                    <a:pt x="51815" y="25708"/>
                  </a:lnTo>
                  <a:lnTo>
                    <a:pt x="57403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40604" y="416090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40604" y="4160900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40604" y="4377309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492251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492251" y="163068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40604" y="4377309"/>
              <a:ext cx="492759" cy="163195"/>
            </a:xfrm>
            <a:custGeom>
              <a:avLst/>
              <a:gdLst/>
              <a:ahLst/>
              <a:cxnLst/>
              <a:rect l="l" t="t" r="r" b="b"/>
              <a:pathLst>
                <a:path w="492760" h="163195">
                  <a:moveTo>
                    <a:pt x="0" y="163068"/>
                  </a:moveTo>
                  <a:lnTo>
                    <a:pt x="492251" y="163068"/>
                  </a:lnTo>
                  <a:lnTo>
                    <a:pt x="492251" y="0"/>
                  </a:lnTo>
                  <a:lnTo>
                    <a:pt x="0" y="0"/>
                  </a:lnTo>
                  <a:lnTo>
                    <a:pt x="0" y="163068"/>
                  </a:lnTo>
                  <a:close/>
                </a:path>
              </a:pathLst>
            </a:custGeom>
            <a:ln w="12954">
              <a:solidFill>
                <a:srgbClr val="A33A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56781" y="5481827"/>
              <a:ext cx="1503045" cy="885190"/>
            </a:xfrm>
            <a:custGeom>
              <a:avLst/>
              <a:gdLst/>
              <a:ahLst/>
              <a:cxnLst/>
              <a:rect l="l" t="t" r="r" b="b"/>
              <a:pathLst>
                <a:path w="1503045" h="885189">
                  <a:moveTo>
                    <a:pt x="0" y="884682"/>
                  </a:moveTo>
                  <a:lnTo>
                    <a:pt x="1502664" y="884682"/>
                  </a:lnTo>
                  <a:lnTo>
                    <a:pt x="1502664" y="0"/>
                  </a:lnTo>
                  <a:lnTo>
                    <a:pt x="0" y="0"/>
                  </a:lnTo>
                  <a:lnTo>
                    <a:pt x="0" y="884682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52868" y="5047107"/>
              <a:ext cx="104139" cy="669925"/>
            </a:xfrm>
            <a:custGeom>
              <a:avLst/>
              <a:gdLst/>
              <a:ahLst/>
              <a:cxnLst/>
              <a:rect l="l" t="t" r="r" b="b"/>
              <a:pathLst>
                <a:path w="104140" h="669925">
                  <a:moveTo>
                    <a:pt x="51815" y="25708"/>
                  </a:moveTo>
                  <a:lnTo>
                    <a:pt x="45338" y="36811"/>
                  </a:lnTo>
                  <a:lnTo>
                    <a:pt x="45338" y="669518"/>
                  </a:lnTo>
                  <a:lnTo>
                    <a:pt x="58292" y="669518"/>
                  </a:lnTo>
                  <a:lnTo>
                    <a:pt x="58292" y="36811"/>
                  </a:lnTo>
                  <a:lnTo>
                    <a:pt x="51815" y="25708"/>
                  </a:lnTo>
                  <a:close/>
                </a:path>
                <a:path w="104140" h="669925">
                  <a:moveTo>
                    <a:pt x="51815" y="0"/>
                  </a:moveTo>
                  <a:lnTo>
                    <a:pt x="1777" y="85725"/>
                  </a:lnTo>
                  <a:lnTo>
                    <a:pt x="0" y="88900"/>
                  </a:lnTo>
                  <a:lnTo>
                    <a:pt x="1015" y="92837"/>
                  </a:lnTo>
                  <a:lnTo>
                    <a:pt x="4063" y="94615"/>
                  </a:lnTo>
                  <a:lnTo>
                    <a:pt x="7238" y="96393"/>
                  </a:lnTo>
                  <a:lnTo>
                    <a:pt x="11175" y="95377"/>
                  </a:lnTo>
                  <a:lnTo>
                    <a:pt x="45338" y="36811"/>
                  </a:lnTo>
                  <a:lnTo>
                    <a:pt x="45338" y="12827"/>
                  </a:lnTo>
                  <a:lnTo>
                    <a:pt x="59303" y="12827"/>
                  </a:lnTo>
                  <a:lnTo>
                    <a:pt x="51815" y="0"/>
                  </a:lnTo>
                  <a:close/>
                </a:path>
                <a:path w="104140" h="669925">
                  <a:moveTo>
                    <a:pt x="59303" y="12827"/>
                  </a:moveTo>
                  <a:lnTo>
                    <a:pt x="58292" y="12827"/>
                  </a:lnTo>
                  <a:lnTo>
                    <a:pt x="58293" y="36811"/>
                  </a:lnTo>
                  <a:lnTo>
                    <a:pt x="92455" y="95377"/>
                  </a:lnTo>
                  <a:lnTo>
                    <a:pt x="96392" y="96393"/>
                  </a:lnTo>
                  <a:lnTo>
                    <a:pt x="99567" y="94615"/>
                  </a:lnTo>
                  <a:lnTo>
                    <a:pt x="102615" y="92837"/>
                  </a:lnTo>
                  <a:lnTo>
                    <a:pt x="103631" y="88900"/>
                  </a:lnTo>
                  <a:lnTo>
                    <a:pt x="101853" y="85725"/>
                  </a:lnTo>
                  <a:lnTo>
                    <a:pt x="59303" y="12827"/>
                  </a:lnTo>
                  <a:close/>
                </a:path>
                <a:path w="104140" h="669925">
                  <a:moveTo>
                    <a:pt x="58292" y="12827"/>
                  </a:moveTo>
                  <a:lnTo>
                    <a:pt x="45338" y="12827"/>
                  </a:lnTo>
                  <a:lnTo>
                    <a:pt x="45338" y="36811"/>
                  </a:lnTo>
                  <a:lnTo>
                    <a:pt x="51816" y="25708"/>
                  </a:lnTo>
                  <a:lnTo>
                    <a:pt x="46227" y="16129"/>
                  </a:lnTo>
                  <a:lnTo>
                    <a:pt x="58292" y="16129"/>
                  </a:lnTo>
                  <a:lnTo>
                    <a:pt x="58292" y="12827"/>
                  </a:lnTo>
                  <a:close/>
                </a:path>
                <a:path w="104140" h="669925">
                  <a:moveTo>
                    <a:pt x="58292" y="16129"/>
                  </a:moveTo>
                  <a:lnTo>
                    <a:pt x="57403" y="16129"/>
                  </a:lnTo>
                  <a:lnTo>
                    <a:pt x="51815" y="25708"/>
                  </a:lnTo>
                  <a:lnTo>
                    <a:pt x="58293" y="36811"/>
                  </a:lnTo>
                  <a:lnTo>
                    <a:pt x="58292" y="16129"/>
                  </a:lnTo>
                  <a:close/>
                </a:path>
                <a:path w="104140" h="669925">
                  <a:moveTo>
                    <a:pt x="57403" y="16129"/>
                  </a:moveTo>
                  <a:lnTo>
                    <a:pt x="46227" y="16129"/>
                  </a:lnTo>
                  <a:lnTo>
                    <a:pt x="51815" y="25708"/>
                  </a:lnTo>
                  <a:lnTo>
                    <a:pt x="57403" y="16129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78168" y="3356609"/>
              <a:ext cx="651510" cy="1690370"/>
            </a:xfrm>
            <a:custGeom>
              <a:avLst/>
              <a:gdLst/>
              <a:ahLst/>
              <a:cxnLst/>
              <a:rect l="l" t="t" r="r" b="b"/>
              <a:pathLst>
                <a:path w="651509" h="1690370">
                  <a:moveTo>
                    <a:pt x="0" y="108585"/>
                  </a:moveTo>
                  <a:lnTo>
                    <a:pt x="8536" y="66329"/>
                  </a:lnTo>
                  <a:lnTo>
                    <a:pt x="31813" y="31813"/>
                  </a:lnTo>
                  <a:lnTo>
                    <a:pt x="66329" y="8536"/>
                  </a:lnTo>
                  <a:lnTo>
                    <a:pt x="108584" y="0"/>
                  </a:lnTo>
                  <a:lnTo>
                    <a:pt x="542925" y="0"/>
                  </a:lnTo>
                  <a:lnTo>
                    <a:pt x="585180" y="8536"/>
                  </a:lnTo>
                  <a:lnTo>
                    <a:pt x="619696" y="31813"/>
                  </a:lnTo>
                  <a:lnTo>
                    <a:pt x="642973" y="66329"/>
                  </a:lnTo>
                  <a:lnTo>
                    <a:pt x="651509" y="108585"/>
                  </a:lnTo>
                  <a:lnTo>
                    <a:pt x="651509" y="1581531"/>
                  </a:lnTo>
                  <a:lnTo>
                    <a:pt x="642973" y="1623786"/>
                  </a:lnTo>
                  <a:lnTo>
                    <a:pt x="619696" y="1658302"/>
                  </a:lnTo>
                  <a:lnTo>
                    <a:pt x="585180" y="1681579"/>
                  </a:lnTo>
                  <a:lnTo>
                    <a:pt x="542925" y="1690115"/>
                  </a:lnTo>
                  <a:lnTo>
                    <a:pt x="108584" y="1690115"/>
                  </a:lnTo>
                  <a:lnTo>
                    <a:pt x="66329" y="1681579"/>
                  </a:lnTo>
                  <a:lnTo>
                    <a:pt x="31813" y="1658302"/>
                  </a:lnTo>
                  <a:lnTo>
                    <a:pt x="8536" y="1623786"/>
                  </a:lnTo>
                  <a:lnTo>
                    <a:pt x="0" y="1581531"/>
                  </a:lnTo>
                  <a:lnTo>
                    <a:pt x="0" y="108585"/>
                  </a:lnTo>
                  <a:close/>
                </a:path>
              </a:pathLst>
            </a:custGeom>
            <a:ln w="6096">
              <a:solidFill>
                <a:srgbClr val="4189B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56781" y="3428999"/>
              <a:ext cx="1503680" cy="3163570"/>
            </a:xfrm>
            <a:custGeom>
              <a:avLst/>
              <a:gdLst/>
              <a:ahLst/>
              <a:cxnLst/>
              <a:rect l="l" t="t" r="r" b="b"/>
              <a:pathLst>
                <a:path w="1503679" h="3163570">
                  <a:moveTo>
                    <a:pt x="0" y="0"/>
                  </a:moveTo>
                  <a:lnTo>
                    <a:pt x="1503298" y="3163443"/>
                  </a:lnTo>
                </a:path>
              </a:pathLst>
            </a:custGeom>
            <a:ln w="38100">
              <a:solidFill>
                <a:srgbClr val="EA60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85772" y="1250441"/>
              <a:ext cx="8541385" cy="5341620"/>
            </a:xfrm>
            <a:custGeom>
              <a:avLst/>
              <a:gdLst/>
              <a:ahLst/>
              <a:cxnLst/>
              <a:rect l="l" t="t" r="r" b="b"/>
              <a:pathLst>
                <a:path w="8541385" h="5341620">
                  <a:moveTo>
                    <a:pt x="8541258" y="0"/>
                  </a:moveTo>
                  <a:lnTo>
                    <a:pt x="0" y="0"/>
                  </a:lnTo>
                  <a:lnTo>
                    <a:pt x="0" y="5341620"/>
                  </a:lnTo>
                  <a:lnTo>
                    <a:pt x="8541258" y="5341620"/>
                  </a:lnTo>
                  <a:lnTo>
                    <a:pt x="854125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53843" y="2785491"/>
              <a:ext cx="7440295" cy="1141730"/>
            </a:xfrm>
            <a:custGeom>
              <a:avLst/>
              <a:gdLst/>
              <a:ahLst/>
              <a:cxnLst/>
              <a:rect l="l" t="t" r="r" b="b"/>
              <a:pathLst>
                <a:path w="7440295" h="1141729">
                  <a:moveTo>
                    <a:pt x="7440168" y="0"/>
                  </a:moveTo>
                  <a:lnTo>
                    <a:pt x="0" y="0"/>
                  </a:lnTo>
                  <a:lnTo>
                    <a:pt x="0" y="1141475"/>
                  </a:lnTo>
                  <a:lnTo>
                    <a:pt x="7440168" y="1141475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553842" y="2785491"/>
            <a:ext cx="7440295" cy="1141730"/>
          </a:xfrm>
          <a:prstGeom prst="rect">
            <a:avLst/>
          </a:prstGeom>
          <a:ln w="12953">
            <a:solidFill>
              <a:srgbClr val="DF5227"/>
            </a:solidFill>
          </a:ln>
        </p:spPr>
        <p:txBody>
          <a:bodyPr wrap="square" lIns="0" tIns="2343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45"/>
              </a:spcBef>
            </a:pPr>
            <a:r>
              <a:rPr dirty="0" sz="3600" spc="-340" b="1">
                <a:solidFill>
                  <a:srgbClr val="EA6045"/>
                </a:solidFill>
                <a:latin typeface="Arial"/>
                <a:cs typeface="Arial"/>
              </a:rPr>
              <a:t>Does </a:t>
            </a:r>
            <a:r>
              <a:rPr dirty="0" sz="3600" spc="-285" b="1">
                <a:solidFill>
                  <a:srgbClr val="EA6045"/>
                </a:solidFill>
                <a:latin typeface="Arial"/>
                <a:cs typeface="Arial"/>
              </a:rPr>
              <a:t>not </a:t>
            </a:r>
            <a:r>
              <a:rPr dirty="0" sz="3600" spc="-204" b="1">
                <a:solidFill>
                  <a:srgbClr val="EA6045"/>
                </a:solidFill>
                <a:latin typeface="Arial"/>
                <a:cs typeface="Arial"/>
              </a:rPr>
              <a:t>work </a:t>
            </a:r>
            <a:r>
              <a:rPr dirty="0" sz="3600" spc="-225" b="1">
                <a:solidFill>
                  <a:srgbClr val="EA6045"/>
                </a:solidFill>
                <a:latin typeface="Arial"/>
                <a:cs typeface="Arial"/>
              </a:rPr>
              <a:t>for </a:t>
            </a:r>
            <a:r>
              <a:rPr dirty="0" sz="3600" spc="-229" b="1">
                <a:solidFill>
                  <a:srgbClr val="EA6045"/>
                </a:solidFill>
                <a:latin typeface="Arial"/>
                <a:cs typeface="Arial"/>
              </a:rPr>
              <a:t>realistic</a:t>
            </a:r>
            <a:r>
              <a:rPr dirty="0" sz="3600" spc="-545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40" b="1">
                <a:solidFill>
                  <a:srgbClr val="EA6045"/>
                </a:solidFill>
                <a:latin typeface="Arial"/>
                <a:cs typeface="Arial"/>
              </a:rPr>
              <a:t>schedulers!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60797" y="5883655"/>
            <a:ext cx="62738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4423" y="5883655"/>
            <a:ext cx="62738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10">
                <a:latin typeface="Carlito"/>
                <a:cs typeface="Carlito"/>
              </a:rPr>
              <a:t>Core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6370">
              <a:lnSpc>
                <a:spcPts val="2000"/>
              </a:lnSpc>
            </a:pPr>
            <a:fld id="{81D60167-4931-47E6-BA6A-407CBD079E47}" type="slidenum">
              <a:rPr dirty="0" spc="-5"/>
              <a:t>7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00"/>
              </a:lnSpc>
            </a:pPr>
            <a:fld id="{81D60167-4931-47E6-BA6A-407CBD079E47}" type="slidenum">
              <a:rPr dirty="0" spc="-5"/>
              <a:t>11</a:t>
            </a:fld>
            <a:r>
              <a:rPr dirty="0" spc="-10"/>
              <a:t>/</a:t>
            </a:r>
            <a:r>
              <a:rPr dirty="0" spc="-5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148835" y="210311"/>
            <a:ext cx="38931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65" b="1">
                <a:solidFill>
                  <a:srgbClr val="E64625"/>
                </a:solidFill>
                <a:latin typeface="Arial"/>
                <a:cs typeface="Arial"/>
              </a:rPr>
              <a:t>Challenge</a:t>
            </a:r>
            <a:r>
              <a:rPr dirty="0" sz="5400" spc="-175" b="1">
                <a:solidFill>
                  <a:srgbClr val="E64625"/>
                </a:solidFill>
                <a:latin typeface="Arial"/>
                <a:cs typeface="Arial"/>
              </a:rPr>
              <a:t> </a:t>
            </a:r>
            <a:r>
              <a:rPr dirty="0" sz="5400" spc="229" b="1">
                <a:solidFill>
                  <a:srgbClr val="E64625"/>
                </a:solidFill>
                <a:latin typeface="Arial"/>
                <a:cs typeface="Arial"/>
              </a:rPr>
              <a:t>#1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4407" y="1309624"/>
            <a:ext cx="8201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20" b="1">
                <a:solidFill>
                  <a:srgbClr val="EA6045"/>
                </a:solidFill>
                <a:latin typeface="Arial"/>
                <a:cs typeface="Arial"/>
              </a:rPr>
              <a:t>Concurrent </a:t>
            </a:r>
            <a:r>
              <a:rPr dirty="0" sz="3600" spc="-300" b="1">
                <a:solidFill>
                  <a:srgbClr val="EA6045"/>
                </a:solidFill>
                <a:latin typeface="Arial"/>
                <a:cs typeface="Arial"/>
              </a:rPr>
              <a:t>events </a:t>
            </a:r>
            <a:r>
              <a:rPr dirty="0" sz="3600" spc="-325" b="1">
                <a:solidFill>
                  <a:srgbClr val="EA6045"/>
                </a:solidFill>
                <a:latin typeface="Arial"/>
                <a:cs typeface="Arial"/>
              </a:rPr>
              <a:t>&amp; </a:t>
            </a:r>
            <a:r>
              <a:rPr dirty="0" sz="3600" spc="-270" b="1">
                <a:solidFill>
                  <a:srgbClr val="EA6045"/>
                </a:solidFill>
                <a:latin typeface="Arial"/>
                <a:cs typeface="Arial"/>
              </a:rPr>
              <a:t>optimistic</a:t>
            </a:r>
            <a:r>
              <a:rPr dirty="0" sz="3600" spc="-550" b="1">
                <a:solidFill>
                  <a:srgbClr val="EA6045"/>
                </a:solidFill>
                <a:latin typeface="Arial"/>
                <a:cs typeface="Arial"/>
              </a:rPr>
              <a:t> </a:t>
            </a:r>
            <a:r>
              <a:rPr dirty="0" sz="3600" spc="-330" b="1">
                <a:solidFill>
                  <a:srgbClr val="EA6045"/>
                </a:solidFill>
                <a:latin typeface="Arial"/>
                <a:cs typeface="Arial"/>
              </a:rPr>
              <a:t>concurrency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Baptiste -</dc:creator>
  <dc:title>Provable Multicore Schedulers with Ipanema: Application to Work-Conservation</dc:title>
  <dcterms:created xsi:type="dcterms:W3CDTF">2021-03-31T11:14:48Z</dcterms:created>
  <dcterms:modified xsi:type="dcterms:W3CDTF">2021-03-31T11:14:48Z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2021-03-31T00:00:00Z</vt:filetime>
  </property>
</Properties>
</file>