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7" r:id="rId3"/>
    <p:sldId id="28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87" r:id="rId19"/>
    <p:sldId id="270" r:id="rId20"/>
    <p:sldId id="273" r:id="rId21"/>
    <p:sldId id="274" r:id="rId22"/>
    <p:sldId id="275" r:id="rId23"/>
    <p:sldId id="276" r:id="rId24"/>
    <p:sldId id="277" r:id="rId25"/>
    <p:sldId id="288" r:id="rId26"/>
    <p:sldId id="279" r:id="rId27"/>
    <p:sldId id="280" r:id="rId28"/>
    <p:sldId id="289" r:id="rId29"/>
    <p:sldId id="281" r:id="rId30"/>
    <p:sldId id="282" r:id="rId31"/>
    <p:sldId id="283" r:id="rId32"/>
    <p:sldId id="284" r:id="rId33"/>
    <p:sldId id="285" r:id="rId34"/>
  </p:sldIdLst>
  <p:sldSz cx="9144000" cy="5143500" type="screen16x9"/>
  <p:notesSz cx="9144000" cy="51435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412" autoAdjust="0"/>
  </p:normalViewPr>
  <p:slideViewPr>
    <p:cSldViewPr>
      <p:cViewPr varScale="1">
        <p:scale>
          <a:sx n="80" d="100"/>
          <a:sy n="80" d="100"/>
        </p:scale>
        <p:origin x="1522"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1E798257-E5FB-40ED-A603-829F3AC327BE}" type="datetimeFigureOut">
              <a:rPr lang="zh-CN" altLang="en-US" smtClean="0"/>
              <a:t>2021/4/13</a:t>
            </a:fld>
            <a:endParaRPr lang="zh-CN" altLang="en-US"/>
          </a:p>
        </p:txBody>
      </p:sp>
      <p:sp>
        <p:nvSpPr>
          <p:cNvPr id="4" name="幻灯片图像占位符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012EF56D-25C4-4854-80E1-3E53027EE98E}" type="slidenum">
              <a:rPr lang="zh-CN" altLang="en-US" smtClean="0"/>
              <a:t>‹#›</a:t>
            </a:fld>
            <a:endParaRPr lang="zh-CN" altLang="en-US"/>
          </a:p>
        </p:txBody>
      </p:sp>
    </p:spTree>
    <p:extLst>
      <p:ext uri="{BB962C8B-B14F-4D97-AF65-F5344CB8AC3E}">
        <p14:creationId xmlns:p14="http://schemas.microsoft.com/office/powerpoint/2010/main" val="3319902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VEE’20</a:t>
            </a:r>
          </a:p>
          <a:p>
            <a:r>
              <a:rPr lang="zh-CN" altLang="en-US" dirty="0"/>
              <a:t>对比了</a:t>
            </a:r>
            <a:r>
              <a:rPr lang="en-US" altLang="zh-CN" dirty="0"/>
              <a:t>AWS Firecracker</a:t>
            </a:r>
            <a:r>
              <a:rPr lang="zh-CN" altLang="en-US" dirty="0"/>
              <a:t>和</a:t>
            </a:r>
            <a:r>
              <a:rPr lang="en-US" altLang="zh-CN" dirty="0"/>
              <a:t>Google </a:t>
            </a:r>
            <a:r>
              <a:rPr lang="en-US" altLang="zh-CN" dirty="0" err="1"/>
              <a:t>gVisor</a:t>
            </a:r>
            <a:r>
              <a:rPr lang="zh-CN" altLang="en-US" dirty="0"/>
              <a:t>这两个虚拟化平台</a:t>
            </a:r>
          </a:p>
        </p:txBody>
      </p:sp>
      <p:sp>
        <p:nvSpPr>
          <p:cNvPr id="4" name="灯片编号占位符 3"/>
          <p:cNvSpPr>
            <a:spLocks noGrp="1"/>
          </p:cNvSpPr>
          <p:nvPr>
            <p:ph type="sldNum" sz="quarter" idx="5"/>
          </p:nvPr>
        </p:nvSpPr>
        <p:spPr/>
        <p:txBody>
          <a:bodyPr/>
          <a:lstStyle/>
          <a:p>
            <a:fld id="{012EF56D-25C4-4854-80E1-3E53027EE98E}" type="slidenum">
              <a:rPr lang="zh-CN" altLang="en-US" smtClean="0"/>
              <a:t>1</a:t>
            </a:fld>
            <a:endParaRPr lang="zh-CN" altLang="en-US"/>
          </a:p>
        </p:txBody>
      </p:sp>
    </p:spTree>
    <p:extLst>
      <p:ext uri="{BB962C8B-B14F-4D97-AF65-F5344CB8AC3E}">
        <p14:creationId xmlns:p14="http://schemas.microsoft.com/office/powerpoint/2010/main" val="1233935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Linux</a:t>
            </a:r>
            <a:r>
              <a:rPr lang="zh-CN" altLang="en-US" dirty="0"/>
              <a:t>内核提供超过</a:t>
            </a:r>
            <a:r>
              <a:rPr lang="en-US" altLang="zh-CN" dirty="0"/>
              <a:t>350</a:t>
            </a:r>
            <a:r>
              <a:rPr lang="zh-CN" altLang="en-US" dirty="0"/>
              <a:t>个</a:t>
            </a:r>
            <a:r>
              <a:rPr lang="en-US" altLang="zh-CN" dirty="0" err="1"/>
              <a:t>syscall</a:t>
            </a:r>
            <a:r>
              <a:rPr lang="zh-CN" altLang="en-US" dirty="0"/>
              <a:t>作为操作系统功能的入口点，每个系统调用都是攻击内核的一种可能的媒介，因为内核中的漏洞可能允许用户模式代码破坏操作系统的保护和安全机制 </a:t>
            </a:r>
            <a:endParaRPr lang="en-US" altLang="zh-CN" dirty="0"/>
          </a:p>
          <a:p>
            <a:r>
              <a:rPr lang="zh-CN" altLang="en-US" dirty="0"/>
              <a:t>我们研究的所有三个系统（</a:t>
            </a:r>
            <a:r>
              <a:rPr lang="en-US" altLang="zh-CN" dirty="0"/>
              <a:t>LXC</a:t>
            </a:r>
            <a:r>
              <a:rPr lang="zh-CN" altLang="en-US" dirty="0"/>
              <a:t>，</a:t>
            </a:r>
            <a:r>
              <a:rPr lang="en-US" altLang="zh-CN" dirty="0" err="1"/>
              <a:t>gVisor</a:t>
            </a:r>
            <a:r>
              <a:rPr lang="zh-CN" altLang="en-US" dirty="0"/>
              <a:t>和</a:t>
            </a:r>
            <a:r>
              <a:rPr lang="en-US" altLang="zh-CN" dirty="0"/>
              <a:t>Firecracker</a:t>
            </a:r>
            <a:r>
              <a:rPr lang="zh-CN" altLang="en-US" dirty="0"/>
              <a:t>）都使用</a:t>
            </a:r>
            <a:r>
              <a:rPr lang="en-US" altLang="zh-CN" dirty="0" err="1"/>
              <a:t>seccomp</a:t>
            </a:r>
            <a:r>
              <a:rPr lang="zh-CN" altLang="en-US" dirty="0"/>
              <a:t>过滤器来减少应用程序与主机内核的交互，从而增加隔离度并减少攻击面。 </a:t>
            </a:r>
          </a:p>
        </p:txBody>
      </p:sp>
      <p:sp>
        <p:nvSpPr>
          <p:cNvPr id="4" name="灯片编号占位符 3"/>
          <p:cNvSpPr>
            <a:spLocks noGrp="1"/>
          </p:cNvSpPr>
          <p:nvPr>
            <p:ph type="sldNum" sz="quarter" idx="5"/>
          </p:nvPr>
        </p:nvSpPr>
        <p:spPr/>
        <p:txBody>
          <a:bodyPr/>
          <a:lstStyle/>
          <a:p>
            <a:fld id="{012EF56D-25C4-4854-80E1-3E53027EE98E}" type="slidenum">
              <a:rPr lang="zh-CN" altLang="en-US" smtClean="0"/>
              <a:t>11</a:t>
            </a:fld>
            <a:endParaRPr lang="zh-CN" altLang="en-US"/>
          </a:p>
        </p:txBody>
      </p:sp>
    </p:spTree>
    <p:extLst>
      <p:ext uri="{BB962C8B-B14F-4D97-AF65-F5344CB8AC3E}">
        <p14:creationId xmlns:p14="http://schemas.microsoft.com/office/powerpoint/2010/main" val="4041661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LXC</a:t>
            </a:r>
            <a:r>
              <a:rPr lang="zh-CN" altLang="en-US" dirty="0"/>
              <a:t>可以使用</a:t>
            </a:r>
            <a:r>
              <a:rPr lang="en-US" altLang="zh-CN" dirty="0" err="1"/>
              <a:t>seccomp</a:t>
            </a:r>
            <a:r>
              <a:rPr lang="zh-CN" altLang="en-US" dirty="0"/>
              <a:t>来限制可用于容器内运行的进程的操作，默认情况下，</a:t>
            </a:r>
            <a:r>
              <a:rPr lang="en-US" altLang="zh-CN" dirty="0"/>
              <a:t>docker</a:t>
            </a:r>
            <a:r>
              <a:rPr lang="zh-CN" altLang="en-US" dirty="0"/>
              <a:t>会阻止</a:t>
            </a:r>
            <a:r>
              <a:rPr lang="en-US" altLang="zh-CN" dirty="0"/>
              <a:t>44</a:t>
            </a:r>
            <a:r>
              <a:rPr lang="zh-CN" altLang="en-US" dirty="0"/>
              <a:t>个老式的系统调用，这些系统调用只能以</a:t>
            </a:r>
            <a:r>
              <a:rPr lang="en-US" altLang="zh-CN" dirty="0"/>
              <a:t>root</a:t>
            </a:r>
            <a:r>
              <a:rPr lang="zh-CN" altLang="en-US" dirty="0"/>
              <a:t>权限调用，或者不受内核名称空间的保护。 </a:t>
            </a:r>
          </a:p>
        </p:txBody>
      </p:sp>
      <p:sp>
        <p:nvSpPr>
          <p:cNvPr id="4" name="灯片编号占位符 3"/>
          <p:cNvSpPr>
            <a:spLocks noGrp="1"/>
          </p:cNvSpPr>
          <p:nvPr>
            <p:ph type="sldNum" sz="quarter" idx="5"/>
          </p:nvPr>
        </p:nvSpPr>
        <p:spPr/>
        <p:txBody>
          <a:bodyPr/>
          <a:lstStyle/>
          <a:p>
            <a:fld id="{012EF56D-25C4-4854-80E1-3E53027EE98E}" type="slidenum">
              <a:rPr lang="zh-CN" altLang="en-US" smtClean="0"/>
              <a:t>12</a:t>
            </a:fld>
            <a:endParaRPr lang="zh-CN" altLang="en-US"/>
          </a:p>
        </p:txBody>
      </p:sp>
    </p:spTree>
    <p:extLst>
      <p:ext uri="{BB962C8B-B14F-4D97-AF65-F5344CB8AC3E}">
        <p14:creationId xmlns:p14="http://schemas.microsoft.com/office/powerpoint/2010/main" val="1762592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gVisor</a:t>
            </a:r>
            <a:r>
              <a:rPr lang="zh-CN" altLang="en-US" dirty="0"/>
              <a:t>通过在</a:t>
            </a:r>
            <a:r>
              <a:rPr lang="en-US" altLang="zh-CN" dirty="0"/>
              <a:t>Sentry</a:t>
            </a:r>
            <a:r>
              <a:rPr lang="zh-CN" altLang="en-US" dirty="0"/>
              <a:t>流程中实现大多数系统调用来限制对主机的调用。</a:t>
            </a:r>
            <a:r>
              <a:rPr lang="en-US" altLang="zh-CN" dirty="0"/>
              <a:t>Sentry</a:t>
            </a:r>
            <a:r>
              <a:rPr lang="zh-CN" altLang="en-US" dirty="0"/>
              <a:t>本身仅允许对主机进行一组有限的</a:t>
            </a:r>
            <a:r>
              <a:rPr lang="en-US" altLang="zh-CN" dirty="0" err="1"/>
              <a:t>syscall</a:t>
            </a:r>
            <a:r>
              <a:rPr lang="zh-CN" altLang="en-US" dirty="0"/>
              <a:t>。截至</a:t>
            </a:r>
            <a:r>
              <a:rPr lang="en-US" altLang="zh-CN" dirty="0"/>
              <a:t>2019</a:t>
            </a:r>
            <a:r>
              <a:rPr lang="zh-CN" altLang="en-US" dirty="0"/>
              <a:t>年</a:t>
            </a:r>
            <a:r>
              <a:rPr lang="en-US" altLang="zh-CN" dirty="0"/>
              <a:t>11</a:t>
            </a:r>
            <a:r>
              <a:rPr lang="zh-CN" altLang="en-US" dirty="0"/>
              <a:t>月，</a:t>
            </a:r>
            <a:r>
              <a:rPr lang="en-US" altLang="zh-CN" dirty="0"/>
              <a:t>Sentry</a:t>
            </a:r>
            <a:r>
              <a:rPr lang="zh-CN" altLang="en-US" dirty="0"/>
              <a:t>在</a:t>
            </a:r>
            <a:r>
              <a:rPr lang="en-US" altLang="zh-CN" dirty="0"/>
              <a:t>5.3.11</a:t>
            </a:r>
            <a:r>
              <a:rPr lang="zh-CN" altLang="en-US" dirty="0"/>
              <a:t>版本的</a:t>
            </a:r>
            <a:r>
              <a:rPr lang="en-US" altLang="zh-CN" dirty="0"/>
              <a:t>Linux</a:t>
            </a:r>
            <a:r>
              <a:rPr lang="zh-CN" altLang="en-US" dirty="0"/>
              <a:t>内核中支持</a:t>
            </a:r>
            <a:r>
              <a:rPr lang="en-US" altLang="zh-CN" dirty="0"/>
              <a:t>350</a:t>
            </a:r>
            <a:r>
              <a:rPr lang="zh-CN" altLang="en-US" dirty="0"/>
              <a:t>个命令中的</a:t>
            </a:r>
            <a:r>
              <a:rPr lang="en-US" altLang="zh-CN" dirty="0"/>
              <a:t>237</a:t>
            </a:r>
            <a:r>
              <a:rPr lang="zh-CN" altLang="en-US" dirty="0"/>
              <a:t>个系统调用。在启用了主机联网功能的情况下，它使用</a:t>
            </a:r>
            <a:r>
              <a:rPr lang="en-US" altLang="zh-CN" dirty="0" err="1"/>
              <a:t>seccomp</a:t>
            </a:r>
            <a:r>
              <a:rPr lang="zh-CN" altLang="en-US" dirty="0"/>
              <a:t>白名单，只允许</a:t>
            </a:r>
            <a:r>
              <a:rPr lang="en-US" altLang="zh-CN" dirty="0"/>
              <a:t>68</a:t>
            </a:r>
            <a:r>
              <a:rPr lang="zh-CN" altLang="en-US" dirty="0"/>
              <a:t>个系统调用，</a:t>
            </a:r>
          </a:p>
        </p:txBody>
      </p:sp>
      <p:sp>
        <p:nvSpPr>
          <p:cNvPr id="4" name="灯片编号占位符 3"/>
          <p:cNvSpPr>
            <a:spLocks noGrp="1"/>
          </p:cNvSpPr>
          <p:nvPr>
            <p:ph type="sldNum" sz="quarter" idx="5"/>
          </p:nvPr>
        </p:nvSpPr>
        <p:spPr/>
        <p:txBody>
          <a:bodyPr/>
          <a:lstStyle/>
          <a:p>
            <a:fld id="{012EF56D-25C4-4854-80E1-3E53027EE98E}" type="slidenum">
              <a:rPr lang="zh-CN" altLang="en-US" smtClean="0"/>
              <a:t>13</a:t>
            </a:fld>
            <a:endParaRPr lang="zh-CN" altLang="en-US"/>
          </a:p>
        </p:txBody>
      </p:sp>
    </p:spTree>
    <p:extLst>
      <p:ext uri="{BB962C8B-B14F-4D97-AF65-F5344CB8AC3E}">
        <p14:creationId xmlns:p14="http://schemas.microsoft.com/office/powerpoint/2010/main" val="2539901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而对不联网只允许</a:t>
            </a:r>
            <a:r>
              <a:rPr lang="en-US" altLang="zh-CN" dirty="0"/>
              <a:t>53</a:t>
            </a:r>
            <a:r>
              <a:rPr lang="zh-CN" altLang="en-US" dirty="0"/>
              <a:t>个。 </a:t>
            </a:r>
          </a:p>
        </p:txBody>
      </p:sp>
      <p:sp>
        <p:nvSpPr>
          <p:cNvPr id="4" name="灯片编号占位符 3"/>
          <p:cNvSpPr>
            <a:spLocks noGrp="1"/>
          </p:cNvSpPr>
          <p:nvPr>
            <p:ph type="sldNum" sz="quarter" idx="5"/>
          </p:nvPr>
        </p:nvSpPr>
        <p:spPr/>
        <p:txBody>
          <a:bodyPr/>
          <a:lstStyle/>
          <a:p>
            <a:fld id="{012EF56D-25C4-4854-80E1-3E53027EE98E}" type="slidenum">
              <a:rPr lang="zh-CN" altLang="en-US" smtClean="0"/>
              <a:t>14</a:t>
            </a:fld>
            <a:endParaRPr lang="zh-CN" altLang="en-US"/>
          </a:p>
        </p:txBody>
      </p:sp>
    </p:spTree>
    <p:extLst>
      <p:ext uri="{BB962C8B-B14F-4D97-AF65-F5344CB8AC3E}">
        <p14:creationId xmlns:p14="http://schemas.microsoft.com/office/powerpoint/2010/main" val="133999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Firecracker</a:t>
            </a:r>
            <a:r>
              <a:rPr lang="zh-CN" altLang="en-US" dirty="0"/>
              <a:t>由一个需要运行的</a:t>
            </a:r>
            <a:r>
              <a:rPr lang="en-US" altLang="zh-CN" dirty="0"/>
              <a:t>36</a:t>
            </a:r>
            <a:r>
              <a:rPr lang="zh-CN" altLang="en-US" dirty="0"/>
              <a:t>个系统调用的白名单。它支持</a:t>
            </a:r>
            <a:r>
              <a:rPr lang="en-US" altLang="zh-CN" dirty="0" err="1"/>
              <a:t>seccomp</a:t>
            </a:r>
            <a:r>
              <a:rPr lang="zh-CN" altLang="en-US" dirty="0"/>
              <a:t>过滤的两个级别。通过简单的过滤，只允许</a:t>
            </a:r>
            <a:r>
              <a:rPr lang="en-US" altLang="zh-CN" dirty="0"/>
              <a:t>36</a:t>
            </a:r>
            <a:r>
              <a:rPr lang="zh-CN" altLang="en-US" dirty="0"/>
              <a:t>个</a:t>
            </a:r>
            <a:r>
              <a:rPr lang="en-US" altLang="zh-CN" dirty="0" err="1"/>
              <a:t>syscall</a:t>
            </a:r>
            <a:r>
              <a:rPr lang="zh-CN" altLang="en-US" dirty="0"/>
              <a:t>，其余的被拒绝；借助高级过滤功能，</a:t>
            </a:r>
            <a:r>
              <a:rPr lang="en-US" altLang="zh-CN" dirty="0"/>
              <a:t>Firecracker</a:t>
            </a:r>
            <a:r>
              <a:rPr lang="zh-CN" altLang="en-US" dirty="0"/>
              <a:t>还对允许作为系统调用参数的值添加了约束。如果参数值与过滤规则不匹配，则会阻止系统调用。 </a:t>
            </a:r>
          </a:p>
        </p:txBody>
      </p:sp>
      <p:sp>
        <p:nvSpPr>
          <p:cNvPr id="4" name="灯片编号占位符 3"/>
          <p:cNvSpPr>
            <a:spLocks noGrp="1"/>
          </p:cNvSpPr>
          <p:nvPr>
            <p:ph type="sldNum" sz="quarter" idx="5"/>
          </p:nvPr>
        </p:nvSpPr>
        <p:spPr/>
        <p:txBody>
          <a:bodyPr/>
          <a:lstStyle/>
          <a:p>
            <a:fld id="{012EF56D-25C4-4854-80E1-3E53027EE98E}" type="slidenum">
              <a:rPr lang="zh-CN" altLang="en-US" smtClean="0"/>
              <a:t>15</a:t>
            </a:fld>
            <a:endParaRPr lang="zh-CN" altLang="en-US"/>
          </a:p>
        </p:txBody>
      </p:sp>
    </p:spTree>
    <p:extLst>
      <p:ext uri="{BB962C8B-B14F-4D97-AF65-F5344CB8AC3E}">
        <p14:creationId xmlns:p14="http://schemas.microsoft.com/office/powerpoint/2010/main" val="3612727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每个工作负载运行十分钟。运行了</a:t>
            </a:r>
            <a:r>
              <a:rPr lang="en-US" altLang="zh-CN" sz="1200" b="0" i="0" kern="1200" dirty="0" err="1">
                <a:solidFill>
                  <a:schemeClr val="tx1"/>
                </a:solidFill>
                <a:effectLst/>
                <a:latin typeface="+mn-lt"/>
                <a:ea typeface="+mn-ea"/>
                <a:cs typeface="+mn-cs"/>
              </a:rPr>
              <a:t>lcov</a:t>
            </a:r>
            <a:r>
              <a:rPr lang="en-US" altLang="zh-CN" sz="1200" b="0" i="0" kern="1200" dirty="0">
                <a:solidFill>
                  <a:schemeClr val="tx1"/>
                </a:solidFill>
                <a:effectLst/>
                <a:latin typeface="+mn-lt"/>
                <a:ea typeface="+mn-ea"/>
                <a:cs typeface="+mn-cs"/>
              </a:rPr>
              <a:t> [11]</a:t>
            </a:r>
            <a:r>
              <a:rPr lang="zh-CN" altLang="en-US" sz="1200" b="0" i="0" kern="1200" dirty="0">
                <a:solidFill>
                  <a:schemeClr val="tx1"/>
                </a:solidFill>
                <a:effectLst/>
                <a:latin typeface="+mn-lt"/>
                <a:ea typeface="+mn-ea"/>
                <a:cs typeface="+mn-cs"/>
              </a:rPr>
              <a:t>代码覆盖率工具（</a:t>
            </a:r>
            <a:r>
              <a:rPr lang="en-US" altLang="zh-CN" sz="1200" b="0" i="0" kern="1200" dirty="0">
                <a:solidFill>
                  <a:schemeClr val="tx1"/>
                </a:solidFill>
                <a:effectLst/>
                <a:latin typeface="+mn-lt"/>
                <a:ea typeface="+mn-ea"/>
                <a:cs typeface="+mn-cs"/>
              </a:rPr>
              <a:t>1.14</a:t>
            </a:r>
            <a:r>
              <a:rPr lang="zh-CN" altLang="en-US" sz="1200" b="0" i="0" kern="1200" dirty="0">
                <a:solidFill>
                  <a:schemeClr val="tx1"/>
                </a:solidFill>
                <a:effectLst/>
                <a:latin typeface="+mn-lt"/>
                <a:ea typeface="+mn-ea"/>
                <a:cs typeface="+mn-cs"/>
              </a:rPr>
              <a:t>版），该工具报告了执行了哪些源代码行以及执行了总内核代码的哪一部分功能，行和分支。它还报告每行代码执行了多少次。</a:t>
            </a:r>
            <a:br>
              <a:rPr lang="zh-CN" altLang="en-US" dirty="0"/>
            </a:br>
            <a:r>
              <a:rPr lang="zh-CN" altLang="en-US" sz="1200" b="0" i="0" kern="1200" dirty="0">
                <a:solidFill>
                  <a:schemeClr val="tx1"/>
                </a:solidFill>
                <a:effectLst/>
                <a:latin typeface="+mn-lt"/>
                <a:ea typeface="+mn-ea"/>
                <a:cs typeface="+mn-cs"/>
              </a:rPr>
              <a:t>使用这些结果，可以比较不同隔离平台上相同工作负载的内核代码覆盖率，首先查看它们执行的代码量，其次查看一个平台是使用与另一个平台相同的代码还是执行其他操作。</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012EF56D-25C4-4854-80E1-3E53027EE98E}" type="slidenum">
              <a:rPr lang="zh-CN" altLang="en-US" smtClean="0"/>
              <a:t>16</a:t>
            </a:fld>
            <a:endParaRPr lang="zh-CN" altLang="en-US"/>
          </a:p>
        </p:txBody>
      </p:sp>
    </p:spTree>
    <p:extLst>
      <p:ext uri="{BB962C8B-B14F-4D97-AF65-F5344CB8AC3E}">
        <p14:creationId xmlns:p14="http://schemas.microsoft.com/office/powerpoint/2010/main" val="3982668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行数显示了</a:t>
            </a:r>
            <a:r>
              <a:rPr lang="en-US" altLang="zh-CN" sz="1200" b="0" i="0" kern="1200" dirty="0">
                <a:solidFill>
                  <a:schemeClr val="tx1"/>
                </a:solidFill>
                <a:effectLst/>
                <a:latin typeface="+mn-lt"/>
                <a:ea typeface="+mn-ea"/>
                <a:cs typeface="+mn-cs"/>
              </a:rPr>
              <a:t>Linux</a:t>
            </a:r>
            <a:r>
              <a:rPr lang="zh-CN" altLang="en-US" sz="1200" b="0" i="0" kern="1200" dirty="0">
                <a:solidFill>
                  <a:schemeClr val="tx1"/>
                </a:solidFill>
                <a:effectLst/>
                <a:latin typeface="+mn-lt"/>
                <a:ea typeface="+mn-ea"/>
                <a:cs typeface="+mn-cs"/>
              </a:rPr>
              <a:t>内核中总共</a:t>
            </a:r>
            <a:r>
              <a:rPr lang="en-US" altLang="zh-CN" sz="1200" b="0" i="0" kern="1200" dirty="0">
                <a:solidFill>
                  <a:schemeClr val="tx1"/>
                </a:solidFill>
                <a:effectLst/>
                <a:latin typeface="+mn-lt"/>
                <a:ea typeface="+mn-ea"/>
                <a:cs typeface="+mn-cs"/>
              </a:rPr>
              <a:t>806,318</a:t>
            </a:r>
            <a:r>
              <a:rPr lang="zh-CN" altLang="en-US" sz="1200" b="0" i="0" kern="1200" dirty="0">
                <a:solidFill>
                  <a:schemeClr val="tx1"/>
                </a:solidFill>
                <a:effectLst/>
                <a:latin typeface="+mn-lt"/>
                <a:ea typeface="+mn-ea"/>
                <a:cs typeface="+mn-cs"/>
              </a:rPr>
              <a:t>行代码中至少执行一次的代码行数。</a:t>
            </a:r>
            <a:br>
              <a:rPr lang="zh-CN" altLang="en-US" dirty="0"/>
            </a:br>
            <a:r>
              <a:rPr lang="zh-CN" altLang="en-US" sz="1200" b="0" i="0" kern="1200" dirty="0">
                <a:solidFill>
                  <a:schemeClr val="tx1"/>
                </a:solidFill>
                <a:effectLst/>
                <a:latin typeface="+mn-lt"/>
                <a:ea typeface="+mn-ea"/>
                <a:cs typeface="+mn-cs"/>
              </a:rPr>
              <a:t>总的来说，发现本机</a:t>
            </a:r>
            <a:r>
              <a:rPr lang="en-US" altLang="zh-CN" sz="1200" b="0" i="0" kern="1200" dirty="0">
                <a:solidFill>
                  <a:schemeClr val="tx1"/>
                </a:solidFill>
                <a:effectLst/>
                <a:latin typeface="+mn-lt"/>
                <a:ea typeface="+mn-ea"/>
                <a:cs typeface="+mn-cs"/>
              </a:rPr>
              <a:t>Linux</a:t>
            </a:r>
            <a:r>
              <a:rPr lang="zh-CN" altLang="en-US" sz="1200" b="0" i="0" kern="1200" dirty="0">
                <a:solidFill>
                  <a:schemeClr val="tx1"/>
                </a:solidFill>
                <a:effectLst/>
                <a:latin typeface="+mn-lt"/>
                <a:ea typeface="+mn-ea"/>
                <a:cs typeface="+mn-cs"/>
              </a:rPr>
              <a:t>执行的代码最少，而</a:t>
            </a:r>
            <a:r>
              <a:rPr lang="en-US" altLang="zh-CN" sz="1200" b="0" i="0" kern="1200" dirty="0">
                <a:solidFill>
                  <a:schemeClr val="tx1"/>
                </a:solidFill>
                <a:effectLst/>
                <a:latin typeface="+mn-lt"/>
                <a:ea typeface="+mn-ea"/>
                <a:cs typeface="+mn-cs"/>
              </a:rPr>
              <a:t>Firecracker</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gVisor</a:t>
            </a:r>
            <a:r>
              <a:rPr lang="zh-CN" altLang="en-US" sz="1200" b="0" i="0" kern="1200" dirty="0">
                <a:solidFill>
                  <a:schemeClr val="tx1"/>
                </a:solidFill>
                <a:effectLst/>
                <a:latin typeface="+mn-lt"/>
                <a:ea typeface="+mn-ea"/>
                <a:cs typeface="+mn-cs"/>
              </a:rPr>
              <a:t>尽管分别具有单独的来宾内核和用户空间内核，但执行的</a:t>
            </a:r>
            <a:r>
              <a:rPr lang="en-US" altLang="zh-CN" sz="1200" b="0" i="0" kern="1200" dirty="0">
                <a:solidFill>
                  <a:schemeClr val="tx1"/>
                </a:solidFill>
                <a:effectLst/>
                <a:latin typeface="+mn-lt"/>
                <a:ea typeface="+mn-ea"/>
                <a:cs typeface="+mn-cs"/>
              </a:rPr>
              <a:t>Linux</a:t>
            </a:r>
            <a:r>
              <a:rPr lang="zh-CN" altLang="en-US" sz="1200" b="0" i="0" kern="1200" dirty="0">
                <a:solidFill>
                  <a:schemeClr val="tx1"/>
                </a:solidFill>
                <a:effectLst/>
                <a:latin typeface="+mn-lt"/>
                <a:ea typeface="+mn-ea"/>
                <a:cs typeface="+mn-cs"/>
              </a:rPr>
              <a:t>内核代码却要多得多。</a:t>
            </a:r>
            <a:br>
              <a:rPr lang="zh-CN" altLang="en-US" dirty="0"/>
            </a:br>
            <a:endParaRPr lang="en-US" altLang="zh-CN" dirty="0"/>
          </a:p>
          <a:p>
            <a:r>
              <a:rPr lang="zh-CN" altLang="en-US" sz="1200" b="0" i="0" kern="1200" dirty="0">
                <a:solidFill>
                  <a:schemeClr val="tx1"/>
                </a:solidFill>
                <a:effectLst/>
                <a:latin typeface="+mn-lt"/>
                <a:ea typeface="+mn-ea"/>
                <a:cs typeface="+mn-cs"/>
              </a:rPr>
              <a:t>虽然这给了作者广阔的前景，但它并没有显示出平台是否在很大程度上执行相同的代码或更多，或者是否有大型的非重叠代码体。</a:t>
            </a:r>
            <a:br>
              <a:rPr lang="zh-CN" altLang="en-US" dirty="0"/>
            </a:br>
            <a:r>
              <a:rPr lang="zh-CN" altLang="en-US" sz="1200" b="0" i="0" kern="1200" dirty="0">
                <a:solidFill>
                  <a:schemeClr val="tx1"/>
                </a:solidFill>
                <a:effectLst/>
                <a:latin typeface="+mn-lt"/>
                <a:ea typeface="+mn-ea"/>
                <a:cs typeface="+mn-cs"/>
              </a:rPr>
              <a:t>在以下部分将详细研究在运行行使该子系统的微基准测试时针对不同内核子系统执行的代码。</a:t>
            </a:r>
            <a:endParaRPr lang="zh-CN" altLang="en-US" dirty="0"/>
          </a:p>
        </p:txBody>
      </p:sp>
      <p:sp>
        <p:nvSpPr>
          <p:cNvPr id="4" name="灯片编号占位符 3"/>
          <p:cNvSpPr>
            <a:spLocks noGrp="1"/>
          </p:cNvSpPr>
          <p:nvPr>
            <p:ph type="sldNum" sz="quarter" idx="5"/>
          </p:nvPr>
        </p:nvSpPr>
        <p:spPr/>
        <p:txBody>
          <a:bodyPr/>
          <a:lstStyle/>
          <a:p>
            <a:fld id="{012EF56D-25C4-4854-80E1-3E53027EE98E}" type="slidenum">
              <a:rPr lang="zh-CN" altLang="en-US" smtClean="0"/>
              <a:t>18</a:t>
            </a:fld>
            <a:endParaRPr lang="zh-CN" altLang="en-US"/>
          </a:p>
        </p:txBody>
      </p:sp>
    </p:spTree>
    <p:extLst>
      <p:ext uri="{BB962C8B-B14F-4D97-AF65-F5344CB8AC3E}">
        <p14:creationId xmlns:p14="http://schemas.microsoft.com/office/powerpoint/2010/main" val="784301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X</a:t>
            </a:r>
            <a:r>
              <a:rPr lang="zh-CN" altLang="en-US" dirty="0"/>
              <a:t>轴表示在每个平台上运行该工作程序的实例数，</a:t>
            </a:r>
            <a:r>
              <a:rPr lang="en-US" altLang="zh-CN" dirty="0"/>
              <a:t>Y</a:t>
            </a:r>
            <a:r>
              <a:rPr lang="zh-CN" altLang="en-US" dirty="0"/>
              <a:t>轴表示</a:t>
            </a:r>
            <a:r>
              <a:rPr lang="en-US" altLang="zh-CN" dirty="0"/>
              <a:t>CPU</a:t>
            </a:r>
            <a:r>
              <a:rPr lang="zh-CN" altLang="en-US" dirty="0"/>
              <a:t>的速度</a:t>
            </a:r>
            <a:endParaRPr lang="en-US" altLang="zh-CN" dirty="0"/>
          </a:p>
          <a:p>
            <a:r>
              <a:rPr lang="zh-CN" altLang="en-US" dirty="0"/>
              <a:t>用主机性能作为基准</a:t>
            </a:r>
          </a:p>
        </p:txBody>
      </p:sp>
      <p:sp>
        <p:nvSpPr>
          <p:cNvPr id="4" name="灯片编号占位符 3"/>
          <p:cNvSpPr>
            <a:spLocks noGrp="1"/>
          </p:cNvSpPr>
          <p:nvPr>
            <p:ph type="sldNum" sz="quarter" idx="5"/>
          </p:nvPr>
        </p:nvSpPr>
        <p:spPr/>
        <p:txBody>
          <a:bodyPr/>
          <a:lstStyle/>
          <a:p>
            <a:fld id="{012EF56D-25C4-4854-80E1-3E53027EE98E}" type="slidenum">
              <a:rPr lang="zh-CN" altLang="en-US" smtClean="0"/>
              <a:t>21</a:t>
            </a:fld>
            <a:endParaRPr lang="zh-CN" altLang="en-US"/>
          </a:p>
        </p:txBody>
      </p:sp>
    </p:spTree>
    <p:extLst>
      <p:ext uri="{BB962C8B-B14F-4D97-AF65-F5344CB8AC3E}">
        <p14:creationId xmlns:p14="http://schemas.microsoft.com/office/powerpoint/2010/main" val="3259419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观察到所有平台的性能都相似。</a:t>
            </a:r>
            <a:br>
              <a:rPr lang="zh-CN" altLang="en-US" dirty="0"/>
            </a:br>
            <a:r>
              <a:rPr lang="zh-CN" altLang="en-US" sz="1200" b="0" i="0" kern="1200" dirty="0">
                <a:solidFill>
                  <a:schemeClr val="tx1"/>
                </a:solidFill>
                <a:effectLst/>
                <a:latin typeface="+mn-lt"/>
                <a:ea typeface="+mn-ea"/>
                <a:cs typeface="+mn-cs"/>
              </a:rPr>
              <a:t>随着实例数量增加到十个，每个实例的性能下降了</a:t>
            </a:r>
            <a:r>
              <a:rPr lang="en-US" altLang="zh-CN" sz="1200" b="0" i="0" kern="1200" dirty="0">
                <a:solidFill>
                  <a:schemeClr val="tx1"/>
                </a:solidFill>
                <a:effectLst/>
                <a:latin typeface="+mn-lt"/>
                <a:ea typeface="+mn-ea"/>
                <a:cs typeface="+mn-cs"/>
              </a:rPr>
              <a:t>23</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Firecracker</a:t>
            </a:r>
            <a:r>
              <a:rPr lang="zh-CN" altLang="en-US" sz="1200" b="0" i="0" kern="1200" dirty="0">
                <a:solidFill>
                  <a:schemeClr val="tx1"/>
                </a:solidFill>
                <a:effectLst/>
                <a:latin typeface="+mn-lt"/>
                <a:ea typeface="+mn-ea"/>
                <a:cs typeface="+mn-cs"/>
              </a:rPr>
              <a:t>相对较慢一点，这里原因归结为其虚拟化的内存管理</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期望</a:t>
            </a:r>
            <a:r>
              <a:rPr lang="en-US" altLang="zh-CN" sz="1200" b="0" i="0" kern="1200" dirty="0">
                <a:solidFill>
                  <a:schemeClr val="tx1"/>
                </a:solidFill>
                <a:effectLst/>
                <a:latin typeface="+mn-lt"/>
                <a:ea typeface="+mn-ea"/>
                <a:cs typeface="+mn-cs"/>
              </a:rPr>
              <a:t>Firecracker</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gVisor</a:t>
            </a:r>
            <a:r>
              <a:rPr lang="zh-CN" altLang="en-US" sz="1200" b="0" i="0" kern="1200" dirty="0">
                <a:solidFill>
                  <a:schemeClr val="tx1"/>
                </a:solidFill>
                <a:effectLst/>
                <a:latin typeface="+mn-lt"/>
                <a:ea typeface="+mn-ea"/>
                <a:cs typeface="+mn-cs"/>
              </a:rPr>
              <a:t>运行不同的内核代码，由于其不同的体系架构，但下面的测试证明了这个想法是</a:t>
            </a:r>
            <a:r>
              <a:rPr lang="zh-CN" altLang="en-US" sz="1200" b="0" i="0" kern="1200">
                <a:solidFill>
                  <a:schemeClr val="tx1"/>
                </a:solidFill>
                <a:effectLst/>
                <a:latin typeface="+mn-lt"/>
                <a:ea typeface="+mn-ea"/>
                <a:cs typeface="+mn-cs"/>
              </a:rPr>
              <a:t>明显错误</a:t>
            </a:r>
            <a:endParaRPr lang="zh-CN" altLang="en-US" dirty="0"/>
          </a:p>
        </p:txBody>
      </p:sp>
      <p:sp>
        <p:nvSpPr>
          <p:cNvPr id="4" name="灯片编号占位符 3"/>
          <p:cNvSpPr>
            <a:spLocks noGrp="1"/>
          </p:cNvSpPr>
          <p:nvPr>
            <p:ph type="sldNum" sz="quarter" idx="5"/>
          </p:nvPr>
        </p:nvSpPr>
        <p:spPr/>
        <p:txBody>
          <a:bodyPr/>
          <a:lstStyle/>
          <a:p>
            <a:fld id="{012EF56D-25C4-4854-80E1-3E53027EE98E}" type="slidenum">
              <a:rPr lang="zh-CN" altLang="en-US" smtClean="0"/>
              <a:t>22</a:t>
            </a:fld>
            <a:endParaRPr lang="zh-CN" altLang="en-US"/>
          </a:p>
        </p:txBody>
      </p:sp>
    </p:spTree>
    <p:extLst>
      <p:ext uri="{BB962C8B-B14F-4D97-AF65-F5344CB8AC3E}">
        <p14:creationId xmlns:p14="http://schemas.microsoft.com/office/powerpoint/2010/main" val="1334114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很明显三者的代码存在实质性的重叠</a:t>
            </a:r>
            <a:endParaRPr lang="en-US" altLang="zh-CN" dirty="0"/>
          </a:p>
          <a:p>
            <a:r>
              <a:rPr lang="en-US" altLang="zh-CN" dirty="0"/>
              <a:t>2. Firecracker</a:t>
            </a:r>
            <a:r>
              <a:rPr lang="zh-CN" altLang="en-US" dirty="0"/>
              <a:t>具有没有共享的最独特的行（</a:t>
            </a:r>
            <a:r>
              <a:rPr lang="en-US" altLang="zh-CN" dirty="0"/>
              <a:t>7403</a:t>
            </a:r>
            <a:r>
              <a:rPr lang="zh-CN" altLang="en-US" dirty="0"/>
              <a:t>），并且</a:t>
            </a:r>
            <a:r>
              <a:rPr lang="en-US" altLang="zh-CN" dirty="0"/>
              <a:t>LXC</a:t>
            </a:r>
            <a:r>
              <a:rPr lang="zh-CN" altLang="en-US" dirty="0"/>
              <a:t>和</a:t>
            </a:r>
            <a:r>
              <a:rPr lang="en-US" altLang="zh-CN" dirty="0" err="1"/>
              <a:t>gVisor</a:t>
            </a:r>
            <a:r>
              <a:rPr lang="zh-CN" altLang="en-US" dirty="0"/>
              <a:t>共享了</a:t>
            </a:r>
            <a:r>
              <a:rPr lang="en-US" altLang="zh-CN" dirty="0"/>
              <a:t>Firecracker</a:t>
            </a:r>
            <a:r>
              <a:rPr lang="zh-CN" altLang="en-US" dirty="0"/>
              <a:t>没有执行的大量行数（</a:t>
            </a:r>
            <a:r>
              <a:rPr lang="en-US" altLang="zh-CN" dirty="0"/>
              <a:t>33557</a:t>
            </a:r>
            <a:r>
              <a:rPr lang="zh-CN" altLang="en-US" dirty="0"/>
              <a:t>） </a:t>
            </a:r>
            <a:endParaRPr lang="en-US" altLang="zh-CN" dirty="0"/>
          </a:p>
          <a:p>
            <a:r>
              <a:rPr lang="en-US" altLang="zh-CN" dirty="0"/>
              <a:t>3.</a:t>
            </a:r>
            <a:r>
              <a:rPr lang="zh-CN" altLang="en-US" dirty="0"/>
              <a:t>尽管</a:t>
            </a:r>
            <a:r>
              <a:rPr lang="en-US" altLang="zh-CN" dirty="0" err="1"/>
              <a:t>gVisor</a:t>
            </a:r>
            <a:r>
              <a:rPr lang="zh-CN" altLang="en-US" dirty="0"/>
              <a:t>在</a:t>
            </a:r>
            <a:r>
              <a:rPr lang="en-US" altLang="zh-CN" dirty="0"/>
              <a:t>Sentry</a:t>
            </a:r>
            <a:r>
              <a:rPr lang="zh-CN" altLang="en-US" dirty="0"/>
              <a:t>中实现了许多系统调用，但是它比</a:t>
            </a:r>
            <a:r>
              <a:rPr lang="en-US" altLang="zh-CN" dirty="0"/>
              <a:t>LXC</a:t>
            </a:r>
            <a:r>
              <a:rPr lang="zh-CN" altLang="en-US" dirty="0"/>
              <a:t>行使更多的主机代码； </a:t>
            </a:r>
            <a:endParaRPr lang="en-US" altLang="zh-CN" dirty="0"/>
          </a:p>
          <a:p>
            <a:r>
              <a:rPr lang="en-US" altLang="zh-CN" dirty="0"/>
              <a:t>4. </a:t>
            </a:r>
            <a:r>
              <a:rPr lang="en-US" altLang="zh-CN" dirty="0" err="1"/>
              <a:t>gVisor</a:t>
            </a:r>
            <a:r>
              <a:rPr lang="zh-CN" altLang="en-US" dirty="0"/>
              <a:t>的总足迹最大（</a:t>
            </a:r>
            <a:r>
              <a:rPr lang="en-US" altLang="zh-CN" dirty="0"/>
              <a:t>78k LOC</a:t>
            </a:r>
            <a:r>
              <a:rPr lang="zh-CN" altLang="en-US" dirty="0"/>
              <a:t>），而</a:t>
            </a:r>
            <a:r>
              <a:rPr lang="en-US" altLang="zh-CN" dirty="0"/>
              <a:t>Firecracker</a:t>
            </a:r>
            <a:r>
              <a:rPr lang="zh-CN" altLang="en-US" dirty="0"/>
              <a:t>的足迹最小（</a:t>
            </a:r>
            <a:r>
              <a:rPr lang="en-US" altLang="zh-CN" dirty="0"/>
              <a:t>49k LOC</a:t>
            </a:r>
            <a:r>
              <a:rPr lang="zh-CN" altLang="en-US" dirty="0"/>
              <a:t>） </a:t>
            </a:r>
            <a:endParaRPr lang="en-US" altLang="zh-CN" dirty="0"/>
          </a:p>
          <a:p>
            <a:endParaRPr lang="en-US" altLang="zh-CN" dirty="0"/>
          </a:p>
          <a:p>
            <a:r>
              <a:rPr lang="zh-CN" altLang="en-US" sz="1200" b="0" i="0" kern="1200" dirty="0">
                <a:solidFill>
                  <a:schemeClr val="tx1"/>
                </a:solidFill>
                <a:effectLst/>
                <a:latin typeface="+mn-lt"/>
                <a:ea typeface="+mn-ea"/>
                <a:cs typeface="+mn-cs"/>
              </a:rPr>
              <a:t>我们通过分析特定</a:t>
            </a:r>
            <a:r>
              <a:rPr lang="en-US" altLang="zh-CN" sz="1200" b="0" i="0" kern="1200" dirty="0">
                <a:solidFill>
                  <a:schemeClr val="tx1"/>
                </a:solidFill>
                <a:effectLst/>
                <a:latin typeface="+mn-lt"/>
                <a:ea typeface="+mn-ea"/>
                <a:cs typeface="+mn-cs"/>
              </a:rPr>
              <a:t>Linux</a:t>
            </a:r>
            <a:r>
              <a:rPr lang="zh-CN" altLang="en-US" sz="1200" b="0" i="0" kern="1200" dirty="0">
                <a:solidFill>
                  <a:schemeClr val="tx1"/>
                </a:solidFill>
                <a:effectLst/>
                <a:latin typeface="+mn-lt"/>
                <a:ea typeface="+mn-ea"/>
                <a:cs typeface="+mn-cs"/>
              </a:rPr>
              <a:t>源目录中的代码来说明平台之间差异的根源。</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228600" indent="-228600">
              <a:buAutoNum type="arabicPeriod"/>
            </a:pPr>
            <a:r>
              <a:rPr lang="en-US" altLang="zh-CN" dirty="0"/>
              <a:t>/</a:t>
            </a:r>
            <a:r>
              <a:rPr lang="en-US" altLang="zh-CN" dirty="0" err="1"/>
              <a:t>virt</a:t>
            </a:r>
            <a:r>
              <a:rPr lang="zh-CN" altLang="en-US" dirty="0"/>
              <a:t>目录中的代码仅在</a:t>
            </a:r>
            <a:r>
              <a:rPr lang="en-US" altLang="zh-CN" dirty="0"/>
              <a:t>Firecracker</a:t>
            </a:r>
            <a:r>
              <a:rPr lang="zh-CN" altLang="en-US" dirty="0"/>
              <a:t>和</a:t>
            </a:r>
            <a:r>
              <a:rPr lang="en-US" altLang="zh-CN" dirty="0" err="1"/>
              <a:t>gVisor</a:t>
            </a:r>
            <a:r>
              <a:rPr lang="zh-CN" altLang="en-US" dirty="0"/>
              <a:t>中执行，因为它们使用</a:t>
            </a:r>
            <a:r>
              <a:rPr lang="en-US" altLang="zh-CN" dirty="0"/>
              <a:t>KVM</a:t>
            </a:r>
            <a:r>
              <a:rPr lang="zh-CN" altLang="en-US" dirty="0"/>
              <a:t>虚拟化 </a:t>
            </a:r>
            <a:endParaRPr lang="en-US" altLang="zh-CN" dirty="0"/>
          </a:p>
          <a:p>
            <a:pPr marL="228600" indent="-228600">
              <a:buAutoNum type="arabicPeriod"/>
            </a:pPr>
            <a:r>
              <a:rPr lang="en-US" altLang="zh-CN" dirty="0"/>
              <a:t>Firecracker</a:t>
            </a:r>
            <a:r>
              <a:rPr lang="zh-CN" altLang="en-US" dirty="0"/>
              <a:t>使用的是</a:t>
            </a:r>
            <a:r>
              <a:rPr lang="en-US" altLang="zh-CN" dirty="0" err="1"/>
              <a:t>VirtIO</a:t>
            </a:r>
            <a:r>
              <a:rPr lang="zh-CN" altLang="en-US" dirty="0"/>
              <a:t>仿真的网络和块设备，代码覆盖率最大，为</a:t>
            </a:r>
            <a:r>
              <a:rPr lang="en-US" altLang="zh-CN" dirty="0"/>
              <a:t>1190LOC</a:t>
            </a:r>
            <a:r>
              <a:rPr lang="zh-CN" altLang="en-US" dirty="0"/>
              <a:t>，而</a:t>
            </a:r>
            <a:r>
              <a:rPr lang="en-US" altLang="zh-CN" dirty="0" err="1"/>
              <a:t>gVisor</a:t>
            </a:r>
            <a:r>
              <a:rPr lang="zh-CN" altLang="en-US" dirty="0"/>
              <a:t>依赖于系统对</a:t>
            </a:r>
            <a:r>
              <a:rPr lang="en-US" altLang="zh-CN" dirty="0"/>
              <a:t>I/O</a:t>
            </a:r>
            <a:r>
              <a:rPr lang="zh-CN" altLang="en-US" dirty="0"/>
              <a:t>的调用，因此代码覆盖率比其小</a:t>
            </a:r>
            <a:r>
              <a:rPr lang="en-US" altLang="zh-CN" dirty="0"/>
              <a:t>43%</a:t>
            </a:r>
            <a:r>
              <a:rPr lang="zh-CN" altLang="en-US" dirty="0"/>
              <a:t>，而且几乎是</a:t>
            </a:r>
            <a:r>
              <a:rPr lang="en-US" altLang="zh-CN" dirty="0"/>
              <a:t>Firecracker</a:t>
            </a:r>
            <a:r>
              <a:rPr lang="zh-CN" altLang="en-US" dirty="0"/>
              <a:t>覆盖率的一部分。 </a:t>
            </a:r>
          </a:p>
        </p:txBody>
      </p:sp>
      <p:sp>
        <p:nvSpPr>
          <p:cNvPr id="4" name="灯片编号占位符 3"/>
          <p:cNvSpPr>
            <a:spLocks noGrp="1"/>
          </p:cNvSpPr>
          <p:nvPr>
            <p:ph type="sldNum" sz="quarter" idx="5"/>
          </p:nvPr>
        </p:nvSpPr>
        <p:spPr/>
        <p:txBody>
          <a:bodyPr/>
          <a:lstStyle/>
          <a:p>
            <a:fld id="{012EF56D-25C4-4854-80E1-3E53027EE98E}" type="slidenum">
              <a:rPr lang="zh-CN" altLang="en-US" smtClean="0"/>
              <a:t>23</a:t>
            </a:fld>
            <a:endParaRPr lang="zh-CN" altLang="en-US"/>
          </a:p>
        </p:txBody>
      </p:sp>
    </p:spTree>
    <p:extLst>
      <p:ext uri="{BB962C8B-B14F-4D97-AF65-F5344CB8AC3E}">
        <p14:creationId xmlns:p14="http://schemas.microsoft.com/office/powerpoint/2010/main" val="2634074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在云上部署代码的两种方法？</a:t>
            </a:r>
            <a:endParaRPr lang="en-US" altLang="zh-CN" dirty="0"/>
          </a:p>
          <a:p>
            <a:r>
              <a:rPr lang="en-US" altLang="zh-CN" dirty="0"/>
              <a:t>1.</a:t>
            </a:r>
            <a:r>
              <a:rPr lang="zh-CN" altLang="en-US" dirty="0"/>
              <a:t>传统虚拟化，比如</a:t>
            </a:r>
            <a:r>
              <a:rPr lang="en-US" altLang="zh-CN" dirty="0"/>
              <a:t>KVM</a:t>
            </a:r>
            <a:r>
              <a:rPr lang="zh-CN" altLang="en-US" dirty="0"/>
              <a:t>、</a:t>
            </a:r>
            <a:r>
              <a:rPr lang="en-US" altLang="zh-CN" dirty="0"/>
              <a:t>Xen</a:t>
            </a:r>
            <a:r>
              <a:rPr lang="zh-CN" altLang="en-US" dirty="0"/>
              <a:t>、</a:t>
            </a:r>
            <a:r>
              <a:rPr lang="en-US" altLang="zh-CN" dirty="0"/>
              <a:t>Microsoft </a:t>
            </a:r>
            <a:r>
              <a:rPr lang="en-US" altLang="zh-CN" dirty="0" err="1"/>
              <a:t>hyper-v</a:t>
            </a:r>
            <a:r>
              <a:rPr lang="zh-CN" altLang="en-US" dirty="0"/>
              <a:t>，可提供硬件虚拟化和部署成熟的操作系统。</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起初</a:t>
            </a:r>
            <a:r>
              <a:rPr lang="en-US" altLang="zh-CN" sz="1200" spc="-5" dirty="0">
                <a:latin typeface="Arial"/>
                <a:cs typeface="Arial"/>
              </a:rPr>
              <a:t>1</a:t>
            </a:r>
            <a:r>
              <a:rPr lang="zh-CN" altLang="en-US" sz="1200" spc="-5" dirty="0">
                <a:latin typeface="Arial"/>
                <a:cs typeface="Arial"/>
              </a:rPr>
              <a:t>很好，因为每个人都想要自己的操作系统，也就是说每个客户有自己的内核</a:t>
            </a:r>
            <a:endParaRPr lang="en-US" altLang="zh-CN" sz="1200" spc="-5"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spc="-5" dirty="0">
                <a:latin typeface="Arial"/>
                <a:cs typeface="Arial"/>
              </a:rPr>
              <a:t>带来的问题就是：如果想要开启一个实例，需要启动内核。</a:t>
            </a:r>
            <a:endParaRPr lang="en-US" altLang="zh-CN" sz="1200" spc="-5"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spc="-5" dirty="0">
                <a:latin typeface="Arial"/>
                <a:cs typeface="Arial"/>
              </a:rPr>
              <a:t>运行许多操作系统同时使用很多内存，并且有较大的内存覆盖率</a:t>
            </a:r>
            <a:endParaRPr lang="en-US" altLang="zh-CN" sz="1200" spc="-5"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spc="-5" dirty="0">
                <a:latin typeface="Arial"/>
                <a:cs typeface="Arial"/>
              </a:rPr>
              <a:t>其中最大的好处就是在</a:t>
            </a:r>
            <a:r>
              <a:rPr lang="en-US" altLang="zh-CN" sz="1200" spc="-5" dirty="0">
                <a:latin typeface="Arial"/>
                <a:cs typeface="Arial"/>
              </a:rPr>
              <a:t>hypervisor</a:t>
            </a:r>
            <a:r>
              <a:rPr lang="zh-CN" altLang="en-US" sz="1200" spc="-5" dirty="0">
                <a:latin typeface="Arial"/>
                <a:cs typeface="Arial"/>
              </a:rPr>
              <a:t>层上面只有非常小的共享区域，也就是隔离性非常强。</a:t>
            </a:r>
            <a:endParaRPr lang="en-US" altLang="zh-CN" sz="1200" spc="-5" dirty="0">
              <a:latin typeface="Arial"/>
              <a:cs typeface="Arial"/>
            </a:endParaRPr>
          </a:p>
        </p:txBody>
      </p:sp>
      <p:sp>
        <p:nvSpPr>
          <p:cNvPr id="4" name="灯片编号占位符 3"/>
          <p:cNvSpPr>
            <a:spLocks noGrp="1"/>
          </p:cNvSpPr>
          <p:nvPr>
            <p:ph type="sldNum" sz="quarter" idx="5"/>
          </p:nvPr>
        </p:nvSpPr>
        <p:spPr/>
        <p:txBody>
          <a:bodyPr/>
          <a:lstStyle/>
          <a:p>
            <a:fld id="{012EF56D-25C4-4854-80E1-3E53027EE98E}" type="slidenum">
              <a:rPr lang="zh-CN" altLang="en-US" smtClean="0"/>
              <a:t>2</a:t>
            </a:fld>
            <a:endParaRPr lang="zh-CN" altLang="en-US"/>
          </a:p>
        </p:txBody>
      </p:sp>
    </p:spTree>
    <p:extLst>
      <p:ext uri="{BB962C8B-B14F-4D97-AF65-F5344CB8AC3E}">
        <p14:creationId xmlns:p14="http://schemas.microsoft.com/office/powerpoint/2010/main" val="1821400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为更深入了解体系结构上的差距，对比了</a:t>
            </a:r>
            <a:r>
              <a:rPr lang="en-US" altLang="zh-CN" dirty="0"/>
              <a:t>/arch</a:t>
            </a:r>
            <a:r>
              <a:rPr lang="zh-CN" altLang="en-US" dirty="0"/>
              <a:t>目录</a:t>
            </a:r>
            <a:endParaRPr lang="en-US" altLang="zh-CN" dirty="0"/>
          </a:p>
          <a:p>
            <a:pPr marL="228600" indent="-228600">
              <a:buAutoNum type="arabicPeriod"/>
            </a:pPr>
            <a:r>
              <a:rPr lang="en-US" altLang="zh-CN" dirty="0"/>
              <a:t>Firecracker</a:t>
            </a:r>
            <a:r>
              <a:rPr lang="zh-CN" altLang="en-US" dirty="0"/>
              <a:t>和</a:t>
            </a:r>
            <a:r>
              <a:rPr lang="en-US" altLang="zh-CN" dirty="0" err="1"/>
              <a:t>gVisor</a:t>
            </a:r>
            <a:r>
              <a:rPr lang="zh-CN" altLang="en-US" dirty="0"/>
              <a:t>的代码覆盖率比</a:t>
            </a:r>
            <a:r>
              <a:rPr lang="en-US" altLang="zh-CN" dirty="0"/>
              <a:t>LXC</a:t>
            </a:r>
            <a:r>
              <a:rPr lang="zh-CN" altLang="en-US" dirty="0"/>
              <a:t>大得多，</a:t>
            </a:r>
            <a:r>
              <a:rPr lang="en-US" altLang="zh-CN" dirty="0"/>
              <a:t>LXC</a:t>
            </a:r>
            <a:r>
              <a:rPr lang="zh-CN" altLang="en-US" dirty="0"/>
              <a:t>覆盖率最低，表示其对体系结构的依赖性也最低，可能会更容易迁移到别的体系结构上。</a:t>
            </a:r>
            <a:endParaRPr lang="en-US" altLang="zh-CN" dirty="0"/>
          </a:p>
          <a:p>
            <a:pPr marL="0" indent="0">
              <a:buNone/>
            </a:pPr>
            <a:r>
              <a:rPr lang="zh-CN" altLang="en-US" dirty="0"/>
              <a:t>进一步调查具体是哪一部分代码被运行，</a:t>
            </a:r>
            <a:endParaRPr lang="en-US" altLang="zh-CN" dirty="0"/>
          </a:p>
          <a:p>
            <a:pPr marL="228600" indent="-228600">
              <a:buAutoNum type="arabicPeriod"/>
            </a:pPr>
            <a:r>
              <a:rPr lang="zh-CN" altLang="en-US" dirty="0"/>
              <a:t>大部分附加代码位于</a:t>
            </a:r>
            <a:r>
              <a:rPr lang="en-US" altLang="zh-CN" dirty="0"/>
              <a:t>/arch/x86/</a:t>
            </a:r>
            <a:r>
              <a:rPr lang="en-US" altLang="zh-CN" dirty="0" err="1"/>
              <a:t>kvm</a:t>
            </a:r>
            <a:r>
              <a:rPr lang="zh-CN" altLang="en-US" dirty="0"/>
              <a:t>下，</a:t>
            </a:r>
            <a:r>
              <a:rPr lang="en-US" altLang="zh-CN" dirty="0" err="1"/>
              <a:t>gVisor</a:t>
            </a:r>
            <a:r>
              <a:rPr lang="zh-CN" altLang="en-US" dirty="0"/>
              <a:t>的代码覆盖比</a:t>
            </a:r>
            <a:r>
              <a:rPr lang="en-US" altLang="zh-CN" dirty="0"/>
              <a:t>Firecracker</a:t>
            </a:r>
            <a:r>
              <a:rPr lang="zh-CN" altLang="en-US" dirty="0"/>
              <a:t>小</a:t>
            </a:r>
            <a:r>
              <a:rPr lang="en-US" altLang="zh-CN" dirty="0"/>
              <a:t>42</a:t>
            </a:r>
            <a:r>
              <a:rPr lang="zh-CN" altLang="en-US" dirty="0"/>
              <a:t>％，几乎是其中的一部分。 </a:t>
            </a:r>
            <a:endParaRPr lang="en-US" altLang="zh-CN" dirty="0"/>
          </a:p>
          <a:p>
            <a:pPr marL="228600" indent="-228600">
              <a:buAutoNum type="arabicPeriod"/>
            </a:pPr>
            <a:r>
              <a:rPr lang="en-US" altLang="zh-CN" dirty="0"/>
              <a:t>Firecracker</a:t>
            </a:r>
            <a:r>
              <a:rPr lang="zh-CN" altLang="en-US" dirty="0"/>
              <a:t>为</a:t>
            </a:r>
            <a:r>
              <a:rPr lang="en-US" altLang="zh-CN" dirty="0" err="1"/>
              <a:t>microVM</a:t>
            </a:r>
            <a:r>
              <a:rPr lang="zh-CN" altLang="en-US" dirty="0"/>
              <a:t>使用</a:t>
            </a:r>
            <a:r>
              <a:rPr lang="en-US" altLang="zh-CN" dirty="0"/>
              <a:t>KVM</a:t>
            </a:r>
            <a:r>
              <a:rPr lang="zh-CN" altLang="en-US" dirty="0"/>
              <a:t>代码，</a:t>
            </a:r>
            <a:r>
              <a:rPr lang="en-US" altLang="zh-CN" dirty="0" err="1"/>
              <a:t>gVisor</a:t>
            </a:r>
            <a:r>
              <a:rPr lang="zh-CN" altLang="en-US" dirty="0"/>
              <a:t>使用</a:t>
            </a:r>
            <a:r>
              <a:rPr lang="en-US" altLang="zh-CN" dirty="0"/>
              <a:t>KVM</a:t>
            </a:r>
            <a:r>
              <a:rPr lang="zh-CN" altLang="en-US" dirty="0"/>
              <a:t>代码将系统调用重定向到</a:t>
            </a:r>
            <a:r>
              <a:rPr lang="en-US" altLang="zh-CN" dirty="0"/>
              <a:t>Sentry</a:t>
            </a:r>
            <a:r>
              <a:rPr lang="zh-CN" altLang="en-US" dirty="0"/>
              <a:t>。但是，</a:t>
            </a:r>
            <a:r>
              <a:rPr lang="en-US" altLang="zh-CN" dirty="0"/>
              <a:t>Firecracker</a:t>
            </a:r>
            <a:r>
              <a:rPr lang="zh-CN" altLang="en-US" dirty="0"/>
              <a:t>比</a:t>
            </a:r>
            <a:r>
              <a:rPr lang="en-US" altLang="zh-CN" dirty="0" err="1"/>
              <a:t>gVisor</a:t>
            </a:r>
            <a:r>
              <a:rPr lang="zh-CN" altLang="en-US" dirty="0"/>
              <a:t>多了</a:t>
            </a:r>
            <a:r>
              <a:rPr lang="en-US" altLang="zh-CN" dirty="0"/>
              <a:t>2550</a:t>
            </a:r>
            <a:r>
              <a:rPr lang="zh-CN" altLang="en-US" dirty="0"/>
              <a:t>行代码。这种差异主要来自</a:t>
            </a:r>
            <a:r>
              <a:rPr lang="en-US" altLang="zh-CN" dirty="0"/>
              <a:t>Firecracker</a:t>
            </a:r>
            <a:r>
              <a:rPr lang="zh-CN" altLang="en-US" dirty="0"/>
              <a:t>执行但</a:t>
            </a:r>
            <a:r>
              <a:rPr lang="en-US" altLang="zh-CN" dirty="0" err="1"/>
              <a:t>gVisor</a:t>
            </a:r>
            <a:r>
              <a:rPr lang="zh-CN" altLang="en-US" dirty="0"/>
              <a:t>不执行的仿真代码。 </a:t>
            </a:r>
            <a:endParaRPr lang="en-US" altLang="zh-CN" dirty="0"/>
          </a:p>
          <a:p>
            <a:pPr marL="228600" indent="-228600">
              <a:buAutoNum type="arabicPeriod"/>
            </a:pPr>
            <a:r>
              <a:rPr lang="zh-CN" altLang="en-US" dirty="0"/>
              <a:t>尽管功能上存在本质上的差异，但</a:t>
            </a:r>
            <a:r>
              <a:rPr lang="en-US" altLang="zh-CN" dirty="0" err="1"/>
              <a:t>gVisor</a:t>
            </a:r>
            <a:r>
              <a:rPr lang="zh-CN" altLang="en-US" dirty="0"/>
              <a:t>和</a:t>
            </a:r>
            <a:r>
              <a:rPr lang="en-US" altLang="zh-CN" dirty="0"/>
              <a:t>Firecracker</a:t>
            </a:r>
            <a:r>
              <a:rPr lang="zh-CN" altLang="en-US" dirty="0"/>
              <a:t>执行的许多新代码都没有新功能。相反，它是容器执行的相同功能中的条件代码。例如，文件块</a:t>
            </a:r>
            <a:r>
              <a:rPr lang="en-US" altLang="zh-CN" dirty="0"/>
              <a:t>/blk-</a:t>
            </a:r>
            <a:r>
              <a:rPr lang="en-US" altLang="zh-CN" dirty="0" err="1"/>
              <a:t>cgroup.c</a:t>
            </a:r>
            <a:r>
              <a:rPr lang="zh-CN" altLang="en-US" dirty="0"/>
              <a:t>中的大多数代码仅由</a:t>
            </a:r>
            <a:r>
              <a:rPr lang="en-US" altLang="zh-CN" dirty="0" err="1"/>
              <a:t>gVisor</a:t>
            </a:r>
            <a:r>
              <a:rPr lang="zh-CN" altLang="en-US" dirty="0"/>
              <a:t>执行，作为额外的检查 </a:t>
            </a:r>
          </a:p>
        </p:txBody>
      </p:sp>
      <p:sp>
        <p:nvSpPr>
          <p:cNvPr id="4" name="灯片编号占位符 3"/>
          <p:cNvSpPr>
            <a:spLocks noGrp="1"/>
          </p:cNvSpPr>
          <p:nvPr>
            <p:ph type="sldNum" sz="quarter" idx="5"/>
          </p:nvPr>
        </p:nvSpPr>
        <p:spPr/>
        <p:txBody>
          <a:bodyPr/>
          <a:lstStyle/>
          <a:p>
            <a:fld id="{012EF56D-25C4-4854-80E1-3E53027EE98E}" type="slidenum">
              <a:rPr lang="zh-CN" altLang="en-US" smtClean="0"/>
              <a:t>24</a:t>
            </a:fld>
            <a:endParaRPr lang="zh-CN" altLang="en-US"/>
          </a:p>
        </p:txBody>
      </p:sp>
    </p:spTree>
    <p:extLst>
      <p:ext uri="{BB962C8B-B14F-4D97-AF65-F5344CB8AC3E}">
        <p14:creationId xmlns:p14="http://schemas.microsoft.com/office/powerpoint/2010/main" val="1010724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因此尽管架构不同，但三者有非常高的代码重合率</a:t>
            </a:r>
            <a:endParaRPr lang="en-US" altLang="zh-CN" dirty="0"/>
          </a:p>
          <a:p>
            <a:pPr marL="228600" indent="-228600">
              <a:buAutoNum type="arabicPeriod"/>
            </a:pPr>
            <a:r>
              <a:rPr lang="en-US" altLang="zh-CN" dirty="0"/>
              <a:t>Firecracker</a:t>
            </a:r>
            <a:r>
              <a:rPr lang="zh-CN" altLang="en-US" dirty="0"/>
              <a:t>和</a:t>
            </a:r>
            <a:r>
              <a:rPr lang="en-US" altLang="zh-CN" dirty="0" err="1"/>
              <a:t>gVisor</a:t>
            </a:r>
            <a:r>
              <a:rPr lang="zh-CN" altLang="en-US" dirty="0"/>
              <a:t>会执行更多特定架构下的代码，尤其是</a:t>
            </a:r>
            <a:r>
              <a:rPr lang="en-US" altLang="zh-CN" dirty="0"/>
              <a:t>KVM</a:t>
            </a:r>
            <a:r>
              <a:rPr lang="zh-CN" altLang="en-US" dirty="0"/>
              <a:t>相关</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12EF56D-25C4-4854-80E1-3E53027EE98E}" type="slidenum">
              <a:rPr lang="zh-CN" altLang="en-US" smtClean="0"/>
              <a:t>25</a:t>
            </a:fld>
            <a:endParaRPr lang="zh-CN" altLang="en-US"/>
          </a:p>
        </p:txBody>
      </p:sp>
    </p:spTree>
    <p:extLst>
      <p:ext uri="{BB962C8B-B14F-4D97-AF65-F5344CB8AC3E}">
        <p14:creationId xmlns:p14="http://schemas.microsoft.com/office/powerpoint/2010/main" val="441611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X</a:t>
            </a:r>
            <a:r>
              <a:rPr lang="zh-CN" altLang="en-US" dirty="0"/>
              <a:t>轴依旧是实例数，</a:t>
            </a:r>
            <a:r>
              <a:rPr lang="en-US" altLang="zh-CN" dirty="0"/>
              <a:t>Y</a:t>
            </a:r>
            <a:r>
              <a:rPr lang="zh-CN" altLang="en-US" dirty="0"/>
              <a:t>轴表示准确的网络带宽，单位是</a:t>
            </a:r>
            <a:r>
              <a:rPr lang="en-US" altLang="zh-CN" dirty="0"/>
              <a:t>Gbps</a:t>
            </a:r>
            <a:r>
              <a:rPr lang="zh-CN" altLang="en-US" dirty="0"/>
              <a:t>（</a:t>
            </a:r>
            <a:r>
              <a:rPr lang="zh-CN" altLang="en-US" sz="1200" b="0" i="0" kern="1200" dirty="0">
                <a:solidFill>
                  <a:schemeClr val="tx1"/>
                </a:solidFill>
                <a:effectLst/>
                <a:latin typeface="+mn-lt"/>
                <a:ea typeface="+mn-ea"/>
                <a:cs typeface="+mn-cs"/>
              </a:rPr>
              <a:t>每秒</a:t>
            </a:r>
            <a:r>
              <a:rPr lang="en-US" altLang="zh-CN" sz="1200" b="0" i="0" kern="1200" dirty="0">
                <a:solidFill>
                  <a:schemeClr val="tx1"/>
                </a:solidFill>
                <a:effectLst/>
                <a:latin typeface="+mn-lt"/>
                <a:ea typeface="+mn-ea"/>
                <a:cs typeface="+mn-cs"/>
              </a:rPr>
              <a:t>1000</a:t>
            </a:r>
            <a:r>
              <a:rPr lang="zh-CN" altLang="en-US" sz="1200" b="0" i="0" kern="1200" dirty="0">
                <a:solidFill>
                  <a:schemeClr val="tx1"/>
                </a:solidFill>
                <a:effectLst/>
                <a:latin typeface="+mn-lt"/>
                <a:ea typeface="+mn-ea"/>
                <a:cs typeface="+mn-cs"/>
              </a:rPr>
              <a:t>兆位</a:t>
            </a:r>
            <a:r>
              <a:rPr lang="zh-CN" altLang="en-US" dirty="0"/>
              <a:t>）</a:t>
            </a:r>
            <a:endParaRPr lang="en-US" altLang="zh-CN" dirty="0"/>
          </a:p>
          <a:p>
            <a:r>
              <a:rPr lang="zh-CN" altLang="en-US" dirty="0"/>
              <a:t>主机和</a:t>
            </a:r>
            <a:r>
              <a:rPr lang="en-US" altLang="zh-CN" dirty="0"/>
              <a:t>Firecracker</a:t>
            </a:r>
            <a:r>
              <a:rPr lang="zh-CN" altLang="en-US" dirty="0"/>
              <a:t>可以达到最高带宽，</a:t>
            </a:r>
            <a:r>
              <a:rPr lang="en-US" altLang="zh-CN" dirty="0"/>
              <a:t>LXC</a:t>
            </a:r>
            <a:r>
              <a:rPr lang="zh-CN" altLang="en-US" dirty="0"/>
              <a:t>速度稍慢，</a:t>
            </a:r>
            <a:r>
              <a:rPr lang="en-US" altLang="zh-CN" dirty="0" err="1"/>
              <a:t>gVisor</a:t>
            </a:r>
            <a:r>
              <a:rPr lang="zh-CN" altLang="en-US" dirty="0"/>
              <a:t>速度最慢。</a:t>
            </a:r>
            <a:endParaRPr lang="en-US" altLang="zh-CN" dirty="0"/>
          </a:p>
          <a:p>
            <a:r>
              <a:rPr lang="zh-CN" altLang="en-US" dirty="0"/>
              <a:t>可能是由于其用户空间网络堆栈未如</a:t>
            </a:r>
            <a:r>
              <a:rPr lang="en-US" altLang="zh-CN" dirty="0"/>
              <a:t>Linux</a:t>
            </a:r>
            <a:r>
              <a:rPr lang="zh-CN" altLang="en-US" dirty="0"/>
              <a:t>网络堆栈那样优化。</a:t>
            </a:r>
            <a:endParaRPr lang="en-US" altLang="zh-CN" dirty="0"/>
          </a:p>
          <a:p>
            <a:endParaRPr lang="en-US" altLang="zh-CN" dirty="0"/>
          </a:p>
          <a:p>
            <a:r>
              <a:rPr lang="zh-CN" altLang="en-US" dirty="0"/>
              <a:t>使用主机网络堆栈时，</a:t>
            </a:r>
            <a:r>
              <a:rPr lang="en-US" altLang="zh-CN" dirty="0" err="1"/>
              <a:t>gVisor</a:t>
            </a:r>
            <a:r>
              <a:rPr lang="zh-CN" altLang="en-US" dirty="0"/>
              <a:t>仍然是最慢的，但达到</a:t>
            </a:r>
            <a:r>
              <a:rPr lang="en-US" altLang="zh-CN" dirty="0"/>
              <a:t>3.03 Gbps</a:t>
            </a:r>
            <a:r>
              <a:rPr lang="zh-CN" altLang="en-US" dirty="0"/>
              <a:t>。如</a:t>
            </a:r>
            <a:r>
              <a:rPr lang="en-US" altLang="zh-CN" dirty="0" err="1"/>
              <a:t>gVisor</a:t>
            </a:r>
            <a:r>
              <a:rPr lang="zh-CN" altLang="en-US" dirty="0"/>
              <a:t>官方指南所述，</a:t>
            </a:r>
            <a:r>
              <a:rPr lang="en-US" altLang="zh-CN" dirty="0" err="1"/>
              <a:t>ptrace</a:t>
            </a:r>
            <a:r>
              <a:rPr lang="zh-CN" altLang="en-US" dirty="0"/>
              <a:t>平台的性能更快。 </a:t>
            </a:r>
            <a:r>
              <a:rPr lang="en-US" altLang="zh-CN" dirty="0"/>
              <a:t>KVM</a:t>
            </a:r>
            <a:r>
              <a:rPr lang="zh-CN" altLang="en-US" dirty="0"/>
              <a:t>平台的</a:t>
            </a:r>
            <a:r>
              <a:rPr lang="en-US" altLang="zh-CN" dirty="0" err="1"/>
              <a:t>gVisor</a:t>
            </a:r>
            <a:r>
              <a:rPr lang="zh-CN" altLang="en-US" dirty="0"/>
              <a:t>网络性能比其</a:t>
            </a:r>
            <a:r>
              <a:rPr lang="en-US" altLang="zh-CN" dirty="0"/>
              <a:t>20190304</a:t>
            </a:r>
            <a:r>
              <a:rPr lang="zh-CN" altLang="en-US" dirty="0"/>
              <a:t>版本大幅提高了近</a:t>
            </a:r>
            <a:r>
              <a:rPr lang="en-US" altLang="zh-CN" dirty="0"/>
              <a:t>800</a:t>
            </a:r>
            <a:r>
              <a:rPr lang="zh-CN" altLang="en-US" dirty="0"/>
              <a:t>％。 </a:t>
            </a:r>
          </a:p>
        </p:txBody>
      </p:sp>
      <p:sp>
        <p:nvSpPr>
          <p:cNvPr id="4" name="灯片编号占位符 3"/>
          <p:cNvSpPr>
            <a:spLocks noGrp="1"/>
          </p:cNvSpPr>
          <p:nvPr>
            <p:ph type="sldNum" sz="quarter" idx="5"/>
          </p:nvPr>
        </p:nvSpPr>
        <p:spPr/>
        <p:txBody>
          <a:bodyPr/>
          <a:lstStyle/>
          <a:p>
            <a:fld id="{012EF56D-25C4-4854-80E1-3E53027EE98E}" type="slidenum">
              <a:rPr lang="zh-CN" altLang="en-US" smtClean="0"/>
              <a:t>26</a:t>
            </a:fld>
            <a:endParaRPr lang="zh-CN" altLang="en-US"/>
          </a:p>
        </p:txBody>
      </p:sp>
    </p:spTree>
    <p:extLst>
      <p:ext uri="{BB962C8B-B14F-4D97-AF65-F5344CB8AC3E}">
        <p14:creationId xmlns:p14="http://schemas.microsoft.com/office/powerpoint/2010/main" val="1257764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尽管有</a:t>
            </a:r>
            <a:r>
              <a:rPr lang="en-US" altLang="zh-CN" dirty="0"/>
              <a:t>in-Sentry</a:t>
            </a:r>
            <a:r>
              <a:rPr lang="zh-CN" altLang="en-US" dirty="0"/>
              <a:t>网络栈（包括</a:t>
            </a:r>
            <a:r>
              <a:rPr lang="en-US" altLang="zh-CN" dirty="0"/>
              <a:t>TCP</a:t>
            </a:r>
            <a:r>
              <a:rPr lang="zh-CN" altLang="en-US" dirty="0"/>
              <a:t>、</a:t>
            </a:r>
            <a:r>
              <a:rPr lang="en-US" altLang="zh-CN" dirty="0"/>
              <a:t>UDP</a:t>
            </a:r>
            <a:r>
              <a:rPr lang="zh-CN" altLang="en-US" dirty="0"/>
              <a:t>、</a:t>
            </a:r>
            <a:r>
              <a:rPr lang="en-US" altLang="zh-CN" dirty="0"/>
              <a:t>IP4</a:t>
            </a:r>
            <a:r>
              <a:rPr lang="zh-CN" altLang="en-US" dirty="0"/>
              <a:t>、</a:t>
            </a:r>
            <a:r>
              <a:rPr lang="en-US" altLang="zh-CN" dirty="0"/>
              <a:t>IP6</a:t>
            </a:r>
            <a:r>
              <a:rPr lang="zh-CN" altLang="en-US" dirty="0"/>
              <a:t>和</a:t>
            </a:r>
            <a:r>
              <a:rPr lang="en-US" altLang="zh-CN" dirty="0"/>
              <a:t>ICMP</a:t>
            </a:r>
            <a:r>
              <a:rPr lang="zh-CN" altLang="en-US" dirty="0"/>
              <a:t>），</a:t>
            </a:r>
            <a:r>
              <a:rPr lang="en-US" altLang="zh-CN" dirty="0" err="1"/>
              <a:t>gVisor</a:t>
            </a:r>
            <a:r>
              <a:rPr lang="zh-CN" altLang="en-US" dirty="0"/>
              <a:t>的总覆盖率最高，而且和</a:t>
            </a:r>
            <a:r>
              <a:rPr lang="en-US" altLang="zh-CN" dirty="0"/>
              <a:t>LXC</a:t>
            </a:r>
            <a:r>
              <a:rPr lang="zh-CN" altLang="en-US" dirty="0"/>
              <a:t>有大量重叠代码</a:t>
            </a:r>
            <a:endParaRPr lang="en-US" altLang="zh-CN" dirty="0"/>
          </a:p>
          <a:p>
            <a:pPr marL="228600" indent="-228600">
              <a:buAutoNum type="arabicPeriod"/>
            </a:pPr>
            <a:r>
              <a:rPr lang="zh-CN" altLang="en-US" dirty="0"/>
              <a:t>令人惊讶地在</a:t>
            </a:r>
            <a:r>
              <a:rPr lang="en-US" altLang="zh-CN" dirty="0"/>
              <a:t>/ net</a:t>
            </a:r>
            <a:r>
              <a:rPr lang="zh-CN" altLang="en-US" dirty="0"/>
              <a:t>下使用与</a:t>
            </a:r>
            <a:r>
              <a:rPr lang="en-US" altLang="zh-CN" dirty="0"/>
              <a:t>LXC</a:t>
            </a:r>
            <a:r>
              <a:rPr lang="zh-CN" altLang="en-US" dirty="0"/>
              <a:t>相同的代码。 </a:t>
            </a:r>
          </a:p>
        </p:txBody>
      </p:sp>
      <p:sp>
        <p:nvSpPr>
          <p:cNvPr id="4" name="灯片编号占位符 3"/>
          <p:cNvSpPr>
            <a:spLocks noGrp="1"/>
          </p:cNvSpPr>
          <p:nvPr>
            <p:ph type="sldNum" sz="quarter" idx="5"/>
          </p:nvPr>
        </p:nvSpPr>
        <p:spPr/>
        <p:txBody>
          <a:bodyPr/>
          <a:lstStyle/>
          <a:p>
            <a:fld id="{012EF56D-25C4-4854-80E1-3E53027EE98E}" type="slidenum">
              <a:rPr lang="zh-CN" altLang="en-US" smtClean="0"/>
              <a:t>27</a:t>
            </a:fld>
            <a:endParaRPr lang="zh-CN" altLang="en-US"/>
          </a:p>
        </p:txBody>
      </p:sp>
    </p:spTree>
    <p:extLst>
      <p:ext uri="{BB962C8B-B14F-4D97-AF65-F5344CB8AC3E}">
        <p14:creationId xmlns:p14="http://schemas.microsoft.com/office/powerpoint/2010/main" val="1752239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/net/bridge</a:t>
            </a:r>
            <a:r>
              <a:rPr lang="zh-CN" altLang="en-US" dirty="0"/>
              <a:t>和</a:t>
            </a:r>
            <a:r>
              <a:rPr lang="en-US" altLang="zh-CN" dirty="0"/>
              <a:t>/net/core</a:t>
            </a:r>
            <a:r>
              <a:rPr lang="zh-CN" altLang="en-US" dirty="0"/>
              <a:t>目录之间也显示出高度重叠，</a:t>
            </a:r>
            <a:r>
              <a:rPr lang="en-US" altLang="zh-CN" dirty="0"/>
              <a:t>LXC</a:t>
            </a:r>
            <a:r>
              <a:rPr lang="zh-CN" altLang="en-US" dirty="0"/>
              <a:t>和</a:t>
            </a:r>
            <a:r>
              <a:rPr lang="en-US" altLang="zh-CN" dirty="0" err="1"/>
              <a:t>gVisor</a:t>
            </a:r>
            <a:r>
              <a:rPr lang="zh-CN" altLang="en-US" dirty="0"/>
              <a:t>共享</a:t>
            </a:r>
            <a:r>
              <a:rPr lang="en-US" altLang="zh-CN" dirty="0"/>
              <a:t>1,426</a:t>
            </a:r>
            <a:r>
              <a:rPr lang="zh-CN" altLang="en-US" dirty="0"/>
              <a:t>和</a:t>
            </a:r>
            <a:r>
              <a:rPr lang="en-US" altLang="zh-CN" dirty="0"/>
              <a:t>2,231</a:t>
            </a:r>
            <a:r>
              <a:rPr lang="zh-CN" altLang="en-US" dirty="0"/>
              <a:t>行。</a:t>
            </a:r>
            <a:endParaRPr lang="en-US" altLang="zh-CN" dirty="0"/>
          </a:p>
          <a:p>
            <a:pPr marL="228600" indent="-228600">
              <a:buAutoNum type="arabicPeriod"/>
            </a:pPr>
            <a:r>
              <a:rPr lang="en-US" altLang="zh-CN" dirty="0"/>
              <a:t>Firecracker</a:t>
            </a:r>
            <a:r>
              <a:rPr lang="zh-CN" altLang="en-US" dirty="0"/>
              <a:t>运行最少的网络代码行，这反映出大多数联网都发生在来宾</a:t>
            </a:r>
            <a:r>
              <a:rPr lang="en-US" altLang="zh-CN" dirty="0"/>
              <a:t>OS</a:t>
            </a:r>
            <a:r>
              <a:rPr lang="zh-CN" altLang="en-US" dirty="0"/>
              <a:t>中。 </a:t>
            </a:r>
          </a:p>
        </p:txBody>
      </p:sp>
      <p:sp>
        <p:nvSpPr>
          <p:cNvPr id="4" name="灯片编号占位符 3"/>
          <p:cNvSpPr>
            <a:spLocks noGrp="1"/>
          </p:cNvSpPr>
          <p:nvPr>
            <p:ph type="sldNum" sz="quarter" idx="5"/>
          </p:nvPr>
        </p:nvSpPr>
        <p:spPr/>
        <p:txBody>
          <a:bodyPr/>
          <a:lstStyle/>
          <a:p>
            <a:fld id="{012EF56D-25C4-4854-80E1-3E53027EE98E}" type="slidenum">
              <a:rPr lang="zh-CN" altLang="en-US" smtClean="0"/>
              <a:t>28</a:t>
            </a:fld>
            <a:endParaRPr lang="zh-CN" altLang="en-US"/>
          </a:p>
        </p:txBody>
      </p:sp>
    </p:spTree>
    <p:extLst>
      <p:ext uri="{BB962C8B-B14F-4D97-AF65-F5344CB8AC3E}">
        <p14:creationId xmlns:p14="http://schemas.microsoft.com/office/powerpoint/2010/main" val="29552269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sz="1200" b="0" i="0" kern="1200" dirty="0">
                <a:solidFill>
                  <a:schemeClr val="tx1"/>
                </a:solidFill>
                <a:effectLst/>
                <a:latin typeface="+mn-lt"/>
                <a:ea typeface="+mn-ea"/>
                <a:cs typeface="+mn-cs"/>
              </a:rPr>
              <a:t>尽管有单独的用户空间网络堆栈，</a:t>
            </a:r>
            <a:r>
              <a:rPr lang="en-US" altLang="zh-CN" sz="1200" b="0" i="0" kern="1200" dirty="0" err="1">
                <a:solidFill>
                  <a:schemeClr val="tx1"/>
                </a:solidFill>
                <a:effectLst/>
                <a:latin typeface="+mn-lt"/>
                <a:ea typeface="+mn-ea"/>
                <a:cs typeface="+mn-cs"/>
              </a:rPr>
              <a:t>gVisor</a:t>
            </a:r>
            <a:r>
              <a:rPr lang="zh-CN" altLang="en-US" sz="1200" b="0" i="0" kern="1200" dirty="0">
                <a:solidFill>
                  <a:schemeClr val="tx1"/>
                </a:solidFill>
                <a:effectLst/>
                <a:latin typeface="+mn-lt"/>
                <a:ea typeface="+mn-ea"/>
                <a:cs typeface="+mn-cs"/>
              </a:rPr>
              <a:t>仍具有很高的覆盖率。</a:t>
            </a:r>
            <a:endParaRPr lang="en-US" altLang="zh-CN" sz="1200" b="0" i="0" kern="1200" dirty="0">
              <a:solidFill>
                <a:schemeClr val="tx1"/>
              </a:solidFill>
              <a:effectLst/>
              <a:latin typeface="+mn-lt"/>
              <a:ea typeface="+mn-ea"/>
              <a:cs typeface="+mn-cs"/>
            </a:endParaRPr>
          </a:p>
          <a:p>
            <a:pPr marL="228600" indent="-228600">
              <a:buAutoNum type="arabicPeriod"/>
            </a:pPr>
            <a:r>
              <a:rPr lang="en-US" altLang="zh-CN" sz="1200" b="0" i="0" kern="1200" dirty="0" err="1">
                <a:solidFill>
                  <a:schemeClr val="tx1"/>
                </a:solidFill>
                <a:effectLst/>
                <a:latin typeface="+mn-lt"/>
                <a:ea typeface="+mn-ea"/>
                <a:cs typeface="+mn-cs"/>
              </a:rPr>
              <a:t>gVisor</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LXC</a:t>
            </a:r>
            <a:r>
              <a:rPr lang="zh-CN" altLang="en-US" sz="1200" b="0" i="0" kern="1200" dirty="0">
                <a:solidFill>
                  <a:schemeClr val="tx1"/>
                </a:solidFill>
                <a:effectLst/>
                <a:latin typeface="+mn-lt"/>
                <a:ea typeface="+mn-ea"/>
                <a:cs typeface="+mn-cs"/>
              </a:rPr>
              <a:t>具有高度重叠。</a:t>
            </a:r>
            <a:endParaRPr lang="en-US" altLang="zh-CN" sz="1200" b="0" i="0" kern="1200" dirty="0">
              <a:solidFill>
                <a:schemeClr val="tx1"/>
              </a:solidFill>
              <a:effectLst/>
              <a:latin typeface="+mn-lt"/>
              <a:ea typeface="+mn-ea"/>
              <a:cs typeface="+mn-cs"/>
            </a:endParaRPr>
          </a:p>
          <a:p>
            <a:pPr marL="228600" indent="-228600">
              <a:buAutoNum type="arabicPeriod"/>
            </a:pPr>
            <a:r>
              <a:rPr lang="zh-CN" altLang="en-US" sz="1200" b="0" i="0" kern="1200" dirty="0">
                <a:solidFill>
                  <a:schemeClr val="tx1"/>
                </a:solidFill>
                <a:effectLst/>
                <a:latin typeface="+mn-lt"/>
                <a:ea typeface="+mn-ea"/>
                <a:cs typeface="+mn-cs"/>
              </a:rPr>
              <a:t>鞭炮也有相当大的覆盖面。但有客户</a:t>
            </a:r>
            <a:r>
              <a:rPr lang="en-US" altLang="zh-CN" sz="1200" b="0" i="0" kern="1200" dirty="0">
                <a:solidFill>
                  <a:schemeClr val="tx1"/>
                </a:solidFill>
                <a:effectLst/>
                <a:latin typeface="+mn-lt"/>
                <a:ea typeface="+mn-ea"/>
                <a:cs typeface="+mn-cs"/>
              </a:rPr>
              <a:t>VM</a:t>
            </a:r>
            <a:r>
              <a:rPr lang="zh-CN" altLang="en-US" sz="1200" b="0" i="0" kern="1200" dirty="0">
                <a:solidFill>
                  <a:schemeClr val="tx1"/>
                </a:solidFill>
                <a:effectLst/>
                <a:latin typeface="+mn-lt"/>
                <a:ea typeface="+mn-ea"/>
                <a:cs typeface="+mn-cs"/>
              </a:rPr>
              <a:t>，因此相对较少</a:t>
            </a:r>
            <a:br>
              <a:rPr lang="zh-CN" altLang="en-US" dirty="0"/>
            </a:br>
            <a:endParaRPr lang="zh-CN" altLang="en-US" dirty="0"/>
          </a:p>
        </p:txBody>
      </p:sp>
      <p:sp>
        <p:nvSpPr>
          <p:cNvPr id="4" name="灯片编号占位符 3"/>
          <p:cNvSpPr>
            <a:spLocks noGrp="1"/>
          </p:cNvSpPr>
          <p:nvPr>
            <p:ph type="sldNum" sz="quarter" idx="5"/>
          </p:nvPr>
        </p:nvSpPr>
        <p:spPr/>
        <p:txBody>
          <a:bodyPr/>
          <a:lstStyle/>
          <a:p>
            <a:fld id="{012EF56D-25C4-4854-80E1-3E53027EE98E}" type="slidenum">
              <a:rPr lang="zh-CN" altLang="en-US" smtClean="0"/>
              <a:t>29</a:t>
            </a:fld>
            <a:endParaRPr lang="zh-CN" altLang="en-US"/>
          </a:p>
        </p:txBody>
      </p:sp>
    </p:spTree>
    <p:extLst>
      <p:ext uri="{BB962C8B-B14F-4D97-AF65-F5344CB8AC3E}">
        <p14:creationId xmlns:p14="http://schemas.microsoft.com/office/powerpoint/2010/main" val="10866605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与主机相比，这三个隔离平台都为它们的网络接口执行更多的设置代码，并对所有网络代码执行更多的额外检查。</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在测试中也观察到其中代码的命中率调用频率也非常大</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dirty="0"/>
              <a:t>针对部分行的命中，</a:t>
            </a:r>
            <a:r>
              <a:rPr lang="en-US" altLang="zh-CN" dirty="0"/>
              <a:t>LXC</a:t>
            </a:r>
            <a:r>
              <a:rPr lang="zh-CN" altLang="en-US" dirty="0"/>
              <a:t>的命中率最高，超过</a:t>
            </a:r>
            <a:r>
              <a:rPr lang="en-US" altLang="zh-CN" dirty="0"/>
              <a:t>1</a:t>
            </a:r>
            <a:r>
              <a:rPr lang="zh-CN" altLang="en-US" dirty="0"/>
              <a:t>亿，其次是</a:t>
            </a:r>
            <a:r>
              <a:rPr lang="en-US" altLang="zh-CN" dirty="0" err="1"/>
              <a:t>gVisor</a:t>
            </a:r>
            <a:r>
              <a:rPr lang="zh-CN" altLang="en-US" dirty="0"/>
              <a:t>，其调用此函数的次数为</a:t>
            </a:r>
            <a:r>
              <a:rPr lang="en-US" altLang="zh-CN" dirty="0"/>
              <a:t>1,805,02012</a:t>
            </a:r>
            <a:r>
              <a:rPr lang="zh-CN" altLang="en-US" dirty="0"/>
              <a:t>次，表明它处理了部分内部</a:t>
            </a:r>
            <a:r>
              <a:rPr lang="en-US" altLang="zh-CN" dirty="0" err="1"/>
              <a:t>netstack</a:t>
            </a:r>
            <a:r>
              <a:rPr lang="zh-CN" altLang="en-US" dirty="0"/>
              <a:t>。</a:t>
            </a:r>
            <a:r>
              <a:rPr lang="en-US" altLang="zh-CN" dirty="0"/>
              <a:t>Firecracker</a:t>
            </a:r>
            <a:r>
              <a:rPr lang="zh-CN" altLang="en-US" dirty="0"/>
              <a:t>不执行此代码。 </a:t>
            </a:r>
            <a:endParaRPr lang="en-US" altLang="zh-CN" dirty="0"/>
          </a:p>
          <a:p>
            <a:r>
              <a:rPr lang="zh-CN" altLang="en-US" dirty="0"/>
              <a:t>这表明即使代码有较高重叠率，其具体代码的调度此时也是有明显差异的</a:t>
            </a:r>
          </a:p>
        </p:txBody>
      </p:sp>
      <p:sp>
        <p:nvSpPr>
          <p:cNvPr id="4" name="灯片编号占位符 3"/>
          <p:cNvSpPr>
            <a:spLocks noGrp="1"/>
          </p:cNvSpPr>
          <p:nvPr>
            <p:ph type="sldNum" sz="quarter" idx="5"/>
          </p:nvPr>
        </p:nvSpPr>
        <p:spPr/>
        <p:txBody>
          <a:bodyPr/>
          <a:lstStyle/>
          <a:p>
            <a:fld id="{012EF56D-25C4-4854-80E1-3E53027EE98E}" type="slidenum">
              <a:rPr lang="zh-CN" altLang="en-US" smtClean="0"/>
              <a:t>30</a:t>
            </a:fld>
            <a:endParaRPr lang="zh-CN" altLang="en-US"/>
          </a:p>
        </p:txBody>
      </p:sp>
    </p:spTree>
    <p:extLst>
      <p:ext uri="{BB962C8B-B14F-4D97-AF65-F5344CB8AC3E}">
        <p14:creationId xmlns:p14="http://schemas.microsoft.com/office/powerpoint/2010/main" val="13975154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总体代码覆盖率的分析，由以上结果相加得到的</a:t>
            </a:r>
            <a:endParaRPr lang="en-US" altLang="zh-CN" dirty="0"/>
          </a:p>
          <a:p>
            <a:pPr marL="228600" indent="-228600">
              <a:buAutoNum type="arabicPeriod"/>
            </a:pPr>
            <a:r>
              <a:rPr lang="zh-CN" altLang="en-US" dirty="0"/>
              <a:t>尽管</a:t>
            </a:r>
            <a:r>
              <a:rPr lang="en-US" altLang="zh-CN" dirty="0" err="1"/>
              <a:t>gvisor</a:t>
            </a:r>
            <a:r>
              <a:rPr lang="zh-CN" altLang="en-US" dirty="0"/>
              <a:t>和</a:t>
            </a:r>
            <a:r>
              <a:rPr lang="en-US" altLang="zh-CN" dirty="0"/>
              <a:t>firecracker</a:t>
            </a:r>
            <a:r>
              <a:rPr lang="zh-CN" altLang="en-US" dirty="0"/>
              <a:t>的客户内核实现了很多功能，但与原生内核相比，仍然运行更多的内核代码。</a:t>
            </a:r>
            <a:endParaRPr lang="en-US" altLang="zh-CN" dirty="0"/>
          </a:p>
          <a:p>
            <a:pPr marL="228600" indent="-228600">
              <a:buAutoNum type="arabicPeriod"/>
            </a:pPr>
            <a:r>
              <a:rPr lang="en-US" altLang="zh-CN" dirty="0" err="1"/>
              <a:t>gvisor</a:t>
            </a:r>
            <a:r>
              <a:rPr lang="zh-CN" altLang="en-US" dirty="0"/>
              <a:t>和</a:t>
            </a:r>
            <a:r>
              <a:rPr lang="en-US" altLang="zh-CN" dirty="0"/>
              <a:t>LXC</a:t>
            </a:r>
            <a:r>
              <a:rPr lang="zh-CN" altLang="en-US" dirty="0"/>
              <a:t>由明显非常大的代码重叠部分，意味着如果内核存在问题，依旧可能会影响到</a:t>
            </a:r>
            <a:r>
              <a:rPr lang="en-US" altLang="zh-CN" dirty="0" err="1"/>
              <a:t>gvisor</a:t>
            </a:r>
            <a:endParaRPr lang="en-US" altLang="zh-CN" dirty="0"/>
          </a:p>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fld id="{012EF56D-25C4-4854-80E1-3E53027EE98E}" type="slidenum">
              <a:rPr lang="zh-CN" altLang="en-US" smtClean="0"/>
              <a:t>31</a:t>
            </a:fld>
            <a:endParaRPr lang="zh-CN" altLang="en-US"/>
          </a:p>
        </p:txBody>
      </p:sp>
    </p:spTree>
    <p:extLst>
      <p:ext uri="{BB962C8B-B14F-4D97-AF65-F5344CB8AC3E}">
        <p14:creationId xmlns:p14="http://schemas.microsoft.com/office/powerpoint/2010/main" val="29163218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sz="1200" b="0" i="0" kern="1200" dirty="0" err="1">
                <a:solidFill>
                  <a:schemeClr val="tx1"/>
                </a:solidFill>
                <a:effectLst/>
                <a:latin typeface="+mn-lt"/>
                <a:ea typeface="+mn-ea"/>
                <a:cs typeface="+mn-cs"/>
              </a:rPr>
              <a:t>gVisor</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Firecracker</a:t>
            </a:r>
            <a:r>
              <a:rPr lang="zh-CN" altLang="en-US" sz="1200" b="0" i="0" kern="1200" dirty="0">
                <a:solidFill>
                  <a:schemeClr val="tx1"/>
                </a:solidFill>
                <a:effectLst/>
                <a:latin typeface="+mn-lt"/>
                <a:ea typeface="+mn-ea"/>
                <a:cs typeface="+mn-cs"/>
              </a:rPr>
              <a:t>都不适合所有工作负载，</a:t>
            </a:r>
            <a:r>
              <a:rPr lang="en-US" altLang="zh-CN" sz="1200" b="0" i="0" kern="1200" dirty="0" err="1">
                <a:solidFill>
                  <a:schemeClr val="tx1"/>
                </a:solidFill>
                <a:effectLst/>
                <a:latin typeface="+mn-lt"/>
                <a:ea typeface="+mn-ea"/>
                <a:cs typeface="+mn-cs"/>
              </a:rPr>
              <a:t>gvisor</a:t>
            </a:r>
            <a:r>
              <a:rPr lang="zh-CN" altLang="en-US" sz="1200" b="0" i="0" kern="1200" dirty="0">
                <a:solidFill>
                  <a:schemeClr val="tx1"/>
                </a:solidFill>
                <a:effectLst/>
                <a:latin typeface="+mn-lt"/>
                <a:ea typeface="+mn-ea"/>
                <a:cs typeface="+mn-cs"/>
              </a:rPr>
              <a:t>在网络相关工作负载中明显性能较差，而</a:t>
            </a:r>
            <a:r>
              <a:rPr lang="en-US" altLang="zh-CN" sz="1200" b="0" i="0" kern="1200" dirty="0">
                <a:solidFill>
                  <a:schemeClr val="tx1"/>
                </a:solidFill>
                <a:effectLst/>
                <a:latin typeface="+mn-lt"/>
                <a:ea typeface="+mn-ea"/>
                <a:cs typeface="+mn-cs"/>
              </a:rPr>
              <a:t>firecracker</a:t>
            </a:r>
            <a:r>
              <a:rPr lang="zh-CN" altLang="en-US" sz="1200" b="0" i="0" kern="1200" dirty="0">
                <a:solidFill>
                  <a:schemeClr val="tx1"/>
                </a:solidFill>
                <a:effectLst/>
                <a:latin typeface="+mn-lt"/>
                <a:ea typeface="+mn-ea"/>
                <a:cs typeface="+mn-cs"/>
              </a:rPr>
              <a:t>可能在</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相关工作负载运行中产生更多的开销</a:t>
            </a:r>
            <a:endParaRPr lang="en-US" altLang="zh-CN" sz="1200" b="0" i="0" kern="1200" dirty="0">
              <a:solidFill>
                <a:schemeClr val="tx1"/>
              </a:solidFill>
              <a:effectLst/>
              <a:latin typeface="+mn-lt"/>
              <a:ea typeface="+mn-ea"/>
              <a:cs typeface="+mn-cs"/>
            </a:endParaRPr>
          </a:p>
          <a:p>
            <a:pPr marL="228600" indent="-228600">
              <a:buAutoNum type="arabicPeriod"/>
            </a:pPr>
            <a:r>
              <a:rPr lang="en-US" altLang="zh-CN" sz="1200" b="0" i="0" kern="1200" dirty="0" err="1">
                <a:solidFill>
                  <a:schemeClr val="tx1"/>
                </a:solidFill>
                <a:effectLst/>
                <a:latin typeface="+mn-lt"/>
                <a:ea typeface="+mn-ea"/>
                <a:cs typeface="+mn-cs"/>
              </a:rPr>
              <a:t>gVisor</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Firecracker</a:t>
            </a:r>
            <a:r>
              <a:rPr lang="zh-CN" altLang="en-US" sz="1200" b="0" i="0" kern="1200" dirty="0">
                <a:solidFill>
                  <a:schemeClr val="tx1"/>
                </a:solidFill>
                <a:effectLst/>
                <a:latin typeface="+mn-lt"/>
                <a:ea typeface="+mn-ea"/>
                <a:cs typeface="+mn-cs"/>
              </a:rPr>
              <a:t>都比原生内核执行了更多的内核代码</a:t>
            </a:r>
            <a:endParaRPr lang="en-US" altLang="zh-CN" sz="1200" b="0" i="0" kern="1200" dirty="0">
              <a:solidFill>
                <a:schemeClr val="tx1"/>
              </a:solidFill>
              <a:effectLst/>
              <a:latin typeface="+mn-lt"/>
              <a:ea typeface="+mn-ea"/>
              <a:cs typeface="+mn-cs"/>
            </a:endParaRPr>
          </a:p>
          <a:p>
            <a:pPr marL="228600" indent="-228600">
              <a:buAutoNum type="arabicPeriod"/>
            </a:pPr>
            <a:r>
              <a:rPr lang="zh-CN" altLang="en-US" sz="1200" b="0" i="0" kern="1200" dirty="0">
                <a:solidFill>
                  <a:schemeClr val="tx1"/>
                </a:solidFill>
                <a:effectLst/>
                <a:latin typeface="+mn-lt"/>
                <a:ea typeface="+mn-ea"/>
                <a:cs typeface="+mn-cs"/>
              </a:rPr>
              <a:t>这些和代码路径相关的观察结果可以通过优化代码路径，以更好地支持检查你的隔离平台。</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012EF56D-25C4-4854-80E1-3E53027EE98E}" type="slidenum">
              <a:rPr lang="zh-CN" altLang="en-US" smtClean="0"/>
              <a:t>32</a:t>
            </a:fld>
            <a:endParaRPr lang="zh-CN" altLang="en-US"/>
          </a:p>
        </p:txBody>
      </p:sp>
    </p:spTree>
    <p:extLst>
      <p:ext uri="{BB962C8B-B14F-4D97-AF65-F5344CB8AC3E}">
        <p14:creationId xmlns:p14="http://schemas.microsoft.com/office/powerpoint/2010/main" val="3775041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12EF56D-25C4-4854-80E1-3E53027EE98E}" type="slidenum">
              <a:rPr lang="zh-CN" altLang="en-US" smtClean="0"/>
              <a:t>33</a:t>
            </a:fld>
            <a:endParaRPr lang="zh-CN" altLang="en-US"/>
          </a:p>
        </p:txBody>
      </p:sp>
    </p:spTree>
    <p:extLst>
      <p:ext uri="{BB962C8B-B14F-4D97-AF65-F5344CB8AC3E}">
        <p14:creationId xmlns:p14="http://schemas.microsoft.com/office/powerpoint/2010/main" val="655522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spc="-5" dirty="0">
                <a:latin typeface="Arial"/>
                <a:cs typeface="Arial"/>
              </a:rPr>
              <a:t>2.</a:t>
            </a:r>
            <a:r>
              <a:rPr lang="zh-CN" altLang="en-US" sz="1200" spc="-5" dirty="0">
                <a:latin typeface="Arial"/>
                <a:cs typeface="Arial"/>
              </a:rPr>
              <a:t>容器虚拟化：使用单一的操作系统，通过有单独的二进制文件和库文件组成的单独的文件系统镜像来隔离应用程序。</a:t>
            </a:r>
            <a:endParaRPr lang="en-US" altLang="zh-CN" sz="1200" spc="-5"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spc="-5" dirty="0">
                <a:latin typeface="Arial"/>
                <a:cs typeface="Arial"/>
              </a:rPr>
              <a:t>这降低了引导时间，因此在启动时间内不需要启动整个操作系统，只需要启动应用程序。</a:t>
            </a:r>
            <a:endParaRPr lang="en-US" altLang="zh-CN" sz="1200" spc="-5"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spc="-5" dirty="0">
                <a:latin typeface="Arial"/>
                <a:cs typeface="Arial"/>
              </a:rPr>
              <a:t>因为有更多了共享区域，所以降低了应用程序的内存占用。</a:t>
            </a:r>
            <a:endParaRPr lang="en-US" altLang="zh-CN" sz="1200" spc="-5"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spc="-5" dirty="0">
                <a:latin typeface="Arial"/>
                <a:cs typeface="Arial"/>
              </a:rPr>
              <a:t>因此</a:t>
            </a:r>
            <a:r>
              <a:rPr lang="en-US" altLang="zh-CN" sz="1200" spc="-5" dirty="0">
                <a:latin typeface="Arial"/>
                <a:cs typeface="Arial"/>
              </a:rPr>
              <a:t>OS</a:t>
            </a:r>
            <a:r>
              <a:rPr lang="zh-CN" altLang="en-US" sz="1200" spc="-5" dirty="0">
                <a:latin typeface="Arial"/>
                <a:cs typeface="Arial"/>
              </a:rPr>
              <a:t>也被共享，因此隔离性相对低一点，所以</a:t>
            </a:r>
            <a:r>
              <a:rPr lang="en-US" altLang="zh-CN" sz="1200" spc="-5" dirty="0">
                <a:latin typeface="Arial"/>
                <a:cs typeface="Arial"/>
              </a:rPr>
              <a:t>OS</a:t>
            </a:r>
            <a:r>
              <a:rPr lang="zh-CN" altLang="en-US" sz="1200" spc="-5" dirty="0">
                <a:latin typeface="Arial"/>
                <a:cs typeface="Arial"/>
              </a:rPr>
              <a:t>中的错误可以被恶意容器用来攻击其它容器</a:t>
            </a:r>
            <a:endParaRPr lang="en-US" altLang="zh-CN" sz="1200" spc="-5"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spc="-5"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spc="-5" dirty="0">
                <a:latin typeface="Arial"/>
                <a:cs typeface="Arial"/>
              </a:rPr>
              <a:t>在过去几年的发展中，因为希望更高的隔离性，所以会偏向于虚拟化机制。但现在有方案可以介于中间并协调这两种方案</a:t>
            </a:r>
            <a:endParaRPr lang="en-US" altLang="zh-CN" sz="1200" spc="-5"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Arial"/>
              <a:cs typeface="Arial"/>
            </a:endParaRPr>
          </a:p>
        </p:txBody>
      </p:sp>
      <p:sp>
        <p:nvSpPr>
          <p:cNvPr id="4" name="灯片编号占位符 3"/>
          <p:cNvSpPr>
            <a:spLocks noGrp="1"/>
          </p:cNvSpPr>
          <p:nvPr>
            <p:ph type="sldNum" sz="quarter" idx="5"/>
          </p:nvPr>
        </p:nvSpPr>
        <p:spPr/>
        <p:txBody>
          <a:bodyPr/>
          <a:lstStyle/>
          <a:p>
            <a:fld id="{012EF56D-25C4-4854-80E1-3E53027EE98E}" type="slidenum">
              <a:rPr lang="zh-CN" altLang="en-US" smtClean="0"/>
              <a:t>3</a:t>
            </a:fld>
            <a:endParaRPr lang="zh-CN" altLang="en-US"/>
          </a:p>
        </p:txBody>
      </p:sp>
    </p:spTree>
    <p:extLst>
      <p:ext uri="{BB962C8B-B14F-4D97-AF65-F5344CB8AC3E}">
        <p14:creationId xmlns:p14="http://schemas.microsoft.com/office/powerpoint/2010/main" val="2003427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这里举出几个隔离平台，基于与传统虚拟化接近的隔离想法，但性能与容器接近。</a:t>
            </a:r>
            <a:endParaRPr lang="en-US" altLang="zh-CN" dirty="0"/>
          </a:p>
          <a:p>
            <a:r>
              <a:rPr lang="zh-CN" altLang="en-US" dirty="0"/>
              <a:t>这些平台的部署非常方便，</a:t>
            </a:r>
          </a:p>
        </p:txBody>
      </p:sp>
      <p:sp>
        <p:nvSpPr>
          <p:cNvPr id="4" name="灯片编号占位符 3"/>
          <p:cNvSpPr>
            <a:spLocks noGrp="1"/>
          </p:cNvSpPr>
          <p:nvPr>
            <p:ph type="sldNum" sz="quarter" idx="5"/>
          </p:nvPr>
        </p:nvSpPr>
        <p:spPr/>
        <p:txBody>
          <a:bodyPr/>
          <a:lstStyle/>
          <a:p>
            <a:fld id="{012EF56D-25C4-4854-80E1-3E53027EE98E}" type="slidenum">
              <a:rPr lang="zh-CN" altLang="en-US" smtClean="0"/>
              <a:t>4</a:t>
            </a:fld>
            <a:endParaRPr lang="zh-CN" altLang="en-US"/>
          </a:p>
        </p:txBody>
      </p:sp>
    </p:spTree>
    <p:extLst>
      <p:ext uri="{BB962C8B-B14F-4D97-AF65-F5344CB8AC3E}">
        <p14:creationId xmlns:p14="http://schemas.microsoft.com/office/powerpoint/2010/main" val="440084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多种不一样的平台趋势是好的，但这也带来了一些疑问</a:t>
            </a:r>
            <a:endParaRPr lang="en-US" altLang="zh-CN" dirty="0"/>
          </a:p>
          <a:p>
            <a:r>
              <a:rPr lang="zh-CN" altLang="en-US" dirty="0"/>
              <a:t>应用程序：工作负载要如何获得最优性能，有多能承受其它容器的攻击</a:t>
            </a:r>
            <a:endParaRPr lang="en-US" altLang="zh-CN" dirty="0"/>
          </a:p>
          <a:p>
            <a:r>
              <a:rPr lang="zh-CN" altLang="en-US" dirty="0"/>
              <a:t>新隔离平台：</a:t>
            </a:r>
            <a:r>
              <a:rPr lang="zh-CN" altLang="en-US" sz="1200" b="0" i="0" kern="1200" dirty="0">
                <a:solidFill>
                  <a:schemeClr val="tx1"/>
                </a:solidFill>
                <a:effectLst/>
                <a:latin typeface="+mn-lt"/>
                <a:ea typeface="+mn-ea"/>
                <a:cs typeface="+mn-cs"/>
              </a:rPr>
              <a:t>如何设计架构以最小化对主机的依赖性</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内核：需要得知需要被这些平台用到的函数，如何简化对隔离平台的内核支持</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012EF56D-25C4-4854-80E1-3E53027EE98E}" type="slidenum">
              <a:rPr lang="zh-CN" altLang="en-US" smtClean="0"/>
              <a:t>5</a:t>
            </a:fld>
            <a:endParaRPr lang="zh-CN" altLang="en-US"/>
          </a:p>
        </p:txBody>
      </p:sp>
    </p:spTree>
    <p:extLst>
      <p:ext uri="{BB962C8B-B14F-4D97-AF65-F5344CB8AC3E}">
        <p14:creationId xmlns:p14="http://schemas.microsoft.com/office/powerpoint/2010/main" val="3738050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比较三个安全隔离平台的属性，选</a:t>
            </a:r>
            <a:r>
              <a:rPr lang="en-US" altLang="zh-CN" sz="1200" b="0" i="0" kern="1200" dirty="0" err="1">
                <a:solidFill>
                  <a:schemeClr val="tx1"/>
                </a:solidFill>
                <a:effectLst/>
                <a:latin typeface="+mn-lt"/>
                <a:ea typeface="+mn-ea"/>
                <a:cs typeface="+mn-cs"/>
              </a:rPr>
              <a:t>gvisor</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firecracker</a:t>
            </a:r>
            <a:r>
              <a:rPr lang="zh-CN" altLang="en-US" sz="1200" b="0" i="0" kern="1200" dirty="0">
                <a:solidFill>
                  <a:schemeClr val="tx1"/>
                </a:solidFill>
                <a:effectLst/>
                <a:latin typeface="+mn-lt"/>
                <a:ea typeface="+mn-ea"/>
                <a:cs typeface="+mn-cs"/>
              </a:rPr>
              <a:t>是因为来自两个最大的云厂商。</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通过微基准评估基本性能</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通过代码跟踪评估对</a:t>
            </a:r>
            <a:r>
              <a:rPr lang="en-US" altLang="zh-CN" sz="1200" b="0" i="0" kern="1200" dirty="0">
                <a:solidFill>
                  <a:schemeClr val="tx1"/>
                </a:solidFill>
                <a:effectLst/>
                <a:latin typeface="+mn-lt"/>
                <a:ea typeface="+mn-ea"/>
                <a:cs typeface="+mn-cs"/>
              </a:rPr>
              <a:t>OS</a:t>
            </a:r>
            <a:r>
              <a:rPr lang="zh-CN" altLang="en-US" sz="1200" b="0" i="0" kern="1200" dirty="0">
                <a:solidFill>
                  <a:schemeClr val="tx1"/>
                </a:solidFill>
                <a:effectLst/>
                <a:latin typeface="+mn-lt"/>
                <a:ea typeface="+mn-ea"/>
                <a:cs typeface="+mn-cs"/>
              </a:rPr>
              <a:t>服务的依赖</a:t>
            </a:r>
            <a:endParaRPr lang="zh-CN" altLang="en-US" dirty="0"/>
          </a:p>
        </p:txBody>
      </p:sp>
      <p:sp>
        <p:nvSpPr>
          <p:cNvPr id="4" name="灯片编号占位符 3"/>
          <p:cNvSpPr>
            <a:spLocks noGrp="1"/>
          </p:cNvSpPr>
          <p:nvPr>
            <p:ph type="sldNum" sz="quarter" idx="5"/>
          </p:nvPr>
        </p:nvSpPr>
        <p:spPr/>
        <p:txBody>
          <a:bodyPr/>
          <a:lstStyle/>
          <a:p>
            <a:fld id="{012EF56D-25C4-4854-80E1-3E53027EE98E}" type="slidenum">
              <a:rPr lang="zh-CN" altLang="en-US" smtClean="0"/>
              <a:t>6</a:t>
            </a:fld>
            <a:endParaRPr lang="zh-CN" altLang="en-US"/>
          </a:p>
        </p:txBody>
      </p:sp>
    </p:spTree>
    <p:extLst>
      <p:ext uri="{BB962C8B-B14F-4D97-AF65-F5344CB8AC3E}">
        <p14:creationId xmlns:p14="http://schemas.microsoft.com/office/powerpoint/2010/main" val="2013901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AWS Firecracker</a:t>
            </a:r>
            <a:r>
              <a:rPr lang="zh-CN" altLang="en-US" dirty="0"/>
              <a:t>与</a:t>
            </a:r>
            <a:r>
              <a:rPr lang="en-US" altLang="zh-CN" dirty="0"/>
              <a:t>KVM / QEMU</a:t>
            </a:r>
            <a:r>
              <a:rPr lang="zh-CN" altLang="en-US" dirty="0"/>
              <a:t>一样，它使用</a:t>
            </a:r>
            <a:r>
              <a:rPr lang="en-US" altLang="zh-CN" dirty="0"/>
              <a:t>KVM</a:t>
            </a:r>
            <a:r>
              <a:rPr lang="zh-CN" altLang="en-US" dirty="0"/>
              <a:t>虚拟机管理程序在</a:t>
            </a:r>
            <a:r>
              <a:rPr lang="en-US" altLang="zh-CN" dirty="0"/>
              <a:t>Linux</a:t>
            </a:r>
            <a:r>
              <a:rPr lang="zh-CN" altLang="en-US" dirty="0"/>
              <a:t>主机和</a:t>
            </a:r>
            <a:r>
              <a:rPr lang="en-US" altLang="zh-CN" dirty="0"/>
              <a:t>Linux</a:t>
            </a:r>
            <a:r>
              <a:rPr lang="zh-CN" altLang="en-US" dirty="0"/>
              <a:t>来宾操作系统上启动</a:t>
            </a:r>
            <a:r>
              <a:rPr lang="en-US" altLang="zh-CN" dirty="0"/>
              <a:t>VM</a:t>
            </a:r>
            <a:r>
              <a:rPr lang="zh-CN" altLang="en-US" dirty="0"/>
              <a:t>实例</a:t>
            </a:r>
            <a:endParaRPr lang="en-US" altLang="zh-CN" dirty="0"/>
          </a:p>
          <a:p>
            <a:r>
              <a:rPr lang="zh-CN" altLang="en-US" dirty="0"/>
              <a:t>其通过排除了不必要的设备和面向客户的功能，仅包含三个设备，单按键键盘</a:t>
            </a:r>
            <a:r>
              <a:rPr lang="en-US" altLang="zh-CN" dirty="0"/>
              <a:t>(shutdown)</a:t>
            </a:r>
            <a:r>
              <a:rPr lang="zh-CN" altLang="en-US" dirty="0"/>
              <a:t>、</a:t>
            </a:r>
            <a:r>
              <a:rPr lang="en-US" altLang="zh-CN" dirty="0"/>
              <a:t>Virtual Network</a:t>
            </a:r>
            <a:r>
              <a:rPr lang="zh-CN" altLang="en-US" dirty="0"/>
              <a:t>、</a:t>
            </a:r>
            <a:r>
              <a:rPr lang="en-US" altLang="zh-CN" dirty="0"/>
              <a:t>a block device</a:t>
            </a:r>
            <a:r>
              <a:rPr lang="zh-CN" altLang="en-US" dirty="0"/>
              <a:t>，从而实现轻量级，且启动速度和</a:t>
            </a:r>
            <a:r>
              <a:rPr lang="en-US" altLang="zh-CN" dirty="0"/>
              <a:t>container</a:t>
            </a:r>
            <a:r>
              <a:rPr lang="zh-CN" altLang="en-US" dirty="0"/>
              <a:t>一样快</a:t>
            </a:r>
            <a:endParaRPr lang="en-US" altLang="zh-CN" dirty="0"/>
          </a:p>
          <a:p>
            <a:r>
              <a:rPr lang="zh-CN" altLang="en-US" sz="1200" b="0" i="0" kern="1200" dirty="0">
                <a:solidFill>
                  <a:schemeClr val="tx1"/>
                </a:solidFill>
                <a:effectLst/>
                <a:latin typeface="+mn-lt"/>
                <a:ea typeface="+mn-ea"/>
                <a:cs typeface="+mn-cs"/>
              </a:rPr>
              <a:t>每个</a:t>
            </a:r>
            <a:r>
              <a:rPr lang="en-US" altLang="zh-CN" sz="1200" b="0" i="0" kern="1200" dirty="0">
                <a:solidFill>
                  <a:schemeClr val="tx1"/>
                </a:solidFill>
                <a:effectLst/>
                <a:latin typeface="+mn-lt"/>
                <a:ea typeface="+mn-ea"/>
                <a:cs typeface="+mn-cs"/>
              </a:rPr>
              <a:t>Firecracker</a:t>
            </a:r>
            <a:r>
              <a:rPr lang="zh-CN" altLang="en-US" sz="1200" b="0" i="0" kern="1200" dirty="0">
                <a:solidFill>
                  <a:schemeClr val="tx1"/>
                </a:solidFill>
                <a:effectLst/>
                <a:latin typeface="+mn-lt"/>
                <a:ea typeface="+mn-ea"/>
                <a:cs typeface="+mn-cs"/>
              </a:rPr>
              <a:t>过程都由一个</a:t>
            </a:r>
            <a:r>
              <a:rPr lang="en-US" altLang="zh-CN" sz="1200" b="0" i="0" u="none" strike="noStrike" kern="1200" baseline="0" dirty="0">
                <a:solidFill>
                  <a:schemeClr val="tx1"/>
                </a:solidFill>
                <a:latin typeface="+mn-lt"/>
                <a:ea typeface="+mn-ea"/>
                <a:cs typeface="+mn-cs"/>
              </a:rPr>
              <a:t>jailer</a:t>
            </a:r>
            <a:r>
              <a:rPr lang="zh-CN" altLang="en-US" sz="1200" b="0" i="0" kern="1200" dirty="0">
                <a:solidFill>
                  <a:schemeClr val="tx1"/>
                </a:solidFill>
                <a:effectLst/>
                <a:latin typeface="+mn-lt"/>
                <a:ea typeface="+mn-ea"/>
                <a:cs typeface="+mn-cs"/>
              </a:rPr>
              <a:t>进程开始。</a:t>
            </a:r>
            <a:r>
              <a:rPr lang="en-US" altLang="zh-CN" sz="1200" b="0" i="0" u="none" strike="noStrike" kern="1200" baseline="0" dirty="0">
                <a:solidFill>
                  <a:schemeClr val="tx1"/>
                </a:solidFill>
                <a:latin typeface="+mn-lt"/>
                <a:ea typeface="+mn-ea"/>
                <a:cs typeface="+mn-cs"/>
              </a:rPr>
              <a:t>jailer</a:t>
            </a:r>
            <a:r>
              <a:rPr lang="zh-CN" altLang="en-US" sz="1200" b="0" i="0" kern="1200" dirty="0">
                <a:solidFill>
                  <a:schemeClr val="tx1"/>
                </a:solidFill>
                <a:effectLst/>
                <a:latin typeface="+mn-lt"/>
                <a:ea typeface="+mn-ea"/>
                <a:cs typeface="+mn-cs"/>
              </a:rPr>
              <a:t>会设置需要提升权限的系统资源（例如</a:t>
            </a:r>
            <a:r>
              <a:rPr lang="en-US" altLang="zh-CN" sz="1200" b="0" i="0" kern="1200" dirty="0" err="1">
                <a:solidFill>
                  <a:schemeClr val="tx1"/>
                </a:solidFill>
                <a:effectLst/>
                <a:latin typeface="+mn-lt"/>
                <a:ea typeface="+mn-ea"/>
                <a:cs typeface="+mn-cs"/>
              </a:rPr>
              <a:t>cgroups</a:t>
            </a:r>
            <a:r>
              <a:rPr lang="zh-CN" altLang="en-US" sz="1200" b="0" i="0" kern="1200" dirty="0">
                <a:solidFill>
                  <a:schemeClr val="tx1"/>
                </a:solidFill>
                <a:effectLst/>
                <a:latin typeface="+mn-lt"/>
                <a:ea typeface="+mn-ea"/>
                <a:cs typeface="+mn-cs"/>
              </a:rPr>
              <a:t>，名称空间等），放弃特权，然后使用</a:t>
            </a:r>
            <a:r>
              <a:rPr lang="en-US" altLang="zh-CN" sz="1200" b="0" i="0" kern="1200" dirty="0">
                <a:solidFill>
                  <a:schemeClr val="tx1"/>
                </a:solidFill>
                <a:effectLst/>
                <a:latin typeface="+mn-lt"/>
                <a:ea typeface="+mn-ea"/>
                <a:cs typeface="+mn-cs"/>
              </a:rPr>
              <a:t>exec</a:t>
            </a:r>
            <a:r>
              <a:rPr lang="zh-CN" altLang="en-US" sz="1200" b="0" i="0" kern="1200" dirty="0">
                <a:solidFill>
                  <a:schemeClr val="tx1"/>
                </a:solidFill>
                <a:effectLst/>
                <a:latin typeface="+mn-lt"/>
                <a:ea typeface="+mn-ea"/>
                <a:cs typeface="+mn-cs"/>
              </a:rPr>
              <a:t>启动</a:t>
            </a:r>
            <a:r>
              <a:rPr lang="en-US" altLang="zh-CN" sz="1200" b="0" i="0" kern="1200" dirty="0">
                <a:solidFill>
                  <a:schemeClr val="tx1"/>
                </a:solidFill>
                <a:effectLst/>
                <a:latin typeface="+mn-lt"/>
                <a:ea typeface="+mn-ea"/>
                <a:cs typeface="+mn-cs"/>
              </a:rPr>
              <a:t>Firecracker</a:t>
            </a:r>
            <a:r>
              <a:rPr lang="zh-CN" altLang="en-US" sz="1200" b="0" i="0" kern="1200" dirty="0">
                <a:solidFill>
                  <a:schemeClr val="tx1"/>
                </a:solidFill>
                <a:effectLst/>
                <a:latin typeface="+mn-lt"/>
                <a:ea typeface="+mn-ea"/>
                <a:cs typeface="+mn-cs"/>
              </a:rPr>
              <a:t>二进制文件，然后以无特权进程的身份运行。为了进一步限制系统调用，</a:t>
            </a:r>
            <a:r>
              <a:rPr lang="en-US" altLang="zh-CN" sz="1200" b="0" i="0" kern="1200" dirty="0">
                <a:solidFill>
                  <a:schemeClr val="tx1"/>
                </a:solidFill>
                <a:effectLst/>
                <a:latin typeface="+mn-lt"/>
                <a:ea typeface="+mn-ea"/>
                <a:cs typeface="+mn-cs"/>
              </a:rPr>
              <a:t>Firecracker</a:t>
            </a:r>
            <a:r>
              <a:rPr lang="zh-CN" altLang="en-US" sz="1200" b="0" i="0" kern="1200" dirty="0">
                <a:solidFill>
                  <a:schemeClr val="tx1"/>
                </a:solidFill>
                <a:effectLst/>
                <a:latin typeface="+mn-lt"/>
                <a:ea typeface="+mn-ea"/>
                <a:cs typeface="+mn-cs"/>
              </a:rPr>
              <a:t>使用内核的</a:t>
            </a:r>
            <a:r>
              <a:rPr lang="en-US" altLang="zh-CN" sz="1200" b="0" i="0" kern="1200" dirty="0" err="1">
                <a:solidFill>
                  <a:schemeClr val="tx1"/>
                </a:solidFill>
                <a:effectLst/>
                <a:latin typeface="+mn-lt"/>
                <a:ea typeface="+mn-ea"/>
                <a:cs typeface="+mn-cs"/>
              </a:rPr>
              <a:t>seccomp</a:t>
            </a:r>
            <a:r>
              <a:rPr lang="zh-CN" altLang="en-US" sz="1200" b="0" i="0" kern="1200" dirty="0">
                <a:solidFill>
                  <a:schemeClr val="tx1"/>
                </a:solidFill>
                <a:effectLst/>
                <a:latin typeface="+mn-lt"/>
                <a:ea typeface="+mn-ea"/>
                <a:cs typeface="+mn-cs"/>
              </a:rPr>
              <a:t>过滤器来限制可用操作集。</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Firecracker</a:t>
            </a:r>
            <a:r>
              <a:rPr lang="zh-CN" altLang="en-US" sz="1200" b="0" i="0" kern="1200" dirty="0">
                <a:solidFill>
                  <a:schemeClr val="tx1"/>
                </a:solidFill>
                <a:effectLst/>
                <a:latin typeface="+mn-lt"/>
                <a:ea typeface="+mn-ea"/>
                <a:cs typeface="+mn-cs"/>
              </a:rPr>
              <a:t>抛弃 </a:t>
            </a:r>
            <a:r>
              <a:rPr lang="en-US" altLang="zh-CN" sz="1200" b="0" i="0" kern="1200" dirty="0">
                <a:solidFill>
                  <a:schemeClr val="tx1"/>
                </a:solidFill>
                <a:effectLst/>
                <a:latin typeface="+mn-lt"/>
                <a:ea typeface="+mn-ea"/>
                <a:cs typeface="+mn-cs"/>
              </a:rPr>
              <a:t>QEMU </a:t>
            </a:r>
            <a:r>
              <a:rPr lang="zh-CN" altLang="en-US" sz="1200" b="0" i="0" kern="1200" dirty="0">
                <a:solidFill>
                  <a:schemeClr val="tx1"/>
                </a:solidFill>
                <a:effectLst/>
                <a:latin typeface="+mn-lt"/>
                <a:ea typeface="+mn-ea"/>
                <a:cs typeface="+mn-cs"/>
              </a:rPr>
              <a:t>使用的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语言，选择内存安全的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作为开发语言，类型安全的语言，增加了它们的安全模式</a:t>
            </a:r>
            <a:br>
              <a:rPr lang="zh-CN" altLang="en-US" dirty="0"/>
            </a:br>
            <a:endParaRPr lang="zh-CN" altLang="en-US" dirty="0"/>
          </a:p>
        </p:txBody>
      </p:sp>
      <p:sp>
        <p:nvSpPr>
          <p:cNvPr id="4" name="灯片编号占位符 3"/>
          <p:cNvSpPr>
            <a:spLocks noGrp="1"/>
          </p:cNvSpPr>
          <p:nvPr>
            <p:ph type="sldNum" sz="quarter" idx="5"/>
          </p:nvPr>
        </p:nvSpPr>
        <p:spPr/>
        <p:txBody>
          <a:bodyPr/>
          <a:lstStyle/>
          <a:p>
            <a:fld id="{012EF56D-25C4-4854-80E1-3E53027EE98E}" type="slidenum">
              <a:rPr lang="zh-CN" altLang="en-US" smtClean="0"/>
              <a:t>8</a:t>
            </a:fld>
            <a:endParaRPr lang="zh-CN" altLang="en-US"/>
          </a:p>
        </p:txBody>
      </p:sp>
    </p:spTree>
    <p:extLst>
      <p:ext uri="{BB962C8B-B14F-4D97-AF65-F5344CB8AC3E}">
        <p14:creationId xmlns:p14="http://schemas.microsoft.com/office/powerpoint/2010/main" val="1973648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Firecracker</a:t>
            </a:r>
            <a:r>
              <a:rPr lang="zh-CN" altLang="en-US" dirty="0"/>
              <a:t>启动</a:t>
            </a:r>
            <a:r>
              <a:rPr lang="en-US" altLang="zh-CN" dirty="0" err="1"/>
              <a:t>microVM</a:t>
            </a:r>
            <a:r>
              <a:rPr lang="zh-CN" altLang="en-US" dirty="0"/>
              <a:t>，并使其轻量化，而</a:t>
            </a:r>
            <a:r>
              <a:rPr lang="en-US" altLang="zh-CN" dirty="0" err="1"/>
              <a:t>gVisor</a:t>
            </a:r>
            <a:r>
              <a:rPr lang="zh-CN" altLang="en-US" dirty="0"/>
              <a:t>从</a:t>
            </a:r>
            <a:r>
              <a:rPr lang="en-US" altLang="zh-CN" dirty="0"/>
              <a:t>container</a:t>
            </a:r>
            <a:r>
              <a:rPr lang="zh-CN" altLang="en-US" dirty="0"/>
              <a:t>中启动，并添加一些</a:t>
            </a:r>
            <a:r>
              <a:rPr lang="en-US" altLang="zh-CN" dirty="0"/>
              <a:t>VM</a:t>
            </a:r>
            <a:r>
              <a:rPr lang="zh-CN" altLang="en-US" dirty="0"/>
              <a:t>里的特性以使其安全。</a:t>
            </a:r>
            <a:endParaRPr lang="en-US" altLang="zh-CN" dirty="0"/>
          </a:p>
          <a:p>
            <a:r>
              <a:rPr lang="zh-CN" altLang="en-US" sz="1200" b="0" i="0" kern="1200" dirty="0">
                <a:solidFill>
                  <a:schemeClr val="tx1"/>
                </a:solidFill>
                <a:effectLst/>
                <a:latin typeface="+mn-lt"/>
                <a:ea typeface="+mn-ea"/>
                <a:cs typeface="+mn-cs"/>
              </a:rPr>
              <a:t>它实现了用</a:t>
            </a:r>
            <a:r>
              <a:rPr lang="en-US" altLang="zh-CN" sz="1200" b="0" i="0" kern="1200" dirty="0">
                <a:solidFill>
                  <a:schemeClr val="tx1"/>
                </a:solidFill>
                <a:effectLst/>
                <a:latin typeface="+mn-lt"/>
                <a:ea typeface="+mn-ea"/>
                <a:cs typeface="+mn-cs"/>
              </a:rPr>
              <a:t>Go</a:t>
            </a:r>
            <a:r>
              <a:rPr lang="zh-CN" altLang="en-US" sz="1200" b="0" i="0" kern="1200" dirty="0">
                <a:solidFill>
                  <a:schemeClr val="tx1"/>
                </a:solidFill>
                <a:effectLst/>
                <a:latin typeface="+mn-lt"/>
                <a:ea typeface="+mn-ea"/>
                <a:cs typeface="+mn-cs"/>
              </a:rPr>
              <a:t>语言编写的用户空间内核</a:t>
            </a:r>
            <a:r>
              <a:rPr lang="en-US" altLang="zh-CN" sz="1200" b="0" i="0" kern="1200" dirty="0">
                <a:solidFill>
                  <a:schemeClr val="tx1"/>
                </a:solidFill>
                <a:effectLst/>
                <a:latin typeface="+mn-lt"/>
                <a:ea typeface="+mn-ea"/>
                <a:cs typeface="+mn-cs"/>
              </a:rPr>
              <a:t>Sentry</a:t>
            </a:r>
            <a:r>
              <a:rPr lang="zh-CN" altLang="en-US" sz="1200" b="0" i="0" kern="1200" dirty="0">
                <a:solidFill>
                  <a:schemeClr val="tx1"/>
                </a:solidFill>
                <a:effectLst/>
                <a:latin typeface="+mn-lt"/>
                <a:ea typeface="+mn-ea"/>
                <a:cs typeface="+mn-cs"/>
              </a:rPr>
              <a:t>，并在受限制的</a:t>
            </a:r>
            <a:r>
              <a:rPr lang="en-US" altLang="zh-CN" sz="1200" b="0" i="0" kern="1200" dirty="0" err="1">
                <a:solidFill>
                  <a:schemeClr val="tx1"/>
                </a:solidFill>
                <a:effectLst/>
                <a:latin typeface="+mn-lt"/>
                <a:ea typeface="+mn-ea"/>
                <a:cs typeface="+mn-cs"/>
              </a:rPr>
              <a:t>seccomp</a:t>
            </a:r>
            <a:r>
              <a:rPr lang="zh-CN" altLang="en-US" sz="1200" b="0" i="0" kern="1200" dirty="0">
                <a:solidFill>
                  <a:schemeClr val="tx1"/>
                </a:solidFill>
                <a:effectLst/>
                <a:latin typeface="+mn-lt"/>
                <a:ea typeface="+mn-ea"/>
                <a:cs typeface="+mn-cs"/>
              </a:rPr>
              <a:t>容器中运行。</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该应用程序进行的所有系统调用都将重定向到</a:t>
            </a:r>
            <a:r>
              <a:rPr lang="en-US" altLang="zh-CN" sz="1200" b="0" i="0" kern="1200" dirty="0">
                <a:solidFill>
                  <a:schemeClr val="tx1"/>
                </a:solidFill>
                <a:effectLst/>
                <a:latin typeface="+mn-lt"/>
                <a:ea typeface="+mn-ea"/>
                <a:cs typeface="+mn-cs"/>
              </a:rPr>
              <a:t>Sentry</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Sentry</a:t>
            </a:r>
            <a:r>
              <a:rPr lang="zh-CN" altLang="en-US" sz="1200" b="0" i="0" kern="1200" dirty="0">
                <a:solidFill>
                  <a:schemeClr val="tx1"/>
                </a:solidFill>
                <a:effectLst/>
                <a:latin typeface="+mn-lt"/>
                <a:ea typeface="+mn-ea"/>
                <a:cs typeface="+mn-cs"/>
              </a:rPr>
              <a:t>为其支持的</a:t>
            </a:r>
            <a:r>
              <a:rPr lang="en-US" altLang="zh-CN" sz="1200" b="0" i="0" kern="1200" dirty="0">
                <a:solidFill>
                  <a:schemeClr val="tx1"/>
                </a:solidFill>
                <a:effectLst/>
                <a:latin typeface="+mn-lt"/>
                <a:ea typeface="+mn-ea"/>
                <a:cs typeface="+mn-cs"/>
              </a:rPr>
              <a:t>237</a:t>
            </a:r>
            <a:r>
              <a:rPr lang="zh-CN" altLang="en-US" sz="1200" b="0" i="0" kern="1200" dirty="0">
                <a:solidFill>
                  <a:schemeClr val="tx1"/>
                </a:solidFill>
                <a:effectLst/>
                <a:latin typeface="+mn-lt"/>
                <a:ea typeface="+mn-ea"/>
                <a:cs typeface="+mn-cs"/>
              </a:rPr>
              <a:t>个系统调用本身实现了大多数系统调用功能。</a:t>
            </a:r>
            <a:r>
              <a:rPr lang="en-US" altLang="zh-CN" sz="1200" b="0" i="0" kern="1200" dirty="0">
                <a:solidFill>
                  <a:schemeClr val="tx1"/>
                </a:solidFill>
                <a:effectLst/>
                <a:latin typeface="+mn-lt"/>
                <a:ea typeface="+mn-ea"/>
                <a:cs typeface="+mn-cs"/>
              </a:rPr>
              <a:t>Sentry</a:t>
            </a:r>
            <a:r>
              <a:rPr lang="zh-CN" altLang="en-US" sz="1200" b="0" i="0" kern="1200" dirty="0">
                <a:solidFill>
                  <a:schemeClr val="tx1"/>
                </a:solidFill>
                <a:effectLst/>
                <a:latin typeface="+mn-lt"/>
                <a:ea typeface="+mn-ea"/>
                <a:cs typeface="+mn-cs"/>
              </a:rPr>
              <a:t>调用</a:t>
            </a:r>
            <a:r>
              <a:rPr lang="en-US" altLang="zh-CN" sz="1200" b="0" i="0" kern="1200" dirty="0">
                <a:solidFill>
                  <a:schemeClr val="tx1"/>
                </a:solidFill>
                <a:effectLst/>
                <a:latin typeface="+mn-lt"/>
                <a:ea typeface="+mn-ea"/>
                <a:cs typeface="+mn-cs"/>
              </a:rPr>
              <a:t>53</a:t>
            </a:r>
            <a:r>
              <a:rPr lang="zh-CN" altLang="en-US" sz="1200" b="0" i="0" kern="1200" dirty="0">
                <a:solidFill>
                  <a:schemeClr val="tx1"/>
                </a:solidFill>
                <a:effectLst/>
                <a:latin typeface="+mn-lt"/>
                <a:ea typeface="+mn-ea"/>
                <a:cs typeface="+mn-cs"/>
              </a:rPr>
              <a:t>个主机</a:t>
            </a:r>
            <a:r>
              <a:rPr lang="en-US" altLang="zh-CN" sz="1200" b="0" i="0" kern="1200" dirty="0" err="1">
                <a:solidFill>
                  <a:schemeClr val="tx1"/>
                </a:solidFill>
                <a:effectLst/>
                <a:latin typeface="+mn-lt"/>
                <a:ea typeface="+mn-ea"/>
                <a:cs typeface="+mn-cs"/>
              </a:rPr>
              <a:t>syscall</a:t>
            </a:r>
            <a:r>
              <a:rPr lang="zh-CN" altLang="en-US" sz="1200" b="0" i="0" kern="1200" dirty="0">
                <a:solidFill>
                  <a:schemeClr val="tx1"/>
                </a:solidFill>
                <a:effectLst/>
                <a:latin typeface="+mn-lt"/>
                <a:ea typeface="+mn-ea"/>
                <a:cs typeface="+mn-cs"/>
              </a:rPr>
              <a:t>来支持其操作。这样可以防止应用程序通过</a:t>
            </a:r>
            <a:r>
              <a:rPr lang="en-US" altLang="zh-CN" sz="1200" b="0" i="0" kern="1200" dirty="0" err="1">
                <a:solidFill>
                  <a:schemeClr val="tx1"/>
                </a:solidFill>
                <a:effectLst/>
                <a:latin typeface="+mn-lt"/>
                <a:ea typeface="+mn-ea"/>
                <a:cs typeface="+mn-cs"/>
              </a:rPr>
              <a:t>syscall</a:t>
            </a:r>
            <a:r>
              <a:rPr lang="zh-CN" altLang="en-US" sz="1200" b="0" i="0" kern="1200" dirty="0">
                <a:solidFill>
                  <a:schemeClr val="tx1"/>
                </a:solidFill>
                <a:effectLst/>
                <a:latin typeface="+mn-lt"/>
                <a:ea typeface="+mn-ea"/>
                <a:cs typeface="+mn-cs"/>
              </a:rPr>
              <a:t>与主机进行任何直接交互。 </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gVisor</a:t>
            </a:r>
            <a:r>
              <a:rPr lang="zh-CN" altLang="en-US" sz="1200" b="0" i="0" kern="1200" dirty="0">
                <a:solidFill>
                  <a:schemeClr val="tx1"/>
                </a:solidFill>
                <a:effectLst/>
                <a:latin typeface="+mn-lt"/>
                <a:ea typeface="+mn-ea"/>
                <a:cs typeface="+mn-cs"/>
              </a:rPr>
              <a:t>有自己的用</a:t>
            </a:r>
            <a:r>
              <a:rPr lang="en-US" altLang="zh-CN" sz="1200" b="0" i="0" kern="1200" dirty="0">
                <a:solidFill>
                  <a:schemeClr val="tx1"/>
                </a:solidFill>
                <a:effectLst/>
                <a:latin typeface="+mn-lt"/>
                <a:ea typeface="+mn-ea"/>
                <a:cs typeface="+mn-cs"/>
              </a:rPr>
              <a:t>Go</a:t>
            </a:r>
            <a:r>
              <a:rPr lang="zh-CN" altLang="en-US" sz="1200" b="0" i="0" kern="1200" dirty="0">
                <a:solidFill>
                  <a:schemeClr val="tx1"/>
                </a:solidFill>
                <a:effectLst/>
                <a:latin typeface="+mn-lt"/>
                <a:ea typeface="+mn-ea"/>
                <a:cs typeface="+mn-cs"/>
              </a:rPr>
              <a:t>语言编写的用户空间网络堆栈，称为</a:t>
            </a:r>
            <a:r>
              <a:rPr lang="en-US" altLang="zh-CN" sz="1200" b="0" i="0" kern="1200" dirty="0" err="1">
                <a:solidFill>
                  <a:schemeClr val="tx1"/>
                </a:solidFill>
                <a:effectLst/>
                <a:latin typeface="+mn-lt"/>
                <a:ea typeface="+mn-ea"/>
                <a:cs typeface="+mn-cs"/>
              </a:rPr>
              <a:t>netstack</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Sentry</a:t>
            </a:r>
            <a:r>
              <a:rPr lang="zh-CN" altLang="en-US" sz="1200" b="0" i="0" kern="1200" dirty="0">
                <a:solidFill>
                  <a:schemeClr val="tx1"/>
                </a:solidFill>
                <a:effectLst/>
                <a:latin typeface="+mn-lt"/>
                <a:ea typeface="+mn-ea"/>
                <a:cs typeface="+mn-cs"/>
              </a:rPr>
              <a:t>使用</a:t>
            </a:r>
            <a:r>
              <a:rPr lang="en-US" altLang="zh-CN" sz="1200" b="0" i="0" kern="1200" dirty="0" err="1">
                <a:solidFill>
                  <a:schemeClr val="tx1"/>
                </a:solidFill>
                <a:effectLst/>
                <a:latin typeface="+mn-lt"/>
                <a:ea typeface="+mn-ea"/>
                <a:cs typeface="+mn-cs"/>
              </a:rPr>
              <a:t>netstack</a:t>
            </a:r>
            <a:r>
              <a:rPr lang="zh-CN" altLang="en-US" sz="1200" b="0" i="0" kern="1200" dirty="0">
                <a:solidFill>
                  <a:schemeClr val="tx1"/>
                </a:solidFill>
                <a:effectLst/>
                <a:latin typeface="+mn-lt"/>
                <a:ea typeface="+mn-ea"/>
                <a:cs typeface="+mn-cs"/>
              </a:rPr>
              <a:t>来处理几乎所有的网络连接，包括</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连接状态，控制消息和数据包组装，而不是依赖于在容器之间共享更多状态的内核代码。 </a:t>
            </a:r>
            <a:r>
              <a:rPr lang="en-US" altLang="zh-CN" sz="1200" b="0" i="0" kern="1200" dirty="0" err="1">
                <a:solidFill>
                  <a:schemeClr val="tx1"/>
                </a:solidFill>
                <a:effectLst/>
                <a:latin typeface="+mn-lt"/>
                <a:ea typeface="+mn-ea"/>
                <a:cs typeface="+mn-cs"/>
              </a:rPr>
              <a:t>gVisor</a:t>
            </a:r>
            <a:r>
              <a:rPr lang="zh-CN" altLang="en-US" sz="1200" b="0" i="0" kern="1200" dirty="0">
                <a:solidFill>
                  <a:schemeClr val="tx1"/>
                </a:solidFill>
                <a:effectLst/>
                <a:latin typeface="+mn-lt"/>
                <a:ea typeface="+mn-ea"/>
                <a:cs typeface="+mn-cs"/>
              </a:rPr>
              <a:t>还提供了使用主机网络以获得更高性能的选项。以此降低内核攻击面</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gVisor</a:t>
            </a:r>
            <a:r>
              <a:rPr lang="zh-CN" altLang="en-US" sz="1200" b="0" i="0" kern="1200" dirty="0">
                <a:solidFill>
                  <a:schemeClr val="tx1"/>
                </a:solidFill>
                <a:effectLst/>
                <a:latin typeface="+mn-lt"/>
                <a:ea typeface="+mn-ea"/>
                <a:cs typeface="+mn-cs"/>
              </a:rPr>
              <a:t>将为每个向</a:t>
            </a:r>
            <a:r>
              <a:rPr lang="en-US" altLang="zh-CN" sz="1200" b="0" i="0" kern="1200" dirty="0">
                <a:solidFill>
                  <a:schemeClr val="tx1"/>
                </a:solidFill>
                <a:effectLst/>
                <a:latin typeface="+mn-lt"/>
                <a:ea typeface="+mn-ea"/>
                <a:cs typeface="+mn-cs"/>
              </a:rPr>
              <a:t>Sentry</a:t>
            </a:r>
            <a:r>
              <a:rPr lang="zh-CN" altLang="en-US" sz="1200" b="0" i="0" kern="1200" dirty="0">
                <a:solidFill>
                  <a:schemeClr val="tx1"/>
                </a:solidFill>
                <a:effectLst/>
                <a:latin typeface="+mn-lt"/>
                <a:ea typeface="+mn-ea"/>
                <a:cs typeface="+mn-cs"/>
              </a:rPr>
              <a:t>提供文件系统资源访问权限的容器启动</a:t>
            </a:r>
            <a:r>
              <a:rPr lang="en-US" altLang="zh-CN" sz="1200" b="0" i="0" kern="1200" dirty="0">
                <a:solidFill>
                  <a:schemeClr val="tx1"/>
                </a:solidFill>
                <a:effectLst/>
                <a:latin typeface="+mn-lt"/>
                <a:ea typeface="+mn-ea"/>
                <a:cs typeface="+mn-cs"/>
              </a:rPr>
              <a:t>Gofer</a:t>
            </a:r>
            <a:r>
              <a:rPr lang="zh-CN" altLang="en-US" sz="1200" b="0" i="0" kern="1200" dirty="0">
                <a:solidFill>
                  <a:schemeClr val="tx1"/>
                </a:solidFill>
                <a:effectLst/>
                <a:latin typeface="+mn-lt"/>
                <a:ea typeface="+mn-ea"/>
                <a:cs typeface="+mn-cs"/>
              </a:rPr>
              <a:t>进程。因此，受损的</a:t>
            </a:r>
            <a:r>
              <a:rPr lang="en-US" altLang="zh-CN" sz="1200" b="0" i="0" kern="1200" dirty="0">
                <a:solidFill>
                  <a:schemeClr val="tx1"/>
                </a:solidFill>
                <a:effectLst/>
                <a:latin typeface="+mn-lt"/>
                <a:ea typeface="+mn-ea"/>
                <a:cs typeface="+mn-cs"/>
              </a:rPr>
              <a:t>Sentry</a:t>
            </a:r>
            <a:r>
              <a:rPr lang="zh-CN" altLang="en-US" sz="1200" b="0" i="0" kern="1200" dirty="0">
                <a:solidFill>
                  <a:schemeClr val="tx1"/>
                </a:solidFill>
                <a:effectLst/>
                <a:latin typeface="+mn-lt"/>
                <a:ea typeface="+mn-ea"/>
                <a:cs typeface="+mn-cs"/>
              </a:rPr>
              <a:t>无法直接读取或写入任何文件。可写的</a:t>
            </a:r>
            <a:r>
              <a:rPr lang="en-US" altLang="zh-CN" sz="1200" b="0" i="0" kern="1200" dirty="0" err="1">
                <a:solidFill>
                  <a:schemeClr val="tx1"/>
                </a:solidFill>
                <a:effectLst/>
                <a:latin typeface="+mn-lt"/>
                <a:ea typeface="+mn-ea"/>
                <a:cs typeface="+mn-cs"/>
              </a:rPr>
              <a:t>tmpfs</a:t>
            </a:r>
            <a:r>
              <a:rPr lang="zh-CN" altLang="en-US" sz="1200" b="0" i="0" kern="1200" dirty="0">
                <a:solidFill>
                  <a:schemeClr val="tx1"/>
                </a:solidFill>
                <a:effectLst/>
                <a:latin typeface="+mn-lt"/>
                <a:ea typeface="+mn-ea"/>
                <a:cs typeface="+mn-cs"/>
              </a:rPr>
              <a:t>可以覆盖在整个文件系统上，以提供与主机文件系统的完全隔离。为了启用正在运行的容器之间以及与主机的共享，可以使用共享文件访问模式。</a:t>
            </a:r>
            <a:br>
              <a:rPr lang="zh-CN" altLang="en-US" dirty="0"/>
            </a:br>
            <a:endParaRPr lang="en-US" altLang="zh-CN" sz="1200" b="0" i="0" kern="1200" dirty="0">
              <a:solidFill>
                <a:schemeClr val="tx1"/>
              </a:solidFill>
              <a:effectLst/>
              <a:latin typeface="+mn-lt"/>
              <a:ea typeface="+mn-ea"/>
              <a:cs typeface="+mn-cs"/>
            </a:endParaRPr>
          </a:p>
          <a:p>
            <a:br>
              <a:rPr lang="zh-CN" altLang="en-US" dirty="0"/>
            </a:br>
            <a:br>
              <a:rPr lang="zh-CN" altLang="en-US" dirty="0"/>
            </a:br>
            <a:endParaRPr lang="zh-CN" altLang="en-US" dirty="0"/>
          </a:p>
        </p:txBody>
      </p:sp>
      <p:sp>
        <p:nvSpPr>
          <p:cNvPr id="4" name="灯片编号占位符 3"/>
          <p:cNvSpPr>
            <a:spLocks noGrp="1"/>
          </p:cNvSpPr>
          <p:nvPr>
            <p:ph type="sldNum" sz="quarter" idx="5"/>
          </p:nvPr>
        </p:nvSpPr>
        <p:spPr/>
        <p:txBody>
          <a:bodyPr/>
          <a:lstStyle/>
          <a:p>
            <a:fld id="{012EF56D-25C4-4854-80E1-3E53027EE98E}" type="slidenum">
              <a:rPr lang="zh-CN" altLang="en-US" smtClean="0"/>
              <a:t>9</a:t>
            </a:fld>
            <a:endParaRPr lang="zh-CN" altLang="en-US"/>
          </a:p>
        </p:txBody>
      </p:sp>
    </p:spTree>
    <p:extLst>
      <p:ext uri="{BB962C8B-B14F-4D97-AF65-F5344CB8AC3E}">
        <p14:creationId xmlns:p14="http://schemas.microsoft.com/office/powerpoint/2010/main" val="1174245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Firecracker</a:t>
            </a:r>
            <a:r>
              <a:rPr lang="zh-CN" altLang="en-US" dirty="0"/>
              <a:t>和</a:t>
            </a:r>
            <a:r>
              <a:rPr lang="en-US" altLang="zh-CN" dirty="0" err="1"/>
              <a:t>gVisor</a:t>
            </a:r>
            <a:r>
              <a:rPr lang="zh-CN" altLang="en-US" dirty="0"/>
              <a:t>都依赖于主机内核功能，但</a:t>
            </a:r>
            <a:r>
              <a:rPr lang="en-US" altLang="zh-CN" dirty="0" err="1"/>
              <a:t>Firecrackerr</a:t>
            </a:r>
            <a:r>
              <a:rPr lang="zh-CN" altLang="en-US" dirty="0"/>
              <a:t>通过启动来宾</a:t>
            </a:r>
            <a:r>
              <a:rPr lang="en-US" altLang="zh-CN" dirty="0"/>
              <a:t>VM</a:t>
            </a:r>
            <a:r>
              <a:rPr lang="zh-CN" altLang="en-US" dirty="0"/>
              <a:t>并提供完整的虚拟化功能，提供了更窄的内核接口，而</a:t>
            </a:r>
            <a:r>
              <a:rPr lang="en-US" altLang="zh-CN" dirty="0" err="1"/>
              <a:t>gVisor</a:t>
            </a:r>
            <a:r>
              <a:rPr lang="zh-CN" altLang="en-US" dirty="0"/>
              <a:t>通过半虚拟化而具有了更宽的接口。</a:t>
            </a:r>
            <a:endParaRPr lang="en-US" altLang="zh-CN" dirty="0"/>
          </a:p>
          <a:p>
            <a:r>
              <a:rPr lang="zh-CN" altLang="en-US" dirty="0"/>
              <a:t>它们在内存占用方面的开销都很低 </a:t>
            </a:r>
            <a:endParaRPr lang="en-US" altLang="zh-CN" dirty="0"/>
          </a:p>
          <a:p>
            <a:r>
              <a:rPr lang="en-US" altLang="zh-CN" dirty="0"/>
              <a:t>Firecracker</a:t>
            </a:r>
            <a:r>
              <a:rPr lang="zh-CN" altLang="en-US" dirty="0"/>
              <a:t>和</a:t>
            </a:r>
            <a:r>
              <a:rPr lang="en-US" altLang="zh-CN" dirty="0" err="1"/>
              <a:t>gVisor</a:t>
            </a:r>
            <a:r>
              <a:rPr lang="zh-CN" altLang="en-US" dirty="0"/>
              <a:t>分别用</a:t>
            </a:r>
            <a:r>
              <a:rPr lang="en-US" altLang="zh-CN" dirty="0"/>
              <a:t>Rust</a:t>
            </a:r>
            <a:r>
              <a:rPr lang="zh-CN" altLang="en-US" dirty="0"/>
              <a:t>和</a:t>
            </a:r>
            <a:r>
              <a:rPr lang="en-US" altLang="zh-CN" dirty="0"/>
              <a:t>Golang</a:t>
            </a:r>
            <a:r>
              <a:rPr lang="zh-CN" altLang="en-US" dirty="0"/>
              <a:t>编写，它们都是类型安全的语言，从而增加了其安全模型。 </a:t>
            </a:r>
            <a:endParaRPr lang="en-US" altLang="zh-CN" dirty="0"/>
          </a:p>
          <a:p>
            <a:r>
              <a:rPr lang="zh-CN" altLang="en-US" dirty="0"/>
              <a:t>尽管</a:t>
            </a:r>
            <a:r>
              <a:rPr lang="en-US" altLang="zh-CN" dirty="0"/>
              <a:t>Firecracker</a:t>
            </a:r>
            <a:r>
              <a:rPr lang="zh-CN" altLang="en-US" dirty="0"/>
              <a:t>使用的设备模型很少，但可以认为它的设计比</a:t>
            </a:r>
            <a:r>
              <a:rPr lang="en-US" altLang="zh-CN" dirty="0" err="1"/>
              <a:t>gVisor</a:t>
            </a:r>
            <a:r>
              <a:rPr lang="zh-CN" altLang="en-US" dirty="0"/>
              <a:t>更重。</a:t>
            </a:r>
            <a:endParaRPr lang="en-US" altLang="zh-CN" dirty="0"/>
          </a:p>
          <a:p>
            <a:endParaRPr lang="en-US" altLang="zh-CN" dirty="0"/>
          </a:p>
          <a:p>
            <a:r>
              <a:rPr lang="zh-CN" altLang="en-US" sz="1200" b="0" i="0" kern="1200" dirty="0">
                <a:solidFill>
                  <a:schemeClr val="tx1"/>
                </a:solidFill>
                <a:effectLst/>
                <a:latin typeface="+mn-lt"/>
                <a:ea typeface="+mn-ea"/>
                <a:cs typeface="+mn-cs"/>
              </a:rPr>
              <a:t>两者都通过限制</a:t>
            </a:r>
            <a:r>
              <a:rPr lang="en-US" altLang="zh-CN" sz="1200" b="0" i="0" kern="1200" dirty="0" err="1">
                <a:solidFill>
                  <a:schemeClr val="tx1"/>
                </a:solidFill>
                <a:effectLst/>
                <a:latin typeface="+mn-lt"/>
                <a:ea typeface="+mn-ea"/>
                <a:cs typeface="+mn-cs"/>
              </a:rPr>
              <a:t>syscalls</a:t>
            </a:r>
            <a:r>
              <a:rPr lang="zh-CN" altLang="en-US" sz="1200" b="0" i="0" kern="1200" dirty="0">
                <a:solidFill>
                  <a:schemeClr val="tx1"/>
                </a:solidFill>
                <a:effectLst/>
                <a:latin typeface="+mn-lt"/>
                <a:ea typeface="+mn-ea"/>
                <a:cs typeface="+mn-cs"/>
              </a:rPr>
              <a:t>接口最大限度地减少了与主机内核的交互，从而增强了安全隔离。</a:t>
            </a:r>
            <a:r>
              <a:rPr lang="zh-CN" altLang="en-US" dirty="0"/>
              <a:t> </a:t>
            </a:r>
          </a:p>
        </p:txBody>
      </p:sp>
      <p:sp>
        <p:nvSpPr>
          <p:cNvPr id="4" name="灯片编号占位符 3"/>
          <p:cNvSpPr>
            <a:spLocks noGrp="1"/>
          </p:cNvSpPr>
          <p:nvPr>
            <p:ph type="sldNum" sz="quarter" idx="5"/>
          </p:nvPr>
        </p:nvSpPr>
        <p:spPr/>
        <p:txBody>
          <a:bodyPr/>
          <a:lstStyle/>
          <a:p>
            <a:fld id="{012EF56D-25C4-4854-80E1-3E53027EE98E}" type="slidenum">
              <a:rPr lang="zh-CN" altLang="en-US" smtClean="0"/>
              <a:t>10</a:t>
            </a:fld>
            <a:endParaRPr lang="zh-CN" altLang="en-US"/>
          </a:p>
        </p:txBody>
      </p:sp>
    </p:spTree>
    <p:extLst>
      <p:ext uri="{BB962C8B-B14F-4D97-AF65-F5344CB8AC3E}">
        <p14:creationId xmlns:p14="http://schemas.microsoft.com/office/powerpoint/2010/main" val="3978231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67832" y="812791"/>
            <a:ext cx="6533307" cy="3699497"/>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2030818" y="1222743"/>
            <a:ext cx="702310" cy="1127125"/>
          </a:xfrm>
          <a:custGeom>
            <a:avLst/>
            <a:gdLst/>
            <a:ahLst/>
            <a:cxnLst/>
            <a:rect l="l" t="t" r="r" b="b"/>
            <a:pathLst>
              <a:path w="702310" h="1127125">
                <a:moveTo>
                  <a:pt x="0" y="563525"/>
                </a:moveTo>
                <a:lnTo>
                  <a:pt x="1811" y="505908"/>
                </a:lnTo>
                <a:lnTo>
                  <a:pt x="7128" y="449955"/>
                </a:lnTo>
                <a:lnTo>
                  <a:pt x="15774" y="395950"/>
                </a:lnTo>
                <a:lnTo>
                  <a:pt x="27573" y="344175"/>
                </a:lnTo>
                <a:lnTo>
                  <a:pt x="42348" y="294915"/>
                </a:lnTo>
                <a:lnTo>
                  <a:pt x="59923" y="248453"/>
                </a:lnTo>
                <a:lnTo>
                  <a:pt x="80122" y="205070"/>
                </a:lnTo>
                <a:lnTo>
                  <a:pt x="102768" y="165052"/>
                </a:lnTo>
                <a:lnTo>
                  <a:pt x="127685" y="128681"/>
                </a:lnTo>
                <a:lnTo>
                  <a:pt x="154697" y="96241"/>
                </a:lnTo>
                <a:lnTo>
                  <a:pt x="183626" y="68014"/>
                </a:lnTo>
                <a:lnTo>
                  <a:pt x="214298" y="44284"/>
                </a:lnTo>
                <a:lnTo>
                  <a:pt x="280160" y="11448"/>
                </a:lnTo>
                <a:lnTo>
                  <a:pt x="350874" y="0"/>
                </a:lnTo>
                <a:lnTo>
                  <a:pt x="386749" y="2909"/>
                </a:lnTo>
                <a:lnTo>
                  <a:pt x="455213" y="25335"/>
                </a:lnTo>
                <a:lnTo>
                  <a:pt x="518122" y="68014"/>
                </a:lnTo>
                <a:lnTo>
                  <a:pt x="547051" y="96241"/>
                </a:lnTo>
                <a:lnTo>
                  <a:pt x="574063" y="128681"/>
                </a:lnTo>
                <a:lnTo>
                  <a:pt x="598980" y="165052"/>
                </a:lnTo>
                <a:lnTo>
                  <a:pt x="621626" y="205070"/>
                </a:lnTo>
                <a:lnTo>
                  <a:pt x="641825" y="248453"/>
                </a:lnTo>
                <a:lnTo>
                  <a:pt x="659400" y="294915"/>
                </a:lnTo>
                <a:lnTo>
                  <a:pt x="674175" y="344175"/>
                </a:lnTo>
                <a:lnTo>
                  <a:pt x="685974" y="395950"/>
                </a:lnTo>
                <a:lnTo>
                  <a:pt x="694620" y="449955"/>
                </a:lnTo>
                <a:lnTo>
                  <a:pt x="699937" y="505908"/>
                </a:lnTo>
                <a:lnTo>
                  <a:pt x="701749" y="563525"/>
                </a:lnTo>
                <a:lnTo>
                  <a:pt x="699937" y="621142"/>
                </a:lnTo>
                <a:lnTo>
                  <a:pt x="694620" y="677095"/>
                </a:lnTo>
                <a:lnTo>
                  <a:pt x="685974" y="731100"/>
                </a:lnTo>
                <a:lnTo>
                  <a:pt x="674175" y="782875"/>
                </a:lnTo>
                <a:lnTo>
                  <a:pt x="659400" y="832135"/>
                </a:lnTo>
                <a:lnTo>
                  <a:pt x="641825" y="878598"/>
                </a:lnTo>
                <a:lnTo>
                  <a:pt x="621626" y="921980"/>
                </a:lnTo>
                <a:lnTo>
                  <a:pt x="598980" y="961998"/>
                </a:lnTo>
                <a:lnTo>
                  <a:pt x="574063" y="998369"/>
                </a:lnTo>
                <a:lnTo>
                  <a:pt x="547051" y="1030809"/>
                </a:lnTo>
                <a:lnTo>
                  <a:pt x="518122" y="1059036"/>
                </a:lnTo>
                <a:lnTo>
                  <a:pt x="487450" y="1082766"/>
                </a:lnTo>
                <a:lnTo>
                  <a:pt x="421587" y="1115601"/>
                </a:lnTo>
                <a:lnTo>
                  <a:pt x="350874" y="1127050"/>
                </a:lnTo>
                <a:lnTo>
                  <a:pt x="314999" y="1124141"/>
                </a:lnTo>
                <a:lnTo>
                  <a:pt x="246535" y="1101715"/>
                </a:lnTo>
                <a:lnTo>
                  <a:pt x="183626" y="1059036"/>
                </a:lnTo>
                <a:lnTo>
                  <a:pt x="154697" y="1030809"/>
                </a:lnTo>
                <a:lnTo>
                  <a:pt x="127685" y="998369"/>
                </a:lnTo>
                <a:lnTo>
                  <a:pt x="102768" y="961998"/>
                </a:lnTo>
                <a:lnTo>
                  <a:pt x="80122" y="921980"/>
                </a:lnTo>
                <a:lnTo>
                  <a:pt x="59923" y="878598"/>
                </a:lnTo>
                <a:lnTo>
                  <a:pt x="42348" y="832135"/>
                </a:lnTo>
                <a:lnTo>
                  <a:pt x="27573" y="782875"/>
                </a:lnTo>
                <a:lnTo>
                  <a:pt x="15774" y="731100"/>
                </a:lnTo>
                <a:lnTo>
                  <a:pt x="7128" y="677095"/>
                </a:lnTo>
                <a:lnTo>
                  <a:pt x="1811" y="621142"/>
                </a:lnTo>
                <a:lnTo>
                  <a:pt x="0" y="563525"/>
                </a:lnTo>
                <a:close/>
              </a:path>
            </a:pathLst>
          </a:custGeom>
          <a:ln w="25400">
            <a:solidFill>
              <a:srgbClr val="C00000"/>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402965" y="791971"/>
            <a:ext cx="2338070" cy="574040"/>
          </a:xfrm>
          <a:prstGeom prst="rect">
            <a:avLst/>
          </a:prstGeom>
        </p:spPr>
        <p:txBody>
          <a:bodyPr wrap="square" lIns="0" tIns="0" rIns="0" bIns="0">
            <a:spAutoFit/>
          </a:bodyPr>
          <a:lstStyle>
            <a:lvl1pPr>
              <a:defRPr sz="3600" b="0" i="0">
                <a:solidFill>
                  <a:schemeClr val="tx1"/>
                </a:solidFill>
                <a:latin typeface="Arial"/>
                <a:cs typeface="Arial"/>
              </a:defRPr>
            </a:lvl1pPr>
          </a:lstStyle>
          <a:p>
            <a:endParaRPr/>
          </a:p>
        </p:txBody>
      </p:sp>
      <p:sp>
        <p:nvSpPr>
          <p:cNvPr id="3" name="Holder 3"/>
          <p:cNvSpPr>
            <a:spLocks noGrp="1"/>
          </p:cNvSpPr>
          <p:nvPr>
            <p:ph type="body" idx="1"/>
          </p:nvPr>
        </p:nvSpPr>
        <p:spPr>
          <a:xfrm>
            <a:off x="4672685" y="2304364"/>
            <a:ext cx="4304030" cy="1841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4/13/2021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mailto:anjali@wisc.edu" TargetMode="Externa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481" y="305308"/>
            <a:ext cx="7285355" cy="1019175"/>
          </a:xfrm>
          <a:prstGeom prst="rect">
            <a:avLst/>
          </a:prstGeom>
        </p:spPr>
        <p:txBody>
          <a:bodyPr vert="horz" wrap="square" lIns="0" tIns="12700" rIns="0" bIns="0" rtlCol="0">
            <a:spAutoFit/>
          </a:bodyPr>
          <a:lstStyle/>
          <a:p>
            <a:pPr marL="774065" marR="5080" indent="-762000">
              <a:lnSpc>
                <a:spcPct val="116399"/>
              </a:lnSpc>
              <a:spcBef>
                <a:spcPts val="100"/>
              </a:spcBef>
            </a:pPr>
            <a:r>
              <a:rPr sz="2800" b="1" spc="-5" dirty="0">
                <a:latin typeface="Arial"/>
                <a:cs typeface="Arial"/>
              </a:rPr>
              <a:t>Blending </a:t>
            </a:r>
            <a:r>
              <a:rPr sz="2800" b="1" dirty="0">
                <a:latin typeface="Arial"/>
                <a:cs typeface="Arial"/>
              </a:rPr>
              <a:t>Containers and </a:t>
            </a:r>
            <a:r>
              <a:rPr sz="2800" b="1" spc="-5" dirty="0">
                <a:latin typeface="Arial"/>
                <a:cs typeface="Arial"/>
              </a:rPr>
              <a:t>Virtual </a:t>
            </a:r>
            <a:r>
              <a:rPr sz="2800" b="1" dirty="0">
                <a:latin typeface="Arial"/>
                <a:cs typeface="Arial"/>
              </a:rPr>
              <a:t>Machines:  A Study of Firecracker and</a:t>
            </a:r>
            <a:r>
              <a:rPr sz="2800" b="1" spc="-35" dirty="0">
                <a:latin typeface="Arial"/>
                <a:cs typeface="Arial"/>
              </a:rPr>
              <a:t> </a:t>
            </a:r>
            <a:r>
              <a:rPr sz="2800" b="1" spc="-5" dirty="0">
                <a:latin typeface="Arial"/>
                <a:cs typeface="Arial"/>
              </a:rPr>
              <a:t>gVisor</a:t>
            </a:r>
            <a:endParaRPr sz="2800" dirty="0">
              <a:latin typeface="Arial"/>
              <a:cs typeface="Arial"/>
            </a:endParaRPr>
          </a:p>
        </p:txBody>
      </p:sp>
      <p:sp>
        <p:nvSpPr>
          <p:cNvPr id="3" name="object 3"/>
          <p:cNvSpPr txBox="1"/>
          <p:nvPr/>
        </p:nvSpPr>
        <p:spPr>
          <a:xfrm>
            <a:off x="1861756" y="1605788"/>
            <a:ext cx="6530340" cy="391160"/>
          </a:xfrm>
          <a:prstGeom prst="rect">
            <a:avLst/>
          </a:prstGeom>
        </p:spPr>
        <p:txBody>
          <a:bodyPr vert="horz" wrap="square" lIns="0" tIns="12700" rIns="0" bIns="0" rtlCol="0">
            <a:spAutoFit/>
          </a:bodyPr>
          <a:lstStyle/>
          <a:p>
            <a:pPr marL="12700">
              <a:lnSpc>
                <a:spcPct val="100000"/>
              </a:lnSpc>
              <a:spcBef>
                <a:spcPts val="100"/>
              </a:spcBef>
              <a:tabLst>
                <a:tab pos="1348740" algn="l"/>
                <a:tab pos="4297045" algn="l"/>
              </a:tabLst>
            </a:pPr>
            <a:r>
              <a:rPr sz="2400" spc="-5" dirty="0">
                <a:latin typeface="Arial"/>
                <a:cs typeface="Arial"/>
              </a:rPr>
              <a:t>Anjali	Tyler</a:t>
            </a:r>
            <a:r>
              <a:rPr sz="2400" spc="20" dirty="0">
                <a:latin typeface="Arial"/>
                <a:cs typeface="Arial"/>
              </a:rPr>
              <a:t> </a:t>
            </a:r>
            <a:r>
              <a:rPr sz="2400" spc="-5" dirty="0">
                <a:latin typeface="Arial"/>
                <a:cs typeface="Arial"/>
              </a:rPr>
              <a:t>Caraza-Harter	</a:t>
            </a:r>
            <a:r>
              <a:rPr sz="2400" dirty="0">
                <a:latin typeface="Arial"/>
                <a:cs typeface="Arial"/>
              </a:rPr>
              <a:t>Michael M.</a:t>
            </a:r>
            <a:r>
              <a:rPr sz="2400" spc="-90" dirty="0">
                <a:latin typeface="Arial"/>
                <a:cs typeface="Arial"/>
              </a:rPr>
              <a:t> </a:t>
            </a:r>
            <a:r>
              <a:rPr sz="2400" spc="-5" dirty="0">
                <a:latin typeface="Arial"/>
                <a:cs typeface="Arial"/>
              </a:rPr>
              <a:t>Swift</a:t>
            </a:r>
            <a:endParaRPr sz="2400">
              <a:latin typeface="Arial"/>
              <a:cs typeface="Arial"/>
            </a:endParaRPr>
          </a:p>
        </p:txBody>
      </p:sp>
      <p:sp>
        <p:nvSpPr>
          <p:cNvPr id="4" name="object 4"/>
          <p:cNvSpPr txBox="1"/>
          <p:nvPr/>
        </p:nvSpPr>
        <p:spPr>
          <a:xfrm>
            <a:off x="2185606" y="3498596"/>
            <a:ext cx="4704080" cy="760095"/>
          </a:xfrm>
          <a:prstGeom prst="rect">
            <a:avLst/>
          </a:prstGeom>
        </p:spPr>
        <p:txBody>
          <a:bodyPr vert="horz" wrap="square" lIns="0" tIns="9525" rIns="0" bIns="0" rtlCol="0">
            <a:spAutoFit/>
          </a:bodyPr>
          <a:lstStyle/>
          <a:p>
            <a:pPr marL="189230" marR="5080" indent="-177165">
              <a:lnSpc>
                <a:spcPct val="100800"/>
              </a:lnSpc>
              <a:spcBef>
                <a:spcPts val="75"/>
              </a:spcBef>
            </a:pPr>
            <a:r>
              <a:rPr sz="2400" spc="-5" dirty="0">
                <a:latin typeface="Arial"/>
                <a:cs typeface="Arial"/>
              </a:rPr>
              <a:t>Department </a:t>
            </a:r>
            <a:r>
              <a:rPr sz="2400" dirty="0">
                <a:latin typeface="Arial"/>
                <a:cs typeface="Arial"/>
              </a:rPr>
              <a:t>of </a:t>
            </a:r>
            <a:r>
              <a:rPr sz="2400" spc="-5" dirty="0">
                <a:latin typeface="Arial"/>
                <a:cs typeface="Arial"/>
              </a:rPr>
              <a:t>Computer Sciences  University </a:t>
            </a:r>
            <a:r>
              <a:rPr sz="2400" dirty="0">
                <a:latin typeface="Arial"/>
                <a:cs typeface="Arial"/>
              </a:rPr>
              <a:t>of</a:t>
            </a:r>
            <a:r>
              <a:rPr sz="2400" spc="5" dirty="0">
                <a:latin typeface="Arial"/>
                <a:cs typeface="Arial"/>
              </a:rPr>
              <a:t> </a:t>
            </a:r>
            <a:r>
              <a:rPr sz="2400" spc="-5" dirty="0">
                <a:latin typeface="Arial"/>
                <a:cs typeface="Arial"/>
              </a:rPr>
              <a:t>Wisconsin-Madison</a:t>
            </a:r>
            <a:endParaRPr sz="2400">
              <a:latin typeface="Arial"/>
              <a:cs typeface="Arial"/>
            </a:endParaRPr>
          </a:p>
        </p:txBody>
      </p:sp>
      <p:sp>
        <p:nvSpPr>
          <p:cNvPr id="5" name="object 5"/>
          <p:cNvSpPr/>
          <p:nvPr/>
        </p:nvSpPr>
        <p:spPr>
          <a:xfrm>
            <a:off x="359829" y="1537272"/>
            <a:ext cx="8306434" cy="7620"/>
          </a:xfrm>
          <a:custGeom>
            <a:avLst/>
            <a:gdLst/>
            <a:ahLst/>
            <a:cxnLst/>
            <a:rect l="l" t="t" r="r" b="b"/>
            <a:pathLst>
              <a:path w="8306434" h="7619">
                <a:moveTo>
                  <a:pt x="0" y="7200"/>
                </a:moveTo>
                <a:lnTo>
                  <a:pt x="8306104" y="0"/>
                </a:lnTo>
              </a:path>
            </a:pathLst>
          </a:custGeom>
          <a:ln w="9525">
            <a:solidFill>
              <a:srgbClr val="000000"/>
            </a:solidFill>
          </a:ln>
        </p:spPr>
        <p:txBody>
          <a:bodyPr wrap="square" lIns="0" tIns="0" rIns="0" bIns="0" rtlCol="0"/>
          <a:lstStyle/>
          <a:p>
            <a:endParaRPr/>
          </a:p>
        </p:txBody>
      </p:sp>
      <p:sp>
        <p:nvSpPr>
          <p:cNvPr id="6" name="object 6"/>
          <p:cNvSpPr/>
          <p:nvPr/>
        </p:nvSpPr>
        <p:spPr>
          <a:xfrm>
            <a:off x="4212971" y="4281520"/>
            <a:ext cx="511613" cy="79210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597571" y="2059266"/>
            <a:ext cx="1317739" cy="128115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4026611" y="2026361"/>
            <a:ext cx="1307553" cy="1314119"/>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6445465" y="2023732"/>
            <a:ext cx="1765198" cy="1323886"/>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424" y="293114"/>
            <a:ext cx="3707765" cy="452120"/>
          </a:xfrm>
          <a:prstGeom prst="rect">
            <a:avLst/>
          </a:prstGeom>
        </p:spPr>
        <p:txBody>
          <a:bodyPr vert="horz" wrap="square" lIns="0" tIns="12700" rIns="0" bIns="0" rtlCol="0">
            <a:spAutoFit/>
          </a:bodyPr>
          <a:lstStyle/>
          <a:p>
            <a:pPr marL="12700">
              <a:lnSpc>
                <a:spcPct val="100000"/>
              </a:lnSpc>
              <a:spcBef>
                <a:spcPts val="100"/>
              </a:spcBef>
            </a:pPr>
            <a:r>
              <a:rPr sz="2800" dirty="0"/>
              <a:t>How are they</a:t>
            </a:r>
            <a:r>
              <a:rPr sz="2800" spc="-75" dirty="0"/>
              <a:t> </a:t>
            </a:r>
            <a:r>
              <a:rPr sz="2800" dirty="0"/>
              <a:t>different?</a:t>
            </a:r>
            <a:endParaRPr sz="2800"/>
          </a:p>
        </p:txBody>
      </p:sp>
      <p:graphicFrame>
        <p:nvGraphicFramePr>
          <p:cNvPr id="3" name="object 3"/>
          <p:cNvGraphicFramePr>
            <a:graphicFrameLocks noGrp="1"/>
          </p:cNvGraphicFramePr>
          <p:nvPr/>
        </p:nvGraphicFramePr>
        <p:xfrm>
          <a:off x="420368" y="928065"/>
          <a:ext cx="8116570" cy="2684970"/>
        </p:xfrm>
        <a:graphic>
          <a:graphicData uri="http://schemas.openxmlformats.org/drawingml/2006/table">
            <a:tbl>
              <a:tblPr firstRow="1" bandRow="1">
                <a:tableStyleId>{2D5ABB26-0587-4C30-8999-92F81FD0307C}</a:tableStyleId>
              </a:tblPr>
              <a:tblGrid>
                <a:gridCol w="4058285">
                  <a:extLst>
                    <a:ext uri="{9D8B030D-6E8A-4147-A177-3AD203B41FA5}">
                      <a16:colId xmlns:a16="http://schemas.microsoft.com/office/drawing/2014/main" val="20000"/>
                    </a:ext>
                  </a:extLst>
                </a:gridCol>
                <a:gridCol w="4058285">
                  <a:extLst>
                    <a:ext uri="{9D8B030D-6E8A-4147-A177-3AD203B41FA5}">
                      <a16:colId xmlns:a16="http://schemas.microsoft.com/office/drawing/2014/main" val="20001"/>
                    </a:ext>
                  </a:extLst>
                </a:gridCol>
              </a:tblGrid>
              <a:tr h="487716">
                <a:tc>
                  <a:txBody>
                    <a:bodyPr/>
                    <a:lstStyle/>
                    <a:p>
                      <a:pPr marL="91440">
                        <a:lnSpc>
                          <a:spcPct val="100000"/>
                        </a:lnSpc>
                        <a:spcBef>
                          <a:spcPts val="370"/>
                        </a:spcBef>
                      </a:pPr>
                      <a:r>
                        <a:rPr sz="1800" b="1" spc="-5" dirty="0">
                          <a:latin typeface="Arial"/>
                          <a:cs typeface="Arial"/>
                        </a:rPr>
                        <a:t>Firecracker</a:t>
                      </a:r>
                      <a:endParaRPr sz="1800">
                        <a:latin typeface="Arial"/>
                        <a:cs typeface="Arial"/>
                      </a:endParaRPr>
                    </a:p>
                  </a:txBody>
                  <a:tcPr marL="0" marR="0" marT="4699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0805">
                        <a:lnSpc>
                          <a:spcPct val="100000"/>
                        </a:lnSpc>
                        <a:spcBef>
                          <a:spcPts val="370"/>
                        </a:spcBef>
                      </a:pPr>
                      <a:r>
                        <a:rPr sz="1800" b="1" spc="-5" dirty="0">
                          <a:latin typeface="Arial"/>
                          <a:cs typeface="Arial"/>
                        </a:rPr>
                        <a:t>gVisor</a:t>
                      </a:r>
                      <a:endParaRPr sz="1800">
                        <a:latin typeface="Arial"/>
                        <a:cs typeface="Arial"/>
                      </a:endParaRPr>
                    </a:p>
                  </a:txBody>
                  <a:tcPr marL="0" marR="0" marT="4699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610914">
                <a:tc>
                  <a:txBody>
                    <a:bodyPr/>
                    <a:lstStyle/>
                    <a:p>
                      <a:pPr marL="91440">
                        <a:lnSpc>
                          <a:spcPct val="100000"/>
                        </a:lnSpc>
                        <a:spcBef>
                          <a:spcPts val="370"/>
                        </a:spcBef>
                      </a:pPr>
                      <a:r>
                        <a:rPr sz="1800" spc="-5" dirty="0">
                          <a:latin typeface="Arial"/>
                          <a:cs typeface="Arial"/>
                        </a:rPr>
                        <a:t>Relies on guest and host</a:t>
                      </a:r>
                      <a:r>
                        <a:rPr sz="1800" spc="-20" dirty="0">
                          <a:latin typeface="Arial"/>
                          <a:cs typeface="Arial"/>
                        </a:rPr>
                        <a:t> </a:t>
                      </a:r>
                      <a:r>
                        <a:rPr sz="1800" spc="-5" dirty="0">
                          <a:latin typeface="Arial"/>
                          <a:cs typeface="Arial"/>
                        </a:rPr>
                        <a:t>kernel</a:t>
                      </a:r>
                      <a:endParaRPr sz="1800">
                        <a:latin typeface="Arial"/>
                        <a:cs typeface="Arial"/>
                      </a:endParaRPr>
                    </a:p>
                  </a:txBody>
                  <a:tcPr marL="0" marR="0" marT="4699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0805">
                        <a:lnSpc>
                          <a:spcPct val="100000"/>
                        </a:lnSpc>
                        <a:spcBef>
                          <a:spcPts val="370"/>
                        </a:spcBef>
                      </a:pPr>
                      <a:r>
                        <a:rPr sz="1800" spc="-5" dirty="0">
                          <a:latin typeface="Arial"/>
                          <a:cs typeface="Arial"/>
                        </a:rPr>
                        <a:t>Relies on Sentry and host</a:t>
                      </a:r>
                      <a:r>
                        <a:rPr sz="1800" spc="-20" dirty="0">
                          <a:latin typeface="Arial"/>
                          <a:cs typeface="Arial"/>
                        </a:rPr>
                        <a:t> </a:t>
                      </a:r>
                      <a:r>
                        <a:rPr sz="1800" spc="-5" dirty="0">
                          <a:latin typeface="Arial"/>
                          <a:cs typeface="Arial"/>
                        </a:rPr>
                        <a:t>kernel</a:t>
                      </a:r>
                      <a:endParaRPr sz="1800">
                        <a:latin typeface="Arial"/>
                        <a:cs typeface="Arial"/>
                      </a:endParaRPr>
                    </a:p>
                  </a:txBody>
                  <a:tcPr marL="0" marR="0" marT="4699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610910">
                <a:tc>
                  <a:txBody>
                    <a:bodyPr/>
                    <a:lstStyle/>
                    <a:p>
                      <a:pPr marL="91440">
                        <a:lnSpc>
                          <a:spcPct val="100000"/>
                        </a:lnSpc>
                        <a:spcBef>
                          <a:spcPts val="359"/>
                        </a:spcBef>
                      </a:pPr>
                      <a:r>
                        <a:rPr sz="1800" spc="-5" dirty="0">
                          <a:latin typeface="Arial"/>
                          <a:cs typeface="Arial"/>
                        </a:rPr>
                        <a:t>Narrow syscall</a:t>
                      </a:r>
                      <a:r>
                        <a:rPr sz="1800" dirty="0">
                          <a:latin typeface="Arial"/>
                          <a:cs typeface="Arial"/>
                        </a:rPr>
                        <a:t> </a:t>
                      </a:r>
                      <a:r>
                        <a:rPr sz="1800" spc="-5" dirty="0">
                          <a:latin typeface="Arial"/>
                          <a:cs typeface="Arial"/>
                        </a:rPr>
                        <a:t>interface</a:t>
                      </a:r>
                      <a:endParaRPr sz="1800">
                        <a:latin typeface="Arial"/>
                        <a:cs typeface="Arial"/>
                      </a:endParaRPr>
                    </a:p>
                  </a:txBody>
                  <a:tcPr marL="0" marR="0" marT="45719"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0805">
                        <a:lnSpc>
                          <a:spcPct val="100000"/>
                        </a:lnSpc>
                        <a:spcBef>
                          <a:spcPts val="359"/>
                        </a:spcBef>
                      </a:pPr>
                      <a:r>
                        <a:rPr sz="1800" spc="-5" dirty="0">
                          <a:latin typeface="Arial"/>
                          <a:cs typeface="Arial"/>
                        </a:rPr>
                        <a:t>Wider syscall</a:t>
                      </a:r>
                      <a:r>
                        <a:rPr sz="1800" dirty="0">
                          <a:latin typeface="Arial"/>
                          <a:cs typeface="Arial"/>
                        </a:rPr>
                        <a:t> </a:t>
                      </a:r>
                      <a:r>
                        <a:rPr sz="1800" spc="-5" dirty="0">
                          <a:latin typeface="Arial"/>
                          <a:cs typeface="Arial"/>
                        </a:rPr>
                        <a:t>interface</a:t>
                      </a:r>
                      <a:endParaRPr sz="1800">
                        <a:latin typeface="Arial"/>
                        <a:cs typeface="Arial"/>
                      </a:endParaRPr>
                    </a:p>
                  </a:txBody>
                  <a:tcPr marL="0" marR="0" marT="45719"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87720">
                <a:tc>
                  <a:txBody>
                    <a:bodyPr/>
                    <a:lstStyle/>
                    <a:p>
                      <a:pPr marL="91440">
                        <a:lnSpc>
                          <a:spcPct val="100000"/>
                        </a:lnSpc>
                        <a:spcBef>
                          <a:spcPts val="350"/>
                        </a:spcBef>
                      </a:pPr>
                      <a:r>
                        <a:rPr sz="1800" spc="-5" dirty="0">
                          <a:latin typeface="Arial"/>
                          <a:cs typeface="Arial"/>
                        </a:rPr>
                        <a:t>Low memory footprint</a:t>
                      </a:r>
                      <a:endParaRPr sz="1800">
                        <a:latin typeface="Arial"/>
                        <a:cs typeface="Arial"/>
                      </a:endParaRPr>
                    </a:p>
                  </a:txBody>
                  <a:tcPr marL="0" marR="0" marT="444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0805">
                        <a:lnSpc>
                          <a:spcPct val="100000"/>
                        </a:lnSpc>
                        <a:spcBef>
                          <a:spcPts val="350"/>
                        </a:spcBef>
                      </a:pPr>
                      <a:r>
                        <a:rPr sz="1800" spc="-5" dirty="0">
                          <a:latin typeface="Arial"/>
                          <a:cs typeface="Arial"/>
                        </a:rPr>
                        <a:t>Low memory footprint</a:t>
                      </a:r>
                      <a:endParaRPr sz="1800">
                        <a:latin typeface="Arial"/>
                        <a:cs typeface="Arial"/>
                      </a:endParaRPr>
                    </a:p>
                  </a:txBody>
                  <a:tcPr marL="0" marR="0" marT="444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87710">
                <a:tc>
                  <a:txBody>
                    <a:bodyPr/>
                    <a:lstStyle/>
                    <a:p>
                      <a:pPr marL="91440">
                        <a:lnSpc>
                          <a:spcPct val="100000"/>
                        </a:lnSpc>
                        <a:spcBef>
                          <a:spcPts val="350"/>
                        </a:spcBef>
                      </a:pPr>
                      <a:r>
                        <a:rPr sz="1800" spc="-5" dirty="0">
                          <a:latin typeface="Arial"/>
                          <a:cs typeface="Arial"/>
                        </a:rPr>
                        <a:t>Type safe</a:t>
                      </a:r>
                      <a:r>
                        <a:rPr sz="1800" spc="-10" dirty="0">
                          <a:latin typeface="Arial"/>
                          <a:cs typeface="Arial"/>
                        </a:rPr>
                        <a:t> </a:t>
                      </a:r>
                      <a:r>
                        <a:rPr sz="1800" spc="-5" dirty="0">
                          <a:latin typeface="Arial"/>
                          <a:cs typeface="Arial"/>
                        </a:rPr>
                        <a:t>language</a:t>
                      </a:r>
                      <a:endParaRPr sz="1800">
                        <a:latin typeface="Arial"/>
                        <a:cs typeface="Arial"/>
                      </a:endParaRPr>
                    </a:p>
                  </a:txBody>
                  <a:tcPr marL="0" marR="0" marT="444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0805">
                        <a:lnSpc>
                          <a:spcPct val="100000"/>
                        </a:lnSpc>
                        <a:spcBef>
                          <a:spcPts val="350"/>
                        </a:spcBef>
                      </a:pPr>
                      <a:r>
                        <a:rPr sz="1800" spc="-5" dirty="0">
                          <a:latin typeface="Arial"/>
                          <a:cs typeface="Arial"/>
                        </a:rPr>
                        <a:t>Type safe</a:t>
                      </a:r>
                      <a:r>
                        <a:rPr sz="1800" spc="-10" dirty="0">
                          <a:latin typeface="Arial"/>
                          <a:cs typeface="Arial"/>
                        </a:rPr>
                        <a:t> </a:t>
                      </a:r>
                      <a:r>
                        <a:rPr sz="1800" spc="-5" dirty="0">
                          <a:latin typeface="Arial"/>
                          <a:cs typeface="Arial"/>
                        </a:rPr>
                        <a:t>language</a:t>
                      </a:r>
                      <a:endParaRPr sz="1800">
                        <a:latin typeface="Arial"/>
                        <a:cs typeface="Arial"/>
                      </a:endParaRPr>
                    </a:p>
                  </a:txBody>
                  <a:tcPr marL="0" marR="0" marT="444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bl>
          </a:graphicData>
        </a:graphic>
      </p:graphicFrame>
      <p:sp>
        <p:nvSpPr>
          <p:cNvPr id="4" name="object 4"/>
          <p:cNvSpPr txBox="1"/>
          <p:nvPr/>
        </p:nvSpPr>
        <p:spPr>
          <a:xfrm>
            <a:off x="504724" y="4120388"/>
            <a:ext cx="8192134" cy="635000"/>
          </a:xfrm>
          <a:prstGeom prst="rect">
            <a:avLst/>
          </a:prstGeom>
        </p:spPr>
        <p:txBody>
          <a:bodyPr vert="horz" wrap="square" lIns="0" tIns="12700" rIns="0" bIns="0" rtlCol="0">
            <a:spAutoFit/>
          </a:bodyPr>
          <a:lstStyle/>
          <a:p>
            <a:pPr marL="12700" marR="5080">
              <a:lnSpc>
                <a:spcPct val="111100"/>
              </a:lnSpc>
              <a:spcBef>
                <a:spcPts val="100"/>
              </a:spcBef>
            </a:pPr>
            <a:r>
              <a:rPr sz="1800" b="1" dirty="0">
                <a:solidFill>
                  <a:srgbClr val="7030A0"/>
                </a:solidFill>
                <a:latin typeface="Arial"/>
                <a:cs typeface="Arial"/>
              </a:rPr>
              <a:t>Both </a:t>
            </a:r>
            <a:r>
              <a:rPr sz="1800" b="1" spc="-5" dirty="0">
                <a:solidFill>
                  <a:srgbClr val="7030A0"/>
                </a:solidFill>
                <a:latin typeface="Arial"/>
                <a:cs typeface="Arial"/>
              </a:rPr>
              <a:t>minimize interaction </a:t>
            </a:r>
            <a:r>
              <a:rPr sz="1800" b="1" dirty="0">
                <a:solidFill>
                  <a:srgbClr val="7030A0"/>
                </a:solidFill>
                <a:latin typeface="Arial"/>
                <a:cs typeface="Arial"/>
              </a:rPr>
              <a:t>to the </a:t>
            </a:r>
            <a:r>
              <a:rPr sz="1800" b="1" spc="-5" dirty="0">
                <a:solidFill>
                  <a:srgbClr val="7030A0"/>
                </a:solidFill>
                <a:latin typeface="Arial"/>
                <a:cs typeface="Arial"/>
              </a:rPr>
              <a:t>host kernel </a:t>
            </a:r>
            <a:r>
              <a:rPr sz="1800" b="1" dirty="0">
                <a:solidFill>
                  <a:srgbClr val="7030A0"/>
                </a:solidFill>
                <a:latin typeface="Arial"/>
                <a:cs typeface="Arial"/>
              </a:rPr>
              <a:t>to </a:t>
            </a:r>
            <a:r>
              <a:rPr sz="1800" b="1" spc="-5" dirty="0">
                <a:solidFill>
                  <a:srgbClr val="7030A0"/>
                </a:solidFill>
                <a:latin typeface="Arial"/>
                <a:cs typeface="Arial"/>
              </a:rPr>
              <a:t>enhance secure isolation </a:t>
            </a:r>
            <a:r>
              <a:rPr sz="1800" b="1" dirty="0">
                <a:solidFill>
                  <a:srgbClr val="7030A0"/>
                </a:solidFill>
                <a:latin typeface="Arial"/>
                <a:cs typeface="Arial"/>
              </a:rPr>
              <a:t>by  </a:t>
            </a:r>
            <a:r>
              <a:rPr sz="1800" b="1" spc="-5" dirty="0">
                <a:solidFill>
                  <a:srgbClr val="7030A0"/>
                </a:solidFill>
                <a:latin typeface="Arial"/>
                <a:cs typeface="Arial"/>
              </a:rPr>
              <a:t>limiting syscalls interface.</a:t>
            </a:r>
            <a:endParaRPr sz="1800" dirty="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0180" y="265683"/>
            <a:ext cx="3841750" cy="452120"/>
          </a:xfrm>
          <a:prstGeom prst="rect">
            <a:avLst/>
          </a:prstGeom>
        </p:spPr>
        <p:txBody>
          <a:bodyPr vert="horz" wrap="square" lIns="0" tIns="12700" rIns="0" bIns="0" rtlCol="0">
            <a:spAutoFit/>
          </a:bodyPr>
          <a:lstStyle/>
          <a:p>
            <a:pPr marL="12700">
              <a:lnSpc>
                <a:spcPct val="100000"/>
              </a:lnSpc>
              <a:spcBef>
                <a:spcPts val="100"/>
              </a:spcBef>
            </a:pPr>
            <a:r>
              <a:rPr sz="2800" spc="-5" dirty="0"/>
              <a:t>Attack </a:t>
            </a:r>
            <a:r>
              <a:rPr sz="2800" dirty="0"/>
              <a:t>surface of</a:t>
            </a:r>
            <a:r>
              <a:rPr sz="2800" spc="-70" dirty="0"/>
              <a:t> </a:t>
            </a:r>
            <a:r>
              <a:rPr sz="2800" dirty="0"/>
              <a:t>syscall</a:t>
            </a:r>
            <a:endParaRPr sz="2800"/>
          </a:p>
        </p:txBody>
      </p:sp>
      <p:graphicFrame>
        <p:nvGraphicFramePr>
          <p:cNvPr id="3" name="object 3"/>
          <p:cNvGraphicFramePr>
            <a:graphicFrameLocks noGrp="1"/>
          </p:cNvGraphicFramePr>
          <p:nvPr/>
        </p:nvGraphicFramePr>
        <p:xfrm>
          <a:off x="182016" y="1265859"/>
          <a:ext cx="8735036" cy="3078520"/>
        </p:xfrm>
        <a:graphic>
          <a:graphicData uri="http://schemas.openxmlformats.org/drawingml/2006/table">
            <a:tbl>
              <a:tblPr firstRow="1" bandRow="1">
                <a:tableStyleId>{2D5ABB26-0587-4C30-8999-92F81FD0307C}</a:tableStyleId>
              </a:tblPr>
              <a:tblGrid>
                <a:gridCol w="250190">
                  <a:extLst>
                    <a:ext uri="{9D8B030D-6E8A-4147-A177-3AD203B41FA5}">
                      <a16:colId xmlns:a16="http://schemas.microsoft.com/office/drawing/2014/main" val="20000"/>
                    </a:ext>
                  </a:extLst>
                </a:gridCol>
                <a:gridCol w="249554">
                  <a:extLst>
                    <a:ext uri="{9D8B030D-6E8A-4147-A177-3AD203B41FA5}">
                      <a16:colId xmlns:a16="http://schemas.microsoft.com/office/drawing/2014/main" val="20001"/>
                    </a:ext>
                  </a:extLst>
                </a:gridCol>
                <a:gridCol w="249554">
                  <a:extLst>
                    <a:ext uri="{9D8B030D-6E8A-4147-A177-3AD203B41FA5}">
                      <a16:colId xmlns:a16="http://schemas.microsoft.com/office/drawing/2014/main" val="20002"/>
                    </a:ext>
                  </a:extLst>
                </a:gridCol>
                <a:gridCol w="249554">
                  <a:extLst>
                    <a:ext uri="{9D8B030D-6E8A-4147-A177-3AD203B41FA5}">
                      <a16:colId xmlns:a16="http://schemas.microsoft.com/office/drawing/2014/main" val="20003"/>
                    </a:ext>
                  </a:extLst>
                </a:gridCol>
                <a:gridCol w="249554">
                  <a:extLst>
                    <a:ext uri="{9D8B030D-6E8A-4147-A177-3AD203B41FA5}">
                      <a16:colId xmlns:a16="http://schemas.microsoft.com/office/drawing/2014/main" val="20004"/>
                    </a:ext>
                  </a:extLst>
                </a:gridCol>
                <a:gridCol w="249555">
                  <a:extLst>
                    <a:ext uri="{9D8B030D-6E8A-4147-A177-3AD203B41FA5}">
                      <a16:colId xmlns:a16="http://schemas.microsoft.com/office/drawing/2014/main" val="20005"/>
                    </a:ext>
                  </a:extLst>
                </a:gridCol>
                <a:gridCol w="249555">
                  <a:extLst>
                    <a:ext uri="{9D8B030D-6E8A-4147-A177-3AD203B41FA5}">
                      <a16:colId xmlns:a16="http://schemas.microsoft.com/office/drawing/2014/main" val="20006"/>
                    </a:ext>
                  </a:extLst>
                </a:gridCol>
                <a:gridCol w="249555">
                  <a:extLst>
                    <a:ext uri="{9D8B030D-6E8A-4147-A177-3AD203B41FA5}">
                      <a16:colId xmlns:a16="http://schemas.microsoft.com/office/drawing/2014/main" val="20007"/>
                    </a:ext>
                  </a:extLst>
                </a:gridCol>
                <a:gridCol w="249555">
                  <a:extLst>
                    <a:ext uri="{9D8B030D-6E8A-4147-A177-3AD203B41FA5}">
                      <a16:colId xmlns:a16="http://schemas.microsoft.com/office/drawing/2014/main" val="20008"/>
                    </a:ext>
                  </a:extLst>
                </a:gridCol>
                <a:gridCol w="249555">
                  <a:extLst>
                    <a:ext uri="{9D8B030D-6E8A-4147-A177-3AD203B41FA5}">
                      <a16:colId xmlns:a16="http://schemas.microsoft.com/office/drawing/2014/main" val="20009"/>
                    </a:ext>
                  </a:extLst>
                </a:gridCol>
                <a:gridCol w="249555">
                  <a:extLst>
                    <a:ext uri="{9D8B030D-6E8A-4147-A177-3AD203B41FA5}">
                      <a16:colId xmlns:a16="http://schemas.microsoft.com/office/drawing/2014/main" val="20010"/>
                    </a:ext>
                  </a:extLst>
                </a:gridCol>
                <a:gridCol w="249555">
                  <a:extLst>
                    <a:ext uri="{9D8B030D-6E8A-4147-A177-3AD203B41FA5}">
                      <a16:colId xmlns:a16="http://schemas.microsoft.com/office/drawing/2014/main" val="20011"/>
                    </a:ext>
                  </a:extLst>
                </a:gridCol>
                <a:gridCol w="249555">
                  <a:extLst>
                    <a:ext uri="{9D8B030D-6E8A-4147-A177-3AD203B41FA5}">
                      <a16:colId xmlns:a16="http://schemas.microsoft.com/office/drawing/2014/main" val="20012"/>
                    </a:ext>
                  </a:extLst>
                </a:gridCol>
                <a:gridCol w="249555">
                  <a:extLst>
                    <a:ext uri="{9D8B030D-6E8A-4147-A177-3AD203B41FA5}">
                      <a16:colId xmlns:a16="http://schemas.microsoft.com/office/drawing/2014/main" val="20013"/>
                    </a:ext>
                  </a:extLst>
                </a:gridCol>
                <a:gridCol w="249554">
                  <a:extLst>
                    <a:ext uri="{9D8B030D-6E8A-4147-A177-3AD203B41FA5}">
                      <a16:colId xmlns:a16="http://schemas.microsoft.com/office/drawing/2014/main" val="20014"/>
                    </a:ext>
                  </a:extLst>
                </a:gridCol>
                <a:gridCol w="249554">
                  <a:extLst>
                    <a:ext uri="{9D8B030D-6E8A-4147-A177-3AD203B41FA5}">
                      <a16:colId xmlns:a16="http://schemas.microsoft.com/office/drawing/2014/main" val="20015"/>
                    </a:ext>
                  </a:extLst>
                </a:gridCol>
                <a:gridCol w="249554">
                  <a:extLst>
                    <a:ext uri="{9D8B030D-6E8A-4147-A177-3AD203B41FA5}">
                      <a16:colId xmlns:a16="http://schemas.microsoft.com/office/drawing/2014/main" val="20016"/>
                    </a:ext>
                  </a:extLst>
                </a:gridCol>
                <a:gridCol w="249554">
                  <a:extLst>
                    <a:ext uri="{9D8B030D-6E8A-4147-A177-3AD203B41FA5}">
                      <a16:colId xmlns:a16="http://schemas.microsoft.com/office/drawing/2014/main" val="20017"/>
                    </a:ext>
                  </a:extLst>
                </a:gridCol>
                <a:gridCol w="249554">
                  <a:extLst>
                    <a:ext uri="{9D8B030D-6E8A-4147-A177-3AD203B41FA5}">
                      <a16:colId xmlns:a16="http://schemas.microsoft.com/office/drawing/2014/main" val="20018"/>
                    </a:ext>
                  </a:extLst>
                </a:gridCol>
                <a:gridCol w="249554">
                  <a:extLst>
                    <a:ext uri="{9D8B030D-6E8A-4147-A177-3AD203B41FA5}">
                      <a16:colId xmlns:a16="http://schemas.microsoft.com/office/drawing/2014/main" val="20019"/>
                    </a:ext>
                  </a:extLst>
                </a:gridCol>
                <a:gridCol w="249554">
                  <a:extLst>
                    <a:ext uri="{9D8B030D-6E8A-4147-A177-3AD203B41FA5}">
                      <a16:colId xmlns:a16="http://schemas.microsoft.com/office/drawing/2014/main" val="20020"/>
                    </a:ext>
                  </a:extLst>
                </a:gridCol>
                <a:gridCol w="249554">
                  <a:extLst>
                    <a:ext uri="{9D8B030D-6E8A-4147-A177-3AD203B41FA5}">
                      <a16:colId xmlns:a16="http://schemas.microsoft.com/office/drawing/2014/main" val="20021"/>
                    </a:ext>
                  </a:extLst>
                </a:gridCol>
                <a:gridCol w="249554">
                  <a:extLst>
                    <a:ext uri="{9D8B030D-6E8A-4147-A177-3AD203B41FA5}">
                      <a16:colId xmlns:a16="http://schemas.microsoft.com/office/drawing/2014/main" val="20022"/>
                    </a:ext>
                  </a:extLst>
                </a:gridCol>
                <a:gridCol w="249554">
                  <a:extLst>
                    <a:ext uri="{9D8B030D-6E8A-4147-A177-3AD203B41FA5}">
                      <a16:colId xmlns:a16="http://schemas.microsoft.com/office/drawing/2014/main" val="20023"/>
                    </a:ext>
                  </a:extLst>
                </a:gridCol>
                <a:gridCol w="249554">
                  <a:extLst>
                    <a:ext uri="{9D8B030D-6E8A-4147-A177-3AD203B41FA5}">
                      <a16:colId xmlns:a16="http://schemas.microsoft.com/office/drawing/2014/main" val="20024"/>
                    </a:ext>
                  </a:extLst>
                </a:gridCol>
                <a:gridCol w="249554">
                  <a:extLst>
                    <a:ext uri="{9D8B030D-6E8A-4147-A177-3AD203B41FA5}">
                      <a16:colId xmlns:a16="http://schemas.microsoft.com/office/drawing/2014/main" val="20025"/>
                    </a:ext>
                  </a:extLst>
                </a:gridCol>
                <a:gridCol w="249555">
                  <a:extLst>
                    <a:ext uri="{9D8B030D-6E8A-4147-A177-3AD203B41FA5}">
                      <a16:colId xmlns:a16="http://schemas.microsoft.com/office/drawing/2014/main" val="20026"/>
                    </a:ext>
                  </a:extLst>
                </a:gridCol>
                <a:gridCol w="249554">
                  <a:extLst>
                    <a:ext uri="{9D8B030D-6E8A-4147-A177-3AD203B41FA5}">
                      <a16:colId xmlns:a16="http://schemas.microsoft.com/office/drawing/2014/main" val="20027"/>
                    </a:ext>
                  </a:extLst>
                </a:gridCol>
                <a:gridCol w="249554">
                  <a:extLst>
                    <a:ext uri="{9D8B030D-6E8A-4147-A177-3AD203B41FA5}">
                      <a16:colId xmlns:a16="http://schemas.microsoft.com/office/drawing/2014/main" val="20028"/>
                    </a:ext>
                  </a:extLst>
                </a:gridCol>
                <a:gridCol w="249554">
                  <a:extLst>
                    <a:ext uri="{9D8B030D-6E8A-4147-A177-3AD203B41FA5}">
                      <a16:colId xmlns:a16="http://schemas.microsoft.com/office/drawing/2014/main" val="20029"/>
                    </a:ext>
                  </a:extLst>
                </a:gridCol>
                <a:gridCol w="249554">
                  <a:extLst>
                    <a:ext uri="{9D8B030D-6E8A-4147-A177-3AD203B41FA5}">
                      <a16:colId xmlns:a16="http://schemas.microsoft.com/office/drawing/2014/main" val="20030"/>
                    </a:ext>
                  </a:extLst>
                </a:gridCol>
                <a:gridCol w="249554">
                  <a:extLst>
                    <a:ext uri="{9D8B030D-6E8A-4147-A177-3AD203B41FA5}">
                      <a16:colId xmlns:a16="http://schemas.microsoft.com/office/drawing/2014/main" val="20031"/>
                    </a:ext>
                  </a:extLst>
                </a:gridCol>
                <a:gridCol w="249554">
                  <a:extLst>
                    <a:ext uri="{9D8B030D-6E8A-4147-A177-3AD203B41FA5}">
                      <a16:colId xmlns:a16="http://schemas.microsoft.com/office/drawing/2014/main" val="20032"/>
                    </a:ext>
                  </a:extLst>
                </a:gridCol>
                <a:gridCol w="249554">
                  <a:extLst>
                    <a:ext uri="{9D8B030D-6E8A-4147-A177-3AD203B41FA5}">
                      <a16:colId xmlns:a16="http://schemas.microsoft.com/office/drawing/2014/main" val="20033"/>
                    </a:ext>
                  </a:extLst>
                </a:gridCol>
                <a:gridCol w="249554">
                  <a:extLst>
                    <a:ext uri="{9D8B030D-6E8A-4147-A177-3AD203B41FA5}">
                      <a16:colId xmlns:a16="http://schemas.microsoft.com/office/drawing/2014/main" val="20034"/>
                    </a:ext>
                  </a:extLst>
                </a:gridCol>
              </a:tblGrid>
              <a:tr h="335323">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304797">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6"/>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7"/>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8"/>
                  </a:ext>
                </a:extLst>
              </a:tr>
              <a:tr h="304800">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0180" y="265683"/>
            <a:ext cx="3841750" cy="452120"/>
          </a:xfrm>
          <a:prstGeom prst="rect">
            <a:avLst/>
          </a:prstGeom>
        </p:spPr>
        <p:txBody>
          <a:bodyPr vert="horz" wrap="square" lIns="0" tIns="12700" rIns="0" bIns="0" rtlCol="0">
            <a:spAutoFit/>
          </a:bodyPr>
          <a:lstStyle/>
          <a:p>
            <a:pPr marL="12700">
              <a:lnSpc>
                <a:spcPct val="100000"/>
              </a:lnSpc>
              <a:spcBef>
                <a:spcPts val="100"/>
              </a:spcBef>
            </a:pPr>
            <a:r>
              <a:rPr sz="2800" spc="-5" dirty="0"/>
              <a:t>Attack </a:t>
            </a:r>
            <a:r>
              <a:rPr sz="2800" dirty="0"/>
              <a:t>surface of</a:t>
            </a:r>
            <a:r>
              <a:rPr sz="2800" spc="-70" dirty="0"/>
              <a:t> </a:t>
            </a:r>
            <a:r>
              <a:rPr sz="2800" dirty="0"/>
              <a:t>syscall</a:t>
            </a:r>
            <a:endParaRPr sz="2800"/>
          </a:p>
        </p:txBody>
      </p:sp>
      <p:graphicFrame>
        <p:nvGraphicFramePr>
          <p:cNvPr id="3" name="object 3"/>
          <p:cNvGraphicFramePr>
            <a:graphicFrameLocks noGrp="1"/>
          </p:cNvGraphicFramePr>
          <p:nvPr/>
        </p:nvGraphicFramePr>
        <p:xfrm>
          <a:off x="182016" y="1265859"/>
          <a:ext cx="8735036" cy="3078520"/>
        </p:xfrm>
        <a:graphic>
          <a:graphicData uri="http://schemas.openxmlformats.org/drawingml/2006/table">
            <a:tbl>
              <a:tblPr firstRow="1" bandRow="1">
                <a:tableStyleId>{2D5ABB26-0587-4C30-8999-92F81FD0307C}</a:tableStyleId>
              </a:tblPr>
              <a:tblGrid>
                <a:gridCol w="250190">
                  <a:extLst>
                    <a:ext uri="{9D8B030D-6E8A-4147-A177-3AD203B41FA5}">
                      <a16:colId xmlns:a16="http://schemas.microsoft.com/office/drawing/2014/main" val="20000"/>
                    </a:ext>
                  </a:extLst>
                </a:gridCol>
                <a:gridCol w="249554">
                  <a:extLst>
                    <a:ext uri="{9D8B030D-6E8A-4147-A177-3AD203B41FA5}">
                      <a16:colId xmlns:a16="http://schemas.microsoft.com/office/drawing/2014/main" val="20001"/>
                    </a:ext>
                  </a:extLst>
                </a:gridCol>
                <a:gridCol w="249554">
                  <a:extLst>
                    <a:ext uri="{9D8B030D-6E8A-4147-A177-3AD203B41FA5}">
                      <a16:colId xmlns:a16="http://schemas.microsoft.com/office/drawing/2014/main" val="20002"/>
                    </a:ext>
                  </a:extLst>
                </a:gridCol>
                <a:gridCol w="249554">
                  <a:extLst>
                    <a:ext uri="{9D8B030D-6E8A-4147-A177-3AD203B41FA5}">
                      <a16:colId xmlns:a16="http://schemas.microsoft.com/office/drawing/2014/main" val="20003"/>
                    </a:ext>
                  </a:extLst>
                </a:gridCol>
                <a:gridCol w="249554">
                  <a:extLst>
                    <a:ext uri="{9D8B030D-6E8A-4147-A177-3AD203B41FA5}">
                      <a16:colId xmlns:a16="http://schemas.microsoft.com/office/drawing/2014/main" val="20004"/>
                    </a:ext>
                  </a:extLst>
                </a:gridCol>
                <a:gridCol w="249555">
                  <a:extLst>
                    <a:ext uri="{9D8B030D-6E8A-4147-A177-3AD203B41FA5}">
                      <a16:colId xmlns:a16="http://schemas.microsoft.com/office/drawing/2014/main" val="20005"/>
                    </a:ext>
                  </a:extLst>
                </a:gridCol>
                <a:gridCol w="249555">
                  <a:extLst>
                    <a:ext uri="{9D8B030D-6E8A-4147-A177-3AD203B41FA5}">
                      <a16:colId xmlns:a16="http://schemas.microsoft.com/office/drawing/2014/main" val="20006"/>
                    </a:ext>
                  </a:extLst>
                </a:gridCol>
                <a:gridCol w="249555">
                  <a:extLst>
                    <a:ext uri="{9D8B030D-6E8A-4147-A177-3AD203B41FA5}">
                      <a16:colId xmlns:a16="http://schemas.microsoft.com/office/drawing/2014/main" val="20007"/>
                    </a:ext>
                  </a:extLst>
                </a:gridCol>
                <a:gridCol w="249555">
                  <a:extLst>
                    <a:ext uri="{9D8B030D-6E8A-4147-A177-3AD203B41FA5}">
                      <a16:colId xmlns:a16="http://schemas.microsoft.com/office/drawing/2014/main" val="20008"/>
                    </a:ext>
                  </a:extLst>
                </a:gridCol>
                <a:gridCol w="249555">
                  <a:extLst>
                    <a:ext uri="{9D8B030D-6E8A-4147-A177-3AD203B41FA5}">
                      <a16:colId xmlns:a16="http://schemas.microsoft.com/office/drawing/2014/main" val="20009"/>
                    </a:ext>
                  </a:extLst>
                </a:gridCol>
                <a:gridCol w="249555">
                  <a:extLst>
                    <a:ext uri="{9D8B030D-6E8A-4147-A177-3AD203B41FA5}">
                      <a16:colId xmlns:a16="http://schemas.microsoft.com/office/drawing/2014/main" val="20010"/>
                    </a:ext>
                  </a:extLst>
                </a:gridCol>
                <a:gridCol w="249555">
                  <a:extLst>
                    <a:ext uri="{9D8B030D-6E8A-4147-A177-3AD203B41FA5}">
                      <a16:colId xmlns:a16="http://schemas.microsoft.com/office/drawing/2014/main" val="20011"/>
                    </a:ext>
                  </a:extLst>
                </a:gridCol>
                <a:gridCol w="249555">
                  <a:extLst>
                    <a:ext uri="{9D8B030D-6E8A-4147-A177-3AD203B41FA5}">
                      <a16:colId xmlns:a16="http://schemas.microsoft.com/office/drawing/2014/main" val="20012"/>
                    </a:ext>
                  </a:extLst>
                </a:gridCol>
                <a:gridCol w="249555">
                  <a:extLst>
                    <a:ext uri="{9D8B030D-6E8A-4147-A177-3AD203B41FA5}">
                      <a16:colId xmlns:a16="http://schemas.microsoft.com/office/drawing/2014/main" val="20013"/>
                    </a:ext>
                  </a:extLst>
                </a:gridCol>
                <a:gridCol w="249554">
                  <a:extLst>
                    <a:ext uri="{9D8B030D-6E8A-4147-A177-3AD203B41FA5}">
                      <a16:colId xmlns:a16="http://schemas.microsoft.com/office/drawing/2014/main" val="20014"/>
                    </a:ext>
                  </a:extLst>
                </a:gridCol>
                <a:gridCol w="249554">
                  <a:extLst>
                    <a:ext uri="{9D8B030D-6E8A-4147-A177-3AD203B41FA5}">
                      <a16:colId xmlns:a16="http://schemas.microsoft.com/office/drawing/2014/main" val="20015"/>
                    </a:ext>
                  </a:extLst>
                </a:gridCol>
                <a:gridCol w="249554">
                  <a:extLst>
                    <a:ext uri="{9D8B030D-6E8A-4147-A177-3AD203B41FA5}">
                      <a16:colId xmlns:a16="http://schemas.microsoft.com/office/drawing/2014/main" val="20016"/>
                    </a:ext>
                  </a:extLst>
                </a:gridCol>
                <a:gridCol w="249554">
                  <a:extLst>
                    <a:ext uri="{9D8B030D-6E8A-4147-A177-3AD203B41FA5}">
                      <a16:colId xmlns:a16="http://schemas.microsoft.com/office/drawing/2014/main" val="20017"/>
                    </a:ext>
                  </a:extLst>
                </a:gridCol>
                <a:gridCol w="249554">
                  <a:extLst>
                    <a:ext uri="{9D8B030D-6E8A-4147-A177-3AD203B41FA5}">
                      <a16:colId xmlns:a16="http://schemas.microsoft.com/office/drawing/2014/main" val="20018"/>
                    </a:ext>
                  </a:extLst>
                </a:gridCol>
                <a:gridCol w="249554">
                  <a:extLst>
                    <a:ext uri="{9D8B030D-6E8A-4147-A177-3AD203B41FA5}">
                      <a16:colId xmlns:a16="http://schemas.microsoft.com/office/drawing/2014/main" val="20019"/>
                    </a:ext>
                  </a:extLst>
                </a:gridCol>
                <a:gridCol w="249554">
                  <a:extLst>
                    <a:ext uri="{9D8B030D-6E8A-4147-A177-3AD203B41FA5}">
                      <a16:colId xmlns:a16="http://schemas.microsoft.com/office/drawing/2014/main" val="20020"/>
                    </a:ext>
                  </a:extLst>
                </a:gridCol>
                <a:gridCol w="249554">
                  <a:extLst>
                    <a:ext uri="{9D8B030D-6E8A-4147-A177-3AD203B41FA5}">
                      <a16:colId xmlns:a16="http://schemas.microsoft.com/office/drawing/2014/main" val="20021"/>
                    </a:ext>
                  </a:extLst>
                </a:gridCol>
                <a:gridCol w="249554">
                  <a:extLst>
                    <a:ext uri="{9D8B030D-6E8A-4147-A177-3AD203B41FA5}">
                      <a16:colId xmlns:a16="http://schemas.microsoft.com/office/drawing/2014/main" val="20022"/>
                    </a:ext>
                  </a:extLst>
                </a:gridCol>
                <a:gridCol w="249554">
                  <a:extLst>
                    <a:ext uri="{9D8B030D-6E8A-4147-A177-3AD203B41FA5}">
                      <a16:colId xmlns:a16="http://schemas.microsoft.com/office/drawing/2014/main" val="20023"/>
                    </a:ext>
                  </a:extLst>
                </a:gridCol>
                <a:gridCol w="249554">
                  <a:extLst>
                    <a:ext uri="{9D8B030D-6E8A-4147-A177-3AD203B41FA5}">
                      <a16:colId xmlns:a16="http://schemas.microsoft.com/office/drawing/2014/main" val="20024"/>
                    </a:ext>
                  </a:extLst>
                </a:gridCol>
                <a:gridCol w="249554">
                  <a:extLst>
                    <a:ext uri="{9D8B030D-6E8A-4147-A177-3AD203B41FA5}">
                      <a16:colId xmlns:a16="http://schemas.microsoft.com/office/drawing/2014/main" val="20025"/>
                    </a:ext>
                  </a:extLst>
                </a:gridCol>
                <a:gridCol w="249555">
                  <a:extLst>
                    <a:ext uri="{9D8B030D-6E8A-4147-A177-3AD203B41FA5}">
                      <a16:colId xmlns:a16="http://schemas.microsoft.com/office/drawing/2014/main" val="20026"/>
                    </a:ext>
                  </a:extLst>
                </a:gridCol>
                <a:gridCol w="249554">
                  <a:extLst>
                    <a:ext uri="{9D8B030D-6E8A-4147-A177-3AD203B41FA5}">
                      <a16:colId xmlns:a16="http://schemas.microsoft.com/office/drawing/2014/main" val="20027"/>
                    </a:ext>
                  </a:extLst>
                </a:gridCol>
                <a:gridCol w="249554">
                  <a:extLst>
                    <a:ext uri="{9D8B030D-6E8A-4147-A177-3AD203B41FA5}">
                      <a16:colId xmlns:a16="http://schemas.microsoft.com/office/drawing/2014/main" val="20028"/>
                    </a:ext>
                  </a:extLst>
                </a:gridCol>
                <a:gridCol w="249554">
                  <a:extLst>
                    <a:ext uri="{9D8B030D-6E8A-4147-A177-3AD203B41FA5}">
                      <a16:colId xmlns:a16="http://schemas.microsoft.com/office/drawing/2014/main" val="20029"/>
                    </a:ext>
                  </a:extLst>
                </a:gridCol>
                <a:gridCol w="249554">
                  <a:extLst>
                    <a:ext uri="{9D8B030D-6E8A-4147-A177-3AD203B41FA5}">
                      <a16:colId xmlns:a16="http://schemas.microsoft.com/office/drawing/2014/main" val="20030"/>
                    </a:ext>
                  </a:extLst>
                </a:gridCol>
                <a:gridCol w="249554">
                  <a:extLst>
                    <a:ext uri="{9D8B030D-6E8A-4147-A177-3AD203B41FA5}">
                      <a16:colId xmlns:a16="http://schemas.microsoft.com/office/drawing/2014/main" val="20031"/>
                    </a:ext>
                  </a:extLst>
                </a:gridCol>
                <a:gridCol w="249554">
                  <a:extLst>
                    <a:ext uri="{9D8B030D-6E8A-4147-A177-3AD203B41FA5}">
                      <a16:colId xmlns:a16="http://schemas.microsoft.com/office/drawing/2014/main" val="20032"/>
                    </a:ext>
                  </a:extLst>
                </a:gridCol>
                <a:gridCol w="249554">
                  <a:extLst>
                    <a:ext uri="{9D8B030D-6E8A-4147-A177-3AD203B41FA5}">
                      <a16:colId xmlns:a16="http://schemas.microsoft.com/office/drawing/2014/main" val="20033"/>
                    </a:ext>
                  </a:extLst>
                </a:gridCol>
                <a:gridCol w="249554">
                  <a:extLst>
                    <a:ext uri="{9D8B030D-6E8A-4147-A177-3AD203B41FA5}">
                      <a16:colId xmlns:a16="http://schemas.microsoft.com/office/drawing/2014/main" val="20034"/>
                    </a:ext>
                  </a:extLst>
                </a:gridCol>
              </a:tblGrid>
              <a:tr h="335323">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304797">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6"/>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7"/>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8"/>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9"/>
                  </a:ext>
                </a:extLst>
              </a:tr>
            </a:tbl>
          </a:graphicData>
        </a:graphic>
      </p:graphicFrame>
      <p:grpSp>
        <p:nvGrpSpPr>
          <p:cNvPr id="4" name="object 4"/>
          <p:cNvGrpSpPr/>
          <p:nvPr/>
        </p:nvGrpSpPr>
        <p:grpSpPr>
          <a:xfrm>
            <a:off x="594273" y="788060"/>
            <a:ext cx="295275" cy="275590"/>
            <a:chOff x="594273" y="788060"/>
            <a:chExt cx="295275" cy="275590"/>
          </a:xfrm>
        </p:grpSpPr>
        <p:sp>
          <p:nvSpPr>
            <p:cNvPr id="5" name="object 5"/>
            <p:cNvSpPr/>
            <p:nvPr/>
          </p:nvSpPr>
          <p:spPr>
            <a:xfrm>
              <a:off x="606973" y="800760"/>
              <a:ext cx="269875" cy="250190"/>
            </a:xfrm>
            <a:custGeom>
              <a:avLst/>
              <a:gdLst/>
              <a:ahLst/>
              <a:cxnLst/>
              <a:rect l="l" t="t" r="r" b="b"/>
              <a:pathLst>
                <a:path w="269875" h="250190">
                  <a:moveTo>
                    <a:pt x="269327" y="0"/>
                  </a:moveTo>
                  <a:lnTo>
                    <a:pt x="0" y="0"/>
                  </a:lnTo>
                  <a:lnTo>
                    <a:pt x="0" y="249618"/>
                  </a:lnTo>
                  <a:lnTo>
                    <a:pt x="269327" y="249618"/>
                  </a:lnTo>
                  <a:lnTo>
                    <a:pt x="269327" y="0"/>
                  </a:lnTo>
                  <a:close/>
                </a:path>
              </a:pathLst>
            </a:custGeom>
            <a:solidFill>
              <a:srgbClr val="002060"/>
            </a:solidFill>
          </p:spPr>
          <p:txBody>
            <a:bodyPr wrap="square" lIns="0" tIns="0" rIns="0" bIns="0" rtlCol="0"/>
            <a:lstStyle/>
            <a:p>
              <a:endParaRPr/>
            </a:p>
          </p:txBody>
        </p:sp>
        <p:sp>
          <p:nvSpPr>
            <p:cNvPr id="6" name="object 6"/>
            <p:cNvSpPr/>
            <p:nvPr/>
          </p:nvSpPr>
          <p:spPr>
            <a:xfrm>
              <a:off x="606973" y="800760"/>
              <a:ext cx="269875" cy="250190"/>
            </a:xfrm>
            <a:custGeom>
              <a:avLst/>
              <a:gdLst/>
              <a:ahLst/>
              <a:cxnLst/>
              <a:rect l="l" t="t" r="r" b="b"/>
              <a:pathLst>
                <a:path w="269875" h="250190">
                  <a:moveTo>
                    <a:pt x="0" y="0"/>
                  </a:moveTo>
                  <a:lnTo>
                    <a:pt x="269328" y="0"/>
                  </a:lnTo>
                  <a:lnTo>
                    <a:pt x="269328" y="249621"/>
                  </a:lnTo>
                  <a:lnTo>
                    <a:pt x="0" y="249621"/>
                  </a:lnTo>
                  <a:lnTo>
                    <a:pt x="0" y="0"/>
                  </a:lnTo>
                  <a:close/>
                </a:path>
              </a:pathLst>
            </a:custGeom>
            <a:ln w="25400">
              <a:solidFill>
                <a:srgbClr val="002060"/>
              </a:solidFill>
            </a:ln>
          </p:spPr>
          <p:txBody>
            <a:bodyPr wrap="square" lIns="0" tIns="0" rIns="0" bIns="0" rtlCol="0"/>
            <a:lstStyle/>
            <a:p>
              <a:endParaRPr/>
            </a:p>
          </p:txBody>
        </p:sp>
      </p:grpSp>
      <p:sp>
        <p:nvSpPr>
          <p:cNvPr id="7" name="object 7"/>
          <p:cNvSpPr txBox="1"/>
          <p:nvPr/>
        </p:nvSpPr>
        <p:spPr>
          <a:xfrm>
            <a:off x="998066" y="812291"/>
            <a:ext cx="37147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L</a:t>
            </a:r>
            <a:r>
              <a:rPr sz="1400" dirty="0">
                <a:latin typeface="Arial"/>
                <a:cs typeface="Arial"/>
              </a:rPr>
              <a:t>XC</a:t>
            </a:r>
            <a:endParaRPr sz="14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0180" y="265683"/>
            <a:ext cx="3841750" cy="452120"/>
          </a:xfrm>
          <a:prstGeom prst="rect">
            <a:avLst/>
          </a:prstGeom>
        </p:spPr>
        <p:txBody>
          <a:bodyPr vert="horz" wrap="square" lIns="0" tIns="12700" rIns="0" bIns="0" rtlCol="0">
            <a:spAutoFit/>
          </a:bodyPr>
          <a:lstStyle/>
          <a:p>
            <a:pPr marL="12700">
              <a:lnSpc>
                <a:spcPct val="100000"/>
              </a:lnSpc>
              <a:spcBef>
                <a:spcPts val="100"/>
              </a:spcBef>
            </a:pPr>
            <a:r>
              <a:rPr sz="2800" spc="-5" dirty="0"/>
              <a:t>Attack </a:t>
            </a:r>
            <a:r>
              <a:rPr sz="2800" dirty="0"/>
              <a:t>surface of</a:t>
            </a:r>
            <a:r>
              <a:rPr sz="2800" spc="-70" dirty="0"/>
              <a:t> </a:t>
            </a:r>
            <a:r>
              <a:rPr sz="2800" dirty="0"/>
              <a:t>syscall</a:t>
            </a:r>
            <a:endParaRPr sz="2800"/>
          </a:p>
        </p:txBody>
      </p:sp>
      <p:graphicFrame>
        <p:nvGraphicFramePr>
          <p:cNvPr id="3" name="object 3"/>
          <p:cNvGraphicFramePr>
            <a:graphicFrameLocks noGrp="1"/>
          </p:cNvGraphicFramePr>
          <p:nvPr/>
        </p:nvGraphicFramePr>
        <p:xfrm>
          <a:off x="182016" y="1265859"/>
          <a:ext cx="8735036" cy="3078520"/>
        </p:xfrm>
        <a:graphic>
          <a:graphicData uri="http://schemas.openxmlformats.org/drawingml/2006/table">
            <a:tbl>
              <a:tblPr firstRow="1" bandRow="1">
                <a:tableStyleId>{2D5ABB26-0587-4C30-8999-92F81FD0307C}</a:tableStyleId>
              </a:tblPr>
              <a:tblGrid>
                <a:gridCol w="250190">
                  <a:extLst>
                    <a:ext uri="{9D8B030D-6E8A-4147-A177-3AD203B41FA5}">
                      <a16:colId xmlns:a16="http://schemas.microsoft.com/office/drawing/2014/main" val="20000"/>
                    </a:ext>
                  </a:extLst>
                </a:gridCol>
                <a:gridCol w="249554">
                  <a:extLst>
                    <a:ext uri="{9D8B030D-6E8A-4147-A177-3AD203B41FA5}">
                      <a16:colId xmlns:a16="http://schemas.microsoft.com/office/drawing/2014/main" val="20001"/>
                    </a:ext>
                  </a:extLst>
                </a:gridCol>
                <a:gridCol w="249554">
                  <a:extLst>
                    <a:ext uri="{9D8B030D-6E8A-4147-A177-3AD203B41FA5}">
                      <a16:colId xmlns:a16="http://schemas.microsoft.com/office/drawing/2014/main" val="20002"/>
                    </a:ext>
                  </a:extLst>
                </a:gridCol>
                <a:gridCol w="249554">
                  <a:extLst>
                    <a:ext uri="{9D8B030D-6E8A-4147-A177-3AD203B41FA5}">
                      <a16:colId xmlns:a16="http://schemas.microsoft.com/office/drawing/2014/main" val="20003"/>
                    </a:ext>
                  </a:extLst>
                </a:gridCol>
                <a:gridCol w="249554">
                  <a:extLst>
                    <a:ext uri="{9D8B030D-6E8A-4147-A177-3AD203B41FA5}">
                      <a16:colId xmlns:a16="http://schemas.microsoft.com/office/drawing/2014/main" val="20004"/>
                    </a:ext>
                  </a:extLst>
                </a:gridCol>
                <a:gridCol w="249555">
                  <a:extLst>
                    <a:ext uri="{9D8B030D-6E8A-4147-A177-3AD203B41FA5}">
                      <a16:colId xmlns:a16="http://schemas.microsoft.com/office/drawing/2014/main" val="20005"/>
                    </a:ext>
                  </a:extLst>
                </a:gridCol>
                <a:gridCol w="249555">
                  <a:extLst>
                    <a:ext uri="{9D8B030D-6E8A-4147-A177-3AD203B41FA5}">
                      <a16:colId xmlns:a16="http://schemas.microsoft.com/office/drawing/2014/main" val="20006"/>
                    </a:ext>
                  </a:extLst>
                </a:gridCol>
                <a:gridCol w="249555">
                  <a:extLst>
                    <a:ext uri="{9D8B030D-6E8A-4147-A177-3AD203B41FA5}">
                      <a16:colId xmlns:a16="http://schemas.microsoft.com/office/drawing/2014/main" val="20007"/>
                    </a:ext>
                  </a:extLst>
                </a:gridCol>
                <a:gridCol w="249555">
                  <a:extLst>
                    <a:ext uri="{9D8B030D-6E8A-4147-A177-3AD203B41FA5}">
                      <a16:colId xmlns:a16="http://schemas.microsoft.com/office/drawing/2014/main" val="20008"/>
                    </a:ext>
                  </a:extLst>
                </a:gridCol>
                <a:gridCol w="249555">
                  <a:extLst>
                    <a:ext uri="{9D8B030D-6E8A-4147-A177-3AD203B41FA5}">
                      <a16:colId xmlns:a16="http://schemas.microsoft.com/office/drawing/2014/main" val="20009"/>
                    </a:ext>
                  </a:extLst>
                </a:gridCol>
                <a:gridCol w="249555">
                  <a:extLst>
                    <a:ext uri="{9D8B030D-6E8A-4147-A177-3AD203B41FA5}">
                      <a16:colId xmlns:a16="http://schemas.microsoft.com/office/drawing/2014/main" val="20010"/>
                    </a:ext>
                  </a:extLst>
                </a:gridCol>
                <a:gridCol w="249555">
                  <a:extLst>
                    <a:ext uri="{9D8B030D-6E8A-4147-A177-3AD203B41FA5}">
                      <a16:colId xmlns:a16="http://schemas.microsoft.com/office/drawing/2014/main" val="20011"/>
                    </a:ext>
                  </a:extLst>
                </a:gridCol>
                <a:gridCol w="249555">
                  <a:extLst>
                    <a:ext uri="{9D8B030D-6E8A-4147-A177-3AD203B41FA5}">
                      <a16:colId xmlns:a16="http://schemas.microsoft.com/office/drawing/2014/main" val="20012"/>
                    </a:ext>
                  </a:extLst>
                </a:gridCol>
                <a:gridCol w="249555">
                  <a:extLst>
                    <a:ext uri="{9D8B030D-6E8A-4147-A177-3AD203B41FA5}">
                      <a16:colId xmlns:a16="http://schemas.microsoft.com/office/drawing/2014/main" val="20013"/>
                    </a:ext>
                  </a:extLst>
                </a:gridCol>
                <a:gridCol w="249554">
                  <a:extLst>
                    <a:ext uri="{9D8B030D-6E8A-4147-A177-3AD203B41FA5}">
                      <a16:colId xmlns:a16="http://schemas.microsoft.com/office/drawing/2014/main" val="20014"/>
                    </a:ext>
                  </a:extLst>
                </a:gridCol>
                <a:gridCol w="249554">
                  <a:extLst>
                    <a:ext uri="{9D8B030D-6E8A-4147-A177-3AD203B41FA5}">
                      <a16:colId xmlns:a16="http://schemas.microsoft.com/office/drawing/2014/main" val="20015"/>
                    </a:ext>
                  </a:extLst>
                </a:gridCol>
                <a:gridCol w="249554">
                  <a:extLst>
                    <a:ext uri="{9D8B030D-6E8A-4147-A177-3AD203B41FA5}">
                      <a16:colId xmlns:a16="http://schemas.microsoft.com/office/drawing/2014/main" val="20016"/>
                    </a:ext>
                  </a:extLst>
                </a:gridCol>
                <a:gridCol w="249554">
                  <a:extLst>
                    <a:ext uri="{9D8B030D-6E8A-4147-A177-3AD203B41FA5}">
                      <a16:colId xmlns:a16="http://schemas.microsoft.com/office/drawing/2014/main" val="20017"/>
                    </a:ext>
                  </a:extLst>
                </a:gridCol>
                <a:gridCol w="249554">
                  <a:extLst>
                    <a:ext uri="{9D8B030D-6E8A-4147-A177-3AD203B41FA5}">
                      <a16:colId xmlns:a16="http://schemas.microsoft.com/office/drawing/2014/main" val="20018"/>
                    </a:ext>
                  </a:extLst>
                </a:gridCol>
                <a:gridCol w="249554">
                  <a:extLst>
                    <a:ext uri="{9D8B030D-6E8A-4147-A177-3AD203B41FA5}">
                      <a16:colId xmlns:a16="http://schemas.microsoft.com/office/drawing/2014/main" val="20019"/>
                    </a:ext>
                  </a:extLst>
                </a:gridCol>
                <a:gridCol w="249554">
                  <a:extLst>
                    <a:ext uri="{9D8B030D-6E8A-4147-A177-3AD203B41FA5}">
                      <a16:colId xmlns:a16="http://schemas.microsoft.com/office/drawing/2014/main" val="20020"/>
                    </a:ext>
                  </a:extLst>
                </a:gridCol>
                <a:gridCol w="249554">
                  <a:extLst>
                    <a:ext uri="{9D8B030D-6E8A-4147-A177-3AD203B41FA5}">
                      <a16:colId xmlns:a16="http://schemas.microsoft.com/office/drawing/2014/main" val="20021"/>
                    </a:ext>
                  </a:extLst>
                </a:gridCol>
                <a:gridCol w="249554">
                  <a:extLst>
                    <a:ext uri="{9D8B030D-6E8A-4147-A177-3AD203B41FA5}">
                      <a16:colId xmlns:a16="http://schemas.microsoft.com/office/drawing/2014/main" val="20022"/>
                    </a:ext>
                  </a:extLst>
                </a:gridCol>
                <a:gridCol w="249554">
                  <a:extLst>
                    <a:ext uri="{9D8B030D-6E8A-4147-A177-3AD203B41FA5}">
                      <a16:colId xmlns:a16="http://schemas.microsoft.com/office/drawing/2014/main" val="20023"/>
                    </a:ext>
                  </a:extLst>
                </a:gridCol>
                <a:gridCol w="249554">
                  <a:extLst>
                    <a:ext uri="{9D8B030D-6E8A-4147-A177-3AD203B41FA5}">
                      <a16:colId xmlns:a16="http://schemas.microsoft.com/office/drawing/2014/main" val="20024"/>
                    </a:ext>
                  </a:extLst>
                </a:gridCol>
                <a:gridCol w="249554">
                  <a:extLst>
                    <a:ext uri="{9D8B030D-6E8A-4147-A177-3AD203B41FA5}">
                      <a16:colId xmlns:a16="http://schemas.microsoft.com/office/drawing/2014/main" val="20025"/>
                    </a:ext>
                  </a:extLst>
                </a:gridCol>
                <a:gridCol w="249555">
                  <a:extLst>
                    <a:ext uri="{9D8B030D-6E8A-4147-A177-3AD203B41FA5}">
                      <a16:colId xmlns:a16="http://schemas.microsoft.com/office/drawing/2014/main" val="20026"/>
                    </a:ext>
                  </a:extLst>
                </a:gridCol>
                <a:gridCol w="249554">
                  <a:extLst>
                    <a:ext uri="{9D8B030D-6E8A-4147-A177-3AD203B41FA5}">
                      <a16:colId xmlns:a16="http://schemas.microsoft.com/office/drawing/2014/main" val="20027"/>
                    </a:ext>
                  </a:extLst>
                </a:gridCol>
                <a:gridCol w="249554">
                  <a:extLst>
                    <a:ext uri="{9D8B030D-6E8A-4147-A177-3AD203B41FA5}">
                      <a16:colId xmlns:a16="http://schemas.microsoft.com/office/drawing/2014/main" val="20028"/>
                    </a:ext>
                  </a:extLst>
                </a:gridCol>
                <a:gridCol w="249554">
                  <a:extLst>
                    <a:ext uri="{9D8B030D-6E8A-4147-A177-3AD203B41FA5}">
                      <a16:colId xmlns:a16="http://schemas.microsoft.com/office/drawing/2014/main" val="20029"/>
                    </a:ext>
                  </a:extLst>
                </a:gridCol>
                <a:gridCol w="249554">
                  <a:extLst>
                    <a:ext uri="{9D8B030D-6E8A-4147-A177-3AD203B41FA5}">
                      <a16:colId xmlns:a16="http://schemas.microsoft.com/office/drawing/2014/main" val="20030"/>
                    </a:ext>
                  </a:extLst>
                </a:gridCol>
                <a:gridCol w="249554">
                  <a:extLst>
                    <a:ext uri="{9D8B030D-6E8A-4147-A177-3AD203B41FA5}">
                      <a16:colId xmlns:a16="http://schemas.microsoft.com/office/drawing/2014/main" val="20031"/>
                    </a:ext>
                  </a:extLst>
                </a:gridCol>
                <a:gridCol w="249554">
                  <a:extLst>
                    <a:ext uri="{9D8B030D-6E8A-4147-A177-3AD203B41FA5}">
                      <a16:colId xmlns:a16="http://schemas.microsoft.com/office/drawing/2014/main" val="20032"/>
                    </a:ext>
                  </a:extLst>
                </a:gridCol>
                <a:gridCol w="249554">
                  <a:extLst>
                    <a:ext uri="{9D8B030D-6E8A-4147-A177-3AD203B41FA5}">
                      <a16:colId xmlns:a16="http://schemas.microsoft.com/office/drawing/2014/main" val="20033"/>
                    </a:ext>
                  </a:extLst>
                </a:gridCol>
                <a:gridCol w="249554">
                  <a:extLst>
                    <a:ext uri="{9D8B030D-6E8A-4147-A177-3AD203B41FA5}">
                      <a16:colId xmlns:a16="http://schemas.microsoft.com/office/drawing/2014/main" val="20034"/>
                    </a:ext>
                  </a:extLst>
                </a:gridCol>
              </a:tblGrid>
              <a:tr h="335323">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304797">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6"/>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7"/>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8"/>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9"/>
                  </a:ext>
                </a:extLst>
              </a:tr>
            </a:tbl>
          </a:graphicData>
        </a:graphic>
      </p:graphicFrame>
      <p:grpSp>
        <p:nvGrpSpPr>
          <p:cNvPr id="4" name="object 4"/>
          <p:cNvGrpSpPr/>
          <p:nvPr/>
        </p:nvGrpSpPr>
        <p:grpSpPr>
          <a:xfrm>
            <a:off x="594273" y="788060"/>
            <a:ext cx="295275" cy="275590"/>
            <a:chOff x="594273" y="788060"/>
            <a:chExt cx="295275" cy="275590"/>
          </a:xfrm>
        </p:grpSpPr>
        <p:sp>
          <p:nvSpPr>
            <p:cNvPr id="5" name="object 5"/>
            <p:cNvSpPr/>
            <p:nvPr/>
          </p:nvSpPr>
          <p:spPr>
            <a:xfrm>
              <a:off x="606973" y="800760"/>
              <a:ext cx="269875" cy="250190"/>
            </a:xfrm>
            <a:custGeom>
              <a:avLst/>
              <a:gdLst/>
              <a:ahLst/>
              <a:cxnLst/>
              <a:rect l="l" t="t" r="r" b="b"/>
              <a:pathLst>
                <a:path w="269875" h="250190">
                  <a:moveTo>
                    <a:pt x="269327" y="0"/>
                  </a:moveTo>
                  <a:lnTo>
                    <a:pt x="0" y="0"/>
                  </a:lnTo>
                  <a:lnTo>
                    <a:pt x="0" y="249618"/>
                  </a:lnTo>
                  <a:lnTo>
                    <a:pt x="269327" y="249618"/>
                  </a:lnTo>
                  <a:lnTo>
                    <a:pt x="269327" y="0"/>
                  </a:lnTo>
                  <a:close/>
                </a:path>
              </a:pathLst>
            </a:custGeom>
            <a:solidFill>
              <a:srgbClr val="002060"/>
            </a:solidFill>
          </p:spPr>
          <p:txBody>
            <a:bodyPr wrap="square" lIns="0" tIns="0" rIns="0" bIns="0" rtlCol="0"/>
            <a:lstStyle/>
            <a:p>
              <a:endParaRPr/>
            </a:p>
          </p:txBody>
        </p:sp>
        <p:sp>
          <p:nvSpPr>
            <p:cNvPr id="6" name="object 6"/>
            <p:cNvSpPr/>
            <p:nvPr/>
          </p:nvSpPr>
          <p:spPr>
            <a:xfrm>
              <a:off x="606973" y="800760"/>
              <a:ext cx="269875" cy="250190"/>
            </a:xfrm>
            <a:custGeom>
              <a:avLst/>
              <a:gdLst/>
              <a:ahLst/>
              <a:cxnLst/>
              <a:rect l="l" t="t" r="r" b="b"/>
              <a:pathLst>
                <a:path w="269875" h="250190">
                  <a:moveTo>
                    <a:pt x="0" y="0"/>
                  </a:moveTo>
                  <a:lnTo>
                    <a:pt x="269328" y="0"/>
                  </a:lnTo>
                  <a:lnTo>
                    <a:pt x="269328" y="249621"/>
                  </a:lnTo>
                  <a:lnTo>
                    <a:pt x="0" y="249621"/>
                  </a:lnTo>
                  <a:lnTo>
                    <a:pt x="0" y="0"/>
                  </a:lnTo>
                  <a:close/>
                </a:path>
              </a:pathLst>
            </a:custGeom>
            <a:ln w="25400">
              <a:solidFill>
                <a:srgbClr val="002060"/>
              </a:solidFill>
            </a:ln>
          </p:spPr>
          <p:txBody>
            <a:bodyPr wrap="square" lIns="0" tIns="0" rIns="0" bIns="0" rtlCol="0"/>
            <a:lstStyle/>
            <a:p>
              <a:endParaRPr/>
            </a:p>
          </p:txBody>
        </p:sp>
      </p:grpSp>
      <p:grpSp>
        <p:nvGrpSpPr>
          <p:cNvPr id="7" name="object 7"/>
          <p:cNvGrpSpPr/>
          <p:nvPr/>
        </p:nvGrpSpPr>
        <p:grpSpPr>
          <a:xfrm>
            <a:off x="1704428" y="768350"/>
            <a:ext cx="295275" cy="275590"/>
            <a:chOff x="1704428" y="768350"/>
            <a:chExt cx="295275" cy="275590"/>
          </a:xfrm>
        </p:grpSpPr>
        <p:sp>
          <p:nvSpPr>
            <p:cNvPr id="8" name="object 8"/>
            <p:cNvSpPr/>
            <p:nvPr/>
          </p:nvSpPr>
          <p:spPr>
            <a:xfrm>
              <a:off x="1717128" y="781050"/>
              <a:ext cx="269875" cy="250190"/>
            </a:xfrm>
            <a:custGeom>
              <a:avLst/>
              <a:gdLst/>
              <a:ahLst/>
              <a:cxnLst/>
              <a:rect l="l" t="t" r="r" b="b"/>
              <a:pathLst>
                <a:path w="269875" h="250190">
                  <a:moveTo>
                    <a:pt x="269328" y="0"/>
                  </a:moveTo>
                  <a:lnTo>
                    <a:pt x="0" y="0"/>
                  </a:lnTo>
                  <a:lnTo>
                    <a:pt x="0" y="249618"/>
                  </a:lnTo>
                  <a:lnTo>
                    <a:pt x="269328" y="249618"/>
                  </a:lnTo>
                  <a:lnTo>
                    <a:pt x="269328" y="0"/>
                  </a:lnTo>
                  <a:close/>
                </a:path>
              </a:pathLst>
            </a:custGeom>
            <a:solidFill>
              <a:srgbClr val="0070C0"/>
            </a:solidFill>
          </p:spPr>
          <p:txBody>
            <a:bodyPr wrap="square" lIns="0" tIns="0" rIns="0" bIns="0" rtlCol="0"/>
            <a:lstStyle/>
            <a:p>
              <a:endParaRPr/>
            </a:p>
          </p:txBody>
        </p:sp>
        <p:sp>
          <p:nvSpPr>
            <p:cNvPr id="9" name="object 9"/>
            <p:cNvSpPr/>
            <p:nvPr/>
          </p:nvSpPr>
          <p:spPr>
            <a:xfrm>
              <a:off x="1717128" y="781050"/>
              <a:ext cx="269875" cy="250190"/>
            </a:xfrm>
            <a:custGeom>
              <a:avLst/>
              <a:gdLst/>
              <a:ahLst/>
              <a:cxnLst/>
              <a:rect l="l" t="t" r="r" b="b"/>
              <a:pathLst>
                <a:path w="269875" h="250190">
                  <a:moveTo>
                    <a:pt x="0" y="0"/>
                  </a:moveTo>
                  <a:lnTo>
                    <a:pt x="269328" y="0"/>
                  </a:lnTo>
                  <a:lnTo>
                    <a:pt x="269328" y="249621"/>
                  </a:lnTo>
                  <a:lnTo>
                    <a:pt x="0" y="249621"/>
                  </a:lnTo>
                  <a:lnTo>
                    <a:pt x="0" y="0"/>
                  </a:lnTo>
                  <a:close/>
                </a:path>
              </a:pathLst>
            </a:custGeom>
            <a:ln w="25400">
              <a:solidFill>
                <a:srgbClr val="0070C0"/>
              </a:solidFill>
            </a:ln>
          </p:spPr>
          <p:txBody>
            <a:bodyPr wrap="square" lIns="0" tIns="0" rIns="0" bIns="0" rtlCol="0"/>
            <a:lstStyle/>
            <a:p>
              <a:endParaRPr/>
            </a:p>
          </p:txBody>
        </p:sp>
      </p:grpSp>
      <p:sp>
        <p:nvSpPr>
          <p:cNvPr id="10" name="object 10"/>
          <p:cNvSpPr txBox="1"/>
          <p:nvPr/>
        </p:nvSpPr>
        <p:spPr>
          <a:xfrm>
            <a:off x="998066" y="812291"/>
            <a:ext cx="1619885" cy="238760"/>
          </a:xfrm>
          <a:prstGeom prst="rect">
            <a:avLst/>
          </a:prstGeom>
        </p:spPr>
        <p:txBody>
          <a:bodyPr vert="horz" wrap="square" lIns="0" tIns="12700" rIns="0" bIns="0" rtlCol="0">
            <a:spAutoFit/>
          </a:bodyPr>
          <a:lstStyle/>
          <a:p>
            <a:pPr marL="12700">
              <a:lnSpc>
                <a:spcPct val="100000"/>
              </a:lnSpc>
              <a:spcBef>
                <a:spcPts val="100"/>
              </a:spcBef>
              <a:tabLst>
                <a:tab pos="1102995" algn="l"/>
              </a:tabLst>
            </a:pPr>
            <a:r>
              <a:rPr sz="1400" spc="-5" dirty="0">
                <a:latin typeface="Arial"/>
                <a:cs typeface="Arial"/>
              </a:rPr>
              <a:t>L</a:t>
            </a:r>
            <a:r>
              <a:rPr sz="1400" dirty="0">
                <a:latin typeface="Arial"/>
                <a:cs typeface="Arial"/>
              </a:rPr>
              <a:t>XC	</a:t>
            </a:r>
            <a:r>
              <a:rPr sz="2100" spc="-7" baseline="1984" dirty="0">
                <a:latin typeface="Arial"/>
                <a:cs typeface="Arial"/>
              </a:rPr>
              <a:t>g</a:t>
            </a:r>
            <a:r>
              <a:rPr sz="2100" baseline="1984" dirty="0">
                <a:latin typeface="Arial"/>
                <a:cs typeface="Arial"/>
              </a:rPr>
              <a:t>Vis</a:t>
            </a:r>
            <a:r>
              <a:rPr sz="2100" spc="-7" baseline="1984" dirty="0">
                <a:latin typeface="Arial"/>
                <a:cs typeface="Arial"/>
              </a:rPr>
              <a:t>o</a:t>
            </a:r>
            <a:r>
              <a:rPr sz="2100" baseline="1984" dirty="0">
                <a:latin typeface="Arial"/>
                <a:cs typeface="Arial"/>
              </a:rPr>
              <a:t>r</a:t>
            </a:r>
            <a:endParaRPr sz="2100" baseline="1984">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0180" y="265683"/>
            <a:ext cx="3841750" cy="452120"/>
          </a:xfrm>
          <a:prstGeom prst="rect">
            <a:avLst/>
          </a:prstGeom>
        </p:spPr>
        <p:txBody>
          <a:bodyPr vert="horz" wrap="square" lIns="0" tIns="12700" rIns="0" bIns="0" rtlCol="0">
            <a:spAutoFit/>
          </a:bodyPr>
          <a:lstStyle/>
          <a:p>
            <a:pPr marL="12700">
              <a:lnSpc>
                <a:spcPct val="100000"/>
              </a:lnSpc>
              <a:spcBef>
                <a:spcPts val="100"/>
              </a:spcBef>
            </a:pPr>
            <a:r>
              <a:rPr sz="2800" spc="-5" dirty="0"/>
              <a:t>Attack </a:t>
            </a:r>
            <a:r>
              <a:rPr sz="2800" dirty="0"/>
              <a:t>surface of</a:t>
            </a:r>
            <a:r>
              <a:rPr sz="2800" spc="-70" dirty="0"/>
              <a:t> </a:t>
            </a:r>
            <a:r>
              <a:rPr sz="2800" dirty="0"/>
              <a:t>syscall</a:t>
            </a:r>
            <a:endParaRPr sz="2800"/>
          </a:p>
        </p:txBody>
      </p:sp>
      <p:grpSp>
        <p:nvGrpSpPr>
          <p:cNvPr id="3" name="object 3"/>
          <p:cNvGrpSpPr/>
          <p:nvPr/>
        </p:nvGrpSpPr>
        <p:grpSpPr>
          <a:xfrm>
            <a:off x="594273" y="788060"/>
            <a:ext cx="295275" cy="275590"/>
            <a:chOff x="594273" y="788060"/>
            <a:chExt cx="295275" cy="275590"/>
          </a:xfrm>
        </p:grpSpPr>
        <p:sp>
          <p:nvSpPr>
            <p:cNvPr id="4" name="object 4"/>
            <p:cNvSpPr/>
            <p:nvPr/>
          </p:nvSpPr>
          <p:spPr>
            <a:xfrm>
              <a:off x="606973" y="800760"/>
              <a:ext cx="269875" cy="250190"/>
            </a:xfrm>
            <a:custGeom>
              <a:avLst/>
              <a:gdLst/>
              <a:ahLst/>
              <a:cxnLst/>
              <a:rect l="l" t="t" r="r" b="b"/>
              <a:pathLst>
                <a:path w="269875" h="250190">
                  <a:moveTo>
                    <a:pt x="269327" y="0"/>
                  </a:moveTo>
                  <a:lnTo>
                    <a:pt x="0" y="0"/>
                  </a:lnTo>
                  <a:lnTo>
                    <a:pt x="0" y="249618"/>
                  </a:lnTo>
                  <a:lnTo>
                    <a:pt x="269327" y="249618"/>
                  </a:lnTo>
                  <a:lnTo>
                    <a:pt x="269327" y="0"/>
                  </a:lnTo>
                  <a:close/>
                </a:path>
              </a:pathLst>
            </a:custGeom>
            <a:solidFill>
              <a:srgbClr val="002060"/>
            </a:solidFill>
          </p:spPr>
          <p:txBody>
            <a:bodyPr wrap="square" lIns="0" tIns="0" rIns="0" bIns="0" rtlCol="0"/>
            <a:lstStyle/>
            <a:p>
              <a:endParaRPr/>
            </a:p>
          </p:txBody>
        </p:sp>
        <p:sp>
          <p:nvSpPr>
            <p:cNvPr id="5" name="object 5"/>
            <p:cNvSpPr/>
            <p:nvPr/>
          </p:nvSpPr>
          <p:spPr>
            <a:xfrm>
              <a:off x="606973" y="800760"/>
              <a:ext cx="269875" cy="250190"/>
            </a:xfrm>
            <a:custGeom>
              <a:avLst/>
              <a:gdLst/>
              <a:ahLst/>
              <a:cxnLst/>
              <a:rect l="l" t="t" r="r" b="b"/>
              <a:pathLst>
                <a:path w="269875" h="250190">
                  <a:moveTo>
                    <a:pt x="0" y="0"/>
                  </a:moveTo>
                  <a:lnTo>
                    <a:pt x="269328" y="0"/>
                  </a:lnTo>
                  <a:lnTo>
                    <a:pt x="269328" y="249621"/>
                  </a:lnTo>
                  <a:lnTo>
                    <a:pt x="0" y="249621"/>
                  </a:lnTo>
                  <a:lnTo>
                    <a:pt x="0" y="0"/>
                  </a:lnTo>
                  <a:close/>
                </a:path>
              </a:pathLst>
            </a:custGeom>
            <a:ln w="25400">
              <a:solidFill>
                <a:srgbClr val="002060"/>
              </a:solidFill>
            </a:ln>
          </p:spPr>
          <p:txBody>
            <a:bodyPr wrap="square" lIns="0" tIns="0" rIns="0" bIns="0" rtlCol="0"/>
            <a:lstStyle/>
            <a:p>
              <a:endParaRPr/>
            </a:p>
          </p:txBody>
        </p:sp>
      </p:grpSp>
      <p:grpSp>
        <p:nvGrpSpPr>
          <p:cNvPr id="6" name="object 6"/>
          <p:cNvGrpSpPr/>
          <p:nvPr/>
        </p:nvGrpSpPr>
        <p:grpSpPr>
          <a:xfrm>
            <a:off x="1704428" y="768350"/>
            <a:ext cx="295275" cy="275590"/>
            <a:chOff x="1704428" y="768350"/>
            <a:chExt cx="295275" cy="275590"/>
          </a:xfrm>
        </p:grpSpPr>
        <p:sp>
          <p:nvSpPr>
            <p:cNvPr id="7" name="object 7"/>
            <p:cNvSpPr/>
            <p:nvPr/>
          </p:nvSpPr>
          <p:spPr>
            <a:xfrm>
              <a:off x="1717128" y="781050"/>
              <a:ext cx="269875" cy="250190"/>
            </a:xfrm>
            <a:custGeom>
              <a:avLst/>
              <a:gdLst/>
              <a:ahLst/>
              <a:cxnLst/>
              <a:rect l="l" t="t" r="r" b="b"/>
              <a:pathLst>
                <a:path w="269875" h="250190">
                  <a:moveTo>
                    <a:pt x="269328" y="0"/>
                  </a:moveTo>
                  <a:lnTo>
                    <a:pt x="0" y="0"/>
                  </a:lnTo>
                  <a:lnTo>
                    <a:pt x="0" y="249618"/>
                  </a:lnTo>
                  <a:lnTo>
                    <a:pt x="269328" y="249618"/>
                  </a:lnTo>
                  <a:lnTo>
                    <a:pt x="269328" y="0"/>
                  </a:lnTo>
                  <a:close/>
                </a:path>
              </a:pathLst>
            </a:custGeom>
            <a:solidFill>
              <a:srgbClr val="0070C0"/>
            </a:solidFill>
          </p:spPr>
          <p:txBody>
            <a:bodyPr wrap="square" lIns="0" tIns="0" rIns="0" bIns="0" rtlCol="0"/>
            <a:lstStyle/>
            <a:p>
              <a:endParaRPr/>
            </a:p>
          </p:txBody>
        </p:sp>
        <p:sp>
          <p:nvSpPr>
            <p:cNvPr id="8" name="object 8"/>
            <p:cNvSpPr/>
            <p:nvPr/>
          </p:nvSpPr>
          <p:spPr>
            <a:xfrm>
              <a:off x="1717128" y="781050"/>
              <a:ext cx="269875" cy="250190"/>
            </a:xfrm>
            <a:custGeom>
              <a:avLst/>
              <a:gdLst/>
              <a:ahLst/>
              <a:cxnLst/>
              <a:rect l="l" t="t" r="r" b="b"/>
              <a:pathLst>
                <a:path w="269875" h="250190">
                  <a:moveTo>
                    <a:pt x="0" y="0"/>
                  </a:moveTo>
                  <a:lnTo>
                    <a:pt x="269328" y="0"/>
                  </a:lnTo>
                  <a:lnTo>
                    <a:pt x="269328" y="249621"/>
                  </a:lnTo>
                  <a:lnTo>
                    <a:pt x="0" y="249621"/>
                  </a:lnTo>
                  <a:lnTo>
                    <a:pt x="0" y="0"/>
                  </a:lnTo>
                  <a:close/>
                </a:path>
              </a:pathLst>
            </a:custGeom>
            <a:ln w="25400">
              <a:solidFill>
                <a:srgbClr val="0070C0"/>
              </a:solidFill>
            </a:ln>
          </p:spPr>
          <p:txBody>
            <a:bodyPr wrap="square" lIns="0" tIns="0" rIns="0" bIns="0" rtlCol="0"/>
            <a:lstStyle/>
            <a:p>
              <a:endParaRPr/>
            </a:p>
          </p:txBody>
        </p:sp>
      </p:grpSp>
      <p:sp>
        <p:nvSpPr>
          <p:cNvPr id="9" name="object 9"/>
          <p:cNvSpPr txBox="1"/>
          <p:nvPr/>
        </p:nvSpPr>
        <p:spPr>
          <a:xfrm>
            <a:off x="998066" y="812291"/>
            <a:ext cx="1619885" cy="238760"/>
          </a:xfrm>
          <a:prstGeom prst="rect">
            <a:avLst/>
          </a:prstGeom>
        </p:spPr>
        <p:txBody>
          <a:bodyPr vert="horz" wrap="square" lIns="0" tIns="12700" rIns="0" bIns="0" rtlCol="0">
            <a:spAutoFit/>
          </a:bodyPr>
          <a:lstStyle/>
          <a:p>
            <a:pPr marL="12700">
              <a:lnSpc>
                <a:spcPct val="100000"/>
              </a:lnSpc>
              <a:spcBef>
                <a:spcPts val="100"/>
              </a:spcBef>
              <a:tabLst>
                <a:tab pos="1102995" algn="l"/>
              </a:tabLst>
            </a:pPr>
            <a:r>
              <a:rPr sz="1400" spc="-5" dirty="0">
                <a:latin typeface="Arial"/>
                <a:cs typeface="Arial"/>
              </a:rPr>
              <a:t>L</a:t>
            </a:r>
            <a:r>
              <a:rPr sz="1400" dirty="0">
                <a:latin typeface="Arial"/>
                <a:cs typeface="Arial"/>
              </a:rPr>
              <a:t>XC	</a:t>
            </a:r>
            <a:r>
              <a:rPr sz="2100" spc="-7" baseline="1984" dirty="0">
                <a:latin typeface="Arial"/>
                <a:cs typeface="Arial"/>
              </a:rPr>
              <a:t>g</a:t>
            </a:r>
            <a:r>
              <a:rPr sz="2100" baseline="1984" dirty="0">
                <a:latin typeface="Arial"/>
                <a:cs typeface="Arial"/>
              </a:rPr>
              <a:t>Vis</a:t>
            </a:r>
            <a:r>
              <a:rPr sz="2100" spc="-7" baseline="1984" dirty="0">
                <a:latin typeface="Arial"/>
                <a:cs typeface="Arial"/>
              </a:rPr>
              <a:t>o</a:t>
            </a:r>
            <a:r>
              <a:rPr sz="2100" baseline="1984" dirty="0">
                <a:latin typeface="Arial"/>
                <a:cs typeface="Arial"/>
              </a:rPr>
              <a:t>r</a:t>
            </a:r>
            <a:endParaRPr sz="2100" baseline="1984">
              <a:latin typeface="Arial"/>
              <a:cs typeface="Arial"/>
            </a:endParaRPr>
          </a:p>
        </p:txBody>
      </p:sp>
      <p:graphicFrame>
        <p:nvGraphicFramePr>
          <p:cNvPr id="10" name="object 10"/>
          <p:cNvGraphicFramePr>
            <a:graphicFrameLocks noGrp="1"/>
          </p:cNvGraphicFramePr>
          <p:nvPr/>
        </p:nvGraphicFramePr>
        <p:xfrm>
          <a:off x="182016" y="1265859"/>
          <a:ext cx="8735036" cy="3078520"/>
        </p:xfrm>
        <a:graphic>
          <a:graphicData uri="http://schemas.openxmlformats.org/drawingml/2006/table">
            <a:tbl>
              <a:tblPr firstRow="1" bandRow="1">
                <a:tableStyleId>{2D5ABB26-0587-4C30-8999-92F81FD0307C}</a:tableStyleId>
              </a:tblPr>
              <a:tblGrid>
                <a:gridCol w="250190">
                  <a:extLst>
                    <a:ext uri="{9D8B030D-6E8A-4147-A177-3AD203B41FA5}">
                      <a16:colId xmlns:a16="http://schemas.microsoft.com/office/drawing/2014/main" val="20000"/>
                    </a:ext>
                  </a:extLst>
                </a:gridCol>
                <a:gridCol w="249554">
                  <a:extLst>
                    <a:ext uri="{9D8B030D-6E8A-4147-A177-3AD203B41FA5}">
                      <a16:colId xmlns:a16="http://schemas.microsoft.com/office/drawing/2014/main" val="20001"/>
                    </a:ext>
                  </a:extLst>
                </a:gridCol>
                <a:gridCol w="249554">
                  <a:extLst>
                    <a:ext uri="{9D8B030D-6E8A-4147-A177-3AD203B41FA5}">
                      <a16:colId xmlns:a16="http://schemas.microsoft.com/office/drawing/2014/main" val="20002"/>
                    </a:ext>
                  </a:extLst>
                </a:gridCol>
                <a:gridCol w="249554">
                  <a:extLst>
                    <a:ext uri="{9D8B030D-6E8A-4147-A177-3AD203B41FA5}">
                      <a16:colId xmlns:a16="http://schemas.microsoft.com/office/drawing/2014/main" val="20003"/>
                    </a:ext>
                  </a:extLst>
                </a:gridCol>
                <a:gridCol w="249554">
                  <a:extLst>
                    <a:ext uri="{9D8B030D-6E8A-4147-A177-3AD203B41FA5}">
                      <a16:colId xmlns:a16="http://schemas.microsoft.com/office/drawing/2014/main" val="20004"/>
                    </a:ext>
                  </a:extLst>
                </a:gridCol>
                <a:gridCol w="249555">
                  <a:extLst>
                    <a:ext uri="{9D8B030D-6E8A-4147-A177-3AD203B41FA5}">
                      <a16:colId xmlns:a16="http://schemas.microsoft.com/office/drawing/2014/main" val="20005"/>
                    </a:ext>
                  </a:extLst>
                </a:gridCol>
                <a:gridCol w="249555">
                  <a:extLst>
                    <a:ext uri="{9D8B030D-6E8A-4147-A177-3AD203B41FA5}">
                      <a16:colId xmlns:a16="http://schemas.microsoft.com/office/drawing/2014/main" val="20006"/>
                    </a:ext>
                  </a:extLst>
                </a:gridCol>
                <a:gridCol w="249555">
                  <a:extLst>
                    <a:ext uri="{9D8B030D-6E8A-4147-A177-3AD203B41FA5}">
                      <a16:colId xmlns:a16="http://schemas.microsoft.com/office/drawing/2014/main" val="20007"/>
                    </a:ext>
                  </a:extLst>
                </a:gridCol>
                <a:gridCol w="249555">
                  <a:extLst>
                    <a:ext uri="{9D8B030D-6E8A-4147-A177-3AD203B41FA5}">
                      <a16:colId xmlns:a16="http://schemas.microsoft.com/office/drawing/2014/main" val="20008"/>
                    </a:ext>
                  </a:extLst>
                </a:gridCol>
                <a:gridCol w="249555">
                  <a:extLst>
                    <a:ext uri="{9D8B030D-6E8A-4147-A177-3AD203B41FA5}">
                      <a16:colId xmlns:a16="http://schemas.microsoft.com/office/drawing/2014/main" val="20009"/>
                    </a:ext>
                  </a:extLst>
                </a:gridCol>
                <a:gridCol w="249555">
                  <a:extLst>
                    <a:ext uri="{9D8B030D-6E8A-4147-A177-3AD203B41FA5}">
                      <a16:colId xmlns:a16="http://schemas.microsoft.com/office/drawing/2014/main" val="20010"/>
                    </a:ext>
                  </a:extLst>
                </a:gridCol>
                <a:gridCol w="249555">
                  <a:extLst>
                    <a:ext uri="{9D8B030D-6E8A-4147-A177-3AD203B41FA5}">
                      <a16:colId xmlns:a16="http://schemas.microsoft.com/office/drawing/2014/main" val="20011"/>
                    </a:ext>
                  </a:extLst>
                </a:gridCol>
                <a:gridCol w="249555">
                  <a:extLst>
                    <a:ext uri="{9D8B030D-6E8A-4147-A177-3AD203B41FA5}">
                      <a16:colId xmlns:a16="http://schemas.microsoft.com/office/drawing/2014/main" val="20012"/>
                    </a:ext>
                  </a:extLst>
                </a:gridCol>
                <a:gridCol w="249555">
                  <a:extLst>
                    <a:ext uri="{9D8B030D-6E8A-4147-A177-3AD203B41FA5}">
                      <a16:colId xmlns:a16="http://schemas.microsoft.com/office/drawing/2014/main" val="20013"/>
                    </a:ext>
                  </a:extLst>
                </a:gridCol>
                <a:gridCol w="249554">
                  <a:extLst>
                    <a:ext uri="{9D8B030D-6E8A-4147-A177-3AD203B41FA5}">
                      <a16:colId xmlns:a16="http://schemas.microsoft.com/office/drawing/2014/main" val="20014"/>
                    </a:ext>
                  </a:extLst>
                </a:gridCol>
                <a:gridCol w="249554">
                  <a:extLst>
                    <a:ext uri="{9D8B030D-6E8A-4147-A177-3AD203B41FA5}">
                      <a16:colId xmlns:a16="http://schemas.microsoft.com/office/drawing/2014/main" val="20015"/>
                    </a:ext>
                  </a:extLst>
                </a:gridCol>
                <a:gridCol w="249554">
                  <a:extLst>
                    <a:ext uri="{9D8B030D-6E8A-4147-A177-3AD203B41FA5}">
                      <a16:colId xmlns:a16="http://schemas.microsoft.com/office/drawing/2014/main" val="20016"/>
                    </a:ext>
                  </a:extLst>
                </a:gridCol>
                <a:gridCol w="249554">
                  <a:extLst>
                    <a:ext uri="{9D8B030D-6E8A-4147-A177-3AD203B41FA5}">
                      <a16:colId xmlns:a16="http://schemas.microsoft.com/office/drawing/2014/main" val="20017"/>
                    </a:ext>
                  </a:extLst>
                </a:gridCol>
                <a:gridCol w="249554">
                  <a:extLst>
                    <a:ext uri="{9D8B030D-6E8A-4147-A177-3AD203B41FA5}">
                      <a16:colId xmlns:a16="http://schemas.microsoft.com/office/drawing/2014/main" val="20018"/>
                    </a:ext>
                  </a:extLst>
                </a:gridCol>
                <a:gridCol w="249554">
                  <a:extLst>
                    <a:ext uri="{9D8B030D-6E8A-4147-A177-3AD203B41FA5}">
                      <a16:colId xmlns:a16="http://schemas.microsoft.com/office/drawing/2014/main" val="20019"/>
                    </a:ext>
                  </a:extLst>
                </a:gridCol>
                <a:gridCol w="249554">
                  <a:extLst>
                    <a:ext uri="{9D8B030D-6E8A-4147-A177-3AD203B41FA5}">
                      <a16:colId xmlns:a16="http://schemas.microsoft.com/office/drawing/2014/main" val="20020"/>
                    </a:ext>
                  </a:extLst>
                </a:gridCol>
                <a:gridCol w="249554">
                  <a:extLst>
                    <a:ext uri="{9D8B030D-6E8A-4147-A177-3AD203B41FA5}">
                      <a16:colId xmlns:a16="http://schemas.microsoft.com/office/drawing/2014/main" val="20021"/>
                    </a:ext>
                  </a:extLst>
                </a:gridCol>
                <a:gridCol w="249554">
                  <a:extLst>
                    <a:ext uri="{9D8B030D-6E8A-4147-A177-3AD203B41FA5}">
                      <a16:colId xmlns:a16="http://schemas.microsoft.com/office/drawing/2014/main" val="20022"/>
                    </a:ext>
                  </a:extLst>
                </a:gridCol>
                <a:gridCol w="249554">
                  <a:extLst>
                    <a:ext uri="{9D8B030D-6E8A-4147-A177-3AD203B41FA5}">
                      <a16:colId xmlns:a16="http://schemas.microsoft.com/office/drawing/2014/main" val="20023"/>
                    </a:ext>
                  </a:extLst>
                </a:gridCol>
                <a:gridCol w="249554">
                  <a:extLst>
                    <a:ext uri="{9D8B030D-6E8A-4147-A177-3AD203B41FA5}">
                      <a16:colId xmlns:a16="http://schemas.microsoft.com/office/drawing/2014/main" val="20024"/>
                    </a:ext>
                  </a:extLst>
                </a:gridCol>
                <a:gridCol w="249554">
                  <a:extLst>
                    <a:ext uri="{9D8B030D-6E8A-4147-A177-3AD203B41FA5}">
                      <a16:colId xmlns:a16="http://schemas.microsoft.com/office/drawing/2014/main" val="20025"/>
                    </a:ext>
                  </a:extLst>
                </a:gridCol>
                <a:gridCol w="249555">
                  <a:extLst>
                    <a:ext uri="{9D8B030D-6E8A-4147-A177-3AD203B41FA5}">
                      <a16:colId xmlns:a16="http://schemas.microsoft.com/office/drawing/2014/main" val="20026"/>
                    </a:ext>
                  </a:extLst>
                </a:gridCol>
                <a:gridCol w="249554">
                  <a:extLst>
                    <a:ext uri="{9D8B030D-6E8A-4147-A177-3AD203B41FA5}">
                      <a16:colId xmlns:a16="http://schemas.microsoft.com/office/drawing/2014/main" val="20027"/>
                    </a:ext>
                  </a:extLst>
                </a:gridCol>
                <a:gridCol w="249554">
                  <a:extLst>
                    <a:ext uri="{9D8B030D-6E8A-4147-A177-3AD203B41FA5}">
                      <a16:colId xmlns:a16="http://schemas.microsoft.com/office/drawing/2014/main" val="20028"/>
                    </a:ext>
                  </a:extLst>
                </a:gridCol>
                <a:gridCol w="249554">
                  <a:extLst>
                    <a:ext uri="{9D8B030D-6E8A-4147-A177-3AD203B41FA5}">
                      <a16:colId xmlns:a16="http://schemas.microsoft.com/office/drawing/2014/main" val="20029"/>
                    </a:ext>
                  </a:extLst>
                </a:gridCol>
                <a:gridCol w="249554">
                  <a:extLst>
                    <a:ext uri="{9D8B030D-6E8A-4147-A177-3AD203B41FA5}">
                      <a16:colId xmlns:a16="http://schemas.microsoft.com/office/drawing/2014/main" val="20030"/>
                    </a:ext>
                  </a:extLst>
                </a:gridCol>
                <a:gridCol w="249554">
                  <a:extLst>
                    <a:ext uri="{9D8B030D-6E8A-4147-A177-3AD203B41FA5}">
                      <a16:colId xmlns:a16="http://schemas.microsoft.com/office/drawing/2014/main" val="20031"/>
                    </a:ext>
                  </a:extLst>
                </a:gridCol>
                <a:gridCol w="249554">
                  <a:extLst>
                    <a:ext uri="{9D8B030D-6E8A-4147-A177-3AD203B41FA5}">
                      <a16:colId xmlns:a16="http://schemas.microsoft.com/office/drawing/2014/main" val="20032"/>
                    </a:ext>
                  </a:extLst>
                </a:gridCol>
                <a:gridCol w="249554">
                  <a:extLst>
                    <a:ext uri="{9D8B030D-6E8A-4147-A177-3AD203B41FA5}">
                      <a16:colId xmlns:a16="http://schemas.microsoft.com/office/drawing/2014/main" val="20033"/>
                    </a:ext>
                  </a:extLst>
                </a:gridCol>
                <a:gridCol w="249554">
                  <a:extLst>
                    <a:ext uri="{9D8B030D-6E8A-4147-A177-3AD203B41FA5}">
                      <a16:colId xmlns:a16="http://schemas.microsoft.com/office/drawing/2014/main" val="20034"/>
                    </a:ext>
                  </a:extLst>
                </a:gridCol>
              </a:tblGrid>
              <a:tr h="335323">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304797">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6"/>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7"/>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8"/>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0180" y="265683"/>
            <a:ext cx="3841750" cy="452120"/>
          </a:xfrm>
          <a:prstGeom prst="rect">
            <a:avLst/>
          </a:prstGeom>
        </p:spPr>
        <p:txBody>
          <a:bodyPr vert="horz" wrap="square" lIns="0" tIns="12700" rIns="0" bIns="0" rtlCol="0">
            <a:spAutoFit/>
          </a:bodyPr>
          <a:lstStyle/>
          <a:p>
            <a:pPr marL="12700">
              <a:lnSpc>
                <a:spcPct val="100000"/>
              </a:lnSpc>
              <a:spcBef>
                <a:spcPts val="100"/>
              </a:spcBef>
            </a:pPr>
            <a:r>
              <a:rPr sz="2800" spc="-5" dirty="0"/>
              <a:t>Attack </a:t>
            </a:r>
            <a:r>
              <a:rPr sz="2800" dirty="0"/>
              <a:t>surface of</a:t>
            </a:r>
            <a:r>
              <a:rPr sz="2800" spc="-70" dirty="0"/>
              <a:t> </a:t>
            </a:r>
            <a:r>
              <a:rPr sz="2800" dirty="0"/>
              <a:t>syscall</a:t>
            </a:r>
            <a:endParaRPr sz="2800"/>
          </a:p>
        </p:txBody>
      </p:sp>
      <p:grpSp>
        <p:nvGrpSpPr>
          <p:cNvPr id="3" name="object 3"/>
          <p:cNvGrpSpPr/>
          <p:nvPr/>
        </p:nvGrpSpPr>
        <p:grpSpPr>
          <a:xfrm>
            <a:off x="594273" y="788060"/>
            <a:ext cx="295275" cy="275590"/>
            <a:chOff x="594273" y="788060"/>
            <a:chExt cx="295275" cy="275590"/>
          </a:xfrm>
        </p:grpSpPr>
        <p:sp>
          <p:nvSpPr>
            <p:cNvPr id="4" name="object 4"/>
            <p:cNvSpPr/>
            <p:nvPr/>
          </p:nvSpPr>
          <p:spPr>
            <a:xfrm>
              <a:off x="606973" y="800760"/>
              <a:ext cx="269875" cy="250190"/>
            </a:xfrm>
            <a:custGeom>
              <a:avLst/>
              <a:gdLst/>
              <a:ahLst/>
              <a:cxnLst/>
              <a:rect l="l" t="t" r="r" b="b"/>
              <a:pathLst>
                <a:path w="269875" h="250190">
                  <a:moveTo>
                    <a:pt x="269327" y="0"/>
                  </a:moveTo>
                  <a:lnTo>
                    <a:pt x="0" y="0"/>
                  </a:lnTo>
                  <a:lnTo>
                    <a:pt x="0" y="249618"/>
                  </a:lnTo>
                  <a:lnTo>
                    <a:pt x="269327" y="249618"/>
                  </a:lnTo>
                  <a:lnTo>
                    <a:pt x="269327" y="0"/>
                  </a:lnTo>
                  <a:close/>
                </a:path>
              </a:pathLst>
            </a:custGeom>
            <a:solidFill>
              <a:srgbClr val="002060"/>
            </a:solidFill>
          </p:spPr>
          <p:txBody>
            <a:bodyPr wrap="square" lIns="0" tIns="0" rIns="0" bIns="0" rtlCol="0"/>
            <a:lstStyle/>
            <a:p>
              <a:endParaRPr/>
            </a:p>
          </p:txBody>
        </p:sp>
        <p:sp>
          <p:nvSpPr>
            <p:cNvPr id="5" name="object 5"/>
            <p:cNvSpPr/>
            <p:nvPr/>
          </p:nvSpPr>
          <p:spPr>
            <a:xfrm>
              <a:off x="606973" y="800760"/>
              <a:ext cx="269875" cy="250190"/>
            </a:xfrm>
            <a:custGeom>
              <a:avLst/>
              <a:gdLst/>
              <a:ahLst/>
              <a:cxnLst/>
              <a:rect l="l" t="t" r="r" b="b"/>
              <a:pathLst>
                <a:path w="269875" h="250190">
                  <a:moveTo>
                    <a:pt x="0" y="0"/>
                  </a:moveTo>
                  <a:lnTo>
                    <a:pt x="269328" y="0"/>
                  </a:lnTo>
                  <a:lnTo>
                    <a:pt x="269328" y="249621"/>
                  </a:lnTo>
                  <a:lnTo>
                    <a:pt x="0" y="249621"/>
                  </a:lnTo>
                  <a:lnTo>
                    <a:pt x="0" y="0"/>
                  </a:lnTo>
                  <a:close/>
                </a:path>
              </a:pathLst>
            </a:custGeom>
            <a:ln w="25400">
              <a:solidFill>
                <a:srgbClr val="002060"/>
              </a:solidFill>
            </a:ln>
          </p:spPr>
          <p:txBody>
            <a:bodyPr wrap="square" lIns="0" tIns="0" rIns="0" bIns="0" rtlCol="0"/>
            <a:lstStyle/>
            <a:p>
              <a:endParaRPr/>
            </a:p>
          </p:txBody>
        </p:sp>
      </p:grpSp>
      <p:grpSp>
        <p:nvGrpSpPr>
          <p:cNvPr id="6" name="object 6"/>
          <p:cNvGrpSpPr/>
          <p:nvPr/>
        </p:nvGrpSpPr>
        <p:grpSpPr>
          <a:xfrm>
            <a:off x="1704428" y="768350"/>
            <a:ext cx="295275" cy="275590"/>
            <a:chOff x="1704428" y="768350"/>
            <a:chExt cx="295275" cy="275590"/>
          </a:xfrm>
        </p:grpSpPr>
        <p:sp>
          <p:nvSpPr>
            <p:cNvPr id="7" name="object 7"/>
            <p:cNvSpPr/>
            <p:nvPr/>
          </p:nvSpPr>
          <p:spPr>
            <a:xfrm>
              <a:off x="1717128" y="781050"/>
              <a:ext cx="269875" cy="250190"/>
            </a:xfrm>
            <a:custGeom>
              <a:avLst/>
              <a:gdLst/>
              <a:ahLst/>
              <a:cxnLst/>
              <a:rect l="l" t="t" r="r" b="b"/>
              <a:pathLst>
                <a:path w="269875" h="250190">
                  <a:moveTo>
                    <a:pt x="269328" y="0"/>
                  </a:moveTo>
                  <a:lnTo>
                    <a:pt x="0" y="0"/>
                  </a:lnTo>
                  <a:lnTo>
                    <a:pt x="0" y="249618"/>
                  </a:lnTo>
                  <a:lnTo>
                    <a:pt x="269328" y="249618"/>
                  </a:lnTo>
                  <a:lnTo>
                    <a:pt x="269328" y="0"/>
                  </a:lnTo>
                  <a:close/>
                </a:path>
              </a:pathLst>
            </a:custGeom>
            <a:solidFill>
              <a:srgbClr val="0070C0"/>
            </a:solidFill>
          </p:spPr>
          <p:txBody>
            <a:bodyPr wrap="square" lIns="0" tIns="0" rIns="0" bIns="0" rtlCol="0"/>
            <a:lstStyle/>
            <a:p>
              <a:endParaRPr/>
            </a:p>
          </p:txBody>
        </p:sp>
        <p:sp>
          <p:nvSpPr>
            <p:cNvPr id="8" name="object 8"/>
            <p:cNvSpPr/>
            <p:nvPr/>
          </p:nvSpPr>
          <p:spPr>
            <a:xfrm>
              <a:off x="1717128" y="781050"/>
              <a:ext cx="269875" cy="250190"/>
            </a:xfrm>
            <a:custGeom>
              <a:avLst/>
              <a:gdLst/>
              <a:ahLst/>
              <a:cxnLst/>
              <a:rect l="l" t="t" r="r" b="b"/>
              <a:pathLst>
                <a:path w="269875" h="250190">
                  <a:moveTo>
                    <a:pt x="0" y="0"/>
                  </a:moveTo>
                  <a:lnTo>
                    <a:pt x="269328" y="0"/>
                  </a:lnTo>
                  <a:lnTo>
                    <a:pt x="269328" y="249621"/>
                  </a:lnTo>
                  <a:lnTo>
                    <a:pt x="0" y="249621"/>
                  </a:lnTo>
                  <a:lnTo>
                    <a:pt x="0" y="0"/>
                  </a:lnTo>
                  <a:close/>
                </a:path>
              </a:pathLst>
            </a:custGeom>
            <a:ln w="25400">
              <a:solidFill>
                <a:srgbClr val="0070C0"/>
              </a:solidFill>
            </a:ln>
          </p:spPr>
          <p:txBody>
            <a:bodyPr wrap="square" lIns="0" tIns="0" rIns="0" bIns="0" rtlCol="0"/>
            <a:lstStyle/>
            <a:p>
              <a:endParaRPr/>
            </a:p>
          </p:txBody>
        </p:sp>
      </p:grpSp>
      <p:graphicFrame>
        <p:nvGraphicFramePr>
          <p:cNvPr id="9" name="object 9"/>
          <p:cNvGraphicFramePr>
            <a:graphicFrameLocks noGrp="1"/>
          </p:cNvGraphicFramePr>
          <p:nvPr/>
        </p:nvGraphicFramePr>
        <p:xfrm>
          <a:off x="182016" y="1265859"/>
          <a:ext cx="8735036" cy="3078520"/>
        </p:xfrm>
        <a:graphic>
          <a:graphicData uri="http://schemas.openxmlformats.org/drawingml/2006/table">
            <a:tbl>
              <a:tblPr firstRow="1" bandRow="1">
                <a:tableStyleId>{2D5ABB26-0587-4C30-8999-92F81FD0307C}</a:tableStyleId>
              </a:tblPr>
              <a:tblGrid>
                <a:gridCol w="250190">
                  <a:extLst>
                    <a:ext uri="{9D8B030D-6E8A-4147-A177-3AD203B41FA5}">
                      <a16:colId xmlns:a16="http://schemas.microsoft.com/office/drawing/2014/main" val="20000"/>
                    </a:ext>
                  </a:extLst>
                </a:gridCol>
                <a:gridCol w="249554">
                  <a:extLst>
                    <a:ext uri="{9D8B030D-6E8A-4147-A177-3AD203B41FA5}">
                      <a16:colId xmlns:a16="http://schemas.microsoft.com/office/drawing/2014/main" val="20001"/>
                    </a:ext>
                  </a:extLst>
                </a:gridCol>
                <a:gridCol w="249554">
                  <a:extLst>
                    <a:ext uri="{9D8B030D-6E8A-4147-A177-3AD203B41FA5}">
                      <a16:colId xmlns:a16="http://schemas.microsoft.com/office/drawing/2014/main" val="20002"/>
                    </a:ext>
                  </a:extLst>
                </a:gridCol>
                <a:gridCol w="249554">
                  <a:extLst>
                    <a:ext uri="{9D8B030D-6E8A-4147-A177-3AD203B41FA5}">
                      <a16:colId xmlns:a16="http://schemas.microsoft.com/office/drawing/2014/main" val="20003"/>
                    </a:ext>
                  </a:extLst>
                </a:gridCol>
                <a:gridCol w="249554">
                  <a:extLst>
                    <a:ext uri="{9D8B030D-6E8A-4147-A177-3AD203B41FA5}">
                      <a16:colId xmlns:a16="http://schemas.microsoft.com/office/drawing/2014/main" val="20004"/>
                    </a:ext>
                  </a:extLst>
                </a:gridCol>
                <a:gridCol w="249555">
                  <a:extLst>
                    <a:ext uri="{9D8B030D-6E8A-4147-A177-3AD203B41FA5}">
                      <a16:colId xmlns:a16="http://schemas.microsoft.com/office/drawing/2014/main" val="20005"/>
                    </a:ext>
                  </a:extLst>
                </a:gridCol>
                <a:gridCol w="249555">
                  <a:extLst>
                    <a:ext uri="{9D8B030D-6E8A-4147-A177-3AD203B41FA5}">
                      <a16:colId xmlns:a16="http://schemas.microsoft.com/office/drawing/2014/main" val="20006"/>
                    </a:ext>
                  </a:extLst>
                </a:gridCol>
                <a:gridCol w="249555">
                  <a:extLst>
                    <a:ext uri="{9D8B030D-6E8A-4147-A177-3AD203B41FA5}">
                      <a16:colId xmlns:a16="http://schemas.microsoft.com/office/drawing/2014/main" val="20007"/>
                    </a:ext>
                  </a:extLst>
                </a:gridCol>
                <a:gridCol w="249555">
                  <a:extLst>
                    <a:ext uri="{9D8B030D-6E8A-4147-A177-3AD203B41FA5}">
                      <a16:colId xmlns:a16="http://schemas.microsoft.com/office/drawing/2014/main" val="20008"/>
                    </a:ext>
                  </a:extLst>
                </a:gridCol>
                <a:gridCol w="249555">
                  <a:extLst>
                    <a:ext uri="{9D8B030D-6E8A-4147-A177-3AD203B41FA5}">
                      <a16:colId xmlns:a16="http://schemas.microsoft.com/office/drawing/2014/main" val="20009"/>
                    </a:ext>
                  </a:extLst>
                </a:gridCol>
                <a:gridCol w="249555">
                  <a:extLst>
                    <a:ext uri="{9D8B030D-6E8A-4147-A177-3AD203B41FA5}">
                      <a16:colId xmlns:a16="http://schemas.microsoft.com/office/drawing/2014/main" val="20010"/>
                    </a:ext>
                  </a:extLst>
                </a:gridCol>
                <a:gridCol w="249555">
                  <a:extLst>
                    <a:ext uri="{9D8B030D-6E8A-4147-A177-3AD203B41FA5}">
                      <a16:colId xmlns:a16="http://schemas.microsoft.com/office/drawing/2014/main" val="20011"/>
                    </a:ext>
                  </a:extLst>
                </a:gridCol>
                <a:gridCol w="249555">
                  <a:extLst>
                    <a:ext uri="{9D8B030D-6E8A-4147-A177-3AD203B41FA5}">
                      <a16:colId xmlns:a16="http://schemas.microsoft.com/office/drawing/2014/main" val="20012"/>
                    </a:ext>
                  </a:extLst>
                </a:gridCol>
                <a:gridCol w="249555">
                  <a:extLst>
                    <a:ext uri="{9D8B030D-6E8A-4147-A177-3AD203B41FA5}">
                      <a16:colId xmlns:a16="http://schemas.microsoft.com/office/drawing/2014/main" val="20013"/>
                    </a:ext>
                  </a:extLst>
                </a:gridCol>
                <a:gridCol w="249554">
                  <a:extLst>
                    <a:ext uri="{9D8B030D-6E8A-4147-A177-3AD203B41FA5}">
                      <a16:colId xmlns:a16="http://schemas.microsoft.com/office/drawing/2014/main" val="20014"/>
                    </a:ext>
                  </a:extLst>
                </a:gridCol>
                <a:gridCol w="249554">
                  <a:extLst>
                    <a:ext uri="{9D8B030D-6E8A-4147-A177-3AD203B41FA5}">
                      <a16:colId xmlns:a16="http://schemas.microsoft.com/office/drawing/2014/main" val="20015"/>
                    </a:ext>
                  </a:extLst>
                </a:gridCol>
                <a:gridCol w="249554">
                  <a:extLst>
                    <a:ext uri="{9D8B030D-6E8A-4147-A177-3AD203B41FA5}">
                      <a16:colId xmlns:a16="http://schemas.microsoft.com/office/drawing/2014/main" val="20016"/>
                    </a:ext>
                  </a:extLst>
                </a:gridCol>
                <a:gridCol w="249554">
                  <a:extLst>
                    <a:ext uri="{9D8B030D-6E8A-4147-A177-3AD203B41FA5}">
                      <a16:colId xmlns:a16="http://schemas.microsoft.com/office/drawing/2014/main" val="20017"/>
                    </a:ext>
                  </a:extLst>
                </a:gridCol>
                <a:gridCol w="249554">
                  <a:extLst>
                    <a:ext uri="{9D8B030D-6E8A-4147-A177-3AD203B41FA5}">
                      <a16:colId xmlns:a16="http://schemas.microsoft.com/office/drawing/2014/main" val="20018"/>
                    </a:ext>
                  </a:extLst>
                </a:gridCol>
                <a:gridCol w="249554">
                  <a:extLst>
                    <a:ext uri="{9D8B030D-6E8A-4147-A177-3AD203B41FA5}">
                      <a16:colId xmlns:a16="http://schemas.microsoft.com/office/drawing/2014/main" val="20019"/>
                    </a:ext>
                  </a:extLst>
                </a:gridCol>
                <a:gridCol w="249554">
                  <a:extLst>
                    <a:ext uri="{9D8B030D-6E8A-4147-A177-3AD203B41FA5}">
                      <a16:colId xmlns:a16="http://schemas.microsoft.com/office/drawing/2014/main" val="20020"/>
                    </a:ext>
                  </a:extLst>
                </a:gridCol>
                <a:gridCol w="249554">
                  <a:extLst>
                    <a:ext uri="{9D8B030D-6E8A-4147-A177-3AD203B41FA5}">
                      <a16:colId xmlns:a16="http://schemas.microsoft.com/office/drawing/2014/main" val="20021"/>
                    </a:ext>
                  </a:extLst>
                </a:gridCol>
                <a:gridCol w="249554">
                  <a:extLst>
                    <a:ext uri="{9D8B030D-6E8A-4147-A177-3AD203B41FA5}">
                      <a16:colId xmlns:a16="http://schemas.microsoft.com/office/drawing/2014/main" val="20022"/>
                    </a:ext>
                  </a:extLst>
                </a:gridCol>
                <a:gridCol w="249554">
                  <a:extLst>
                    <a:ext uri="{9D8B030D-6E8A-4147-A177-3AD203B41FA5}">
                      <a16:colId xmlns:a16="http://schemas.microsoft.com/office/drawing/2014/main" val="20023"/>
                    </a:ext>
                  </a:extLst>
                </a:gridCol>
                <a:gridCol w="249554">
                  <a:extLst>
                    <a:ext uri="{9D8B030D-6E8A-4147-A177-3AD203B41FA5}">
                      <a16:colId xmlns:a16="http://schemas.microsoft.com/office/drawing/2014/main" val="20024"/>
                    </a:ext>
                  </a:extLst>
                </a:gridCol>
                <a:gridCol w="249554">
                  <a:extLst>
                    <a:ext uri="{9D8B030D-6E8A-4147-A177-3AD203B41FA5}">
                      <a16:colId xmlns:a16="http://schemas.microsoft.com/office/drawing/2014/main" val="20025"/>
                    </a:ext>
                  </a:extLst>
                </a:gridCol>
                <a:gridCol w="249555">
                  <a:extLst>
                    <a:ext uri="{9D8B030D-6E8A-4147-A177-3AD203B41FA5}">
                      <a16:colId xmlns:a16="http://schemas.microsoft.com/office/drawing/2014/main" val="20026"/>
                    </a:ext>
                  </a:extLst>
                </a:gridCol>
                <a:gridCol w="249554">
                  <a:extLst>
                    <a:ext uri="{9D8B030D-6E8A-4147-A177-3AD203B41FA5}">
                      <a16:colId xmlns:a16="http://schemas.microsoft.com/office/drawing/2014/main" val="20027"/>
                    </a:ext>
                  </a:extLst>
                </a:gridCol>
                <a:gridCol w="249554">
                  <a:extLst>
                    <a:ext uri="{9D8B030D-6E8A-4147-A177-3AD203B41FA5}">
                      <a16:colId xmlns:a16="http://schemas.microsoft.com/office/drawing/2014/main" val="20028"/>
                    </a:ext>
                  </a:extLst>
                </a:gridCol>
                <a:gridCol w="249554">
                  <a:extLst>
                    <a:ext uri="{9D8B030D-6E8A-4147-A177-3AD203B41FA5}">
                      <a16:colId xmlns:a16="http://schemas.microsoft.com/office/drawing/2014/main" val="20029"/>
                    </a:ext>
                  </a:extLst>
                </a:gridCol>
                <a:gridCol w="249554">
                  <a:extLst>
                    <a:ext uri="{9D8B030D-6E8A-4147-A177-3AD203B41FA5}">
                      <a16:colId xmlns:a16="http://schemas.microsoft.com/office/drawing/2014/main" val="20030"/>
                    </a:ext>
                  </a:extLst>
                </a:gridCol>
                <a:gridCol w="249554">
                  <a:extLst>
                    <a:ext uri="{9D8B030D-6E8A-4147-A177-3AD203B41FA5}">
                      <a16:colId xmlns:a16="http://schemas.microsoft.com/office/drawing/2014/main" val="20031"/>
                    </a:ext>
                  </a:extLst>
                </a:gridCol>
                <a:gridCol w="249554">
                  <a:extLst>
                    <a:ext uri="{9D8B030D-6E8A-4147-A177-3AD203B41FA5}">
                      <a16:colId xmlns:a16="http://schemas.microsoft.com/office/drawing/2014/main" val="20032"/>
                    </a:ext>
                  </a:extLst>
                </a:gridCol>
                <a:gridCol w="249554">
                  <a:extLst>
                    <a:ext uri="{9D8B030D-6E8A-4147-A177-3AD203B41FA5}">
                      <a16:colId xmlns:a16="http://schemas.microsoft.com/office/drawing/2014/main" val="20033"/>
                    </a:ext>
                  </a:extLst>
                </a:gridCol>
                <a:gridCol w="249554">
                  <a:extLst>
                    <a:ext uri="{9D8B030D-6E8A-4147-A177-3AD203B41FA5}">
                      <a16:colId xmlns:a16="http://schemas.microsoft.com/office/drawing/2014/main" val="20034"/>
                    </a:ext>
                  </a:extLst>
                </a:gridCol>
              </a:tblGrid>
              <a:tr h="335323">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304797">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6"/>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7"/>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8"/>
                  </a:ext>
                </a:extLst>
              </a:tr>
              <a:tr h="304800">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206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70C0"/>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0097A7"/>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9"/>
                  </a:ext>
                </a:extLst>
              </a:tr>
            </a:tbl>
          </a:graphicData>
        </a:graphic>
      </p:graphicFrame>
      <p:grpSp>
        <p:nvGrpSpPr>
          <p:cNvPr id="10" name="object 10"/>
          <p:cNvGrpSpPr/>
          <p:nvPr/>
        </p:nvGrpSpPr>
        <p:grpSpPr>
          <a:xfrm>
            <a:off x="2886836" y="788060"/>
            <a:ext cx="295275" cy="275590"/>
            <a:chOff x="2886836" y="788060"/>
            <a:chExt cx="295275" cy="275590"/>
          </a:xfrm>
        </p:grpSpPr>
        <p:sp>
          <p:nvSpPr>
            <p:cNvPr id="11" name="object 11"/>
            <p:cNvSpPr/>
            <p:nvPr/>
          </p:nvSpPr>
          <p:spPr>
            <a:xfrm>
              <a:off x="2899536" y="800760"/>
              <a:ext cx="269875" cy="250190"/>
            </a:xfrm>
            <a:custGeom>
              <a:avLst/>
              <a:gdLst/>
              <a:ahLst/>
              <a:cxnLst/>
              <a:rect l="l" t="t" r="r" b="b"/>
              <a:pathLst>
                <a:path w="269875" h="250190">
                  <a:moveTo>
                    <a:pt x="269328" y="0"/>
                  </a:moveTo>
                  <a:lnTo>
                    <a:pt x="0" y="0"/>
                  </a:lnTo>
                  <a:lnTo>
                    <a:pt x="0" y="249618"/>
                  </a:lnTo>
                  <a:lnTo>
                    <a:pt x="269328" y="249618"/>
                  </a:lnTo>
                  <a:lnTo>
                    <a:pt x="269328" y="0"/>
                  </a:lnTo>
                  <a:close/>
                </a:path>
              </a:pathLst>
            </a:custGeom>
            <a:solidFill>
              <a:srgbClr val="0097A7"/>
            </a:solidFill>
          </p:spPr>
          <p:txBody>
            <a:bodyPr wrap="square" lIns="0" tIns="0" rIns="0" bIns="0" rtlCol="0"/>
            <a:lstStyle/>
            <a:p>
              <a:endParaRPr/>
            </a:p>
          </p:txBody>
        </p:sp>
        <p:sp>
          <p:nvSpPr>
            <p:cNvPr id="12" name="object 12"/>
            <p:cNvSpPr/>
            <p:nvPr/>
          </p:nvSpPr>
          <p:spPr>
            <a:xfrm>
              <a:off x="2899536" y="800760"/>
              <a:ext cx="269875" cy="250190"/>
            </a:xfrm>
            <a:custGeom>
              <a:avLst/>
              <a:gdLst/>
              <a:ahLst/>
              <a:cxnLst/>
              <a:rect l="l" t="t" r="r" b="b"/>
              <a:pathLst>
                <a:path w="269875" h="250190">
                  <a:moveTo>
                    <a:pt x="0" y="0"/>
                  </a:moveTo>
                  <a:lnTo>
                    <a:pt x="269328" y="0"/>
                  </a:lnTo>
                  <a:lnTo>
                    <a:pt x="269328" y="249621"/>
                  </a:lnTo>
                  <a:lnTo>
                    <a:pt x="0" y="249621"/>
                  </a:lnTo>
                  <a:lnTo>
                    <a:pt x="0" y="0"/>
                  </a:lnTo>
                  <a:close/>
                </a:path>
              </a:pathLst>
            </a:custGeom>
            <a:ln w="25400">
              <a:solidFill>
                <a:srgbClr val="0097A7"/>
              </a:solidFill>
            </a:ln>
          </p:spPr>
          <p:txBody>
            <a:bodyPr wrap="square" lIns="0" tIns="0" rIns="0" bIns="0" rtlCol="0"/>
            <a:lstStyle/>
            <a:p>
              <a:endParaRPr/>
            </a:p>
          </p:txBody>
        </p:sp>
      </p:grpSp>
      <p:sp>
        <p:nvSpPr>
          <p:cNvPr id="13" name="object 13"/>
          <p:cNvSpPr txBox="1"/>
          <p:nvPr/>
        </p:nvSpPr>
        <p:spPr>
          <a:xfrm>
            <a:off x="998066" y="812291"/>
            <a:ext cx="3204845" cy="238760"/>
          </a:xfrm>
          <a:prstGeom prst="rect">
            <a:avLst/>
          </a:prstGeom>
        </p:spPr>
        <p:txBody>
          <a:bodyPr vert="horz" wrap="square" lIns="0" tIns="12700" rIns="0" bIns="0" rtlCol="0">
            <a:spAutoFit/>
          </a:bodyPr>
          <a:lstStyle/>
          <a:p>
            <a:pPr marL="12700">
              <a:lnSpc>
                <a:spcPct val="100000"/>
              </a:lnSpc>
              <a:spcBef>
                <a:spcPts val="100"/>
              </a:spcBef>
              <a:tabLst>
                <a:tab pos="1102995" algn="l"/>
                <a:tab pos="2305050" algn="l"/>
              </a:tabLst>
            </a:pPr>
            <a:r>
              <a:rPr sz="1400" spc="-5" dirty="0">
                <a:latin typeface="Arial"/>
                <a:cs typeface="Arial"/>
              </a:rPr>
              <a:t>L</a:t>
            </a:r>
            <a:r>
              <a:rPr sz="1400" dirty="0">
                <a:latin typeface="Arial"/>
                <a:cs typeface="Arial"/>
              </a:rPr>
              <a:t>XC	</a:t>
            </a:r>
            <a:r>
              <a:rPr sz="2100" spc="-7" baseline="1984" dirty="0">
                <a:latin typeface="Arial"/>
                <a:cs typeface="Arial"/>
              </a:rPr>
              <a:t>g</a:t>
            </a:r>
            <a:r>
              <a:rPr sz="2100" baseline="1984" dirty="0">
                <a:latin typeface="Arial"/>
                <a:cs typeface="Arial"/>
              </a:rPr>
              <a:t>Vis</a:t>
            </a:r>
            <a:r>
              <a:rPr sz="2100" spc="-7" baseline="1984" dirty="0">
                <a:latin typeface="Arial"/>
                <a:cs typeface="Arial"/>
              </a:rPr>
              <a:t>o</a:t>
            </a:r>
            <a:r>
              <a:rPr sz="2100" baseline="1984" dirty="0">
                <a:latin typeface="Arial"/>
                <a:cs typeface="Arial"/>
              </a:rPr>
              <a:t>r	</a:t>
            </a:r>
            <a:r>
              <a:rPr sz="2100" spc="-15" baseline="1984" dirty="0">
                <a:latin typeface="Arial"/>
                <a:cs typeface="Arial"/>
              </a:rPr>
              <a:t>F</a:t>
            </a:r>
            <a:r>
              <a:rPr sz="2100" baseline="1984" dirty="0">
                <a:latin typeface="Arial"/>
                <a:cs typeface="Arial"/>
              </a:rPr>
              <a:t>i</a:t>
            </a:r>
            <a:r>
              <a:rPr sz="2100" spc="-7" baseline="1984" dirty="0">
                <a:latin typeface="Arial"/>
                <a:cs typeface="Arial"/>
              </a:rPr>
              <a:t>re</a:t>
            </a:r>
            <a:r>
              <a:rPr sz="2100" baseline="1984" dirty="0">
                <a:latin typeface="Arial"/>
                <a:cs typeface="Arial"/>
              </a:rPr>
              <a:t>c</a:t>
            </a:r>
            <a:r>
              <a:rPr sz="2100" spc="-7" baseline="1984" dirty="0">
                <a:latin typeface="Arial"/>
                <a:cs typeface="Arial"/>
              </a:rPr>
              <a:t>ra</a:t>
            </a:r>
            <a:r>
              <a:rPr sz="2100" baseline="1984" dirty="0">
                <a:latin typeface="Arial"/>
                <a:cs typeface="Arial"/>
              </a:rPr>
              <a:t>ck</a:t>
            </a:r>
            <a:r>
              <a:rPr sz="2100" spc="-7" baseline="1984" dirty="0">
                <a:latin typeface="Arial"/>
                <a:cs typeface="Arial"/>
              </a:rPr>
              <a:t>e</a:t>
            </a:r>
            <a:r>
              <a:rPr sz="2100" baseline="1984" dirty="0">
                <a:latin typeface="Arial"/>
                <a:cs typeface="Arial"/>
              </a:rPr>
              <a:t>r</a:t>
            </a:r>
            <a:endParaRPr sz="2100" baseline="1984">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0729" y="213866"/>
            <a:ext cx="659130" cy="452120"/>
          </a:xfrm>
          <a:prstGeom prst="rect">
            <a:avLst/>
          </a:prstGeom>
        </p:spPr>
        <p:txBody>
          <a:bodyPr vert="horz" wrap="square" lIns="0" tIns="12700" rIns="0" bIns="0" rtlCol="0">
            <a:spAutoFit/>
          </a:bodyPr>
          <a:lstStyle/>
          <a:p>
            <a:pPr marL="12700">
              <a:lnSpc>
                <a:spcPct val="100000"/>
              </a:lnSpc>
              <a:spcBef>
                <a:spcPts val="100"/>
              </a:spcBef>
            </a:pPr>
            <a:r>
              <a:rPr sz="2800" dirty="0"/>
              <a:t>lc</a:t>
            </a:r>
            <a:r>
              <a:rPr sz="2800" spc="5" dirty="0"/>
              <a:t>o</a:t>
            </a:r>
            <a:r>
              <a:rPr sz="2800" dirty="0"/>
              <a:t>v</a:t>
            </a:r>
            <a:endParaRPr sz="2800"/>
          </a:p>
        </p:txBody>
      </p:sp>
      <p:grpSp>
        <p:nvGrpSpPr>
          <p:cNvPr id="3" name="object 3"/>
          <p:cNvGrpSpPr/>
          <p:nvPr/>
        </p:nvGrpSpPr>
        <p:grpSpPr>
          <a:xfrm>
            <a:off x="505589" y="984849"/>
            <a:ext cx="8066405" cy="3148965"/>
            <a:chOff x="505589" y="984849"/>
            <a:chExt cx="8066405" cy="3148965"/>
          </a:xfrm>
        </p:grpSpPr>
        <p:sp>
          <p:nvSpPr>
            <p:cNvPr id="4" name="object 4"/>
            <p:cNvSpPr/>
            <p:nvPr/>
          </p:nvSpPr>
          <p:spPr>
            <a:xfrm>
              <a:off x="505589" y="984849"/>
              <a:ext cx="8066072" cy="314877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337182" y="2045106"/>
              <a:ext cx="6518909" cy="295275"/>
            </a:xfrm>
            <a:custGeom>
              <a:avLst/>
              <a:gdLst/>
              <a:ahLst/>
              <a:cxnLst/>
              <a:rect l="l" t="t" r="r" b="b"/>
              <a:pathLst>
                <a:path w="6518909" h="295275">
                  <a:moveTo>
                    <a:pt x="0" y="0"/>
                  </a:moveTo>
                  <a:lnTo>
                    <a:pt x="6518793" y="0"/>
                  </a:lnTo>
                  <a:lnTo>
                    <a:pt x="6518793" y="294968"/>
                  </a:lnTo>
                  <a:lnTo>
                    <a:pt x="0" y="294968"/>
                  </a:lnTo>
                  <a:lnTo>
                    <a:pt x="0" y="0"/>
                  </a:lnTo>
                  <a:close/>
                </a:path>
              </a:pathLst>
            </a:custGeom>
            <a:ln w="28575">
              <a:solidFill>
                <a:srgbClr val="C00000"/>
              </a:solidFill>
            </a:ln>
          </p:spPr>
          <p:txBody>
            <a:bodyPr wrap="square" lIns="0" tIns="0" rIns="0" bIns="0" rtlCol="0"/>
            <a:lstStyle/>
            <a:p>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0180" y="265683"/>
            <a:ext cx="3841750" cy="452120"/>
          </a:xfrm>
          <a:prstGeom prst="rect">
            <a:avLst/>
          </a:prstGeom>
        </p:spPr>
        <p:txBody>
          <a:bodyPr vert="horz" wrap="square" lIns="0" tIns="12700" rIns="0" bIns="0" rtlCol="0">
            <a:spAutoFit/>
          </a:bodyPr>
          <a:lstStyle/>
          <a:p>
            <a:pPr marL="12700">
              <a:lnSpc>
                <a:spcPct val="100000"/>
              </a:lnSpc>
              <a:spcBef>
                <a:spcPts val="100"/>
              </a:spcBef>
            </a:pPr>
            <a:r>
              <a:rPr lang="en-US" sz="2800" spc="-5" dirty="0"/>
              <a:t>L</a:t>
            </a:r>
            <a:r>
              <a:rPr lang="en-US" altLang="zh-CN" sz="2800" spc="-5" dirty="0"/>
              <a:t>ine coverage</a:t>
            </a:r>
            <a:endParaRPr sz="2800" dirty="0"/>
          </a:p>
        </p:txBody>
      </p:sp>
      <p:pic>
        <p:nvPicPr>
          <p:cNvPr id="15" name="图片 14">
            <a:extLst>
              <a:ext uri="{FF2B5EF4-FFF2-40B4-BE49-F238E27FC236}">
                <a16:creationId xmlns:a16="http://schemas.microsoft.com/office/drawing/2014/main" id="{D1887FDA-62C1-44B8-B328-B8E335BAE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75" y="1428750"/>
            <a:ext cx="8647649" cy="2386013"/>
          </a:xfrm>
          <a:prstGeom prst="rect">
            <a:avLst/>
          </a:prstGeom>
        </p:spPr>
      </p:pic>
    </p:spTree>
    <p:extLst>
      <p:ext uri="{BB962C8B-B14F-4D97-AF65-F5344CB8AC3E}">
        <p14:creationId xmlns:p14="http://schemas.microsoft.com/office/powerpoint/2010/main" val="1595799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424" y="293114"/>
            <a:ext cx="2066925" cy="452120"/>
          </a:xfrm>
          <a:prstGeom prst="rect">
            <a:avLst/>
          </a:prstGeom>
        </p:spPr>
        <p:txBody>
          <a:bodyPr vert="horz" wrap="square" lIns="0" tIns="12700" rIns="0" bIns="0" rtlCol="0">
            <a:spAutoFit/>
          </a:bodyPr>
          <a:lstStyle/>
          <a:p>
            <a:pPr marL="12700">
              <a:lnSpc>
                <a:spcPct val="100000"/>
              </a:lnSpc>
              <a:spcBef>
                <a:spcPts val="100"/>
              </a:spcBef>
            </a:pPr>
            <a:r>
              <a:rPr sz="2800" spc="5" dirty="0"/>
              <a:t>Me</a:t>
            </a:r>
            <a:r>
              <a:rPr sz="2800" spc="-5" dirty="0"/>
              <a:t>t</a:t>
            </a:r>
            <a:r>
              <a:rPr sz="2800" dirty="0"/>
              <a:t>hodology</a:t>
            </a:r>
            <a:endParaRPr sz="2800"/>
          </a:p>
        </p:txBody>
      </p:sp>
      <p:sp>
        <p:nvSpPr>
          <p:cNvPr id="3" name="object 3"/>
          <p:cNvSpPr txBox="1"/>
          <p:nvPr/>
        </p:nvSpPr>
        <p:spPr>
          <a:xfrm>
            <a:off x="504724" y="1093724"/>
            <a:ext cx="7963534" cy="3125470"/>
          </a:xfrm>
          <a:prstGeom prst="rect">
            <a:avLst/>
          </a:prstGeom>
        </p:spPr>
        <p:txBody>
          <a:bodyPr vert="horz" wrap="square" lIns="0" tIns="94615" rIns="0" bIns="0" rtlCol="0">
            <a:spAutoFit/>
          </a:bodyPr>
          <a:lstStyle/>
          <a:p>
            <a:pPr marL="355600" indent="-342900">
              <a:lnSpc>
                <a:spcPct val="100000"/>
              </a:lnSpc>
              <a:spcBef>
                <a:spcPts val="745"/>
              </a:spcBef>
              <a:buClr>
                <a:srgbClr val="595959"/>
              </a:buClr>
              <a:buFont typeface="Wingdings"/>
              <a:buChar char=""/>
              <a:tabLst>
                <a:tab pos="354965" algn="l"/>
                <a:tab pos="355600" algn="l"/>
              </a:tabLst>
            </a:pPr>
            <a:r>
              <a:rPr sz="1800" spc="-5" dirty="0">
                <a:latin typeface="Arial"/>
                <a:cs typeface="Arial"/>
              </a:rPr>
              <a:t>Measure performance for microbenchmarks</a:t>
            </a:r>
            <a:endParaRPr sz="1800" dirty="0">
              <a:latin typeface="Arial"/>
              <a:cs typeface="Arial"/>
            </a:endParaRPr>
          </a:p>
          <a:p>
            <a:pPr marL="812800" lvl="1" indent="-330835">
              <a:lnSpc>
                <a:spcPct val="100000"/>
              </a:lnSpc>
              <a:spcBef>
                <a:spcPts val="650"/>
              </a:spcBef>
              <a:buClr>
                <a:srgbClr val="595959"/>
              </a:buClr>
              <a:buSzPct val="77777"/>
              <a:buFont typeface="Wingdings"/>
              <a:buChar char=""/>
              <a:tabLst>
                <a:tab pos="812165" algn="l"/>
                <a:tab pos="812800" algn="l"/>
              </a:tabLst>
            </a:pPr>
            <a:r>
              <a:rPr sz="1800" spc="-5" dirty="0">
                <a:latin typeface="Arial"/>
                <a:cs typeface="Arial"/>
              </a:rPr>
              <a:t>CPU</a:t>
            </a:r>
            <a:endParaRPr sz="1800" dirty="0">
              <a:latin typeface="Arial"/>
              <a:cs typeface="Arial"/>
            </a:endParaRPr>
          </a:p>
          <a:p>
            <a:pPr marL="812800" lvl="1" indent="-330835">
              <a:lnSpc>
                <a:spcPct val="100000"/>
              </a:lnSpc>
              <a:spcBef>
                <a:spcPts val="1030"/>
              </a:spcBef>
              <a:buClr>
                <a:srgbClr val="595959"/>
              </a:buClr>
              <a:buSzPct val="77777"/>
              <a:buFont typeface="Wingdings"/>
              <a:buChar char=""/>
              <a:tabLst>
                <a:tab pos="812165" algn="l"/>
                <a:tab pos="812800" algn="l"/>
              </a:tabLst>
            </a:pPr>
            <a:r>
              <a:rPr sz="1800" spc="-5" dirty="0">
                <a:latin typeface="Arial"/>
                <a:cs typeface="Arial"/>
              </a:rPr>
              <a:t>Network</a:t>
            </a:r>
            <a:endParaRPr sz="1800" dirty="0">
              <a:latin typeface="Arial"/>
              <a:cs typeface="Arial"/>
            </a:endParaRPr>
          </a:p>
          <a:p>
            <a:pPr marL="812800" lvl="1" indent="-330835">
              <a:lnSpc>
                <a:spcPct val="100000"/>
              </a:lnSpc>
              <a:spcBef>
                <a:spcPts val="1155"/>
              </a:spcBef>
              <a:buClr>
                <a:srgbClr val="595959"/>
              </a:buClr>
              <a:buSzPct val="77777"/>
              <a:buFont typeface="Wingdings"/>
              <a:buChar char=""/>
              <a:tabLst>
                <a:tab pos="812165" algn="l"/>
                <a:tab pos="812800" algn="l"/>
              </a:tabLst>
            </a:pPr>
            <a:r>
              <a:rPr sz="1800" spc="-5" dirty="0">
                <a:solidFill>
                  <a:srgbClr val="777777"/>
                </a:solidFill>
                <a:latin typeface="Arial"/>
                <a:cs typeface="Arial"/>
              </a:rPr>
              <a:t>Memory</a:t>
            </a:r>
            <a:endParaRPr sz="1800" dirty="0">
              <a:latin typeface="Arial"/>
              <a:cs typeface="Arial"/>
            </a:endParaRPr>
          </a:p>
          <a:p>
            <a:pPr marL="812800" lvl="1" indent="-330835">
              <a:lnSpc>
                <a:spcPct val="100000"/>
              </a:lnSpc>
              <a:spcBef>
                <a:spcPts val="1030"/>
              </a:spcBef>
              <a:buClr>
                <a:srgbClr val="595959"/>
              </a:buClr>
              <a:buSzPct val="77777"/>
              <a:buFont typeface="Wingdings"/>
              <a:buChar char=""/>
              <a:tabLst>
                <a:tab pos="812165" algn="l"/>
                <a:tab pos="812800" algn="l"/>
              </a:tabLst>
            </a:pPr>
            <a:r>
              <a:rPr sz="1800" dirty="0">
                <a:solidFill>
                  <a:srgbClr val="777777"/>
                </a:solidFill>
                <a:latin typeface="Arial"/>
                <a:cs typeface="Arial"/>
              </a:rPr>
              <a:t>File</a:t>
            </a:r>
            <a:r>
              <a:rPr sz="1800" spc="-10" dirty="0">
                <a:solidFill>
                  <a:srgbClr val="777777"/>
                </a:solidFill>
                <a:latin typeface="Arial"/>
                <a:cs typeface="Arial"/>
              </a:rPr>
              <a:t> </a:t>
            </a:r>
            <a:r>
              <a:rPr sz="1800" dirty="0">
                <a:solidFill>
                  <a:srgbClr val="777777"/>
                </a:solidFill>
                <a:latin typeface="Arial"/>
                <a:cs typeface="Arial"/>
              </a:rPr>
              <a:t>I/O</a:t>
            </a:r>
            <a:endParaRPr sz="1800" dirty="0">
              <a:latin typeface="Arial"/>
              <a:cs typeface="Arial"/>
            </a:endParaRPr>
          </a:p>
          <a:p>
            <a:pPr marL="355600" indent="-342900">
              <a:lnSpc>
                <a:spcPts val="2135"/>
              </a:lnSpc>
              <a:spcBef>
                <a:spcPts val="430"/>
              </a:spcBef>
              <a:buClr>
                <a:srgbClr val="595959"/>
              </a:buClr>
              <a:buFont typeface="Wingdings"/>
              <a:buChar char=""/>
              <a:tabLst>
                <a:tab pos="354965" algn="l"/>
                <a:tab pos="355600" algn="l"/>
              </a:tabLst>
            </a:pPr>
            <a:r>
              <a:rPr sz="1800" spc="-5" dirty="0">
                <a:latin typeface="Arial"/>
                <a:cs typeface="Arial"/>
              </a:rPr>
              <a:t>lcov to capture lines of source code executed for</a:t>
            </a:r>
            <a:r>
              <a:rPr sz="1800" spc="15" dirty="0">
                <a:latin typeface="Arial"/>
                <a:cs typeface="Arial"/>
              </a:rPr>
              <a:t> </a:t>
            </a:r>
            <a:r>
              <a:rPr sz="1800" spc="-5" dirty="0">
                <a:latin typeface="Arial"/>
                <a:cs typeface="Arial"/>
              </a:rPr>
              <a:t>microbenchmarks</a:t>
            </a:r>
            <a:endParaRPr sz="1800" dirty="0">
              <a:latin typeface="Arial"/>
              <a:cs typeface="Arial"/>
            </a:endParaRPr>
          </a:p>
          <a:p>
            <a:pPr marL="355600" indent="-342900">
              <a:lnSpc>
                <a:spcPts val="2135"/>
              </a:lnSpc>
              <a:buClr>
                <a:srgbClr val="595959"/>
              </a:buClr>
              <a:buFont typeface="Wingdings"/>
              <a:buChar char=""/>
              <a:tabLst>
                <a:tab pos="354965" algn="l"/>
                <a:tab pos="355600" algn="l"/>
                <a:tab pos="2577465" algn="l"/>
              </a:tabLst>
            </a:pPr>
            <a:r>
              <a:rPr sz="1800" spc="-5" dirty="0">
                <a:latin typeface="Arial"/>
                <a:cs typeface="Arial"/>
              </a:rPr>
              <a:t>Hardware</a:t>
            </a:r>
            <a:r>
              <a:rPr sz="1800" spc="10" dirty="0">
                <a:latin typeface="Arial"/>
                <a:cs typeface="Arial"/>
              </a:rPr>
              <a:t> </a:t>
            </a:r>
            <a:r>
              <a:rPr sz="1800" dirty="0">
                <a:latin typeface="Arial"/>
                <a:cs typeface="Arial"/>
              </a:rPr>
              <a:t>-</a:t>
            </a:r>
            <a:r>
              <a:rPr sz="1800" spc="10" dirty="0">
                <a:latin typeface="Arial"/>
                <a:cs typeface="Arial"/>
              </a:rPr>
              <a:t> </a:t>
            </a:r>
            <a:r>
              <a:rPr sz="1800" spc="-5" dirty="0">
                <a:latin typeface="Arial"/>
                <a:cs typeface="Arial"/>
              </a:rPr>
              <a:t>Cloudlab	xl170 machine, </a:t>
            </a:r>
            <a:r>
              <a:rPr sz="1800" dirty="0">
                <a:latin typeface="Arial"/>
                <a:cs typeface="Arial"/>
              </a:rPr>
              <a:t>a </a:t>
            </a:r>
            <a:r>
              <a:rPr sz="1800" spc="-5" dirty="0">
                <a:latin typeface="Arial"/>
                <a:cs typeface="Arial"/>
              </a:rPr>
              <a:t>ten-core Intel E5-2640v4 running</a:t>
            </a:r>
            <a:r>
              <a:rPr sz="1800" spc="-10" dirty="0">
                <a:latin typeface="Arial"/>
                <a:cs typeface="Arial"/>
              </a:rPr>
              <a:t> </a:t>
            </a:r>
            <a:r>
              <a:rPr sz="1800" spc="-5" dirty="0">
                <a:latin typeface="Arial"/>
                <a:cs typeface="Arial"/>
              </a:rPr>
              <a:t>at</a:t>
            </a:r>
            <a:endParaRPr sz="1800" dirty="0">
              <a:latin typeface="Arial"/>
              <a:cs typeface="Arial"/>
            </a:endParaRPr>
          </a:p>
          <a:p>
            <a:pPr marL="354965" marR="500380">
              <a:lnSpc>
                <a:spcPct val="101099"/>
              </a:lnSpc>
              <a:spcBef>
                <a:spcPts val="25"/>
              </a:spcBef>
            </a:pPr>
            <a:r>
              <a:rPr sz="1800" spc="-5" dirty="0">
                <a:latin typeface="Arial"/>
                <a:cs typeface="Arial"/>
              </a:rPr>
              <a:t>2.4 GHz, 64GBECC Memory (4x 16 GB DDR4-2400 DIMMs), Intel </a:t>
            </a:r>
            <a:r>
              <a:rPr sz="1800" dirty="0">
                <a:latin typeface="Arial"/>
                <a:cs typeface="Arial"/>
              </a:rPr>
              <a:t>DC  </a:t>
            </a:r>
            <a:r>
              <a:rPr sz="1800" spc="-5" dirty="0">
                <a:latin typeface="Arial"/>
                <a:cs typeface="Arial"/>
              </a:rPr>
              <a:t>S3520 480 GB 6G SATA SSD and 10Gbps</a:t>
            </a:r>
            <a:r>
              <a:rPr sz="1800" spc="-10" dirty="0">
                <a:latin typeface="Arial"/>
                <a:cs typeface="Arial"/>
              </a:rPr>
              <a:t> </a:t>
            </a:r>
            <a:r>
              <a:rPr sz="1800" spc="-5" dirty="0">
                <a:latin typeface="Arial"/>
                <a:cs typeface="Arial"/>
              </a:rPr>
              <a:t>NIC.</a:t>
            </a:r>
            <a:endParaRPr sz="18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28120" y="673087"/>
            <a:ext cx="2249431" cy="2223280"/>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9725" y="115315"/>
            <a:ext cx="3553460" cy="391160"/>
          </a:xfrm>
          <a:prstGeom prst="rect">
            <a:avLst/>
          </a:prstGeom>
        </p:spPr>
        <p:txBody>
          <a:bodyPr vert="horz" wrap="square" lIns="0" tIns="12700" rIns="0" bIns="0" rtlCol="0">
            <a:spAutoFit/>
          </a:bodyPr>
          <a:lstStyle/>
          <a:p>
            <a:pPr marL="12700">
              <a:lnSpc>
                <a:spcPct val="100000"/>
              </a:lnSpc>
              <a:spcBef>
                <a:spcPts val="100"/>
              </a:spcBef>
            </a:pPr>
            <a:r>
              <a:rPr sz="2400" spc="-5" dirty="0"/>
              <a:t>Existing </a:t>
            </a:r>
            <a:r>
              <a:rPr sz="2400" dirty="0"/>
              <a:t>(legacy)</a:t>
            </a:r>
            <a:r>
              <a:rPr sz="2400" spc="-35" dirty="0"/>
              <a:t> </a:t>
            </a:r>
            <a:r>
              <a:rPr sz="2400" spc="-5" dirty="0"/>
              <a:t>solutions</a:t>
            </a:r>
            <a:endParaRPr sz="2400" dirty="0"/>
          </a:p>
        </p:txBody>
      </p:sp>
      <p:sp>
        <p:nvSpPr>
          <p:cNvPr id="4" name="object 4"/>
          <p:cNvSpPr txBox="1"/>
          <p:nvPr/>
        </p:nvSpPr>
        <p:spPr>
          <a:xfrm>
            <a:off x="958220" y="3091179"/>
            <a:ext cx="2790190"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Hypervisor based</a:t>
            </a:r>
            <a:r>
              <a:rPr sz="1600" spc="-35" dirty="0">
                <a:latin typeface="Arial"/>
                <a:cs typeface="Arial"/>
              </a:rPr>
              <a:t> </a:t>
            </a:r>
            <a:r>
              <a:rPr sz="1600" spc="-5" dirty="0">
                <a:latin typeface="Arial"/>
                <a:cs typeface="Arial"/>
              </a:rPr>
              <a:t>virtualization</a:t>
            </a:r>
            <a:endParaRPr sz="1600" dirty="0">
              <a:latin typeface="Arial"/>
              <a:cs typeface="Arial"/>
            </a:endParaRPr>
          </a:p>
        </p:txBody>
      </p:sp>
      <p:sp>
        <p:nvSpPr>
          <p:cNvPr id="7" name="object 7"/>
          <p:cNvSpPr txBox="1"/>
          <p:nvPr/>
        </p:nvSpPr>
        <p:spPr>
          <a:xfrm>
            <a:off x="1357731" y="3584955"/>
            <a:ext cx="2342515" cy="995044"/>
          </a:xfrm>
          <a:prstGeom prst="rect">
            <a:avLst/>
          </a:prstGeom>
        </p:spPr>
        <p:txBody>
          <a:bodyPr vert="horz" wrap="square" lIns="0" tIns="12700" rIns="0" bIns="0" rtlCol="0">
            <a:spAutoFit/>
          </a:bodyPr>
          <a:lstStyle/>
          <a:p>
            <a:pPr marL="330200" indent="-317500">
              <a:lnSpc>
                <a:spcPts val="1910"/>
              </a:lnSpc>
              <a:spcBef>
                <a:spcPts val="100"/>
              </a:spcBef>
              <a:buSzPct val="87500"/>
              <a:buFont typeface="Wingdings"/>
              <a:buChar char=""/>
              <a:tabLst>
                <a:tab pos="329565" algn="l"/>
                <a:tab pos="330200" algn="l"/>
              </a:tabLst>
            </a:pPr>
            <a:r>
              <a:rPr sz="1600" spc="-5" dirty="0">
                <a:latin typeface="Arial"/>
                <a:cs typeface="Arial"/>
              </a:rPr>
              <a:t>Different</a:t>
            </a:r>
            <a:r>
              <a:rPr sz="1600" dirty="0">
                <a:latin typeface="Arial"/>
                <a:cs typeface="Arial"/>
              </a:rPr>
              <a:t> </a:t>
            </a:r>
            <a:r>
              <a:rPr sz="1600" spc="-5" dirty="0">
                <a:latin typeface="Arial"/>
                <a:cs typeface="Arial"/>
              </a:rPr>
              <a:t>kernel</a:t>
            </a:r>
            <a:endParaRPr sz="1600" dirty="0">
              <a:latin typeface="Arial"/>
              <a:cs typeface="Arial"/>
            </a:endParaRPr>
          </a:p>
          <a:p>
            <a:pPr marL="330200" indent="-317500">
              <a:lnSpc>
                <a:spcPts val="1910"/>
              </a:lnSpc>
              <a:buSzPct val="87500"/>
              <a:buFont typeface="Wingdings"/>
              <a:buChar char=""/>
              <a:tabLst>
                <a:tab pos="329565" algn="l"/>
                <a:tab pos="330200" algn="l"/>
              </a:tabLst>
            </a:pPr>
            <a:r>
              <a:rPr sz="1600" spc="-10" dirty="0">
                <a:latin typeface="Arial"/>
                <a:cs typeface="Arial"/>
              </a:rPr>
              <a:t>High </a:t>
            </a:r>
            <a:r>
              <a:rPr sz="1600" spc="-5" dirty="0">
                <a:latin typeface="Arial"/>
                <a:cs typeface="Arial"/>
              </a:rPr>
              <a:t>boot</a:t>
            </a:r>
            <a:r>
              <a:rPr sz="1600" spc="10" dirty="0">
                <a:latin typeface="Arial"/>
                <a:cs typeface="Arial"/>
              </a:rPr>
              <a:t> </a:t>
            </a:r>
            <a:r>
              <a:rPr sz="1600" spc="-5" dirty="0">
                <a:latin typeface="Arial"/>
                <a:cs typeface="Arial"/>
              </a:rPr>
              <a:t>time</a:t>
            </a:r>
            <a:endParaRPr sz="1600" dirty="0">
              <a:latin typeface="Arial"/>
              <a:cs typeface="Arial"/>
            </a:endParaRPr>
          </a:p>
          <a:p>
            <a:pPr marL="330200" indent="-317500">
              <a:lnSpc>
                <a:spcPts val="1910"/>
              </a:lnSpc>
              <a:buSzPct val="87500"/>
              <a:buFont typeface="Wingdings"/>
              <a:buChar char=""/>
              <a:tabLst>
                <a:tab pos="329565" algn="l"/>
                <a:tab pos="330200" algn="l"/>
              </a:tabLst>
            </a:pPr>
            <a:r>
              <a:rPr sz="1600" spc="-10" dirty="0">
                <a:latin typeface="Arial"/>
                <a:cs typeface="Arial"/>
              </a:rPr>
              <a:t>High </a:t>
            </a:r>
            <a:r>
              <a:rPr sz="1600" spc="-5" dirty="0">
                <a:latin typeface="Arial"/>
                <a:cs typeface="Arial"/>
              </a:rPr>
              <a:t>memory</a:t>
            </a:r>
            <a:r>
              <a:rPr sz="1600" spc="-20" dirty="0">
                <a:latin typeface="Arial"/>
                <a:cs typeface="Arial"/>
              </a:rPr>
              <a:t> </a:t>
            </a:r>
            <a:r>
              <a:rPr sz="1600" spc="-5" dirty="0">
                <a:latin typeface="Arial"/>
                <a:cs typeface="Arial"/>
              </a:rPr>
              <a:t>footprint</a:t>
            </a:r>
            <a:endParaRPr sz="1600" dirty="0">
              <a:latin typeface="Arial"/>
              <a:cs typeface="Arial"/>
            </a:endParaRPr>
          </a:p>
          <a:p>
            <a:pPr marL="330200" indent="-317500">
              <a:lnSpc>
                <a:spcPts val="1910"/>
              </a:lnSpc>
              <a:buSzPct val="87500"/>
              <a:buFont typeface="Wingdings"/>
              <a:buChar char=""/>
              <a:tabLst>
                <a:tab pos="329565" algn="l"/>
                <a:tab pos="330200" algn="l"/>
              </a:tabLst>
            </a:pPr>
            <a:r>
              <a:rPr sz="1600" spc="-5" dirty="0">
                <a:latin typeface="Arial"/>
                <a:cs typeface="Arial"/>
              </a:rPr>
              <a:t>Strong</a:t>
            </a:r>
            <a:r>
              <a:rPr sz="1600" spc="-10" dirty="0">
                <a:latin typeface="Arial"/>
                <a:cs typeface="Arial"/>
              </a:rPr>
              <a:t> </a:t>
            </a:r>
            <a:r>
              <a:rPr sz="1600" spc="-5" dirty="0">
                <a:latin typeface="Arial"/>
                <a:cs typeface="Arial"/>
              </a:rPr>
              <a:t>isolation</a:t>
            </a:r>
            <a:endParaRPr sz="160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4365" y="2273300"/>
            <a:ext cx="3507104" cy="574040"/>
          </a:xfrm>
          <a:prstGeom prst="rect">
            <a:avLst/>
          </a:prstGeom>
        </p:spPr>
        <p:txBody>
          <a:bodyPr vert="horz" wrap="square" lIns="0" tIns="12700" rIns="0" bIns="0" rtlCol="0">
            <a:spAutoFit/>
          </a:bodyPr>
          <a:lstStyle/>
          <a:p>
            <a:pPr marL="12700">
              <a:lnSpc>
                <a:spcPct val="100000"/>
              </a:lnSpc>
              <a:spcBef>
                <a:spcPts val="100"/>
              </a:spcBef>
            </a:pPr>
            <a:r>
              <a:rPr spc="-5" dirty="0"/>
              <a:t>General</a:t>
            </a:r>
            <a:r>
              <a:rPr spc="-85" dirty="0"/>
              <a:t> </a:t>
            </a:r>
            <a:r>
              <a:rPr spc="-5" dirty="0"/>
              <a:t>Findings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6424" y="460754"/>
            <a:ext cx="4674870" cy="452120"/>
          </a:xfrm>
          <a:prstGeom prst="rect">
            <a:avLst/>
          </a:prstGeom>
        </p:spPr>
        <p:txBody>
          <a:bodyPr vert="horz" wrap="square" lIns="0" tIns="12700" rIns="0" bIns="0" rtlCol="0">
            <a:spAutoFit/>
          </a:bodyPr>
          <a:lstStyle/>
          <a:p>
            <a:pPr marL="12700">
              <a:lnSpc>
                <a:spcPct val="100000"/>
              </a:lnSpc>
              <a:spcBef>
                <a:spcPts val="100"/>
              </a:spcBef>
            </a:pPr>
            <a:r>
              <a:rPr sz="2800" spc="-5" dirty="0"/>
              <a:t>CPU: </a:t>
            </a:r>
            <a:r>
              <a:rPr sz="2800" dirty="0"/>
              <a:t>Sysbench</a:t>
            </a:r>
            <a:r>
              <a:rPr sz="2800" spc="-60" dirty="0"/>
              <a:t> </a:t>
            </a:r>
            <a:r>
              <a:rPr sz="2800" dirty="0"/>
              <a:t>Performance</a:t>
            </a:r>
            <a:endParaRPr sz="2800"/>
          </a:p>
        </p:txBody>
      </p:sp>
      <p:sp>
        <p:nvSpPr>
          <p:cNvPr id="3" name="object 3"/>
          <p:cNvSpPr/>
          <p:nvPr/>
        </p:nvSpPr>
        <p:spPr>
          <a:xfrm>
            <a:off x="2055583" y="3929588"/>
            <a:ext cx="5599430" cy="0"/>
          </a:xfrm>
          <a:custGeom>
            <a:avLst/>
            <a:gdLst/>
            <a:ahLst/>
            <a:cxnLst/>
            <a:rect l="l" t="t" r="r" b="b"/>
            <a:pathLst>
              <a:path w="5599430">
                <a:moveTo>
                  <a:pt x="0" y="0"/>
                </a:moveTo>
                <a:lnTo>
                  <a:pt x="5599423" y="1"/>
                </a:lnTo>
              </a:path>
            </a:pathLst>
          </a:custGeom>
          <a:ln w="9525">
            <a:solidFill>
              <a:srgbClr val="D9D9D9"/>
            </a:solidFill>
          </a:ln>
        </p:spPr>
        <p:txBody>
          <a:bodyPr wrap="square" lIns="0" tIns="0" rIns="0" bIns="0" rtlCol="0"/>
          <a:lstStyle/>
          <a:p>
            <a:endParaRPr/>
          </a:p>
        </p:txBody>
      </p:sp>
      <p:sp>
        <p:nvSpPr>
          <p:cNvPr id="4" name="object 4"/>
          <p:cNvSpPr/>
          <p:nvPr/>
        </p:nvSpPr>
        <p:spPr>
          <a:xfrm>
            <a:off x="2335555" y="1982355"/>
            <a:ext cx="5039995" cy="447675"/>
          </a:xfrm>
          <a:custGeom>
            <a:avLst/>
            <a:gdLst/>
            <a:ahLst/>
            <a:cxnLst/>
            <a:rect l="l" t="t" r="r" b="b"/>
            <a:pathLst>
              <a:path w="5039995" h="447675">
                <a:moveTo>
                  <a:pt x="0" y="0"/>
                </a:moveTo>
                <a:lnTo>
                  <a:pt x="560047" y="36945"/>
                </a:lnTo>
                <a:lnTo>
                  <a:pt x="1118850" y="125845"/>
                </a:lnTo>
                <a:lnTo>
                  <a:pt x="1677650" y="189345"/>
                </a:lnTo>
                <a:lnTo>
                  <a:pt x="2236451" y="252845"/>
                </a:lnTo>
                <a:lnTo>
                  <a:pt x="2795251" y="303645"/>
                </a:lnTo>
                <a:lnTo>
                  <a:pt x="3354051" y="367145"/>
                </a:lnTo>
                <a:lnTo>
                  <a:pt x="3925552" y="405245"/>
                </a:lnTo>
                <a:lnTo>
                  <a:pt x="4484352" y="447096"/>
                </a:lnTo>
                <a:lnTo>
                  <a:pt x="5039482" y="443345"/>
                </a:lnTo>
              </a:path>
            </a:pathLst>
          </a:custGeom>
          <a:ln w="28575">
            <a:solidFill>
              <a:srgbClr val="FFAB40"/>
            </a:solidFill>
          </a:ln>
        </p:spPr>
        <p:txBody>
          <a:bodyPr wrap="square" lIns="0" tIns="0" rIns="0" bIns="0" rtlCol="0"/>
          <a:lstStyle/>
          <a:p>
            <a:endParaRPr/>
          </a:p>
        </p:txBody>
      </p:sp>
      <p:sp>
        <p:nvSpPr>
          <p:cNvPr id="5" name="object 5"/>
          <p:cNvSpPr txBox="1"/>
          <p:nvPr/>
        </p:nvSpPr>
        <p:spPr>
          <a:xfrm>
            <a:off x="1721840" y="1579371"/>
            <a:ext cx="248920" cy="2427605"/>
          </a:xfrm>
          <a:prstGeom prst="rect">
            <a:avLst/>
          </a:prstGeom>
        </p:spPr>
        <p:txBody>
          <a:bodyPr vert="horz" wrap="square" lIns="0" tIns="76835" rIns="0" bIns="0" rtlCol="0">
            <a:spAutoFit/>
          </a:bodyPr>
          <a:lstStyle/>
          <a:p>
            <a:pPr marR="17145" algn="r">
              <a:lnSpc>
                <a:spcPct val="100000"/>
              </a:lnSpc>
              <a:spcBef>
                <a:spcPts val="605"/>
              </a:spcBef>
            </a:pPr>
            <a:r>
              <a:rPr sz="1000" spc="40" dirty="0">
                <a:latin typeface="Arial"/>
                <a:cs typeface="Arial"/>
              </a:rPr>
              <a:t>5</a:t>
            </a:r>
            <a:r>
              <a:rPr sz="1000" spc="-60" dirty="0">
                <a:latin typeface="Arial"/>
                <a:cs typeface="Arial"/>
              </a:rPr>
              <a:t>0</a:t>
            </a:r>
            <a:r>
              <a:rPr sz="1000" dirty="0">
                <a:latin typeface="Arial"/>
                <a:cs typeface="Arial"/>
              </a:rPr>
              <a:t>0</a:t>
            </a:r>
            <a:endParaRPr sz="1000">
              <a:latin typeface="Arial"/>
              <a:cs typeface="Arial"/>
            </a:endParaRPr>
          </a:p>
          <a:p>
            <a:pPr marR="17145" algn="r">
              <a:lnSpc>
                <a:spcPct val="100000"/>
              </a:lnSpc>
              <a:spcBef>
                <a:spcPts val="500"/>
              </a:spcBef>
            </a:pPr>
            <a:r>
              <a:rPr sz="1000" spc="40" dirty="0">
                <a:latin typeface="Arial"/>
                <a:cs typeface="Arial"/>
              </a:rPr>
              <a:t>4</a:t>
            </a:r>
            <a:r>
              <a:rPr sz="1000" spc="-60" dirty="0">
                <a:latin typeface="Arial"/>
                <a:cs typeface="Arial"/>
              </a:rPr>
              <a:t>5</a:t>
            </a:r>
            <a:r>
              <a:rPr sz="1000" dirty="0">
                <a:latin typeface="Arial"/>
                <a:cs typeface="Arial"/>
              </a:rPr>
              <a:t>0</a:t>
            </a:r>
            <a:endParaRPr sz="1000">
              <a:latin typeface="Arial"/>
              <a:cs typeface="Arial"/>
            </a:endParaRPr>
          </a:p>
          <a:p>
            <a:pPr marR="17145" algn="r">
              <a:lnSpc>
                <a:spcPct val="100000"/>
              </a:lnSpc>
              <a:spcBef>
                <a:spcPts val="530"/>
              </a:spcBef>
            </a:pPr>
            <a:r>
              <a:rPr sz="1000" spc="40" dirty="0">
                <a:latin typeface="Arial"/>
                <a:cs typeface="Arial"/>
              </a:rPr>
              <a:t>4</a:t>
            </a:r>
            <a:r>
              <a:rPr sz="1000" spc="-60" dirty="0">
                <a:latin typeface="Arial"/>
                <a:cs typeface="Arial"/>
              </a:rPr>
              <a:t>0</a:t>
            </a:r>
            <a:r>
              <a:rPr sz="1000" dirty="0">
                <a:latin typeface="Arial"/>
                <a:cs typeface="Arial"/>
              </a:rPr>
              <a:t>0</a:t>
            </a:r>
            <a:endParaRPr sz="1000">
              <a:latin typeface="Arial"/>
              <a:cs typeface="Arial"/>
            </a:endParaRPr>
          </a:p>
          <a:p>
            <a:pPr marR="17145" algn="r">
              <a:lnSpc>
                <a:spcPct val="100000"/>
              </a:lnSpc>
              <a:spcBef>
                <a:spcPts val="530"/>
              </a:spcBef>
            </a:pPr>
            <a:r>
              <a:rPr sz="1000" spc="40" dirty="0">
                <a:latin typeface="Arial"/>
                <a:cs typeface="Arial"/>
              </a:rPr>
              <a:t>3</a:t>
            </a:r>
            <a:r>
              <a:rPr sz="1000" spc="-60" dirty="0">
                <a:latin typeface="Arial"/>
                <a:cs typeface="Arial"/>
              </a:rPr>
              <a:t>5</a:t>
            </a:r>
            <a:r>
              <a:rPr sz="1000" dirty="0">
                <a:latin typeface="Arial"/>
                <a:cs typeface="Arial"/>
              </a:rPr>
              <a:t>0</a:t>
            </a:r>
            <a:endParaRPr sz="1000">
              <a:latin typeface="Arial"/>
              <a:cs typeface="Arial"/>
            </a:endParaRPr>
          </a:p>
          <a:p>
            <a:pPr marR="17145" algn="r">
              <a:lnSpc>
                <a:spcPct val="100000"/>
              </a:lnSpc>
              <a:spcBef>
                <a:spcPts val="500"/>
              </a:spcBef>
            </a:pPr>
            <a:r>
              <a:rPr sz="1000" spc="40" dirty="0">
                <a:latin typeface="Arial"/>
                <a:cs typeface="Arial"/>
              </a:rPr>
              <a:t>3</a:t>
            </a:r>
            <a:r>
              <a:rPr sz="1000" spc="-60" dirty="0">
                <a:latin typeface="Arial"/>
                <a:cs typeface="Arial"/>
              </a:rPr>
              <a:t>0</a:t>
            </a:r>
            <a:r>
              <a:rPr sz="1000" dirty="0">
                <a:latin typeface="Arial"/>
                <a:cs typeface="Arial"/>
              </a:rPr>
              <a:t>0</a:t>
            </a:r>
            <a:endParaRPr sz="1000">
              <a:latin typeface="Arial"/>
              <a:cs typeface="Arial"/>
            </a:endParaRPr>
          </a:p>
          <a:p>
            <a:pPr marR="17145" algn="r">
              <a:lnSpc>
                <a:spcPct val="100000"/>
              </a:lnSpc>
              <a:spcBef>
                <a:spcPts val="530"/>
              </a:spcBef>
            </a:pPr>
            <a:r>
              <a:rPr sz="1000" spc="40" dirty="0">
                <a:latin typeface="Arial"/>
                <a:cs typeface="Arial"/>
              </a:rPr>
              <a:t>2</a:t>
            </a:r>
            <a:r>
              <a:rPr sz="1000" spc="-60" dirty="0">
                <a:latin typeface="Arial"/>
                <a:cs typeface="Arial"/>
              </a:rPr>
              <a:t>5</a:t>
            </a:r>
            <a:r>
              <a:rPr sz="1000" dirty="0">
                <a:latin typeface="Arial"/>
                <a:cs typeface="Arial"/>
              </a:rPr>
              <a:t>0</a:t>
            </a:r>
            <a:endParaRPr sz="1000">
              <a:latin typeface="Arial"/>
              <a:cs typeface="Arial"/>
            </a:endParaRPr>
          </a:p>
          <a:p>
            <a:pPr marR="17145" algn="r">
              <a:lnSpc>
                <a:spcPct val="100000"/>
              </a:lnSpc>
              <a:spcBef>
                <a:spcPts val="530"/>
              </a:spcBef>
            </a:pPr>
            <a:r>
              <a:rPr sz="1000" spc="40" dirty="0">
                <a:latin typeface="Arial"/>
                <a:cs typeface="Arial"/>
              </a:rPr>
              <a:t>2</a:t>
            </a:r>
            <a:r>
              <a:rPr sz="1000" spc="-60" dirty="0">
                <a:latin typeface="Arial"/>
                <a:cs typeface="Arial"/>
              </a:rPr>
              <a:t>0</a:t>
            </a:r>
            <a:r>
              <a:rPr sz="1000" dirty="0">
                <a:latin typeface="Arial"/>
                <a:cs typeface="Arial"/>
              </a:rPr>
              <a:t>0</a:t>
            </a:r>
            <a:endParaRPr sz="1000">
              <a:latin typeface="Arial"/>
              <a:cs typeface="Arial"/>
            </a:endParaRPr>
          </a:p>
          <a:p>
            <a:pPr marR="17145" algn="r">
              <a:lnSpc>
                <a:spcPct val="100000"/>
              </a:lnSpc>
              <a:spcBef>
                <a:spcPts val="500"/>
              </a:spcBef>
            </a:pPr>
            <a:r>
              <a:rPr sz="1000" spc="40" dirty="0">
                <a:latin typeface="Arial"/>
                <a:cs typeface="Arial"/>
              </a:rPr>
              <a:t>1</a:t>
            </a:r>
            <a:r>
              <a:rPr sz="1000" spc="-60" dirty="0">
                <a:latin typeface="Arial"/>
                <a:cs typeface="Arial"/>
              </a:rPr>
              <a:t>5</a:t>
            </a:r>
            <a:r>
              <a:rPr sz="1000" dirty="0">
                <a:latin typeface="Arial"/>
                <a:cs typeface="Arial"/>
              </a:rPr>
              <a:t>0</a:t>
            </a:r>
            <a:endParaRPr sz="1000">
              <a:latin typeface="Arial"/>
              <a:cs typeface="Arial"/>
            </a:endParaRPr>
          </a:p>
          <a:p>
            <a:pPr marR="17145" algn="r">
              <a:lnSpc>
                <a:spcPct val="100000"/>
              </a:lnSpc>
              <a:spcBef>
                <a:spcPts val="530"/>
              </a:spcBef>
            </a:pPr>
            <a:r>
              <a:rPr sz="1000" spc="40" dirty="0">
                <a:latin typeface="Arial"/>
                <a:cs typeface="Arial"/>
              </a:rPr>
              <a:t>1</a:t>
            </a:r>
            <a:r>
              <a:rPr sz="1000" spc="-60" dirty="0">
                <a:latin typeface="Arial"/>
                <a:cs typeface="Arial"/>
              </a:rPr>
              <a:t>0</a:t>
            </a:r>
            <a:r>
              <a:rPr sz="1000" dirty="0">
                <a:latin typeface="Arial"/>
                <a:cs typeface="Arial"/>
              </a:rPr>
              <a:t>0</a:t>
            </a:r>
            <a:endParaRPr sz="1000">
              <a:latin typeface="Arial"/>
              <a:cs typeface="Arial"/>
            </a:endParaRPr>
          </a:p>
          <a:p>
            <a:pPr marR="5080" algn="r">
              <a:lnSpc>
                <a:spcPct val="100000"/>
              </a:lnSpc>
              <a:spcBef>
                <a:spcPts val="530"/>
              </a:spcBef>
            </a:pPr>
            <a:r>
              <a:rPr sz="1000" spc="40" dirty="0">
                <a:latin typeface="Arial"/>
                <a:cs typeface="Arial"/>
              </a:rPr>
              <a:t>50</a:t>
            </a:r>
            <a:endParaRPr sz="1000">
              <a:latin typeface="Arial"/>
              <a:cs typeface="Arial"/>
            </a:endParaRPr>
          </a:p>
          <a:p>
            <a:pPr marR="15875" algn="r">
              <a:lnSpc>
                <a:spcPct val="100000"/>
              </a:lnSpc>
              <a:spcBef>
                <a:spcPts val="525"/>
              </a:spcBef>
            </a:pPr>
            <a:r>
              <a:rPr sz="1000" dirty="0">
                <a:latin typeface="Arial"/>
                <a:cs typeface="Arial"/>
              </a:rPr>
              <a:t>0</a:t>
            </a:r>
            <a:endParaRPr sz="1000">
              <a:latin typeface="Arial"/>
              <a:cs typeface="Arial"/>
            </a:endParaRPr>
          </a:p>
        </p:txBody>
      </p:sp>
      <p:sp>
        <p:nvSpPr>
          <p:cNvPr id="6" name="object 6"/>
          <p:cNvSpPr txBox="1"/>
          <p:nvPr/>
        </p:nvSpPr>
        <p:spPr>
          <a:xfrm>
            <a:off x="2287549" y="3981195"/>
            <a:ext cx="96520" cy="177800"/>
          </a:xfrm>
          <a:prstGeom prst="rect">
            <a:avLst/>
          </a:prstGeom>
        </p:spPr>
        <p:txBody>
          <a:bodyPr vert="horz" wrap="square" lIns="0" tIns="12700" rIns="0" bIns="0" rtlCol="0">
            <a:spAutoFit/>
          </a:bodyPr>
          <a:lstStyle/>
          <a:p>
            <a:pPr marL="12700">
              <a:lnSpc>
                <a:spcPct val="100000"/>
              </a:lnSpc>
              <a:spcBef>
                <a:spcPts val="100"/>
              </a:spcBef>
            </a:pPr>
            <a:r>
              <a:rPr sz="1000" dirty="0">
                <a:latin typeface="Arial"/>
                <a:cs typeface="Arial"/>
              </a:rPr>
              <a:t>1</a:t>
            </a:r>
            <a:endParaRPr sz="1000">
              <a:latin typeface="Arial"/>
              <a:cs typeface="Arial"/>
            </a:endParaRPr>
          </a:p>
        </p:txBody>
      </p:sp>
      <p:sp>
        <p:nvSpPr>
          <p:cNvPr id="7" name="object 7"/>
          <p:cNvSpPr txBox="1"/>
          <p:nvPr/>
        </p:nvSpPr>
        <p:spPr>
          <a:xfrm>
            <a:off x="2847492" y="3981195"/>
            <a:ext cx="96520" cy="177800"/>
          </a:xfrm>
          <a:prstGeom prst="rect">
            <a:avLst/>
          </a:prstGeom>
        </p:spPr>
        <p:txBody>
          <a:bodyPr vert="horz" wrap="square" lIns="0" tIns="12700" rIns="0" bIns="0" rtlCol="0">
            <a:spAutoFit/>
          </a:bodyPr>
          <a:lstStyle/>
          <a:p>
            <a:pPr marL="12700">
              <a:lnSpc>
                <a:spcPct val="100000"/>
              </a:lnSpc>
              <a:spcBef>
                <a:spcPts val="100"/>
              </a:spcBef>
            </a:pPr>
            <a:r>
              <a:rPr sz="1000" dirty="0">
                <a:latin typeface="Arial"/>
                <a:cs typeface="Arial"/>
              </a:rPr>
              <a:t>2</a:t>
            </a:r>
            <a:endParaRPr sz="1000">
              <a:latin typeface="Arial"/>
              <a:cs typeface="Arial"/>
            </a:endParaRPr>
          </a:p>
        </p:txBody>
      </p:sp>
      <p:sp>
        <p:nvSpPr>
          <p:cNvPr id="8" name="object 8"/>
          <p:cNvSpPr txBox="1"/>
          <p:nvPr/>
        </p:nvSpPr>
        <p:spPr>
          <a:xfrm>
            <a:off x="3407435" y="3981195"/>
            <a:ext cx="96520" cy="177800"/>
          </a:xfrm>
          <a:prstGeom prst="rect">
            <a:avLst/>
          </a:prstGeom>
        </p:spPr>
        <p:txBody>
          <a:bodyPr vert="horz" wrap="square" lIns="0" tIns="12700" rIns="0" bIns="0" rtlCol="0">
            <a:spAutoFit/>
          </a:bodyPr>
          <a:lstStyle/>
          <a:p>
            <a:pPr marL="12700">
              <a:lnSpc>
                <a:spcPct val="100000"/>
              </a:lnSpc>
              <a:spcBef>
                <a:spcPts val="100"/>
              </a:spcBef>
            </a:pPr>
            <a:r>
              <a:rPr sz="1000" dirty="0">
                <a:latin typeface="Arial"/>
                <a:cs typeface="Arial"/>
              </a:rPr>
              <a:t>3</a:t>
            </a:r>
            <a:endParaRPr sz="1000">
              <a:latin typeface="Arial"/>
              <a:cs typeface="Arial"/>
            </a:endParaRPr>
          </a:p>
        </p:txBody>
      </p:sp>
      <p:sp>
        <p:nvSpPr>
          <p:cNvPr id="9" name="object 9"/>
          <p:cNvSpPr txBox="1"/>
          <p:nvPr/>
        </p:nvSpPr>
        <p:spPr>
          <a:xfrm>
            <a:off x="3967378" y="3981195"/>
            <a:ext cx="96520" cy="177800"/>
          </a:xfrm>
          <a:prstGeom prst="rect">
            <a:avLst/>
          </a:prstGeom>
        </p:spPr>
        <p:txBody>
          <a:bodyPr vert="horz" wrap="square" lIns="0" tIns="12700" rIns="0" bIns="0" rtlCol="0">
            <a:spAutoFit/>
          </a:bodyPr>
          <a:lstStyle/>
          <a:p>
            <a:pPr marL="12700">
              <a:lnSpc>
                <a:spcPct val="100000"/>
              </a:lnSpc>
              <a:spcBef>
                <a:spcPts val="100"/>
              </a:spcBef>
            </a:pPr>
            <a:r>
              <a:rPr sz="1000" dirty="0">
                <a:latin typeface="Arial"/>
                <a:cs typeface="Arial"/>
              </a:rPr>
              <a:t>4</a:t>
            </a:r>
            <a:endParaRPr sz="1000">
              <a:latin typeface="Arial"/>
              <a:cs typeface="Arial"/>
            </a:endParaRPr>
          </a:p>
        </p:txBody>
      </p:sp>
      <p:sp>
        <p:nvSpPr>
          <p:cNvPr id="10" name="object 10"/>
          <p:cNvSpPr txBox="1"/>
          <p:nvPr/>
        </p:nvSpPr>
        <p:spPr>
          <a:xfrm>
            <a:off x="4205173" y="3960876"/>
            <a:ext cx="1300480" cy="440055"/>
          </a:xfrm>
          <a:prstGeom prst="rect">
            <a:avLst/>
          </a:prstGeom>
        </p:spPr>
        <p:txBody>
          <a:bodyPr vert="horz" wrap="square" lIns="0" tIns="33020" rIns="0" bIns="0" rtlCol="0">
            <a:spAutoFit/>
          </a:bodyPr>
          <a:lstStyle/>
          <a:p>
            <a:pPr algn="ctr">
              <a:lnSpc>
                <a:spcPct val="100000"/>
              </a:lnSpc>
              <a:spcBef>
                <a:spcPts val="260"/>
              </a:spcBef>
              <a:tabLst>
                <a:tab pos="559435" algn="l"/>
              </a:tabLst>
            </a:pPr>
            <a:r>
              <a:rPr sz="1000" dirty="0">
                <a:latin typeface="Arial"/>
                <a:cs typeface="Arial"/>
              </a:rPr>
              <a:t>5	6</a:t>
            </a:r>
          </a:p>
          <a:p>
            <a:pPr algn="ctr">
              <a:lnSpc>
                <a:spcPct val="100000"/>
              </a:lnSpc>
              <a:spcBef>
                <a:spcPts val="225"/>
              </a:spcBef>
            </a:pPr>
            <a:r>
              <a:rPr sz="1400" spc="-5" dirty="0">
                <a:latin typeface="Arial"/>
                <a:cs typeface="Arial"/>
              </a:rPr>
              <a:t>No. of</a:t>
            </a:r>
            <a:r>
              <a:rPr sz="1400" spc="-60" dirty="0">
                <a:latin typeface="Arial"/>
                <a:cs typeface="Arial"/>
              </a:rPr>
              <a:t> </a:t>
            </a:r>
            <a:r>
              <a:rPr sz="1400" spc="-5" dirty="0">
                <a:latin typeface="Arial"/>
                <a:cs typeface="Arial"/>
              </a:rPr>
              <a:t>instances</a:t>
            </a:r>
            <a:endParaRPr sz="1400" dirty="0">
              <a:latin typeface="Arial"/>
              <a:cs typeface="Arial"/>
            </a:endParaRPr>
          </a:p>
        </p:txBody>
      </p:sp>
      <p:sp>
        <p:nvSpPr>
          <p:cNvPr id="11" name="object 11"/>
          <p:cNvSpPr txBox="1"/>
          <p:nvPr/>
        </p:nvSpPr>
        <p:spPr>
          <a:xfrm>
            <a:off x="5647194" y="3981195"/>
            <a:ext cx="96520" cy="177800"/>
          </a:xfrm>
          <a:prstGeom prst="rect">
            <a:avLst/>
          </a:prstGeom>
        </p:spPr>
        <p:txBody>
          <a:bodyPr vert="horz" wrap="square" lIns="0" tIns="12700" rIns="0" bIns="0" rtlCol="0">
            <a:spAutoFit/>
          </a:bodyPr>
          <a:lstStyle/>
          <a:p>
            <a:pPr marL="12700">
              <a:lnSpc>
                <a:spcPct val="100000"/>
              </a:lnSpc>
              <a:spcBef>
                <a:spcPts val="100"/>
              </a:spcBef>
            </a:pPr>
            <a:r>
              <a:rPr sz="1000" dirty="0">
                <a:latin typeface="Arial"/>
                <a:cs typeface="Arial"/>
              </a:rPr>
              <a:t>7</a:t>
            </a:r>
            <a:endParaRPr sz="1000">
              <a:latin typeface="Arial"/>
              <a:cs typeface="Arial"/>
            </a:endParaRPr>
          </a:p>
        </p:txBody>
      </p:sp>
      <p:sp>
        <p:nvSpPr>
          <p:cNvPr id="12" name="object 12"/>
          <p:cNvSpPr txBox="1"/>
          <p:nvPr/>
        </p:nvSpPr>
        <p:spPr>
          <a:xfrm>
            <a:off x="6207137" y="3981195"/>
            <a:ext cx="96520" cy="177800"/>
          </a:xfrm>
          <a:prstGeom prst="rect">
            <a:avLst/>
          </a:prstGeom>
        </p:spPr>
        <p:txBody>
          <a:bodyPr vert="horz" wrap="square" lIns="0" tIns="12700" rIns="0" bIns="0" rtlCol="0">
            <a:spAutoFit/>
          </a:bodyPr>
          <a:lstStyle/>
          <a:p>
            <a:pPr marL="12700">
              <a:lnSpc>
                <a:spcPct val="100000"/>
              </a:lnSpc>
              <a:spcBef>
                <a:spcPts val="100"/>
              </a:spcBef>
            </a:pPr>
            <a:r>
              <a:rPr sz="1000" dirty="0">
                <a:latin typeface="Arial"/>
                <a:cs typeface="Arial"/>
              </a:rPr>
              <a:t>8</a:t>
            </a:r>
            <a:endParaRPr sz="1000">
              <a:latin typeface="Arial"/>
              <a:cs typeface="Arial"/>
            </a:endParaRPr>
          </a:p>
        </p:txBody>
      </p:sp>
      <p:sp>
        <p:nvSpPr>
          <p:cNvPr id="13" name="object 13"/>
          <p:cNvSpPr txBox="1"/>
          <p:nvPr/>
        </p:nvSpPr>
        <p:spPr>
          <a:xfrm>
            <a:off x="6767080" y="3981195"/>
            <a:ext cx="96520" cy="177800"/>
          </a:xfrm>
          <a:prstGeom prst="rect">
            <a:avLst/>
          </a:prstGeom>
        </p:spPr>
        <p:txBody>
          <a:bodyPr vert="horz" wrap="square" lIns="0" tIns="12700" rIns="0" bIns="0" rtlCol="0">
            <a:spAutoFit/>
          </a:bodyPr>
          <a:lstStyle/>
          <a:p>
            <a:pPr marL="12700">
              <a:lnSpc>
                <a:spcPct val="100000"/>
              </a:lnSpc>
              <a:spcBef>
                <a:spcPts val="100"/>
              </a:spcBef>
            </a:pPr>
            <a:r>
              <a:rPr sz="1000" dirty="0">
                <a:latin typeface="Arial"/>
                <a:cs typeface="Arial"/>
              </a:rPr>
              <a:t>9</a:t>
            </a:r>
            <a:endParaRPr sz="1000">
              <a:latin typeface="Arial"/>
              <a:cs typeface="Arial"/>
            </a:endParaRPr>
          </a:p>
        </p:txBody>
      </p:sp>
      <p:sp>
        <p:nvSpPr>
          <p:cNvPr id="14" name="object 14"/>
          <p:cNvSpPr txBox="1"/>
          <p:nvPr/>
        </p:nvSpPr>
        <p:spPr>
          <a:xfrm>
            <a:off x="7291717" y="3981195"/>
            <a:ext cx="177800" cy="177800"/>
          </a:xfrm>
          <a:prstGeom prst="rect">
            <a:avLst/>
          </a:prstGeom>
        </p:spPr>
        <p:txBody>
          <a:bodyPr vert="horz" wrap="square" lIns="0" tIns="12700" rIns="0" bIns="0" rtlCol="0">
            <a:spAutoFit/>
          </a:bodyPr>
          <a:lstStyle/>
          <a:p>
            <a:pPr marL="12700">
              <a:lnSpc>
                <a:spcPct val="100000"/>
              </a:lnSpc>
              <a:spcBef>
                <a:spcPts val="100"/>
              </a:spcBef>
            </a:pPr>
            <a:r>
              <a:rPr sz="1000" spc="40" dirty="0">
                <a:latin typeface="Arial"/>
                <a:cs typeface="Arial"/>
              </a:rPr>
              <a:t>10</a:t>
            </a:r>
            <a:endParaRPr sz="1000">
              <a:latin typeface="Arial"/>
              <a:cs typeface="Arial"/>
            </a:endParaRPr>
          </a:p>
        </p:txBody>
      </p:sp>
      <p:sp>
        <p:nvSpPr>
          <p:cNvPr id="15" name="object 15"/>
          <p:cNvSpPr txBox="1"/>
          <p:nvPr/>
        </p:nvSpPr>
        <p:spPr>
          <a:xfrm>
            <a:off x="1420040" y="1590820"/>
            <a:ext cx="224154" cy="2021839"/>
          </a:xfrm>
          <a:prstGeom prst="rect">
            <a:avLst/>
          </a:prstGeom>
        </p:spPr>
        <p:txBody>
          <a:bodyPr vert="vert270" wrap="square" lIns="0" tIns="0" rIns="0" bIns="0" rtlCol="0">
            <a:spAutoFit/>
          </a:bodyPr>
          <a:lstStyle/>
          <a:p>
            <a:pPr marL="12700">
              <a:lnSpc>
                <a:spcPts val="1645"/>
              </a:lnSpc>
            </a:pPr>
            <a:r>
              <a:rPr sz="1400" spc="-5" dirty="0">
                <a:latin typeface="Arial"/>
                <a:cs typeface="Arial"/>
              </a:rPr>
              <a:t>CPU speed(per</a:t>
            </a:r>
            <a:r>
              <a:rPr sz="1400" spc="-50" dirty="0">
                <a:latin typeface="Arial"/>
                <a:cs typeface="Arial"/>
              </a:rPr>
              <a:t> </a:t>
            </a:r>
            <a:r>
              <a:rPr sz="1400" spc="-5" dirty="0">
                <a:latin typeface="Arial"/>
                <a:cs typeface="Arial"/>
              </a:rPr>
              <a:t>instance)</a:t>
            </a:r>
            <a:endParaRPr sz="1400">
              <a:latin typeface="Arial"/>
              <a:cs typeface="Arial"/>
            </a:endParaRPr>
          </a:p>
        </p:txBody>
      </p:sp>
      <p:sp>
        <p:nvSpPr>
          <p:cNvPr id="16" name="object 16"/>
          <p:cNvSpPr/>
          <p:nvPr/>
        </p:nvSpPr>
        <p:spPr>
          <a:xfrm>
            <a:off x="4268838" y="1468488"/>
            <a:ext cx="243840" cy="0"/>
          </a:xfrm>
          <a:custGeom>
            <a:avLst/>
            <a:gdLst/>
            <a:ahLst/>
            <a:cxnLst/>
            <a:rect l="l" t="t" r="r" b="b"/>
            <a:pathLst>
              <a:path w="243839">
                <a:moveTo>
                  <a:pt x="0" y="0"/>
                </a:moveTo>
                <a:lnTo>
                  <a:pt x="243840" y="1"/>
                </a:lnTo>
              </a:path>
            </a:pathLst>
          </a:custGeom>
          <a:ln w="28575">
            <a:solidFill>
              <a:srgbClr val="FFAB40"/>
            </a:solidFill>
          </a:ln>
        </p:spPr>
        <p:txBody>
          <a:bodyPr wrap="square" lIns="0" tIns="0" rIns="0" bIns="0" rtlCol="0"/>
          <a:lstStyle/>
          <a:p>
            <a:endParaRPr/>
          </a:p>
        </p:txBody>
      </p:sp>
      <p:sp>
        <p:nvSpPr>
          <p:cNvPr id="17" name="object 17"/>
          <p:cNvSpPr txBox="1"/>
          <p:nvPr/>
        </p:nvSpPr>
        <p:spPr>
          <a:xfrm>
            <a:off x="4525695" y="1336547"/>
            <a:ext cx="392430"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Arial"/>
                <a:cs typeface="Arial"/>
              </a:rPr>
              <a:t>H</a:t>
            </a:r>
            <a:r>
              <a:rPr sz="1400" spc="20" dirty="0">
                <a:latin typeface="Arial"/>
                <a:cs typeface="Arial"/>
              </a:rPr>
              <a:t>o</a:t>
            </a:r>
            <a:r>
              <a:rPr sz="1400" dirty="0">
                <a:latin typeface="Arial"/>
                <a:cs typeface="Arial"/>
              </a:rPr>
              <a:t>st</a:t>
            </a:r>
            <a:endParaRPr sz="14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55583" y="3929588"/>
            <a:ext cx="5599430" cy="0"/>
          </a:xfrm>
          <a:custGeom>
            <a:avLst/>
            <a:gdLst/>
            <a:ahLst/>
            <a:cxnLst/>
            <a:rect l="l" t="t" r="r" b="b"/>
            <a:pathLst>
              <a:path w="5599430">
                <a:moveTo>
                  <a:pt x="0" y="0"/>
                </a:moveTo>
                <a:lnTo>
                  <a:pt x="5599423" y="1"/>
                </a:lnTo>
              </a:path>
            </a:pathLst>
          </a:custGeom>
          <a:ln w="9525">
            <a:solidFill>
              <a:srgbClr val="D9D9D9"/>
            </a:solidFill>
          </a:ln>
        </p:spPr>
        <p:txBody>
          <a:bodyPr wrap="square" lIns="0" tIns="0" rIns="0" bIns="0" rtlCol="0"/>
          <a:lstStyle/>
          <a:p>
            <a:endParaRPr/>
          </a:p>
        </p:txBody>
      </p:sp>
      <p:grpSp>
        <p:nvGrpSpPr>
          <p:cNvPr id="3" name="object 3"/>
          <p:cNvGrpSpPr/>
          <p:nvPr/>
        </p:nvGrpSpPr>
        <p:grpSpPr>
          <a:xfrm>
            <a:off x="2321267" y="1968068"/>
            <a:ext cx="5068570" cy="548640"/>
            <a:chOff x="2321267" y="1968068"/>
            <a:chExt cx="5068570" cy="548640"/>
          </a:xfrm>
        </p:grpSpPr>
        <p:sp>
          <p:nvSpPr>
            <p:cNvPr id="4" name="object 4"/>
            <p:cNvSpPr/>
            <p:nvPr/>
          </p:nvSpPr>
          <p:spPr>
            <a:xfrm>
              <a:off x="2335555" y="1982355"/>
              <a:ext cx="5039995" cy="447675"/>
            </a:xfrm>
            <a:custGeom>
              <a:avLst/>
              <a:gdLst/>
              <a:ahLst/>
              <a:cxnLst/>
              <a:rect l="l" t="t" r="r" b="b"/>
              <a:pathLst>
                <a:path w="5039995" h="447675">
                  <a:moveTo>
                    <a:pt x="0" y="0"/>
                  </a:moveTo>
                  <a:lnTo>
                    <a:pt x="560047" y="36945"/>
                  </a:lnTo>
                  <a:lnTo>
                    <a:pt x="1118850" y="125845"/>
                  </a:lnTo>
                  <a:lnTo>
                    <a:pt x="1677650" y="189345"/>
                  </a:lnTo>
                  <a:lnTo>
                    <a:pt x="2236451" y="252845"/>
                  </a:lnTo>
                  <a:lnTo>
                    <a:pt x="2795251" y="303645"/>
                  </a:lnTo>
                  <a:lnTo>
                    <a:pt x="3354051" y="367145"/>
                  </a:lnTo>
                  <a:lnTo>
                    <a:pt x="3925552" y="405245"/>
                  </a:lnTo>
                  <a:lnTo>
                    <a:pt x="4484352" y="447096"/>
                  </a:lnTo>
                  <a:lnTo>
                    <a:pt x="5039482" y="443345"/>
                  </a:lnTo>
                </a:path>
              </a:pathLst>
            </a:custGeom>
            <a:ln w="28575">
              <a:solidFill>
                <a:srgbClr val="FFAB40"/>
              </a:solidFill>
            </a:ln>
          </p:spPr>
          <p:txBody>
            <a:bodyPr wrap="square" lIns="0" tIns="0" rIns="0" bIns="0" rtlCol="0"/>
            <a:lstStyle/>
            <a:p>
              <a:endParaRPr/>
            </a:p>
          </p:txBody>
        </p:sp>
        <p:sp>
          <p:nvSpPr>
            <p:cNvPr id="5" name="object 5"/>
            <p:cNvSpPr/>
            <p:nvPr/>
          </p:nvSpPr>
          <p:spPr>
            <a:xfrm>
              <a:off x="2335555" y="2070582"/>
              <a:ext cx="5039995" cy="431800"/>
            </a:xfrm>
            <a:custGeom>
              <a:avLst/>
              <a:gdLst/>
              <a:ahLst/>
              <a:cxnLst/>
              <a:rect l="l" t="t" r="r" b="b"/>
              <a:pathLst>
                <a:path w="5039995" h="431800">
                  <a:moveTo>
                    <a:pt x="0" y="0"/>
                  </a:moveTo>
                  <a:lnTo>
                    <a:pt x="560047" y="50314"/>
                  </a:lnTo>
                  <a:lnTo>
                    <a:pt x="1118850" y="126514"/>
                  </a:lnTo>
                  <a:lnTo>
                    <a:pt x="1677650" y="190014"/>
                  </a:lnTo>
                  <a:lnTo>
                    <a:pt x="2236451" y="266214"/>
                  </a:lnTo>
                  <a:lnTo>
                    <a:pt x="2795251" y="317014"/>
                  </a:lnTo>
                  <a:lnTo>
                    <a:pt x="3354051" y="355114"/>
                  </a:lnTo>
                  <a:lnTo>
                    <a:pt x="3925552" y="380514"/>
                  </a:lnTo>
                  <a:lnTo>
                    <a:pt x="4484352" y="429004"/>
                  </a:lnTo>
                  <a:lnTo>
                    <a:pt x="5039482" y="431314"/>
                  </a:lnTo>
                </a:path>
              </a:pathLst>
            </a:custGeom>
            <a:ln w="28575">
              <a:solidFill>
                <a:srgbClr val="212121"/>
              </a:solidFill>
            </a:ln>
          </p:spPr>
          <p:txBody>
            <a:bodyPr wrap="square" lIns="0" tIns="0" rIns="0" bIns="0" rtlCol="0"/>
            <a:lstStyle/>
            <a:p>
              <a:endParaRPr/>
            </a:p>
          </p:txBody>
        </p:sp>
        <p:sp>
          <p:nvSpPr>
            <p:cNvPr id="6" name="object 6"/>
            <p:cNvSpPr/>
            <p:nvPr/>
          </p:nvSpPr>
          <p:spPr>
            <a:xfrm>
              <a:off x="2335555" y="1983447"/>
              <a:ext cx="5039995" cy="455295"/>
            </a:xfrm>
            <a:custGeom>
              <a:avLst/>
              <a:gdLst/>
              <a:ahLst/>
              <a:cxnLst/>
              <a:rect l="l" t="t" r="r" b="b"/>
              <a:pathLst>
                <a:path w="5039995" h="455294">
                  <a:moveTo>
                    <a:pt x="0" y="0"/>
                  </a:moveTo>
                  <a:lnTo>
                    <a:pt x="560047" y="35852"/>
                  </a:lnTo>
                  <a:lnTo>
                    <a:pt x="1118850" y="150152"/>
                  </a:lnTo>
                  <a:lnTo>
                    <a:pt x="1677650" y="200952"/>
                  </a:lnTo>
                  <a:lnTo>
                    <a:pt x="2236451" y="264452"/>
                  </a:lnTo>
                  <a:lnTo>
                    <a:pt x="2795251" y="327952"/>
                  </a:lnTo>
                  <a:lnTo>
                    <a:pt x="3354051" y="353352"/>
                  </a:lnTo>
                  <a:lnTo>
                    <a:pt x="3925552" y="416852"/>
                  </a:lnTo>
                  <a:lnTo>
                    <a:pt x="4484352" y="454952"/>
                  </a:lnTo>
                  <a:lnTo>
                    <a:pt x="5039482" y="452515"/>
                  </a:lnTo>
                </a:path>
              </a:pathLst>
            </a:custGeom>
            <a:ln w="28575">
              <a:solidFill>
                <a:srgbClr val="51A038"/>
              </a:solidFill>
            </a:ln>
          </p:spPr>
          <p:txBody>
            <a:bodyPr wrap="square" lIns="0" tIns="0" rIns="0" bIns="0" rtlCol="0"/>
            <a:lstStyle/>
            <a:p>
              <a:endParaRPr/>
            </a:p>
          </p:txBody>
        </p:sp>
        <p:sp>
          <p:nvSpPr>
            <p:cNvPr id="7" name="object 7"/>
            <p:cNvSpPr/>
            <p:nvPr/>
          </p:nvSpPr>
          <p:spPr>
            <a:xfrm>
              <a:off x="2335555" y="1995728"/>
              <a:ext cx="5039995" cy="445134"/>
            </a:xfrm>
            <a:custGeom>
              <a:avLst/>
              <a:gdLst/>
              <a:ahLst/>
              <a:cxnLst/>
              <a:rect l="l" t="t" r="r" b="b"/>
              <a:pathLst>
                <a:path w="5039995" h="445135">
                  <a:moveTo>
                    <a:pt x="0" y="0"/>
                  </a:moveTo>
                  <a:lnTo>
                    <a:pt x="560047" y="74372"/>
                  </a:lnTo>
                  <a:lnTo>
                    <a:pt x="1118850" y="188672"/>
                  </a:lnTo>
                  <a:lnTo>
                    <a:pt x="1677650" y="252172"/>
                  </a:lnTo>
                  <a:lnTo>
                    <a:pt x="2236451" y="290272"/>
                  </a:lnTo>
                  <a:lnTo>
                    <a:pt x="2795251" y="366472"/>
                  </a:lnTo>
                  <a:lnTo>
                    <a:pt x="3354051" y="404572"/>
                  </a:lnTo>
                  <a:lnTo>
                    <a:pt x="3925552" y="429972"/>
                  </a:lnTo>
                  <a:lnTo>
                    <a:pt x="4484352" y="442672"/>
                  </a:lnTo>
                  <a:lnTo>
                    <a:pt x="5039482" y="444779"/>
                  </a:lnTo>
                </a:path>
              </a:pathLst>
            </a:custGeom>
            <a:ln w="28575">
              <a:solidFill>
                <a:srgbClr val="00B0F0"/>
              </a:solidFill>
            </a:ln>
          </p:spPr>
          <p:txBody>
            <a:bodyPr wrap="square" lIns="0" tIns="0" rIns="0" bIns="0" rtlCol="0"/>
            <a:lstStyle/>
            <a:p>
              <a:endParaRPr/>
            </a:p>
          </p:txBody>
        </p:sp>
      </p:grpSp>
      <p:sp>
        <p:nvSpPr>
          <p:cNvPr id="8" name="object 8"/>
          <p:cNvSpPr txBox="1"/>
          <p:nvPr/>
        </p:nvSpPr>
        <p:spPr>
          <a:xfrm>
            <a:off x="1721840" y="1579371"/>
            <a:ext cx="248920" cy="2427605"/>
          </a:xfrm>
          <a:prstGeom prst="rect">
            <a:avLst/>
          </a:prstGeom>
        </p:spPr>
        <p:txBody>
          <a:bodyPr vert="horz" wrap="square" lIns="0" tIns="76835" rIns="0" bIns="0" rtlCol="0">
            <a:spAutoFit/>
          </a:bodyPr>
          <a:lstStyle/>
          <a:p>
            <a:pPr marR="17145" algn="r">
              <a:lnSpc>
                <a:spcPct val="100000"/>
              </a:lnSpc>
              <a:spcBef>
                <a:spcPts val="605"/>
              </a:spcBef>
            </a:pPr>
            <a:r>
              <a:rPr sz="1000" spc="40" dirty="0">
                <a:latin typeface="Arial"/>
                <a:cs typeface="Arial"/>
              </a:rPr>
              <a:t>5</a:t>
            </a:r>
            <a:r>
              <a:rPr sz="1000" spc="-60" dirty="0">
                <a:latin typeface="Arial"/>
                <a:cs typeface="Arial"/>
              </a:rPr>
              <a:t>0</a:t>
            </a:r>
            <a:r>
              <a:rPr sz="1000" dirty="0">
                <a:latin typeface="Arial"/>
                <a:cs typeface="Arial"/>
              </a:rPr>
              <a:t>0</a:t>
            </a:r>
            <a:endParaRPr sz="1000">
              <a:latin typeface="Arial"/>
              <a:cs typeface="Arial"/>
            </a:endParaRPr>
          </a:p>
          <a:p>
            <a:pPr marR="17145" algn="r">
              <a:lnSpc>
                <a:spcPct val="100000"/>
              </a:lnSpc>
              <a:spcBef>
                <a:spcPts val="500"/>
              </a:spcBef>
            </a:pPr>
            <a:r>
              <a:rPr sz="1000" spc="40" dirty="0">
                <a:latin typeface="Arial"/>
                <a:cs typeface="Arial"/>
              </a:rPr>
              <a:t>4</a:t>
            </a:r>
            <a:r>
              <a:rPr sz="1000" spc="-60" dirty="0">
                <a:latin typeface="Arial"/>
                <a:cs typeface="Arial"/>
              </a:rPr>
              <a:t>5</a:t>
            </a:r>
            <a:r>
              <a:rPr sz="1000" dirty="0">
                <a:latin typeface="Arial"/>
                <a:cs typeface="Arial"/>
              </a:rPr>
              <a:t>0</a:t>
            </a:r>
            <a:endParaRPr sz="1000">
              <a:latin typeface="Arial"/>
              <a:cs typeface="Arial"/>
            </a:endParaRPr>
          </a:p>
          <a:p>
            <a:pPr marR="17145" algn="r">
              <a:lnSpc>
                <a:spcPct val="100000"/>
              </a:lnSpc>
              <a:spcBef>
                <a:spcPts val="530"/>
              </a:spcBef>
            </a:pPr>
            <a:r>
              <a:rPr sz="1000" spc="40" dirty="0">
                <a:latin typeface="Arial"/>
                <a:cs typeface="Arial"/>
              </a:rPr>
              <a:t>4</a:t>
            </a:r>
            <a:r>
              <a:rPr sz="1000" spc="-60" dirty="0">
                <a:latin typeface="Arial"/>
                <a:cs typeface="Arial"/>
              </a:rPr>
              <a:t>0</a:t>
            </a:r>
            <a:r>
              <a:rPr sz="1000" dirty="0">
                <a:latin typeface="Arial"/>
                <a:cs typeface="Arial"/>
              </a:rPr>
              <a:t>0</a:t>
            </a:r>
            <a:endParaRPr sz="1000">
              <a:latin typeface="Arial"/>
              <a:cs typeface="Arial"/>
            </a:endParaRPr>
          </a:p>
          <a:p>
            <a:pPr marR="17145" algn="r">
              <a:lnSpc>
                <a:spcPct val="100000"/>
              </a:lnSpc>
              <a:spcBef>
                <a:spcPts val="530"/>
              </a:spcBef>
            </a:pPr>
            <a:r>
              <a:rPr sz="1000" spc="40" dirty="0">
                <a:latin typeface="Arial"/>
                <a:cs typeface="Arial"/>
              </a:rPr>
              <a:t>3</a:t>
            </a:r>
            <a:r>
              <a:rPr sz="1000" spc="-60" dirty="0">
                <a:latin typeface="Arial"/>
                <a:cs typeface="Arial"/>
              </a:rPr>
              <a:t>5</a:t>
            </a:r>
            <a:r>
              <a:rPr sz="1000" dirty="0">
                <a:latin typeface="Arial"/>
                <a:cs typeface="Arial"/>
              </a:rPr>
              <a:t>0</a:t>
            </a:r>
            <a:endParaRPr sz="1000">
              <a:latin typeface="Arial"/>
              <a:cs typeface="Arial"/>
            </a:endParaRPr>
          </a:p>
          <a:p>
            <a:pPr marR="17145" algn="r">
              <a:lnSpc>
                <a:spcPct val="100000"/>
              </a:lnSpc>
              <a:spcBef>
                <a:spcPts val="500"/>
              </a:spcBef>
            </a:pPr>
            <a:r>
              <a:rPr sz="1000" spc="40" dirty="0">
                <a:latin typeface="Arial"/>
                <a:cs typeface="Arial"/>
              </a:rPr>
              <a:t>3</a:t>
            </a:r>
            <a:r>
              <a:rPr sz="1000" spc="-60" dirty="0">
                <a:latin typeface="Arial"/>
                <a:cs typeface="Arial"/>
              </a:rPr>
              <a:t>0</a:t>
            </a:r>
            <a:r>
              <a:rPr sz="1000" dirty="0">
                <a:latin typeface="Arial"/>
                <a:cs typeface="Arial"/>
              </a:rPr>
              <a:t>0</a:t>
            </a:r>
            <a:endParaRPr sz="1000">
              <a:latin typeface="Arial"/>
              <a:cs typeface="Arial"/>
            </a:endParaRPr>
          </a:p>
          <a:p>
            <a:pPr marR="17145" algn="r">
              <a:lnSpc>
                <a:spcPct val="100000"/>
              </a:lnSpc>
              <a:spcBef>
                <a:spcPts val="530"/>
              </a:spcBef>
            </a:pPr>
            <a:r>
              <a:rPr sz="1000" spc="40" dirty="0">
                <a:latin typeface="Arial"/>
                <a:cs typeface="Arial"/>
              </a:rPr>
              <a:t>2</a:t>
            </a:r>
            <a:r>
              <a:rPr sz="1000" spc="-60" dirty="0">
                <a:latin typeface="Arial"/>
                <a:cs typeface="Arial"/>
              </a:rPr>
              <a:t>5</a:t>
            </a:r>
            <a:r>
              <a:rPr sz="1000" dirty="0">
                <a:latin typeface="Arial"/>
                <a:cs typeface="Arial"/>
              </a:rPr>
              <a:t>0</a:t>
            </a:r>
            <a:endParaRPr sz="1000">
              <a:latin typeface="Arial"/>
              <a:cs typeface="Arial"/>
            </a:endParaRPr>
          </a:p>
          <a:p>
            <a:pPr marR="17145" algn="r">
              <a:lnSpc>
                <a:spcPct val="100000"/>
              </a:lnSpc>
              <a:spcBef>
                <a:spcPts val="530"/>
              </a:spcBef>
            </a:pPr>
            <a:r>
              <a:rPr sz="1000" spc="40" dirty="0">
                <a:latin typeface="Arial"/>
                <a:cs typeface="Arial"/>
              </a:rPr>
              <a:t>2</a:t>
            </a:r>
            <a:r>
              <a:rPr sz="1000" spc="-60" dirty="0">
                <a:latin typeface="Arial"/>
                <a:cs typeface="Arial"/>
              </a:rPr>
              <a:t>0</a:t>
            </a:r>
            <a:r>
              <a:rPr sz="1000" dirty="0">
                <a:latin typeface="Arial"/>
                <a:cs typeface="Arial"/>
              </a:rPr>
              <a:t>0</a:t>
            </a:r>
            <a:endParaRPr sz="1000">
              <a:latin typeface="Arial"/>
              <a:cs typeface="Arial"/>
            </a:endParaRPr>
          </a:p>
          <a:p>
            <a:pPr marR="17145" algn="r">
              <a:lnSpc>
                <a:spcPct val="100000"/>
              </a:lnSpc>
              <a:spcBef>
                <a:spcPts val="500"/>
              </a:spcBef>
            </a:pPr>
            <a:r>
              <a:rPr sz="1000" spc="40" dirty="0">
                <a:latin typeface="Arial"/>
                <a:cs typeface="Arial"/>
              </a:rPr>
              <a:t>1</a:t>
            </a:r>
            <a:r>
              <a:rPr sz="1000" spc="-60" dirty="0">
                <a:latin typeface="Arial"/>
                <a:cs typeface="Arial"/>
              </a:rPr>
              <a:t>5</a:t>
            </a:r>
            <a:r>
              <a:rPr sz="1000" dirty="0">
                <a:latin typeface="Arial"/>
                <a:cs typeface="Arial"/>
              </a:rPr>
              <a:t>0</a:t>
            </a:r>
            <a:endParaRPr sz="1000">
              <a:latin typeface="Arial"/>
              <a:cs typeface="Arial"/>
            </a:endParaRPr>
          </a:p>
          <a:p>
            <a:pPr marR="17145" algn="r">
              <a:lnSpc>
                <a:spcPct val="100000"/>
              </a:lnSpc>
              <a:spcBef>
                <a:spcPts val="530"/>
              </a:spcBef>
            </a:pPr>
            <a:r>
              <a:rPr sz="1000" spc="40" dirty="0">
                <a:latin typeface="Arial"/>
                <a:cs typeface="Arial"/>
              </a:rPr>
              <a:t>1</a:t>
            </a:r>
            <a:r>
              <a:rPr sz="1000" spc="-60" dirty="0">
                <a:latin typeface="Arial"/>
                <a:cs typeface="Arial"/>
              </a:rPr>
              <a:t>0</a:t>
            </a:r>
            <a:r>
              <a:rPr sz="1000" dirty="0">
                <a:latin typeface="Arial"/>
                <a:cs typeface="Arial"/>
              </a:rPr>
              <a:t>0</a:t>
            </a:r>
            <a:endParaRPr sz="1000">
              <a:latin typeface="Arial"/>
              <a:cs typeface="Arial"/>
            </a:endParaRPr>
          </a:p>
          <a:p>
            <a:pPr marR="5080" algn="r">
              <a:lnSpc>
                <a:spcPct val="100000"/>
              </a:lnSpc>
              <a:spcBef>
                <a:spcPts val="530"/>
              </a:spcBef>
            </a:pPr>
            <a:r>
              <a:rPr sz="1000" spc="40" dirty="0">
                <a:latin typeface="Arial"/>
                <a:cs typeface="Arial"/>
              </a:rPr>
              <a:t>50</a:t>
            </a:r>
            <a:endParaRPr sz="1000">
              <a:latin typeface="Arial"/>
              <a:cs typeface="Arial"/>
            </a:endParaRPr>
          </a:p>
          <a:p>
            <a:pPr marR="15875" algn="r">
              <a:lnSpc>
                <a:spcPct val="100000"/>
              </a:lnSpc>
              <a:spcBef>
                <a:spcPts val="525"/>
              </a:spcBef>
            </a:pPr>
            <a:r>
              <a:rPr sz="1000" dirty="0">
                <a:latin typeface="Arial"/>
                <a:cs typeface="Arial"/>
              </a:rPr>
              <a:t>0</a:t>
            </a:r>
            <a:endParaRPr sz="1000">
              <a:latin typeface="Arial"/>
              <a:cs typeface="Arial"/>
            </a:endParaRPr>
          </a:p>
        </p:txBody>
      </p:sp>
      <p:sp>
        <p:nvSpPr>
          <p:cNvPr id="9" name="object 9"/>
          <p:cNvSpPr txBox="1"/>
          <p:nvPr/>
        </p:nvSpPr>
        <p:spPr>
          <a:xfrm>
            <a:off x="2287549" y="3981195"/>
            <a:ext cx="96520" cy="177800"/>
          </a:xfrm>
          <a:prstGeom prst="rect">
            <a:avLst/>
          </a:prstGeom>
        </p:spPr>
        <p:txBody>
          <a:bodyPr vert="horz" wrap="square" lIns="0" tIns="12700" rIns="0" bIns="0" rtlCol="0">
            <a:spAutoFit/>
          </a:bodyPr>
          <a:lstStyle/>
          <a:p>
            <a:pPr marL="12700">
              <a:lnSpc>
                <a:spcPct val="100000"/>
              </a:lnSpc>
              <a:spcBef>
                <a:spcPts val="100"/>
              </a:spcBef>
            </a:pPr>
            <a:r>
              <a:rPr sz="1000" dirty="0">
                <a:latin typeface="Arial"/>
                <a:cs typeface="Arial"/>
              </a:rPr>
              <a:t>1</a:t>
            </a:r>
            <a:endParaRPr sz="1000">
              <a:latin typeface="Arial"/>
              <a:cs typeface="Arial"/>
            </a:endParaRPr>
          </a:p>
        </p:txBody>
      </p:sp>
      <p:sp>
        <p:nvSpPr>
          <p:cNvPr id="10" name="object 10"/>
          <p:cNvSpPr txBox="1"/>
          <p:nvPr/>
        </p:nvSpPr>
        <p:spPr>
          <a:xfrm>
            <a:off x="2847492" y="3981195"/>
            <a:ext cx="96520" cy="177800"/>
          </a:xfrm>
          <a:prstGeom prst="rect">
            <a:avLst/>
          </a:prstGeom>
        </p:spPr>
        <p:txBody>
          <a:bodyPr vert="horz" wrap="square" lIns="0" tIns="12700" rIns="0" bIns="0" rtlCol="0">
            <a:spAutoFit/>
          </a:bodyPr>
          <a:lstStyle/>
          <a:p>
            <a:pPr marL="12700">
              <a:lnSpc>
                <a:spcPct val="100000"/>
              </a:lnSpc>
              <a:spcBef>
                <a:spcPts val="100"/>
              </a:spcBef>
            </a:pPr>
            <a:r>
              <a:rPr sz="1000" dirty="0">
                <a:latin typeface="Arial"/>
                <a:cs typeface="Arial"/>
              </a:rPr>
              <a:t>2</a:t>
            </a:r>
            <a:endParaRPr sz="1000">
              <a:latin typeface="Arial"/>
              <a:cs typeface="Arial"/>
            </a:endParaRPr>
          </a:p>
        </p:txBody>
      </p:sp>
      <p:sp>
        <p:nvSpPr>
          <p:cNvPr id="11" name="object 11"/>
          <p:cNvSpPr txBox="1"/>
          <p:nvPr/>
        </p:nvSpPr>
        <p:spPr>
          <a:xfrm>
            <a:off x="3407435" y="3981195"/>
            <a:ext cx="96520" cy="177800"/>
          </a:xfrm>
          <a:prstGeom prst="rect">
            <a:avLst/>
          </a:prstGeom>
        </p:spPr>
        <p:txBody>
          <a:bodyPr vert="horz" wrap="square" lIns="0" tIns="12700" rIns="0" bIns="0" rtlCol="0">
            <a:spAutoFit/>
          </a:bodyPr>
          <a:lstStyle/>
          <a:p>
            <a:pPr marL="12700">
              <a:lnSpc>
                <a:spcPct val="100000"/>
              </a:lnSpc>
              <a:spcBef>
                <a:spcPts val="100"/>
              </a:spcBef>
            </a:pPr>
            <a:r>
              <a:rPr sz="1000" dirty="0">
                <a:latin typeface="Arial"/>
                <a:cs typeface="Arial"/>
              </a:rPr>
              <a:t>3</a:t>
            </a:r>
            <a:endParaRPr sz="1000">
              <a:latin typeface="Arial"/>
              <a:cs typeface="Arial"/>
            </a:endParaRPr>
          </a:p>
        </p:txBody>
      </p:sp>
      <p:sp>
        <p:nvSpPr>
          <p:cNvPr id="12" name="object 12"/>
          <p:cNvSpPr txBox="1"/>
          <p:nvPr/>
        </p:nvSpPr>
        <p:spPr>
          <a:xfrm>
            <a:off x="3967378" y="3981195"/>
            <a:ext cx="96520" cy="177800"/>
          </a:xfrm>
          <a:prstGeom prst="rect">
            <a:avLst/>
          </a:prstGeom>
        </p:spPr>
        <p:txBody>
          <a:bodyPr vert="horz" wrap="square" lIns="0" tIns="12700" rIns="0" bIns="0" rtlCol="0">
            <a:spAutoFit/>
          </a:bodyPr>
          <a:lstStyle/>
          <a:p>
            <a:pPr marL="12700">
              <a:lnSpc>
                <a:spcPct val="100000"/>
              </a:lnSpc>
              <a:spcBef>
                <a:spcPts val="100"/>
              </a:spcBef>
            </a:pPr>
            <a:r>
              <a:rPr sz="1000" dirty="0">
                <a:latin typeface="Arial"/>
                <a:cs typeface="Arial"/>
              </a:rPr>
              <a:t>4</a:t>
            </a:r>
            <a:endParaRPr sz="1000">
              <a:latin typeface="Arial"/>
              <a:cs typeface="Arial"/>
            </a:endParaRPr>
          </a:p>
        </p:txBody>
      </p:sp>
      <p:sp>
        <p:nvSpPr>
          <p:cNvPr id="13" name="object 13"/>
          <p:cNvSpPr txBox="1"/>
          <p:nvPr/>
        </p:nvSpPr>
        <p:spPr>
          <a:xfrm>
            <a:off x="4205173" y="3960876"/>
            <a:ext cx="1300480" cy="440055"/>
          </a:xfrm>
          <a:prstGeom prst="rect">
            <a:avLst/>
          </a:prstGeom>
        </p:spPr>
        <p:txBody>
          <a:bodyPr vert="horz" wrap="square" lIns="0" tIns="33020" rIns="0" bIns="0" rtlCol="0">
            <a:spAutoFit/>
          </a:bodyPr>
          <a:lstStyle/>
          <a:p>
            <a:pPr algn="ctr">
              <a:lnSpc>
                <a:spcPct val="100000"/>
              </a:lnSpc>
              <a:spcBef>
                <a:spcPts val="260"/>
              </a:spcBef>
              <a:tabLst>
                <a:tab pos="559435" algn="l"/>
              </a:tabLst>
            </a:pPr>
            <a:r>
              <a:rPr sz="1000" dirty="0">
                <a:latin typeface="Arial"/>
                <a:cs typeface="Arial"/>
              </a:rPr>
              <a:t>5	6</a:t>
            </a:r>
            <a:endParaRPr sz="1000">
              <a:latin typeface="Arial"/>
              <a:cs typeface="Arial"/>
            </a:endParaRPr>
          </a:p>
          <a:p>
            <a:pPr algn="ctr">
              <a:lnSpc>
                <a:spcPct val="100000"/>
              </a:lnSpc>
              <a:spcBef>
                <a:spcPts val="225"/>
              </a:spcBef>
            </a:pPr>
            <a:r>
              <a:rPr sz="1400" spc="-5" dirty="0">
                <a:latin typeface="Arial"/>
                <a:cs typeface="Arial"/>
              </a:rPr>
              <a:t>No. of</a:t>
            </a:r>
            <a:r>
              <a:rPr sz="1400" spc="-60" dirty="0">
                <a:latin typeface="Arial"/>
                <a:cs typeface="Arial"/>
              </a:rPr>
              <a:t> </a:t>
            </a:r>
            <a:r>
              <a:rPr sz="1400" spc="-5" dirty="0">
                <a:latin typeface="Arial"/>
                <a:cs typeface="Arial"/>
              </a:rPr>
              <a:t>instances</a:t>
            </a:r>
            <a:endParaRPr sz="1400">
              <a:latin typeface="Arial"/>
              <a:cs typeface="Arial"/>
            </a:endParaRPr>
          </a:p>
        </p:txBody>
      </p:sp>
      <p:sp>
        <p:nvSpPr>
          <p:cNvPr id="14" name="object 14"/>
          <p:cNvSpPr txBox="1"/>
          <p:nvPr/>
        </p:nvSpPr>
        <p:spPr>
          <a:xfrm>
            <a:off x="5647194" y="3981195"/>
            <a:ext cx="96520" cy="177800"/>
          </a:xfrm>
          <a:prstGeom prst="rect">
            <a:avLst/>
          </a:prstGeom>
        </p:spPr>
        <p:txBody>
          <a:bodyPr vert="horz" wrap="square" lIns="0" tIns="12700" rIns="0" bIns="0" rtlCol="0">
            <a:spAutoFit/>
          </a:bodyPr>
          <a:lstStyle/>
          <a:p>
            <a:pPr marL="12700">
              <a:lnSpc>
                <a:spcPct val="100000"/>
              </a:lnSpc>
              <a:spcBef>
                <a:spcPts val="100"/>
              </a:spcBef>
            </a:pPr>
            <a:r>
              <a:rPr sz="1000" dirty="0">
                <a:latin typeface="Arial"/>
                <a:cs typeface="Arial"/>
              </a:rPr>
              <a:t>7</a:t>
            </a:r>
            <a:endParaRPr sz="1000">
              <a:latin typeface="Arial"/>
              <a:cs typeface="Arial"/>
            </a:endParaRPr>
          </a:p>
        </p:txBody>
      </p:sp>
      <p:sp>
        <p:nvSpPr>
          <p:cNvPr id="15" name="object 15"/>
          <p:cNvSpPr txBox="1"/>
          <p:nvPr/>
        </p:nvSpPr>
        <p:spPr>
          <a:xfrm>
            <a:off x="6207137" y="3981195"/>
            <a:ext cx="96520" cy="177800"/>
          </a:xfrm>
          <a:prstGeom prst="rect">
            <a:avLst/>
          </a:prstGeom>
        </p:spPr>
        <p:txBody>
          <a:bodyPr vert="horz" wrap="square" lIns="0" tIns="12700" rIns="0" bIns="0" rtlCol="0">
            <a:spAutoFit/>
          </a:bodyPr>
          <a:lstStyle/>
          <a:p>
            <a:pPr marL="12700">
              <a:lnSpc>
                <a:spcPct val="100000"/>
              </a:lnSpc>
              <a:spcBef>
                <a:spcPts val="100"/>
              </a:spcBef>
            </a:pPr>
            <a:r>
              <a:rPr sz="1000" dirty="0">
                <a:latin typeface="Arial"/>
                <a:cs typeface="Arial"/>
              </a:rPr>
              <a:t>8</a:t>
            </a:r>
            <a:endParaRPr sz="1000">
              <a:latin typeface="Arial"/>
              <a:cs typeface="Arial"/>
            </a:endParaRPr>
          </a:p>
        </p:txBody>
      </p:sp>
      <p:sp>
        <p:nvSpPr>
          <p:cNvPr id="16" name="object 16"/>
          <p:cNvSpPr txBox="1"/>
          <p:nvPr/>
        </p:nvSpPr>
        <p:spPr>
          <a:xfrm>
            <a:off x="6767080" y="3981195"/>
            <a:ext cx="96520" cy="177800"/>
          </a:xfrm>
          <a:prstGeom prst="rect">
            <a:avLst/>
          </a:prstGeom>
        </p:spPr>
        <p:txBody>
          <a:bodyPr vert="horz" wrap="square" lIns="0" tIns="12700" rIns="0" bIns="0" rtlCol="0">
            <a:spAutoFit/>
          </a:bodyPr>
          <a:lstStyle/>
          <a:p>
            <a:pPr marL="12700">
              <a:lnSpc>
                <a:spcPct val="100000"/>
              </a:lnSpc>
              <a:spcBef>
                <a:spcPts val="100"/>
              </a:spcBef>
            </a:pPr>
            <a:r>
              <a:rPr sz="1000" dirty="0">
                <a:latin typeface="Arial"/>
                <a:cs typeface="Arial"/>
              </a:rPr>
              <a:t>9</a:t>
            </a:r>
            <a:endParaRPr sz="1000">
              <a:latin typeface="Arial"/>
              <a:cs typeface="Arial"/>
            </a:endParaRPr>
          </a:p>
        </p:txBody>
      </p:sp>
      <p:sp>
        <p:nvSpPr>
          <p:cNvPr id="17" name="object 17"/>
          <p:cNvSpPr txBox="1"/>
          <p:nvPr/>
        </p:nvSpPr>
        <p:spPr>
          <a:xfrm>
            <a:off x="7291717" y="3981195"/>
            <a:ext cx="177800" cy="177800"/>
          </a:xfrm>
          <a:prstGeom prst="rect">
            <a:avLst/>
          </a:prstGeom>
        </p:spPr>
        <p:txBody>
          <a:bodyPr vert="horz" wrap="square" lIns="0" tIns="12700" rIns="0" bIns="0" rtlCol="0">
            <a:spAutoFit/>
          </a:bodyPr>
          <a:lstStyle/>
          <a:p>
            <a:pPr marL="12700">
              <a:lnSpc>
                <a:spcPct val="100000"/>
              </a:lnSpc>
              <a:spcBef>
                <a:spcPts val="100"/>
              </a:spcBef>
            </a:pPr>
            <a:r>
              <a:rPr sz="1000" spc="40" dirty="0">
                <a:latin typeface="Arial"/>
                <a:cs typeface="Arial"/>
              </a:rPr>
              <a:t>10</a:t>
            </a:r>
            <a:endParaRPr sz="1000">
              <a:latin typeface="Arial"/>
              <a:cs typeface="Arial"/>
            </a:endParaRPr>
          </a:p>
        </p:txBody>
      </p:sp>
      <p:sp>
        <p:nvSpPr>
          <p:cNvPr id="18" name="object 18"/>
          <p:cNvSpPr txBox="1"/>
          <p:nvPr/>
        </p:nvSpPr>
        <p:spPr>
          <a:xfrm>
            <a:off x="1420040" y="1590820"/>
            <a:ext cx="224154" cy="2021839"/>
          </a:xfrm>
          <a:prstGeom prst="rect">
            <a:avLst/>
          </a:prstGeom>
        </p:spPr>
        <p:txBody>
          <a:bodyPr vert="vert270" wrap="square" lIns="0" tIns="0" rIns="0" bIns="0" rtlCol="0">
            <a:spAutoFit/>
          </a:bodyPr>
          <a:lstStyle/>
          <a:p>
            <a:pPr marL="12700">
              <a:lnSpc>
                <a:spcPts val="1645"/>
              </a:lnSpc>
            </a:pPr>
            <a:r>
              <a:rPr sz="1400" spc="-5" dirty="0">
                <a:latin typeface="Arial"/>
                <a:cs typeface="Arial"/>
              </a:rPr>
              <a:t>CPU speed(per</a:t>
            </a:r>
            <a:r>
              <a:rPr sz="1400" spc="-50" dirty="0">
                <a:latin typeface="Arial"/>
                <a:cs typeface="Arial"/>
              </a:rPr>
              <a:t> </a:t>
            </a:r>
            <a:r>
              <a:rPr sz="1400" spc="-5" dirty="0">
                <a:latin typeface="Arial"/>
                <a:cs typeface="Arial"/>
              </a:rPr>
              <a:t>instance)</a:t>
            </a:r>
            <a:endParaRPr sz="1400">
              <a:latin typeface="Arial"/>
              <a:cs typeface="Arial"/>
            </a:endParaRPr>
          </a:p>
        </p:txBody>
      </p:sp>
      <p:sp>
        <p:nvSpPr>
          <p:cNvPr id="19" name="object 19"/>
          <p:cNvSpPr/>
          <p:nvPr/>
        </p:nvSpPr>
        <p:spPr>
          <a:xfrm>
            <a:off x="2742844" y="1468488"/>
            <a:ext cx="243840" cy="0"/>
          </a:xfrm>
          <a:custGeom>
            <a:avLst/>
            <a:gdLst/>
            <a:ahLst/>
            <a:cxnLst/>
            <a:rect l="l" t="t" r="r" b="b"/>
            <a:pathLst>
              <a:path w="243839">
                <a:moveTo>
                  <a:pt x="0" y="0"/>
                </a:moveTo>
                <a:lnTo>
                  <a:pt x="243840" y="1"/>
                </a:lnTo>
              </a:path>
            </a:pathLst>
          </a:custGeom>
          <a:ln w="28575">
            <a:solidFill>
              <a:srgbClr val="FFAB40"/>
            </a:solidFill>
          </a:ln>
        </p:spPr>
        <p:txBody>
          <a:bodyPr wrap="square" lIns="0" tIns="0" rIns="0" bIns="0" rtlCol="0"/>
          <a:lstStyle/>
          <a:p>
            <a:endParaRPr/>
          </a:p>
        </p:txBody>
      </p:sp>
      <p:sp>
        <p:nvSpPr>
          <p:cNvPr id="20" name="object 20"/>
          <p:cNvSpPr txBox="1"/>
          <p:nvPr/>
        </p:nvSpPr>
        <p:spPr>
          <a:xfrm>
            <a:off x="2999701" y="1336547"/>
            <a:ext cx="392430"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Arial"/>
                <a:cs typeface="Arial"/>
              </a:rPr>
              <a:t>H</a:t>
            </a:r>
            <a:r>
              <a:rPr sz="1400" spc="20" dirty="0">
                <a:latin typeface="Arial"/>
                <a:cs typeface="Arial"/>
              </a:rPr>
              <a:t>o</a:t>
            </a:r>
            <a:r>
              <a:rPr sz="1400" dirty="0">
                <a:latin typeface="Arial"/>
                <a:cs typeface="Arial"/>
              </a:rPr>
              <a:t>st</a:t>
            </a:r>
            <a:endParaRPr sz="1400">
              <a:latin typeface="Arial"/>
              <a:cs typeface="Arial"/>
            </a:endParaRPr>
          </a:p>
        </p:txBody>
      </p:sp>
      <p:sp>
        <p:nvSpPr>
          <p:cNvPr id="21" name="object 21"/>
          <p:cNvSpPr/>
          <p:nvPr/>
        </p:nvSpPr>
        <p:spPr>
          <a:xfrm>
            <a:off x="3546157" y="1468488"/>
            <a:ext cx="243840" cy="0"/>
          </a:xfrm>
          <a:custGeom>
            <a:avLst/>
            <a:gdLst/>
            <a:ahLst/>
            <a:cxnLst/>
            <a:rect l="l" t="t" r="r" b="b"/>
            <a:pathLst>
              <a:path w="243839">
                <a:moveTo>
                  <a:pt x="0" y="0"/>
                </a:moveTo>
                <a:lnTo>
                  <a:pt x="243840" y="1"/>
                </a:lnTo>
              </a:path>
            </a:pathLst>
          </a:custGeom>
          <a:ln w="28575">
            <a:solidFill>
              <a:srgbClr val="212121"/>
            </a:solidFill>
          </a:ln>
        </p:spPr>
        <p:txBody>
          <a:bodyPr wrap="square" lIns="0" tIns="0" rIns="0" bIns="0" rtlCol="0"/>
          <a:lstStyle/>
          <a:p>
            <a:endParaRPr/>
          </a:p>
        </p:txBody>
      </p:sp>
      <p:sp>
        <p:nvSpPr>
          <p:cNvPr id="22" name="object 22"/>
          <p:cNvSpPr txBox="1"/>
          <p:nvPr/>
        </p:nvSpPr>
        <p:spPr>
          <a:xfrm>
            <a:off x="3803015" y="1336547"/>
            <a:ext cx="910590" cy="238760"/>
          </a:xfrm>
          <a:prstGeom prst="rect">
            <a:avLst/>
          </a:prstGeom>
        </p:spPr>
        <p:txBody>
          <a:bodyPr vert="horz" wrap="square" lIns="0" tIns="12700" rIns="0" bIns="0" rtlCol="0">
            <a:spAutoFit/>
          </a:bodyPr>
          <a:lstStyle/>
          <a:p>
            <a:pPr marL="12700">
              <a:lnSpc>
                <a:spcPct val="100000"/>
              </a:lnSpc>
              <a:spcBef>
                <a:spcPts val="100"/>
              </a:spcBef>
            </a:pPr>
            <a:r>
              <a:rPr sz="1400" spc="40" dirty="0">
                <a:latin typeface="Arial"/>
                <a:cs typeface="Arial"/>
              </a:rPr>
              <a:t>F</a:t>
            </a:r>
            <a:r>
              <a:rPr sz="1400" spc="-15" dirty="0">
                <a:latin typeface="Arial"/>
                <a:cs typeface="Arial"/>
              </a:rPr>
              <a:t>i</a:t>
            </a:r>
            <a:r>
              <a:rPr sz="1400" spc="-70" dirty="0">
                <a:latin typeface="Arial"/>
                <a:cs typeface="Arial"/>
              </a:rPr>
              <a:t>r</a:t>
            </a:r>
            <a:r>
              <a:rPr sz="1400" spc="20" dirty="0">
                <a:latin typeface="Arial"/>
                <a:cs typeface="Arial"/>
              </a:rPr>
              <a:t>e</a:t>
            </a:r>
            <a:r>
              <a:rPr sz="1400" dirty="0">
                <a:latin typeface="Arial"/>
                <a:cs typeface="Arial"/>
              </a:rPr>
              <a:t>c</a:t>
            </a:r>
            <a:r>
              <a:rPr sz="1400" spc="30" dirty="0">
                <a:latin typeface="Arial"/>
                <a:cs typeface="Arial"/>
              </a:rPr>
              <a:t>r</a:t>
            </a:r>
            <a:r>
              <a:rPr sz="1400" spc="20" dirty="0">
                <a:latin typeface="Arial"/>
                <a:cs typeface="Arial"/>
              </a:rPr>
              <a:t>a</a:t>
            </a:r>
            <a:r>
              <a:rPr sz="1400" dirty="0">
                <a:latin typeface="Arial"/>
                <a:cs typeface="Arial"/>
              </a:rPr>
              <a:t>ck</a:t>
            </a:r>
            <a:r>
              <a:rPr sz="1400" spc="-80" dirty="0">
                <a:latin typeface="Arial"/>
                <a:cs typeface="Arial"/>
              </a:rPr>
              <a:t>e</a:t>
            </a:r>
            <a:r>
              <a:rPr sz="1400" dirty="0">
                <a:latin typeface="Arial"/>
                <a:cs typeface="Arial"/>
              </a:rPr>
              <a:t>r</a:t>
            </a:r>
            <a:endParaRPr sz="1400">
              <a:latin typeface="Arial"/>
              <a:cs typeface="Arial"/>
            </a:endParaRPr>
          </a:p>
        </p:txBody>
      </p:sp>
      <p:sp>
        <p:nvSpPr>
          <p:cNvPr id="23" name="object 23"/>
          <p:cNvSpPr/>
          <p:nvPr/>
        </p:nvSpPr>
        <p:spPr>
          <a:xfrm>
            <a:off x="4872837" y="1468488"/>
            <a:ext cx="243840" cy="0"/>
          </a:xfrm>
          <a:custGeom>
            <a:avLst/>
            <a:gdLst/>
            <a:ahLst/>
            <a:cxnLst/>
            <a:rect l="l" t="t" r="r" b="b"/>
            <a:pathLst>
              <a:path w="243839">
                <a:moveTo>
                  <a:pt x="0" y="0"/>
                </a:moveTo>
                <a:lnTo>
                  <a:pt x="243840" y="1"/>
                </a:lnTo>
              </a:path>
            </a:pathLst>
          </a:custGeom>
          <a:ln w="28575">
            <a:solidFill>
              <a:srgbClr val="51A038"/>
            </a:solidFill>
          </a:ln>
        </p:spPr>
        <p:txBody>
          <a:bodyPr wrap="square" lIns="0" tIns="0" rIns="0" bIns="0" rtlCol="0"/>
          <a:lstStyle/>
          <a:p>
            <a:endParaRPr/>
          </a:p>
        </p:txBody>
      </p:sp>
      <p:sp>
        <p:nvSpPr>
          <p:cNvPr id="24" name="object 24"/>
          <p:cNvSpPr txBox="1"/>
          <p:nvPr/>
        </p:nvSpPr>
        <p:spPr>
          <a:xfrm>
            <a:off x="5129695" y="1336547"/>
            <a:ext cx="370205" cy="238760"/>
          </a:xfrm>
          <a:prstGeom prst="rect">
            <a:avLst/>
          </a:prstGeom>
        </p:spPr>
        <p:txBody>
          <a:bodyPr vert="horz" wrap="square" lIns="0" tIns="12700" rIns="0" bIns="0" rtlCol="0">
            <a:spAutoFit/>
          </a:bodyPr>
          <a:lstStyle/>
          <a:p>
            <a:pPr marL="12700">
              <a:lnSpc>
                <a:spcPct val="100000"/>
              </a:lnSpc>
              <a:spcBef>
                <a:spcPts val="100"/>
              </a:spcBef>
            </a:pPr>
            <a:r>
              <a:rPr sz="1400" spc="20" dirty="0">
                <a:latin typeface="Arial"/>
                <a:cs typeface="Arial"/>
              </a:rPr>
              <a:t>L</a:t>
            </a:r>
            <a:r>
              <a:rPr sz="1400" spc="-35" dirty="0">
                <a:latin typeface="Arial"/>
                <a:cs typeface="Arial"/>
              </a:rPr>
              <a:t>X</a:t>
            </a:r>
            <a:r>
              <a:rPr sz="1400" dirty="0">
                <a:latin typeface="Arial"/>
                <a:cs typeface="Arial"/>
              </a:rPr>
              <a:t>C</a:t>
            </a:r>
            <a:endParaRPr sz="1400">
              <a:latin typeface="Arial"/>
              <a:cs typeface="Arial"/>
            </a:endParaRPr>
          </a:p>
        </p:txBody>
      </p:sp>
      <p:sp>
        <p:nvSpPr>
          <p:cNvPr id="25" name="object 25"/>
          <p:cNvSpPr/>
          <p:nvPr/>
        </p:nvSpPr>
        <p:spPr>
          <a:xfrm>
            <a:off x="5656465" y="1468488"/>
            <a:ext cx="243840" cy="0"/>
          </a:xfrm>
          <a:custGeom>
            <a:avLst/>
            <a:gdLst/>
            <a:ahLst/>
            <a:cxnLst/>
            <a:rect l="l" t="t" r="r" b="b"/>
            <a:pathLst>
              <a:path w="243839">
                <a:moveTo>
                  <a:pt x="0" y="0"/>
                </a:moveTo>
                <a:lnTo>
                  <a:pt x="243840" y="1"/>
                </a:lnTo>
              </a:path>
            </a:pathLst>
          </a:custGeom>
          <a:ln w="28575">
            <a:solidFill>
              <a:srgbClr val="00B0F0"/>
            </a:solidFill>
          </a:ln>
        </p:spPr>
        <p:txBody>
          <a:bodyPr wrap="square" lIns="0" tIns="0" rIns="0" bIns="0" rtlCol="0"/>
          <a:lstStyle/>
          <a:p>
            <a:endParaRPr/>
          </a:p>
        </p:txBody>
      </p:sp>
      <p:sp>
        <p:nvSpPr>
          <p:cNvPr id="26" name="object 26"/>
          <p:cNvSpPr txBox="1"/>
          <p:nvPr/>
        </p:nvSpPr>
        <p:spPr>
          <a:xfrm>
            <a:off x="5913323" y="1336547"/>
            <a:ext cx="529590" cy="238760"/>
          </a:xfrm>
          <a:prstGeom prst="rect">
            <a:avLst/>
          </a:prstGeom>
        </p:spPr>
        <p:txBody>
          <a:bodyPr vert="horz" wrap="square" lIns="0" tIns="12700" rIns="0" bIns="0" rtlCol="0">
            <a:spAutoFit/>
          </a:bodyPr>
          <a:lstStyle/>
          <a:p>
            <a:pPr marL="12700">
              <a:lnSpc>
                <a:spcPct val="100000"/>
              </a:lnSpc>
              <a:spcBef>
                <a:spcPts val="100"/>
              </a:spcBef>
            </a:pPr>
            <a:r>
              <a:rPr sz="1400" spc="20" dirty="0">
                <a:latin typeface="Arial"/>
                <a:cs typeface="Arial"/>
              </a:rPr>
              <a:t>g</a:t>
            </a:r>
            <a:r>
              <a:rPr sz="1400" spc="-35" dirty="0">
                <a:latin typeface="Arial"/>
                <a:cs typeface="Arial"/>
              </a:rPr>
              <a:t>V</a:t>
            </a:r>
            <a:r>
              <a:rPr sz="1400" spc="-15" dirty="0">
                <a:latin typeface="Arial"/>
                <a:cs typeface="Arial"/>
              </a:rPr>
              <a:t>i</a:t>
            </a:r>
            <a:r>
              <a:rPr sz="1400" dirty="0">
                <a:latin typeface="Arial"/>
                <a:cs typeface="Arial"/>
              </a:rPr>
              <a:t>s</a:t>
            </a:r>
            <a:r>
              <a:rPr sz="1400" spc="20" dirty="0">
                <a:latin typeface="Arial"/>
                <a:cs typeface="Arial"/>
              </a:rPr>
              <a:t>o</a:t>
            </a:r>
            <a:r>
              <a:rPr sz="1400" dirty="0">
                <a:latin typeface="Arial"/>
                <a:cs typeface="Arial"/>
              </a:rPr>
              <a:t>r</a:t>
            </a:r>
            <a:endParaRPr sz="1400">
              <a:latin typeface="Arial"/>
              <a:cs typeface="Arial"/>
            </a:endParaRPr>
          </a:p>
        </p:txBody>
      </p:sp>
      <p:sp>
        <p:nvSpPr>
          <p:cNvPr id="27" name="object 27"/>
          <p:cNvSpPr txBox="1">
            <a:spLocks noGrp="1"/>
          </p:cNvSpPr>
          <p:nvPr>
            <p:ph type="title"/>
          </p:nvPr>
        </p:nvSpPr>
        <p:spPr>
          <a:xfrm>
            <a:off x="2226424" y="460754"/>
            <a:ext cx="4674870" cy="452120"/>
          </a:xfrm>
          <a:prstGeom prst="rect">
            <a:avLst/>
          </a:prstGeom>
        </p:spPr>
        <p:txBody>
          <a:bodyPr vert="horz" wrap="square" lIns="0" tIns="12700" rIns="0" bIns="0" rtlCol="0">
            <a:spAutoFit/>
          </a:bodyPr>
          <a:lstStyle/>
          <a:p>
            <a:pPr marL="12700">
              <a:lnSpc>
                <a:spcPct val="100000"/>
              </a:lnSpc>
              <a:spcBef>
                <a:spcPts val="100"/>
              </a:spcBef>
            </a:pPr>
            <a:r>
              <a:rPr sz="2800" spc="-5" dirty="0"/>
              <a:t>CPU: </a:t>
            </a:r>
            <a:r>
              <a:rPr sz="2800" dirty="0"/>
              <a:t>Sysbench</a:t>
            </a:r>
            <a:r>
              <a:rPr sz="2800" spc="-60" dirty="0"/>
              <a:t> </a:t>
            </a:r>
            <a:r>
              <a:rPr sz="2800" dirty="0"/>
              <a:t>Performance</a:t>
            </a:r>
            <a:endParaRPr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424" y="256539"/>
            <a:ext cx="2519045" cy="452120"/>
          </a:xfrm>
          <a:prstGeom prst="rect">
            <a:avLst/>
          </a:prstGeom>
        </p:spPr>
        <p:txBody>
          <a:bodyPr vert="horz" wrap="square" lIns="0" tIns="12700" rIns="0" bIns="0" rtlCol="0">
            <a:spAutoFit/>
          </a:bodyPr>
          <a:lstStyle/>
          <a:p>
            <a:pPr marL="12700">
              <a:lnSpc>
                <a:spcPct val="100000"/>
              </a:lnSpc>
              <a:spcBef>
                <a:spcPts val="100"/>
              </a:spcBef>
            </a:pPr>
            <a:r>
              <a:rPr sz="2800" spc="-5" dirty="0"/>
              <a:t>CPU:</a:t>
            </a:r>
            <a:r>
              <a:rPr sz="2800" spc="-65" dirty="0"/>
              <a:t> </a:t>
            </a:r>
            <a:r>
              <a:rPr sz="2800" dirty="0"/>
              <a:t>Coverage</a:t>
            </a:r>
            <a:endParaRPr sz="2800"/>
          </a:p>
        </p:txBody>
      </p:sp>
      <p:sp>
        <p:nvSpPr>
          <p:cNvPr id="3" name="object 3"/>
          <p:cNvSpPr txBox="1"/>
          <p:nvPr/>
        </p:nvSpPr>
        <p:spPr>
          <a:xfrm>
            <a:off x="390424" y="895603"/>
            <a:ext cx="7499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O</a:t>
            </a:r>
            <a:r>
              <a:rPr sz="1800" dirty="0">
                <a:latin typeface="Arial"/>
                <a:cs typeface="Arial"/>
              </a:rPr>
              <a:t>v</a:t>
            </a:r>
            <a:r>
              <a:rPr sz="1800" spc="-5" dirty="0">
                <a:latin typeface="Arial"/>
                <a:cs typeface="Arial"/>
              </a:rPr>
              <a:t>e</a:t>
            </a:r>
            <a:r>
              <a:rPr sz="1800" dirty="0">
                <a:latin typeface="Arial"/>
                <a:cs typeface="Arial"/>
              </a:rPr>
              <a:t>r</a:t>
            </a:r>
            <a:r>
              <a:rPr sz="1800" spc="-5" dirty="0">
                <a:latin typeface="Arial"/>
                <a:cs typeface="Arial"/>
              </a:rPr>
              <a:t>a</a:t>
            </a:r>
            <a:r>
              <a:rPr sz="1800" dirty="0">
                <a:latin typeface="Arial"/>
                <a:cs typeface="Arial"/>
              </a:rPr>
              <a:t>ll</a:t>
            </a:r>
            <a:endParaRPr sz="1800">
              <a:latin typeface="Arial"/>
              <a:cs typeface="Arial"/>
            </a:endParaRPr>
          </a:p>
        </p:txBody>
      </p:sp>
      <p:sp>
        <p:nvSpPr>
          <p:cNvPr id="4" name="object 4"/>
          <p:cNvSpPr txBox="1"/>
          <p:nvPr/>
        </p:nvSpPr>
        <p:spPr>
          <a:xfrm>
            <a:off x="4950523" y="1023620"/>
            <a:ext cx="394335" cy="299720"/>
          </a:xfrm>
          <a:prstGeom prst="rect">
            <a:avLst/>
          </a:prstGeom>
        </p:spPr>
        <p:txBody>
          <a:bodyPr vert="horz" wrap="square" lIns="0" tIns="12700" rIns="0" bIns="0" rtlCol="0">
            <a:spAutoFit/>
          </a:bodyPr>
          <a:lstStyle/>
          <a:p>
            <a:pPr marL="12700">
              <a:lnSpc>
                <a:spcPct val="100000"/>
              </a:lnSpc>
              <a:spcBef>
                <a:spcPts val="100"/>
              </a:spcBef>
            </a:pPr>
            <a:r>
              <a:rPr sz="1800" i="1" spc="-5" dirty="0">
                <a:latin typeface="Arial"/>
                <a:cs typeface="Arial"/>
              </a:rPr>
              <a:t>/</a:t>
            </a:r>
            <a:r>
              <a:rPr sz="1800" i="1" dirty="0">
                <a:latin typeface="Arial"/>
                <a:cs typeface="Arial"/>
              </a:rPr>
              <a:t>virt</a:t>
            </a:r>
            <a:endParaRPr sz="1800">
              <a:latin typeface="Arial"/>
              <a:cs typeface="Arial"/>
            </a:endParaRPr>
          </a:p>
        </p:txBody>
      </p:sp>
      <p:grpSp>
        <p:nvGrpSpPr>
          <p:cNvPr id="5" name="object 5"/>
          <p:cNvGrpSpPr/>
          <p:nvPr/>
        </p:nvGrpSpPr>
        <p:grpSpPr>
          <a:xfrm>
            <a:off x="414527" y="1642872"/>
            <a:ext cx="3057525" cy="3142615"/>
            <a:chOff x="414527" y="1642872"/>
            <a:chExt cx="3057525" cy="3142615"/>
          </a:xfrm>
        </p:grpSpPr>
        <p:sp>
          <p:nvSpPr>
            <p:cNvPr id="6" name="object 6"/>
            <p:cNvSpPr/>
            <p:nvPr/>
          </p:nvSpPr>
          <p:spPr>
            <a:xfrm>
              <a:off x="414527" y="1642872"/>
              <a:ext cx="3057144" cy="314248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286000" y="3307245"/>
              <a:ext cx="715645" cy="576580"/>
            </a:xfrm>
            <a:custGeom>
              <a:avLst/>
              <a:gdLst/>
              <a:ahLst/>
              <a:cxnLst/>
              <a:rect l="l" t="t" r="r" b="b"/>
              <a:pathLst>
                <a:path w="715644" h="576579">
                  <a:moveTo>
                    <a:pt x="0" y="288235"/>
                  </a:moveTo>
                  <a:lnTo>
                    <a:pt x="3879" y="245641"/>
                  </a:lnTo>
                  <a:lnTo>
                    <a:pt x="15149" y="204988"/>
                  </a:lnTo>
                  <a:lnTo>
                    <a:pt x="33255" y="166722"/>
                  </a:lnTo>
                  <a:lnTo>
                    <a:pt x="57645" y="131288"/>
                  </a:lnTo>
                  <a:lnTo>
                    <a:pt x="87764" y="99131"/>
                  </a:lnTo>
                  <a:lnTo>
                    <a:pt x="123060" y="70699"/>
                  </a:lnTo>
                  <a:lnTo>
                    <a:pt x="162978" y="46436"/>
                  </a:lnTo>
                  <a:lnTo>
                    <a:pt x="206966" y="26789"/>
                  </a:lnTo>
                  <a:lnTo>
                    <a:pt x="254469" y="12203"/>
                  </a:lnTo>
                  <a:lnTo>
                    <a:pt x="304934" y="3125"/>
                  </a:lnTo>
                  <a:lnTo>
                    <a:pt x="357809" y="0"/>
                  </a:lnTo>
                  <a:lnTo>
                    <a:pt x="410683" y="3125"/>
                  </a:lnTo>
                  <a:lnTo>
                    <a:pt x="461149" y="12203"/>
                  </a:lnTo>
                  <a:lnTo>
                    <a:pt x="508652" y="26789"/>
                  </a:lnTo>
                  <a:lnTo>
                    <a:pt x="552639" y="46436"/>
                  </a:lnTo>
                  <a:lnTo>
                    <a:pt x="592558" y="70699"/>
                  </a:lnTo>
                  <a:lnTo>
                    <a:pt x="627853" y="99131"/>
                  </a:lnTo>
                  <a:lnTo>
                    <a:pt x="657973" y="131288"/>
                  </a:lnTo>
                  <a:lnTo>
                    <a:pt x="682362" y="166722"/>
                  </a:lnTo>
                  <a:lnTo>
                    <a:pt x="700469" y="204988"/>
                  </a:lnTo>
                  <a:lnTo>
                    <a:pt x="711738" y="245641"/>
                  </a:lnTo>
                  <a:lnTo>
                    <a:pt x="715618" y="288235"/>
                  </a:lnTo>
                  <a:lnTo>
                    <a:pt x="711738" y="330828"/>
                  </a:lnTo>
                  <a:lnTo>
                    <a:pt x="700469" y="371481"/>
                  </a:lnTo>
                  <a:lnTo>
                    <a:pt x="682362" y="409747"/>
                  </a:lnTo>
                  <a:lnTo>
                    <a:pt x="657973" y="445182"/>
                  </a:lnTo>
                  <a:lnTo>
                    <a:pt x="627853" y="477338"/>
                  </a:lnTo>
                  <a:lnTo>
                    <a:pt x="592558" y="505771"/>
                  </a:lnTo>
                  <a:lnTo>
                    <a:pt x="552639" y="530033"/>
                  </a:lnTo>
                  <a:lnTo>
                    <a:pt x="508652" y="549681"/>
                  </a:lnTo>
                  <a:lnTo>
                    <a:pt x="461149" y="564266"/>
                  </a:lnTo>
                  <a:lnTo>
                    <a:pt x="410683" y="573345"/>
                  </a:lnTo>
                  <a:lnTo>
                    <a:pt x="357809" y="576470"/>
                  </a:lnTo>
                  <a:lnTo>
                    <a:pt x="304934" y="573345"/>
                  </a:lnTo>
                  <a:lnTo>
                    <a:pt x="254469" y="564266"/>
                  </a:lnTo>
                  <a:lnTo>
                    <a:pt x="206966" y="549681"/>
                  </a:lnTo>
                  <a:lnTo>
                    <a:pt x="162978" y="530033"/>
                  </a:lnTo>
                  <a:lnTo>
                    <a:pt x="123060" y="505771"/>
                  </a:lnTo>
                  <a:lnTo>
                    <a:pt x="87764" y="477338"/>
                  </a:lnTo>
                  <a:lnTo>
                    <a:pt x="57645" y="445182"/>
                  </a:lnTo>
                  <a:lnTo>
                    <a:pt x="33255" y="409747"/>
                  </a:lnTo>
                  <a:lnTo>
                    <a:pt x="15149" y="371481"/>
                  </a:lnTo>
                  <a:lnTo>
                    <a:pt x="3879" y="330828"/>
                  </a:lnTo>
                  <a:lnTo>
                    <a:pt x="0" y="288235"/>
                  </a:lnTo>
                  <a:close/>
                </a:path>
              </a:pathLst>
            </a:custGeom>
            <a:ln w="25400">
              <a:solidFill>
                <a:srgbClr val="C00000"/>
              </a:solidFill>
            </a:ln>
          </p:spPr>
          <p:txBody>
            <a:bodyPr wrap="square" lIns="0" tIns="0" rIns="0" bIns="0" rtlCol="0"/>
            <a:lstStyle/>
            <a:p>
              <a:endParaRPr/>
            </a:p>
          </p:txBody>
        </p:sp>
        <p:sp>
          <p:nvSpPr>
            <p:cNvPr id="8" name="object 8"/>
            <p:cNvSpPr/>
            <p:nvPr/>
          </p:nvSpPr>
          <p:spPr>
            <a:xfrm>
              <a:off x="1587550" y="2900044"/>
              <a:ext cx="715645" cy="576580"/>
            </a:xfrm>
            <a:custGeom>
              <a:avLst/>
              <a:gdLst/>
              <a:ahLst/>
              <a:cxnLst/>
              <a:rect l="l" t="t" r="r" b="b"/>
              <a:pathLst>
                <a:path w="715644" h="576579">
                  <a:moveTo>
                    <a:pt x="0" y="288235"/>
                  </a:moveTo>
                  <a:lnTo>
                    <a:pt x="3879" y="245641"/>
                  </a:lnTo>
                  <a:lnTo>
                    <a:pt x="15149" y="204988"/>
                  </a:lnTo>
                  <a:lnTo>
                    <a:pt x="33255" y="166722"/>
                  </a:lnTo>
                  <a:lnTo>
                    <a:pt x="57645" y="131288"/>
                  </a:lnTo>
                  <a:lnTo>
                    <a:pt x="87764" y="99131"/>
                  </a:lnTo>
                  <a:lnTo>
                    <a:pt x="123060" y="70699"/>
                  </a:lnTo>
                  <a:lnTo>
                    <a:pt x="162978" y="46436"/>
                  </a:lnTo>
                  <a:lnTo>
                    <a:pt x="206966" y="26789"/>
                  </a:lnTo>
                  <a:lnTo>
                    <a:pt x="254469" y="12203"/>
                  </a:lnTo>
                  <a:lnTo>
                    <a:pt x="304934" y="3125"/>
                  </a:lnTo>
                  <a:lnTo>
                    <a:pt x="357809" y="0"/>
                  </a:lnTo>
                  <a:lnTo>
                    <a:pt x="410683" y="3125"/>
                  </a:lnTo>
                  <a:lnTo>
                    <a:pt x="461149" y="12203"/>
                  </a:lnTo>
                  <a:lnTo>
                    <a:pt x="508652" y="26789"/>
                  </a:lnTo>
                  <a:lnTo>
                    <a:pt x="552639" y="46436"/>
                  </a:lnTo>
                  <a:lnTo>
                    <a:pt x="592558" y="70699"/>
                  </a:lnTo>
                  <a:lnTo>
                    <a:pt x="627853" y="99131"/>
                  </a:lnTo>
                  <a:lnTo>
                    <a:pt x="657973" y="131288"/>
                  </a:lnTo>
                  <a:lnTo>
                    <a:pt x="682362" y="166722"/>
                  </a:lnTo>
                  <a:lnTo>
                    <a:pt x="700469" y="204988"/>
                  </a:lnTo>
                  <a:lnTo>
                    <a:pt x="711738" y="245641"/>
                  </a:lnTo>
                  <a:lnTo>
                    <a:pt x="715618" y="288235"/>
                  </a:lnTo>
                  <a:lnTo>
                    <a:pt x="711738" y="330828"/>
                  </a:lnTo>
                  <a:lnTo>
                    <a:pt x="700469" y="371481"/>
                  </a:lnTo>
                  <a:lnTo>
                    <a:pt x="682362" y="409747"/>
                  </a:lnTo>
                  <a:lnTo>
                    <a:pt x="657973" y="445182"/>
                  </a:lnTo>
                  <a:lnTo>
                    <a:pt x="627853" y="477338"/>
                  </a:lnTo>
                  <a:lnTo>
                    <a:pt x="592558" y="505771"/>
                  </a:lnTo>
                  <a:lnTo>
                    <a:pt x="552639" y="530033"/>
                  </a:lnTo>
                  <a:lnTo>
                    <a:pt x="508652" y="549681"/>
                  </a:lnTo>
                  <a:lnTo>
                    <a:pt x="461149" y="564266"/>
                  </a:lnTo>
                  <a:lnTo>
                    <a:pt x="410683" y="573345"/>
                  </a:lnTo>
                  <a:lnTo>
                    <a:pt x="357809" y="576470"/>
                  </a:lnTo>
                  <a:lnTo>
                    <a:pt x="304934" y="573345"/>
                  </a:lnTo>
                  <a:lnTo>
                    <a:pt x="254469" y="564266"/>
                  </a:lnTo>
                  <a:lnTo>
                    <a:pt x="206966" y="549681"/>
                  </a:lnTo>
                  <a:lnTo>
                    <a:pt x="162978" y="530033"/>
                  </a:lnTo>
                  <a:lnTo>
                    <a:pt x="123060" y="505771"/>
                  </a:lnTo>
                  <a:lnTo>
                    <a:pt x="87764" y="477338"/>
                  </a:lnTo>
                  <a:lnTo>
                    <a:pt x="57645" y="445182"/>
                  </a:lnTo>
                  <a:lnTo>
                    <a:pt x="33255" y="409747"/>
                  </a:lnTo>
                  <a:lnTo>
                    <a:pt x="15149" y="371481"/>
                  </a:lnTo>
                  <a:lnTo>
                    <a:pt x="3879" y="330828"/>
                  </a:lnTo>
                  <a:lnTo>
                    <a:pt x="0" y="288235"/>
                  </a:lnTo>
                  <a:close/>
                </a:path>
              </a:pathLst>
            </a:custGeom>
            <a:ln w="25400">
              <a:solidFill>
                <a:srgbClr val="C00000"/>
              </a:solidFill>
            </a:ln>
          </p:spPr>
          <p:txBody>
            <a:bodyPr wrap="square" lIns="0" tIns="0" rIns="0" bIns="0" rtlCol="0"/>
            <a:lstStyle/>
            <a:p>
              <a:endParaRPr/>
            </a:p>
          </p:txBody>
        </p:sp>
      </p:grpSp>
      <p:grpSp>
        <p:nvGrpSpPr>
          <p:cNvPr id="9" name="object 9"/>
          <p:cNvGrpSpPr/>
          <p:nvPr/>
        </p:nvGrpSpPr>
        <p:grpSpPr>
          <a:xfrm>
            <a:off x="4916423" y="1612391"/>
            <a:ext cx="3191510" cy="3307079"/>
            <a:chOff x="4916423" y="1612391"/>
            <a:chExt cx="3191510" cy="3307079"/>
          </a:xfrm>
        </p:grpSpPr>
        <p:sp>
          <p:nvSpPr>
            <p:cNvPr id="10" name="object 10"/>
            <p:cNvSpPr/>
            <p:nvPr/>
          </p:nvSpPr>
          <p:spPr>
            <a:xfrm>
              <a:off x="4916423" y="1612391"/>
              <a:ext cx="3191255" cy="3307080"/>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7445832" y="2345321"/>
              <a:ext cx="409575" cy="453390"/>
            </a:xfrm>
            <a:custGeom>
              <a:avLst/>
              <a:gdLst/>
              <a:ahLst/>
              <a:cxnLst/>
              <a:rect l="l" t="t" r="r" b="b"/>
              <a:pathLst>
                <a:path w="409575" h="453389">
                  <a:moveTo>
                    <a:pt x="0" y="226422"/>
                  </a:moveTo>
                  <a:lnTo>
                    <a:pt x="5404" y="174505"/>
                  </a:lnTo>
                  <a:lnTo>
                    <a:pt x="20800" y="126847"/>
                  </a:lnTo>
                  <a:lnTo>
                    <a:pt x="44959" y="84806"/>
                  </a:lnTo>
                  <a:lnTo>
                    <a:pt x="76652" y="49742"/>
                  </a:lnTo>
                  <a:lnTo>
                    <a:pt x="114650" y="23013"/>
                  </a:lnTo>
                  <a:lnTo>
                    <a:pt x="157726" y="5979"/>
                  </a:lnTo>
                  <a:lnTo>
                    <a:pt x="204651" y="0"/>
                  </a:lnTo>
                  <a:lnTo>
                    <a:pt x="251575" y="5979"/>
                  </a:lnTo>
                  <a:lnTo>
                    <a:pt x="294651" y="23013"/>
                  </a:lnTo>
                  <a:lnTo>
                    <a:pt x="332650" y="49742"/>
                  </a:lnTo>
                  <a:lnTo>
                    <a:pt x="364342" y="84806"/>
                  </a:lnTo>
                  <a:lnTo>
                    <a:pt x="388501" y="126847"/>
                  </a:lnTo>
                  <a:lnTo>
                    <a:pt x="403897" y="174505"/>
                  </a:lnTo>
                  <a:lnTo>
                    <a:pt x="409302" y="226422"/>
                  </a:lnTo>
                  <a:lnTo>
                    <a:pt x="403897" y="278338"/>
                  </a:lnTo>
                  <a:lnTo>
                    <a:pt x="388501" y="325997"/>
                  </a:lnTo>
                  <a:lnTo>
                    <a:pt x="364342" y="368038"/>
                  </a:lnTo>
                  <a:lnTo>
                    <a:pt x="332650" y="403102"/>
                  </a:lnTo>
                  <a:lnTo>
                    <a:pt x="294651" y="429831"/>
                  </a:lnTo>
                  <a:lnTo>
                    <a:pt x="251575" y="446865"/>
                  </a:lnTo>
                  <a:lnTo>
                    <a:pt x="204651" y="452845"/>
                  </a:lnTo>
                  <a:lnTo>
                    <a:pt x="157726" y="446865"/>
                  </a:lnTo>
                  <a:lnTo>
                    <a:pt x="114650" y="429831"/>
                  </a:lnTo>
                  <a:lnTo>
                    <a:pt x="76652" y="403102"/>
                  </a:lnTo>
                  <a:lnTo>
                    <a:pt x="44959" y="368038"/>
                  </a:lnTo>
                  <a:lnTo>
                    <a:pt x="20800" y="325997"/>
                  </a:lnTo>
                  <a:lnTo>
                    <a:pt x="5404" y="278338"/>
                  </a:lnTo>
                  <a:lnTo>
                    <a:pt x="0" y="226422"/>
                  </a:lnTo>
                  <a:close/>
                </a:path>
              </a:pathLst>
            </a:custGeom>
            <a:ln w="25400">
              <a:solidFill>
                <a:srgbClr val="C00000"/>
              </a:solidFill>
            </a:ln>
          </p:spPr>
          <p:txBody>
            <a:bodyPr wrap="square" lIns="0" tIns="0" rIns="0" bIns="0" rtlCol="0"/>
            <a:lstStyle/>
            <a:p>
              <a:endParaRPr/>
            </a:p>
          </p:txBody>
        </p:sp>
        <p:sp>
          <p:nvSpPr>
            <p:cNvPr id="12" name="object 12"/>
            <p:cNvSpPr/>
            <p:nvPr/>
          </p:nvSpPr>
          <p:spPr>
            <a:xfrm>
              <a:off x="5558967" y="3314852"/>
              <a:ext cx="653415" cy="576580"/>
            </a:xfrm>
            <a:custGeom>
              <a:avLst/>
              <a:gdLst/>
              <a:ahLst/>
              <a:cxnLst/>
              <a:rect l="l" t="t" r="r" b="b"/>
              <a:pathLst>
                <a:path w="653414" h="576579">
                  <a:moveTo>
                    <a:pt x="0" y="288235"/>
                  </a:moveTo>
                  <a:lnTo>
                    <a:pt x="3540" y="245641"/>
                  </a:lnTo>
                  <a:lnTo>
                    <a:pt x="13826" y="204988"/>
                  </a:lnTo>
                  <a:lnTo>
                    <a:pt x="30352" y="166722"/>
                  </a:lnTo>
                  <a:lnTo>
                    <a:pt x="52612" y="131288"/>
                  </a:lnTo>
                  <a:lnTo>
                    <a:pt x="80102" y="99131"/>
                  </a:lnTo>
                  <a:lnTo>
                    <a:pt x="112316" y="70699"/>
                  </a:lnTo>
                  <a:lnTo>
                    <a:pt x="148749" y="46436"/>
                  </a:lnTo>
                  <a:lnTo>
                    <a:pt x="188897" y="26789"/>
                  </a:lnTo>
                  <a:lnTo>
                    <a:pt x="232253" y="12203"/>
                  </a:lnTo>
                  <a:lnTo>
                    <a:pt x="278312" y="3125"/>
                  </a:lnTo>
                  <a:lnTo>
                    <a:pt x="326571" y="0"/>
                  </a:lnTo>
                  <a:lnTo>
                    <a:pt x="374829" y="3125"/>
                  </a:lnTo>
                  <a:lnTo>
                    <a:pt x="420889" y="12203"/>
                  </a:lnTo>
                  <a:lnTo>
                    <a:pt x="464245" y="26789"/>
                  </a:lnTo>
                  <a:lnTo>
                    <a:pt x="504393" y="46436"/>
                  </a:lnTo>
                  <a:lnTo>
                    <a:pt x="540826" y="70699"/>
                  </a:lnTo>
                  <a:lnTo>
                    <a:pt x="573040" y="99131"/>
                  </a:lnTo>
                  <a:lnTo>
                    <a:pt x="600530" y="131288"/>
                  </a:lnTo>
                  <a:lnTo>
                    <a:pt x="622790" y="166722"/>
                  </a:lnTo>
                  <a:lnTo>
                    <a:pt x="639316" y="204988"/>
                  </a:lnTo>
                  <a:lnTo>
                    <a:pt x="649602" y="245641"/>
                  </a:lnTo>
                  <a:lnTo>
                    <a:pt x="653143" y="288235"/>
                  </a:lnTo>
                  <a:lnTo>
                    <a:pt x="649602" y="330828"/>
                  </a:lnTo>
                  <a:lnTo>
                    <a:pt x="639316" y="371481"/>
                  </a:lnTo>
                  <a:lnTo>
                    <a:pt x="622790" y="409747"/>
                  </a:lnTo>
                  <a:lnTo>
                    <a:pt x="600530" y="445182"/>
                  </a:lnTo>
                  <a:lnTo>
                    <a:pt x="573040" y="477338"/>
                  </a:lnTo>
                  <a:lnTo>
                    <a:pt x="540826" y="505771"/>
                  </a:lnTo>
                  <a:lnTo>
                    <a:pt x="504393" y="530033"/>
                  </a:lnTo>
                  <a:lnTo>
                    <a:pt x="464245" y="549681"/>
                  </a:lnTo>
                  <a:lnTo>
                    <a:pt x="420889" y="564266"/>
                  </a:lnTo>
                  <a:lnTo>
                    <a:pt x="374829" y="573345"/>
                  </a:lnTo>
                  <a:lnTo>
                    <a:pt x="326571" y="576470"/>
                  </a:lnTo>
                  <a:lnTo>
                    <a:pt x="278312" y="573345"/>
                  </a:lnTo>
                  <a:lnTo>
                    <a:pt x="232253" y="564266"/>
                  </a:lnTo>
                  <a:lnTo>
                    <a:pt x="188897" y="549681"/>
                  </a:lnTo>
                  <a:lnTo>
                    <a:pt x="148749" y="530033"/>
                  </a:lnTo>
                  <a:lnTo>
                    <a:pt x="112316" y="505771"/>
                  </a:lnTo>
                  <a:lnTo>
                    <a:pt x="80102" y="477338"/>
                  </a:lnTo>
                  <a:lnTo>
                    <a:pt x="52612" y="445182"/>
                  </a:lnTo>
                  <a:lnTo>
                    <a:pt x="30352" y="409747"/>
                  </a:lnTo>
                  <a:lnTo>
                    <a:pt x="13826" y="371481"/>
                  </a:lnTo>
                  <a:lnTo>
                    <a:pt x="3540" y="330828"/>
                  </a:lnTo>
                  <a:lnTo>
                    <a:pt x="0" y="288235"/>
                  </a:lnTo>
                  <a:close/>
                </a:path>
              </a:pathLst>
            </a:custGeom>
            <a:ln w="25400">
              <a:solidFill>
                <a:srgbClr val="C00000"/>
              </a:solidFill>
            </a:ln>
          </p:spPr>
          <p:txBody>
            <a:bodyPr wrap="square" lIns="0" tIns="0" rIns="0" bIns="0" rtlCol="0"/>
            <a:lstStyle/>
            <a:p>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90424" y="895603"/>
            <a:ext cx="534035" cy="299720"/>
          </a:xfrm>
          <a:prstGeom prst="rect">
            <a:avLst/>
          </a:prstGeom>
        </p:spPr>
        <p:txBody>
          <a:bodyPr vert="horz" wrap="square" lIns="0" tIns="12700" rIns="0" bIns="0" rtlCol="0">
            <a:spAutoFit/>
          </a:bodyPr>
          <a:lstStyle/>
          <a:p>
            <a:pPr marL="12700">
              <a:lnSpc>
                <a:spcPct val="100000"/>
              </a:lnSpc>
              <a:spcBef>
                <a:spcPts val="100"/>
              </a:spcBef>
            </a:pPr>
            <a:r>
              <a:rPr sz="1800" i="1" spc="-5" dirty="0">
                <a:latin typeface="Arial"/>
                <a:cs typeface="Arial"/>
              </a:rPr>
              <a:t>/a</a:t>
            </a:r>
            <a:r>
              <a:rPr sz="1800" i="1" dirty="0">
                <a:latin typeface="Arial"/>
                <a:cs typeface="Arial"/>
              </a:rPr>
              <a:t>rch</a:t>
            </a:r>
            <a:endParaRPr sz="1800">
              <a:latin typeface="Arial"/>
              <a:cs typeface="Arial"/>
            </a:endParaRPr>
          </a:p>
        </p:txBody>
      </p:sp>
      <p:sp>
        <p:nvSpPr>
          <p:cNvPr id="3" name="object 3"/>
          <p:cNvSpPr txBox="1"/>
          <p:nvPr/>
        </p:nvSpPr>
        <p:spPr>
          <a:xfrm>
            <a:off x="4950523" y="1023620"/>
            <a:ext cx="1447800" cy="299720"/>
          </a:xfrm>
          <a:prstGeom prst="rect">
            <a:avLst/>
          </a:prstGeom>
        </p:spPr>
        <p:txBody>
          <a:bodyPr vert="horz" wrap="square" lIns="0" tIns="12700" rIns="0" bIns="0" rtlCol="0">
            <a:spAutoFit/>
          </a:bodyPr>
          <a:lstStyle/>
          <a:p>
            <a:pPr marL="12700">
              <a:lnSpc>
                <a:spcPct val="100000"/>
              </a:lnSpc>
              <a:spcBef>
                <a:spcPts val="100"/>
              </a:spcBef>
            </a:pPr>
            <a:r>
              <a:rPr sz="1800" i="1" spc="-5" dirty="0">
                <a:latin typeface="Arial"/>
                <a:cs typeface="Arial"/>
              </a:rPr>
              <a:t>/arch/x86/kvm</a:t>
            </a:r>
            <a:endParaRPr sz="1800">
              <a:latin typeface="Arial"/>
              <a:cs typeface="Arial"/>
            </a:endParaRPr>
          </a:p>
        </p:txBody>
      </p:sp>
      <p:grpSp>
        <p:nvGrpSpPr>
          <p:cNvPr id="4" name="object 4"/>
          <p:cNvGrpSpPr/>
          <p:nvPr/>
        </p:nvGrpSpPr>
        <p:grpSpPr>
          <a:xfrm>
            <a:off x="399288" y="1630679"/>
            <a:ext cx="7784592" cy="3304032"/>
            <a:chOff x="399288" y="1630679"/>
            <a:chExt cx="7784592" cy="3304032"/>
          </a:xfrm>
        </p:grpSpPr>
        <p:sp>
          <p:nvSpPr>
            <p:cNvPr id="5" name="object 5"/>
            <p:cNvSpPr/>
            <p:nvPr/>
          </p:nvSpPr>
          <p:spPr>
            <a:xfrm>
              <a:off x="399288" y="1630679"/>
              <a:ext cx="3191256" cy="330403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84068" y="3492131"/>
              <a:ext cx="583565" cy="339725"/>
            </a:xfrm>
            <a:custGeom>
              <a:avLst/>
              <a:gdLst/>
              <a:ahLst/>
              <a:cxnLst/>
              <a:rect l="l" t="t" r="r" b="b"/>
              <a:pathLst>
                <a:path w="583565" h="339725">
                  <a:moveTo>
                    <a:pt x="0" y="169817"/>
                  </a:moveTo>
                  <a:lnTo>
                    <a:pt x="22926" y="103716"/>
                  </a:lnTo>
                  <a:lnTo>
                    <a:pt x="49824" y="74870"/>
                  </a:lnTo>
                  <a:lnTo>
                    <a:pt x="85447" y="49738"/>
                  </a:lnTo>
                  <a:lnTo>
                    <a:pt x="128624" y="29002"/>
                  </a:lnTo>
                  <a:lnTo>
                    <a:pt x="178179" y="13345"/>
                  </a:lnTo>
                  <a:lnTo>
                    <a:pt x="232941" y="3450"/>
                  </a:lnTo>
                  <a:lnTo>
                    <a:pt x="291737" y="0"/>
                  </a:lnTo>
                  <a:lnTo>
                    <a:pt x="350532" y="3450"/>
                  </a:lnTo>
                  <a:lnTo>
                    <a:pt x="405294" y="13345"/>
                  </a:lnTo>
                  <a:lnTo>
                    <a:pt x="454850" y="29002"/>
                  </a:lnTo>
                  <a:lnTo>
                    <a:pt x="498026" y="49738"/>
                  </a:lnTo>
                  <a:lnTo>
                    <a:pt x="533650" y="74870"/>
                  </a:lnTo>
                  <a:lnTo>
                    <a:pt x="560548" y="103716"/>
                  </a:lnTo>
                  <a:lnTo>
                    <a:pt x="583474" y="169817"/>
                  </a:lnTo>
                  <a:lnTo>
                    <a:pt x="577547" y="204041"/>
                  </a:lnTo>
                  <a:lnTo>
                    <a:pt x="533650" y="264763"/>
                  </a:lnTo>
                  <a:lnTo>
                    <a:pt x="498026" y="289895"/>
                  </a:lnTo>
                  <a:lnTo>
                    <a:pt x="454850" y="310632"/>
                  </a:lnTo>
                  <a:lnTo>
                    <a:pt x="405294" y="326289"/>
                  </a:lnTo>
                  <a:lnTo>
                    <a:pt x="350532" y="336184"/>
                  </a:lnTo>
                  <a:lnTo>
                    <a:pt x="291737" y="339634"/>
                  </a:lnTo>
                  <a:lnTo>
                    <a:pt x="232941" y="336184"/>
                  </a:lnTo>
                  <a:lnTo>
                    <a:pt x="178179" y="326289"/>
                  </a:lnTo>
                  <a:lnTo>
                    <a:pt x="128624" y="310632"/>
                  </a:lnTo>
                  <a:lnTo>
                    <a:pt x="85447" y="289895"/>
                  </a:lnTo>
                  <a:lnTo>
                    <a:pt x="49824" y="264763"/>
                  </a:lnTo>
                  <a:lnTo>
                    <a:pt x="22926" y="235917"/>
                  </a:lnTo>
                  <a:lnTo>
                    <a:pt x="0" y="169817"/>
                  </a:lnTo>
                  <a:close/>
                </a:path>
              </a:pathLst>
            </a:custGeom>
            <a:ln w="25400">
              <a:solidFill>
                <a:srgbClr val="C00000"/>
              </a:solidFill>
            </a:ln>
          </p:spPr>
          <p:txBody>
            <a:bodyPr wrap="square" lIns="0" tIns="0" rIns="0" bIns="0" rtlCol="0"/>
            <a:lstStyle/>
            <a:p>
              <a:endParaRPr/>
            </a:p>
          </p:txBody>
        </p:sp>
        <p:sp>
          <p:nvSpPr>
            <p:cNvPr id="7" name="object 7"/>
            <p:cNvSpPr/>
            <p:nvPr/>
          </p:nvSpPr>
          <p:spPr>
            <a:xfrm>
              <a:off x="4995672" y="1630679"/>
              <a:ext cx="3188208" cy="3304032"/>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5617032" y="3492131"/>
              <a:ext cx="522605" cy="339725"/>
            </a:xfrm>
            <a:custGeom>
              <a:avLst/>
              <a:gdLst/>
              <a:ahLst/>
              <a:cxnLst/>
              <a:rect l="l" t="t" r="r" b="b"/>
              <a:pathLst>
                <a:path w="522604" h="339725">
                  <a:moveTo>
                    <a:pt x="0" y="169817"/>
                  </a:moveTo>
                  <a:lnTo>
                    <a:pt x="6900" y="130879"/>
                  </a:lnTo>
                  <a:lnTo>
                    <a:pt x="26554" y="95135"/>
                  </a:lnTo>
                  <a:lnTo>
                    <a:pt x="57395" y="63605"/>
                  </a:lnTo>
                  <a:lnTo>
                    <a:pt x="97854" y="37306"/>
                  </a:lnTo>
                  <a:lnTo>
                    <a:pt x="146362" y="17260"/>
                  </a:lnTo>
                  <a:lnTo>
                    <a:pt x="201353" y="4484"/>
                  </a:lnTo>
                  <a:lnTo>
                    <a:pt x="261257" y="0"/>
                  </a:lnTo>
                  <a:lnTo>
                    <a:pt x="321160" y="4484"/>
                  </a:lnTo>
                  <a:lnTo>
                    <a:pt x="376151" y="17260"/>
                  </a:lnTo>
                  <a:lnTo>
                    <a:pt x="424660" y="37306"/>
                  </a:lnTo>
                  <a:lnTo>
                    <a:pt x="465118" y="63605"/>
                  </a:lnTo>
                  <a:lnTo>
                    <a:pt x="495959" y="95135"/>
                  </a:lnTo>
                  <a:lnTo>
                    <a:pt x="515614" y="130879"/>
                  </a:lnTo>
                  <a:lnTo>
                    <a:pt x="522514" y="169817"/>
                  </a:lnTo>
                  <a:lnTo>
                    <a:pt x="515614" y="208754"/>
                  </a:lnTo>
                  <a:lnTo>
                    <a:pt x="495959" y="244498"/>
                  </a:lnTo>
                  <a:lnTo>
                    <a:pt x="465118" y="276028"/>
                  </a:lnTo>
                  <a:lnTo>
                    <a:pt x="424660" y="302327"/>
                  </a:lnTo>
                  <a:lnTo>
                    <a:pt x="376151" y="322373"/>
                  </a:lnTo>
                  <a:lnTo>
                    <a:pt x="321160" y="335149"/>
                  </a:lnTo>
                  <a:lnTo>
                    <a:pt x="261257" y="339634"/>
                  </a:lnTo>
                  <a:lnTo>
                    <a:pt x="201353" y="335149"/>
                  </a:lnTo>
                  <a:lnTo>
                    <a:pt x="146362" y="322373"/>
                  </a:lnTo>
                  <a:lnTo>
                    <a:pt x="97854" y="302327"/>
                  </a:lnTo>
                  <a:lnTo>
                    <a:pt x="57395" y="276028"/>
                  </a:lnTo>
                  <a:lnTo>
                    <a:pt x="26554" y="244498"/>
                  </a:lnTo>
                  <a:lnTo>
                    <a:pt x="6900" y="208754"/>
                  </a:lnTo>
                  <a:lnTo>
                    <a:pt x="0" y="169817"/>
                  </a:lnTo>
                  <a:close/>
                </a:path>
              </a:pathLst>
            </a:custGeom>
            <a:ln w="25400">
              <a:solidFill>
                <a:srgbClr val="C00000"/>
              </a:solidFill>
            </a:ln>
          </p:spPr>
          <p:txBody>
            <a:bodyPr wrap="square" lIns="0" tIns="0" rIns="0" bIns="0" rtlCol="0"/>
            <a:lstStyle/>
            <a:p>
              <a:endParaRPr/>
            </a:p>
          </p:txBody>
        </p:sp>
      </p:grpSp>
      <p:sp>
        <p:nvSpPr>
          <p:cNvPr id="10" name="object 10"/>
          <p:cNvSpPr txBox="1">
            <a:spLocks noGrp="1"/>
          </p:cNvSpPr>
          <p:nvPr>
            <p:ph type="title"/>
          </p:nvPr>
        </p:nvSpPr>
        <p:spPr>
          <a:xfrm>
            <a:off x="390424" y="256539"/>
            <a:ext cx="2519045" cy="452120"/>
          </a:xfrm>
          <a:prstGeom prst="rect">
            <a:avLst/>
          </a:prstGeom>
        </p:spPr>
        <p:txBody>
          <a:bodyPr vert="horz" wrap="square" lIns="0" tIns="12700" rIns="0" bIns="0" rtlCol="0">
            <a:spAutoFit/>
          </a:bodyPr>
          <a:lstStyle/>
          <a:p>
            <a:pPr marL="12700">
              <a:lnSpc>
                <a:spcPct val="100000"/>
              </a:lnSpc>
              <a:spcBef>
                <a:spcPts val="100"/>
              </a:spcBef>
            </a:pPr>
            <a:r>
              <a:rPr sz="2800" spc="-5" dirty="0"/>
              <a:t>CPU:</a:t>
            </a:r>
            <a:r>
              <a:rPr sz="2800" spc="-65" dirty="0"/>
              <a:t> </a:t>
            </a:r>
            <a:r>
              <a:rPr sz="2800" dirty="0"/>
              <a:t>Coverage</a:t>
            </a:r>
            <a:endParaRPr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0424" y="895603"/>
            <a:ext cx="534035" cy="299720"/>
          </a:xfrm>
          <a:prstGeom prst="rect">
            <a:avLst/>
          </a:prstGeom>
        </p:spPr>
        <p:txBody>
          <a:bodyPr vert="horz" wrap="square" lIns="0" tIns="12700" rIns="0" bIns="0" rtlCol="0">
            <a:spAutoFit/>
          </a:bodyPr>
          <a:lstStyle/>
          <a:p>
            <a:pPr marL="12700">
              <a:lnSpc>
                <a:spcPct val="100000"/>
              </a:lnSpc>
              <a:spcBef>
                <a:spcPts val="100"/>
              </a:spcBef>
            </a:pPr>
            <a:r>
              <a:rPr sz="1800" i="1" spc="-5" dirty="0">
                <a:latin typeface="Arial"/>
                <a:cs typeface="Arial"/>
              </a:rPr>
              <a:t>/a</a:t>
            </a:r>
            <a:r>
              <a:rPr sz="1800" i="1" dirty="0">
                <a:latin typeface="Arial"/>
                <a:cs typeface="Arial"/>
              </a:rPr>
              <a:t>rch</a:t>
            </a:r>
            <a:endParaRPr sz="1800">
              <a:latin typeface="Arial"/>
              <a:cs typeface="Arial"/>
            </a:endParaRPr>
          </a:p>
        </p:txBody>
      </p:sp>
      <p:sp>
        <p:nvSpPr>
          <p:cNvPr id="3" name="object 3"/>
          <p:cNvSpPr txBox="1"/>
          <p:nvPr/>
        </p:nvSpPr>
        <p:spPr>
          <a:xfrm>
            <a:off x="4950523" y="1023620"/>
            <a:ext cx="1447800" cy="299720"/>
          </a:xfrm>
          <a:prstGeom prst="rect">
            <a:avLst/>
          </a:prstGeom>
        </p:spPr>
        <p:txBody>
          <a:bodyPr vert="horz" wrap="square" lIns="0" tIns="12700" rIns="0" bIns="0" rtlCol="0">
            <a:spAutoFit/>
          </a:bodyPr>
          <a:lstStyle/>
          <a:p>
            <a:pPr marL="12700">
              <a:lnSpc>
                <a:spcPct val="100000"/>
              </a:lnSpc>
              <a:spcBef>
                <a:spcPts val="100"/>
              </a:spcBef>
            </a:pPr>
            <a:r>
              <a:rPr sz="1800" i="1" spc="-5" dirty="0">
                <a:latin typeface="Arial"/>
                <a:cs typeface="Arial"/>
              </a:rPr>
              <a:t>/arch/x86/kvm</a:t>
            </a:r>
            <a:endParaRPr sz="1800">
              <a:latin typeface="Arial"/>
              <a:cs typeface="Arial"/>
            </a:endParaRPr>
          </a:p>
        </p:txBody>
      </p:sp>
      <p:grpSp>
        <p:nvGrpSpPr>
          <p:cNvPr id="4" name="object 4"/>
          <p:cNvGrpSpPr/>
          <p:nvPr/>
        </p:nvGrpSpPr>
        <p:grpSpPr>
          <a:xfrm>
            <a:off x="399288" y="1630679"/>
            <a:ext cx="7785100" cy="3304540"/>
            <a:chOff x="399288" y="1630679"/>
            <a:chExt cx="7785100" cy="3304540"/>
          </a:xfrm>
        </p:grpSpPr>
        <p:sp>
          <p:nvSpPr>
            <p:cNvPr id="5" name="object 5"/>
            <p:cNvSpPr/>
            <p:nvPr/>
          </p:nvSpPr>
          <p:spPr>
            <a:xfrm>
              <a:off x="399288" y="1630679"/>
              <a:ext cx="3191256" cy="330403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84068" y="3492131"/>
              <a:ext cx="583565" cy="339725"/>
            </a:xfrm>
            <a:custGeom>
              <a:avLst/>
              <a:gdLst/>
              <a:ahLst/>
              <a:cxnLst/>
              <a:rect l="l" t="t" r="r" b="b"/>
              <a:pathLst>
                <a:path w="583565" h="339725">
                  <a:moveTo>
                    <a:pt x="0" y="169817"/>
                  </a:moveTo>
                  <a:lnTo>
                    <a:pt x="22926" y="103716"/>
                  </a:lnTo>
                  <a:lnTo>
                    <a:pt x="49824" y="74870"/>
                  </a:lnTo>
                  <a:lnTo>
                    <a:pt x="85447" y="49738"/>
                  </a:lnTo>
                  <a:lnTo>
                    <a:pt x="128624" y="29002"/>
                  </a:lnTo>
                  <a:lnTo>
                    <a:pt x="178179" y="13345"/>
                  </a:lnTo>
                  <a:lnTo>
                    <a:pt x="232941" y="3450"/>
                  </a:lnTo>
                  <a:lnTo>
                    <a:pt x="291737" y="0"/>
                  </a:lnTo>
                  <a:lnTo>
                    <a:pt x="350532" y="3450"/>
                  </a:lnTo>
                  <a:lnTo>
                    <a:pt x="405294" y="13345"/>
                  </a:lnTo>
                  <a:lnTo>
                    <a:pt x="454850" y="29002"/>
                  </a:lnTo>
                  <a:lnTo>
                    <a:pt x="498026" y="49738"/>
                  </a:lnTo>
                  <a:lnTo>
                    <a:pt x="533650" y="74870"/>
                  </a:lnTo>
                  <a:lnTo>
                    <a:pt x="560548" y="103716"/>
                  </a:lnTo>
                  <a:lnTo>
                    <a:pt x="583474" y="169817"/>
                  </a:lnTo>
                  <a:lnTo>
                    <a:pt x="577547" y="204041"/>
                  </a:lnTo>
                  <a:lnTo>
                    <a:pt x="533650" y="264763"/>
                  </a:lnTo>
                  <a:lnTo>
                    <a:pt x="498026" y="289895"/>
                  </a:lnTo>
                  <a:lnTo>
                    <a:pt x="454850" y="310632"/>
                  </a:lnTo>
                  <a:lnTo>
                    <a:pt x="405294" y="326289"/>
                  </a:lnTo>
                  <a:lnTo>
                    <a:pt x="350532" y="336184"/>
                  </a:lnTo>
                  <a:lnTo>
                    <a:pt x="291737" y="339634"/>
                  </a:lnTo>
                  <a:lnTo>
                    <a:pt x="232941" y="336184"/>
                  </a:lnTo>
                  <a:lnTo>
                    <a:pt x="178179" y="326289"/>
                  </a:lnTo>
                  <a:lnTo>
                    <a:pt x="128624" y="310632"/>
                  </a:lnTo>
                  <a:lnTo>
                    <a:pt x="85447" y="289895"/>
                  </a:lnTo>
                  <a:lnTo>
                    <a:pt x="49824" y="264763"/>
                  </a:lnTo>
                  <a:lnTo>
                    <a:pt x="22926" y="235917"/>
                  </a:lnTo>
                  <a:lnTo>
                    <a:pt x="0" y="169817"/>
                  </a:lnTo>
                  <a:close/>
                </a:path>
              </a:pathLst>
            </a:custGeom>
            <a:ln w="25400">
              <a:solidFill>
                <a:srgbClr val="C00000"/>
              </a:solidFill>
            </a:ln>
          </p:spPr>
          <p:txBody>
            <a:bodyPr wrap="square" lIns="0" tIns="0" rIns="0" bIns="0" rtlCol="0"/>
            <a:lstStyle/>
            <a:p>
              <a:endParaRPr/>
            </a:p>
          </p:txBody>
        </p:sp>
        <p:sp>
          <p:nvSpPr>
            <p:cNvPr id="7" name="object 7"/>
            <p:cNvSpPr/>
            <p:nvPr/>
          </p:nvSpPr>
          <p:spPr>
            <a:xfrm>
              <a:off x="4995672" y="1630679"/>
              <a:ext cx="3188208" cy="3304032"/>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5617032" y="3492131"/>
              <a:ext cx="522605" cy="339725"/>
            </a:xfrm>
            <a:custGeom>
              <a:avLst/>
              <a:gdLst/>
              <a:ahLst/>
              <a:cxnLst/>
              <a:rect l="l" t="t" r="r" b="b"/>
              <a:pathLst>
                <a:path w="522604" h="339725">
                  <a:moveTo>
                    <a:pt x="0" y="169817"/>
                  </a:moveTo>
                  <a:lnTo>
                    <a:pt x="6900" y="130879"/>
                  </a:lnTo>
                  <a:lnTo>
                    <a:pt x="26554" y="95135"/>
                  </a:lnTo>
                  <a:lnTo>
                    <a:pt x="57395" y="63605"/>
                  </a:lnTo>
                  <a:lnTo>
                    <a:pt x="97854" y="37306"/>
                  </a:lnTo>
                  <a:lnTo>
                    <a:pt x="146362" y="17260"/>
                  </a:lnTo>
                  <a:lnTo>
                    <a:pt x="201353" y="4484"/>
                  </a:lnTo>
                  <a:lnTo>
                    <a:pt x="261257" y="0"/>
                  </a:lnTo>
                  <a:lnTo>
                    <a:pt x="321160" y="4484"/>
                  </a:lnTo>
                  <a:lnTo>
                    <a:pt x="376151" y="17260"/>
                  </a:lnTo>
                  <a:lnTo>
                    <a:pt x="424660" y="37306"/>
                  </a:lnTo>
                  <a:lnTo>
                    <a:pt x="465118" y="63605"/>
                  </a:lnTo>
                  <a:lnTo>
                    <a:pt x="495959" y="95135"/>
                  </a:lnTo>
                  <a:lnTo>
                    <a:pt x="515614" y="130879"/>
                  </a:lnTo>
                  <a:lnTo>
                    <a:pt x="522514" y="169817"/>
                  </a:lnTo>
                  <a:lnTo>
                    <a:pt x="515614" y="208754"/>
                  </a:lnTo>
                  <a:lnTo>
                    <a:pt x="495959" y="244498"/>
                  </a:lnTo>
                  <a:lnTo>
                    <a:pt x="465118" y="276028"/>
                  </a:lnTo>
                  <a:lnTo>
                    <a:pt x="424660" y="302327"/>
                  </a:lnTo>
                  <a:lnTo>
                    <a:pt x="376151" y="322373"/>
                  </a:lnTo>
                  <a:lnTo>
                    <a:pt x="321160" y="335149"/>
                  </a:lnTo>
                  <a:lnTo>
                    <a:pt x="261257" y="339634"/>
                  </a:lnTo>
                  <a:lnTo>
                    <a:pt x="201353" y="335149"/>
                  </a:lnTo>
                  <a:lnTo>
                    <a:pt x="146362" y="322373"/>
                  </a:lnTo>
                  <a:lnTo>
                    <a:pt x="97854" y="302327"/>
                  </a:lnTo>
                  <a:lnTo>
                    <a:pt x="57395" y="276028"/>
                  </a:lnTo>
                  <a:lnTo>
                    <a:pt x="26554" y="244498"/>
                  </a:lnTo>
                  <a:lnTo>
                    <a:pt x="6900" y="208754"/>
                  </a:lnTo>
                  <a:lnTo>
                    <a:pt x="0" y="169817"/>
                  </a:lnTo>
                  <a:close/>
                </a:path>
              </a:pathLst>
            </a:custGeom>
            <a:ln w="25400">
              <a:solidFill>
                <a:srgbClr val="C00000"/>
              </a:solidFill>
            </a:ln>
          </p:spPr>
          <p:txBody>
            <a:bodyPr wrap="square" lIns="0" tIns="0" rIns="0" bIns="0" rtlCol="0"/>
            <a:lstStyle/>
            <a:p>
              <a:endParaRPr/>
            </a:p>
          </p:txBody>
        </p:sp>
        <p:sp>
          <p:nvSpPr>
            <p:cNvPr id="9" name="object 9"/>
            <p:cNvSpPr/>
            <p:nvPr/>
          </p:nvSpPr>
          <p:spPr>
            <a:xfrm>
              <a:off x="1938426" y="2026513"/>
              <a:ext cx="5267325" cy="2395220"/>
            </a:xfrm>
            <a:custGeom>
              <a:avLst/>
              <a:gdLst/>
              <a:ahLst/>
              <a:cxnLst/>
              <a:rect l="l" t="t" r="r" b="b"/>
              <a:pathLst>
                <a:path w="5267325" h="2395220">
                  <a:moveTo>
                    <a:pt x="5267147" y="0"/>
                  </a:moveTo>
                  <a:lnTo>
                    <a:pt x="0" y="0"/>
                  </a:lnTo>
                  <a:lnTo>
                    <a:pt x="0" y="2394934"/>
                  </a:lnTo>
                  <a:lnTo>
                    <a:pt x="5267147" y="2394934"/>
                  </a:lnTo>
                  <a:lnTo>
                    <a:pt x="5267147" y="0"/>
                  </a:lnTo>
                  <a:close/>
                </a:path>
              </a:pathLst>
            </a:custGeom>
            <a:solidFill>
              <a:srgbClr val="FFFFFF"/>
            </a:solidFill>
          </p:spPr>
          <p:txBody>
            <a:bodyPr wrap="square" lIns="0" tIns="0" rIns="0" bIns="0" rtlCol="0"/>
            <a:lstStyle/>
            <a:p>
              <a:endParaRPr/>
            </a:p>
          </p:txBody>
        </p:sp>
      </p:grpSp>
      <p:sp>
        <p:nvSpPr>
          <p:cNvPr id="10" name="object 10"/>
          <p:cNvSpPr txBox="1">
            <a:spLocks noGrp="1"/>
          </p:cNvSpPr>
          <p:nvPr>
            <p:ph type="title"/>
          </p:nvPr>
        </p:nvSpPr>
        <p:spPr>
          <a:xfrm>
            <a:off x="390424" y="256539"/>
            <a:ext cx="2519045" cy="452120"/>
          </a:xfrm>
          <a:prstGeom prst="rect">
            <a:avLst/>
          </a:prstGeom>
        </p:spPr>
        <p:txBody>
          <a:bodyPr vert="horz" wrap="square" lIns="0" tIns="12700" rIns="0" bIns="0" rtlCol="0">
            <a:spAutoFit/>
          </a:bodyPr>
          <a:lstStyle/>
          <a:p>
            <a:pPr marL="12700">
              <a:lnSpc>
                <a:spcPct val="100000"/>
              </a:lnSpc>
              <a:spcBef>
                <a:spcPts val="100"/>
              </a:spcBef>
            </a:pPr>
            <a:r>
              <a:rPr sz="2800" spc="-5" dirty="0"/>
              <a:t>CPU:</a:t>
            </a:r>
            <a:r>
              <a:rPr sz="2800" spc="-65" dirty="0"/>
              <a:t> </a:t>
            </a:r>
            <a:r>
              <a:rPr sz="2800" dirty="0"/>
              <a:t>Coverage</a:t>
            </a:r>
            <a:endParaRPr sz="2800"/>
          </a:p>
        </p:txBody>
      </p:sp>
      <p:sp>
        <p:nvSpPr>
          <p:cNvPr id="11" name="object 11"/>
          <p:cNvSpPr txBox="1"/>
          <p:nvPr/>
        </p:nvSpPr>
        <p:spPr>
          <a:xfrm>
            <a:off x="1938426" y="2026513"/>
            <a:ext cx="5267325" cy="2395220"/>
          </a:xfrm>
          <a:prstGeom prst="rect">
            <a:avLst/>
          </a:prstGeom>
          <a:ln w="25400">
            <a:solidFill>
              <a:srgbClr val="000000"/>
            </a:solidFill>
          </a:ln>
        </p:spPr>
        <p:txBody>
          <a:bodyPr vert="horz" wrap="square" lIns="0" tIns="3810" rIns="0" bIns="0" rtlCol="0">
            <a:spAutoFit/>
          </a:bodyPr>
          <a:lstStyle/>
          <a:p>
            <a:pPr>
              <a:lnSpc>
                <a:spcPct val="100000"/>
              </a:lnSpc>
              <a:spcBef>
                <a:spcPts val="30"/>
              </a:spcBef>
            </a:pPr>
            <a:endParaRPr sz="1200" dirty="0">
              <a:latin typeface="Times New Roman"/>
              <a:cs typeface="Times New Roman"/>
            </a:endParaRPr>
          </a:p>
          <a:p>
            <a:pPr marL="32384" algn="ctr">
              <a:lnSpc>
                <a:spcPct val="100000"/>
              </a:lnSpc>
            </a:pPr>
            <a:r>
              <a:rPr sz="1400" spc="-5" dirty="0">
                <a:latin typeface="Arial"/>
                <a:cs typeface="Arial"/>
              </a:rPr>
              <a:t>Observations</a:t>
            </a:r>
            <a:endParaRPr sz="1400" dirty="0">
              <a:latin typeface="Arial"/>
              <a:cs typeface="Arial"/>
            </a:endParaRPr>
          </a:p>
          <a:p>
            <a:pPr>
              <a:lnSpc>
                <a:spcPct val="100000"/>
              </a:lnSpc>
              <a:spcBef>
                <a:spcPts val="30"/>
              </a:spcBef>
            </a:pPr>
            <a:endParaRPr sz="1350" dirty="0">
              <a:latin typeface="Arial"/>
              <a:cs typeface="Arial"/>
            </a:endParaRPr>
          </a:p>
          <a:p>
            <a:pPr marL="723900" indent="-286385">
              <a:lnSpc>
                <a:spcPct val="100000"/>
              </a:lnSpc>
              <a:buFont typeface="Wingdings"/>
              <a:buChar char=""/>
              <a:tabLst>
                <a:tab pos="723900" algn="l"/>
                <a:tab pos="724535" algn="l"/>
              </a:tabLst>
            </a:pPr>
            <a:r>
              <a:rPr sz="1400" spc="-5" dirty="0">
                <a:latin typeface="Arial"/>
                <a:cs typeface="Arial"/>
              </a:rPr>
              <a:t>High overlap between gVisor and</a:t>
            </a:r>
            <a:r>
              <a:rPr sz="1400" spc="-25" dirty="0">
                <a:latin typeface="Arial"/>
                <a:cs typeface="Arial"/>
              </a:rPr>
              <a:t> </a:t>
            </a:r>
            <a:r>
              <a:rPr sz="1400" spc="-5" dirty="0">
                <a:latin typeface="Arial"/>
                <a:cs typeface="Arial"/>
              </a:rPr>
              <a:t>LXC.</a:t>
            </a:r>
            <a:endParaRPr sz="1400" dirty="0">
              <a:latin typeface="Arial"/>
              <a:cs typeface="Arial"/>
            </a:endParaRPr>
          </a:p>
          <a:p>
            <a:pPr>
              <a:lnSpc>
                <a:spcPct val="100000"/>
              </a:lnSpc>
              <a:spcBef>
                <a:spcPts val="25"/>
              </a:spcBef>
              <a:buFont typeface="Wingdings"/>
              <a:buChar char=""/>
            </a:pPr>
            <a:endParaRPr sz="1400" dirty="0">
              <a:latin typeface="Arial"/>
              <a:cs typeface="Arial"/>
            </a:endParaRPr>
          </a:p>
          <a:p>
            <a:pPr marL="723900" marR="1214755" indent="-285750">
              <a:lnSpc>
                <a:spcPct val="100000"/>
              </a:lnSpc>
              <a:buFont typeface="Wingdings"/>
              <a:buChar char=""/>
              <a:tabLst>
                <a:tab pos="723900" algn="l"/>
                <a:tab pos="724535" algn="l"/>
              </a:tabLst>
            </a:pPr>
            <a:r>
              <a:rPr sz="1400" spc="-5" dirty="0">
                <a:latin typeface="Arial"/>
                <a:cs typeface="Arial"/>
              </a:rPr>
              <a:t>Firecracker and gVisor executes architect-  specific code more than</a:t>
            </a:r>
            <a:r>
              <a:rPr sz="1400" spc="-15" dirty="0">
                <a:latin typeface="Arial"/>
                <a:cs typeface="Arial"/>
              </a:rPr>
              <a:t> </a:t>
            </a:r>
            <a:r>
              <a:rPr sz="1400" spc="-5" dirty="0">
                <a:latin typeface="Arial"/>
                <a:cs typeface="Arial"/>
              </a:rPr>
              <a:t>LXC.</a:t>
            </a:r>
            <a:endParaRPr sz="1400" dirty="0">
              <a:latin typeface="Arial"/>
              <a:cs typeface="Arial"/>
            </a:endParaRPr>
          </a:p>
          <a:p>
            <a:pPr>
              <a:lnSpc>
                <a:spcPct val="100000"/>
              </a:lnSpc>
              <a:buFont typeface="Wingdings"/>
              <a:buChar char=""/>
            </a:pPr>
            <a:endParaRPr sz="1600" dirty="0">
              <a:latin typeface="Arial"/>
              <a:cs typeface="Arial"/>
            </a:endParaRPr>
          </a:p>
          <a:p>
            <a:pPr marL="723900" marR="758825" indent="-285750">
              <a:lnSpc>
                <a:spcPts val="1610"/>
              </a:lnSpc>
              <a:buFont typeface="Wingdings"/>
              <a:buChar char=""/>
              <a:tabLst>
                <a:tab pos="723900" algn="l"/>
                <a:tab pos="724535" algn="l"/>
              </a:tabLst>
            </a:pPr>
            <a:r>
              <a:rPr sz="1400" dirty="0">
                <a:latin typeface="Arial"/>
                <a:cs typeface="Arial"/>
              </a:rPr>
              <a:t>KVM </a:t>
            </a:r>
            <a:r>
              <a:rPr sz="1400" spc="-5" dirty="0">
                <a:latin typeface="Arial"/>
                <a:cs typeface="Arial"/>
              </a:rPr>
              <a:t>specific code only executed by Firecracker  and</a:t>
            </a:r>
            <a:r>
              <a:rPr sz="1400" spc="-10" dirty="0">
                <a:latin typeface="Arial"/>
                <a:cs typeface="Arial"/>
              </a:rPr>
              <a:t> </a:t>
            </a:r>
            <a:r>
              <a:rPr sz="1400" spc="-5" dirty="0">
                <a:latin typeface="Arial"/>
                <a:cs typeface="Arial"/>
              </a:rPr>
              <a:t>gVisor.</a:t>
            </a:r>
            <a:endParaRPr sz="1400" dirty="0">
              <a:latin typeface="Arial"/>
              <a:cs typeface="Arial"/>
            </a:endParaRPr>
          </a:p>
        </p:txBody>
      </p:sp>
    </p:spTree>
    <p:extLst>
      <p:ext uri="{BB962C8B-B14F-4D97-AF65-F5344CB8AC3E}">
        <p14:creationId xmlns:p14="http://schemas.microsoft.com/office/powerpoint/2010/main" val="3399194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17648" y="4035153"/>
            <a:ext cx="5202555" cy="46355"/>
          </a:xfrm>
          <a:custGeom>
            <a:avLst/>
            <a:gdLst/>
            <a:ahLst/>
            <a:cxnLst/>
            <a:rect l="l" t="t" r="r" b="b"/>
            <a:pathLst>
              <a:path w="5202555" h="46354">
                <a:moveTo>
                  <a:pt x="0" y="0"/>
                </a:moveTo>
                <a:lnTo>
                  <a:pt x="5202462" y="1"/>
                </a:lnTo>
              </a:path>
              <a:path w="5202555" h="46354">
                <a:moveTo>
                  <a:pt x="0" y="0"/>
                </a:moveTo>
                <a:lnTo>
                  <a:pt x="0" y="45974"/>
                </a:lnTo>
              </a:path>
              <a:path w="5202555" h="46354">
                <a:moveTo>
                  <a:pt x="522353" y="0"/>
                </a:moveTo>
                <a:lnTo>
                  <a:pt x="522353" y="45974"/>
                </a:lnTo>
              </a:path>
              <a:path w="5202555" h="46354">
                <a:moveTo>
                  <a:pt x="1043050" y="0"/>
                </a:moveTo>
                <a:lnTo>
                  <a:pt x="1043050" y="45974"/>
                </a:lnTo>
              </a:path>
              <a:path w="5202555" h="46354">
                <a:moveTo>
                  <a:pt x="1563750" y="0"/>
                </a:moveTo>
                <a:lnTo>
                  <a:pt x="1563750" y="45974"/>
                </a:lnTo>
              </a:path>
              <a:path w="5202555" h="46354">
                <a:moveTo>
                  <a:pt x="2084451" y="0"/>
                </a:moveTo>
                <a:lnTo>
                  <a:pt x="2084451" y="45974"/>
                </a:lnTo>
              </a:path>
              <a:path w="5202555" h="46354">
                <a:moveTo>
                  <a:pt x="2605151" y="0"/>
                </a:moveTo>
                <a:lnTo>
                  <a:pt x="2605151" y="45974"/>
                </a:lnTo>
              </a:path>
              <a:path w="5202555" h="46354">
                <a:moveTo>
                  <a:pt x="3125851" y="0"/>
                </a:moveTo>
                <a:lnTo>
                  <a:pt x="3125851" y="45974"/>
                </a:lnTo>
              </a:path>
              <a:path w="5202555" h="46354">
                <a:moveTo>
                  <a:pt x="3646552" y="0"/>
                </a:moveTo>
                <a:lnTo>
                  <a:pt x="3646552" y="45974"/>
                </a:lnTo>
              </a:path>
              <a:path w="5202555" h="46354">
                <a:moveTo>
                  <a:pt x="4167252" y="0"/>
                </a:moveTo>
                <a:lnTo>
                  <a:pt x="4167252" y="45974"/>
                </a:lnTo>
              </a:path>
              <a:path w="5202555" h="46354">
                <a:moveTo>
                  <a:pt x="4687952" y="0"/>
                </a:moveTo>
                <a:lnTo>
                  <a:pt x="4687952" y="45974"/>
                </a:lnTo>
              </a:path>
              <a:path w="5202555" h="46354">
                <a:moveTo>
                  <a:pt x="5202462" y="0"/>
                </a:moveTo>
                <a:lnTo>
                  <a:pt x="5202462" y="45974"/>
                </a:lnTo>
              </a:path>
            </a:pathLst>
          </a:custGeom>
          <a:ln w="9525">
            <a:solidFill>
              <a:srgbClr val="D9D9D9"/>
            </a:solidFill>
          </a:ln>
        </p:spPr>
        <p:txBody>
          <a:bodyPr wrap="square" lIns="0" tIns="0" rIns="0" bIns="0" rtlCol="0"/>
          <a:lstStyle/>
          <a:p>
            <a:endParaRPr/>
          </a:p>
        </p:txBody>
      </p:sp>
      <p:grpSp>
        <p:nvGrpSpPr>
          <p:cNvPr id="3" name="object 3"/>
          <p:cNvGrpSpPr/>
          <p:nvPr/>
        </p:nvGrpSpPr>
        <p:grpSpPr>
          <a:xfrm>
            <a:off x="2263482" y="2034654"/>
            <a:ext cx="4711065" cy="679450"/>
            <a:chOff x="2263482" y="2034654"/>
            <a:chExt cx="4711065" cy="679450"/>
          </a:xfrm>
        </p:grpSpPr>
        <p:sp>
          <p:nvSpPr>
            <p:cNvPr id="4" name="object 4"/>
            <p:cNvSpPr/>
            <p:nvPr/>
          </p:nvSpPr>
          <p:spPr>
            <a:xfrm>
              <a:off x="2277770" y="2168080"/>
              <a:ext cx="4682490" cy="10160"/>
            </a:xfrm>
            <a:custGeom>
              <a:avLst/>
              <a:gdLst/>
              <a:ahLst/>
              <a:cxnLst/>
              <a:rect l="l" t="t" r="r" b="b"/>
              <a:pathLst>
                <a:path w="4682490" h="10160">
                  <a:moveTo>
                    <a:pt x="0" y="9879"/>
                  </a:moveTo>
                  <a:lnTo>
                    <a:pt x="516230" y="3622"/>
                  </a:lnTo>
                  <a:lnTo>
                    <a:pt x="1036930" y="3622"/>
                  </a:lnTo>
                  <a:lnTo>
                    <a:pt x="1557630" y="3622"/>
                  </a:lnTo>
                  <a:lnTo>
                    <a:pt x="2078331" y="3622"/>
                  </a:lnTo>
                  <a:lnTo>
                    <a:pt x="2599031" y="3622"/>
                  </a:lnTo>
                  <a:lnTo>
                    <a:pt x="3119731" y="3622"/>
                  </a:lnTo>
                  <a:lnTo>
                    <a:pt x="3640432" y="0"/>
                  </a:lnTo>
                  <a:lnTo>
                    <a:pt x="4161132" y="0"/>
                  </a:lnTo>
                  <a:lnTo>
                    <a:pt x="4682212" y="3622"/>
                  </a:lnTo>
                </a:path>
              </a:pathLst>
            </a:custGeom>
            <a:ln w="28575">
              <a:solidFill>
                <a:srgbClr val="FFAB40"/>
              </a:solidFill>
            </a:ln>
          </p:spPr>
          <p:txBody>
            <a:bodyPr wrap="square" lIns="0" tIns="0" rIns="0" bIns="0" rtlCol="0"/>
            <a:lstStyle/>
            <a:p>
              <a:endParaRPr/>
            </a:p>
          </p:txBody>
        </p:sp>
        <p:sp>
          <p:nvSpPr>
            <p:cNvPr id="5" name="object 5"/>
            <p:cNvSpPr/>
            <p:nvPr/>
          </p:nvSpPr>
          <p:spPr>
            <a:xfrm>
              <a:off x="2277770" y="2170048"/>
              <a:ext cx="4682490" cy="48260"/>
            </a:xfrm>
            <a:custGeom>
              <a:avLst/>
              <a:gdLst/>
              <a:ahLst/>
              <a:cxnLst/>
              <a:rect l="l" t="t" r="r" b="b"/>
              <a:pathLst>
                <a:path w="4682490" h="48260">
                  <a:moveTo>
                    <a:pt x="0" y="14346"/>
                  </a:moveTo>
                  <a:lnTo>
                    <a:pt x="516230" y="1646"/>
                  </a:lnTo>
                  <a:lnTo>
                    <a:pt x="1036930" y="39746"/>
                  </a:lnTo>
                  <a:lnTo>
                    <a:pt x="1557630" y="0"/>
                  </a:lnTo>
                  <a:lnTo>
                    <a:pt x="2078331" y="1646"/>
                  </a:lnTo>
                  <a:lnTo>
                    <a:pt x="2599031" y="1646"/>
                  </a:lnTo>
                  <a:lnTo>
                    <a:pt x="3119731" y="14346"/>
                  </a:lnTo>
                  <a:lnTo>
                    <a:pt x="3640432" y="27046"/>
                  </a:lnTo>
                  <a:lnTo>
                    <a:pt x="4161132" y="27046"/>
                  </a:lnTo>
                  <a:lnTo>
                    <a:pt x="4682212" y="48208"/>
                  </a:lnTo>
                </a:path>
              </a:pathLst>
            </a:custGeom>
            <a:ln w="28575">
              <a:solidFill>
                <a:srgbClr val="212121"/>
              </a:solidFill>
            </a:ln>
          </p:spPr>
          <p:txBody>
            <a:bodyPr wrap="square" lIns="0" tIns="0" rIns="0" bIns="0" rtlCol="0"/>
            <a:lstStyle/>
            <a:p>
              <a:endParaRPr/>
            </a:p>
          </p:txBody>
        </p:sp>
        <p:sp>
          <p:nvSpPr>
            <p:cNvPr id="6" name="object 6"/>
            <p:cNvSpPr/>
            <p:nvPr/>
          </p:nvSpPr>
          <p:spPr>
            <a:xfrm>
              <a:off x="2277770" y="2048941"/>
              <a:ext cx="4682490" cy="650875"/>
            </a:xfrm>
            <a:custGeom>
              <a:avLst/>
              <a:gdLst/>
              <a:ahLst/>
              <a:cxnLst/>
              <a:rect l="l" t="t" r="r" b="b"/>
              <a:pathLst>
                <a:path w="4682490" h="650875">
                  <a:moveTo>
                    <a:pt x="0" y="650612"/>
                  </a:moveTo>
                  <a:lnTo>
                    <a:pt x="516230" y="516459"/>
                  </a:lnTo>
                  <a:lnTo>
                    <a:pt x="1036930" y="287859"/>
                  </a:lnTo>
                  <a:lnTo>
                    <a:pt x="1557630" y="148159"/>
                  </a:lnTo>
                  <a:lnTo>
                    <a:pt x="2078331" y="97359"/>
                  </a:lnTo>
                  <a:lnTo>
                    <a:pt x="2599031" y="84659"/>
                  </a:lnTo>
                  <a:lnTo>
                    <a:pt x="3119731" y="59259"/>
                  </a:lnTo>
                  <a:lnTo>
                    <a:pt x="3640432" y="59259"/>
                  </a:lnTo>
                  <a:lnTo>
                    <a:pt x="4161132" y="46559"/>
                  </a:lnTo>
                  <a:lnTo>
                    <a:pt x="4682212" y="0"/>
                  </a:lnTo>
                </a:path>
              </a:pathLst>
            </a:custGeom>
            <a:ln w="28575">
              <a:solidFill>
                <a:srgbClr val="78909C"/>
              </a:solidFill>
            </a:ln>
          </p:spPr>
          <p:txBody>
            <a:bodyPr wrap="square" lIns="0" tIns="0" rIns="0" bIns="0" rtlCol="0"/>
            <a:lstStyle/>
            <a:p>
              <a:endParaRPr/>
            </a:p>
          </p:txBody>
        </p:sp>
      </p:grpSp>
      <p:grpSp>
        <p:nvGrpSpPr>
          <p:cNvPr id="7" name="object 7"/>
          <p:cNvGrpSpPr/>
          <p:nvPr/>
        </p:nvGrpSpPr>
        <p:grpSpPr>
          <a:xfrm>
            <a:off x="2263482" y="2264829"/>
            <a:ext cx="4711065" cy="1625600"/>
            <a:chOff x="2263482" y="2264829"/>
            <a:chExt cx="4711065" cy="1625600"/>
          </a:xfrm>
        </p:grpSpPr>
        <p:sp>
          <p:nvSpPr>
            <p:cNvPr id="8" name="object 8"/>
            <p:cNvSpPr/>
            <p:nvPr/>
          </p:nvSpPr>
          <p:spPr>
            <a:xfrm>
              <a:off x="2277770" y="3384346"/>
              <a:ext cx="4682490" cy="492125"/>
            </a:xfrm>
            <a:custGeom>
              <a:avLst/>
              <a:gdLst/>
              <a:ahLst/>
              <a:cxnLst/>
              <a:rect l="l" t="t" r="r" b="b"/>
              <a:pathLst>
                <a:path w="4682490" h="492125">
                  <a:moveTo>
                    <a:pt x="0" y="491762"/>
                  </a:moveTo>
                  <a:lnTo>
                    <a:pt x="516230" y="412955"/>
                  </a:lnTo>
                  <a:lnTo>
                    <a:pt x="1036930" y="362155"/>
                  </a:lnTo>
                  <a:lnTo>
                    <a:pt x="1557630" y="285955"/>
                  </a:lnTo>
                  <a:lnTo>
                    <a:pt x="2078331" y="235155"/>
                  </a:lnTo>
                  <a:lnTo>
                    <a:pt x="2599031" y="197055"/>
                  </a:lnTo>
                  <a:lnTo>
                    <a:pt x="3119731" y="158955"/>
                  </a:lnTo>
                  <a:lnTo>
                    <a:pt x="3640432" y="70055"/>
                  </a:lnTo>
                  <a:lnTo>
                    <a:pt x="4161132" y="44655"/>
                  </a:lnTo>
                  <a:lnTo>
                    <a:pt x="4682212" y="0"/>
                  </a:lnTo>
                </a:path>
              </a:pathLst>
            </a:custGeom>
            <a:ln w="28575">
              <a:solidFill>
                <a:srgbClr val="00B0F0"/>
              </a:solidFill>
            </a:ln>
          </p:spPr>
          <p:txBody>
            <a:bodyPr wrap="square" lIns="0" tIns="0" rIns="0" bIns="0" rtlCol="0"/>
            <a:lstStyle/>
            <a:p>
              <a:endParaRPr/>
            </a:p>
          </p:txBody>
        </p:sp>
        <p:sp>
          <p:nvSpPr>
            <p:cNvPr id="9" name="object 9"/>
            <p:cNvSpPr/>
            <p:nvPr/>
          </p:nvSpPr>
          <p:spPr>
            <a:xfrm>
              <a:off x="2277770" y="2279116"/>
              <a:ext cx="4682490" cy="1157605"/>
            </a:xfrm>
            <a:custGeom>
              <a:avLst/>
              <a:gdLst/>
              <a:ahLst/>
              <a:cxnLst/>
              <a:rect l="l" t="t" r="r" b="b"/>
              <a:pathLst>
                <a:path w="4682490" h="1157604">
                  <a:moveTo>
                    <a:pt x="0" y="1157390"/>
                  </a:moveTo>
                  <a:lnTo>
                    <a:pt x="516230" y="895885"/>
                  </a:lnTo>
                  <a:lnTo>
                    <a:pt x="1036930" y="603785"/>
                  </a:lnTo>
                  <a:lnTo>
                    <a:pt x="1557630" y="552985"/>
                  </a:lnTo>
                  <a:lnTo>
                    <a:pt x="2078331" y="387885"/>
                  </a:lnTo>
                  <a:lnTo>
                    <a:pt x="2599031" y="311685"/>
                  </a:lnTo>
                  <a:lnTo>
                    <a:pt x="3119731" y="159285"/>
                  </a:lnTo>
                  <a:lnTo>
                    <a:pt x="3640432" y="95785"/>
                  </a:lnTo>
                  <a:lnTo>
                    <a:pt x="4161132" y="57685"/>
                  </a:lnTo>
                  <a:lnTo>
                    <a:pt x="4682212" y="0"/>
                  </a:lnTo>
                </a:path>
              </a:pathLst>
            </a:custGeom>
            <a:ln w="28575">
              <a:solidFill>
                <a:srgbClr val="0097A7"/>
              </a:solidFill>
            </a:ln>
          </p:spPr>
          <p:txBody>
            <a:bodyPr wrap="square" lIns="0" tIns="0" rIns="0" bIns="0" rtlCol="0"/>
            <a:lstStyle/>
            <a:p>
              <a:endParaRPr/>
            </a:p>
          </p:txBody>
        </p:sp>
      </p:grpSp>
      <p:sp>
        <p:nvSpPr>
          <p:cNvPr id="10" name="object 10"/>
          <p:cNvSpPr txBox="1"/>
          <p:nvPr/>
        </p:nvSpPr>
        <p:spPr>
          <a:xfrm>
            <a:off x="1704339" y="1547876"/>
            <a:ext cx="203200" cy="2576830"/>
          </a:xfrm>
          <a:prstGeom prst="rect">
            <a:avLst/>
          </a:prstGeom>
        </p:spPr>
        <p:txBody>
          <a:bodyPr vert="horz" wrap="square" lIns="0" tIns="12700" rIns="0" bIns="0" rtlCol="0">
            <a:spAutoFit/>
          </a:bodyPr>
          <a:lstStyle/>
          <a:p>
            <a:pPr marL="12700">
              <a:lnSpc>
                <a:spcPct val="100000"/>
              </a:lnSpc>
              <a:spcBef>
                <a:spcPts val="100"/>
              </a:spcBef>
            </a:pPr>
            <a:r>
              <a:rPr sz="1200" spc="30" dirty="0">
                <a:latin typeface="Arial"/>
                <a:cs typeface="Arial"/>
              </a:rPr>
              <a:t>12</a:t>
            </a:r>
            <a:endParaRPr sz="1200">
              <a:latin typeface="Arial"/>
              <a:cs typeface="Arial"/>
            </a:endParaRPr>
          </a:p>
          <a:p>
            <a:pPr>
              <a:lnSpc>
                <a:spcPct val="100000"/>
              </a:lnSpc>
              <a:spcBef>
                <a:spcPts val="45"/>
              </a:spcBef>
            </a:pPr>
            <a:endParaRPr sz="1400">
              <a:latin typeface="Arial"/>
              <a:cs typeface="Arial"/>
            </a:endParaRPr>
          </a:p>
          <a:p>
            <a:pPr marL="12700">
              <a:lnSpc>
                <a:spcPct val="100000"/>
              </a:lnSpc>
            </a:pPr>
            <a:r>
              <a:rPr sz="1200" spc="30" dirty="0">
                <a:latin typeface="Arial"/>
                <a:cs typeface="Arial"/>
              </a:rPr>
              <a:t>10</a:t>
            </a:r>
            <a:endParaRPr sz="1200">
              <a:latin typeface="Arial"/>
              <a:cs typeface="Arial"/>
            </a:endParaRPr>
          </a:p>
          <a:p>
            <a:pPr>
              <a:lnSpc>
                <a:spcPct val="100000"/>
              </a:lnSpc>
              <a:spcBef>
                <a:spcPts val="10"/>
              </a:spcBef>
            </a:pPr>
            <a:endParaRPr sz="1450">
              <a:latin typeface="Arial"/>
              <a:cs typeface="Arial"/>
            </a:endParaRPr>
          </a:p>
          <a:p>
            <a:pPr marL="97155">
              <a:lnSpc>
                <a:spcPct val="100000"/>
              </a:lnSpc>
            </a:pPr>
            <a:r>
              <a:rPr sz="1200" dirty="0">
                <a:latin typeface="Arial"/>
                <a:cs typeface="Arial"/>
              </a:rPr>
              <a:t>8</a:t>
            </a:r>
            <a:endParaRPr sz="1200">
              <a:latin typeface="Arial"/>
              <a:cs typeface="Arial"/>
            </a:endParaRPr>
          </a:p>
          <a:p>
            <a:pPr>
              <a:lnSpc>
                <a:spcPct val="100000"/>
              </a:lnSpc>
              <a:spcBef>
                <a:spcPts val="15"/>
              </a:spcBef>
            </a:pPr>
            <a:endParaRPr sz="1450">
              <a:latin typeface="Arial"/>
              <a:cs typeface="Arial"/>
            </a:endParaRPr>
          </a:p>
          <a:p>
            <a:pPr marL="97155">
              <a:lnSpc>
                <a:spcPct val="100000"/>
              </a:lnSpc>
            </a:pPr>
            <a:r>
              <a:rPr sz="1200" dirty="0">
                <a:latin typeface="Arial"/>
                <a:cs typeface="Arial"/>
              </a:rPr>
              <a:t>6</a:t>
            </a:r>
            <a:endParaRPr sz="1200">
              <a:latin typeface="Arial"/>
              <a:cs typeface="Arial"/>
            </a:endParaRPr>
          </a:p>
          <a:p>
            <a:pPr>
              <a:lnSpc>
                <a:spcPct val="100000"/>
              </a:lnSpc>
              <a:spcBef>
                <a:spcPts val="45"/>
              </a:spcBef>
            </a:pPr>
            <a:endParaRPr sz="1400">
              <a:latin typeface="Arial"/>
              <a:cs typeface="Arial"/>
            </a:endParaRPr>
          </a:p>
          <a:p>
            <a:pPr marL="97155">
              <a:lnSpc>
                <a:spcPct val="100000"/>
              </a:lnSpc>
            </a:pPr>
            <a:r>
              <a:rPr sz="1200" dirty="0">
                <a:latin typeface="Arial"/>
                <a:cs typeface="Arial"/>
              </a:rPr>
              <a:t>4</a:t>
            </a:r>
            <a:endParaRPr sz="1200">
              <a:latin typeface="Arial"/>
              <a:cs typeface="Arial"/>
            </a:endParaRPr>
          </a:p>
          <a:p>
            <a:pPr>
              <a:lnSpc>
                <a:spcPct val="100000"/>
              </a:lnSpc>
              <a:spcBef>
                <a:spcPts val="15"/>
              </a:spcBef>
            </a:pPr>
            <a:endParaRPr sz="1450">
              <a:latin typeface="Arial"/>
              <a:cs typeface="Arial"/>
            </a:endParaRPr>
          </a:p>
          <a:p>
            <a:pPr marL="97155">
              <a:lnSpc>
                <a:spcPct val="100000"/>
              </a:lnSpc>
            </a:pPr>
            <a:r>
              <a:rPr sz="1200" dirty="0">
                <a:latin typeface="Arial"/>
                <a:cs typeface="Arial"/>
              </a:rPr>
              <a:t>2</a:t>
            </a:r>
            <a:endParaRPr sz="1200">
              <a:latin typeface="Arial"/>
              <a:cs typeface="Arial"/>
            </a:endParaRPr>
          </a:p>
          <a:p>
            <a:pPr>
              <a:lnSpc>
                <a:spcPct val="100000"/>
              </a:lnSpc>
              <a:spcBef>
                <a:spcPts val="45"/>
              </a:spcBef>
            </a:pPr>
            <a:endParaRPr sz="1400">
              <a:latin typeface="Arial"/>
              <a:cs typeface="Arial"/>
            </a:endParaRPr>
          </a:p>
          <a:p>
            <a:pPr marL="97155">
              <a:lnSpc>
                <a:spcPct val="100000"/>
              </a:lnSpc>
            </a:pPr>
            <a:r>
              <a:rPr sz="1200" dirty="0">
                <a:latin typeface="Arial"/>
                <a:cs typeface="Arial"/>
              </a:rPr>
              <a:t>0</a:t>
            </a:r>
            <a:endParaRPr sz="1200">
              <a:latin typeface="Arial"/>
              <a:cs typeface="Arial"/>
            </a:endParaRPr>
          </a:p>
        </p:txBody>
      </p:sp>
      <p:sp>
        <p:nvSpPr>
          <p:cNvPr id="11" name="object 11"/>
          <p:cNvSpPr txBox="1"/>
          <p:nvPr/>
        </p:nvSpPr>
        <p:spPr>
          <a:xfrm>
            <a:off x="2222677" y="4102100"/>
            <a:ext cx="110489"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1</a:t>
            </a:r>
            <a:endParaRPr sz="1200">
              <a:latin typeface="Arial"/>
              <a:cs typeface="Arial"/>
            </a:endParaRPr>
          </a:p>
        </p:txBody>
      </p:sp>
      <p:sp>
        <p:nvSpPr>
          <p:cNvPr id="12" name="object 12"/>
          <p:cNvSpPr txBox="1"/>
          <p:nvPr/>
        </p:nvSpPr>
        <p:spPr>
          <a:xfrm>
            <a:off x="2742933" y="4102100"/>
            <a:ext cx="110489"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2</a:t>
            </a:r>
            <a:endParaRPr sz="1200">
              <a:latin typeface="Arial"/>
              <a:cs typeface="Arial"/>
            </a:endParaRPr>
          </a:p>
        </p:txBody>
      </p:sp>
      <p:sp>
        <p:nvSpPr>
          <p:cNvPr id="13" name="object 13"/>
          <p:cNvSpPr txBox="1"/>
          <p:nvPr/>
        </p:nvSpPr>
        <p:spPr>
          <a:xfrm>
            <a:off x="3263176" y="4102100"/>
            <a:ext cx="110489"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3</a:t>
            </a:r>
            <a:endParaRPr sz="1200">
              <a:latin typeface="Arial"/>
              <a:cs typeface="Arial"/>
            </a:endParaRPr>
          </a:p>
        </p:txBody>
      </p:sp>
      <p:sp>
        <p:nvSpPr>
          <p:cNvPr id="14" name="object 14"/>
          <p:cNvSpPr txBox="1"/>
          <p:nvPr/>
        </p:nvSpPr>
        <p:spPr>
          <a:xfrm>
            <a:off x="3783419" y="4102100"/>
            <a:ext cx="110489"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4</a:t>
            </a:r>
            <a:endParaRPr sz="1200">
              <a:latin typeface="Arial"/>
              <a:cs typeface="Arial"/>
            </a:endParaRPr>
          </a:p>
        </p:txBody>
      </p:sp>
      <p:sp>
        <p:nvSpPr>
          <p:cNvPr id="15" name="object 15"/>
          <p:cNvSpPr txBox="1"/>
          <p:nvPr/>
        </p:nvSpPr>
        <p:spPr>
          <a:xfrm>
            <a:off x="3968762" y="4079457"/>
            <a:ext cx="1300480" cy="471170"/>
          </a:xfrm>
          <a:prstGeom prst="rect">
            <a:avLst/>
          </a:prstGeom>
        </p:spPr>
        <p:txBody>
          <a:bodyPr vert="horz" wrap="square" lIns="0" tIns="34925" rIns="0" bIns="0" rtlCol="0">
            <a:spAutoFit/>
          </a:bodyPr>
          <a:lstStyle/>
          <a:p>
            <a:pPr algn="ctr">
              <a:lnSpc>
                <a:spcPct val="100000"/>
              </a:lnSpc>
              <a:spcBef>
                <a:spcPts val="275"/>
              </a:spcBef>
              <a:tabLst>
                <a:tab pos="520065" algn="l"/>
              </a:tabLst>
            </a:pPr>
            <a:r>
              <a:rPr sz="1200" dirty="0">
                <a:latin typeface="Arial"/>
                <a:cs typeface="Arial"/>
              </a:rPr>
              <a:t>5	6</a:t>
            </a:r>
            <a:endParaRPr sz="1200">
              <a:latin typeface="Arial"/>
              <a:cs typeface="Arial"/>
            </a:endParaRPr>
          </a:p>
          <a:p>
            <a:pPr algn="ctr">
              <a:lnSpc>
                <a:spcPct val="100000"/>
              </a:lnSpc>
              <a:spcBef>
                <a:spcPts val="210"/>
              </a:spcBef>
            </a:pPr>
            <a:r>
              <a:rPr sz="1400" spc="-5" dirty="0">
                <a:latin typeface="Arial"/>
                <a:cs typeface="Arial"/>
              </a:rPr>
              <a:t>No. of</a:t>
            </a:r>
            <a:r>
              <a:rPr sz="1400" spc="-60" dirty="0">
                <a:latin typeface="Arial"/>
                <a:cs typeface="Arial"/>
              </a:rPr>
              <a:t> </a:t>
            </a:r>
            <a:r>
              <a:rPr sz="1400" spc="-5" dirty="0">
                <a:latin typeface="Arial"/>
                <a:cs typeface="Arial"/>
              </a:rPr>
              <a:t>instances</a:t>
            </a:r>
            <a:endParaRPr sz="1400">
              <a:latin typeface="Arial"/>
              <a:cs typeface="Arial"/>
            </a:endParaRPr>
          </a:p>
        </p:txBody>
      </p:sp>
      <p:sp>
        <p:nvSpPr>
          <p:cNvPr id="16" name="object 16"/>
          <p:cNvSpPr txBox="1"/>
          <p:nvPr/>
        </p:nvSpPr>
        <p:spPr>
          <a:xfrm>
            <a:off x="5344159" y="4102100"/>
            <a:ext cx="110489"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7</a:t>
            </a:r>
            <a:endParaRPr sz="1200">
              <a:latin typeface="Arial"/>
              <a:cs typeface="Arial"/>
            </a:endParaRPr>
          </a:p>
        </p:txBody>
      </p:sp>
      <p:sp>
        <p:nvSpPr>
          <p:cNvPr id="17" name="object 17"/>
          <p:cNvSpPr txBox="1"/>
          <p:nvPr/>
        </p:nvSpPr>
        <p:spPr>
          <a:xfrm>
            <a:off x="5864402" y="4102100"/>
            <a:ext cx="110489"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8</a:t>
            </a:r>
            <a:endParaRPr sz="1200">
              <a:latin typeface="Arial"/>
              <a:cs typeface="Arial"/>
            </a:endParaRPr>
          </a:p>
        </p:txBody>
      </p:sp>
      <p:sp>
        <p:nvSpPr>
          <p:cNvPr id="18" name="object 18"/>
          <p:cNvSpPr txBox="1"/>
          <p:nvPr/>
        </p:nvSpPr>
        <p:spPr>
          <a:xfrm>
            <a:off x="6384645" y="4102100"/>
            <a:ext cx="110489"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9</a:t>
            </a:r>
            <a:endParaRPr sz="1200">
              <a:latin typeface="Arial"/>
              <a:cs typeface="Arial"/>
            </a:endParaRPr>
          </a:p>
        </p:txBody>
      </p:sp>
      <p:sp>
        <p:nvSpPr>
          <p:cNvPr id="19" name="object 19"/>
          <p:cNvSpPr txBox="1"/>
          <p:nvPr/>
        </p:nvSpPr>
        <p:spPr>
          <a:xfrm>
            <a:off x="6862508" y="4102100"/>
            <a:ext cx="203200" cy="208279"/>
          </a:xfrm>
          <a:prstGeom prst="rect">
            <a:avLst/>
          </a:prstGeom>
        </p:spPr>
        <p:txBody>
          <a:bodyPr vert="horz" wrap="square" lIns="0" tIns="12700" rIns="0" bIns="0" rtlCol="0">
            <a:spAutoFit/>
          </a:bodyPr>
          <a:lstStyle/>
          <a:p>
            <a:pPr marL="12700">
              <a:lnSpc>
                <a:spcPct val="100000"/>
              </a:lnSpc>
              <a:spcBef>
                <a:spcPts val="100"/>
              </a:spcBef>
            </a:pPr>
            <a:r>
              <a:rPr sz="1200" spc="30" dirty="0">
                <a:latin typeface="Arial"/>
                <a:cs typeface="Arial"/>
              </a:rPr>
              <a:t>10</a:t>
            </a:r>
            <a:endParaRPr sz="1200">
              <a:latin typeface="Arial"/>
              <a:cs typeface="Arial"/>
            </a:endParaRPr>
          </a:p>
        </p:txBody>
      </p:sp>
      <p:sp>
        <p:nvSpPr>
          <p:cNvPr id="20" name="object 20"/>
          <p:cNvSpPr txBox="1"/>
          <p:nvPr/>
        </p:nvSpPr>
        <p:spPr>
          <a:xfrm>
            <a:off x="1466039" y="1901971"/>
            <a:ext cx="224154" cy="1893570"/>
          </a:xfrm>
          <a:prstGeom prst="rect">
            <a:avLst/>
          </a:prstGeom>
        </p:spPr>
        <p:txBody>
          <a:bodyPr vert="vert270" wrap="square" lIns="0" tIns="0" rIns="0" bIns="0" rtlCol="0">
            <a:spAutoFit/>
          </a:bodyPr>
          <a:lstStyle/>
          <a:p>
            <a:pPr marL="12700">
              <a:lnSpc>
                <a:spcPts val="1645"/>
              </a:lnSpc>
            </a:pPr>
            <a:r>
              <a:rPr sz="1400" spc="-20" dirty="0">
                <a:latin typeface="Arial"/>
                <a:cs typeface="Arial"/>
              </a:rPr>
              <a:t>Aggr. </a:t>
            </a:r>
            <a:r>
              <a:rPr sz="1400" spc="-5" dirty="0">
                <a:latin typeface="Arial"/>
                <a:cs typeface="Arial"/>
              </a:rPr>
              <a:t>bandwidth</a:t>
            </a:r>
            <a:r>
              <a:rPr sz="1400" spc="-35" dirty="0">
                <a:latin typeface="Arial"/>
                <a:cs typeface="Arial"/>
              </a:rPr>
              <a:t> </a:t>
            </a:r>
            <a:r>
              <a:rPr sz="1400" spc="-5" dirty="0">
                <a:latin typeface="Arial"/>
                <a:cs typeface="Arial"/>
              </a:rPr>
              <a:t>(Gbps)</a:t>
            </a:r>
            <a:endParaRPr sz="1400">
              <a:latin typeface="Arial"/>
              <a:cs typeface="Arial"/>
            </a:endParaRPr>
          </a:p>
        </p:txBody>
      </p:sp>
      <p:sp>
        <p:nvSpPr>
          <p:cNvPr id="21" name="object 21"/>
          <p:cNvSpPr/>
          <p:nvPr/>
        </p:nvSpPr>
        <p:spPr>
          <a:xfrm>
            <a:off x="1802625" y="1379283"/>
            <a:ext cx="243840" cy="0"/>
          </a:xfrm>
          <a:custGeom>
            <a:avLst/>
            <a:gdLst/>
            <a:ahLst/>
            <a:cxnLst/>
            <a:rect l="l" t="t" r="r" b="b"/>
            <a:pathLst>
              <a:path w="243839">
                <a:moveTo>
                  <a:pt x="0" y="0"/>
                </a:moveTo>
                <a:lnTo>
                  <a:pt x="243840" y="1"/>
                </a:lnTo>
              </a:path>
            </a:pathLst>
          </a:custGeom>
          <a:ln w="28575">
            <a:solidFill>
              <a:srgbClr val="FFAB40"/>
            </a:solidFill>
          </a:ln>
        </p:spPr>
        <p:txBody>
          <a:bodyPr wrap="square" lIns="0" tIns="0" rIns="0" bIns="0" rtlCol="0"/>
          <a:lstStyle/>
          <a:p>
            <a:endParaRPr/>
          </a:p>
        </p:txBody>
      </p:sp>
      <p:sp>
        <p:nvSpPr>
          <p:cNvPr id="22" name="object 22"/>
          <p:cNvSpPr txBox="1"/>
          <p:nvPr/>
        </p:nvSpPr>
        <p:spPr>
          <a:xfrm>
            <a:off x="2059470" y="1245108"/>
            <a:ext cx="392430"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Arial"/>
                <a:cs typeface="Arial"/>
              </a:rPr>
              <a:t>H</a:t>
            </a:r>
            <a:r>
              <a:rPr sz="1400" spc="20" dirty="0">
                <a:latin typeface="Arial"/>
                <a:cs typeface="Arial"/>
              </a:rPr>
              <a:t>o</a:t>
            </a:r>
            <a:r>
              <a:rPr sz="1400" dirty="0">
                <a:latin typeface="Arial"/>
                <a:cs typeface="Arial"/>
              </a:rPr>
              <a:t>st</a:t>
            </a:r>
            <a:endParaRPr sz="1400">
              <a:latin typeface="Arial"/>
              <a:cs typeface="Arial"/>
            </a:endParaRPr>
          </a:p>
        </p:txBody>
      </p:sp>
      <p:sp>
        <p:nvSpPr>
          <p:cNvPr id="23" name="object 23"/>
          <p:cNvSpPr/>
          <p:nvPr/>
        </p:nvSpPr>
        <p:spPr>
          <a:xfrm>
            <a:off x="2617558" y="1379283"/>
            <a:ext cx="243840" cy="0"/>
          </a:xfrm>
          <a:custGeom>
            <a:avLst/>
            <a:gdLst/>
            <a:ahLst/>
            <a:cxnLst/>
            <a:rect l="l" t="t" r="r" b="b"/>
            <a:pathLst>
              <a:path w="243839">
                <a:moveTo>
                  <a:pt x="0" y="0"/>
                </a:moveTo>
                <a:lnTo>
                  <a:pt x="243840" y="1"/>
                </a:lnTo>
              </a:path>
            </a:pathLst>
          </a:custGeom>
          <a:ln w="28575">
            <a:solidFill>
              <a:srgbClr val="212121"/>
            </a:solidFill>
          </a:ln>
        </p:spPr>
        <p:txBody>
          <a:bodyPr wrap="square" lIns="0" tIns="0" rIns="0" bIns="0" rtlCol="0"/>
          <a:lstStyle/>
          <a:p>
            <a:endParaRPr/>
          </a:p>
        </p:txBody>
      </p:sp>
      <p:sp>
        <p:nvSpPr>
          <p:cNvPr id="24" name="object 24"/>
          <p:cNvSpPr/>
          <p:nvPr/>
        </p:nvSpPr>
        <p:spPr>
          <a:xfrm>
            <a:off x="3955872" y="1379283"/>
            <a:ext cx="243840" cy="0"/>
          </a:xfrm>
          <a:custGeom>
            <a:avLst/>
            <a:gdLst/>
            <a:ahLst/>
            <a:cxnLst/>
            <a:rect l="l" t="t" r="r" b="b"/>
            <a:pathLst>
              <a:path w="243839">
                <a:moveTo>
                  <a:pt x="0" y="0"/>
                </a:moveTo>
                <a:lnTo>
                  <a:pt x="243840" y="1"/>
                </a:lnTo>
              </a:path>
            </a:pathLst>
          </a:custGeom>
          <a:ln w="28575">
            <a:solidFill>
              <a:srgbClr val="78909C"/>
            </a:solidFill>
          </a:ln>
        </p:spPr>
        <p:txBody>
          <a:bodyPr wrap="square" lIns="0" tIns="0" rIns="0" bIns="0" rtlCol="0"/>
          <a:lstStyle/>
          <a:p>
            <a:endParaRPr/>
          </a:p>
        </p:txBody>
      </p:sp>
      <p:sp>
        <p:nvSpPr>
          <p:cNvPr id="25" name="object 25"/>
          <p:cNvSpPr/>
          <p:nvPr/>
        </p:nvSpPr>
        <p:spPr>
          <a:xfrm>
            <a:off x="4751133" y="1379283"/>
            <a:ext cx="243840" cy="0"/>
          </a:xfrm>
          <a:custGeom>
            <a:avLst/>
            <a:gdLst/>
            <a:ahLst/>
            <a:cxnLst/>
            <a:rect l="l" t="t" r="r" b="b"/>
            <a:pathLst>
              <a:path w="243839">
                <a:moveTo>
                  <a:pt x="0" y="0"/>
                </a:moveTo>
                <a:lnTo>
                  <a:pt x="243840" y="1"/>
                </a:lnTo>
              </a:path>
            </a:pathLst>
          </a:custGeom>
          <a:ln w="28575">
            <a:solidFill>
              <a:srgbClr val="00B0F0"/>
            </a:solidFill>
          </a:ln>
        </p:spPr>
        <p:txBody>
          <a:bodyPr wrap="square" lIns="0" tIns="0" rIns="0" bIns="0" rtlCol="0"/>
          <a:lstStyle/>
          <a:p>
            <a:endParaRPr/>
          </a:p>
        </p:txBody>
      </p:sp>
      <p:sp>
        <p:nvSpPr>
          <p:cNvPr id="26" name="object 26"/>
          <p:cNvSpPr/>
          <p:nvPr/>
        </p:nvSpPr>
        <p:spPr>
          <a:xfrm>
            <a:off x="5704433" y="1379283"/>
            <a:ext cx="243840" cy="0"/>
          </a:xfrm>
          <a:custGeom>
            <a:avLst/>
            <a:gdLst/>
            <a:ahLst/>
            <a:cxnLst/>
            <a:rect l="l" t="t" r="r" b="b"/>
            <a:pathLst>
              <a:path w="243839">
                <a:moveTo>
                  <a:pt x="0" y="0"/>
                </a:moveTo>
                <a:lnTo>
                  <a:pt x="243840" y="1"/>
                </a:lnTo>
              </a:path>
            </a:pathLst>
          </a:custGeom>
          <a:ln w="28575">
            <a:solidFill>
              <a:srgbClr val="0097A7"/>
            </a:solidFill>
          </a:ln>
        </p:spPr>
        <p:txBody>
          <a:bodyPr wrap="square" lIns="0" tIns="0" rIns="0" bIns="0" rtlCol="0"/>
          <a:lstStyle/>
          <a:p>
            <a:endParaRPr/>
          </a:p>
        </p:txBody>
      </p:sp>
      <p:sp>
        <p:nvSpPr>
          <p:cNvPr id="27" name="object 27"/>
          <p:cNvSpPr txBox="1"/>
          <p:nvPr/>
        </p:nvSpPr>
        <p:spPr>
          <a:xfrm>
            <a:off x="2874416" y="1245108"/>
            <a:ext cx="4051300" cy="238760"/>
          </a:xfrm>
          <a:prstGeom prst="rect">
            <a:avLst/>
          </a:prstGeom>
        </p:spPr>
        <p:txBody>
          <a:bodyPr vert="horz" wrap="square" lIns="0" tIns="12700" rIns="0" bIns="0" rtlCol="0">
            <a:spAutoFit/>
          </a:bodyPr>
          <a:lstStyle/>
          <a:p>
            <a:pPr marL="12700">
              <a:lnSpc>
                <a:spcPct val="100000"/>
              </a:lnSpc>
              <a:spcBef>
                <a:spcPts val="100"/>
              </a:spcBef>
              <a:tabLst>
                <a:tab pos="1350645" algn="l"/>
                <a:tab pos="2145665" algn="l"/>
                <a:tab pos="3099435" algn="l"/>
              </a:tabLst>
            </a:pPr>
            <a:r>
              <a:rPr sz="1400" spc="-5" dirty="0">
                <a:latin typeface="Arial"/>
                <a:cs typeface="Arial"/>
              </a:rPr>
              <a:t>Firecracker	LXC	gVisor	</a:t>
            </a:r>
            <a:r>
              <a:rPr sz="1400" spc="-10" dirty="0">
                <a:latin typeface="Arial"/>
                <a:cs typeface="Arial"/>
              </a:rPr>
              <a:t>gVisor+host</a:t>
            </a:r>
            <a:endParaRPr sz="1400">
              <a:latin typeface="Arial"/>
              <a:cs typeface="Arial"/>
            </a:endParaRPr>
          </a:p>
        </p:txBody>
      </p:sp>
      <p:sp>
        <p:nvSpPr>
          <p:cNvPr id="28" name="object 28"/>
          <p:cNvSpPr txBox="1">
            <a:spLocks noGrp="1"/>
          </p:cNvSpPr>
          <p:nvPr>
            <p:ph type="title"/>
          </p:nvPr>
        </p:nvSpPr>
        <p:spPr>
          <a:xfrm>
            <a:off x="2787650" y="512570"/>
            <a:ext cx="3568065" cy="452120"/>
          </a:xfrm>
          <a:prstGeom prst="rect">
            <a:avLst/>
          </a:prstGeom>
        </p:spPr>
        <p:txBody>
          <a:bodyPr vert="horz" wrap="square" lIns="0" tIns="12700" rIns="0" bIns="0" rtlCol="0">
            <a:spAutoFit/>
          </a:bodyPr>
          <a:lstStyle/>
          <a:p>
            <a:pPr marL="12700">
              <a:lnSpc>
                <a:spcPct val="100000"/>
              </a:lnSpc>
              <a:spcBef>
                <a:spcPts val="100"/>
              </a:spcBef>
            </a:pPr>
            <a:r>
              <a:rPr sz="2800" dirty="0"/>
              <a:t>Network:</a:t>
            </a:r>
            <a:r>
              <a:rPr sz="2800" spc="-70" dirty="0"/>
              <a:t> </a:t>
            </a:r>
            <a:r>
              <a:rPr sz="2800" dirty="0"/>
              <a:t>Performance</a:t>
            </a:r>
            <a:endParaRPr sz="2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424" y="234188"/>
            <a:ext cx="2636520" cy="391160"/>
          </a:xfrm>
          <a:prstGeom prst="rect">
            <a:avLst/>
          </a:prstGeom>
        </p:spPr>
        <p:txBody>
          <a:bodyPr vert="horz" wrap="square" lIns="0" tIns="12700" rIns="0" bIns="0" rtlCol="0">
            <a:spAutoFit/>
          </a:bodyPr>
          <a:lstStyle/>
          <a:p>
            <a:pPr marL="12700">
              <a:lnSpc>
                <a:spcPct val="100000"/>
              </a:lnSpc>
              <a:spcBef>
                <a:spcPts val="100"/>
              </a:spcBef>
            </a:pPr>
            <a:r>
              <a:rPr sz="2400" spc="-5" dirty="0"/>
              <a:t>Network:</a:t>
            </a:r>
            <a:r>
              <a:rPr sz="2400" spc="-65" dirty="0"/>
              <a:t> </a:t>
            </a:r>
            <a:r>
              <a:rPr sz="2400" dirty="0"/>
              <a:t>Coverage</a:t>
            </a:r>
            <a:endParaRPr sz="2400"/>
          </a:p>
        </p:txBody>
      </p:sp>
      <p:sp>
        <p:nvSpPr>
          <p:cNvPr id="3" name="object 3"/>
          <p:cNvSpPr txBox="1"/>
          <p:nvPr/>
        </p:nvSpPr>
        <p:spPr>
          <a:xfrm>
            <a:off x="390424" y="1023620"/>
            <a:ext cx="7499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O</a:t>
            </a:r>
            <a:r>
              <a:rPr sz="1800" dirty="0">
                <a:latin typeface="Arial"/>
                <a:cs typeface="Arial"/>
              </a:rPr>
              <a:t>v</a:t>
            </a:r>
            <a:r>
              <a:rPr sz="1800" spc="-5" dirty="0">
                <a:latin typeface="Arial"/>
                <a:cs typeface="Arial"/>
              </a:rPr>
              <a:t>e</a:t>
            </a:r>
            <a:r>
              <a:rPr sz="1800" dirty="0">
                <a:latin typeface="Arial"/>
                <a:cs typeface="Arial"/>
              </a:rPr>
              <a:t>r</a:t>
            </a:r>
            <a:r>
              <a:rPr sz="1800" spc="-5" dirty="0">
                <a:latin typeface="Arial"/>
                <a:cs typeface="Arial"/>
              </a:rPr>
              <a:t>a</a:t>
            </a:r>
            <a:r>
              <a:rPr sz="1800" dirty="0">
                <a:latin typeface="Arial"/>
                <a:cs typeface="Arial"/>
              </a:rPr>
              <a:t>ll</a:t>
            </a:r>
            <a:endParaRPr sz="1800">
              <a:latin typeface="Arial"/>
              <a:cs typeface="Arial"/>
            </a:endParaRPr>
          </a:p>
        </p:txBody>
      </p:sp>
      <p:sp>
        <p:nvSpPr>
          <p:cNvPr id="4" name="object 4"/>
          <p:cNvSpPr txBox="1"/>
          <p:nvPr/>
        </p:nvSpPr>
        <p:spPr>
          <a:xfrm>
            <a:off x="4950523" y="1023620"/>
            <a:ext cx="407034" cy="299720"/>
          </a:xfrm>
          <a:prstGeom prst="rect">
            <a:avLst/>
          </a:prstGeom>
        </p:spPr>
        <p:txBody>
          <a:bodyPr vert="horz" wrap="square" lIns="0" tIns="12700" rIns="0" bIns="0" rtlCol="0">
            <a:spAutoFit/>
          </a:bodyPr>
          <a:lstStyle/>
          <a:p>
            <a:pPr marL="12700">
              <a:lnSpc>
                <a:spcPct val="100000"/>
              </a:lnSpc>
              <a:spcBef>
                <a:spcPts val="100"/>
              </a:spcBef>
            </a:pPr>
            <a:r>
              <a:rPr sz="1800" i="1" spc="-5" dirty="0">
                <a:latin typeface="Arial"/>
                <a:cs typeface="Arial"/>
              </a:rPr>
              <a:t>/net</a:t>
            </a:r>
            <a:endParaRPr sz="1800">
              <a:latin typeface="Arial"/>
              <a:cs typeface="Arial"/>
            </a:endParaRPr>
          </a:p>
        </p:txBody>
      </p:sp>
      <p:grpSp>
        <p:nvGrpSpPr>
          <p:cNvPr id="5" name="object 5"/>
          <p:cNvGrpSpPr/>
          <p:nvPr/>
        </p:nvGrpSpPr>
        <p:grpSpPr>
          <a:xfrm>
            <a:off x="487680" y="1539239"/>
            <a:ext cx="3188335" cy="3307079"/>
            <a:chOff x="487680" y="1539239"/>
            <a:chExt cx="3188335" cy="3307079"/>
          </a:xfrm>
        </p:grpSpPr>
        <p:sp>
          <p:nvSpPr>
            <p:cNvPr id="6" name="object 6"/>
            <p:cNvSpPr/>
            <p:nvPr/>
          </p:nvSpPr>
          <p:spPr>
            <a:xfrm>
              <a:off x="487680" y="1539239"/>
              <a:ext cx="3188208" cy="330708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447112" y="3378923"/>
              <a:ext cx="714375" cy="392430"/>
            </a:xfrm>
            <a:custGeom>
              <a:avLst/>
              <a:gdLst/>
              <a:ahLst/>
              <a:cxnLst/>
              <a:rect l="l" t="t" r="r" b="b"/>
              <a:pathLst>
                <a:path w="714375" h="392429">
                  <a:moveTo>
                    <a:pt x="0" y="195943"/>
                  </a:moveTo>
                  <a:lnTo>
                    <a:pt x="18202" y="134009"/>
                  </a:lnTo>
                  <a:lnTo>
                    <a:pt x="68890" y="80221"/>
                  </a:lnTo>
                  <a:lnTo>
                    <a:pt x="104577" y="57390"/>
                  </a:lnTo>
                  <a:lnTo>
                    <a:pt x="146181" y="37805"/>
                  </a:lnTo>
                  <a:lnTo>
                    <a:pt x="192965" y="21870"/>
                  </a:lnTo>
                  <a:lnTo>
                    <a:pt x="244195" y="9989"/>
                  </a:lnTo>
                  <a:lnTo>
                    <a:pt x="299135" y="2564"/>
                  </a:lnTo>
                  <a:lnTo>
                    <a:pt x="357051" y="0"/>
                  </a:lnTo>
                  <a:lnTo>
                    <a:pt x="414966" y="2564"/>
                  </a:lnTo>
                  <a:lnTo>
                    <a:pt x="469907" y="9989"/>
                  </a:lnTo>
                  <a:lnTo>
                    <a:pt x="521136" y="21870"/>
                  </a:lnTo>
                  <a:lnTo>
                    <a:pt x="567921" y="37805"/>
                  </a:lnTo>
                  <a:lnTo>
                    <a:pt x="609524" y="57390"/>
                  </a:lnTo>
                  <a:lnTo>
                    <a:pt x="645212" y="80221"/>
                  </a:lnTo>
                  <a:lnTo>
                    <a:pt x="674249" y="105895"/>
                  </a:lnTo>
                  <a:lnTo>
                    <a:pt x="709429" y="164160"/>
                  </a:lnTo>
                  <a:lnTo>
                    <a:pt x="714102" y="195943"/>
                  </a:lnTo>
                  <a:lnTo>
                    <a:pt x="709429" y="227725"/>
                  </a:lnTo>
                  <a:lnTo>
                    <a:pt x="674249" y="285989"/>
                  </a:lnTo>
                  <a:lnTo>
                    <a:pt x="645212" y="311664"/>
                  </a:lnTo>
                  <a:lnTo>
                    <a:pt x="609524" y="334495"/>
                  </a:lnTo>
                  <a:lnTo>
                    <a:pt x="567921" y="354079"/>
                  </a:lnTo>
                  <a:lnTo>
                    <a:pt x="521136" y="370014"/>
                  </a:lnTo>
                  <a:lnTo>
                    <a:pt x="469907" y="381895"/>
                  </a:lnTo>
                  <a:lnTo>
                    <a:pt x="414966" y="389320"/>
                  </a:lnTo>
                  <a:lnTo>
                    <a:pt x="357051" y="391885"/>
                  </a:lnTo>
                  <a:lnTo>
                    <a:pt x="299135" y="389320"/>
                  </a:lnTo>
                  <a:lnTo>
                    <a:pt x="244195" y="381895"/>
                  </a:lnTo>
                  <a:lnTo>
                    <a:pt x="192965" y="370014"/>
                  </a:lnTo>
                  <a:lnTo>
                    <a:pt x="146181" y="354079"/>
                  </a:lnTo>
                  <a:lnTo>
                    <a:pt x="104577" y="334495"/>
                  </a:lnTo>
                  <a:lnTo>
                    <a:pt x="68890" y="311664"/>
                  </a:lnTo>
                  <a:lnTo>
                    <a:pt x="39853" y="285989"/>
                  </a:lnTo>
                  <a:lnTo>
                    <a:pt x="4673" y="227725"/>
                  </a:lnTo>
                  <a:lnTo>
                    <a:pt x="0" y="195943"/>
                  </a:lnTo>
                  <a:close/>
                </a:path>
              </a:pathLst>
            </a:custGeom>
            <a:ln w="25400">
              <a:solidFill>
                <a:srgbClr val="C00000"/>
              </a:solidFill>
            </a:ln>
          </p:spPr>
          <p:txBody>
            <a:bodyPr wrap="square" lIns="0" tIns="0" rIns="0" bIns="0" rtlCol="0"/>
            <a:lstStyle/>
            <a:p>
              <a:endParaRPr/>
            </a:p>
          </p:txBody>
        </p:sp>
        <p:sp>
          <p:nvSpPr>
            <p:cNvPr id="8" name="object 8"/>
            <p:cNvSpPr/>
            <p:nvPr/>
          </p:nvSpPr>
          <p:spPr>
            <a:xfrm>
              <a:off x="1725841" y="2953257"/>
              <a:ext cx="714375" cy="392430"/>
            </a:xfrm>
            <a:custGeom>
              <a:avLst/>
              <a:gdLst/>
              <a:ahLst/>
              <a:cxnLst/>
              <a:rect l="l" t="t" r="r" b="b"/>
              <a:pathLst>
                <a:path w="714375" h="392429">
                  <a:moveTo>
                    <a:pt x="0" y="195943"/>
                  </a:moveTo>
                  <a:lnTo>
                    <a:pt x="18202" y="134009"/>
                  </a:lnTo>
                  <a:lnTo>
                    <a:pt x="68890" y="80221"/>
                  </a:lnTo>
                  <a:lnTo>
                    <a:pt x="104577" y="57390"/>
                  </a:lnTo>
                  <a:lnTo>
                    <a:pt x="146181" y="37805"/>
                  </a:lnTo>
                  <a:lnTo>
                    <a:pt x="192965" y="21870"/>
                  </a:lnTo>
                  <a:lnTo>
                    <a:pt x="244195" y="9989"/>
                  </a:lnTo>
                  <a:lnTo>
                    <a:pt x="299135" y="2564"/>
                  </a:lnTo>
                  <a:lnTo>
                    <a:pt x="357051" y="0"/>
                  </a:lnTo>
                  <a:lnTo>
                    <a:pt x="414966" y="2564"/>
                  </a:lnTo>
                  <a:lnTo>
                    <a:pt x="469907" y="9989"/>
                  </a:lnTo>
                  <a:lnTo>
                    <a:pt x="521136" y="21870"/>
                  </a:lnTo>
                  <a:lnTo>
                    <a:pt x="567921" y="37805"/>
                  </a:lnTo>
                  <a:lnTo>
                    <a:pt x="609524" y="57390"/>
                  </a:lnTo>
                  <a:lnTo>
                    <a:pt x="645212" y="80221"/>
                  </a:lnTo>
                  <a:lnTo>
                    <a:pt x="674249" y="105895"/>
                  </a:lnTo>
                  <a:lnTo>
                    <a:pt x="709429" y="164160"/>
                  </a:lnTo>
                  <a:lnTo>
                    <a:pt x="714102" y="195943"/>
                  </a:lnTo>
                  <a:lnTo>
                    <a:pt x="709429" y="227725"/>
                  </a:lnTo>
                  <a:lnTo>
                    <a:pt x="674249" y="285989"/>
                  </a:lnTo>
                  <a:lnTo>
                    <a:pt x="645212" y="311664"/>
                  </a:lnTo>
                  <a:lnTo>
                    <a:pt x="609524" y="334495"/>
                  </a:lnTo>
                  <a:lnTo>
                    <a:pt x="567921" y="354079"/>
                  </a:lnTo>
                  <a:lnTo>
                    <a:pt x="521136" y="370014"/>
                  </a:lnTo>
                  <a:lnTo>
                    <a:pt x="469907" y="381895"/>
                  </a:lnTo>
                  <a:lnTo>
                    <a:pt x="414966" y="389320"/>
                  </a:lnTo>
                  <a:lnTo>
                    <a:pt x="357051" y="391885"/>
                  </a:lnTo>
                  <a:lnTo>
                    <a:pt x="299135" y="389320"/>
                  </a:lnTo>
                  <a:lnTo>
                    <a:pt x="244195" y="381895"/>
                  </a:lnTo>
                  <a:lnTo>
                    <a:pt x="192965" y="370014"/>
                  </a:lnTo>
                  <a:lnTo>
                    <a:pt x="146181" y="354079"/>
                  </a:lnTo>
                  <a:lnTo>
                    <a:pt x="104577" y="334495"/>
                  </a:lnTo>
                  <a:lnTo>
                    <a:pt x="68890" y="311664"/>
                  </a:lnTo>
                  <a:lnTo>
                    <a:pt x="39853" y="285989"/>
                  </a:lnTo>
                  <a:lnTo>
                    <a:pt x="4673" y="227725"/>
                  </a:lnTo>
                  <a:lnTo>
                    <a:pt x="0" y="195943"/>
                  </a:lnTo>
                  <a:close/>
                </a:path>
              </a:pathLst>
            </a:custGeom>
            <a:ln w="25400">
              <a:solidFill>
                <a:srgbClr val="C00000"/>
              </a:solidFill>
            </a:ln>
          </p:spPr>
          <p:txBody>
            <a:bodyPr wrap="square" lIns="0" tIns="0" rIns="0" bIns="0" rtlCol="0"/>
            <a:lstStyle/>
            <a:p>
              <a:endParaRPr/>
            </a:p>
          </p:txBody>
        </p:sp>
      </p:grpSp>
      <p:grpSp>
        <p:nvGrpSpPr>
          <p:cNvPr id="9" name="object 9"/>
          <p:cNvGrpSpPr/>
          <p:nvPr/>
        </p:nvGrpSpPr>
        <p:grpSpPr>
          <a:xfrm>
            <a:off x="4956047" y="1609344"/>
            <a:ext cx="3191510" cy="3304540"/>
            <a:chOff x="4956047" y="1609344"/>
            <a:chExt cx="3191510" cy="3304540"/>
          </a:xfrm>
        </p:grpSpPr>
        <p:sp>
          <p:nvSpPr>
            <p:cNvPr id="10" name="object 10"/>
            <p:cNvSpPr/>
            <p:nvPr/>
          </p:nvSpPr>
          <p:spPr>
            <a:xfrm>
              <a:off x="4956047" y="1609344"/>
              <a:ext cx="3191255" cy="3304032"/>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6949439" y="3431171"/>
              <a:ext cx="618490" cy="418465"/>
            </a:xfrm>
            <a:custGeom>
              <a:avLst/>
              <a:gdLst/>
              <a:ahLst/>
              <a:cxnLst/>
              <a:rect l="l" t="t" r="r" b="b"/>
              <a:pathLst>
                <a:path w="618490" h="418464">
                  <a:moveTo>
                    <a:pt x="0" y="209006"/>
                  </a:moveTo>
                  <a:lnTo>
                    <a:pt x="19341" y="136077"/>
                  </a:lnTo>
                  <a:lnTo>
                    <a:pt x="42208" y="103516"/>
                  </a:lnTo>
                  <a:lnTo>
                    <a:pt x="72709" y="74346"/>
                  </a:lnTo>
                  <a:lnTo>
                    <a:pt x="109970" y="49155"/>
                  </a:lnTo>
                  <a:lnTo>
                    <a:pt x="153118" y="28535"/>
                  </a:lnTo>
                  <a:lnTo>
                    <a:pt x="201280" y="13075"/>
                  </a:lnTo>
                  <a:lnTo>
                    <a:pt x="253583" y="3367"/>
                  </a:lnTo>
                  <a:lnTo>
                    <a:pt x="309154" y="0"/>
                  </a:lnTo>
                  <a:lnTo>
                    <a:pt x="364725" y="3367"/>
                  </a:lnTo>
                  <a:lnTo>
                    <a:pt x="417028" y="13075"/>
                  </a:lnTo>
                  <a:lnTo>
                    <a:pt x="465190" y="28535"/>
                  </a:lnTo>
                  <a:lnTo>
                    <a:pt x="508339" y="49155"/>
                  </a:lnTo>
                  <a:lnTo>
                    <a:pt x="545600" y="74346"/>
                  </a:lnTo>
                  <a:lnTo>
                    <a:pt x="576100" y="103516"/>
                  </a:lnTo>
                  <a:lnTo>
                    <a:pt x="598967" y="136077"/>
                  </a:lnTo>
                  <a:lnTo>
                    <a:pt x="613328" y="171437"/>
                  </a:lnTo>
                  <a:lnTo>
                    <a:pt x="618309" y="209006"/>
                  </a:lnTo>
                  <a:lnTo>
                    <a:pt x="613328" y="246575"/>
                  </a:lnTo>
                  <a:lnTo>
                    <a:pt x="598967" y="281935"/>
                  </a:lnTo>
                  <a:lnTo>
                    <a:pt x="576100" y="314495"/>
                  </a:lnTo>
                  <a:lnTo>
                    <a:pt x="545600" y="343666"/>
                  </a:lnTo>
                  <a:lnTo>
                    <a:pt x="508339" y="368856"/>
                  </a:lnTo>
                  <a:lnTo>
                    <a:pt x="465190" y="389476"/>
                  </a:lnTo>
                  <a:lnTo>
                    <a:pt x="417028" y="404936"/>
                  </a:lnTo>
                  <a:lnTo>
                    <a:pt x="364725" y="414644"/>
                  </a:lnTo>
                  <a:lnTo>
                    <a:pt x="309154" y="418012"/>
                  </a:lnTo>
                  <a:lnTo>
                    <a:pt x="253583" y="414644"/>
                  </a:lnTo>
                  <a:lnTo>
                    <a:pt x="201280" y="404936"/>
                  </a:lnTo>
                  <a:lnTo>
                    <a:pt x="153118" y="389476"/>
                  </a:lnTo>
                  <a:lnTo>
                    <a:pt x="109970" y="368856"/>
                  </a:lnTo>
                  <a:lnTo>
                    <a:pt x="72709" y="343666"/>
                  </a:lnTo>
                  <a:lnTo>
                    <a:pt x="42208" y="314495"/>
                  </a:lnTo>
                  <a:lnTo>
                    <a:pt x="19341" y="281935"/>
                  </a:lnTo>
                  <a:lnTo>
                    <a:pt x="4980" y="246575"/>
                  </a:lnTo>
                  <a:lnTo>
                    <a:pt x="0" y="209006"/>
                  </a:lnTo>
                  <a:close/>
                </a:path>
              </a:pathLst>
            </a:custGeom>
            <a:ln w="25400">
              <a:solidFill>
                <a:srgbClr val="C00000"/>
              </a:solidFill>
            </a:ln>
          </p:spPr>
          <p:txBody>
            <a:bodyPr wrap="square" lIns="0" tIns="0" rIns="0" bIns="0" rtlCol="0"/>
            <a:lstStyle/>
            <a:p>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424" y="228091"/>
            <a:ext cx="2636520" cy="391160"/>
          </a:xfrm>
          <a:prstGeom prst="rect">
            <a:avLst/>
          </a:prstGeom>
        </p:spPr>
        <p:txBody>
          <a:bodyPr vert="horz" wrap="square" lIns="0" tIns="12700" rIns="0" bIns="0" rtlCol="0">
            <a:spAutoFit/>
          </a:bodyPr>
          <a:lstStyle/>
          <a:p>
            <a:pPr marL="12700">
              <a:lnSpc>
                <a:spcPct val="100000"/>
              </a:lnSpc>
              <a:spcBef>
                <a:spcPts val="100"/>
              </a:spcBef>
            </a:pPr>
            <a:r>
              <a:rPr sz="2400" spc="-5" dirty="0"/>
              <a:t>Network:</a:t>
            </a:r>
            <a:r>
              <a:rPr sz="2400" spc="-65" dirty="0"/>
              <a:t> </a:t>
            </a:r>
            <a:r>
              <a:rPr sz="2400" dirty="0"/>
              <a:t>Coverage</a:t>
            </a:r>
            <a:endParaRPr sz="2400"/>
          </a:p>
        </p:txBody>
      </p:sp>
      <p:sp>
        <p:nvSpPr>
          <p:cNvPr id="3" name="object 3"/>
          <p:cNvSpPr txBox="1"/>
          <p:nvPr/>
        </p:nvSpPr>
        <p:spPr>
          <a:xfrm>
            <a:off x="390424" y="1023620"/>
            <a:ext cx="1105535" cy="299720"/>
          </a:xfrm>
          <a:prstGeom prst="rect">
            <a:avLst/>
          </a:prstGeom>
        </p:spPr>
        <p:txBody>
          <a:bodyPr vert="horz" wrap="square" lIns="0" tIns="12700" rIns="0" bIns="0" rtlCol="0">
            <a:spAutoFit/>
          </a:bodyPr>
          <a:lstStyle/>
          <a:p>
            <a:pPr marL="12700">
              <a:lnSpc>
                <a:spcPct val="100000"/>
              </a:lnSpc>
              <a:spcBef>
                <a:spcPts val="100"/>
              </a:spcBef>
            </a:pPr>
            <a:r>
              <a:rPr sz="1800" i="1" spc="-5" dirty="0">
                <a:latin typeface="Arial"/>
                <a:cs typeface="Arial"/>
              </a:rPr>
              <a:t>/net/bridge</a:t>
            </a:r>
            <a:endParaRPr sz="1800">
              <a:latin typeface="Arial"/>
              <a:cs typeface="Arial"/>
            </a:endParaRPr>
          </a:p>
        </p:txBody>
      </p:sp>
      <p:sp>
        <p:nvSpPr>
          <p:cNvPr id="4" name="object 4"/>
          <p:cNvSpPr txBox="1"/>
          <p:nvPr/>
        </p:nvSpPr>
        <p:spPr>
          <a:xfrm>
            <a:off x="4950523" y="1023620"/>
            <a:ext cx="915035" cy="299720"/>
          </a:xfrm>
          <a:prstGeom prst="rect">
            <a:avLst/>
          </a:prstGeom>
        </p:spPr>
        <p:txBody>
          <a:bodyPr vert="horz" wrap="square" lIns="0" tIns="12700" rIns="0" bIns="0" rtlCol="0">
            <a:spAutoFit/>
          </a:bodyPr>
          <a:lstStyle/>
          <a:p>
            <a:pPr marL="12700">
              <a:lnSpc>
                <a:spcPct val="100000"/>
              </a:lnSpc>
              <a:spcBef>
                <a:spcPts val="100"/>
              </a:spcBef>
            </a:pPr>
            <a:r>
              <a:rPr sz="1800" i="1" spc="-5" dirty="0">
                <a:latin typeface="Arial"/>
                <a:cs typeface="Arial"/>
              </a:rPr>
              <a:t>/net/core</a:t>
            </a:r>
            <a:endParaRPr sz="1800">
              <a:latin typeface="Arial"/>
              <a:cs typeface="Arial"/>
            </a:endParaRPr>
          </a:p>
        </p:txBody>
      </p:sp>
      <p:grpSp>
        <p:nvGrpSpPr>
          <p:cNvPr id="5" name="object 5"/>
          <p:cNvGrpSpPr/>
          <p:nvPr/>
        </p:nvGrpSpPr>
        <p:grpSpPr>
          <a:xfrm>
            <a:off x="405384" y="1584960"/>
            <a:ext cx="7778496" cy="3307080"/>
            <a:chOff x="405384" y="1584960"/>
            <a:chExt cx="7778496" cy="3307080"/>
          </a:xfrm>
        </p:grpSpPr>
        <p:sp>
          <p:nvSpPr>
            <p:cNvPr id="6" name="object 6"/>
            <p:cNvSpPr/>
            <p:nvPr/>
          </p:nvSpPr>
          <p:spPr>
            <a:xfrm>
              <a:off x="405384" y="1584960"/>
              <a:ext cx="3191255" cy="330708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05393" y="2377440"/>
              <a:ext cx="287655" cy="365760"/>
            </a:xfrm>
            <a:custGeom>
              <a:avLst/>
              <a:gdLst/>
              <a:ahLst/>
              <a:cxnLst/>
              <a:rect l="l" t="t" r="r" b="b"/>
              <a:pathLst>
                <a:path w="287655" h="365760">
                  <a:moveTo>
                    <a:pt x="0" y="182880"/>
                  </a:moveTo>
                  <a:lnTo>
                    <a:pt x="5132" y="134263"/>
                  </a:lnTo>
                  <a:lnTo>
                    <a:pt x="19618" y="90577"/>
                  </a:lnTo>
                  <a:lnTo>
                    <a:pt x="42086" y="53564"/>
                  </a:lnTo>
                  <a:lnTo>
                    <a:pt x="71167" y="24968"/>
                  </a:lnTo>
                  <a:lnTo>
                    <a:pt x="105492" y="6532"/>
                  </a:lnTo>
                  <a:lnTo>
                    <a:pt x="143691" y="0"/>
                  </a:lnTo>
                  <a:lnTo>
                    <a:pt x="181890" y="6532"/>
                  </a:lnTo>
                  <a:lnTo>
                    <a:pt x="216215" y="24968"/>
                  </a:lnTo>
                  <a:lnTo>
                    <a:pt x="245296" y="53564"/>
                  </a:lnTo>
                  <a:lnTo>
                    <a:pt x="267765" y="90577"/>
                  </a:lnTo>
                  <a:lnTo>
                    <a:pt x="282250" y="134263"/>
                  </a:lnTo>
                  <a:lnTo>
                    <a:pt x="287383" y="182880"/>
                  </a:lnTo>
                  <a:lnTo>
                    <a:pt x="282250" y="231496"/>
                  </a:lnTo>
                  <a:lnTo>
                    <a:pt x="267765" y="275183"/>
                  </a:lnTo>
                  <a:lnTo>
                    <a:pt x="245296" y="312195"/>
                  </a:lnTo>
                  <a:lnTo>
                    <a:pt x="216215" y="340791"/>
                  </a:lnTo>
                  <a:lnTo>
                    <a:pt x="181890" y="359227"/>
                  </a:lnTo>
                  <a:lnTo>
                    <a:pt x="143691" y="365760"/>
                  </a:lnTo>
                  <a:lnTo>
                    <a:pt x="105492" y="359227"/>
                  </a:lnTo>
                  <a:lnTo>
                    <a:pt x="71167" y="340791"/>
                  </a:lnTo>
                  <a:lnTo>
                    <a:pt x="42086" y="312195"/>
                  </a:lnTo>
                  <a:lnTo>
                    <a:pt x="19618" y="275183"/>
                  </a:lnTo>
                  <a:lnTo>
                    <a:pt x="5132" y="231496"/>
                  </a:lnTo>
                  <a:lnTo>
                    <a:pt x="0" y="182880"/>
                  </a:lnTo>
                  <a:close/>
                </a:path>
              </a:pathLst>
            </a:custGeom>
            <a:ln w="25400">
              <a:solidFill>
                <a:srgbClr val="C00000"/>
              </a:solidFill>
            </a:ln>
          </p:spPr>
          <p:txBody>
            <a:bodyPr wrap="square" lIns="0" tIns="0" rIns="0" bIns="0" rtlCol="0"/>
            <a:lstStyle/>
            <a:p>
              <a:endParaRPr/>
            </a:p>
          </p:txBody>
        </p:sp>
        <p:sp>
          <p:nvSpPr>
            <p:cNvPr id="8" name="object 8"/>
            <p:cNvSpPr/>
            <p:nvPr/>
          </p:nvSpPr>
          <p:spPr>
            <a:xfrm>
              <a:off x="4995672" y="1584960"/>
              <a:ext cx="3188208" cy="330708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7028116" y="3423678"/>
              <a:ext cx="584835" cy="425450"/>
            </a:xfrm>
            <a:custGeom>
              <a:avLst/>
              <a:gdLst/>
              <a:ahLst/>
              <a:cxnLst/>
              <a:rect l="l" t="t" r="r" b="b"/>
              <a:pathLst>
                <a:path w="584834" h="425450">
                  <a:moveTo>
                    <a:pt x="0" y="212651"/>
                  </a:moveTo>
                  <a:lnTo>
                    <a:pt x="4710" y="174426"/>
                  </a:lnTo>
                  <a:lnTo>
                    <a:pt x="18293" y="138450"/>
                  </a:lnTo>
                  <a:lnTo>
                    <a:pt x="39920" y="105322"/>
                  </a:lnTo>
                  <a:lnTo>
                    <a:pt x="68767" y="75642"/>
                  </a:lnTo>
                  <a:lnTo>
                    <a:pt x="104008" y="50012"/>
                  </a:lnTo>
                  <a:lnTo>
                    <a:pt x="144817" y="29033"/>
                  </a:lnTo>
                  <a:lnTo>
                    <a:pt x="190369" y="13303"/>
                  </a:lnTo>
                  <a:lnTo>
                    <a:pt x="239836" y="3426"/>
                  </a:lnTo>
                  <a:lnTo>
                    <a:pt x="292395" y="0"/>
                  </a:lnTo>
                  <a:lnTo>
                    <a:pt x="344953" y="3426"/>
                  </a:lnTo>
                  <a:lnTo>
                    <a:pt x="394421" y="13303"/>
                  </a:lnTo>
                  <a:lnTo>
                    <a:pt x="439973" y="29033"/>
                  </a:lnTo>
                  <a:lnTo>
                    <a:pt x="480782" y="50012"/>
                  </a:lnTo>
                  <a:lnTo>
                    <a:pt x="516023" y="75642"/>
                  </a:lnTo>
                  <a:lnTo>
                    <a:pt x="544870" y="105322"/>
                  </a:lnTo>
                  <a:lnTo>
                    <a:pt x="566498" y="138450"/>
                  </a:lnTo>
                  <a:lnTo>
                    <a:pt x="580080" y="174426"/>
                  </a:lnTo>
                  <a:lnTo>
                    <a:pt x="584791" y="212651"/>
                  </a:lnTo>
                  <a:lnTo>
                    <a:pt x="580080" y="250875"/>
                  </a:lnTo>
                  <a:lnTo>
                    <a:pt x="566498" y="286852"/>
                  </a:lnTo>
                  <a:lnTo>
                    <a:pt x="544870" y="319980"/>
                  </a:lnTo>
                  <a:lnTo>
                    <a:pt x="516023" y="349659"/>
                  </a:lnTo>
                  <a:lnTo>
                    <a:pt x="480782" y="375289"/>
                  </a:lnTo>
                  <a:lnTo>
                    <a:pt x="439973" y="396269"/>
                  </a:lnTo>
                  <a:lnTo>
                    <a:pt x="394421" y="411998"/>
                  </a:lnTo>
                  <a:lnTo>
                    <a:pt x="344953" y="421876"/>
                  </a:lnTo>
                  <a:lnTo>
                    <a:pt x="292395" y="425302"/>
                  </a:lnTo>
                  <a:lnTo>
                    <a:pt x="239836" y="421876"/>
                  </a:lnTo>
                  <a:lnTo>
                    <a:pt x="190369" y="411998"/>
                  </a:lnTo>
                  <a:lnTo>
                    <a:pt x="144817" y="396269"/>
                  </a:lnTo>
                  <a:lnTo>
                    <a:pt x="104008" y="375289"/>
                  </a:lnTo>
                  <a:lnTo>
                    <a:pt x="68767" y="349659"/>
                  </a:lnTo>
                  <a:lnTo>
                    <a:pt x="39920" y="319980"/>
                  </a:lnTo>
                  <a:lnTo>
                    <a:pt x="18293" y="286852"/>
                  </a:lnTo>
                  <a:lnTo>
                    <a:pt x="4710" y="250875"/>
                  </a:lnTo>
                  <a:lnTo>
                    <a:pt x="0" y="212651"/>
                  </a:lnTo>
                  <a:close/>
                </a:path>
              </a:pathLst>
            </a:custGeom>
            <a:ln w="25400">
              <a:solidFill>
                <a:srgbClr val="C00000"/>
              </a:solidFill>
            </a:ln>
          </p:spPr>
          <p:txBody>
            <a:bodyPr wrap="square" lIns="0" tIns="0" rIns="0" bIns="0" rtlCol="0"/>
            <a:lstStyle/>
            <a:p>
              <a:endParaRPr/>
            </a:p>
          </p:txBody>
        </p:sp>
      </p:grpSp>
    </p:spTree>
    <p:extLst>
      <p:ext uri="{BB962C8B-B14F-4D97-AF65-F5344CB8AC3E}">
        <p14:creationId xmlns:p14="http://schemas.microsoft.com/office/powerpoint/2010/main" val="2846712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424" y="228091"/>
            <a:ext cx="2636520" cy="391160"/>
          </a:xfrm>
          <a:prstGeom prst="rect">
            <a:avLst/>
          </a:prstGeom>
        </p:spPr>
        <p:txBody>
          <a:bodyPr vert="horz" wrap="square" lIns="0" tIns="12700" rIns="0" bIns="0" rtlCol="0">
            <a:spAutoFit/>
          </a:bodyPr>
          <a:lstStyle/>
          <a:p>
            <a:pPr marL="12700">
              <a:lnSpc>
                <a:spcPct val="100000"/>
              </a:lnSpc>
              <a:spcBef>
                <a:spcPts val="100"/>
              </a:spcBef>
            </a:pPr>
            <a:r>
              <a:rPr sz="2400" spc="-5" dirty="0"/>
              <a:t>Network:</a:t>
            </a:r>
            <a:r>
              <a:rPr sz="2400" spc="-65" dirty="0"/>
              <a:t> </a:t>
            </a:r>
            <a:r>
              <a:rPr sz="2400" dirty="0"/>
              <a:t>Coverage</a:t>
            </a:r>
            <a:endParaRPr sz="2400"/>
          </a:p>
        </p:txBody>
      </p:sp>
      <p:sp>
        <p:nvSpPr>
          <p:cNvPr id="3" name="object 3"/>
          <p:cNvSpPr txBox="1"/>
          <p:nvPr/>
        </p:nvSpPr>
        <p:spPr>
          <a:xfrm>
            <a:off x="390424" y="1023620"/>
            <a:ext cx="1105535" cy="299720"/>
          </a:xfrm>
          <a:prstGeom prst="rect">
            <a:avLst/>
          </a:prstGeom>
        </p:spPr>
        <p:txBody>
          <a:bodyPr vert="horz" wrap="square" lIns="0" tIns="12700" rIns="0" bIns="0" rtlCol="0">
            <a:spAutoFit/>
          </a:bodyPr>
          <a:lstStyle/>
          <a:p>
            <a:pPr marL="12700">
              <a:lnSpc>
                <a:spcPct val="100000"/>
              </a:lnSpc>
              <a:spcBef>
                <a:spcPts val="100"/>
              </a:spcBef>
            </a:pPr>
            <a:r>
              <a:rPr sz="1800" i="1" spc="-5" dirty="0">
                <a:latin typeface="Arial"/>
                <a:cs typeface="Arial"/>
              </a:rPr>
              <a:t>/net/bridge</a:t>
            </a:r>
            <a:endParaRPr sz="1800">
              <a:latin typeface="Arial"/>
              <a:cs typeface="Arial"/>
            </a:endParaRPr>
          </a:p>
        </p:txBody>
      </p:sp>
      <p:sp>
        <p:nvSpPr>
          <p:cNvPr id="4" name="object 4"/>
          <p:cNvSpPr txBox="1"/>
          <p:nvPr/>
        </p:nvSpPr>
        <p:spPr>
          <a:xfrm>
            <a:off x="4950523" y="1023620"/>
            <a:ext cx="915035" cy="299720"/>
          </a:xfrm>
          <a:prstGeom prst="rect">
            <a:avLst/>
          </a:prstGeom>
        </p:spPr>
        <p:txBody>
          <a:bodyPr vert="horz" wrap="square" lIns="0" tIns="12700" rIns="0" bIns="0" rtlCol="0">
            <a:spAutoFit/>
          </a:bodyPr>
          <a:lstStyle/>
          <a:p>
            <a:pPr marL="12700">
              <a:lnSpc>
                <a:spcPct val="100000"/>
              </a:lnSpc>
              <a:spcBef>
                <a:spcPts val="100"/>
              </a:spcBef>
            </a:pPr>
            <a:r>
              <a:rPr sz="1800" i="1" spc="-5" dirty="0">
                <a:latin typeface="Arial"/>
                <a:cs typeface="Arial"/>
              </a:rPr>
              <a:t>/net/core</a:t>
            </a:r>
            <a:endParaRPr sz="1800">
              <a:latin typeface="Arial"/>
              <a:cs typeface="Arial"/>
            </a:endParaRPr>
          </a:p>
        </p:txBody>
      </p:sp>
      <p:grpSp>
        <p:nvGrpSpPr>
          <p:cNvPr id="5" name="object 5"/>
          <p:cNvGrpSpPr/>
          <p:nvPr/>
        </p:nvGrpSpPr>
        <p:grpSpPr>
          <a:xfrm>
            <a:off x="405384" y="1584960"/>
            <a:ext cx="7778750" cy="3307079"/>
            <a:chOff x="405384" y="1584960"/>
            <a:chExt cx="7778750" cy="3307079"/>
          </a:xfrm>
        </p:grpSpPr>
        <p:sp>
          <p:nvSpPr>
            <p:cNvPr id="6" name="object 6"/>
            <p:cNvSpPr/>
            <p:nvPr/>
          </p:nvSpPr>
          <p:spPr>
            <a:xfrm>
              <a:off x="405384" y="1584960"/>
              <a:ext cx="3191255" cy="330708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05393" y="2377440"/>
              <a:ext cx="287655" cy="365760"/>
            </a:xfrm>
            <a:custGeom>
              <a:avLst/>
              <a:gdLst/>
              <a:ahLst/>
              <a:cxnLst/>
              <a:rect l="l" t="t" r="r" b="b"/>
              <a:pathLst>
                <a:path w="287655" h="365760">
                  <a:moveTo>
                    <a:pt x="0" y="182880"/>
                  </a:moveTo>
                  <a:lnTo>
                    <a:pt x="5132" y="134263"/>
                  </a:lnTo>
                  <a:lnTo>
                    <a:pt x="19618" y="90577"/>
                  </a:lnTo>
                  <a:lnTo>
                    <a:pt x="42086" y="53564"/>
                  </a:lnTo>
                  <a:lnTo>
                    <a:pt x="71167" y="24968"/>
                  </a:lnTo>
                  <a:lnTo>
                    <a:pt x="105492" y="6532"/>
                  </a:lnTo>
                  <a:lnTo>
                    <a:pt x="143691" y="0"/>
                  </a:lnTo>
                  <a:lnTo>
                    <a:pt x="181890" y="6532"/>
                  </a:lnTo>
                  <a:lnTo>
                    <a:pt x="216215" y="24968"/>
                  </a:lnTo>
                  <a:lnTo>
                    <a:pt x="245296" y="53564"/>
                  </a:lnTo>
                  <a:lnTo>
                    <a:pt x="267765" y="90577"/>
                  </a:lnTo>
                  <a:lnTo>
                    <a:pt x="282250" y="134263"/>
                  </a:lnTo>
                  <a:lnTo>
                    <a:pt x="287383" y="182880"/>
                  </a:lnTo>
                  <a:lnTo>
                    <a:pt x="282250" y="231496"/>
                  </a:lnTo>
                  <a:lnTo>
                    <a:pt x="267765" y="275183"/>
                  </a:lnTo>
                  <a:lnTo>
                    <a:pt x="245296" y="312195"/>
                  </a:lnTo>
                  <a:lnTo>
                    <a:pt x="216215" y="340791"/>
                  </a:lnTo>
                  <a:lnTo>
                    <a:pt x="181890" y="359227"/>
                  </a:lnTo>
                  <a:lnTo>
                    <a:pt x="143691" y="365760"/>
                  </a:lnTo>
                  <a:lnTo>
                    <a:pt x="105492" y="359227"/>
                  </a:lnTo>
                  <a:lnTo>
                    <a:pt x="71167" y="340791"/>
                  </a:lnTo>
                  <a:lnTo>
                    <a:pt x="42086" y="312195"/>
                  </a:lnTo>
                  <a:lnTo>
                    <a:pt x="19618" y="275183"/>
                  </a:lnTo>
                  <a:lnTo>
                    <a:pt x="5132" y="231496"/>
                  </a:lnTo>
                  <a:lnTo>
                    <a:pt x="0" y="182880"/>
                  </a:lnTo>
                  <a:close/>
                </a:path>
              </a:pathLst>
            </a:custGeom>
            <a:ln w="25400">
              <a:solidFill>
                <a:srgbClr val="C00000"/>
              </a:solidFill>
            </a:ln>
          </p:spPr>
          <p:txBody>
            <a:bodyPr wrap="square" lIns="0" tIns="0" rIns="0" bIns="0" rtlCol="0"/>
            <a:lstStyle/>
            <a:p>
              <a:endParaRPr/>
            </a:p>
          </p:txBody>
        </p:sp>
        <p:sp>
          <p:nvSpPr>
            <p:cNvPr id="8" name="object 8"/>
            <p:cNvSpPr/>
            <p:nvPr/>
          </p:nvSpPr>
          <p:spPr>
            <a:xfrm>
              <a:off x="4995672" y="1584960"/>
              <a:ext cx="3188208" cy="330708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7028116" y="3423678"/>
              <a:ext cx="584835" cy="425450"/>
            </a:xfrm>
            <a:custGeom>
              <a:avLst/>
              <a:gdLst/>
              <a:ahLst/>
              <a:cxnLst/>
              <a:rect l="l" t="t" r="r" b="b"/>
              <a:pathLst>
                <a:path w="584834" h="425450">
                  <a:moveTo>
                    <a:pt x="0" y="212651"/>
                  </a:moveTo>
                  <a:lnTo>
                    <a:pt x="4710" y="174426"/>
                  </a:lnTo>
                  <a:lnTo>
                    <a:pt x="18293" y="138450"/>
                  </a:lnTo>
                  <a:lnTo>
                    <a:pt x="39920" y="105322"/>
                  </a:lnTo>
                  <a:lnTo>
                    <a:pt x="68767" y="75642"/>
                  </a:lnTo>
                  <a:lnTo>
                    <a:pt x="104008" y="50012"/>
                  </a:lnTo>
                  <a:lnTo>
                    <a:pt x="144817" y="29033"/>
                  </a:lnTo>
                  <a:lnTo>
                    <a:pt x="190369" y="13303"/>
                  </a:lnTo>
                  <a:lnTo>
                    <a:pt x="239836" y="3426"/>
                  </a:lnTo>
                  <a:lnTo>
                    <a:pt x="292395" y="0"/>
                  </a:lnTo>
                  <a:lnTo>
                    <a:pt x="344953" y="3426"/>
                  </a:lnTo>
                  <a:lnTo>
                    <a:pt x="394421" y="13303"/>
                  </a:lnTo>
                  <a:lnTo>
                    <a:pt x="439973" y="29033"/>
                  </a:lnTo>
                  <a:lnTo>
                    <a:pt x="480782" y="50012"/>
                  </a:lnTo>
                  <a:lnTo>
                    <a:pt x="516023" y="75642"/>
                  </a:lnTo>
                  <a:lnTo>
                    <a:pt x="544870" y="105322"/>
                  </a:lnTo>
                  <a:lnTo>
                    <a:pt x="566498" y="138450"/>
                  </a:lnTo>
                  <a:lnTo>
                    <a:pt x="580080" y="174426"/>
                  </a:lnTo>
                  <a:lnTo>
                    <a:pt x="584791" y="212651"/>
                  </a:lnTo>
                  <a:lnTo>
                    <a:pt x="580080" y="250875"/>
                  </a:lnTo>
                  <a:lnTo>
                    <a:pt x="566498" y="286852"/>
                  </a:lnTo>
                  <a:lnTo>
                    <a:pt x="544870" y="319980"/>
                  </a:lnTo>
                  <a:lnTo>
                    <a:pt x="516023" y="349659"/>
                  </a:lnTo>
                  <a:lnTo>
                    <a:pt x="480782" y="375289"/>
                  </a:lnTo>
                  <a:lnTo>
                    <a:pt x="439973" y="396269"/>
                  </a:lnTo>
                  <a:lnTo>
                    <a:pt x="394421" y="411998"/>
                  </a:lnTo>
                  <a:lnTo>
                    <a:pt x="344953" y="421876"/>
                  </a:lnTo>
                  <a:lnTo>
                    <a:pt x="292395" y="425302"/>
                  </a:lnTo>
                  <a:lnTo>
                    <a:pt x="239836" y="421876"/>
                  </a:lnTo>
                  <a:lnTo>
                    <a:pt x="190369" y="411998"/>
                  </a:lnTo>
                  <a:lnTo>
                    <a:pt x="144817" y="396269"/>
                  </a:lnTo>
                  <a:lnTo>
                    <a:pt x="104008" y="375289"/>
                  </a:lnTo>
                  <a:lnTo>
                    <a:pt x="68767" y="349659"/>
                  </a:lnTo>
                  <a:lnTo>
                    <a:pt x="39920" y="319980"/>
                  </a:lnTo>
                  <a:lnTo>
                    <a:pt x="18293" y="286852"/>
                  </a:lnTo>
                  <a:lnTo>
                    <a:pt x="4710" y="250875"/>
                  </a:lnTo>
                  <a:lnTo>
                    <a:pt x="0" y="212651"/>
                  </a:lnTo>
                  <a:close/>
                </a:path>
              </a:pathLst>
            </a:custGeom>
            <a:ln w="25400">
              <a:solidFill>
                <a:srgbClr val="C00000"/>
              </a:solidFill>
            </a:ln>
          </p:spPr>
          <p:txBody>
            <a:bodyPr wrap="square" lIns="0" tIns="0" rIns="0" bIns="0" rtlCol="0"/>
            <a:lstStyle/>
            <a:p>
              <a:endParaRPr/>
            </a:p>
          </p:txBody>
        </p:sp>
        <p:sp>
          <p:nvSpPr>
            <p:cNvPr id="10" name="object 10"/>
            <p:cNvSpPr/>
            <p:nvPr/>
          </p:nvSpPr>
          <p:spPr>
            <a:xfrm>
              <a:off x="1729739" y="2180043"/>
              <a:ext cx="5135880" cy="2201545"/>
            </a:xfrm>
            <a:custGeom>
              <a:avLst/>
              <a:gdLst/>
              <a:ahLst/>
              <a:cxnLst/>
              <a:rect l="l" t="t" r="r" b="b"/>
              <a:pathLst>
                <a:path w="5135880" h="2201545">
                  <a:moveTo>
                    <a:pt x="5135524" y="0"/>
                  </a:moveTo>
                  <a:lnTo>
                    <a:pt x="0" y="0"/>
                  </a:lnTo>
                  <a:lnTo>
                    <a:pt x="0" y="2200941"/>
                  </a:lnTo>
                  <a:lnTo>
                    <a:pt x="5135524" y="2200941"/>
                  </a:lnTo>
                  <a:lnTo>
                    <a:pt x="5135524" y="0"/>
                  </a:lnTo>
                  <a:close/>
                </a:path>
              </a:pathLst>
            </a:custGeom>
            <a:solidFill>
              <a:srgbClr val="FFFFFF"/>
            </a:solidFill>
          </p:spPr>
          <p:txBody>
            <a:bodyPr wrap="square" lIns="0" tIns="0" rIns="0" bIns="0" rtlCol="0"/>
            <a:lstStyle/>
            <a:p>
              <a:endParaRPr/>
            </a:p>
          </p:txBody>
        </p:sp>
      </p:grpSp>
      <p:sp>
        <p:nvSpPr>
          <p:cNvPr id="11" name="object 11"/>
          <p:cNvSpPr txBox="1"/>
          <p:nvPr/>
        </p:nvSpPr>
        <p:spPr>
          <a:xfrm>
            <a:off x="1729739" y="2180043"/>
            <a:ext cx="5135880" cy="2201545"/>
          </a:xfrm>
          <a:prstGeom prst="rect">
            <a:avLst/>
          </a:prstGeom>
          <a:ln w="25400">
            <a:solidFill>
              <a:srgbClr val="000000"/>
            </a:solidFill>
          </a:ln>
        </p:spPr>
        <p:txBody>
          <a:bodyPr vert="horz" wrap="square" lIns="0" tIns="89535" rIns="0" bIns="0" rtlCol="0">
            <a:spAutoFit/>
          </a:bodyPr>
          <a:lstStyle/>
          <a:p>
            <a:pPr marR="20955" algn="ctr">
              <a:lnSpc>
                <a:spcPct val="100000"/>
              </a:lnSpc>
              <a:spcBef>
                <a:spcPts val="705"/>
              </a:spcBef>
            </a:pPr>
            <a:r>
              <a:rPr sz="1400" spc="-5" dirty="0">
                <a:latin typeface="Arial"/>
                <a:cs typeface="Arial"/>
              </a:rPr>
              <a:t>Observations</a:t>
            </a:r>
            <a:endParaRPr sz="1400" dirty="0">
              <a:latin typeface="Arial"/>
              <a:cs typeface="Arial"/>
            </a:endParaRPr>
          </a:p>
          <a:p>
            <a:pPr>
              <a:lnSpc>
                <a:spcPct val="100000"/>
              </a:lnSpc>
              <a:spcBef>
                <a:spcPts val="50"/>
              </a:spcBef>
            </a:pPr>
            <a:endParaRPr sz="1750" dirty="0">
              <a:latin typeface="Arial"/>
              <a:cs typeface="Arial"/>
            </a:endParaRPr>
          </a:p>
          <a:p>
            <a:pPr marL="569595" marR="1217295" indent="-285750">
              <a:lnSpc>
                <a:spcPct val="101400"/>
              </a:lnSpc>
              <a:buFont typeface="Wingdings"/>
              <a:buChar char=""/>
              <a:tabLst>
                <a:tab pos="569595" algn="l"/>
                <a:tab pos="570230" algn="l"/>
              </a:tabLst>
            </a:pPr>
            <a:r>
              <a:rPr sz="1400" spc="-5" dirty="0">
                <a:latin typeface="Arial"/>
                <a:cs typeface="Arial"/>
              </a:rPr>
              <a:t>gVisor has high coverage despite having </a:t>
            </a:r>
            <a:r>
              <a:rPr sz="1400" dirty="0">
                <a:latin typeface="Arial"/>
                <a:cs typeface="Arial"/>
              </a:rPr>
              <a:t>a  </a:t>
            </a:r>
            <a:r>
              <a:rPr sz="1400" spc="-5" dirty="0">
                <a:latin typeface="Arial"/>
                <a:cs typeface="Arial"/>
              </a:rPr>
              <a:t>separate user space network</a:t>
            </a:r>
            <a:r>
              <a:rPr sz="1400" spc="-20" dirty="0">
                <a:latin typeface="Arial"/>
                <a:cs typeface="Arial"/>
              </a:rPr>
              <a:t> </a:t>
            </a:r>
            <a:r>
              <a:rPr sz="1400" spc="-5" dirty="0">
                <a:latin typeface="Arial"/>
                <a:cs typeface="Arial"/>
              </a:rPr>
              <a:t>stack.</a:t>
            </a:r>
            <a:endParaRPr sz="1400" dirty="0">
              <a:latin typeface="Arial"/>
              <a:cs typeface="Arial"/>
            </a:endParaRPr>
          </a:p>
          <a:p>
            <a:pPr>
              <a:lnSpc>
                <a:spcPct val="100000"/>
              </a:lnSpc>
              <a:spcBef>
                <a:spcPts val="5"/>
              </a:spcBef>
              <a:buFont typeface="Wingdings"/>
              <a:buChar char=""/>
            </a:pPr>
            <a:endParaRPr sz="1500" dirty="0">
              <a:latin typeface="Arial"/>
              <a:cs typeface="Arial"/>
            </a:endParaRPr>
          </a:p>
          <a:p>
            <a:pPr marL="569595" indent="-286385">
              <a:lnSpc>
                <a:spcPct val="100000"/>
              </a:lnSpc>
              <a:buFont typeface="Wingdings"/>
              <a:buChar char=""/>
              <a:tabLst>
                <a:tab pos="569595" algn="l"/>
                <a:tab pos="570230" algn="l"/>
              </a:tabLst>
            </a:pPr>
            <a:r>
              <a:rPr sz="1400" spc="-5" dirty="0">
                <a:latin typeface="Arial"/>
                <a:cs typeface="Arial"/>
              </a:rPr>
              <a:t>gVisor and LXC have high</a:t>
            </a:r>
            <a:r>
              <a:rPr sz="1400" spc="-10" dirty="0">
                <a:latin typeface="Arial"/>
                <a:cs typeface="Arial"/>
              </a:rPr>
              <a:t> </a:t>
            </a:r>
            <a:r>
              <a:rPr sz="1400" spc="-5" dirty="0">
                <a:latin typeface="Arial"/>
                <a:cs typeface="Arial"/>
              </a:rPr>
              <a:t>overlap.</a:t>
            </a:r>
            <a:endParaRPr sz="1400" dirty="0">
              <a:latin typeface="Arial"/>
              <a:cs typeface="Arial"/>
            </a:endParaRPr>
          </a:p>
          <a:p>
            <a:pPr>
              <a:lnSpc>
                <a:spcPct val="100000"/>
              </a:lnSpc>
              <a:spcBef>
                <a:spcPts val="55"/>
              </a:spcBef>
              <a:buFont typeface="Wingdings"/>
              <a:buChar char=""/>
            </a:pPr>
            <a:endParaRPr sz="1350" dirty="0">
              <a:latin typeface="Arial"/>
              <a:cs typeface="Arial"/>
            </a:endParaRPr>
          </a:p>
          <a:p>
            <a:pPr marL="569595" indent="-286385">
              <a:lnSpc>
                <a:spcPct val="100000"/>
              </a:lnSpc>
              <a:buFont typeface="Wingdings"/>
              <a:buChar char=""/>
              <a:tabLst>
                <a:tab pos="569595" algn="l"/>
                <a:tab pos="570230" algn="l"/>
              </a:tabLst>
            </a:pPr>
            <a:r>
              <a:rPr sz="1400" spc="-5" dirty="0">
                <a:latin typeface="Arial"/>
                <a:cs typeface="Arial"/>
              </a:rPr>
              <a:t>Firecracker also has substantial</a:t>
            </a:r>
            <a:r>
              <a:rPr sz="1400" spc="-10" dirty="0">
                <a:latin typeface="Arial"/>
                <a:cs typeface="Arial"/>
              </a:rPr>
              <a:t> </a:t>
            </a:r>
            <a:r>
              <a:rPr sz="1400" spc="-5" dirty="0">
                <a:latin typeface="Arial"/>
                <a:cs typeface="Arial"/>
              </a:rPr>
              <a:t>coverage.</a:t>
            </a:r>
            <a:endParaRPr sz="14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28120" y="673087"/>
            <a:ext cx="2249431" cy="2223280"/>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9725" y="115315"/>
            <a:ext cx="3553460" cy="391160"/>
          </a:xfrm>
          <a:prstGeom prst="rect">
            <a:avLst/>
          </a:prstGeom>
        </p:spPr>
        <p:txBody>
          <a:bodyPr vert="horz" wrap="square" lIns="0" tIns="12700" rIns="0" bIns="0" rtlCol="0">
            <a:spAutoFit/>
          </a:bodyPr>
          <a:lstStyle/>
          <a:p>
            <a:pPr marL="12700">
              <a:lnSpc>
                <a:spcPct val="100000"/>
              </a:lnSpc>
              <a:spcBef>
                <a:spcPts val="100"/>
              </a:spcBef>
            </a:pPr>
            <a:r>
              <a:rPr sz="2400" spc="-5" dirty="0"/>
              <a:t>Existing </a:t>
            </a:r>
            <a:r>
              <a:rPr sz="2400" dirty="0"/>
              <a:t>(legacy)</a:t>
            </a:r>
            <a:r>
              <a:rPr sz="2400" spc="-35" dirty="0"/>
              <a:t> </a:t>
            </a:r>
            <a:r>
              <a:rPr sz="2400" spc="-5" dirty="0"/>
              <a:t>solutions</a:t>
            </a:r>
            <a:endParaRPr sz="2400" dirty="0"/>
          </a:p>
        </p:txBody>
      </p:sp>
      <p:sp>
        <p:nvSpPr>
          <p:cNvPr id="4" name="object 4"/>
          <p:cNvSpPr txBox="1"/>
          <p:nvPr/>
        </p:nvSpPr>
        <p:spPr>
          <a:xfrm>
            <a:off x="958220" y="3091179"/>
            <a:ext cx="2790190"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Hypervisor based</a:t>
            </a:r>
            <a:r>
              <a:rPr sz="1600" spc="-35" dirty="0">
                <a:latin typeface="Arial"/>
                <a:cs typeface="Arial"/>
              </a:rPr>
              <a:t> </a:t>
            </a:r>
            <a:r>
              <a:rPr sz="1600" spc="-5" dirty="0">
                <a:latin typeface="Arial"/>
                <a:cs typeface="Arial"/>
              </a:rPr>
              <a:t>virtualization</a:t>
            </a:r>
            <a:endParaRPr sz="1600" dirty="0">
              <a:latin typeface="Arial"/>
              <a:cs typeface="Arial"/>
            </a:endParaRPr>
          </a:p>
        </p:txBody>
      </p:sp>
      <p:sp>
        <p:nvSpPr>
          <p:cNvPr id="5" name="object 5"/>
          <p:cNvSpPr/>
          <p:nvPr/>
        </p:nvSpPr>
        <p:spPr>
          <a:xfrm>
            <a:off x="5665826" y="1015390"/>
            <a:ext cx="2250045" cy="1889696"/>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588749" y="3091179"/>
            <a:ext cx="208978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Container</a:t>
            </a:r>
            <a:r>
              <a:rPr sz="1600" spc="-50" dirty="0">
                <a:latin typeface="Arial"/>
                <a:cs typeface="Arial"/>
              </a:rPr>
              <a:t> </a:t>
            </a:r>
            <a:r>
              <a:rPr sz="1600" spc="-5" dirty="0">
                <a:latin typeface="Arial"/>
                <a:cs typeface="Arial"/>
              </a:rPr>
              <a:t>virtualization</a:t>
            </a:r>
            <a:endParaRPr sz="1600">
              <a:latin typeface="Arial"/>
              <a:cs typeface="Arial"/>
            </a:endParaRPr>
          </a:p>
        </p:txBody>
      </p:sp>
      <p:sp>
        <p:nvSpPr>
          <p:cNvPr id="7" name="object 7"/>
          <p:cNvSpPr txBox="1"/>
          <p:nvPr/>
        </p:nvSpPr>
        <p:spPr>
          <a:xfrm>
            <a:off x="1357731" y="3584955"/>
            <a:ext cx="2342515" cy="995044"/>
          </a:xfrm>
          <a:prstGeom prst="rect">
            <a:avLst/>
          </a:prstGeom>
        </p:spPr>
        <p:txBody>
          <a:bodyPr vert="horz" wrap="square" lIns="0" tIns="12700" rIns="0" bIns="0" rtlCol="0">
            <a:spAutoFit/>
          </a:bodyPr>
          <a:lstStyle/>
          <a:p>
            <a:pPr marL="330200" indent="-317500">
              <a:lnSpc>
                <a:spcPts val="1910"/>
              </a:lnSpc>
              <a:spcBef>
                <a:spcPts val="100"/>
              </a:spcBef>
              <a:buSzPct val="87500"/>
              <a:buFont typeface="Wingdings"/>
              <a:buChar char=""/>
              <a:tabLst>
                <a:tab pos="329565" algn="l"/>
                <a:tab pos="330200" algn="l"/>
              </a:tabLst>
            </a:pPr>
            <a:r>
              <a:rPr sz="1600" spc="-5" dirty="0">
                <a:latin typeface="Arial"/>
                <a:cs typeface="Arial"/>
              </a:rPr>
              <a:t>Different</a:t>
            </a:r>
            <a:r>
              <a:rPr sz="1600" dirty="0">
                <a:latin typeface="Arial"/>
                <a:cs typeface="Arial"/>
              </a:rPr>
              <a:t> </a:t>
            </a:r>
            <a:r>
              <a:rPr sz="1600" spc="-5" dirty="0">
                <a:latin typeface="Arial"/>
                <a:cs typeface="Arial"/>
              </a:rPr>
              <a:t>kernel</a:t>
            </a:r>
            <a:endParaRPr sz="1600" dirty="0">
              <a:latin typeface="Arial"/>
              <a:cs typeface="Arial"/>
            </a:endParaRPr>
          </a:p>
          <a:p>
            <a:pPr marL="330200" indent="-317500">
              <a:lnSpc>
                <a:spcPts val="1910"/>
              </a:lnSpc>
              <a:buSzPct val="87500"/>
              <a:buFont typeface="Wingdings"/>
              <a:buChar char=""/>
              <a:tabLst>
                <a:tab pos="329565" algn="l"/>
                <a:tab pos="330200" algn="l"/>
              </a:tabLst>
            </a:pPr>
            <a:r>
              <a:rPr sz="1600" spc="-10" dirty="0">
                <a:latin typeface="Arial"/>
                <a:cs typeface="Arial"/>
              </a:rPr>
              <a:t>High </a:t>
            </a:r>
            <a:r>
              <a:rPr sz="1600" spc="-5" dirty="0">
                <a:latin typeface="Arial"/>
                <a:cs typeface="Arial"/>
              </a:rPr>
              <a:t>boot</a:t>
            </a:r>
            <a:r>
              <a:rPr sz="1600" spc="10" dirty="0">
                <a:latin typeface="Arial"/>
                <a:cs typeface="Arial"/>
              </a:rPr>
              <a:t> </a:t>
            </a:r>
            <a:r>
              <a:rPr sz="1600" spc="-5" dirty="0">
                <a:latin typeface="Arial"/>
                <a:cs typeface="Arial"/>
              </a:rPr>
              <a:t>time</a:t>
            </a:r>
            <a:endParaRPr sz="1600" dirty="0">
              <a:latin typeface="Arial"/>
              <a:cs typeface="Arial"/>
            </a:endParaRPr>
          </a:p>
          <a:p>
            <a:pPr marL="330200" indent="-317500">
              <a:lnSpc>
                <a:spcPts val="1910"/>
              </a:lnSpc>
              <a:buSzPct val="87500"/>
              <a:buFont typeface="Wingdings"/>
              <a:buChar char=""/>
              <a:tabLst>
                <a:tab pos="329565" algn="l"/>
                <a:tab pos="330200" algn="l"/>
              </a:tabLst>
            </a:pPr>
            <a:r>
              <a:rPr sz="1600" spc="-10" dirty="0">
                <a:latin typeface="Arial"/>
                <a:cs typeface="Arial"/>
              </a:rPr>
              <a:t>High </a:t>
            </a:r>
            <a:r>
              <a:rPr sz="1600" spc="-5" dirty="0">
                <a:latin typeface="Arial"/>
                <a:cs typeface="Arial"/>
              </a:rPr>
              <a:t>memory</a:t>
            </a:r>
            <a:r>
              <a:rPr sz="1600" spc="-20" dirty="0">
                <a:latin typeface="Arial"/>
                <a:cs typeface="Arial"/>
              </a:rPr>
              <a:t> </a:t>
            </a:r>
            <a:r>
              <a:rPr sz="1600" spc="-5" dirty="0">
                <a:latin typeface="Arial"/>
                <a:cs typeface="Arial"/>
              </a:rPr>
              <a:t>footprint</a:t>
            </a:r>
            <a:endParaRPr sz="1600" dirty="0">
              <a:latin typeface="Arial"/>
              <a:cs typeface="Arial"/>
            </a:endParaRPr>
          </a:p>
          <a:p>
            <a:pPr marL="330200" indent="-317500">
              <a:lnSpc>
                <a:spcPts val="1910"/>
              </a:lnSpc>
              <a:buSzPct val="87500"/>
              <a:buFont typeface="Wingdings"/>
              <a:buChar char=""/>
              <a:tabLst>
                <a:tab pos="329565" algn="l"/>
                <a:tab pos="330200" algn="l"/>
              </a:tabLst>
            </a:pPr>
            <a:r>
              <a:rPr sz="1600" spc="-5" dirty="0">
                <a:latin typeface="Arial"/>
                <a:cs typeface="Arial"/>
              </a:rPr>
              <a:t>Strong</a:t>
            </a:r>
            <a:r>
              <a:rPr sz="1600" spc="-10" dirty="0">
                <a:latin typeface="Arial"/>
                <a:cs typeface="Arial"/>
              </a:rPr>
              <a:t> </a:t>
            </a:r>
            <a:r>
              <a:rPr sz="1600" spc="-5" dirty="0">
                <a:latin typeface="Arial"/>
                <a:cs typeface="Arial"/>
              </a:rPr>
              <a:t>isolation</a:t>
            </a:r>
            <a:endParaRPr sz="1600" dirty="0">
              <a:latin typeface="Arial"/>
              <a:cs typeface="Arial"/>
            </a:endParaRPr>
          </a:p>
        </p:txBody>
      </p:sp>
      <p:sp>
        <p:nvSpPr>
          <p:cNvPr id="8" name="object 8"/>
          <p:cNvSpPr txBox="1"/>
          <p:nvPr/>
        </p:nvSpPr>
        <p:spPr>
          <a:xfrm>
            <a:off x="5662104" y="3584955"/>
            <a:ext cx="2298065" cy="995044"/>
          </a:xfrm>
          <a:prstGeom prst="rect">
            <a:avLst/>
          </a:prstGeom>
        </p:spPr>
        <p:txBody>
          <a:bodyPr vert="horz" wrap="square" lIns="0" tIns="12700" rIns="0" bIns="0" rtlCol="0">
            <a:spAutoFit/>
          </a:bodyPr>
          <a:lstStyle/>
          <a:p>
            <a:pPr marL="330200" indent="-317500">
              <a:lnSpc>
                <a:spcPts val="1910"/>
              </a:lnSpc>
              <a:spcBef>
                <a:spcPts val="100"/>
              </a:spcBef>
              <a:buSzPct val="87500"/>
              <a:buFont typeface="Wingdings"/>
              <a:buChar char=""/>
              <a:tabLst>
                <a:tab pos="329565" algn="l"/>
                <a:tab pos="330200" algn="l"/>
              </a:tabLst>
            </a:pPr>
            <a:r>
              <a:rPr sz="1600" spc="-5" dirty="0">
                <a:latin typeface="Arial"/>
                <a:cs typeface="Arial"/>
              </a:rPr>
              <a:t>Same kernel</a:t>
            </a:r>
            <a:endParaRPr sz="1600">
              <a:latin typeface="Arial"/>
              <a:cs typeface="Arial"/>
            </a:endParaRPr>
          </a:p>
          <a:p>
            <a:pPr marL="330200" indent="-317500">
              <a:lnSpc>
                <a:spcPts val="1910"/>
              </a:lnSpc>
              <a:buSzPct val="87500"/>
              <a:buFont typeface="Wingdings"/>
              <a:buChar char=""/>
              <a:tabLst>
                <a:tab pos="329565" algn="l"/>
                <a:tab pos="330200" algn="l"/>
              </a:tabLst>
            </a:pPr>
            <a:r>
              <a:rPr sz="1600" spc="-5" dirty="0">
                <a:latin typeface="Arial"/>
                <a:cs typeface="Arial"/>
              </a:rPr>
              <a:t>Fast boot</a:t>
            </a:r>
            <a:r>
              <a:rPr sz="1600" spc="10" dirty="0">
                <a:latin typeface="Arial"/>
                <a:cs typeface="Arial"/>
              </a:rPr>
              <a:t> </a:t>
            </a:r>
            <a:r>
              <a:rPr sz="1600" spc="-5" dirty="0">
                <a:latin typeface="Arial"/>
                <a:cs typeface="Arial"/>
              </a:rPr>
              <a:t>time</a:t>
            </a:r>
            <a:endParaRPr sz="1600">
              <a:latin typeface="Arial"/>
              <a:cs typeface="Arial"/>
            </a:endParaRPr>
          </a:p>
          <a:p>
            <a:pPr marL="330200" indent="-317500">
              <a:lnSpc>
                <a:spcPts val="1910"/>
              </a:lnSpc>
              <a:buSzPct val="87500"/>
              <a:buFont typeface="Wingdings"/>
              <a:buChar char=""/>
              <a:tabLst>
                <a:tab pos="329565" algn="l"/>
                <a:tab pos="330200" algn="l"/>
              </a:tabLst>
            </a:pPr>
            <a:r>
              <a:rPr sz="1600" spc="-5" dirty="0">
                <a:latin typeface="Arial"/>
                <a:cs typeface="Arial"/>
              </a:rPr>
              <a:t>Low memory</a:t>
            </a:r>
            <a:r>
              <a:rPr sz="1600" spc="-35" dirty="0">
                <a:latin typeface="Arial"/>
                <a:cs typeface="Arial"/>
              </a:rPr>
              <a:t> </a:t>
            </a:r>
            <a:r>
              <a:rPr sz="1600" spc="-5" dirty="0">
                <a:latin typeface="Arial"/>
                <a:cs typeface="Arial"/>
              </a:rPr>
              <a:t>footprint</a:t>
            </a:r>
            <a:endParaRPr sz="1600">
              <a:latin typeface="Arial"/>
              <a:cs typeface="Arial"/>
            </a:endParaRPr>
          </a:p>
          <a:p>
            <a:pPr marL="330200" indent="-317500">
              <a:lnSpc>
                <a:spcPts val="1910"/>
              </a:lnSpc>
              <a:buSzPct val="87500"/>
              <a:buFont typeface="Wingdings"/>
              <a:buChar char=""/>
              <a:tabLst>
                <a:tab pos="329565" algn="l"/>
                <a:tab pos="330200" algn="l"/>
              </a:tabLst>
            </a:pPr>
            <a:r>
              <a:rPr sz="1600" spc="-5" dirty="0">
                <a:latin typeface="Arial"/>
                <a:cs typeface="Arial"/>
              </a:rPr>
              <a:t>Weak isolation</a:t>
            </a:r>
            <a:endParaRPr sz="1600">
              <a:latin typeface="Arial"/>
              <a:cs typeface="Arial"/>
            </a:endParaRPr>
          </a:p>
        </p:txBody>
      </p:sp>
    </p:spTree>
    <p:extLst>
      <p:ext uri="{BB962C8B-B14F-4D97-AF65-F5344CB8AC3E}">
        <p14:creationId xmlns:p14="http://schemas.microsoft.com/office/powerpoint/2010/main" val="2366580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424" y="256539"/>
            <a:ext cx="3432175" cy="452120"/>
          </a:xfrm>
          <a:prstGeom prst="rect">
            <a:avLst/>
          </a:prstGeom>
        </p:spPr>
        <p:txBody>
          <a:bodyPr vert="horz" wrap="square" lIns="0" tIns="12700" rIns="0" bIns="0" rtlCol="0">
            <a:spAutoFit/>
          </a:bodyPr>
          <a:lstStyle/>
          <a:p>
            <a:pPr marL="12700">
              <a:lnSpc>
                <a:spcPct val="100000"/>
              </a:lnSpc>
              <a:spcBef>
                <a:spcPts val="100"/>
              </a:spcBef>
            </a:pPr>
            <a:r>
              <a:rPr sz="2800" dirty="0"/>
              <a:t>Invocation</a:t>
            </a:r>
            <a:r>
              <a:rPr sz="2800" spc="-55" dirty="0"/>
              <a:t> </a:t>
            </a:r>
            <a:r>
              <a:rPr sz="2800" dirty="0"/>
              <a:t>Frequency</a:t>
            </a:r>
          </a:p>
        </p:txBody>
      </p:sp>
      <p:sp>
        <p:nvSpPr>
          <p:cNvPr id="3" name="object 3"/>
          <p:cNvSpPr/>
          <p:nvPr/>
        </p:nvSpPr>
        <p:spPr>
          <a:xfrm>
            <a:off x="434048" y="1589415"/>
            <a:ext cx="3926668" cy="2536691"/>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3898023" y="4359147"/>
            <a:ext cx="1303655" cy="269240"/>
          </a:xfrm>
          <a:prstGeom prst="rect">
            <a:avLst/>
          </a:prstGeom>
        </p:spPr>
        <p:txBody>
          <a:bodyPr vert="horz" wrap="square" lIns="0" tIns="12700" rIns="0" bIns="0" rtlCol="0">
            <a:spAutoFit/>
          </a:bodyPr>
          <a:lstStyle/>
          <a:p>
            <a:pPr marL="12700">
              <a:lnSpc>
                <a:spcPct val="100000"/>
              </a:lnSpc>
              <a:spcBef>
                <a:spcPts val="100"/>
              </a:spcBef>
            </a:pPr>
            <a:r>
              <a:rPr sz="1600" i="1" spc="-5" dirty="0">
                <a:latin typeface="Arial"/>
                <a:cs typeface="Arial"/>
              </a:rPr>
              <a:t>net/core/dev.c</a:t>
            </a:r>
            <a:endParaRPr sz="1600">
              <a:latin typeface="Arial"/>
              <a:cs typeface="Arial"/>
            </a:endParaRPr>
          </a:p>
        </p:txBody>
      </p:sp>
      <p:graphicFrame>
        <p:nvGraphicFramePr>
          <p:cNvPr id="5" name="object 5"/>
          <p:cNvGraphicFramePr>
            <a:graphicFrameLocks noGrp="1"/>
          </p:cNvGraphicFramePr>
          <p:nvPr/>
        </p:nvGraphicFramePr>
        <p:xfrm>
          <a:off x="4672685" y="2304364"/>
          <a:ext cx="4284980" cy="1828799"/>
        </p:xfrm>
        <a:graphic>
          <a:graphicData uri="http://schemas.openxmlformats.org/drawingml/2006/table">
            <a:tbl>
              <a:tblPr firstRow="1" bandRow="1">
                <a:tableStyleId>{2D5ABB26-0587-4C30-8999-92F81FD0307C}</a:tableStyleId>
              </a:tblPr>
              <a:tblGrid>
                <a:gridCol w="1064260">
                  <a:extLst>
                    <a:ext uri="{9D8B030D-6E8A-4147-A177-3AD203B41FA5}">
                      <a16:colId xmlns:a16="http://schemas.microsoft.com/office/drawing/2014/main" val="20000"/>
                    </a:ext>
                  </a:extLst>
                </a:gridCol>
                <a:gridCol w="1071880">
                  <a:extLst>
                    <a:ext uri="{9D8B030D-6E8A-4147-A177-3AD203B41FA5}">
                      <a16:colId xmlns:a16="http://schemas.microsoft.com/office/drawing/2014/main" val="20001"/>
                    </a:ext>
                  </a:extLst>
                </a:gridCol>
                <a:gridCol w="1074420">
                  <a:extLst>
                    <a:ext uri="{9D8B030D-6E8A-4147-A177-3AD203B41FA5}">
                      <a16:colId xmlns:a16="http://schemas.microsoft.com/office/drawing/2014/main" val="20002"/>
                    </a:ext>
                  </a:extLst>
                </a:gridCol>
                <a:gridCol w="1074420">
                  <a:extLst>
                    <a:ext uri="{9D8B030D-6E8A-4147-A177-3AD203B41FA5}">
                      <a16:colId xmlns:a16="http://schemas.microsoft.com/office/drawing/2014/main" val="20003"/>
                    </a:ext>
                  </a:extLst>
                </a:gridCol>
              </a:tblGrid>
              <a:tr h="304800">
                <a:tc>
                  <a:txBody>
                    <a:bodyPr/>
                    <a:lstStyle/>
                    <a:p>
                      <a:pPr>
                        <a:lnSpc>
                          <a:spcPct val="100000"/>
                        </a:lnSpc>
                      </a:pPr>
                      <a:endParaRPr sz="15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gridSpan="3">
                  <a:txBody>
                    <a:bodyPr/>
                    <a:lstStyle/>
                    <a:p>
                      <a:pPr algn="ctr">
                        <a:lnSpc>
                          <a:spcPct val="100000"/>
                        </a:lnSpc>
                        <a:spcBef>
                          <a:spcPts val="350"/>
                        </a:spcBef>
                      </a:pPr>
                      <a:r>
                        <a:rPr sz="1400" b="1" spc="-5" dirty="0">
                          <a:latin typeface="Arial"/>
                          <a:cs typeface="Arial"/>
                        </a:rPr>
                        <a:t>Hits</a:t>
                      </a:r>
                      <a:endParaRPr sz="1400">
                        <a:latin typeface="Arial"/>
                        <a:cs typeface="Arial"/>
                      </a:endParaRPr>
                    </a:p>
                  </a:txBody>
                  <a:tcPr marL="0" marR="0" marT="444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04800">
                <a:tc>
                  <a:txBody>
                    <a:bodyPr/>
                    <a:lstStyle/>
                    <a:p>
                      <a:pPr marL="320040">
                        <a:lnSpc>
                          <a:spcPct val="100000"/>
                        </a:lnSpc>
                        <a:spcBef>
                          <a:spcPts val="350"/>
                        </a:spcBef>
                      </a:pPr>
                      <a:r>
                        <a:rPr sz="1400" spc="-5" dirty="0">
                          <a:latin typeface="Arial"/>
                          <a:cs typeface="Arial"/>
                        </a:rPr>
                        <a:t>Lines</a:t>
                      </a:r>
                      <a:endParaRPr sz="1400">
                        <a:latin typeface="Arial"/>
                        <a:cs typeface="Arial"/>
                      </a:endParaRPr>
                    </a:p>
                  </a:txBody>
                  <a:tcPr marL="0" marR="0" marT="444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350"/>
                        </a:spcBef>
                      </a:pPr>
                      <a:r>
                        <a:rPr sz="1400" spc="-5" dirty="0">
                          <a:latin typeface="Arial"/>
                          <a:cs typeface="Arial"/>
                        </a:rPr>
                        <a:t>LXC</a:t>
                      </a:r>
                      <a:endParaRPr sz="1400">
                        <a:latin typeface="Arial"/>
                        <a:cs typeface="Arial"/>
                      </a:endParaRPr>
                    </a:p>
                  </a:txBody>
                  <a:tcPr marL="0" marR="0" marT="444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285115">
                        <a:lnSpc>
                          <a:spcPct val="100000"/>
                        </a:lnSpc>
                        <a:spcBef>
                          <a:spcPts val="350"/>
                        </a:spcBef>
                      </a:pPr>
                      <a:r>
                        <a:rPr sz="1400" spc="-5" dirty="0">
                          <a:latin typeface="Arial"/>
                          <a:cs typeface="Arial"/>
                        </a:rPr>
                        <a:t>gVisor</a:t>
                      </a:r>
                      <a:endParaRPr sz="1400">
                        <a:latin typeface="Arial"/>
                        <a:cs typeface="Arial"/>
                      </a:endParaRPr>
                    </a:p>
                  </a:txBody>
                  <a:tcPr marL="0" marR="0" marT="444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85725" algn="r">
                        <a:lnSpc>
                          <a:spcPct val="100000"/>
                        </a:lnSpc>
                        <a:spcBef>
                          <a:spcPts val="350"/>
                        </a:spcBef>
                      </a:pPr>
                      <a:r>
                        <a:rPr sz="1400" spc="-10" dirty="0">
                          <a:latin typeface="Arial"/>
                          <a:cs typeface="Arial"/>
                        </a:rPr>
                        <a:t>F</a:t>
                      </a:r>
                      <a:r>
                        <a:rPr sz="1400" dirty="0">
                          <a:latin typeface="Arial"/>
                          <a:cs typeface="Arial"/>
                        </a:rPr>
                        <a:t>i</a:t>
                      </a:r>
                      <a:r>
                        <a:rPr sz="1400" spc="-5" dirty="0">
                          <a:latin typeface="Arial"/>
                          <a:cs typeface="Arial"/>
                        </a:rPr>
                        <a:t>re</a:t>
                      </a:r>
                      <a:r>
                        <a:rPr sz="1400" dirty="0">
                          <a:latin typeface="Arial"/>
                          <a:cs typeface="Arial"/>
                        </a:rPr>
                        <a:t>c</a:t>
                      </a:r>
                      <a:r>
                        <a:rPr sz="1400" spc="-5" dirty="0">
                          <a:latin typeface="Arial"/>
                          <a:cs typeface="Arial"/>
                        </a:rPr>
                        <a:t>ra</a:t>
                      </a:r>
                      <a:r>
                        <a:rPr sz="1400" dirty="0">
                          <a:latin typeface="Arial"/>
                          <a:cs typeface="Arial"/>
                        </a:rPr>
                        <a:t>ck</a:t>
                      </a:r>
                      <a:r>
                        <a:rPr sz="1400" spc="-5" dirty="0">
                          <a:latin typeface="Arial"/>
                          <a:cs typeface="Arial"/>
                        </a:rPr>
                        <a:t>e</a:t>
                      </a:r>
                      <a:r>
                        <a:rPr sz="1400" dirty="0">
                          <a:latin typeface="Arial"/>
                          <a:cs typeface="Arial"/>
                        </a:rPr>
                        <a:t>r</a:t>
                      </a:r>
                      <a:endParaRPr sz="1400">
                        <a:latin typeface="Arial"/>
                        <a:cs typeface="Arial"/>
                      </a:endParaRPr>
                    </a:p>
                  </a:txBody>
                  <a:tcPr marL="0" marR="0" marT="444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12933">
                <a:tc>
                  <a:txBody>
                    <a:bodyPr/>
                    <a:lstStyle/>
                    <a:p>
                      <a:pPr marR="83820" algn="r">
                        <a:lnSpc>
                          <a:spcPct val="100000"/>
                        </a:lnSpc>
                        <a:spcBef>
                          <a:spcPts val="350"/>
                        </a:spcBef>
                      </a:pPr>
                      <a:r>
                        <a:rPr sz="1400" spc="-5" dirty="0">
                          <a:latin typeface="Arial"/>
                          <a:cs typeface="Arial"/>
                        </a:rPr>
                        <a:t>1825</a:t>
                      </a:r>
                      <a:endParaRPr sz="1400">
                        <a:latin typeface="Arial"/>
                        <a:cs typeface="Arial"/>
                      </a:endParaRPr>
                    </a:p>
                  </a:txBody>
                  <a:tcPr marL="0" marR="0" marT="44450" marB="0">
                    <a:lnL w="19050">
                      <a:solidFill>
                        <a:srgbClr val="000000"/>
                      </a:solidFill>
                      <a:prstDash val="solid"/>
                    </a:lnL>
                    <a:lnR w="19050">
                      <a:solidFill>
                        <a:srgbClr val="000000"/>
                      </a:solidFill>
                      <a:prstDash val="solid"/>
                    </a:lnR>
                    <a:lnT w="19050">
                      <a:solidFill>
                        <a:srgbClr val="000000"/>
                      </a:solidFill>
                      <a:prstDash val="solid"/>
                    </a:lnT>
                  </a:tcPr>
                </a:tc>
                <a:tc>
                  <a:txBody>
                    <a:bodyPr/>
                    <a:lstStyle/>
                    <a:p>
                      <a:pPr marR="85090" algn="r">
                        <a:lnSpc>
                          <a:spcPct val="100000"/>
                        </a:lnSpc>
                        <a:spcBef>
                          <a:spcPts val="350"/>
                        </a:spcBef>
                      </a:pPr>
                      <a:r>
                        <a:rPr sz="1400" spc="-5" dirty="0">
                          <a:latin typeface="Arial"/>
                          <a:cs typeface="Arial"/>
                        </a:rPr>
                        <a:t>0.2</a:t>
                      </a:r>
                      <a:r>
                        <a:rPr sz="1400" spc="-85" dirty="0">
                          <a:latin typeface="Arial"/>
                          <a:cs typeface="Arial"/>
                        </a:rPr>
                        <a:t> </a:t>
                      </a:r>
                      <a:r>
                        <a:rPr sz="1400" spc="-5" dirty="0">
                          <a:latin typeface="Arial"/>
                          <a:cs typeface="Arial"/>
                        </a:rPr>
                        <a:t>billion</a:t>
                      </a:r>
                      <a:endParaRPr sz="1400">
                        <a:latin typeface="Arial"/>
                        <a:cs typeface="Arial"/>
                      </a:endParaRPr>
                    </a:p>
                  </a:txBody>
                  <a:tcPr marL="0" marR="0" marT="44450" marB="0">
                    <a:lnL w="19050">
                      <a:solidFill>
                        <a:srgbClr val="000000"/>
                      </a:solidFill>
                      <a:prstDash val="solid"/>
                    </a:lnL>
                    <a:lnR w="19050">
                      <a:solidFill>
                        <a:srgbClr val="000000"/>
                      </a:solidFill>
                      <a:prstDash val="solid"/>
                    </a:lnR>
                    <a:lnT w="19050">
                      <a:solidFill>
                        <a:srgbClr val="000000"/>
                      </a:solidFill>
                      <a:prstDash val="solid"/>
                    </a:lnT>
                  </a:tcPr>
                </a:tc>
                <a:tc>
                  <a:txBody>
                    <a:bodyPr/>
                    <a:lstStyle/>
                    <a:p>
                      <a:pPr marR="84455" algn="r">
                        <a:lnSpc>
                          <a:spcPct val="100000"/>
                        </a:lnSpc>
                        <a:spcBef>
                          <a:spcPts val="350"/>
                        </a:spcBef>
                      </a:pPr>
                      <a:r>
                        <a:rPr sz="1400" dirty="0">
                          <a:latin typeface="Arial"/>
                          <a:cs typeface="Arial"/>
                        </a:rPr>
                        <a:t>5</a:t>
                      </a:r>
                      <a:r>
                        <a:rPr sz="1400" spc="-90" dirty="0">
                          <a:latin typeface="Arial"/>
                          <a:cs typeface="Arial"/>
                        </a:rPr>
                        <a:t> </a:t>
                      </a:r>
                      <a:r>
                        <a:rPr sz="1400" spc="-5" dirty="0">
                          <a:latin typeface="Arial"/>
                          <a:cs typeface="Arial"/>
                        </a:rPr>
                        <a:t>million</a:t>
                      </a:r>
                      <a:endParaRPr sz="1400">
                        <a:latin typeface="Arial"/>
                        <a:cs typeface="Arial"/>
                      </a:endParaRPr>
                    </a:p>
                  </a:txBody>
                  <a:tcPr marL="0" marR="0" marT="44450" marB="0">
                    <a:lnL w="19050">
                      <a:solidFill>
                        <a:srgbClr val="000000"/>
                      </a:solidFill>
                      <a:prstDash val="solid"/>
                    </a:lnL>
                    <a:lnR w="19050">
                      <a:solidFill>
                        <a:srgbClr val="000000"/>
                      </a:solidFill>
                      <a:prstDash val="solid"/>
                    </a:lnR>
                    <a:lnT w="19050">
                      <a:solidFill>
                        <a:srgbClr val="000000"/>
                      </a:solidFill>
                      <a:prstDash val="solid"/>
                    </a:lnT>
                  </a:tcPr>
                </a:tc>
                <a:tc>
                  <a:txBody>
                    <a:bodyPr/>
                    <a:lstStyle/>
                    <a:p>
                      <a:pPr marR="83820" algn="r">
                        <a:lnSpc>
                          <a:spcPct val="100000"/>
                        </a:lnSpc>
                        <a:spcBef>
                          <a:spcPts val="350"/>
                        </a:spcBef>
                      </a:pPr>
                      <a:r>
                        <a:rPr sz="1400" dirty="0">
                          <a:latin typeface="Arial"/>
                          <a:cs typeface="Arial"/>
                        </a:rPr>
                        <a:t>0</a:t>
                      </a:r>
                      <a:endParaRPr sz="1400">
                        <a:latin typeface="Arial"/>
                        <a:cs typeface="Arial"/>
                      </a:endParaRPr>
                    </a:p>
                  </a:txBody>
                  <a:tcPr marL="0" marR="0" marT="44450" marB="0">
                    <a:lnL w="19050">
                      <a:solidFill>
                        <a:srgbClr val="000000"/>
                      </a:solidFill>
                      <a:prstDash val="solid"/>
                    </a:lnL>
                    <a:lnR w="19050">
                      <a:solidFill>
                        <a:srgbClr val="000000"/>
                      </a:solidFill>
                      <a:prstDash val="solid"/>
                    </a:lnR>
                    <a:lnT w="19050">
                      <a:solidFill>
                        <a:srgbClr val="000000"/>
                      </a:solidFill>
                      <a:prstDash val="solid"/>
                    </a:lnT>
                  </a:tcPr>
                </a:tc>
                <a:extLst>
                  <a:ext uri="{0D108BD9-81ED-4DB2-BD59-A6C34878D82A}">
                    <a16:rowId xmlns:a16="http://schemas.microsoft.com/office/drawing/2014/main" val="10002"/>
                  </a:ext>
                </a:extLst>
              </a:tr>
              <a:tr h="304800">
                <a:tc>
                  <a:txBody>
                    <a:bodyPr/>
                    <a:lstStyle/>
                    <a:p>
                      <a:pPr marR="83820" algn="r">
                        <a:lnSpc>
                          <a:spcPct val="100000"/>
                        </a:lnSpc>
                        <a:spcBef>
                          <a:spcPts val="285"/>
                        </a:spcBef>
                      </a:pPr>
                      <a:r>
                        <a:rPr sz="1400" spc="-5" dirty="0">
                          <a:latin typeface="Arial"/>
                          <a:cs typeface="Arial"/>
                        </a:rPr>
                        <a:t>1827</a:t>
                      </a:r>
                      <a:endParaRPr sz="1400">
                        <a:latin typeface="Arial"/>
                        <a:cs typeface="Arial"/>
                      </a:endParaRPr>
                    </a:p>
                  </a:txBody>
                  <a:tcPr marL="0" marR="0" marT="36195" marB="0">
                    <a:lnL w="19050">
                      <a:solidFill>
                        <a:srgbClr val="000000"/>
                      </a:solidFill>
                      <a:prstDash val="solid"/>
                    </a:lnL>
                    <a:lnR w="19050">
                      <a:solidFill>
                        <a:srgbClr val="000000"/>
                      </a:solidFill>
                      <a:prstDash val="solid"/>
                    </a:lnR>
                  </a:tcPr>
                </a:tc>
                <a:tc>
                  <a:txBody>
                    <a:bodyPr/>
                    <a:lstStyle/>
                    <a:p>
                      <a:pPr marR="85090" algn="r">
                        <a:lnSpc>
                          <a:spcPct val="100000"/>
                        </a:lnSpc>
                        <a:spcBef>
                          <a:spcPts val="285"/>
                        </a:spcBef>
                      </a:pPr>
                      <a:r>
                        <a:rPr sz="1400" spc="-5" dirty="0">
                          <a:latin typeface="Arial"/>
                          <a:cs typeface="Arial"/>
                        </a:rPr>
                        <a:t>0.2</a:t>
                      </a:r>
                      <a:r>
                        <a:rPr sz="1400" spc="-85" dirty="0">
                          <a:latin typeface="Arial"/>
                          <a:cs typeface="Arial"/>
                        </a:rPr>
                        <a:t> </a:t>
                      </a:r>
                      <a:r>
                        <a:rPr sz="1400" spc="-5" dirty="0">
                          <a:latin typeface="Arial"/>
                          <a:cs typeface="Arial"/>
                        </a:rPr>
                        <a:t>billion</a:t>
                      </a:r>
                      <a:endParaRPr sz="1400">
                        <a:latin typeface="Arial"/>
                        <a:cs typeface="Arial"/>
                      </a:endParaRPr>
                    </a:p>
                  </a:txBody>
                  <a:tcPr marL="0" marR="0" marT="36195" marB="0">
                    <a:lnL w="19050">
                      <a:solidFill>
                        <a:srgbClr val="000000"/>
                      </a:solidFill>
                      <a:prstDash val="solid"/>
                    </a:lnL>
                    <a:lnR w="19050">
                      <a:solidFill>
                        <a:srgbClr val="000000"/>
                      </a:solidFill>
                      <a:prstDash val="solid"/>
                    </a:lnR>
                  </a:tcPr>
                </a:tc>
                <a:tc>
                  <a:txBody>
                    <a:bodyPr/>
                    <a:lstStyle/>
                    <a:p>
                      <a:pPr marR="84455" algn="r">
                        <a:lnSpc>
                          <a:spcPct val="100000"/>
                        </a:lnSpc>
                        <a:spcBef>
                          <a:spcPts val="285"/>
                        </a:spcBef>
                      </a:pPr>
                      <a:r>
                        <a:rPr sz="1400" dirty="0">
                          <a:latin typeface="Arial"/>
                          <a:cs typeface="Arial"/>
                        </a:rPr>
                        <a:t>5</a:t>
                      </a:r>
                      <a:r>
                        <a:rPr sz="1400" spc="-90" dirty="0">
                          <a:latin typeface="Arial"/>
                          <a:cs typeface="Arial"/>
                        </a:rPr>
                        <a:t> </a:t>
                      </a:r>
                      <a:r>
                        <a:rPr sz="1400" spc="-5" dirty="0">
                          <a:latin typeface="Arial"/>
                          <a:cs typeface="Arial"/>
                        </a:rPr>
                        <a:t>million</a:t>
                      </a:r>
                      <a:endParaRPr sz="1400">
                        <a:latin typeface="Arial"/>
                        <a:cs typeface="Arial"/>
                      </a:endParaRPr>
                    </a:p>
                  </a:txBody>
                  <a:tcPr marL="0" marR="0" marT="36195" marB="0">
                    <a:lnL w="19050">
                      <a:solidFill>
                        <a:srgbClr val="000000"/>
                      </a:solidFill>
                      <a:prstDash val="solid"/>
                    </a:lnL>
                    <a:lnR w="19050">
                      <a:solidFill>
                        <a:srgbClr val="000000"/>
                      </a:solidFill>
                      <a:prstDash val="solid"/>
                    </a:lnR>
                  </a:tcPr>
                </a:tc>
                <a:tc>
                  <a:txBody>
                    <a:bodyPr/>
                    <a:lstStyle/>
                    <a:p>
                      <a:pPr marR="83820" algn="r">
                        <a:lnSpc>
                          <a:spcPct val="100000"/>
                        </a:lnSpc>
                        <a:spcBef>
                          <a:spcPts val="285"/>
                        </a:spcBef>
                      </a:pPr>
                      <a:r>
                        <a:rPr sz="1400" dirty="0">
                          <a:latin typeface="Arial"/>
                          <a:cs typeface="Arial"/>
                        </a:rPr>
                        <a:t>0</a:t>
                      </a:r>
                      <a:endParaRPr sz="1400">
                        <a:latin typeface="Arial"/>
                        <a:cs typeface="Arial"/>
                      </a:endParaRPr>
                    </a:p>
                  </a:txBody>
                  <a:tcPr marL="0" marR="0" marT="36195" marB="0">
                    <a:lnL w="19050">
                      <a:solidFill>
                        <a:srgbClr val="000000"/>
                      </a:solidFill>
                      <a:prstDash val="solid"/>
                    </a:lnL>
                    <a:lnR w="19050">
                      <a:solidFill>
                        <a:srgbClr val="000000"/>
                      </a:solidFill>
                      <a:prstDash val="solid"/>
                    </a:lnR>
                  </a:tcPr>
                </a:tc>
                <a:extLst>
                  <a:ext uri="{0D108BD9-81ED-4DB2-BD59-A6C34878D82A}">
                    <a16:rowId xmlns:a16="http://schemas.microsoft.com/office/drawing/2014/main" val="10003"/>
                  </a:ext>
                </a:extLst>
              </a:tr>
              <a:tr h="304800">
                <a:tc>
                  <a:txBody>
                    <a:bodyPr/>
                    <a:lstStyle/>
                    <a:p>
                      <a:pPr marR="83820" algn="r">
                        <a:lnSpc>
                          <a:spcPct val="100000"/>
                        </a:lnSpc>
                        <a:spcBef>
                          <a:spcPts val="285"/>
                        </a:spcBef>
                      </a:pPr>
                      <a:r>
                        <a:rPr sz="1400" spc="-5" dirty="0">
                          <a:latin typeface="Arial"/>
                          <a:cs typeface="Arial"/>
                        </a:rPr>
                        <a:t>1828</a:t>
                      </a:r>
                      <a:endParaRPr sz="1400">
                        <a:latin typeface="Arial"/>
                        <a:cs typeface="Arial"/>
                      </a:endParaRPr>
                    </a:p>
                  </a:txBody>
                  <a:tcPr marL="0" marR="0" marT="36195" marB="0">
                    <a:lnL w="19050">
                      <a:solidFill>
                        <a:srgbClr val="000000"/>
                      </a:solidFill>
                      <a:prstDash val="solid"/>
                    </a:lnL>
                    <a:lnR w="19050">
                      <a:solidFill>
                        <a:srgbClr val="000000"/>
                      </a:solidFill>
                      <a:prstDash val="solid"/>
                    </a:lnR>
                  </a:tcPr>
                </a:tc>
                <a:tc>
                  <a:txBody>
                    <a:bodyPr/>
                    <a:lstStyle/>
                    <a:p>
                      <a:pPr marR="85090" algn="r">
                        <a:lnSpc>
                          <a:spcPct val="100000"/>
                        </a:lnSpc>
                        <a:spcBef>
                          <a:spcPts val="285"/>
                        </a:spcBef>
                      </a:pPr>
                      <a:r>
                        <a:rPr sz="1400" spc="-5" dirty="0">
                          <a:latin typeface="Arial"/>
                          <a:cs typeface="Arial"/>
                        </a:rPr>
                        <a:t>0.2</a:t>
                      </a:r>
                      <a:r>
                        <a:rPr sz="1400" spc="-85" dirty="0">
                          <a:latin typeface="Arial"/>
                          <a:cs typeface="Arial"/>
                        </a:rPr>
                        <a:t> </a:t>
                      </a:r>
                      <a:r>
                        <a:rPr sz="1400" spc="-5" dirty="0">
                          <a:latin typeface="Arial"/>
                          <a:cs typeface="Arial"/>
                        </a:rPr>
                        <a:t>billion</a:t>
                      </a:r>
                      <a:endParaRPr sz="1400">
                        <a:latin typeface="Arial"/>
                        <a:cs typeface="Arial"/>
                      </a:endParaRPr>
                    </a:p>
                  </a:txBody>
                  <a:tcPr marL="0" marR="0" marT="36195" marB="0">
                    <a:lnL w="19050">
                      <a:solidFill>
                        <a:srgbClr val="000000"/>
                      </a:solidFill>
                      <a:prstDash val="solid"/>
                    </a:lnL>
                    <a:lnR w="19050">
                      <a:solidFill>
                        <a:srgbClr val="000000"/>
                      </a:solidFill>
                      <a:prstDash val="solid"/>
                    </a:lnR>
                  </a:tcPr>
                </a:tc>
                <a:tc>
                  <a:txBody>
                    <a:bodyPr/>
                    <a:lstStyle/>
                    <a:p>
                      <a:pPr marR="84455" algn="r">
                        <a:lnSpc>
                          <a:spcPct val="100000"/>
                        </a:lnSpc>
                        <a:spcBef>
                          <a:spcPts val="285"/>
                        </a:spcBef>
                      </a:pPr>
                      <a:r>
                        <a:rPr sz="1400" dirty="0">
                          <a:latin typeface="Arial"/>
                          <a:cs typeface="Arial"/>
                        </a:rPr>
                        <a:t>5</a:t>
                      </a:r>
                      <a:r>
                        <a:rPr sz="1400" spc="-90" dirty="0">
                          <a:latin typeface="Arial"/>
                          <a:cs typeface="Arial"/>
                        </a:rPr>
                        <a:t> </a:t>
                      </a:r>
                      <a:r>
                        <a:rPr sz="1400" spc="-5" dirty="0">
                          <a:latin typeface="Arial"/>
                          <a:cs typeface="Arial"/>
                        </a:rPr>
                        <a:t>million</a:t>
                      </a:r>
                      <a:endParaRPr sz="1400">
                        <a:latin typeface="Arial"/>
                        <a:cs typeface="Arial"/>
                      </a:endParaRPr>
                    </a:p>
                  </a:txBody>
                  <a:tcPr marL="0" marR="0" marT="36195" marB="0">
                    <a:lnL w="19050">
                      <a:solidFill>
                        <a:srgbClr val="000000"/>
                      </a:solidFill>
                      <a:prstDash val="solid"/>
                    </a:lnL>
                    <a:lnR w="19050">
                      <a:solidFill>
                        <a:srgbClr val="000000"/>
                      </a:solidFill>
                      <a:prstDash val="solid"/>
                    </a:lnR>
                  </a:tcPr>
                </a:tc>
                <a:tc>
                  <a:txBody>
                    <a:bodyPr/>
                    <a:lstStyle/>
                    <a:p>
                      <a:pPr marR="83820" algn="r">
                        <a:lnSpc>
                          <a:spcPct val="100000"/>
                        </a:lnSpc>
                        <a:spcBef>
                          <a:spcPts val="285"/>
                        </a:spcBef>
                      </a:pPr>
                      <a:r>
                        <a:rPr sz="1400" dirty="0">
                          <a:latin typeface="Arial"/>
                          <a:cs typeface="Arial"/>
                        </a:rPr>
                        <a:t>0</a:t>
                      </a:r>
                      <a:endParaRPr sz="1400">
                        <a:latin typeface="Arial"/>
                        <a:cs typeface="Arial"/>
                      </a:endParaRPr>
                    </a:p>
                  </a:txBody>
                  <a:tcPr marL="0" marR="0" marT="36195" marB="0">
                    <a:lnL w="19050">
                      <a:solidFill>
                        <a:srgbClr val="000000"/>
                      </a:solidFill>
                      <a:prstDash val="solid"/>
                    </a:lnL>
                    <a:lnR w="19050">
                      <a:solidFill>
                        <a:srgbClr val="000000"/>
                      </a:solidFill>
                      <a:prstDash val="solid"/>
                    </a:lnR>
                  </a:tcPr>
                </a:tc>
                <a:extLst>
                  <a:ext uri="{0D108BD9-81ED-4DB2-BD59-A6C34878D82A}">
                    <a16:rowId xmlns:a16="http://schemas.microsoft.com/office/drawing/2014/main" val="10004"/>
                  </a:ext>
                </a:extLst>
              </a:tr>
              <a:tr h="296666">
                <a:tc>
                  <a:txBody>
                    <a:bodyPr/>
                    <a:lstStyle/>
                    <a:p>
                      <a:pPr marR="83820" algn="r">
                        <a:lnSpc>
                          <a:spcPct val="100000"/>
                        </a:lnSpc>
                        <a:spcBef>
                          <a:spcPts val="285"/>
                        </a:spcBef>
                      </a:pPr>
                      <a:r>
                        <a:rPr sz="1400" spc="-5" dirty="0">
                          <a:latin typeface="Arial"/>
                          <a:cs typeface="Arial"/>
                        </a:rPr>
                        <a:t>1830</a:t>
                      </a:r>
                      <a:endParaRPr sz="1400">
                        <a:latin typeface="Arial"/>
                        <a:cs typeface="Arial"/>
                      </a:endParaRPr>
                    </a:p>
                  </a:txBody>
                  <a:tcPr marL="0" marR="0" marT="36195" marB="0">
                    <a:lnL w="19050">
                      <a:solidFill>
                        <a:srgbClr val="000000"/>
                      </a:solidFill>
                      <a:prstDash val="solid"/>
                    </a:lnL>
                    <a:lnR w="19050">
                      <a:solidFill>
                        <a:srgbClr val="000000"/>
                      </a:solidFill>
                      <a:prstDash val="solid"/>
                    </a:lnR>
                    <a:lnB w="19050">
                      <a:solidFill>
                        <a:srgbClr val="000000"/>
                      </a:solidFill>
                      <a:prstDash val="solid"/>
                    </a:lnB>
                  </a:tcPr>
                </a:tc>
                <a:tc>
                  <a:txBody>
                    <a:bodyPr/>
                    <a:lstStyle/>
                    <a:p>
                      <a:pPr marR="84455" algn="r">
                        <a:lnSpc>
                          <a:spcPct val="100000"/>
                        </a:lnSpc>
                        <a:spcBef>
                          <a:spcPts val="285"/>
                        </a:spcBef>
                      </a:pPr>
                      <a:r>
                        <a:rPr sz="1400" dirty="0">
                          <a:latin typeface="Arial"/>
                          <a:cs typeface="Arial"/>
                        </a:rPr>
                        <a:t>8</a:t>
                      </a:r>
                      <a:r>
                        <a:rPr sz="1400" spc="-90" dirty="0">
                          <a:latin typeface="Arial"/>
                          <a:cs typeface="Arial"/>
                        </a:rPr>
                        <a:t> </a:t>
                      </a:r>
                      <a:r>
                        <a:rPr sz="1400" spc="-5" dirty="0">
                          <a:latin typeface="Arial"/>
                          <a:cs typeface="Arial"/>
                        </a:rPr>
                        <a:t>million</a:t>
                      </a:r>
                      <a:endParaRPr sz="1400">
                        <a:latin typeface="Arial"/>
                        <a:cs typeface="Arial"/>
                      </a:endParaRPr>
                    </a:p>
                  </a:txBody>
                  <a:tcPr marL="0" marR="0" marT="36195" marB="0">
                    <a:lnL w="19050">
                      <a:solidFill>
                        <a:srgbClr val="000000"/>
                      </a:solidFill>
                      <a:prstDash val="solid"/>
                    </a:lnL>
                    <a:lnR w="19050">
                      <a:solidFill>
                        <a:srgbClr val="000000"/>
                      </a:solidFill>
                      <a:prstDash val="solid"/>
                    </a:lnR>
                    <a:lnB w="19050">
                      <a:solidFill>
                        <a:srgbClr val="000000"/>
                      </a:solidFill>
                      <a:prstDash val="solid"/>
                    </a:lnB>
                  </a:tcPr>
                </a:tc>
                <a:tc>
                  <a:txBody>
                    <a:bodyPr/>
                    <a:lstStyle/>
                    <a:p>
                      <a:pPr marR="84455" algn="r">
                        <a:lnSpc>
                          <a:spcPct val="100000"/>
                        </a:lnSpc>
                        <a:spcBef>
                          <a:spcPts val="285"/>
                        </a:spcBef>
                      </a:pPr>
                      <a:r>
                        <a:rPr sz="1400" spc="-5" dirty="0">
                          <a:latin typeface="Arial"/>
                          <a:cs typeface="Arial"/>
                        </a:rPr>
                        <a:t>0.9</a:t>
                      </a:r>
                      <a:r>
                        <a:rPr sz="1400" spc="-85" dirty="0">
                          <a:latin typeface="Arial"/>
                          <a:cs typeface="Arial"/>
                        </a:rPr>
                        <a:t> </a:t>
                      </a:r>
                      <a:r>
                        <a:rPr sz="1400" spc="-5" dirty="0">
                          <a:latin typeface="Arial"/>
                          <a:cs typeface="Arial"/>
                        </a:rPr>
                        <a:t>million</a:t>
                      </a:r>
                      <a:endParaRPr sz="1400">
                        <a:latin typeface="Arial"/>
                        <a:cs typeface="Arial"/>
                      </a:endParaRPr>
                    </a:p>
                  </a:txBody>
                  <a:tcPr marL="0" marR="0" marT="36195" marB="0">
                    <a:lnL w="19050">
                      <a:solidFill>
                        <a:srgbClr val="000000"/>
                      </a:solidFill>
                      <a:prstDash val="solid"/>
                    </a:lnL>
                    <a:lnR w="19050">
                      <a:solidFill>
                        <a:srgbClr val="000000"/>
                      </a:solidFill>
                      <a:prstDash val="solid"/>
                    </a:lnR>
                    <a:lnB w="19050">
                      <a:solidFill>
                        <a:srgbClr val="000000"/>
                      </a:solidFill>
                      <a:prstDash val="solid"/>
                    </a:lnB>
                  </a:tcPr>
                </a:tc>
                <a:tc>
                  <a:txBody>
                    <a:bodyPr/>
                    <a:lstStyle/>
                    <a:p>
                      <a:pPr marR="83820" algn="r">
                        <a:lnSpc>
                          <a:spcPct val="100000"/>
                        </a:lnSpc>
                        <a:spcBef>
                          <a:spcPts val="285"/>
                        </a:spcBef>
                      </a:pPr>
                      <a:r>
                        <a:rPr sz="1400" dirty="0">
                          <a:latin typeface="Arial"/>
                          <a:cs typeface="Arial"/>
                        </a:rPr>
                        <a:t>0</a:t>
                      </a:r>
                      <a:endParaRPr sz="1400">
                        <a:latin typeface="Arial"/>
                        <a:cs typeface="Arial"/>
                      </a:endParaRPr>
                    </a:p>
                  </a:txBody>
                  <a:tcPr marL="0" marR="0" marT="36195" marB="0">
                    <a:lnL w="19050">
                      <a:solidFill>
                        <a:srgbClr val="000000"/>
                      </a:solidFill>
                      <a:prstDash val="solid"/>
                    </a:lnL>
                    <a:lnR w="19050">
                      <a:solidFill>
                        <a:srgbClr val="000000"/>
                      </a:solidFill>
                      <a:prstDash val="solid"/>
                    </a:lnR>
                    <a:lnB w="19050">
                      <a:solidFill>
                        <a:srgbClr val="000000"/>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7579" y="332739"/>
            <a:ext cx="2798445" cy="452120"/>
          </a:xfrm>
          <a:prstGeom prst="rect">
            <a:avLst/>
          </a:prstGeom>
        </p:spPr>
        <p:txBody>
          <a:bodyPr vert="horz" wrap="square" lIns="0" tIns="12700" rIns="0" bIns="0" rtlCol="0">
            <a:spAutoFit/>
          </a:bodyPr>
          <a:lstStyle/>
          <a:p>
            <a:pPr marL="12700">
              <a:lnSpc>
                <a:spcPct val="100000"/>
              </a:lnSpc>
              <a:spcBef>
                <a:spcPts val="100"/>
              </a:spcBef>
            </a:pPr>
            <a:r>
              <a:rPr sz="2800" dirty="0"/>
              <a:t>Overall</a:t>
            </a:r>
            <a:r>
              <a:rPr sz="2800" spc="-60" dirty="0"/>
              <a:t> </a:t>
            </a:r>
            <a:r>
              <a:rPr sz="2800" dirty="0"/>
              <a:t>Coverage</a:t>
            </a:r>
            <a:endParaRPr sz="2800"/>
          </a:p>
        </p:txBody>
      </p:sp>
      <p:grpSp>
        <p:nvGrpSpPr>
          <p:cNvPr id="3" name="object 3"/>
          <p:cNvGrpSpPr/>
          <p:nvPr/>
        </p:nvGrpSpPr>
        <p:grpSpPr>
          <a:xfrm>
            <a:off x="5504060" y="1301009"/>
            <a:ext cx="2713355" cy="2809240"/>
            <a:chOff x="5504060" y="1301009"/>
            <a:chExt cx="2713355" cy="2809240"/>
          </a:xfrm>
        </p:grpSpPr>
        <p:sp>
          <p:nvSpPr>
            <p:cNvPr id="4" name="object 4"/>
            <p:cNvSpPr/>
            <p:nvPr/>
          </p:nvSpPr>
          <p:spPr>
            <a:xfrm>
              <a:off x="5504060" y="1301009"/>
              <a:ext cx="2713187" cy="280891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191959" y="2832315"/>
              <a:ext cx="575310" cy="339725"/>
            </a:xfrm>
            <a:custGeom>
              <a:avLst/>
              <a:gdLst/>
              <a:ahLst/>
              <a:cxnLst/>
              <a:rect l="l" t="t" r="r" b="b"/>
              <a:pathLst>
                <a:path w="575309" h="339725">
                  <a:moveTo>
                    <a:pt x="0" y="169817"/>
                  </a:moveTo>
                  <a:lnTo>
                    <a:pt x="22584" y="103716"/>
                  </a:lnTo>
                  <a:lnTo>
                    <a:pt x="49080" y="74870"/>
                  </a:lnTo>
                  <a:lnTo>
                    <a:pt x="84172" y="49738"/>
                  </a:lnTo>
                  <a:lnTo>
                    <a:pt x="126704" y="29002"/>
                  </a:lnTo>
                  <a:lnTo>
                    <a:pt x="175520" y="13345"/>
                  </a:lnTo>
                  <a:lnTo>
                    <a:pt x="229465" y="3450"/>
                  </a:lnTo>
                  <a:lnTo>
                    <a:pt x="287383" y="0"/>
                  </a:lnTo>
                  <a:lnTo>
                    <a:pt x="345300" y="3450"/>
                  </a:lnTo>
                  <a:lnTo>
                    <a:pt x="399245" y="13345"/>
                  </a:lnTo>
                  <a:lnTo>
                    <a:pt x="448061" y="29002"/>
                  </a:lnTo>
                  <a:lnTo>
                    <a:pt x="490593" y="49738"/>
                  </a:lnTo>
                  <a:lnTo>
                    <a:pt x="525685" y="74870"/>
                  </a:lnTo>
                  <a:lnTo>
                    <a:pt x="552182" y="103716"/>
                  </a:lnTo>
                  <a:lnTo>
                    <a:pt x="574766" y="169817"/>
                  </a:lnTo>
                  <a:lnTo>
                    <a:pt x="568927" y="204041"/>
                  </a:lnTo>
                  <a:lnTo>
                    <a:pt x="525685" y="264763"/>
                  </a:lnTo>
                  <a:lnTo>
                    <a:pt x="490593" y="289895"/>
                  </a:lnTo>
                  <a:lnTo>
                    <a:pt x="448061" y="310632"/>
                  </a:lnTo>
                  <a:lnTo>
                    <a:pt x="399245" y="326289"/>
                  </a:lnTo>
                  <a:lnTo>
                    <a:pt x="345300" y="336184"/>
                  </a:lnTo>
                  <a:lnTo>
                    <a:pt x="287383" y="339634"/>
                  </a:lnTo>
                  <a:lnTo>
                    <a:pt x="229465" y="336184"/>
                  </a:lnTo>
                  <a:lnTo>
                    <a:pt x="175520" y="326289"/>
                  </a:lnTo>
                  <a:lnTo>
                    <a:pt x="126704" y="310632"/>
                  </a:lnTo>
                  <a:lnTo>
                    <a:pt x="84172" y="289895"/>
                  </a:lnTo>
                  <a:lnTo>
                    <a:pt x="49080" y="264763"/>
                  </a:lnTo>
                  <a:lnTo>
                    <a:pt x="22584" y="235917"/>
                  </a:lnTo>
                  <a:lnTo>
                    <a:pt x="0" y="169817"/>
                  </a:lnTo>
                  <a:close/>
                </a:path>
              </a:pathLst>
            </a:custGeom>
            <a:ln w="25400">
              <a:solidFill>
                <a:srgbClr val="C00000"/>
              </a:solidFill>
            </a:ln>
          </p:spPr>
          <p:txBody>
            <a:bodyPr wrap="square" lIns="0" tIns="0" rIns="0" bIns="0" rtlCol="0"/>
            <a:lstStyle/>
            <a:p>
              <a:endParaRPr/>
            </a:p>
          </p:txBody>
        </p:sp>
      </p:grpSp>
      <p:sp>
        <p:nvSpPr>
          <p:cNvPr id="6" name="object 6"/>
          <p:cNvSpPr/>
          <p:nvPr/>
        </p:nvSpPr>
        <p:spPr>
          <a:xfrm>
            <a:off x="316485" y="1511312"/>
            <a:ext cx="4461577" cy="2649869"/>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424" y="201675"/>
            <a:ext cx="1788795" cy="452120"/>
          </a:xfrm>
          <a:prstGeom prst="rect">
            <a:avLst/>
          </a:prstGeom>
        </p:spPr>
        <p:txBody>
          <a:bodyPr vert="horz" wrap="square" lIns="0" tIns="12700" rIns="0" bIns="0" rtlCol="0">
            <a:spAutoFit/>
          </a:bodyPr>
          <a:lstStyle/>
          <a:p>
            <a:pPr marL="12700">
              <a:lnSpc>
                <a:spcPct val="100000"/>
              </a:lnSpc>
              <a:spcBef>
                <a:spcPts val="100"/>
              </a:spcBef>
            </a:pPr>
            <a:r>
              <a:rPr sz="2800" dirty="0"/>
              <a:t>C</a:t>
            </a:r>
            <a:r>
              <a:rPr sz="2800" spc="5" dirty="0"/>
              <a:t>on</a:t>
            </a:r>
            <a:r>
              <a:rPr sz="2800" dirty="0"/>
              <a:t>cl</a:t>
            </a:r>
            <a:r>
              <a:rPr sz="2800" spc="5" dirty="0"/>
              <a:t>u</a:t>
            </a:r>
            <a:r>
              <a:rPr sz="2800" dirty="0"/>
              <a:t>si</a:t>
            </a:r>
            <a:r>
              <a:rPr sz="2800" spc="5" dirty="0"/>
              <a:t>o</a:t>
            </a:r>
            <a:r>
              <a:rPr sz="2800" dirty="0"/>
              <a:t>n</a:t>
            </a:r>
            <a:endParaRPr sz="2800"/>
          </a:p>
        </p:txBody>
      </p:sp>
      <p:sp>
        <p:nvSpPr>
          <p:cNvPr id="3" name="object 3"/>
          <p:cNvSpPr txBox="1"/>
          <p:nvPr/>
        </p:nvSpPr>
        <p:spPr>
          <a:xfrm>
            <a:off x="504724" y="913891"/>
            <a:ext cx="6020435" cy="2223135"/>
          </a:xfrm>
          <a:prstGeom prst="rect">
            <a:avLst/>
          </a:prstGeom>
        </p:spPr>
        <p:txBody>
          <a:bodyPr vert="horz" wrap="square" lIns="0" tIns="43180" rIns="0" bIns="0" rtlCol="0">
            <a:spAutoFit/>
          </a:bodyPr>
          <a:lstStyle/>
          <a:p>
            <a:pPr marL="355600" indent="-342900">
              <a:lnSpc>
                <a:spcPct val="100000"/>
              </a:lnSpc>
              <a:spcBef>
                <a:spcPts val="340"/>
              </a:spcBef>
              <a:buFont typeface="Wingdings"/>
              <a:buChar char=""/>
              <a:tabLst>
                <a:tab pos="354965" algn="l"/>
                <a:tab pos="355600" algn="l"/>
              </a:tabLst>
            </a:pPr>
            <a:r>
              <a:rPr sz="1800" spc="-5" dirty="0">
                <a:latin typeface="Arial"/>
                <a:cs typeface="Arial"/>
              </a:rPr>
              <a:t>Neither gVisor nor Firecracker are best for all</a:t>
            </a:r>
            <a:r>
              <a:rPr sz="1800" spc="60" dirty="0">
                <a:latin typeface="Arial"/>
                <a:cs typeface="Arial"/>
              </a:rPr>
              <a:t> </a:t>
            </a:r>
            <a:r>
              <a:rPr sz="1800" spc="-5" dirty="0">
                <a:latin typeface="Arial"/>
                <a:cs typeface="Arial"/>
              </a:rPr>
              <a:t>workloads</a:t>
            </a:r>
            <a:endParaRPr sz="1800" dirty="0">
              <a:latin typeface="Arial"/>
              <a:cs typeface="Arial"/>
            </a:endParaRPr>
          </a:p>
          <a:p>
            <a:pPr marL="355600" indent="-342900">
              <a:lnSpc>
                <a:spcPct val="100000"/>
              </a:lnSpc>
              <a:spcBef>
                <a:spcPts val="240"/>
              </a:spcBef>
              <a:buFont typeface="Wingdings"/>
              <a:buChar char=""/>
              <a:tabLst>
                <a:tab pos="354965" algn="l"/>
                <a:tab pos="355600" algn="l"/>
              </a:tabLst>
            </a:pPr>
            <a:r>
              <a:rPr sz="1800" spc="-5" dirty="0">
                <a:latin typeface="Arial"/>
                <a:cs typeface="Arial"/>
              </a:rPr>
              <a:t>Firecracker </a:t>
            </a:r>
            <a:r>
              <a:rPr sz="1800" dirty="0">
                <a:latin typeface="Arial"/>
                <a:cs typeface="Arial"/>
              </a:rPr>
              <a:t>– </a:t>
            </a:r>
            <a:r>
              <a:rPr sz="1800" spc="-5" dirty="0">
                <a:latin typeface="Arial"/>
                <a:cs typeface="Arial"/>
              </a:rPr>
              <a:t>High host kernel code</a:t>
            </a:r>
            <a:r>
              <a:rPr sz="1800" dirty="0">
                <a:latin typeface="Arial"/>
                <a:cs typeface="Arial"/>
              </a:rPr>
              <a:t> </a:t>
            </a:r>
            <a:r>
              <a:rPr sz="1800" spc="-5" dirty="0">
                <a:latin typeface="Arial"/>
                <a:cs typeface="Arial"/>
              </a:rPr>
              <a:t>footprint</a:t>
            </a:r>
            <a:endParaRPr sz="1800" dirty="0">
              <a:latin typeface="Arial"/>
              <a:cs typeface="Arial"/>
            </a:endParaRPr>
          </a:p>
          <a:p>
            <a:pPr marL="355600" indent="-342900">
              <a:lnSpc>
                <a:spcPct val="100000"/>
              </a:lnSpc>
              <a:spcBef>
                <a:spcPts val="335"/>
              </a:spcBef>
              <a:buFont typeface="Wingdings"/>
              <a:buChar char=""/>
              <a:tabLst>
                <a:tab pos="354965" algn="l"/>
                <a:tab pos="355600" algn="l"/>
              </a:tabLst>
            </a:pPr>
            <a:r>
              <a:rPr sz="1800" spc="-5" dirty="0">
                <a:latin typeface="Arial"/>
                <a:cs typeface="Arial"/>
              </a:rPr>
              <a:t>gVisor </a:t>
            </a:r>
            <a:r>
              <a:rPr sz="1800" dirty="0">
                <a:latin typeface="Arial"/>
                <a:cs typeface="Arial"/>
              </a:rPr>
              <a:t>– </a:t>
            </a:r>
            <a:r>
              <a:rPr sz="1800" spc="-5" dirty="0">
                <a:latin typeface="Arial"/>
                <a:cs typeface="Arial"/>
              </a:rPr>
              <a:t>High dependence on kernel</a:t>
            </a:r>
            <a:r>
              <a:rPr sz="1800" spc="-10" dirty="0">
                <a:latin typeface="Arial"/>
                <a:cs typeface="Arial"/>
              </a:rPr>
              <a:t> </a:t>
            </a:r>
            <a:r>
              <a:rPr sz="1800" spc="-5" dirty="0">
                <a:latin typeface="Arial"/>
                <a:cs typeface="Arial"/>
              </a:rPr>
              <a:t>functionality</a:t>
            </a:r>
            <a:endParaRPr sz="1800" dirty="0">
              <a:latin typeface="Arial"/>
              <a:cs typeface="Arial"/>
            </a:endParaRPr>
          </a:p>
          <a:p>
            <a:pPr marL="355600" indent="-342900">
              <a:lnSpc>
                <a:spcPct val="100000"/>
              </a:lnSpc>
              <a:spcBef>
                <a:spcPts val="360"/>
              </a:spcBef>
              <a:buFont typeface="Wingdings"/>
              <a:buChar char=""/>
              <a:tabLst>
                <a:tab pos="354965" algn="l"/>
                <a:tab pos="355600" algn="l"/>
              </a:tabLst>
            </a:pPr>
            <a:r>
              <a:rPr sz="1800" spc="-5" dirty="0">
                <a:latin typeface="Arial"/>
                <a:cs typeface="Arial"/>
              </a:rPr>
              <a:t>Optimize code</a:t>
            </a:r>
            <a:r>
              <a:rPr sz="1800" spc="-10" dirty="0">
                <a:latin typeface="Arial"/>
                <a:cs typeface="Arial"/>
              </a:rPr>
              <a:t> </a:t>
            </a:r>
            <a:r>
              <a:rPr sz="1800" spc="-5" dirty="0">
                <a:latin typeface="Arial"/>
                <a:cs typeface="Arial"/>
              </a:rPr>
              <a:t>paths</a:t>
            </a:r>
            <a:endParaRPr sz="1800" dirty="0">
              <a:latin typeface="Arial"/>
              <a:cs typeface="Arial"/>
            </a:endParaRPr>
          </a:p>
          <a:p>
            <a:pPr>
              <a:lnSpc>
                <a:spcPct val="100000"/>
              </a:lnSpc>
              <a:spcBef>
                <a:spcPts val="15"/>
              </a:spcBef>
            </a:pPr>
            <a:endParaRPr sz="2450" dirty="0">
              <a:latin typeface="Arial"/>
              <a:cs typeface="Arial"/>
            </a:endParaRPr>
          </a:p>
          <a:p>
            <a:pPr marL="12700">
              <a:lnSpc>
                <a:spcPct val="100000"/>
              </a:lnSpc>
            </a:pPr>
            <a:r>
              <a:rPr sz="1800" spc="-5" dirty="0">
                <a:latin typeface="Arial"/>
                <a:cs typeface="Arial"/>
              </a:rPr>
              <a:t>Next</a:t>
            </a:r>
            <a:r>
              <a:rPr sz="1800" spc="-10" dirty="0">
                <a:latin typeface="Arial"/>
                <a:cs typeface="Arial"/>
              </a:rPr>
              <a:t> </a:t>
            </a:r>
            <a:r>
              <a:rPr sz="1800" spc="-5" dirty="0">
                <a:latin typeface="Arial"/>
                <a:cs typeface="Arial"/>
              </a:rPr>
              <a:t>Steps</a:t>
            </a:r>
            <a:endParaRPr sz="1800" dirty="0">
              <a:latin typeface="Arial"/>
              <a:cs typeface="Arial"/>
            </a:endParaRPr>
          </a:p>
          <a:p>
            <a:pPr marL="355600" indent="-342900">
              <a:lnSpc>
                <a:spcPct val="100000"/>
              </a:lnSpc>
              <a:spcBef>
                <a:spcPts val="335"/>
              </a:spcBef>
              <a:buChar char="●"/>
              <a:tabLst>
                <a:tab pos="354965" algn="l"/>
                <a:tab pos="355600" algn="l"/>
              </a:tabLst>
            </a:pPr>
            <a:r>
              <a:rPr sz="1800" spc="-5" dirty="0">
                <a:latin typeface="Arial"/>
                <a:cs typeface="Arial"/>
              </a:rPr>
              <a:t>Expand to other isolation platforms</a:t>
            </a:r>
            <a:endParaRPr sz="1800" dirty="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335">
              <a:lnSpc>
                <a:spcPct val="100000"/>
              </a:lnSpc>
              <a:spcBef>
                <a:spcPts val="100"/>
              </a:spcBef>
            </a:pPr>
            <a:r>
              <a:rPr spc="-5" dirty="0"/>
              <a:t>Questions?</a:t>
            </a:r>
          </a:p>
        </p:txBody>
      </p:sp>
      <p:sp>
        <p:nvSpPr>
          <p:cNvPr id="3" name="object 3"/>
          <p:cNvSpPr/>
          <p:nvPr/>
        </p:nvSpPr>
        <p:spPr>
          <a:xfrm>
            <a:off x="2016645" y="1975891"/>
            <a:ext cx="1279448" cy="12794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936604" y="2226353"/>
            <a:ext cx="2724810" cy="778517"/>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1891588" y="3118611"/>
            <a:ext cx="149288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hlinkClick r:id="rId5"/>
              </a:rPr>
              <a:t>an</a:t>
            </a:r>
            <a:r>
              <a:rPr sz="1600" spc="-10" dirty="0">
                <a:latin typeface="Arial"/>
                <a:cs typeface="Arial"/>
                <a:hlinkClick r:id="rId5"/>
              </a:rPr>
              <a:t>j</a:t>
            </a:r>
            <a:r>
              <a:rPr sz="1600" spc="-5" dirty="0">
                <a:latin typeface="Arial"/>
                <a:cs typeface="Arial"/>
                <a:hlinkClick r:id="rId5"/>
              </a:rPr>
              <a:t>a</a:t>
            </a:r>
            <a:r>
              <a:rPr sz="1600" spc="-10" dirty="0">
                <a:latin typeface="Arial"/>
                <a:cs typeface="Arial"/>
                <a:hlinkClick r:id="rId5"/>
              </a:rPr>
              <a:t>li</a:t>
            </a:r>
            <a:r>
              <a:rPr sz="1600" dirty="0">
                <a:latin typeface="Arial"/>
                <a:cs typeface="Arial"/>
                <a:hlinkClick r:id="rId5"/>
              </a:rPr>
              <a:t>@</a:t>
            </a:r>
            <a:r>
              <a:rPr sz="1600" spc="-10" dirty="0">
                <a:latin typeface="Arial"/>
                <a:cs typeface="Arial"/>
                <a:hlinkClick r:id="rId5"/>
              </a:rPr>
              <a:t>wi</a:t>
            </a:r>
            <a:r>
              <a:rPr sz="1600" dirty="0">
                <a:latin typeface="Arial"/>
                <a:cs typeface="Arial"/>
                <a:hlinkClick r:id="rId5"/>
              </a:rPr>
              <a:t>sc</a:t>
            </a:r>
            <a:r>
              <a:rPr sz="1600" spc="5" dirty="0">
                <a:latin typeface="Arial"/>
                <a:cs typeface="Arial"/>
                <a:hlinkClick r:id="rId5"/>
              </a:rPr>
              <a:t>.</a:t>
            </a:r>
            <a:r>
              <a:rPr sz="1600" spc="-5" dirty="0">
                <a:latin typeface="Arial"/>
                <a:cs typeface="Arial"/>
                <a:hlinkClick r:id="rId5"/>
              </a:rPr>
              <a:t>ed</a:t>
            </a:r>
            <a:r>
              <a:rPr sz="1600" dirty="0">
                <a:latin typeface="Arial"/>
                <a:cs typeface="Arial"/>
                <a:hlinkClick r:id="rId5"/>
              </a:rPr>
              <a:t>u</a:t>
            </a:r>
            <a:endParaRPr sz="16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9511" y="673087"/>
            <a:ext cx="2249436" cy="2223280"/>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9725" y="115315"/>
            <a:ext cx="3553460" cy="391160"/>
          </a:xfrm>
          <a:prstGeom prst="rect">
            <a:avLst/>
          </a:prstGeom>
        </p:spPr>
        <p:txBody>
          <a:bodyPr vert="horz" wrap="square" lIns="0" tIns="12700" rIns="0" bIns="0" rtlCol="0">
            <a:spAutoFit/>
          </a:bodyPr>
          <a:lstStyle/>
          <a:p>
            <a:pPr marL="12700">
              <a:lnSpc>
                <a:spcPct val="100000"/>
              </a:lnSpc>
              <a:spcBef>
                <a:spcPts val="100"/>
              </a:spcBef>
            </a:pPr>
            <a:r>
              <a:rPr sz="2400" spc="-5" dirty="0"/>
              <a:t>Existing </a:t>
            </a:r>
            <a:r>
              <a:rPr sz="2400" dirty="0"/>
              <a:t>(legacy)</a:t>
            </a:r>
            <a:r>
              <a:rPr sz="2400" spc="-35" dirty="0"/>
              <a:t> </a:t>
            </a:r>
            <a:r>
              <a:rPr sz="2400" spc="-5" dirty="0"/>
              <a:t>solutions</a:t>
            </a:r>
            <a:endParaRPr sz="2400"/>
          </a:p>
        </p:txBody>
      </p:sp>
      <p:sp>
        <p:nvSpPr>
          <p:cNvPr id="4" name="object 4"/>
          <p:cNvSpPr txBox="1"/>
          <p:nvPr/>
        </p:nvSpPr>
        <p:spPr>
          <a:xfrm>
            <a:off x="95031" y="3091179"/>
            <a:ext cx="2790190"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Hypervisor based</a:t>
            </a:r>
            <a:r>
              <a:rPr sz="1600" spc="-35" dirty="0">
                <a:latin typeface="Arial"/>
                <a:cs typeface="Arial"/>
              </a:rPr>
              <a:t> </a:t>
            </a:r>
            <a:r>
              <a:rPr sz="1600" spc="-5" dirty="0">
                <a:latin typeface="Arial"/>
                <a:cs typeface="Arial"/>
              </a:rPr>
              <a:t>virtualization</a:t>
            </a:r>
            <a:endParaRPr sz="1600">
              <a:latin typeface="Arial"/>
              <a:cs typeface="Arial"/>
            </a:endParaRPr>
          </a:p>
        </p:txBody>
      </p:sp>
      <p:sp>
        <p:nvSpPr>
          <p:cNvPr id="5" name="object 5"/>
          <p:cNvSpPr/>
          <p:nvPr/>
        </p:nvSpPr>
        <p:spPr>
          <a:xfrm>
            <a:off x="6685083" y="1011491"/>
            <a:ext cx="2254700" cy="1893595"/>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6824535" y="3060699"/>
            <a:ext cx="208978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Container</a:t>
            </a:r>
            <a:r>
              <a:rPr sz="1600" spc="-50" dirty="0">
                <a:latin typeface="Arial"/>
                <a:cs typeface="Arial"/>
              </a:rPr>
              <a:t> </a:t>
            </a:r>
            <a:r>
              <a:rPr sz="1600" spc="-5" dirty="0">
                <a:latin typeface="Arial"/>
                <a:cs typeface="Arial"/>
              </a:rPr>
              <a:t>virtualization</a:t>
            </a:r>
            <a:endParaRPr sz="1600">
              <a:latin typeface="Arial"/>
              <a:cs typeface="Arial"/>
            </a:endParaRPr>
          </a:p>
        </p:txBody>
      </p:sp>
      <p:sp>
        <p:nvSpPr>
          <p:cNvPr id="7" name="object 7"/>
          <p:cNvSpPr txBox="1"/>
          <p:nvPr/>
        </p:nvSpPr>
        <p:spPr>
          <a:xfrm>
            <a:off x="260963" y="3584955"/>
            <a:ext cx="2342515" cy="995044"/>
          </a:xfrm>
          <a:prstGeom prst="rect">
            <a:avLst/>
          </a:prstGeom>
        </p:spPr>
        <p:txBody>
          <a:bodyPr vert="horz" wrap="square" lIns="0" tIns="12700" rIns="0" bIns="0" rtlCol="0">
            <a:spAutoFit/>
          </a:bodyPr>
          <a:lstStyle/>
          <a:p>
            <a:pPr marL="330200" indent="-317500">
              <a:lnSpc>
                <a:spcPts val="1910"/>
              </a:lnSpc>
              <a:spcBef>
                <a:spcPts val="100"/>
              </a:spcBef>
              <a:buSzPct val="87500"/>
              <a:buFont typeface="Wingdings"/>
              <a:buChar char=""/>
              <a:tabLst>
                <a:tab pos="329565" algn="l"/>
                <a:tab pos="330200" algn="l"/>
              </a:tabLst>
            </a:pPr>
            <a:r>
              <a:rPr sz="1600" spc="-5" dirty="0">
                <a:latin typeface="Arial"/>
                <a:cs typeface="Arial"/>
              </a:rPr>
              <a:t>Different</a:t>
            </a:r>
            <a:r>
              <a:rPr sz="1600" dirty="0">
                <a:latin typeface="Arial"/>
                <a:cs typeface="Arial"/>
              </a:rPr>
              <a:t> </a:t>
            </a:r>
            <a:r>
              <a:rPr sz="1600" spc="-5" dirty="0">
                <a:latin typeface="Arial"/>
                <a:cs typeface="Arial"/>
              </a:rPr>
              <a:t>kernel</a:t>
            </a:r>
            <a:endParaRPr sz="1600">
              <a:latin typeface="Arial"/>
              <a:cs typeface="Arial"/>
            </a:endParaRPr>
          </a:p>
          <a:p>
            <a:pPr marL="330200" indent="-317500">
              <a:lnSpc>
                <a:spcPts val="1910"/>
              </a:lnSpc>
              <a:buSzPct val="87500"/>
              <a:buFont typeface="Wingdings"/>
              <a:buChar char=""/>
              <a:tabLst>
                <a:tab pos="329565" algn="l"/>
                <a:tab pos="330200" algn="l"/>
              </a:tabLst>
            </a:pPr>
            <a:r>
              <a:rPr sz="1600" spc="-10" dirty="0">
                <a:latin typeface="Arial"/>
                <a:cs typeface="Arial"/>
              </a:rPr>
              <a:t>High </a:t>
            </a:r>
            <a:r>
              <a:rPr sz="1600" spc="-5" dirty="0">
                <a:latin typeface="Arial"/>
                <a:cs typeface="Arial"/>
              </a:rPr>
              <a:t>boot</a:t>
            </a:r>
            <a:r>
              <a:rPr sz="1600" spc="10" dirty="0">
                <a:latin typeface="Arial"/>
                <a:cs typeface="Arial"/>
              </a:rPr>
              <a:t> </a:t>
            </a:r>
            <a:r>
              <a:rPr sz="1600" spc="-5" dirty="0">
                <a:latin typeface="Arial"/>
                <a:cs typeface="Arial"/>
              </a:rPr>
              <a:t>time</a:t>
            </a:r>
            <a:endParaRPr sz="1600">
              <a:latin typeface="Arial"/>
              <a:cs typeface="Arial"/>
            </a:endParaRPr>
          </a:p>
          <a:p>
            <a:pPr marL="330200" indent="-317500">
              <a:lnSpc>
                <a:spcPts val="1910"/>
              </a:lnSpc>
              <a:buSzPct val="87500"/>
              <a:buFont typeface="Wingdings"/>
              <a:buChar char=""/>
              <a:tabLst>
                <a:tab pos="329565" algn="l"/>
                <a:tab pos="330200" algn="l"/>
              </a:tabLst>
            </a:pPr>
            <a:r>
              <a:rPr sz="1600" spc="-10" dirty="0">
                <a:latin typeface="Arial"/>
                <a:cs typeface="Arial"/>
              </a:rPr>
              <a:t>High </a:t>
            </a:r>
            <a:r>
              <a:rPr sz="1600" spc="-5" dirty="0">
                <a:latin typeface="Arial"/>
                <a:cs typeface="Arial"/>
              </a:rPr>
              <a:t>memory</a:t>
            </a:r>
            <a:r>
              <a:rPr sz="1600" spc="-20" dirty="0">
                <a:latin typeface="Arial"/>
                <a:cs typeface="Arial"/>
              </a:rPr>
              <a:t> </a:t>
            </a:r>
            <a:r>
              <a:rPr sz="1600" spc="-5" dirty="0">
                <a:latin typeface="Arial"/>
                <a:cs typeface="Arial"/>
              </a:rPr>
              <a:t>footprint</a:t>
            </a:r>
            <a:endParaRPr sz="1600">
              <a:latin typeface="Arial"/>
              <a:cs typeface="Arial"/>
            </a:endParaRPr>
          </a:p>
          <a:p>
            <a:pPr marL="330200" indent="-317500">
              <a:lnSpc>
                <a:spcPts val="1910"/>
              </a:lnSpc>
              <a:buSzPct val="87500"/>
              <a:buFont typeface="Wingdings"/>
              <a:buChar char=""/>
              <a:tabLst>
                <a:tab pos="329565" algn="l"/>
                <a:tab pos="330200" algn="l"/>
              </a:tabLst>
            </a:pPr>
            <a:r>
              <a:rPr sz="1600" spc="-5" dirty="0">
                <a:latin typeface="Arial"/>
                <a:cs typeface="Arial"/>
              </a:rPr>
              <a:t>Strong</a:t>
            </a:r>
            <a:r>
              <a:rPr sz="1600" spc="-10" dirty="0">
                <a:latin typeface="Arial"/>
                <a:cs typeface="Arial"/>
              </a:rPr>
              <a:t> </a:t>
            </a:r>
            <a:r>
              <a:rPr sz="1600" spc="-5" dirty="0">
                <a:latin typeface="Arial"/>
                <a:cs typeface="Arial"/>
              </a:rPr>
              <a:t>isolation</a:t>
            </a:r>
            <a:endParaRPr sz="1600">
              <a:latin typeface="Arial"/>
              <a:cs typeface="Arial"/>
            </a:endParaRPr>
          </a:p>
        </p:txBody>
      </p:sp>
      <p:sp>
        <p:nvSpPr>
          <p:cNvPr id="8" name="object 8"/>
          <p:cNvSpPr txBox="1"/>
          <p:nvPr/>
        </p:nvSpPr>
        <p:spPr>
          <a:xfrm>
            <a:off x="6683120" y="3517900"/>
            <a:ext cx="2298065" cy="991869"/>
          </a:xfrm>
          <a:prstGeom prst="rect">
            <a:avLst/>
          </a:prstGeom>
        </p:spPr>
        <p:txBody>
          <a:bodyPr vert="horz" wrap="square" lIns="0" tIns="12700" rIns="0" bIns="0" rtlCol="0">
            <a:spAutoFit/>
          </a:bodyPr>
          <a:lstStyle/>
          <a:p>
            <a:pPr marL="330200" indent="-317500">
              <a:lnSpc>
                <a:spcPts val="1910"/>
              </a:lnSpc>
              <a:spcBef>
                <a:spcPts val="100"/>
              </a:spcBef>
              <a:buSzPct val="87500"/>
              <a:buFont typeface="Wingdings"/>
              <a:buChar char=""/>
              <a:tabLst>
                <a:tab pos="329565" algn="l"/>
                <a:tab pos="330200" algn="l"/>
              </a:tabLst>
            </a:pPr>
            <a:r>
              <a:rPr sz="1600" spc="-5" dirty="0">
                <a:latin typeface="Arial"/>
                <a:cs typeface="Arial"/>
              </a:rPr>
              <a:t>Same kernel</a:t>
            </a:r>
            <a:endParaRPr sz="1600">
              <a:latin typeface="Arial"/>
              <a:cs typeface="Arial"/>
            </a:endParaRPr>
          </a:p>
          <a:p>
            <a:pPr marL="330200" indent="-317500">
              <a:lnSpc>
                <a:spcPts val="1895"/>
              </a:lnSpc>
              <a:buSzPct val="87500"/>
              <a:buFont typeface="Wingdings"/>
              <a:buChar char=""/>
              <a:tabLst>
                <a:tab pos="329565" algn="l"/>
                <a:tab pos="330200" algn="l"/>
              </a:tabLst>
            </a:pPr>
            <a:r>
              <a:rPr sz="1600" spc="-5" dirty="0">
                <a:latin typeface="Arial"/>
                <a:cs typeface="Arial"/>
              </a:rPr>
              <a:t>Fast boot</a:t>
            </a:r>
            <a:r>
              <a:rPr sz="1600" spc="10" dirty="0">
                <a:latin typeface="Arial"/>
                <a:cs typeface="Arial"/>
              </a:rPr>
              <a:t> </a:t>
            </a:r>
            <a:r>
              <a:rPr sz="1600" spc="-5" dirty="0">
                <a:latin typeface="Arial"/>
                <a:cs typeface="Arial"/>
              </a:rPr>
              <a:t>time</a:t>
            </a:r>
            <a:endParaRPr sz="1600">
              <a:latin typeface="Arial"/>
              <a:cs typeface="Arial"/>
            </a:endParaRPr>
          </a:p>
          <a:p>
            <a:pPr marL="330200" indent="-317500">
              <a:lnSpc>
                <a:spcPts val="1895"/>
              </a:lnSpc>
              <a:buSzPct val="87500"/>
              <a:buFont typeface="Wingdings"/>
              <a:buChar char=""/>
              <a:tabLst>
                <a:tab pos="329565" algn="l"/>
                <a:tab pos="330200" algn="l"/>
              </a:tabLst>
            </a:pPr>
            <a:r>
              <a:rPr sz="1600" spc="-5" dirty="0">
                <a:latin typeface="Arial"/>
                <a:cs typeface="Arial"/>
              </a:rPr>
              <a:t>Low memory</a:t>
            </a:r>
            <a:r>
              <a:rPr sz="1600" spc="-35" dirty="0">
                <a:latin typeface="Arial"/>
                <a:cs typeface="Arial"/>
              </a:rPr>
              <a:t> </a:t>
            </a:r>
            <a:r>
              <a:rPr sz="1600" spc="-5" dirty="0">
                <a:latin typeface="Arial"/>
                <a:cs typeface="Arial"/>
              </a:rPr>
              <a:t>footprint</a:t>
            </a:r>
            <a:endParaRPr sz="1600">
              <a:latin typeface="Arial"/>
              <a:cs typeface="Arial"/>
            </a:endParaRPr>
          </a:p>
          <a:p>
            <a:pPr marL="330200" indent="-317500">
              <a:lnSpc>
                <a:spcPts val="1910"/>
              </a:lnSpc>
              <a:buSzPct val="87500"/>
              <a:buFont typeface="Wingdings"/>
              <a:buChar char=""/>
              <a:tabLst>
                <a:tab pos="329565" algn="l"/>
                <a:tab pos="330200" algn="l"/>
              </a:tabLst>
            </a:pPr>
            <a:r>
              <a:rPr sz="1600" spc="-5" dirty="0">
                <a:latin typeface="Arial"/>
                <a:cs typeface="Arial"/>
              </a:rPr>
              <a:t>Weak isolation</a:t>
            </a:r>
            <a:endParaRPr sz="1600">
              <a:latin typeface="Arial"/>
              <a:cs typeface="Arial"/>
            </a:endParaRPr>
          </a:p>
        </p:txBody>
      </p:sp>
      <p:grpSp>
        <p:nvGrpSpPr>
          <p:cNvPr id="9" name="object 9"/>
          <p:cNvGrpSpPr/>
          <p:nvPr/>
        </p:nvGrpSpPr>
        <p:grpSpPr>
          <a:xfrm>
            <a:off x="2996247" y="668743"/>
            <a:ext cx="3260090" cy="2247265"/>
            <a:chOff x="2996247" y="668743"/>
            <a:chExt cx="3260090" cy="2247265"/>
          </a:xfrm>
        </p:grpSpPr>
        <p:sp>
          <p:nvSpPr>
            <p:cNvPr id="10" name="object 10"/>
            <p:cNvSpPr/>
            <p:nvPr/>
          </p:nvSpPr>
          <p:spPr>
            <a:xfrm>
              <a:off x="3002597" y="675093"/>
              <a:ext cx="3247390" cy="2234565"/>
            </a:xfrm>
            <a:custGeom>
              <a:avLst/>
              <a:gdLst/>
              <a:ahLst/>
              <a:cxnLst/>
              <a:rect l="l" t="t" r="r" b="b"/>
              <a:pathLst>
                <a:path w="3247390" h="2234565">
                  <a:moveTo>
                    <a:pt x="0" y="372433"/>
                  </a:moveTo>
                  <a:lnTo>
                    <a:pt x="2901" y="325715"/>
                  </a:lnTo>
                  <a:lnTo>
                    <a:pt x="11374" y="280730"/>
                  </a:lnTo>
                  <a:lnTo>
                    <a:pt x="25069" y="237825"/>
                  </a:lnTo>
                  <a:lnTo>
                    <a:pt x="43636" y="197350"/>
                  </a:lnTo>
                  <a:lnTo>
                    <a:pt x="66727" y="159654"/>
                  </a:lnTo>
                  <a:lnTo>
                    <a:pt x="93993" y="125085"/>
                  </a:lnTo>
                  <a:lnTo>
                    <a:pt x="125085" y="93993"/>
                  </a:lnTo>
                  <a:lnTo>
                    <a:pt x="159654" y="66727"/>
                  </a:lnTo>
                  <a:lnTo>
                    <a:pt x="197350" y="43636"/>
                  </a:lnTo>
                  <a:lnTo>
                    <a:pt x="237825" y="25069"/>
                  </a:lnTo>
                  <a:lnTo>
                    <a:pt x="280730" y="11374"/>
                  </a:lnTo>
                  <a:lnTo>
                    <a:pt x="325715" y="2901"/>
                  </a:lnTo>
                  <a:lnTo>
                    <a:pt x="372433" y="0"/>
                  </a:lnTo>
                  <a:lnTo>
                    <a:pt x="2874731" y="0"/>
                  </a:lnTo>
                  <a:lnTo>
                    <a:pt x="2921449" y="2901"/>
                  </a:lnTo>
                  <a:lnTo>
                    <a:pt x="2966434" y="11374"/>
                  </a:lnTo>
                  <a:lnTo>
                    <a:pt x="3009339" y="25069"/>
                  </a:lnTo>
                  <a:lnTo>
                    <a:pt x="3049814" y="43636"/>
                  </a:lnTo>
                  <a:lnTo>
                    <a:pt x="3087510" y="66727"/>
                  </a:lnTo>
                  <a:lnTo>
                    <a:pt x="3122078" y="93993"/>
                  </a:lnTo>
                  <a:lnTo>
                    <a:pt x="3153169" y="125085"/>
                  </a:lnTo>
                  <a:lnTo>
                    <a:pt x="3180435" y="159654"/>
                  </a:lnTo>
                  <a:lnTo>
                    <a:pt x="3203526" y="197350"/>
                  </a:lnTo>
                  <a:lnTo>
                    <a:pt x="3222093" y="237825"/>
                  </a:lnTo>
                  <a:lnTo>
                    <a:pt x="3235787" y="280730"/>
                  </a:lnTo>
                  <a:lnTo>
                    <a:pt x="3244260" y="325715"/>
                  </a:lnTo>
                  <a:lnTo>
                    <a:pt x="3247161" y="372433"/>
                  </a:lnTo>
                  <a:lnTo>
                    <a:pt x="3247161" y="1862121"/>
                  </a:lnTo>
                  <a:lnTo>
                    <a:pt x="3244260" y="1908838"/>
                  </a:lnTo>
                  <a:lnTo>
                    <a:pt x="3235787" y="1953824"/>
                  </a:lnTo>
                  <a:lnTo>
                    <a:pt x="3222093" y="1996730"/>
                  </a:lnTo>
                  <a:lnTo>
                    <a:pt x="3203526" y="2037205"/>
                  </a:lnTo>
                  <a:lnTo>
                    <a:pt x="3180435" y="2074902"/>
                  </a:lnTo>
                  <a:lnTo>
                    <a:pt x="3153169" y="2109472"/>
                  </a:lnTo>
                  <a:lnTo>
                    <a:pt x="3122078" y="2140564"/>
                  </a:lnTo>
                  <a:lnTo>
                    <a:pt x="3087510" y="2167831"/>
                  </a:lnTo>
                  <a:lnTo>
                    <a:pt x="3049814" y="2190923"/>
                  </a:lnTo>
                  <a:lnTo>
                    <a:pt x="3009339" y="2209491"/>
                  </a:lnTo>
                  <a:lnTo>
                    <a:pt x="2966434" y="2223186"/>
                  </a:lnTo>
                  <a:lnTo>
                    <a:pt x="2921449" y="2231659"/>
                  </a:lnTo>
                  <a:lnTo>
                    <a:pt x="2874731" y="2234561"/>
                  </a:lnTo>
                  <a:lnTo>
                    <a:pt x="372433" y="2234561"/>
                  </a:lnTo>
                  <a:lnTo>
                    <a:pt x="325715" y="2231659"/>
                  </a:lnTo>
                  <a:lnTo>
                    <a:pt x="280730" y="2223186"/>
                  </a:lnTo>
                  <a:lnTo>
                    <a:pt x="237825" y="2209491"/>
                  </a:lnTo>
                  <a:lnTo>
                    <a:pt x="197350" y="2190923"/>
                  </a:lnTo>
                  <a:lnTo>
                    <a:pt x="159654" y="2167831"/>
                  </a:lnTo>
                  <a:lnTo>
                    <a:pt x="125085" y="2140564"/>
                  </a:lnTo>
                  <a:lnTo>
                    <a:pt x="93993" y="2109472"/>
                  </a:lnTo>
                  <a:lnTo>
                    <a:pt x="66727" y="2074902"/>
                  </a:lnTo>
                  <a:lnTo>
                    <a:pt x="43636" y="2037205"/>
                  </a:lnTo>
                  <a:lnTo>
                    <a:pt x="25069" y="1996730"/>
                  </a:lnTo>
                  <a:lnTo>
                    <a:pt x="11374" y="1953824"/>
                  </a:lnTo>
                  <a:lnTo>
                    <a:pt x="2901" y="1908838"/>
                  </a:lnTo>
                  <a:lnTo>
                    <a:pt x="0" y="1862121"/>
                  </a:lnTo>
                  <a:lnTo>
                    <a:pt x="0" y="372433"/>
                  </a:lnTo>
                  <a:close/>
                </a:path>
              </a:pathLst>
            </a:custGeom>
            <a:ln w="12700">
              <a:solidFill>
                <a:srgbClr val="000000"/>
              </a:solidFill>
            </a:ln>
          </p:spPr>
          <p:txBody>
            <a:bodyPr wrap="square" lIns="0" tIns="0" rIns="0" bIns="0" rtlCol="0"/>
            <a:lstStyle/>
            <a:p>
              <a:endParaRPr/>
            </a:p>
          </p:txBody>
        </p:sp>
        <p:sp>
          <p:nvSpPr>
            <p:cNvPr id="11" name="object 11"/>
            <p:cNvSpPr/>
            <p:nvPr/>
          </p:nvSpPr>
          <p:spPr>
            <a:xfrm>
              <a:off x="3279648" y="984504"/>
              <a:ext cx="1200912" cy="316992"/>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3130296" y="1569720"/>
              <a:ext cx="1356359" cy="441959"/>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4992624" y="993648"/>
              <a:ext cx="862584" cy="856488"/>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4014216" y="2231136"/>
              <a:ext cx="1478279" cy="445007"/>
            </a:xfrm>
            <a:prstGeom prst="rect">
              <a:avLst/>
            </a:prstGeom>
            <a:blipFill>
              <a:blip r:embed="rId8" cstate="print"/>
              <a:stretch>
                <a:fillRect/>
              </a:stretch>
            </a:blipFill>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424" y="162051"/>
            <a:ext cx="2085339" cy="452120"/>
          </a:xfrm>
          <a:prstGeom prst="rect">
            <a:avLst/>
          </a:prstGeom>
        </p:spPr>
        <p:txBody>
          <a:bodyPr vert="horz" wrap="square" lIns="0" tIns="12700" rIns="0" bIns="0" rtlCol="0">
            <a:spAutoFit/>
          </a:bodyPr>
          <a:lstStyle/>
          <a:p>
            <a:pPr marL="12700">
              <a:lnSpc>
                <a:spcPct val="100000"/>
              </a:lnSpc>
              <a:spcBef>
                <a:spcPts val="100"/>
              </a:spcBef>
            </a:pPr>
            <a:r>
              <a:rPr sz="2800" dirty="0"/>
              <a:t>The</a:t>
            </a:r>
            <a:r>
              <a:rPr sz="2800" spc="-90" dirty="0"/>
              <a:t> </a:t>
            </a:r>
            <a:r>
              <a:rPr sz="2800" dirty="0"/>
              <a:t>dilemma</a:t>
            </a:r>
            <a:endParaRPr sz="2800"/>
          </a:p>
        </p:txBody>
      </p:sp>
      <p:sp>
        <p:nvSpPr>
          <p:cNvPr id="3" name="object 3"/>
          <p:cNvSpPr txBox="1"/>
          <p:nvPr/>
        </p:nvSpPr>
        <p:spPr>
          <a:xfrm>
            <a:off x="582724" y="849884"/>
            <a:ext cx="22485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Application</a:t>
            </a:r>
            <a:r>
              <a:rPr sz="1800" spc="-50" dirty="0">
                <a:latin typeface="Arial"/>
                <a:cs typeface="Arial"/>
              </a:rPr>
              <a:t> </a:t>
            </a:r>
            <a:r>
              <a:rPr sz="1800" spc="-5" dirty="0">
                <a:latin typeface="Arial"/>
                <a:cs typeface="Arial"/>
              </a:rPr>
              <a:t>Developer</a:t>
            </a:r>
            <a:endParaRPr sz="1800">
              <a:latin typeface="Arial"/>
              <a:cs typeface="Arial"/>
            </a:endParaRPr>
          </a:p>
        </p:txBody>
      </p:sp>
      <p:sp>
        <p:nvSpPr>
          <p:cNvPr id="4" name="object 4"/>
          <p:cNvSpPr txBox="1"/>
          <p:nvPr/>
        </p:nvSpPr>
        <p:spPr>
          <a:xfrm>
            <a:off x="205724" y="3072891"/>
            <a:ext cx="3093085" cy="991869"/>
          </a:xfrm>
          <a:prstGeom prst="rect">
            <a:avLst/>
          </a:prstGeom>
        </p:spPr>
        <p:txBody>
          <a:bodyPr vert="horz" wrap="square" lIns="0" tIns="22860" rIns="0" bIns="0" rtlCol="0">
            <a:spAutoFit/>
          </a:bodyPr>
          <a:lstStyle/>
          <a:p>
            <a:pPr marL="342900" marR="1014094" indent="-330200">
              <a:lnSpc>
                <a:spcPts val="1900"/>
              </a:lnSpc>
              <a:spcBef>
                <a:spcPts val="180"/>
              </a:spcBef>
              <a:buFont typeface="Wingdings"/>
              <a:buChar char=""/>
              <a:tabLst>
                <a:tab pos="342265" algn="l"/>
                <a:tab pos="342900" algn="l"/>
              </a:tabLst>
            </a:pPr>
            <a:r>
              <a:rPr sz="1600" spc="-5" dirty="0">
                <a:latin typeface="Arial"/>
                <a:cs typeface="Arial"/>
              </a:rPr>
              <a:t>Which has </a:t>
            </a:r>
            <a:r>
              <a:rPr sz="1600" dirty="0">
                <a:latin typeface="Arial"/>
                <a:cs typeface="Arial"/>
              </a:rPr>
              <a:t>the</a:t>
            </a:r>
            <a:r>
              <a:rPr sz="1600" spc="-60" dirty="0">
                <a:latin typeface="Arial"/>
                <a:cs typeface="Arial"/>
              </a:rPr>
              <a:t> </a:t>
            </a:r>
            <a:r>
              <a:rPr sz="1600" spc="-5" dirty="0">
                <a:latin typeface="Arial"/>
                <a:cs typeface="Arial"/>
              </a:rPr>
              <a:t>best  performance?</a:t>
            </a:r>
            <a:endParaRPr sz="1600" dirty="0">
              <a:latin typeface="Arial"/>
              <a:cs typeface="Arial"/>
            </a:endParaRPr>
          </a:p>
          <a:p>
            <a:pPr marL="342900" indent="-330200">
              <a:lnSpc>
                <a:spcPts val="1820"/>
              </a:lnSpc>
              <a:buFont typeface="Wingdings"/>
              <a:buChar char=""/>
              <a:tabLst>
                <a:tab pos="342265" algn="l"/>
                <a:tab pos="342900" algn="l"/>
              </a:tabLst>
            </a:pPr>
            <a:r>
              <a:rPr sz="1600" spc="-5" dirty="0">
                <a:latin typeface="Arial"/>
                <a:cs typeface="Arial"/>
              </a:rPr>
              <a:t>How vulnerable are they</a:t>
            </a:r>
            <a:r>
              <a:rPr sz="1600" spc="-10" dirty="0">
                <a:latin typeface="Arial"/>
                <a:cs typeface="Arial"/>
              </a:rPr>
              <a:t> </a:t>
            </a:r>
            <a:r>
              <a:rPr sz="1600" dirty="0">
                <a:latin typeface="Arial"/>
                <a:cs typeface="Arial"/>
              </a:rPr>
              <a:t>to</a:t>
            </a:r>
          </a:p>
          <a:p>
            <a:pPr marL="342900">
              <a:lnSpc>
                <a:spcPts val="1910"/>
              </a:lnSpc>
            </a:pPr>
            <a:r>
              <a:rPr sz="1600" dirty="0">
                <a:latin typeface="Arial"/>
                <a:cs typeface="Arial"/>
              </a:rPr>
              <a:t>attacks from </a:t>
            </a:r>
            <a:r>
              <a:rPr sz="1600" spc="-5" dirty="0">
                <a:latin typeface="Arial"/>
                <a:cs typeface="Arial"/>
              </a:rPr>
              <a:t>other</a:t>
            </a:r>
            <a:r>
              <a:rPr sz="1600" spc="-30" dirty="0">
                <a:latin typeface="Arial"/>
                <a:cs typeface="Arial"/>
              </a:rPr>
              <a:t> </a:t>
            </a:r>
            <a:r>
              <a:rPr sz="1600" spc="-5" dirty="0">
                <a:latin typeface="Arial"/>
                <a:cs typeface="Arial"/>
              </a:rPr>
              <a:t>containers?</a:t>
            </a:r>
            <a:endParaRPr sz="1600" dirty="0">
              <a:latin typeface="Arial"/>
              <a:cs typeface="Arial"/>
            </a:endParaRPr>
          </a:p>
        </p:txBody>
      </p:sp>
      <p:sp>
        <p:nvSpPr>
          <p:cNvPr id="5" name="object 5"/>
          <p:cNvSpPr txBox="1"/>
          <p:nvPr/>
        </p:nvSpPr>
        <p:spPr>
          <a:xfrm>
            <a:off x="3331146" y="849884"/>
            <a:ext cx="28962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Isolation Platform</a:t>
            </a:r>
            <a:r>
              <a:rPr sz="1800" spc="-40" dirty="0">
                <a:latin typeface="Arial"/>
                <a:cs typeface="Arial"/>
              </a:rPr>
              <a:t> </a:t>
            </a:r>
            <a:r>
              <a:rPr sz="1800" spc="-5" dirty="0">
                <a:latin typeface="Arial"/>
                <a:cs typeface="Arial"/>
              </a:rPr>
              <a:t>Developer</a:t>
            </a:r>
            <a:endParaRPr sz="1800">
              <a:latin typeface="Arial"/>
              <a:cs typeface="Arial"/>
            </a:endParaRPr>
          </a:p>
        </p:txBody>
      </p:sp>
      <p:sp>
        <p:nvSpPr>
          <p:cNvPr id="6" name="object 6"/>
          <p:cNvSpPr txBox="1"/>
          <p:nvPr/>
        </p:nvSpPr>
        <p:spPr>
          <a:xfrm>
            <a:off x="3334321" y="3072891"/>
            <a:ext cx="2637790" cy="751205"/>
          </a:xfrm>
          <a:prstGeom prst="rect">
            <a:avLst/>
          </a:prstGeom>
        </p:spPr>
        <p:txBody>
          <a:bodyPr vert="horz" wrap="square" lIns="0" tIns="22860" rIns="0" bIns="0" rtlCol="0">
            <a:spAutoFit/>
          </a:bodyPr>
          <a:lstStyle/>
          <a:p>
            <a:pPr marL="342900" marR="5080" indent="-330200">
              <a:lnSpc>
                <a:spcPts val="1900"/>
              </a:lnSpc>
              <a:spcBef>
                <a:spcPts val="180"/>
              </a:spcBef>
              <a:buFont typeface="Wingdings"/>
              <a:buChar char=""/>
              <a:tabLst>
                <a:tab pos="342265" algn="l"/>
                <a:tab pos="342900" algn="l"/>
              </a:tabLst>
            </a:pPr>
            <a:r>
              <a:rPr sz="1600" spc="-5" dirty="0">
                <a:latin typeface="Arial"/>
                <a:cs typeface="Arial"/>
              </a:rPr>
              <a:t>How </a:t>
            </a:r>
            <a:r>
              <a:rPr sz="1600" dirty="0">
                <a:latin typeface="Arial"/>
                <a:cs typeface="Arial"/>
              </a:rPr>
              <a:t>to </a:t>
            </a:r>
            <a:r>
              <a:rPr sz="1600" spc="-5" dirty="0">
                <a:latin typeface="Arial"/>
                <a:cs typeface="Arial"/>
              </a:rPr>
              <a:t>design </a:t>
            </a:r>
            <a:r>
              <a:rPr sz="1600" dirty="0">
                <a:latin typeface="Arial"/>
                <a:cs typeface="Arial"/>
              </a:rPr>
              <a:t>the  </a:t>
            </a:r>
            <a:r>
              <a:rPr sz="1600" spc="-5" dirty="0">
                <a:latin typeface="Arial"/>
                <a:cs typeface="Arial"/>
              </a:rPr>
              <a:t>architecture </a:t>
            </a:r>
            <a:r>
              <a:rPr sz="1600" dirty="0">
                <a:latin typeface="Arial"/>
                <a:cs typeface="Arial"/>
              </a:rPr>
              <a:t>to </a:t>
            </a:r>
            <a:r>
              <a:rPr sz="1600" spc="-5" dirty="0">
                <a:latin typeface="Arial"/>
                <a:cs typeface="Arial"/>
              </a:rPr>
              <a:t>minimize  dependency on </a:t>
            </a:r>
            <a:r>
              <a:rPr sz="1600" dirty="0">
                <a:latin typeface="Arial"/>
                <a:cs typeface="Arial"/>
              </a:rPr>
              <a:t>the</a:t>
            </a:r>
            <a:r>
              <a:rPr sz="1600" spc="-50" dirty="0">
                <a:latin typeface="Arial"/>
                <a:cs typeface="Arial"/>
              </a:rPr>
              <a:t> </a:t>
            </a:r>
            <a:r>
              <a:rPr sz="1600" spc="-5" dirty="0">
                <a:latin typeface="Arial"/>
                <a:cs typeface="Arial"/>
              </a:rPr>
              <a:t>host?</a:t>
            </a:r>
            <a:endParaRPr sz="1600" dirty="0">
              <a:latin typeface="Arial"/>
              <a:cs typeface="Arial"/>
            </a:endParaRPr>
          </a:p>
        </p:txBody>
      </p:sp>
      <p:sp>
        <p:nvSpPr>
          <p:cNvPr id="7" name="object 7"/>
          <p:cNvSpPr txBox="1"/>
          <p:nvPr/>
        </p:nvSpPr>
        <p:spPr>
          <a:xfrm>
            <a:off x="6786054" y="850899"/>
            <a:ext cx="159194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Kernel</a:t>
            </a:r>
            <a:r>
              <a:rPr sz="1600" spc="-70" dirty="0">
                <a:latin typeface="Arial"/>
                <a:cs typeface="Arial"/>
              </a:rPr>
              <a:t> </a:t>
            </a:r>
            <a:r>
              <a:rPr sz="1600" spc="-5" dirty="0">
                <a:latin typeface="Arial"/>
                <a:cs typeface="Arial"/>
              </a:rPr>
              <a:t>Developer</a:t>
            </a:r>
            <a:endParaRPr sz="1600">
              <a:latin typeface="Arial"/>
              <a:cs typeface="Arial"/>
            </a:endParaRPr>
          </a:p>
        </p:txBody>
      </p:sp>
      <p:sp>
        <p:nvSpPr>
          <p:cNvPr id="8" name="object 8"/>
          <p:cNvSpPr txBox="1"/>
          <p:nvPr/>
        </p:nvSpPr>
        <p:spPr>
          <a:xfrm>
            <a:off x="6443154" y="3033267"/>
            <a:ext cx="2061210" cy="766445"/>
          </a:xfrm>
          <a:prstGeom prst="rect">
            <a:avLst/>
          </a:prstGeom>
        </p:spPr>
        <p:txBody>
          <a:bodyPr vert="horz" wrap="square" lIns="0" tIns="7620" rIns="0" bIns="0" rtlCol="0">
            <a:spAutoFit/>
          </a:bodyPr>
          <a:lstStyle/>
          <a:p>
            <a:pPr marL="298450" marR="5080" indent="-285750">
              <a:lnSpc>
                <a:spcPct val="101899"/>
              </a:lnSpc>
              <a:spcBef>
                <a:spcPts val="60"/>
              </a:spcBef>
              <a:buFont typeface="Wingdings"/>
              <a:buChar char=""/>
              <a:tabLst>
                <a:tab pos="297815" algn="l"/>
                <a:tab pos="298450" algn="l"/>
              </a:tabLst>
            </a:pPr>
            <a:r>
              <a:rPr sz="1600" spc="-5" dirty="0">
                <a:latin typeface="Arial"/>
                <a:cs typeface="Arial"/>
              </a:rPr>
              <a:t>How </a:t>
            </a:r>
            <a:r>
              <a:rPr sz="1600" dirty="0">
                <a:latin typeface="Arial"/>
                <a:cs typeface="Arial"/>
              </a:rPr>
              <a:t>to </a:t>
            </a:r>
            <a:r>
              <a:rPr sz="1600" spc="-5" dirty="0">
                <a:latin typeface="Arial"/>
                <a:cs typeface="Arial"/>
              </a:rPr>
              <a:t>streamline  kernel support </a:t>
            </a:r>
            <a:r>
              <a:rPr sz="1600" dirty="0">
                <a:latin typeface="Arial"/>
                <a:cs typeface="Arial"/>
              </a:rPr>
              <a:t>for  </a:t>
            </a:r>
            <a:r>
              <a:rPr sz="1600" spc="-5" dirty="0">
                <a:latin typeface="Arial"/>
                <a:cs typeface="Arial"/>
              </a:rPr>
              <a:t>isolation</a:t>
            </a:r>
            <a:r>
              <a:rPr sz="1600" spc="-55" dirty="0">
                <a:latin typeface="Arial"/>
                <a:cs typeface="Arial"/>
              </a:rPr>
              <a:t> </a:t>
            </a:r>
            <a:r>
              <a:rPr sz="1600" spc="-5" dirty="0">
                <a:latin typeface="Arial"/>
                <a:cs typeface="Arial"/>
              </a:rPr>
              <a:t>platforms?</a:t>
            </a:r>
            <a:endParaRPr sz="1600" dirty="0">
              <a:latin typeface="Arial"/>
              <a:cs typeface="Arial"/>
            </a:endParaRPr>
          </a:p>
        </p:txBody>
      </p:sp>
      <p:sp>
        <p:nvSpPr>
          <p:cNvPr id="9" name="object 9"/>
          <p:cNvSpPr/>
          <p:nvPr/>
        </p:nvSpPr>
        <p:spPr>
          <a:xfrm>
            <a:off x="7138416" y="1194816"/>
            <a:ext cx="1286255" cy="1514855"/>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4437888" y="1661160"/>
            <a:ext cx="734568" cy="646176"/>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985315" y="1329538"/>
            <a:ext cx="1337398" cy="1245487"/>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424" y="338834"/>
            <a:ext cx="1470025" cy="452120"/>
          </a:xfrm>
          <a:prstGeom prst="rect">
            <a:avLst/>
          </a:prstGeom>
        </p:spPr>
        <p:txBody>
          <a:bodyPr vert="horz" wrap="square" lIns="0" tIns="12700" rIns="0" bIns="0" rtlCol="0">
            <a:spAutoFit/>
          </a:bodyPr>
          <a:lstStyle/>
          <a:p>
            <a:pPr marL="12700">
              <a:lnSpc>
                <a:spcPct val="100000"/>
              </a:lnSpc>
              <a:spcBef>
                <a:spcPts val="100"/>
              </a:spcBef>
            </a:pPr>
            <a:r>
              <a:rPr sz="2800" dirty="0"/>
              <a:t>Our</a:t>
            </a:r>
            <a:r>
              <a:rPr sz="2800" spc="-85" dirty="0"/>
              <a:t> </a:t>
            </a:r>
            <a:r>
              <a:rPr sz="2800" dirty="0"/>
              <a:t>work</a:t>
            </a:r>
            <a:endParaRPr sz="2800"/>
          </a:p>
        </p:txBody>
      </p:sp>
      <p:sp>
        <p:nvSpPr>
          <p:cNvPr id="3" name="object 3"/>
          <p:cNvSpPr txBox="1"/>
          <p:nvPr/>
        </p:nvSpPr>
        <p:spPr>
          <a:xfrm>
            <a:off x="492395" y="996187"/>
            <a:ext cx="6591934" cy="2500630"/>
          </a:xfrm>
          <a:prstGeom prst="rect">
            <a:avLst/>
          </a:prstGeom>
        </p:spPr>
        <p:txBody>
          <a:bodyPr vert="horz" wrap="square" lIns="0" tIns="43180" rIns="0" bIns="0" rtlCol="0">
            <a:spAutoFit/>
          </a:bodyPr>
          <a:lstStyle/>
          <a:p>
            <a:pPr marL="342900" indent="-330200">
              <a:lnSpc>
                <a:spcPct val="100000"/>
              </a:lnSpc>
              <a:spcBef>
                <a:spcPts val="340"/>
              </a:spcBef>
              <a:buSzPct val="88888"/>
              <a:buFont typeface="Wingdings"/>
              <a:buChar char=""/>
              <a:tabLst>
                <a:tab pos="342265" algn="l"/>
                <a:tab pos="342900" algn="l"/>
              </a:tabLst>
            </a:pPr>
            <a:r>
              <a:rPr sz="1800" spc="-5" dirty="0">
                <a:latin typeface="Arial"/>
                <a:cs typeface="Arial"/>
              </a:rPr>
              <a:t>Initial study</a:t>
            </a:r>
            <a:endParaRPr sz="1800" dirty="0">
              <a:latin typeface="Arial"/>
              <a:cs typeface="Arial"/>
            </a:endParaRPr>
          </a:p>
          <a:p>
            <a:pPr marL="800100" lvl="1" indent="-330200">
              <a:lnSpc>
                <a:spcPct val="100000"/>
              </a:lnSpc>
              <a:spcBef>
                <a:spcPts val="240"/>
              </a:spcBef>
              <a:buSzPct val="88888"/>
              <a:buFont typeface="Wingdings"/>
              <a:buChar char=""/>
              <a:tabLst>
                <a:tab pos="799465" algn="l"/>
                <a:tab pos="800100" algn="l"/>
              </a:tabLst>
            </a:pPr>
            <a:r>
              <a:rPr sz="1800" spc="-5" dirty="0">
                <a:latin typeface="Arial"/>
                <a:cs typeface="Arial"/>
              </a:rPr>
              <a:t>Compare properties of three secure isolation</a:t>
            </a:r>
            <a:r>
              <a:rPr sz="1800" spc="5" dirty="0">
                <a:latin typeface="Arial"/>
                <a:cs typeface="Arial"/>
              </a:rPr>
              <a:t> </a:t>
            </a:r>
            <a:r>
              <a:rPr sz="1800" spc="-5" dirty="0">
                <a:latin typeface="Arial"/>
                <a:cs typeface="Arial"/>
              </a:rPr>
              <a:t>platforms</a:t>
            </a:r>
            <a:endParaRPr sz="1800" dirty="0">
              <a:latin typeface="Arial"/>
              <a:cs typeface="Arial"/>
            </a:endParaRPr>
          </a:p>
          <a:p>
            <a:pPr marL="1257300" lvl="2" indent="-318135">
              <a:lnSpc>
                <a:spcPct val="100000"/>
              </a:lnSpc>
              <a:spcBef>
                <a:spcPts val="935"/>
              </a:spcBef>
              <a:buSzPct val="88888"/>
              <a:buFont typeface="Wingdings"/>
              <a:buChar char=""/>
              <a:tabLst>
                <a:tab pos="1256665" algn="l"/>
                <a:tab pos="1257300" algn="l"/>
              </a:tabLst>
            </a:pPr>
            <a:r>
              <a:rPr sz="1800" spc="-5" dirty="0">
                <a:latin typeface="Arial"/>
                <a:cs typeface="Arial"/>
              </a:rPr>
              <a:t>Linux</a:t>
            </a:r>
            <a:r>
              <a:rPr sz="1800" spc="-10" dirty="0">
                <a:latin typeface="Arial"/>
                <a:cs typeface="Arial"/>
              </a:rPr>
              <a:t> </a:t>
            </a:r>
            <a:r>
              <a:rPr sz="1800" spc="-5" dirty="0">
                <a:latin typeface="Arial"/>
                <a:cs typeface="Arial"/>
              </a:rPr>
              <a:t>containers</a:t>
            </a:r>
            <a:endParaRPr sz="1800" dirty="0">
              <a:latin typeface="Arial"/>
              <a:cs typeface="Arial"/>
            </a:endParaRPr>
          </a:p>
          <a:p>
            <a:pPr marL="1257300" lvl="2" indent="-318135">
              <a:lnSpc>
                <a:spcPct val="100000"/>
              </a:lnSpc>
              <a:spcBef>
                <a:spcPts val="1030"/>
              </a:spcBef>
              <a:buSzPct val="88888"/>
              <a:buFont typeface="Wingdings"/>
              <a:buChar char=""/>
              <a:tabLst>
                <a:tab pos="1256665" algn="l"/>
                <a:tab pos="1257300" algn="l"/>
              </a:tabLst>
            </a:pPr>
            <a:r>
              <a:rPr sz="1800" spc="-5" dirty="0">
                <a:latin typeface="Arial"/>
                <a:cs typeface="Arial"/>
              </a:rPr>
              <a:t>gVisor</a:t>
            </a:r>
            <a:endParaRPr sz="1800" dirty="0">
              <a:latin typeface="Arial"/>
              <a:cs typeface="Arial"/>
            </a:endParaRPr>
          </a:p>
          <a:p>
            <a:pPr marL="1257300" lvl="2" indent="-318135">
              <a:lnSpc>
                <a:spcPct val="100000"/>
              </a:lnSpc>
              <a:spcBef>
                <a:spcPts val="1155"/>
              </a:spcBef>
              <a:buSzPct val="88888"/>
              <a:buFont typeface="Wingdings"/>
              <a:buChar char=""/>
              <a:tabLst>
                <a:tab pos="1256665" algn="l"/>
                <a:tab pos="1257300" algn="l"/>
              </a:tabLst>
            </a:pPr>
            <a:r>
              <a:rPr sz="1800" spc="-5" dirty="0">
                <a:latin typeface="Arial"/>
                <a:cs typeface="Arial"/>
              </a:rPr>
              <a:t>Firecracker</a:t>
            </a:r>
            <a:endParaRPr sz="1800" dirty="0">
              <a:latin typeface="Arial"/>
              <a:cs typeface="Arial"/>
            </a:endParaRPr>
          </a:p>
          <a:p>
            <a:pPr marL="800100" lvl="1" indent="-330200">
              <a:lnSpc>
                <a:spcPct val="100000"/>
              </a:lnSpc>
              <a:spcBef>
                <a:spcPts val="525"/>
              </a:spcBef>
              <a:buSzPct val="88888"/>
              <a:buFont typeface="Wingdings"/>
              <a:buChar char=""/>
              <a:tabLst>
                <a:tab pos="799465" algn="l"/>
                <a:tab pos="800100" algn="l"/>
              </a:tabLst>
            </a:pPr>
            <a:r>
              <a:rPr sz="1800" spc="-5" dirty="0">
                <a:latin typeface="Arial"/>
                <a:cs typeface="Arial"/>
              </a:rPr>
              <a:t>Evaluate fundamental performance </a:t>
            </a:r>
            <a:r>
              <a:rPr sz="1800" dirty="0">
                <a:latin typeface="Arial"/>
                <a:cs typeface="Arial"/>
              </a:rPr>
              <a:t>via</a:t>
            </a:r>
            <a:r>
              <a:rPr sz="1800" spc="-5" dirty="0">
                <a:latin typeface="Arial"/>
                <a:cs typeface="Arial"/>
              </a:rPr>
              <a:t> microbenchmarks</a:t>
            </a:r>
            <a:endParaRPr sz="1800" dirty="0">
              <a:latin typeface="Arial"/>
              <a:cs typeface="Arial"/>
            </a:endParaRPr>
          </a:p>
          <a:p>
            <a:pPr marL="800100" lvl="1" indent="-330200">
              <a:lnSpc>
                <a:spcPct val="100000"/>
              </a:lnSpc>
              <a:spcBef>
                <a:spcPts val="240"/>
              </a:spcBef>
              <a:buSzPct val="88888"/>
              <a:buFont typeface="Wingdings"/>
              <a:buChar char=""/>
              <a:tabLst>
                <a:tab pos="799465" algn="l"/>
                <a:tab pos="800100" algn="l"/>
              </a:tabLst>
            </a:pPr>
            <a:r>
              <a:rPr sz="1800" spc="-5" dirty="0">
                <a:latin typeface="Arial"/>
                <a:cs typeface="Arial"/>
              </a:rPr>
              <a:t>Assess dependence on OS services </a:t>
            </a:r>
            <a:r>
              <a:rPr sz="1800" dirty="0">
                <a:latin typeface="Arial"/>
                <a:cs typeface="Arial"/>
              </a:rPr>
              <a:t>via </a:t>
            </a:r>
            <a:r>
              <a:rPr sz="1800" spc="-5" dirty="0">
                <a:latin typeface="Arial"/>
                <a:cs typeface="Arial"/>
              </a:rPr>
              <a:t>code</a:t>
            </a:r>
            <a:r>
              <a:rPr sz="1800" spc="-10" dirty="0">
                <a:latin typeface="Arial"/>
                <a:cs typeface="Arial"/>
              </a:rPr>
              <a:t> </a:t>
            </a:r>
            <a:r>
              <a:rPr sz="1800" spc="-5" dirty="0">
                <a:latin typeface="Arial"/>
                <a:cs typeface="Arial"/>
              </a:rPr>
              <a:t>tracing</a:t>
            </a:r>
            <a:endParaRPr sz="18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424" y="256539"/>
            <a:ext cx="1153795" cy="452120"/>
          </a:xfrm>
          <a:prstGeom prst="rect">
            <a:avLst/>
          </a:prstGeom>
        </p:spPr>
        <p:txBody>
          <a:bodyPr vert="horz" wrap="square" lIns="0" tIns="12700" rIns="0" bIns="0" rtlCol="0">
            <a:spAutoFit/>
          </a:bodyPr>
          <a:lstStyle/>
          <a:p>
            <a:pPr marL="12700">
              <a:lnSpc>
                <a:spcPct val="100000"/>
              </a:lnSpc>
              <a:spcBef>
                <a:spcPts val="100"/>
              </a:spcBef>
            </a:pPr>
            <a:r>
              <a:rPr sz="2800" spc="-5" dirty="0"/>
              <a:t>Outline</a:t>
            </a:r>
            <a:endParaRPr sz="2800"/>
          </a:p>
        </p:txBody>
      </p:sp>
      <p:sp>
        <p:nvSpPr>
          <p:cNvPr id="3" name="object 3"/>
          <p:cNvSpPr txBox="1"/>
          <p:nvPr/>
        </p:nvSpPr>
        <p:spPr>
          <a:xfrm>
            <a:off x="458303" y="850787"/>
            <a:ext cx="2906395" cy="3374390"/>
          </a:xfrm>
          <a:prstGeom prst="rect">
            <a:avLst/>
          </a:prstGeom>
        </p:spPr>
        <p:txBody>
          <a:bodyPr vert="horz" wrap="square" lIns="0" tIns="165735" rIns="0" bIns="0" rtlCol="0">
            <a:spAutoFit/>
          </a:bodyPr>
          <a:lstStyle/>
          <a:p>
            <a:pPr marL="342900" indent="-330200">
              <a:lnSpc>
                <a:spcPct val="100000"/>
              </a:lnSpc>
              <a:spcBef>
                <a:spcPts val="1305"/>
              </a:spcBef>
              <a:buSzPct val="80000"/>
              <a:buFont typeface="Wingdings"/>
              <a:buChar char=""/>
              <a:tabLst>
                <a:tab pos="342265" algn="l"/>
                <a:tab pos="342900" algn="l"/>
              </a:tabLst>
            </a:pPr>
            <a:r>
              <a:rPr sz="2000" b="1" spc="-5" dirty="0">
                <a:latin typeface="Arial"/>
                <a:cs typeface="Arial"/>
              </a:rPr>
              <a:t>Platform</a:t>
            </a:r>
            <a:r>
              <a:rPr sz="2000" b="1" spc="-75" dirty="0">
                <a:latin typeface="Arial"/>
                <a:cs typeface="Arial"/>
              </a:rPr>
              <a:t> </a:t>
            </a:r>
            <a:r>
              <a:rPr sz="2000" b="1" spc="-5" dirty="0">
                <a:latin typeface="Arial"/>
                <a:cs typeface="Arial"/>
              </a:rPr>
              <a:t>architecture</a:t>
            </a:r>
            <a:endParaRPr sz="2000">
              <a:latin typeface="Arial"/>
              <a:cs typeface="Arial"/>
            </a:endParaRPr>
          </a:p>
          <a:p>
            <a:pPr marL="800100" lvl="1" indent="-330200">
              <a:lnSpc>
                <a:spcPct val="100000"/>
              </a:lnSpc>
              <a:spcBef>
                <a:spcPts val="1090"/>
              </a:spcBef>
              <a:buSzPct val="88888"/>
              <a:buFont typeface="Wingdings"/>
              <a:buChar char=""/>
              <a:tabLst>
                <a:tab pos="799465" algn="l"/>
                <a:tab pos="800100" algn="l"/>
              </a:tabLst>
            </a:pPr>
            <a:r>
              <a:rPr sz="1800" spc="-5" dirty="0">
                <a:latin typeface="Arial"/>
                <a:cs typeface="Arial"/>
              </a:rPr>
              <a:t>Firecracker</a:t>
            </a:r>
            <a:endParaRPr sz="1800">
              <a:latin typeface="Arial"/>
              <a:cs typeface="Arial"/>
            </a:endParaRPr>
          </a:p>
          <a:p>
            <a:pPr marL="800100" lvl="1" indent="-330200">
              <a:lnSpc>
                <a:spcPct val="100000"/>
              </a:lnSpc>
              <a:spcBef>
                <a:spcPts val="1150"/>
              </a:spcBef>
              <a:buSzPct val="88888"/>
              <a:buFont typeface="Wingdings"/>
              <a:buChar char=""/>
              <a:tabLst>
                <a:tab pos="799465" algn="l"/>
                <a:tab pos="800100" algn="l"/>
              </a:tabLst>
            </a:pPr>
            <a:r>
              <a:rPr sz="1800" spc="-5" dirty="0">
                <a:latin typeface="Arial"/>
                <a:cs typeface="Arial"/>
              </a:rPr>
              <a:t>gVisor</a:t>
            </a:r>
            <a:endParaRPr sz="1800">
              <a:latin typeface="Arial"/>
              <a:cs typeface="Arial"/>
            </a:endParaRPr>
          </a:p>
          <a:p>
            <a:pPr marL="342900" indent="-330200">
              <a:lnSpc>
                <a:spcPct val="100000"/>
              </a:lnSpc>
              <a:spcBef>
                <a:spcPts val="1035"/>
              </a:spcBef>
              <a:buSzPct val="88888"/>
              <a:buFont typeface="Wingdings"/>
              <a:buChar char=""/>
              <a:tabLst>
                <a:tab pos="342265" algn="l"/>
                <a:tab pos="342900" algn="l"/>
              </a:tabLst>
            </a:pPr>
            <a:r>
              <a:rPr sz="1800" spc="-5" dirty="0">
                <a:latin typeface="Arial"/>
                <a:cs typeface="Arial"/>
              </a:rPr>
              <a:t>Comparisons</a:t>
            </a:r>
            <a:endParaRPr sz="1800">
              <a:latin typeface="Arial"/>
              <a:cs typeface="Arial"/>
            </a:endParaRPr>
          </a:p>
          <a:p>
            <a:pPr marL="800100" lvl="1" indent="-330200">
              <a:lnSpc>
                <a:spcPct val="100000"/>
              </a:lnSpc>
              <a:spcBef>
                <a:spcPts val="1150"/>
              </a:spcBef>
              <a:buSzPct val="88888"/>
              <a:buFont typeface="Wingdings"/>
              <a:buChar char=""/>
              <a:tabLst>
                <a:tab pos="799465" algn="l"/>
                <a:tab pos="800100" algn="l"/>
              </a:tabLst>
            </a:pPr>
            <a:r>
              <a:rPr sz="1800" spc="-5" dirty="0">
                <a:latin typeface="Arial"/>
                <a:cs typeface="Arial"/>
              </a:rPr>
              <a:t>Syscalls</a:t>
            </a:r>
            <a:endParaRPr sz="1800">
              <a:latin typeface="Arial"/>
              <a:cs typeface="Arial"/>
            </a:endParaRPr>
          </a:p>
          <a:p>
            <a:pPr marL="800100" lvl="1" indent="-330200">
              <a:lnSpc>
                <a:spcPct val="100000"/>
              </a:lnSpc>
              <a:spcBef>
                <a:spcPts val="1035"/>
              </a:spcBef>
              <a:buSzPct val="88888"/>
              <a:buFont typeface="Wingdings"/>
              <a:buChar char=""/>
              <a:tabLst>
                <a:tab pos="799465" algn="l"/>
                <a:tab pos="800100" algn="l"/>
              </a:tabLst>
            </a:pPr>
            <a:r>
              <a:rPr sz="1800" spc="-5" dirty="0">
                <a:latin typeface="Arial"/>
                <a:cs typeface="Arial"/>
              </a:rPr>
              <a:t>CPU</a:t>
            </a:r>
            <a:endParaRPr sz="1800">
              <a:latin typeface="Arial"/>
              <a:cs typeface="Arial"/>
            </a:endParaRPr>
          </a:p>
          <a:p>
            <a:pPr marL="800100" lvl="1" indent="-330200">
              <a:lnSpc>
                <a:spcPct val="100000"/>
              </a:lnSpc>
              <a:spcBef>
                <a:spcPts val="1030"/>
              </a:spcBef>
              <a:buSzPct val="88888"/>
              <a:buFont typeface="Wingdings"/>
              <a:buChar char=""/>
              <a:tabLst>
                <a:tab pos="799465" algn="l"/>
                <a:tab pos="800100" algn="l"/>
              </a:tabLst>
            </a:pPr>
            <a:r>
              <a:rPr sz="1800" spc="-5" dirty="0">
                <a:latin typeface="Arial"/>
                <a:cs typeface="Arial"/>
              </a:rPr>
              <a:t>Network</a:t>
            </a:r>
            <a:endParaRPr sz="1800">
              <a:latin typeface="Arial"/>
              <a:cs typeface="Arial"/>
            </a:endParaRPr>
          </a:p>
          <a:p>
            <a:pPr marL="800100" lvl="1" indent="-330200">
              <a:lnSpc>
                <a:spcPct val="100000"/>
              </a:lnSpc>
              <a:spcBef>
                <a:spcPts val="1150"/>
              </a:spcBef>
              <a:buSzPct val="88888"/>
              <a:buFont typeface="Wingdings"/>
              <a:buChar char=""/>
              <a:tabLst>
                <a:tab pos="799465" algn="l"/>
                <a:tab pos="800100" algn="l"/>
              </a:tabLst>
            </a:pPr>
            <a:r>
              <a:rPr sz="1800" spc="-5" dirty="0">
                <a:latin typeface="Arial"/>
                <a:cs typeface="Arial"/>
              </a:rPr>
              <a:t>Overall</a:t>
            </a:r>
            <a:endParaRPr sz="18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424" y="198627"/>
            <a:ext cx="5328920" cy="452120"/>
          </a:xfrm>
          <a:prstGeom prst="rect">
            <a:avLst/>
          </a:prstGeom>
        </p:spPr>
        <p:txBody>
          <a:bodyPr vert="horz" wrap="square" lIns="0" tIns="12700" rIns="0" bIns="0" rtlCol="0">
            <a:spAutoFit/>
          </a:bodyPr>
          <a:lstStyle/>
          <a:p>
            <a:pPr marL="12700">
              <a:lnSpc>
                <a:spcPct val="100000"/>
              </a:lnSpc>
              <a:spcBef>
                <a:spcPts val="100"/>
              </a:spcBef>
            </a:pPr>
            <a:r>
              <a:rPr sz="2800" dirty="0"/>
              <a:t>Platform Architecture:</a:t>
            </a:r>
            <a:r>
              <a:rPr sz="2800" spc="-70" dirty="0"/>
              <a:t> </a:t>
            </a:r>
            <a:r>
              <a:rPr sz="2800" dirty="0"/>
              <a:t>Firecracker</a:t>
            </a:r>
            <a:endParaRPr sz="2800"/>
          </a:p>
        </p:txBody>
      </p:sp>
      <p:sp>
        <p:nvSpPr>
          <p:cNvPr id="3" name="object 3"/>
          <p:cNvSpPr txBox="1"/>
          <p:nvPr/>
        </p:nvSpPr>
        <p:spPr>
          <a:xfrm>
            <a:off x="625449" y="1075435"/>
            <a:ext cx="3004185" cy="2223135"/>
          </a:xfrm>
          <a:prstGeom prst="rect">
            <a:avLst/>
          </a:prstGeom>
        </p:spPr>
        <p:txBody>
          <a:bodyPr vert="horz" wrap="square" lIns="0" tIns="43180" rIns="0" bIns="0" rtlCol="0">
            <a:spAutoFit/>
          </a:bodyPr>
          <a:lstStyle/>
          <a:p>
            <a:pPr marL="298450" indent="-285750">
              <a:lnSpc>
                <a:spcPct val="100000"/>
              </a:lnSpc>
              <a:spcBef>
                <a:spcPts val="340"/>
              </a:spcBef>
              <a:buSzPct val="88888"/>
              <a:buFont typeface="Wingdings"/>
              <a:buChar char=""/>
              <a:tabLst>
                <a:tab pos="297815" algn="l"/>
                <a:tab pos="298450" algn="l"/>
              </a:tabLst>
            </a:pPr>
            <a:r>
              <a:rPr sz="1800" spc="-5" dirty="0">
                <a:latin typeface="Arial"/>
                <a:cs typeface="Arial"/>
              </a:rPr>
              <a:t>Exports only </a:t>
            </a:r>
            <a:r>
              <a:rPr sz="1800" dirty="0">
                <a:latin typeface="Arial"/>
                <a:cs typeface="Arial"/>
              </a:rPr>
              <a:t>3</a:t>
            </a:r>
            <a:r>
              <a:rPr sz="1800" spc="-25" dirty="0">
                <a:latin typeface="Arial"/>
                <a:cs typeface="Arial"/>
              </a:rPr>
              <a:t> </a:t>
            </a:r>
            <a:r>
              <a:rPr sz="1800" spc="-5" dirty="0">
                <a:latin typeface="Arial"/>
                <a:cs typeface="Arial"/>
              </a:rPr>
              <a:t>devices</a:t>
            </a:r>
            <a:endParaRPr sz="1800" dirty="0">
              <a:latin typeface="Arial"/>
              <a:cs typeface="Arial"/>
            </a:endParaRPr>
          </a:p>
          <a:p>
            <a:pPr marL="298450" indent="-285750">
              <a:lnSpc>
                <a:spcPct val="100000"/>
              </a:lnSpc>
              <a:spcBef>
                <a:spcPts val="240"/>
              </a:spcBef>
              <a:buSzPct val="88888"/>
              <a:buFont typeface="Wingdings"/>
              <a:buChar char=""/>
              <a:tabLst>
                <a:tab pos="297815" algn="l"/>
                <a:tab pos="298450" algn="l"/>
              </a:tabLst>
            </a:pPr>
            <a:r>
              <a:rPr sz="1800" spc="-5" dirty="0">
                <a:latin typeface="Arial"/>
                <a:cs typeface="Arial"/>
              </a:rPr>
              <a:t>Limited system calls</a:t>
            </a:r>
            <a:r>
              <a:rPr sz="1800" spc="-20" dirty="0">
                <a:latin typeface="Arial"/>
                <a:cs typeface="Arial"/>
              </a:rPr>
              <a:t> </a:t>
            </a:r>
            <a:r>
              <a:rPr sz="1800" spc="-5" dirty="0">
                <a:latin typeface="Arial"/>
                <a:cs typeface="Arial"/>
              </a:rPr>
              <a:t>using</a:t>
            </a:r>
            <a:endParaRPr sz="1800" dirty="0">
              <a:latin typeface="Arial"/>
              <a:cs typeface="Arial"/>
            </a:endParaRPr>
          </a:p>
          <a:p>
            <a:pPr marL="298450" marR="678180" algn="just">
              <a:lnSpc>
                <a:spcPct val="115599"/>
              </a:lnSpc>
              <a:spcBef>
                <a:spcPts val="20"/>
              </a:spcBef>
            </a:pPr>
            <a:r>
              <a:rPr sz="1800" spc="-5" dirty="0">
                <a:latin typeface="Arial"/>
                <a:cs typeface="Arial"/>
              </a:rPr>
              <a:t>SECure</a:t>
            </a:r>
            <a:r>
              <a:rPr sz="1800" spc="-60" dirty="0">
                <a:latin typeface="Arial"/>
                <a:cs typeface="Arial"/>
              </a:rPr>
              <a:t> </a:t>
            </a:r>
            <a:r>
              <a:rPr sz="1800" spc="-5" dirty="0">
                <a:latin typeface="Arial"/>
                <a:cs typeface="Arial"/>
              </a:rPr>
              <a:t>COMputing  (seccomp)</a:t>
            </a:r>
            <a:r>
              <a:rPr sz="1800" spc="-15" dirty="0">
                <a:latin typeface="Arial"/>
                <a:cs typeface="Arial"/>
              </a:rPr>
              <a:t> </a:t>
            </a:r>
            <a:r>
              <a:rPr sz="1800" spc="-5" dirty="0">
                <a:latin typeface="Arial"/>
                <a:cs typeface="Arial"/>
              </a:rPr>
              <a:t>filters</a:t>
            </a:r>
            <a:endParaRPr sz="1800" dirty="0">
              <a:latin typeface="Arial"/>
              <a:cs typeface="Arial"/>
            </a:endParaRPr>
          </a:p>
          <a:p>
            <a:pPr marL="298450" marR="5080" indent="-285750" algn="just">
              <a:lnSpc>
                <a:spcPct val="115599"/>
              </a:lnSpc>
              <a:buSzPct val="88888"/>
              <a:buFont typeface="Wingdings"/>
              <a:buChar char=""/>
              <a:tabLst>
                <a:tab pos="298450" algn="l"/>
              </a:tabLst>
            </a:pPr>
            <a:r>
              <a:rPr sz="1800" spc="-5" dirty="0">
                <a:latin typeface="Arial"/>
                <a:cs typeface="Arial"/>
              </a:rPr>
              <a:t>Written </a:t>
            </a:r>
            <a:r>
              <a:rPr sz="1800" dirty="0">
                <a:latin typeface="Arial"/>
                <a:cs typeface="Arial"/>
              </a:rPr>
              <a:t>in </a:t>
            </a:r>
            <a:r>
              <a:rPr sz="1800" spc="-5" dirty="0">
                <a:latin typeface="Arial"/>
                <a:cs typeface="Arial"/>
              </a:rPr>
              <a:t>Rust </a:t>
            </a:r>
            <a:r>
              <a:rPr sz="1800" dirty="0">
                <a:latin typeface="Arial"/>
                <a:cs typeface="Arial"/>
              </a:rPr>
              <a:t>- </a:t>
            </a:r>
            <a:r>
              <a:rPr sz="1800" spc="-5" dirty="0">
                <a:latin typeface="Arial"/>
                <a:cs typeface="Arial"/>
              </a:rPr>
              <a:t>type safe,  memory safe, no unsafe </a:t>
            </a:r>
            <a:r>
              <a:rPr sz="1800" dirty="0">
                <a:latin typeface="Arial"/>
                <a:cs typeface="Arial"/>
              </a:rPr>
              <a:t>C  </a:t>
            </a:r>
            <a:r>
              <a:rPr sz="1800" spc="-5" dirty="0">
                <a:latin typeface="Arial"/>
                <a:cs typeface="Arial"/>
              </a:rPr>
              <a:t>code</a:t>
            </a:r>
            <a:r>
              <a:rPr sz="1800" spc="-10" dirty="0">
                <a:latin typeface="Arial"/>
                <a:cs typeface="Arial"/>
              </a:rPr>
              <a:t> </a:t>
            </a:r>
            <a:r>
              <a:rPr sz="1800" spc="-5" dirty="0">
                <a:latin typeface="Arial"/>
                <a:cs typeface="Arial"/>
              </a:rPr>
              <a:t>etc.</a:t>
            </a:r>
            <a:endParaRPr sz="1800" dirty="0">
              <a:latin typeface="Arial"/>
              <a:cs typeface="Arial"/>
            </a:endParaRPr>
          </a:p>
        </p:txBody>
      </p:sp>
      <p:grpSp>
        <p:nvGrpSpPr>
          <p:cNvPr id="4" name="object 4"/>
          <p:cNvGrpSpPr/>
          <p:nvPr/>
        </p:nvGrpSpPr>
        <p:grpSpPr>
          <a:xfrm>
            <a:off x="4648568" y="3570223"/>
            <a:ext cx="2566035" cy="1302385"/>
            <a:chOff x="4648568" y="3570223"/>
            <a:chExt cx="2566035" cy="1302385"/>
          </a:xfrm>
        </p:grpSpPr>
        <p:sp>
          <p:nvSpPr>
            <p:cNvPr id="5" name="object 5"/>
            <p:cNvSpPr/>
            <p:nvPr/>
          </p:nvSpPr>
          <p:spPr>
            <a:xfrm>
              <a:off x="4661268" y="3582923"/>
              <a:ext cx="2540635" cy="1276985"/>
            </a:xfrm>
            <a:custGeom>
              <a:avLst/>
              <a:gdLst/>
              <a:ahLst/>
              <a:cxnLst/>
              <a:rect l="l" t="t" r="r" b="b"/>
              <a:pathLst>
                <a:path w="2540634" h="1276985">
                  <a:moveTo>
                    <a:pt x="2540457" y="0"/>
                  </a:moveTo>
                  <a:lnTo>
                    <a:pt x="0" y="0"/>
                  </a:lnTo>
                  <a:lnTo>
                    <a:pt x="0" y="1276490"/>
                  </a:lnTo>
                  <a:lnTo>
                    <a:pt x="2540457" y="1276490"/>
                  </a:lnTo>
                  <a:lnTo>
                    <a:pt x="2540457" y="0"/>
                  </a:lnTo>
                  <a:close/>
                </a:path>
              </a:pathLst>
            </a:custGeom>
            <a:solidFill>
              <a:srgbClr val="BFBFBF"/>
            </a:solidFill>
          </p:spPr>
          <p:txBody>
            <a:bodyPr wrap="square" lIns="0" tIns="0" rIns="0" bIns="0" rtlCol="0"/>
            <a:lstStyle/>
            <a:p>
              <a:endParaRPr/>
            </a:p>
          </p:txBody>
        </p:sp>
        <p:sp>
          <p:nvSpPr>
            <p:cNvPr id="6" name="object 6"/>
            <p:cNvSpPr/>
            <p:nvPr/>
          </p:nvSpPr>
          <p:spPr>
            <a:xfrm>
              <a:off x="4661268" y="3582923"/>
              <a:ext cx="2540635" cy="1276985"/>
            </a:xfrm>
            <a:custGeom>
              <a:avLst/>
              <a:gdLst/>
              <a:ahLst/>
              <a:cxnLst/>
              <a:rect l="l" t="t" r="r" b="b"/>
              <a:pathLst>
                <a:path w="2540634" h="1276985">
                  <a:moveTo>
                    <a:pt x="0" y="0"/>
                  </a:moveTo>
                  <a:lnTo>
                    <a:pt x="2540461" y="0"/>
                  </a:lnTo>
                  <a:lnTo>
                    <a:pt x="2540461" y="1276490"/>
                  </a:lnTo>
                  <a:lnTo>
                    <a:pt x="0" y="1276490"/>
                  </a:lnTo>
                  <a:lnTo>
                    <a:pt x="0" y="0"/>
                  </a:lnTo>
                  <a:close/>
                </a:path>
              </a:pathLst>
            </a:custGeom>
            <a:ln w="25400">
              <a:solidFill>
                <a:srgbClr val="FFFFFF"/>
              </a:solidFill>
            </a:ln>
          </p:spPr>
          <p:txBody>
            <a:bodyPr wrap="square" lIns="0" tIns="0" rIns="0" bIns="0" rtlCol="0"/>
            <a:lstStyle/>
            <a:p>
              <a:endParaRPr/>
            </a:p>
          </p:txBody>
        </p:sp>
        <p:sp>
          <p:nvSpPr>
            <p:cNvPr id="7" name="object 7"/>
            <p:cNvSpPr/>
            <p:nvPr/>
          </p:nvSpPr>
          <p:spPr>
            <a:xfrm>
              <a:off x="5033581" y="3696601"/>
              <a:ext cx="1727200" cy="271145"/>
            </a:xfrm>
            <a:custGeom>
              <a:avLst/>
              <a:gdLst/>
              <a:ahLst/>
              <a:cxnLst/>
              <a:rect l="l" t="t" r="r" b="b"/>
              <a:pathLst>
                <a:path w="1727200" h="271145">
                  <a:moveTo>
                    <a:pt x="1681822" y="0"/>
                  </a:moveTo>
                  <a:lnTo>
                    <a:pt x="45186" y="0"/>
                  </a:lnTo>
                  <a:lnTo>
                    <a:pt x="27598" y="3551"/>
                  </a:lnTo>
                  <a:lnTo>
                    <a:pt x="13234" y="13236"/>
                  </a:lnTo>
                  <a:lnTo>
                    <a:pt x="3551" y="27603"/>
                  </a:lnTo>
                  <a:lnTo>
                    <a:pt x="0" y="45199"/>
                  </a:lnTo>
                  <a:lnTo>
                    <a:pt x="0" y="225957"/>
                  </a:lnTo>
                  <a:lnTo>
                    <a:pt x="3551" y="243548"/>
                  </a:lnTo>
                  <a:lnTo>
                    <a:pt x="13234" y="257913"/>
                  </a:lnTo>
                  <a:lnTo>
                    <a:pt x="27598" y="267598"/>
                  </a:lnTo>
                  <a:lnTo>
                    <a:pt x="45186" y="271150"/>
                  </a:lnTo>
                  <a:lnTo>
                    <a:pt x="1681822" y="271150"/>
                  </a:lnTo>
                  <a:lnTo>
                    <a:pt x="1699411" y="267598"/>
                  </a:lnTo>
                  <a:lnTo>
                    <a:pt x="1713774" y="257913"/>
                  </a:lnTo>
                  <a:lnTo>
                    <a:pt x="1723458" y="243548"/>
                  </a:lnTo>
                  <a:lnTo>
                    <a:pt x="1727009" y="225957"/>
                  </a:lnTo>
                  <a:lnTo>
                    <a:pt x="1727009" y="45199"/>
                  </a:lnTo>
                  <a:lnTo>
                    <a:pt x="1723458" y="27603"/>
                  </a:lnTo>
                  <a:lnTo>
                    <a:pt x="1713774" y="13236"/>
                  </a:lnTo>
                  <a:lnTo>
                    <a:pt x="1699411" y="3551"/>
                  </a:lnTo>
                  <a:lnTo>
                    <a:pt x="1681822" y="0"/>
                  </a:lnTo>
                  <a:close/>
                </a:path>
              </a:pathLst>
            </a:custGeom>
            <a:solidFill>
              <a:srgbClr val="FFFFFF"/>
            </a:solidFill>
          </p:spPr>
          <p:txBody>
            <a:bodyPr wrap="square" lIns="0" tIns="0" rIns="0" bIns="0" rtlCol="0"/>
            <a:lstStyle/>
            <a:p>
              <a:endParaRPr/>
            </a:p>
          </p:txBody>
        </p:sp>
        <p:sp>
          <p:nvSpPr>
            <p:cNvPr id="8" name="object 8"/>
            <p:cNvSpPr/>
            <p:nvPr/>
          </p:nvSpPr>
          <p:spPr>
            <a:xfrm>
              <a:off x="5033581" y="3696601"/>
              <a:ext cx="1727200" cy="271145"/>
            </a:xfrm>
            <a:custGeom>
              <a:avLst/>
              <a:gdLst/>
              <a:ahLst/>
              <a:cxnLst/>
              <a:rect l="l" t="t" r="r" b="b"/>
              <a:pathLst>
                <a:path w="1727200" h="271145">
                  <a:moveTo>
                    <a:pt x="0" y="45192"/>
                  </a:moveTo>
                  <a:lnTo>
                    <a:pt x="3551" y="27601"/>
                  </a:lnTo>
                  <a:lnTo>
                    <a:pt x="13236" y="13236"/>
                  </a:lnTo>
                  <a:lnTo>
                    <a:pt x="27601" y="3551"/>
                  </a:lnTo>
                  <a:lnTo>
                    <a:pt x="45192" y="0"/>
                  </a:lnTo>
                  <a:lnTo>
                    <a:pt x="1681820" y="0"/>
                  </a:lnTo>
                  <a:lnTo>
                    <a:pt x="1699411" y="3551"/>
                  </a:lnTo>
                  <a:lnTo>
                    <a:pt x="1713775" y="13236"/>
                  </a:lnTo>
                  <a:lnTo>
                    <a:pt x="1723460" y="27601"/>
                  </a:lnTo>
                  <a:lnTo>
                    <a:pt x="1727010" y="45192"/>
                  </a:lnTo>
                  <a:lnTo>
                    <a:pt x="1727010" y="225956"/>
                  </a:lnTo>
                  <a:lnTo>
                    <a:pt x="1723460" y="243547"/>
                  </a:lnTo>
                  <a:lnTo>
                    <a:pt x="1713775" y="257912"/>
                  </a:lnTo>
                  <a:lnTo>
                    <a:pt x="1699411" y="267597"/>
                  </a:lnTo>
                  <a:lnTo>
                    <a:pt x="1681820" y="271149"/>
                  </a:lnTo>
                  <a:lnTo>
                    <a:pt x="45192" y="271149"/>
                  </a:lnTo>
                  <a:lnTo>
                    <a:pt x="27601" y="267597"/>
                  </a:lnTo>
                  <a:lnTo>
                    <a:pt x="13236" y="257912"/>
                  </a:lnTo>
                  <a:lnTo>
                    <a:pt x="3551" y="243547"/>
                  </a:lnTo>
                  <a:lnTo>
                    <a:pt x="0" y="225956"/>
                  </a:lnTo>
                  <a:lnTo>
                    <a:pt x="0" y="45192"/>
                  </a:lnTo>
                  <a:close/>
                </a:path>
              </a:pathLst>
            </a:custGeom>
            <a:ln w="25400">
              <a:solidFill>
                <a:srgbClr val="FFFFFF"/>
              </a:solidFill>
            </a:ln>
          </p:spPr>
          <p:txBody>
            <a:bodyPr wrap="square" lIns="0" tIns="0" rIns="0" bIns="0" rtlCol="0"/>
            <a:lstStyle/>
            <a:p>
              <a:endParaRPr/>
            </a:p>
          </p:txBody>
        </p:sp>
        <p:sp>
          <p:nvSpPr>
            <p:cNvPr id="9" name="object 9"/>
            <p:cNvSpPr/>
            <p:nvPr/>
          </p:nvSpPr>
          <p:spPr>
            <a:xfrm>
              <a:off x="5029403" y="4055355"/>
              <a:ext cx="1727200" cy="455295"/>
            </a:xfrm>
            <a:custGeom>
              <a:avLst/>
              <a:gdLst/>
              <a:ahLst/>
              <a:cxnLst/>
              <a:rect l="l" t="t" r="r" b="b"/>
              <a:pathLst>
                <a:path w="1727200" h="455295">
                  <a:moveTo>
                    <a:pt x="1651228" y="0"/>
                  </a:moveTo>
                  <a:lnTo>
                    <a:pt x="75793" y="0"/>
                  </a:lnTo>
                  <a:lnTo>
                    <a:pt x="46291" y="5955"/>
                  </a:lnTo>
                  <a:lnTo>
                    <a:pt x="22199" y="22196"/>
                  </a:lnTo>
                  <a:lnTo>
                    <a:pt x="5956" y="46285"/>
                  </a:lnTo>
                  <a:lnTo>
                    <a:pt x="0" y="75783"/>
                  </a:lnTo>
                  <a:lnTo>
                    <a:pt x="0" y="378910"/>
                  </a:lnTo>
                  <a:lnTo>
                    <a:pt x="5956" y="408409"/>
                  </a:lnTo>
                  <a:lnTo>
                    <a:pt x="22199" y="432497"/>
                  </a:lnTo>
                  <a:lnTo>
                    <a:pt x="46291" y="448738"/>
                  </a:lnTo>
                  <a:lnTo>
                    <a:pt x="75793" y="454694"/>
                  </a:lnTo>
                  <a:lnTo>
                    <a:pt x="1651228" y="454694"/>
                  </a:lnTo>
                  <a:lnTo>
                    <a:pt x="1680730" y="448738"/>
                  </a:lnTo>
                  <a:lnTo>
                    <a:pt x="1704822" y="432497"/>
                  </a:lnTo>
                  <a:lnTo>
                    <a:pt x="1721065" y="408409"/>
                  </a:lnTo>
                  <a:lnTo>
                    <a:pt x="1727022" y="378910"/>
                  </a:lnTo>
                  <a:lnTo>
                    <a:pt x="1727022" y="75783"/>
                  </a:lnTo>
                  <a:lnTo>
                    <a:pt x="1721065" y="46285"/>
                  </a:lnTo>
                  <a:lnTo>
                    <a:pt x="1704822" y="22196"/>
                  </a:lnTo>
                  <a:lnTo>
                    <a:pt x="1680730" y="5955"/>
                  </a:lnTo>
                  <a:lnTo>
                    <a:pt x="1651228" y="0"/>
                  </a:lnTo>
                  <a:close/>
                </a:path>
              </a:pathLst>
            </a:custGeom>
            <a:solidFill>
              <a:srgbClr val="FFFFFF"/>
            </a:solidFill>
          </p:spPr>
          <p:txBody>
            <a:bodyPr wrap="square" lIns="0" tIns="0" rIns="0" bIns="0" rtlCol="0"/>
            <a:lstStyle/>
            <a:p>
              <a:endParaRPr/>
            </a:p>
          </p:txBody>
        </p:sp>
        <p:sp>
          <p:nvSpPr>
            <p:cNvPr id="10" name="object 10"/>
            <p:cNvSpPr/>
            <p:nvPr/>
          </p:nvSpPr>
          <p:spPr>
            <a:xfrm>
              <a:off x="5029403" y="4055355"/>
              <a:ext cx="1727200" cy="455295"/>
            </a:xfrm>
            <a:custGeom>
              <a:avLst/>
              <a:gdLst/>
              <a:ahLst/>
              <a:cxnLst/>
              <a:rect l="l" t="t" r="r" b="b"/>
              <a:pathLst>
                <a:path w="1727200" h="455295">
                  <a:moveTo>
                    <a:pt x="0" y="75783"/>
                  </a:moveTo>
                  <a:lnTo>
                    <a:pt x="5955" y="46285"/>
                  </a:lnTo>
                  <a:lnTo>
                    <a:pt x="22196" y="22196"/>
                  </a:lnTo>
                  <a:lnTo>
                    <a:pt x="46285" y="5955"/>
                  </a:lnTo>
                  <a:lnTo>
                    <a:pt x="75783" y="0"/>
                  </a:lnTo>
                  <a:lnTo>
                    <a:pt x="1651230" y="0"/>
                  </a:lnTo>
                  <a:lnTo>
                    <a:pt x="1680727" y="5955"/>
                  </a:lnTo>
                  <a:lnTo>
                    <a:pt x="1704814" y="22196"/>
                  </a:lnTo>
                  <a:lnTo>
                    <a:pt x="1721055" y="46285"/>
                  </a:lnTo>
                  <a:lnTo>
                    <a:pt x="1727010" y="75783"/>
                  </a:lnTo>
                  <a:lnTo>
                    <a:pt x="1727010" y="378911"/>
                  </a:lnTo>
                  <a:lnTo>
                    <a:pt x="1721055" y="408409"/>
                  </a:lnTo>
                  <a:lnTo>
                    <a:pt x="1704814" y="432498"/>
                  </a:lnTo>
                  <a:lnTo>
                    <a:pt x="1680727" y="448739"/>
                  </a:lnTo>
                  <a:lnTo>
                    <a:pt x="1651230" y="454695"/>
                  </a:lnTo>
                  <a:lnTo>
                    <a:pt x="75783" y="454695"/>
                  </a:lnTo>
                  <a:lnTo>
                    <a:pt x="46285" y="448739"/>
                  </a:lnTo>
                  <a:lnTo>
                    <a:pt x="22196" y="432498"/>
                  </a:lnTo>
                  <a:lnTo>
                    <a:pt x="5955" y="408409"/>
                  </a:lnTo>
                  <a:lnTo>
                    <a:pt x="0" y="378911"/>
                  </a:lnTo>
                  <a:lnTo>
                    <a:pt x="0" y="75783"/>
                  </a:lnTo>
                  <a:close/>
                </a:path>
              </a:pathLst>
            </a:custGeom>
            <a:ln w="25400">
              <a:solidFill>
                <a:srgbClr val="FFFFFF"/>
              </a:solidFill>
            </a:ln>
          </p:spPr>
          <p:txBody>
            <a:bodyPr wrap="square" lIns="0" tIns="0" rIns="0" bIns="0" rtlCol="0"/>
            <a:lstStyle/>
            <a:p>
              <a:endParaRPr/>
            </a:p>
          </p:txBody>
        </p:sp>
      </p:grpSp>
      <p:sp>
        <p:nvSpPr>
          <p:cNvPr id="11" name="object 11"/>
          <p:cNvSpPr txBox="1"/>
          <p:nvPr/>
        </p:nvSpPr>
        <p:spPr>
          <a:xfrm>
            <a:off x="4661268" y="3582923"/>
            <a:ext cx="2540635" cy="1276985"/>
          </a:xfrm>
          <a:prstGeom prst="rect">
            <a:avLst/>
          </a:prstGeom>
        </p:spPr>
        <p:txBody>
          <a:bodyPr vert="horz" wrap="square" lIns="0" tIns="143510" rIns="0" bIns="0" rtlCol="0">
            <a:spAutoFit/>
          </a:bodyPr>
          <a:lstStyle/>
          <a:p>
            <a:pPr marR="59690" algn="ctr">
              <a:lnSpc>
                <a:spcPct val="100000"/>
              </a:lnSpc>
              <a:spcBef>
                <a:spcPts val="1130"/>
              </a:spcBef>
            </a:pPr>
            <a:r>
              <a:rPr sz="1400" dirty="0">
                <a:latin typeface="Arial"/>
                <a:cs typeface="Arial"/>
              </a:rPr>
              <a:t>KVM</a:t>
            </a:r>
            <a:endParaRPr sz="1400">
              <a:latin typeface="Arial"/>
              <a:cs typeface="Arial"/>
            </a:endParaRPr>
          </a:p>
          <a:p>
            <a:pPr marL="635000" marR="704215" algn="ctr">
              <a:lnSpc>
                <a:spcPts val="1610"/>
              </a:lnSpc>
              <a:spcBef>
                <a:spcPts val="1120"/>
              </a:spcBef>
            </a:pPr>
            <a:r>
              <a:rPr sz="1400" spc="-5" dirty="0">
                <a:latin typeface="Arial"/>
                <a:cs typeface="Arial"/>
              </a:rPr>
              <a:t>Filesystem</a:t>
            </a:r>
            <a:r>
              <a:rPr sz="1400" spc="-80" dirty="0">
                <a:latin typeface="Arial"/>
                <a:cs typeface="Arial"/>
              </a:rPr>
              <a:t> </a:t>
            </a:r>
            <a:r>
              <a:rPr sz="1400" spc="-5" dirty="0">
                <a:latin typeface="Arial"/>
                <a:cs typeface="Arial"/>
              </a:rPr>
              <a:t>and  Network</a:t>
            </a:r>
            <a:endParaRPr sz="1400">
              <a:latin typeface="Arial"/>
              <a:cs typeface="Arial"/>
            </a:endParaRPr>
          </a:p>
          <a:p>
            <a:pPr marL="777240">
              <a:lnSpc>
                <a:spcPct val="100000"/>
              </a:lnSpc>
              <a:spcBef>
                <a:spcPts val="365"/>
              </a:spcBef>
            </a:pPr>
            <a:r>
              <a:rPr sz="1400" spc="-5" dirty="0">
                <a:latin typeface="Arial"/>
                <a:cs typeface="Arial"/>
              </a:rPr>
              <a:t>Linux</a:t>
            </a:r>
            <a:r>
              <a:rPr sz="1400" spc="-10" dirty="0">
                <a:latin typeface="Arial"/>
                <a:cs typeface="Arial"/>
              </a:rPr>
              <a:t> </a:t>
            </a:r>
            <a:r>
              <a:rPr sz="1400" spc="-5" dirty="0">
                <a:latin typeface="Arial"/>
                <a:cs typeface="Arial"/>
              </a:rPr>
              <a:t>Kernel</a:t>
            </a:r>
            <a:endParaRPr sz="1400">
              <a:latin typeface="Arial"/>
              <a:cs typeface="Arial"/>
            </a:endParaRPr>
          </a:p>
        </p:txBody>
      </p:sp>
      <p:grpSp>
        <p:nvGrpSpPr>
          <p:cNvPr id="12" name="object 12"/>
          <p:cNvGrpSpPr/>
          <p:nvPr/>
        </p:nvGrpSpPr>
        <p:grpSpPr>
          <a:xfrm>
            <a:off x="4640224" y="796162"/>
            <a:ext cx="2549525" cy="2199005"/>
            <a:chOff x="4640224" y="796162"/>
            <a:chExt cx="2549525" cy="2199005"/>
          </a:xfrm>
        </p:grpSpPr>
        <p:sp>
          <p:nvSpPr>
            <p:cNvPr id="13" name="object 13"/>
            <p:cNvSpPr/>
            <p:nvPr/>
          </p:nvSpPr>
          <p:spPr>
            <a:xfrm>
              <a:off x="4652924" y="808862"/>
              <a:ext cx="2524125" cy="2173605"/>
            </a:xfrm>
            <a:custGeom>
              <a:avLst/>
              <a:gdLst/>
              <a:ahLst/>
              <a:cxnLst/>
              <a:rect l="l" t="t" r="r" b="b"/>
              <a:pathLst>
                <a:path w="2524125" h="2173605">
                  <a:moveTo>
                    <a:pt x="2523782" y="0"/>
                  </a:moveTo>
                  <a:lnTo>
                    <a:pt x="0" y="0"/>
                  </a:lnTo>
                  <a:lnTo>
                    <a:pt x="0" y="2173363"/>
                  </a:lnTo>
                  <a:lnTo>
                    <a:pt x="2523782" y="2173363"/>
                  </a:lnTo>
                  <a:lnTo>
                    <a:pt x="2523782" y="0"/>
                  </a:lnTo>
                  <a:close/>
                </a:path>
              </a:pathLst>
            </a:custGeom>
            <a:solidFill>
              <a:srgbClr val="00B0F0"/>
            </a:solidFill>
          </p:spPr>
          <p:txBody>
            <a:bodyPr wrap="square" lIns="0" tIns="0" rIns="0" bIns="0" rtlCol="0"/>
            <a:lstStyle/>
            <a:p>
              <a:endParaRPr/>
            </a:p>
          </p:txBody>
        </p:sp>
        <p:sp>
          <p:nvSpPr>
            <p:cNvPr id="14" name="object 14"/>
            <p:cNvSpPr/>
            <p:nvPr/>
          </p:nvSpPr>
          <p:spPr>
            <a:xfrm>
              <a:off x="4652924" y="808862"/>
              <a:ext cx="2524125" cy="2173605"/>
            </a:xfrm>
            <a:custGeom>
              <a:avLst/>
              <a:gdLst/>
              <a:ahLst/>
              <a:cxnLst/>
              <a:rect l="l" t="t" r="r" b="b"/>
              <a:pathLst>
                <a:path w="2524125" h="2173605">
                  <a:moveTo>
                    <a:pt x="0" y="0"/>
                  </a:moveTo>
                  <a:lnTo>
                    <a:pt x="2523771" y="0"/>
                  </a:lnTo>
                  <a:lnTo>
                    <a:pt x="2523771" y="2173371"/>
                  </a:lnTo>
                  <a:lnTo>
                    <a:pt x="0" y="2173371"/>
                  </a:lnTo>
                  <a:lnTo>
                    <a:pt x="0" y="0"/>
                  </a:lnTo>
                  <a:close/>
                </a:path>
              </a:pathLst>
            </a:custGeom>
            <a:ln w="25400">
              <a:solidFill>
                <a:srgbClr val="FFFFFF"/>
              </a:solidFill>
            </a:ln>
          </p:spPr>
          <p:txBody>
            <a:bodyPr wrap="square" lIns="0" tIns="0" rIns="0" bIns="0" rtlCol="0"/>
            <a:lstStyle/>
            <a:p>
              <a:endParaRPr/>
            </a:p>
          </p:txBody>
        </p:sp>
      </p:grpSp>
      <p:sp>
        <p:nvSpPr>
          <p:cNvPr id="15" name="object 15"/>
          <p:cNvSpPr txBox="1"/>
          <p:nvPr/>
        </p:nvSpPr>
        <p:spPr>
          <a:xfrm>
            <a:off x="5564771" y="2702052"/>
            <a:ext cx="713740" cy="238760"/>
          </a:xfrm>
          <a:prstGeom prst="rect">
            <a:avLst/>
          </a:prstGeom>
        </p:spPr>
        <p:txBody>
          <a:bodyPr vert="horz" wrap="square" lIns="0" tIns="12700" rIns="0" bIns="0" rtlCol="0">
            <a:spAutoFit/>
          </a:bodyPr>
          <a:lstStyle/>
          <a:p>
            <a:pPr>
              <a:lnSpc>
                <a:spcPct val="100000"/>
              </a:lnSpc>
              <a:spcBef>
                <a:spcPts val="100"/>
              </a:spcBef>
            </a:pPr>
            <a:r>
              <a:rPr sz="1400" spc="-5" dirty="0">
                <a:latin typeface="Arial"/>
                <a:cs typeface="Arial"/>
              </a:rPr>
              <a:t>m</a:t>
            </a:r>
            <a:r>
              <a:rPr sz="1400" dirty="0">
                <a:latin typeface="Arial"/>
                <a:cs typeface="Arial"/>
              </a:rPr>
              <a:t>ic</a:t>
            </a:r>
            <a:r>
              <a:rPr sz="1400" spc="-5" dirty="0">
                <a:latin typeface="Arial"/>
                <a:cs typeface="Arial"/>
              </a:rPr>
              <a:t>ro</a:t>
            </a:r>
            <a:r>
              <a:rPr sz="1400" dirty="0">
                <a:latin typeface="Arial"/>
                <a:cs typeface="Arial"/>
              </a:rPr>
              <a:t>VM</a:t>
            </a:r>
            <a:endParaRPr sz="1400">
              <a:latin typeface="Arial"/>
              <a:cs typeface="Arial"/>
            </a:endParaRPr>
          </a:p>
        </p:txBody>
      </p:sp>
      <p:grpSp>
        <p:nvGrpSpPr>
          <p:cNvPr id="16" name="object 16"/>
          <p:cNvGrpSpPr/>
          <p:nvPr/>
        </p:nvGrpSpPr>
        <p:grpSpPr>
          <a:xfrm>
            <a:off x="6055423" y="2111235"/>
            <a:ext cx="972819" cy="476250"/>
            <a:chOff x="6055423" y="2111235"/>
            <a:chExt cx="972819" cy="476250"/>
          </a:xfrm>
        </p:grpSpPr>
        <p:sp>
          <p:nvSpPr>
            <p:cNvPr id="17" name="object 17"/>
            <p:cNvSpPr/>
            <p:nvPr/>
          </p:nvSpPr>
          <p:spPr>
            <a:xfrm>
              <a:off x="6068123" y="2123935"/>
              <a:ext cx="947419" cy="450850"/>
            </a:xfrm>
            <a:custGeom>
              <a:avLst/>
              <a:gdLst/>
              <a:ahLst/>
              <a:cxnLst/>
              <a:rect l="l" t="t" r="r" b="b"/>
              <a:pathLst>
                <a:path w="947420" h="450850">
                  <a:moveTo>
                    <a:pt x="871842" y="0"/>
                  </a:moveTo>
                  <a:lnTo>
                    <a:pt x="75082" y="0"/>
                  </a:lnTo>
                  <a:lnTo>
                    <a:pt x="45857" y="5900"/>
                  </a:lnTo>
                  <a:lnTo>
                    <a:pt x="21991" y="21993"/>
                  </a:lnTo>
                  <a:lnTo>
                    <a:pt x="5900" y="45862"/>
                  </a:lnTo>
                  <a:lnTo>
                    <a:pt x="0" y="75095"/>
                  </a:lnTo>
                  <a:lnTo>
                    <a:pt x="0" y="375437"/>
                  </a:lnTo>
                  <a:lnTo>
                    <a:pt x="5900" y="404662"/>
                  </a:lnTo>
                  <a:lnTo>
                    <a:pt x="21991" y="428528"/>
                  </a:lnTo>
                  <a:lnTo>
                    <a:pt x="45857" y="444619"/>
                  </a:lnTo>
                  <a:lnTo>
                    <a:pt x="75082" y="450519"/>
                  </a:lnTo>
                  <a:lnTo>
                    <a:pt x="871842" y="450519"/>
                  </a:lnTo>
                  <a:lnTo>
                    <a:pt x="901074" y="444619"/>
                  </a:lnTo>
                  <a:lnTo>
                    <a:pt x="924944" y="428528"/>
                  </a:lnTo>
                  <a:lnTo>
                    <a:pt x="941036" y="404662"/>
                  </a:lnTo>
                  <a:lnTo>
                    <a:pt x="946937" y="375437"/>
                  </a:lnTo>
                  <a:lnTo>
                    <a:pt x="946937" y="75095"/>
                  </a:lnTo>
                  <a:lnTo>
                    <a:pt x="941036" y="45862"/>
                  </a:lnTo>
                  <a:lnTo>
                    <a:pt x="924944" y="21993"/>
                  </a:lnTo>
                  <a:lnTo>
                    <a:pt x="901074" y="5900"/>
                  </a:lnTo>
                  <a:lnTo>
                    <a:pt x="871842" y="0"/>
                  </a:lnTo>
                  <a:close/>
                </a:path>
              </a:pathLst>
            </a:custGeom>
            <a:solidFill>
              <a:srgbClr val="FFFFFF"/>
            </a:solidFill>
          </p:spPr>
          <p:txBody>
            <a:bodyPr wrap="square" lIns="0" tIns="0" rIns="0" bIns="0" rtlCol="0"/>
            <a:lstStyle/>
            <a:p>
              <a:endParaRPr/>
            </a:p>
          </p:txBody>
        </p:sp>
        <p:sp>
          <p:nvSpPr>
            <p:cNvPr id="18" name="object 18"/>
            <p:cNvSpPr/>
            <p:nvPr/>
          </p:nvSpPr>
          <p:spPr>
            <a:xfrm>
              <a:off x="6068123" y="2123935"/>
              <a:ext cx="947419" cy="450850"/>
            </a:xfrm>
            <a:custGeom>
              <a:avLst/>
              <a:gdLst/>
              <a:ahLst/>
              <a:cxnLst/>
              <a:rect l="l" t="t" r="r" b="b"/>
              <a:pathLst>
                <a:path w="947420" h="450850">
                  <a:moveTo>
                    <a:pt x="0" y="75088"/>
                  </a:moveTo>
                  <a:lnTo>
                    <a:pt x="5900" y="45860"/>
                  </a:lnTo>
                  <a:lnTo>
                    <a:pt x="21992" y="21992"/>
                  </a:lnTo>
                  <a:lnTo>
                    <a:pt x="45860" y="5900"/>
                  </a:lnTo>
                  <a:lnTo>
                    <a:pt x="75088" y="0"/>
                  </a:lnTo>
                  <a:lnTo>
                    <a:pt x="871851" y="0"/>
                  </a:lnTo>
                  <a:lnTo>
                    <a:pt x="901079" y="5900"/>
                  </a:lnTo>
                  <a:lnTo>
                    <a:pt x="924946" y="21992"/>
                  </a:lnTo>
                  <a:lnTo>
                    <a:pt x="941038" y="45860"/>
                  </a:lnTo>
                  <a:lnTo>
                    <a:pt x="946939" y="75088"/>
                  </a:lnTo>
                  <a:lnTo>
                    <a:pt x="946939" y="375434"/>
                  </a:lnTo>
                  <a:lnTo>
                    <a:pt x="941038" y="404661"/>
                  </a:lnTo>
                  <a:lnTo>
                    <a:pt x="924946" y="428529"/>
                  </a:lnTo>
                  <a:lnTo>
                    <a:pt x="901079" y="444621"/>
                  </a:lnTo>
                  <a:lnTo>
                    <a:pt x="871851" y="450522"/>
                  </a:lnTo>
                  <a:lnTo>
                    <a:pt x="75088" y="450522"/>
                  </a:lnTo>
                  <a:lnTo>
                    <a:pt x="45860" y="444621"/>
                  </a:lnTo>
                  <a:lnTo>
                    <a:pt x="21992" y="428529"/>
                  </a:lnTo>
                  <a:lnTo>
                    <a:pt x="5900" y="404661"/>
                  </a:lnTo>
                  <a:lnTo>
                    <a:pt x="0" y="375434"/>
                  </a:lnTo>
                  <a:lnTo>
                    <a:pt x="0" y="75088"/>
                  </a:lnTo>
                  <a:close/>
                </a:path>
              </a:pathLst>
            </a:custGeom>
            <a:ln w="25400">
              <a:solidFill>
                <a:srgbClr val="FFFFFF"/>
              </a:solidFill>
            </a:ln>
          </p:spPr>
          <p:txBody>
            <a:bodyPr wrap="square" lIns="0" tIns="0" rIns="0" bIns="0" rtlCol="0"/>
            <a:lstStyle/>
            <a:p>
              <a:endParaRPr/>
            </a:p>
          </p:txBody>
        </p:sp>
      </p:grpSp>
      <p:sp>
        <p:nvSpPr>
          <p:cNvPr id="19" name="object 19"/>
          <p:cNvSpPr txBox="1"/>
          <p:nvPr/>
        </p:nvSpPr>
        <p:spPr>
          <a:xfrm>
            <a:off x="6231229" y="2122932"/>
            <a:ext cx="634365" cy="443230"/>
          </a:xfrm>
          <a:prstGeom prst="rect">
            <a:avLst/>
          </a:prstGeom>
        </p:spPr>
        <p:txBody>
          <a:bodyPr vert="horz" wrap="square" lIns="0" tIns="26670" rIns="0" bIns="0" rtlCol="0">
            <a:spAutoFit/>
          </a:bodyPr>
          <a:lstStyle/>
          <a:p>
            <a:pPr marR="5080" indent="67945">
              <a:lnSpc>
                <a:spcPts val="1610"/>
              </a:lnSpc>
              <a:spcBef>
                <a:spcPts val="210"/>
              </a:spcBef>
            </a:pPr>
            <a:r>
              <a:rPr sz="1400" spc="-5" dirty="0">
                <a:latin typeface="Arial"/>
                <a:cs typeface="Arial"/>
              </a:rPr>
              <a:t>Block  </a:t>
            </a:r>
            <a:r>
              <a:rPr sz="1400" dirty="0">
                <a:latin typeface="Arial"/>
                <a:cs typeface="Arial"/>
              </a:rPr>
              <a:t>S</a:t>
            </a:r>
            <a:r>
              <a:rPr sz="1400" spc="-5" dirty="0">
                <a:latin typeface="Arial"/>
                <a:cs typeface="Arial"/>
              </a:rPr>
              <a:t>torag</a:t>
            </a:r>
            <a:r>
              <a:rPr sz="1400" dirty="0">
                <a:latin typeface="Arial"/>
                <a:cs typeface="Arial"/>
              </a:rPr>
              <a:t>e</a:t>
            </a:r>
            <a:endParaRPr sz="1400">
              <a:latin typeface="Arial"/>
              <a:cs typeface="Arial"/>
            </a:endParaRPr>
          </a:p>
        </p:txBody>
      </p:sp>
      <p:grpSp>
        <p:nvGrpSpPr>
          <p:cNvPr id="20" name="object 20"/>
          <p:cNvGrpSpPr/>
          <p:nvPr/>
        </p:nvGrpSpPr>
        <p:grpSpPr>
          <a:xfrm>
            <a:off x="4749736" y="1543913"/>
            <a:ext cx="1018540" cy="480695"/>
            <a:chOff x="4749736" y="1543913"/>
            <a:chExt cx="1018540" cy="480695"/>
          </a:xfrm>
        </p:grpSpPr>
        <p:sp>
          <p:nvSpPr>
            <p:cNvPr id="21" name="object 21"/>
            <p:cNvSpPr/>
            <p:nvPr/>
          </p:nvSpPr>
          <p:spPr>
            <a:xfrm>
              <a:off x="4762436" y="1556613"/>
              <a:ext cx="993140" cy="455295"/>
            </a:xfrm>
            <a:custGeom>
              <a:avLst/>
              <a:gdLst/>
              <a:ahLst/>
              <a:cxnLst/>
              <a:rect l="l" t="t" r="r" b="b"/>
              <a:pathLst>
                <a:path w="993139" h="455294">
                  <a:moveTo>
                    <a:pt x="917028" y="0"/>
                  </a:moveTo>
                  <a:lnTo>
                    <a:pt x="75780" y="0"/>
                  </a:lnTo>
                  <a:lnTo>
                    <a:pt x="46280" y="5954"/>
                  </a:lnTo>
                  <a:lnTo>
                    <a:pt x="22193" y="22193"/>
                  </a:lnTo>
                  <a:lnTo>
                    <a:pt x="5954" y="46280"/>
                  </a:lnTo>
                  <a:lnTo>
                    <a:pt x="0" y="75780"/>
                  </a:lnTo>
                  <a:lnTo>
                    <a:pt x="0" y="378904"/>
                  </a:lnTo>
                  <a:lnTo>
                    <a:pt x="5954" y="408404"/>
                  </a:lnTo>
                  <a:lnTo>
                    <a:pt x="22193" y="432492"/>
                  </a:lnTo>
                  <a:lnTo>
                    <a:pt x="46280" y="448731"/>
                  </a:lnTo>
                  <a:lnTo>
                    <a:pt x="75780" y="454685"/>
                  </a:lnTo>
                  <a:lnTo>
                    <a:pt x="917028" y="454685"/>
                  </a:lnTo>
                  <a:lnTo>
                    <a:pt x="946531" y="448731"/>
                  </a:lnTo>
                  <a:lnTo>
                    <a:pt x="970622" y="432492"/>
                  </a:lnTo>
                  <a:lnTo>
                    <a:pt x="986866" y="408404"/>
                  </a:lnTo>
                  <a:lnTo>
                    <a:pt x="992822" y="378904"/>
                  </a:lnTo>
                  <a:lnTo>
                    <a:pt x="992822" y="75780"/>
                  </a:lnTo>
                  <a:lnTo>
                    <a:pt x="986866" y="46280"/>
                  </a:lnTo>
                  <a:lnTo>
                    <a:pt x="970622" y="22193"/>
                  </a:lnTo>
                  <a:lnTo>
                    <a:pt x="946530" y="5954"/>
                  </a:lnTo>
                  <a:lnTo>
                    <a:pt x="917028" y="0"/>
                  </a:lnTo>
                  <a:close/>
                </a:path>
              </a:pathLst>
            </a:custGeom>
            <a:solidFill>
              <a:srgbClr val="FFFFFF"/>
            </a:solidFill>
          </p:spPr>
          <p:txBody>
            <a:bodyPr wrap="square" lIns="0" tIns="0" rIns="0" bIns="0" rtlCol="0"/>
            <a:lstStyle/>
            <a:p>
              <a:endParaRPr/>
            </a:p>
          </p:txBody>
        </p:sp>
        <p:sp>
          <p:nvSpPr>
            <p:cNvPr id="22" name="object 22"/>
            <p:cNvSpPr/>
            <p:nvPr/>
          </p:nvSpPr>
          <p:spPr>
            <a:xfrm>
              <a:off x="4762436" y="1556613"/>
              <a:ext cx="993140" cy="455295"/>
            </a:xfrm>
            <a:custGeom>
              <a:avLst/>
              <a:gdLst/>
              <a:ahLst/>
              <a:cxnLst/>
              <a:rect l="l" t="t" r="r" b="b"/>
              <a:pathLst>
                <a:path w="993139" h="455294">
                  <a:moveTo>
                    <a:pt x="0" y="75784"/>
                  </a:moveTo>
                  <a:lnTo>
                    <a:pt x="5955" y="46285"/>
                  </a:lnTo>
                  <a:lnTo>
                    <a:pt x="22196" y="22196"/>
                  </a:lnTo>
                  <a:lnTo>
                    <a:pt x="46285" y="5955"/>
                  </a:lnTo>
                  <a:lnTo>
                    <a:pt x="75784" y="0"/>
                  </a:lnTo>
                  <a:lnTo>
                    <a:pt x="917039" y="0"/>
                  </a:lnTo>
                  <a:lnTo>
                    <a:pt x="946537" y="5955"/>
                  </a:lnTo>
                  <a:lnTo>
                    <a:pt x="970626" y="22196"/>
                  </a:lnTo>
                  <a:lnTo>
                    <a:pt x="986868" y="46285"/>
                  </a:lnTo>
                  <a:lnTo>
                    <a:pt x="992823" y="75784"/>
                  </a:lnTo>
                  <a:lnTo>
                    <a:pt x="992823" y="378911"/>
                  </a:lnTo>
                  <a:lnTo>
                    <a:pt x="986868" y="408409"/>
                  </a:lnTo>
                  <a:lnTo>
                    <a:pt x="970626" y="432498"/>
                  </a:lnTo>
                  <a:lnTo>
                    <a:pt x="946537" y="448739"/>
                  </a:lnTo>
                  <a:lnTo>
                    <a:pt x="917039" y="454695"/>
                  </a:lnTo>
                  <a:lnTo>
                    <a:pt x="75784" y="454695"/>
                  </a:lnTo>
                  <a:lnTo>
                    <a:pt x="46285" y="448739"/>
                  </a:lnTo>
                  <a:lnTo>
                    <a:pt x="22196" y="432498"/>
                  </a:lnTo>
                  <a:lnTo>
                    <a:pt x="5955" y="408409"/>
                  </a:lnTo>
                  <a:lnTo>
                    <a:pt x="0" y="378911"/>
                  </a:lnTo>
                  <a:lnTo>
                    <a:pt x="0" y="75784"/>
                  </a:lnTo>
                  <a:close/>
                </a:path>
              </a:pathLst>
            </a:custGeom>
            <a:ln w="25400">
              <a:solidFill>
                <a:srgbClr val="FFFFFF"/>
              </a:solidFill>
            </a:ln>
          </p:spPr>
          <p:txBody>
            <a:bodyPr wrap="square" lIns="0" tIns="0" rIns="0" bIns="0" rtlCol="0"/>
            <a:lstStyle/>
            <a:p>
              <a:endParaRPr/>
            </a:p>
          </p:txBody>
        </p:sp>
      </p:grpSp>
      <p:sp>
        <p:nvSpPr>
          <p:cNvPr id="23" name="object 23"/>
          <p:cNvSpPr txBox="1"/>
          <p:nvPr/>
        </p:nvSpPr>
        <p:spPr>
          <a:xfrm>
            <a:off x="4938966" y="1665732"/>
            <a:ext cx="652145" cy="238760"/>
          </a:xfrm>
          <a:prstGeom prst="rect">
            <a:avLst/>
          </a:prstGeom>
        </p:spPr>
        <p:txBody>
          <a:bodyPr vert="horz" wrap="square" lIns="0" tIns="12700" rIns="0" bIns="0" rtlCol="0">
            <a:spAutoFit/>
          </a:bodyPr>
          <a:lstStyle/>
          <a:p>
            <a:pPr>
              <a:lnSpc>
                <a:spcPct val="100000"/>
              </a:lnSpc>
              <a:spcBef>
                <a:spcPts val="100"/>
              </a:spcBef>
            </a:pPr>
            <a:r>
              <a:rPr sz="1400" spc="-5" dirty="0">
                <a:latin typeface="Arial"/>
                <a:cs typeface="Arial"/>
              </a:rPr>
              <a:t>Memory</a:t>
            </a:r>
            <a:endParaRPr sz="1400">
              <a:latin typeface="Arial"/>
              <a:cs typeface="Arial"/>
            </a:endParaRPr>
          </a:p>
        </p:txBody>
      </p:sp>
      <p:grpSp>
        <p:nvGrpSpPr>
          <p:cNvPr id="24" name="object 24"/>
          <p:cNvGrpSpPr/>
          <p:nvPr/>
        </p:nvGrpSpPr>
        <p:grpSpPr>
          <a:xfrm>
            <a:off x="6055423" y="1543913"/>
            <a:ext cx="964565" cy="480695"/>
            <a:chOff x="6055423" y="1543913"/>
            <a:chExt cx="964565" cy="480695"/>
          </a:xfrm>
        </p:grpSpPr>
        <p:sp>
          <p:nvSpPr>
            <p:cNvPr id="25" name="object 25"/>
            <p:cNvSpPr/>
            <p:nvPr/>
          </p:nvSpPr>
          <p:spPr>
            <a:xfrm>
              <a:off x="6068123" y="1556613"/>
              <a:ext cx="939165" cy="455295"/>
            </a:xfrm>
            <a:custGeom>
              <a:avLst/>
              <a:gdLst/>
              <a:ahLst/>
              <a:cxnLst/>
              <a:rect l="l" t="t" r="r" b="b"/>
              <a:pathLst>
                <a:path w="939165" h="455294">
                  <a:moveTo>
                    <a:pt x="862799" y="0"/>
                  </a:moveTo>
                  <a:lnTo>
                    <a:pt x="75780" y="0"/>
                  </a:lnTo>
                  <a:lnTo>
                    <a:pt x="46280" y="5954"/>
                  </a:lnTo>
                  <a:lnTo>
                    <a:pt x="22193" y="22193"/>
                  </a:lnTo>
                  <a:lnTo>
                    <a:pt x="5954" y="46280"/>
                  </a:lnTo>
                  <a:lnTo>
                    <a:pt x="0" y="75780"/>
                  </a:lnTo>
                  <a:lnTo>
                    <a:pt x="0" y="378904"/>
                  </a:lnTo>
                  <a:lnTo>
                    <a:pt x="5954" y="408404"/>
                  </a:lnTo>
                  <a:lnTo>
                    <a:pt x="22193" y="432492"/>
                  </a:lnTo>
                  <a:lnTo>
                    <a:pt x="46280" y="448731"/>
                  </a:lnTo>
                  <a:lnTo>
                    <a:pt x="75780" y="454685"/>
                  </a:lnTo>
                  <a:lnTo>
                    <a:pt x="862799" y="454685"/>
                  </a:lnTo>
                  <a:lnTo>
                    <a:pt x="892301" y="448731"/>
                  </a:lnTo>
                  <a:lnTo>
                    <a:pt x="916393" y="432492"/>
                  </a:lnTo>
                  <a:lnTo>
                    <a:pt x="932637" y="408404"/>
                  </a:lnTo>
                  <a:lnTo>
                    <a:pt x="938593" y="378904"/>
                  </a:lnTo>
                  <a:lnTo>
                    <a:pt x="938593" y="75780"/>
                  </a:lnTo>
                  <a:lnTo>
                    <a:pt x="932637" y="46280"/>
                  </a:lnTo>
                  <a:lnTo>
                    <a:pt x="916393" y="22193"/>
                  </a:lnTo>
                  <a:lnTo>
                    <a:pt x="892301" y="5954"/>
                  </a:lnTo>
                  <a:lnTo>
                    <a:pt x="862799" y="0"/>
                  </a:lnTo>
                  <a:close/>
                </a:path>
              </a:pathLst>
            </a:custGeom>
            <a:solidFill>
              <a:srgbClr val="FFFFFF"/>
            </a:solidFill>
          </p:spPr>
          <p:txBody>
            <a:bodyPr wrap="square" lIns="0" tIns="0" rIns="0" bIns="0" rtlCol="0"/>
            <a:lstStyle/>
            <a:p>
              <a:endParaRPr/>
            </a:p>
          </p:txBody>
        </p:sp>
        <p:sp>
          <p:nvSpPr>
            <p:cNvPr id="26" name="object 26"/>
            <p:cNvSpPr/>
            <p:nvPr/>
          </p:nvSpPr>
          <p:spPr>
            <a:xfrm>
              <a:off x="6068123" y="1556613"/>
              <a:ext cx="939165" cy="455295"/>
            </a:xfrm>
            <a:custGeom>
              <a:avLst/>
              <a:gdLst/>
              <a:ahLst/>
              <a:cxnLst/>
              <a:rect l="l" t="t" r="r" b="b"/>
              <a:pathLst>
                <a:path w="939165" h="455294">
                  <a:moveTo>
                    <a:pt x="0" y="75783"/>
                  </a:moveTo>
                  <a:lnTo>
                    <a:pt x="5955" y="46285"/>
                  </a:lnTo>
                  <a:lnTo>
                    <a:pt x="22196" y="22196"/>
                  </a:lnTo>
                  <a:lnTo>
                    <a:pt x="46285" y="5955"/>
                  </a:lnTo>
                  <a:lnTo>
                    <a:pt x="75783" y="0"/>
                  </a:lnTo>
                  <a:lnTo>
                    <a:pt x="862810" y="0"/>
                  </a:lnTo>
                  <a:lnTo>
                    <a:pt x="892308" y="5955"/>
                  </a:lnTo>
                  <a:lnTo>
                    <a:pt x="916397" y="22196"/>
                  </a:lnTo>
                  <a:lnTo>
                    <a:pt x="932638" y="46285"/>
                  </a:lnTo>
                  <a:lnTo>
                    <a:pt x="938593" y="75783"/>
                  </a:lnTo>
                  <a:lnTo>
                    <a:pt x="938593" y="378911"/>
                  </a:lnTo>
                  <a:lnTo>
                    <a:pt x="932638" y="408410"/>
                  </a:lnTo>
                  <a:lnTo>
                    <a:pt x="916397" y="432498"/>
                  </a:lnTo>
                  <a:lnTo>
                    <a:pt x="892308" y="448739"/>
                  </a:lnTo>
                  <a:lnTo>
                    <a:pt x="862810" y="454695"/>
                  </a:lnTo>
                  <a:lnTo>
                    <a:pt x="75783" y="454695"/>
                  </a:lnTo>
                  <a:lnTo>
                    <a:pt x="46285" y="448739"/>
                  </a:lnTo>
                  <a:lnTo>
                    <a:pt x="22196" y="432498"/>
                  </a:lnTo>
                  <a:lnTo>
                    <a:pt x="5955" y="408410"/>
                  </a:lnTo>
                  <a:lnTo>
                    <a:pt x="0" y="378911"/>
                  </a:lnTo>
                  <a:lnTo>
                    <a:pt x="0" y="75783"/>
                  </a:lnTo>
                  <a:close/>
                </a:path>
              </a:pathLst>
            </a:custGeom>
            <a:ln w="25400">
              <a:solidFill>
                <a:srgbClr val="FFFFFF"/>
              </a:solidFill>
            </a:ln>
          </p:spPr>
          <p:txBody>
            <a:bodyPr wrap="square" lIns="0" tIns="0" rIns="0" bIns="0" rtlCol="0"/>
            <a:lstStyle/>
            <a:p>
              <a:endParaRPr/>
            </a:p>
          </p:txBody>
        </p:sp>
      </p:grpSp>
      <p:sp>
        <p:nvSpPr>
          <p:cNvPr id="27" name="object 27"/>
          <p:cNvSpPr txBox="1"/>
          <p:nvPr/>
        </p:nvSpPr>
        <p:spPr>
          <a:xfrm>
            <a:off x="6339776" y="1665732"/>
            <a:ext cx="408305" cy="238760"/>
          </a:xfrm>
          <a:prstGeom prst="rect">
            <a:avLst/>
          </a:prstGeom>
        </p:spPr>
        <p:txBody>
          <a:bodyPr vert="horz" wrap="square" lIns="0" tIns="12700" rIns="0" bIns="0" rtlCol="0">
            <a:spAutoFit/>
          </a:bodyPr>
          <a:lstStyle/>
          <a:p>
            <a:pPr>
              <a:lnSpc>
                <a:spcPct val="100000"/>
              </a:lnSpc>
              <a:spcBef>
                <a:spcPts val="100"/>
              </a:spcBef>
            </a:pPr>
            <a:r>
              <a:rPr sz="1400" dirty="0">
                <a:latin typeface="Arial"/>
                <a:cs typeface="Arial"/>
              </a:rPr>
              <a:t>vN</a:t>
            </a:r>
            <a:r>
              <a:rPr sz="1400" spc="-5" dirty="0">
                <a:latin typeface="Arial"/>
                <a:cs typeface="Arial"/>
              </a:rPr>
              <a:t>I</a:t>
            </a:r>
            <a:r>
              <a:rPr sz="1400" dirty="0">
                <a:latin typeface="Arial"/>
                <a:cs typeface="Arial"/>
              </a:rPr>
              <a:t>C</a:t>
            </a:r>
            <a:endParaRPr sz="1400">
              <a:latin typeface="Arial"/>
              <a:cs typeface="Arial"/>
            </a:endParaRPr>
          </a:p>
        </p:txBody>
      </p:sp>
      <p:grpSp>
        <p:nvGrpSpPr>
          <p:cNvPr id="28" name="object 28"/>
          <p:cNvGrpSpPr/>
          <p:nvPr/>
        </p:nvGrpSpPr>
        <p:grpSpPr>
          <a:xfrm>
            <a:off x="4753902" y="2107069"/>
            <a:ext cx="1014094" cy="480695"/>
            <a:chOff x="4753902" y="2107069"/>
            <a:chExt cx="1014094" cy="480695"/>
          </a:xfrm>
        </p:grpSpPr>
        <p:sp>
          <p:nvSpPr>
            <p:cNvPr id="29" name="object 29"/>
            <p:cNvSpPr/>
            <p:nvPr/>
          </p:nvSpPr>
          <p:spPr>
            <a:xfrm>
              <a:off x="4766602" y="2119769"/>
              <a:ext cx="988694" cy="455295"/>
            </a:xfrm>
            <a:custGeom>
              <a:avLst/>
              <a:gdLst/>
              <a:ahLst/>
              <a:cxnLst/>
              <a:rect l="l" t="t" r="r" b="b"/>
              <a:pathLst>
                <a:path w="988695" h="455294">
                  <a:moveTo>
                    <a:pt x="912863" y="0"/>
                  </a:moveTo>
                  <a:lnTo>
                    <a:pt x="75780" y="0"/>
                  </a:lnTo>
                  <a:lnTo>
                    <a:pt x="46286" y="5954"/>
                  </a:lnTo>
                  <a:lnTo>
                    <a:pt x="22198" y="22193"/>
                  </a:lnTo>
                  <a:lnTo>
                    <a:pt x="5956" y="46280"/>
                  </a:lnTo>
                  <a:lnTo>
                    <a:pt x="0" y="75780"/>
                  </a:lnTo>
                  <a:lnTo>
                    <a:pt x="0" y="378904"/>
                  </a:lnTo>
                  <a:lnTo>
                    <a:pt x="5956" y="408404"/>
                  </a:lnTo>
                  <a:lnTo>
                    <a:pt x="22198" y="432492"/>
                  </a:lnTo>
                  <a:lnTo>
                    <a:pt x="46286" y="448731"/>
                  </a:lnTo>
                  <a:lnTo>
                    <a:pt x="75780" y="454685"/>
                  </a:lnTo>
                  <a:lnTo>
                    <a:pt x="912863" y="454685"/>
                  </a:lnTo>
                  <a:lnTo>
                    <a:pt x="942363" y="448731"/>
                  </a:lnTo>
                  <a:lnTo>
                    <a:pt x="966450" y="432492"/>
                  </a:lnTo>
                  <a:lnTo>
                    <a:pt x="982689" y="408404"/>
                  </a:lnTo>
                  <a:lnTo>
                    <a:pt x="988644" y="378904"/>
                  </a:lnTo>
                  <a:lnTo>
                    <a:pt x="988644" y="75780"/>
                  </a:lnTo>
                  <a:lnTo>
                    <a:pt x="982689" y="46280"/>
                  </a:lnTo>
                  <a:lnTo>
                    <a:pt x="966450" y="22193"/>
                  </a:lnTo>
                  <a:lnTo>
                    <a:pt x="942363" y="5954"/>
                  </a:lnTo>
                  <a:lnTo>
                    <a:pt x="912863" y="0"/>
                  </a:lnTo>
                  <a:close/>
                </a:path>
              </a:pathLst>
            </a:custGeom>
            <a:solidFill>
              <a:srgbClr val="FFFFFF"/>
            </a:solidFill>
          </p:spPr>
          <p:txBody>
            <a:bodyPr wrap="square" lIns="0" tIns="0" rIns="0" bIns="0" rtlCol="0"/>
            <a:lstStyle/>
            <a:p>
              <a:endParaRPr/>
            </a:p>
          </p:txBody>
        </p:sp>
        <p:sp>
          <p:nvSpPr>
            <p:cNvPr id="30" name="object 30"/>
            <p:cNvSpPr/>
            <p:nvPr/>
          </p:nvSpPr>
          <p:spPr>
            <a:xfrm>
              <a:off x="4766602" y="2119769"/>
              <a:ext cx="988694" cy="455295"/>
            </a:xfrm>
            <a:custGeom>
              <a:avLst/>
              <a:gdLst/>
              <a:ahLst/>
              <a:cxnLst/>
              <a:rect l="l" t="t" r="r" b="b"/>
              <a:pathLst>
                <a:path w="988695" h="455294">
                  <a:moveTo>
                    <a:pt x="0" y="75783"/>
                  </a:moveTo>
                  <a:lnTo>
                    <a:pt x="5955" y="46285"/>
                  </a:lnTo>
                  <a:lnTo>
                    <a:pt x="22196" y="22196"/>
                  </a:lnTo>
                  <a:lnTo>
                    <a:pt x="46285" y="5955"/>
                  </a:lnTo>
                  <a:lnTo>
                    <a:pt x="75783" y="0"/>
                  </a:lnTo>
                  <a:lnTo>
                    <a:pt x="912867" y="0"/>
                  </a:lnTo>
                  <a:lnTo>
                    <a:pt x="942366" y="5955"/>
                  </a:lnTo>
                  <a:lnTo>
                    <a:pt x="966455" y="22196"/>
                  </a:lnTo>
                  <a:lnTo>
                    <a:pt x="982696" y="46285"/>
                  </a:lnTo>
                  <a:lnTo>
                    <a:pt x="988651" y="75783"/>
                  </a:lnTo>
                  <a:lnTo>
                    <a:pt x="988651" y="378911"/>
                  </a:lnTo>
                  <a:lnTo>
                    <a:pt x="982696" y="408409"/>
                  </a:lnTo>
                  <a:lnTo>
                    <a:pt x="966455" y="432498"/>
                  </a:lnTo>
                  <a:lnTo>
                    <a:pt x="942366" y="448739"/>
                  </a:lnTo>
                  <a:lnTo>
                    <a:pt x="912867" y="454695"/>
                  </a:lnTo>
                  <a:lnTo>
                    <a:pt x="75783" y="454695"/>
                  </a:lnTo>
                  <a:lnTo>
                    <a:pt x="46285" y="448739"/>
                  </a:lnTo>
                  <a:lnTo>
                    <a:pt x="22196" y="432498"/>
                  </a:lnTo>
                  <a:lnTo>
                    <a:pt x="5955" y="408409"/>
                  </a:lnTo>
                  <a:lnTo>
                    <a:pt x="0" y="378911"/>
                  </a:lnTo>
                  <a:lnTo>
                    <a:pt x="0" y="75783"/>
                  </a:lnTo>
                  <a:close/>
                </a:path>
              </a:pathLst>
            </a:custGeom>
            <a:ln w="25400">
              <a:solidFill>
                <a:srgbClr val="FFFFFF"/>
              </a:solidFill>
            </a:ln>
          </p:spPr>
          <p:txBody>
            <a:bodyPr wrap="square" lIns="0" tIns="0" rIns="0" bIns="0" rtlCol="0"/>
            <a:lstStyle/>
            <a:p>
              <a:endParaRPr/>
            </a:p>
          </p:txBody>
        </p:sp>
      </p:grpSp>
      <p:sp>
        <p:nvSpPr>
          <p:cNvPr id="31" name="object 31"/>
          <p:cNvSpPr txBox="1"/>
          <p:nvPr/>
        </p:nvSpPr>
        <p:spPr>
          <a:xfrm>
            <a:off x="5028361" y="2226564"/>
            <a:ext cx="478155" cy="238760"/>
          </a:xfrm>
          <a:prstGeom prst="rect">
            <a:avLst/>
          </a:prstGeom>
        </p:spPr>
        <p:txBody>
          <a:bodyPr vert="horz" wrap="square" lIns="0" tIns="12700" rIns="0" bIns="0" rtlCol="0">
            <a:spAutoFit/>
          </a:bodyPr>
          <a:lstStyle/>
          <a:p>
            <a:pPr>
              <a:lnSpc>
                <a:spcPct val="100000"/>
              </a:lnSpc>
              <a:spcBef>
                <a:spcPts val="100"/>
              </a:spcBef>
            </a:pPr>
            <a:r>
              <a:rPr sz="1400" dirty="0">
                <a:latin typeface="Arial"/>
                <a:cs typeface="Arial"/>
              </a:rPr>
              <a:t>vCPU</a:t>
            </a:r>
            <a:endParaRPr sz="1400">
              <a:latin typeface="Arial"/>
              <a:cs typeface="Arial"/>
            </a:endParaRPr>
          </a:p>
        </p:txBody>
      </p:sp>
      <p:sp>
        <p:nvSpPr>
          <p:cNvPr id="32" name="object 32"/>
          <p:cNvSpPr/>
          <p:nvPr/>
        </p:nvSpPr>
        <p:spPr>
          <a:xfrm>
            <a:off x="4766602" y="1014310"/>
            <a:ext cx="2273935" cy="438150"/>
          </a:xfrm>
          <a:custGeom>
            <a:avLst/>
            <a:gdLst/>
            <a:ahLst/>
            <a:cxnLst/>
            <a:rect l="l" t="t" r="r" b="b"/>
            <a:pathLst>
              <a:path w="2273934" h="438150">
                <a:moveTo>
                  <a:pt x="2200478" y="0"/>
                </a:moveTo>
                <a:lnTo>
                  <a:pt x="72999" y="0"/>
                </a:lnTo>
                <a:lnTo>
                  <a:pt x="44582" y="5735"/>
                </a:lnTo>
                <a:lnTo>
                  <a:pt x="21378" y="21378"/>
                </a:lnTo>
                <a:lnTo>
                  <a:pt x="5735" y="44582"/>
                </a:lnTo>
                <a:lnTo>
                  <a:pt x="0" y="72999"/>
                </a:lnTo>
                <a:lnTo>
                  <a:pt x="0" y="364998"/>
                </a:lnTo>
                <a:lnTo>
                  <a:pt x="5735" y="393417"/>
                </a:lnTo>
                <a:lnTo>
                  <a:pt x="21378" y="416625"/>
                </a:lnTo>
                <a:lnTo>
                  <a:pt x="44582" y="432272"/>
                </a:lnTo>
                <a:lnTo>
                  <a:pt x="72999" y="438010"/>
                </a:lnTo>
                <a:lnTo>
                  <a:pt x="2200478" y="438010"/>
                </a:lnTo>
                <a:lnTo>
                  <a:pt x="2228895" y="432272"/>
                </a:lnTo>
                <a:lnTo>
                  <a:pt x="2252098" y="416625"/>
                </a:lnTo>
                <a:lnTo>
                  <a:pt x="2267741" y="393417"/>
                </a:lnTo>
                <a:lnTo>
                  <a:pt x="2273477" y="364998"/>
                </a:lnTo>
                <a:lnTo>
                  <a:pt x="2273477" y="72999"/>
                </a:lnTo>
                <a:lnTo>
                  <a:pt x="2267741" y="44582"/>
                </a:lnTo>
                <a:lnTo>
                  <a:pt x="2252098" y="21378"/>
                </a:lnTo>
                <a:lnTo>
                  <a:pt x="2228895" y="5735"/>
                </a:lnTo>
                <a:lnTo>
                  <a:pt x="2200478" y="0"/>
                </a:lnTo>
                <a:close/>
              </a:path>
            </a:pathLst>
          </a:custGeom>
          <a:solidFill>
            <a:srgbClr val="EEEEEE"/>
          </a:solidFill>
        </p:spPr>
        <p:txBody>
          <a:bodyPr wrap="square" lIns="0" tIns="0" rIns="0" bIns="0" rtlCol="0"/>
          <a:lstStyle/>
          <a:p>
            <a:endParaRPr/>
          </a:p>
        </p:txBody>
      </p:sp>
      <p:sp>
        <p:nvSpPr>
          <p:cNvPr id="33" name="object 33"/>
          <p:cNvSpPr txBox="1"/>
          <p:nvPr/>
        </p:nvSpPr>
        <p:spPr>
          <a:xfrm>
            <a:off x="5469166" y="1114044"/>
            <a:ext cx="882015" cy="238760"/>
          </a:xfrm>
          <a:prstGeom prst="rect">
            <a:avLst/>
          </a:prstGeom>
        </p:spPr>
        <p:txBody>
          <a:bodyPr vert="horz" wrap="square" lIns="0" tIns="12700" rIns="0" bIns="0" rtlCol="0">
            <a:spAutoFit/>
          </a:bodyPr>
          <a:lstStyle/>
          <a:p>
            <a:pPr>
              <a:lnSpc>
                <a:spcPct val="100000"/>
              </a:lnSpc>
              <a:spcBef>
                <a:spcPts val="100"/>
              </a:spcBef>
            </a:pPr>
            <a:r>
              <a:rPr sz="1400" spc="-5" dirty="0">
                <a:latin typeface="Arial"/>
                <a:cs typeface="Arial"/>
              </a:rPr>
              <a:t>Application</a:t>
            </a:r>
            <a:endParaRPr sz="1400">
              <a:latin typeface="Arial"/>
              <a:cs typeface="Arial"/>
            </a:endParaRPr>
          </a:p>
        </p:txBody>
      </p:sp>
      <p:grpSp>
        <p:nvGrpSpPr>
          <p:cNvPr id="34" name="object 34"/>
          <p:cNvGrpSpPr/>
          <p:nvPr/>
        </p:nvGrpSpPr>
        <p:grpSpPr>
          <a:xfrm>
            <a:off x="5901867" y="1825675"/>
            <a:ext cx="3075940" cy="2423795"/>
            <a:chOff x="5901867" y="1825675"/>
            <a:chExt cx="3075940" cy="2423795"/>
          </a:xfrm>
        </p:grpSpPr>
        <p:sp>
          <p:nvSpPr>
            <p:cNvPr id="35" name="object 35"/>
            <p:cNvSpPr/>
            <p:nvPr/>
          </p:nvSpPr>
          <p:spPr>
            <a:xfrm>
              <a:off x="5901867" y="2980143"/>
              <a:ext cx="89535" cy="597535"/>
            </a:xfrm>
            <a:custGeom>
              <a:avLst/>
              <a:gdLst/>
              <a:ahLst/>
              <a:cxnLst/>
              <a:rect l="l" t="t" r="r" b="b"/>
              <a:pathLst>
                <a:path w="89535" h="597535">
                  <a:moveTo>
                    <a:pt x="32150" y="511759"/>
                  </a:moveTo>
                  <a:lnTo>
                    <a:pt x="3568" y="512000"/>
                  </a:lnTo>
                  <a:lnTo>
                    <a:pt x="47155" y="597357"/>
                  </a:lnTo>
                  <a:lnTo>
                    <a:pt x="82063" y="526046"/>
                  </a:lnTo>
                  <a:lnTo>
                    <a:pt x="32270" y="526046"/>
                  </a:lnTo>
                  <a:lnTo>
                    <a:pt x="32150" y="511759"/>
                  </a:lnTo>
                  <a:close/>
                </a:path>
                <a:path w="89535" h="597535">
                  <a:moveTo>
                    <a:pt x="60725" y="511517"/>
                  </a:moveTo>
                  <a:lnTo>
                    <a:pt x="32150" y="511759"/>
                  </a:lnTo>
                  <a:lnTo>
                    <a:pt x="32270" y="526046"/>
                  </a:lnTo>
                  <a:lnTo>
                    <a:pt x="60845" y="525805"/>
                  </a:lnTo>
                  <a:lnTo>
                    <a:pt x="60725" y="511517"/>
                  </a:lnTo>
                  <a:close/>
                </a:path>
                <a:path w="89535" h="597535">
                  <a:moveTo>
                    <a:pt x="89293" y="511276"/>
                  </a:moveTo>
                  <a:lnTo>
                    <a:pt x="60725" y="511517"/>
                  </a:lnTo>
                  <a:lnTo>
                    <a:pt x="60845" y="525805"/>
                  </a:lnTo>
                  <a:lnTo>
                    <a:pt x="32270" y="526046"/>
                  </a:lnTo>
                  <a:lnTo>
                    <a:pt x="82063" y="526046"/>
                  </a:lnTo>
                  <a:lnTo>
                    <a:pt x="89293" y="511276"/>
                  </a:lnTo>
                  <a:close/>
                </a:path>
                <a:path w="89535" h="597535">
                  <a:moveTo>
                    <a:pt x="57155" y="85597"/>
                  </a:moveTo>
                  <a:lnTo>
                    <a:pt x="28580" y="85839"/>
                  </a:lnTo>
                  <a:lnTo>
                    <a:pt x="32150" y="511759"/>
                  </a:lnTo>
                  <a:lnTo>
                    <a:pt x="60725" y="511517"/>
                  </a:lnTo>
                  <a:lnTo>
                    <a:pt x="57155" y="85597"/>
                  </a:lnTo>
                  <a:close/>
                </a:path>
                <a:path w="89535" h="597535">
                  <a:moveTo>
                    <a:pt x="42151" y="0"/>
                  </a:moveTo>
                  <a:lnTo>
                    <a:pt x="0" y="86080"/>
                  </a:lnTo>
                  <a:lnTo>
                    <a:pt x="28580" y="85839"/>
                  </a:lnTo>
                  <a:lnTo>
                    <a:pt x="28460" y="71551"/>
                  </a:lnTo>
                  <a:lnTo>
                    <a:pt x="78554" y="71310"/>
                  </a:lnTo>
                  <a:lnTo>
                    <a:pt x="42151" y="0"/>
                  </a:lnTo>
                  <a:close/>
                </a:path>
                <a:path w="89535" h="597535">
                  <a:moveTo>
                    <a:pt x="57035" y="71310"/>
                  </a:moveTo>
                  <a:lnTo>
                    <a:pt x="28460" y="71551"/>
                  </a:lnTo>
                  <a:lnTo>
                    <a:pt x="28580" y="85839"/>
                  </a:lnTo>
                  <a:lnTo>
                    <a:pt x="57155" y="85597"/>
                  </a:lnTo>
                  <a:lnTo>
                    <a:pt x="57035" y="71310"/>
                  </a:lnTo>
                  <a:close/>
                </a:path>
                <a:path w="89535" h="597535">
                  <a:moveTo>
                    <a:pt x="78554" y="71310"/>
                  </a:moveTo>
                  <a:lnTo>
                    <a:pt x="57035" y="71310"/>
                  </a:lnTo>
                  <a:lnTo>
                    <a:pt x="57155" y="85597"/>
                  </a:lnTo>
                  <a:lnTo>
                    <a:pt x="85725" y="85356"/>
                  </a:lnTo>
                  <a:lnTo>
                    <a:pt x="78554" y="71310"/>
                  </a:lnTo>
                  <a:close/>
                </a:path>
              </a:pathLst>
            </a:custGeom>
            <a:solidFill>
              <a:srgbClr val="000000"/>
            </a:solidFill>
          </p:spPr>
          <p:txBody>
            <a:bodyPr wrap="square" lIns="0" tIns="0" rIns="0" bIns="0" rtlCol="0"/>
            <a:lstStyle/>
            <a:p>
              <a:endParaRPr/>
            </a:p>
          </p:txBody>
        </p:sp>
        <p:sp>
          <p:nvSpPr>
            <p:cNvPr id="36" name="object 36"/>
            <p:cNvSpPr/>
            <p:nvPr/>
          </p:nvSpPr>
          <p:spPr>
            <a:xfrm>
              <a:off x="7555267" y="1825675"/>
              <a:ext cx="1423035" cy="2423795"/>
            </a:xfrm>
            <a:custGeom>
              <a:avLst/>
              <a:gdLst/>
              <a:ahLst/>
              <a:cxnLst/>
              <a:rect l="l" t="t" r="r" b="b"/>
              <a:pathLst>
                <a:path w="1423034" h="2423795">
                  <a:moveTo>
                    <a:pt x="1422488" y="0"/>
                  </a:moveTo>
                  <a:lnTo>
                    <a:pt x="0" y="0"/>
                  </a:lnTo>
                  <a:lnTo>
                    <a:pt x="0" y="2423654"/>
                  </a:lnTo>
                  <a:lnTo>
                    <a:pt x="1422488" y="2423654"/>
                  </a:lnTo>
                  <a:lnTo>
                    <a:pt x="1422488" y="0"/>
                  </a:lnTo>
                  <a:close/>
                </a:path>
              </a:pathLst>
            </a:custGeom>
            <a:solidFill>
              <a:srgbClr val="FFCD8C"/>
            </a:solidFill>
          </p:spPr>
          <p:txBody>
            <a:bodyPr wrap="square" lIns="0" tIns="0" rIns="0" bIns="0" rtlCol="0"/>
            <a:lstStyle/>
            <a:p>
              <a:endParaRPr/>
            </a:p>
          </p:txBody>
        </p:sp>
        <p:sp>
          <p:nvSpPr>
            <p:cNvPr id="37" name="object 37"/>
            <p:cNvSpPr/>
            <p:nvPr/>
          </p:nvSpPr>
          <p:spPr>
            <a:xfrm>
              <a:off x="7707528" y="2336685"/>
              <a:ext cx="1163955" cy="780415"/>
            </a:xfrm>
            <a:custGeom>
              <a:avLst/>
              <a:gdLst/>
              <a:ahLst/>
              <a:cxnLst/>
              <a:rect l="l" t="t" r="r" b="b"/>
              <a:pathLst>
                <a:path w="1163954" h="780414">
                  <a:moveTo>
                    <a:pt x="1033843" y="0"/>
                  </a:moveTo>
                  <a:lnTo>
                    <a:pt x="130009" y="0"/>
                  </a:lnTo>
                  <a:lnTo>
                    <a:pt x="79408" y="10216"/>
                  </a:lnTo>
                  <a:lnTo>
                    <a:pt x="38082" y="38077"/>
                  </a:lnTo>
                  <a:lnTo>
                    <a:pt x="10218" y="79402"/>
                  </a:lnTo>
                  <a:lnTo>
                    <a:pt x="0" y="130009"/>
                  </a:lnTo>
                  <a:lnTo>
                    <a:pt x="0" y="650062"/>
                  </a:lnTo>
                  <a:lnTo>
                    <a:pt x="10218" y="700669"/>
                  </a:lnTo>
                  <a:lnTo>
                    <a:pt x="38082" y="741994"/>
                  </a:lnTo>
                  <a:lnTo>
                    <a:pt x="79408" y="769855"/>
                  </a:lnTo>
                  <a:lnTo>
                    <a:pt x="130009" y="780072"/>
                  </a:lnTo>
                  <a:lnTo>
                    <a:pt x="1033843" y="780072"/>
                  </a:lnTo>
                  <a:lnTo>
                    <a:pt x="1084452" y="769855"/>
                  </a:lnTo>
                  <a:lnTo>
                    <a:pt x="1125781" y="741994"/>
                  </a:lnTo>
                  <a:lnTo>
                    <a:pt x="1153647" y="700669"/>
                  </a:lnTo>
                  <a:lnTo>
                    <a:pt x="1163866" y="650062"/>
                  </a:lnTo>
                  <a:lnTo>
                    <a:pt x="1163866" y="130009"/>
                  </a:lnTo>
                  <a:lnTo>
                    <a:pt x="1153647" y="79402"/>
                  </a:lnTo>
                  <a:lnTo>
                    <a:pt x="1125781" y="38077"/>
                  </a:lnTo>
                  <a:lnTo>
                    <a:pt x="1084452" y="10216"/>
                  </a:lnTo>
                  <a:lnTo>
                    <a:pt x="1033843" y="0"/>
                  </a:lnTo>
                  <a:close/>
                </a:path>
              </a:pathLst>
            </a:custGeom>
            <a:solidFill>
              <a:srgbClr val="FFFFFF"/>
            </a:solidFill>
          </p:spPr>
          <p:txBody>
            <a:bodyPr wrap="square" lIns="0" tIns="0" rIns="0" bIns="0" rtlCol="0"/>
            <a:lstStyle/>
            <a:p>
              <a:endParaRPr/>
            </a:p>
          </p:txBody>
        </p:sp>
        <p:sp>
          <p:nvSpPr>
            <p:cNvPr id="38" name="object 38"/>
            <p:cNvSpPr/>
            <p:nvPr/>
          </p:nvSpPr>
          <p:spPr>
            <a:xfrm>
              <a:off x="7707528" y="2336685"/>
              <a:ext cx="1163955" cy="780415"/>
            </a:xfrm>
            <a:custGeom>
              <a:avLst/>
              <a:gdLst/>
              <a:ahLst/>
              <a:cxnLst/>
              <a:rect l="l" t="t" r="r" b="b"/>
              <a:pathLst>
                <a:path w="1163954" h="780414">
                  <a:moveTo>
                    <a:pt x="0" y="130015"/>
                  </a:moveTo>
                  <a:lnTo>
                    <a:pt x="10217" y="79407"/>
                  </a:lnTo>
                  <a:lnTo>
                    <a:pt x="38080" y="38080"/>
                  </a:lnTo>
                  <a:lnTo>
                    <a:pt x="79407" y="10217"/>
                  </a:lnTo>
                  <a:lnTo>
                    <a:pt x="130015" y="0"/>
                  </a:lnTo>
                  <a:lnTo>
                    <a:pt x="1033840" y="0"/>
                  </a:lnTo>
                  <a:lnTo>
                    <a:pt x="1084451" y="10217"/>
                  </a:lnTo>
                  <a:lnTo>
                    <a:pt x="1125779" y="38080"/>
                  </a:lnTo>
                  <a:lnTo>
                    <a:pt x="1153643" y="79407"/>
                  </a:lnTo>
                  <a:lnTo>
                    <a:pt x="1163860" y="130015"/>
                  </a:lnTo>
                  <a:lnTo>
                    <a:pt x="1163860" y="650061"/>
                  </a:lnTo>
                  <a:lnTo>
                    <a:pt x="1153643" y="700668"/>
                  </a:lnTo>
                  <a:lnTo>
                    <a:pt x="1125779" y="741995"/>
                  </a:lnTo>
                  <a:lnTo>
                    <a:pt x="1084451" y="769859"/>
                  </a:lnTo>
                  <a:lnTo>
                    <a:pt x="1033840" y="780076"/>
                  </a:lnTo>
                  <a:lnTo>
                    <a:pt x="130015" y="780076"/>
                  </a:lnTo>
                  <a:lnTo>
                    <a:pt x="79407" y="769859"/>
                  </a:lnTo>
                  <a:lnTo>
                    <a:pt x="38080" y="741995"/>
                  </a:lnTo>
                  <a:lnTo>
                    <a:pt x="10217" y="700668"/>
                  </a:lnTo>
                  <a:lnTo>
                    <a:pt x="0" y="650061"/>
                  </a:lnTo>
                  <a:lnTo>
                    <a:pt x="0" y="130015"/>
                  </a:lnTo>
                  <a:close/>
                </a:path>
              </a:pathLst>
            </a:custGeom>
            <a:ln w="25400">
              <a:solidFill>
                <a:srgbClr val="FFFFFF"/>
              </a:solidFill>
            </a:ln>
          </p:spPr>
          <p:txBody>
            <a:bodyPr wrap="square" lIns="0" tIns="0" rIns="0" bIns="0" rtlCol="0"/>
            <a:lstStyle/>
            <a:p>
              <a:endParaRPr/>
            </a:p>
          </p:txBody>
        </p:sp>
      </p:grpSp>
      <p:sp>
        <p:nvSpPr>
          <p:cNvPr id="39" name="object 39"/>
          <p:cNvSpPr txBox="1"/>
          <p:nvPr/>
        </p:nvSpPr>
        <p:spPr>
          <a:xfrm>
            <a:off x="7555268" y="1825675"/>
            <a:ext cx="1423035" cy="2423795"/>
          </a:xfrm>
          <a:prstGeom prst="rect">
            <a:avLst/>
          </a:prstGeom>
        </p:spPr>
        <p:txBody>
          <a:bodyPr vert="horz" wrap="square" lIns="0" tIns="0" rIns="0" bIns="0" rtlCol="0">
            <a:spAutoFit/>
          </a:bodyPr>
          <a:lstStyle/>
          <a:p>
            <a:pPr>
              <a:lnSpc>
                <a:spcPct val="100000"/>
              </a:lnSpc>
            </a:pPr>
            <a:endParaRPr sz="1500">
              <a:latin typeface="Times New Roman"/>
              <a:cs typeface="Times New Roman"/>
            </a:endParaRPr>
          </a:p>
          <a:p>
            <a:pPr>
              <a:lnSpc>
                <a:spcPct val="100000"/>
              </a:lnSpc>
            </a:pPr>
            <a:endParaRPr sz="1500">
              <a:latin typeface="Times New Roman"/>
              <a:cs typeface="Times New Roman"/>
            </a:endParaRPr>
          </a:p>
          <a:p>
            <a:pPr>
              <a:lnSpc>
                <a:spcPct val="100000"/>
              </a:lnSpc>
              <a:spcBef>
                <a:spcPts val="5"/>
              </a:spcBef>
            </a:pPr>
            <a:endParaRPr sz="1800">
              <a:latin typeface="Times New Roman"/>
              <a:cs typeface="Times New Roman"/>
            </a:endParaRPr>
          </a:p>
          <a:p>
            <a:pPr marL="339090" marR="285115" indent="-635" algn="ctr">
              <a:lnSpc>
                <a:spcPts val="1610"/>
              </a:lnSpc>
              <a:spcBef>
                <a:spcPts val="5"/>
              </a:spcBef>
            </a:pPr>
            <a:r>
              <a:rPr sz="1400" dirty="0">
                <a:latin typeface="Arial"/>
                <a:cs typeface="Arial"/>
              </a:rPr>
              <a:t>H</a:t>
            </a:r>
            <a:r>
              <a:rPr sz="1400" spc="-5" dirty="0">
                <a:latin typeface="Arial"/>
                <a:cs typeface="Arial"/>
              </a:rPr>
              <a:t>ard</a:t>
            </a:r>
            <a:r>
              <a:rPr sz="1400" dirty="0">
                <a:latin typeface="Arial"/>
                <a:cs typeface="Arial"/>
              </a:rPr>
              <a:t>w</a:t>
            </a:r>
            <a:r>
              <a:rPr sz="1400" spc="-5" dirty="0">
                <a:latin typeface="Arial"/>
                <a:cs typeface="Arial"/>
              </a:rPr>
              <a:t>ar</a:t>
            </a:r>
            <a:r>
              <a:rPr sz="1400" dirty="0">
                <a:latin typeface="Arial"/>
                <a:cs typeface="Arial"/>
              </a:rPr>
              <a:t>e  E</a:t>
            </a:r>
            <a:r>
              <a:rPr sz="1400" spc="-5" dirty="0">
                <a:latin typeface="Arial"/>
                <a:cs typeface="Arial"/>
              </a:rPr>
              <a:t>mu</a:t>
            </a:r>
            <a:r>
              <a:rPr sz="1400" dirty="0">
                <a:latin typeface="Arial"/>
                <a:cs typeface="Arial"/>
              </a:rPr>
              <a:t>l</a:t>
            </a:r>
            <a:r>
              <a:rPr sz="1400" spc="-5" dirty="0">
                <a:latin typeface="Arial"/>
                <a:cs typeface="Arial"/>
              </a:rPr>
              <a:t>at</a:t>
            </a:r>
            <a:r>
              <a:rPr sz="1400" dirty="0">
                <a:latin typeface="Arial"/>
                <a:cs typeface="Arial"/>
              </a:rPr>
              <a:t>i</a:t>
            </a:r>
            <a:r>
              <a:rPr sz="1400" spc="-5" dirty="0">
                <a:latin typeface="Arial"/>
                <a:cs typeface="Arial"/>
              </a:rPr>
              <a:t>o</a:t>
            </a:r>
            <a:r>
              <a:rPr sz="1400" dirty="0">
                <a:latin typeface="Arial"/>
                <a:cs typeface="Arial"/>
              </a:rPr>
              <a:t>n</a:t>
            </a:r>
            <a:endParaRPr sz="1400">
              <a:latin typeface="Arial"/>
              <a:cs typeface="Arial"/>
            </a:endParaRPr>
          </a:p>
          <a:p>
            <a:pPr>
              <a:lnSpc>
                <a:spcPct val="100000"/>
              </a:lnSpc>
            </a:pPr>
            <a:endParaRPr sz="1500">
              <a:latin typeface="Arial"/>
              <a:cs typeface="Arial"/>
            </a:endParaRPr>
          </a:p>
          <a:p>
            <a:pPr>
              <a:lnSpc>
                <a:spcPct val="100000"/>
              </a:lnSpc>
            </a:pPr>
            <a:endParaRPr sz="1500">
              <a:latin typeface="Arial"/>
              <a:cs typeface="Arial"/>
            </a:endParaRPr>
          </a:p>
          <a:p>
            <a:pPr>
              <a:lnSpc>
                <a:spcPct val="100000"/>
              </a:lnSpc>
              <a:spcBef>
                <a:spcPts val="35"/>
              </a:spcBef>
            </a:pPr>
            <a:endParaRPr sz="1250">
              <a:latin typeface="Arial"/>
              <a:cs typeface="Arial"/>
            </a:endParaRPr>
          </a:p>
          <a:p>
            <a:pPr marL="267970" marR="259715" algn="ctr">
              <a:lnSpc>
                <a:spcPct val="101400"/>
              </a:lnSpc>
            </a:pPr>
            <a:r>
              <a:rPr sz="1400" spc="-10" dirty="0">
                <a:latin typeface="Arial"/>
                <a:cs typeface="Arial"/>
              </a:rPr>
              <a:t>F</a:t>
            </a:r>
            <a:r>
              <a:rPr sz="1400" dirty="0">
                <a:latin typeface="Arial"/>
                <a:cs typeface="Arial"/>
              </a:rPr>
              <a:t>i</a:t>
            </a:r>
            <a:r>
              <a:rPr sz="1400" spc="-5" dirty="0">
                <a:latin typeface="Arial"/>
                <a:cs typeface="Arial"/>
              </a:rPr>
              <a:t>re</a:t>
            </a:r>
            <a:r>
              <a:rPr sz="1400" dirty="0">
                <a:latin typeface="Arial"/>
                <a:cs typeface="Arial"/>
              </a:rPr>
              <a:t>c</a:t>
            </a:r>
            <a:r>
              <a:rPr sz="1400" spc="-5" dirty="0">
                <a:latin typeface="Arial"/>
                <a:cs typeface="Arial"/>
              </a:rPr>
              <a:t>ra</a:t>
            </a:r>
            <a:r>
              <a:rPr sz="1400" dirty="0">
                <a:latin typeface="Arial"/>
                <a:cs typeface="Arial"/>
              </a:rPr>
              <a:t>ck</a:t>
            </a:r>
            <a:r>
              <a:rPr sz="1400" spc="-5" dirty="0">
                <a:latin typeface="Arial"/>
                <a:cs typeface="Arial"/>
              </a:rPr>
              <a:t>e</a:t>
            </a:r>
            <a:r>
              <a:rPr sz="1400" dirty="0">
                <a:latin typeface="Arial"/>
                <a:cs typeface="Arial"/>
              </a:rPr>
              <a:t>r  </a:t>
            </a:r>
            <a:r>
              <a:rPr sz="1400" spc="-5" dirty="0">
                <a:latin typeface="Arial"/>
                <a:cs typeface="Arial"/>
              </a:rPr>
              <a:t>VMM</a:t>
            </a:r>
            <a:endParaRPr sz="1400">
              <a:latin typeface="Arial"/>
              <a:cs typeface="Arial"/>
            </a:endParaRPr>
          </a:p>
        </p:txBody>
      </p:sp>
      <p:sp>
        <p:nvSpPr>
          <p:cNvPr id="40" name="object 40"/>
          <p:cNvSpPr/>
          <p:nvPr/>
        </p:nvSpPr>
        <p:spPr>
          <a:xfrm>
            <a:off x="7176706" y="2102002"/>
            <a:ext cx="384810" cy="1798955"/>
          </a:xfrm>
          <a:custGeom>
            <a:avLst/>
            <a:gdLst/>
            <a:ahLst/>
            <a:cxnLst/>
            <a:rect l="l" t="t" r="r" b="b"/>
            <a:pathLst>
              <a:path w="384809" h="1798954">
                <a:moveTo>
                  <a:pt x="356997" y="1770443"/>
                </a:moveTo>
                <a:lnTo>
                  <a:pt x="312991" y="1770443"/>
                </a:lnTo>
                <a:lnTo>
                  <a:pt x="298704" y="1770443"/>
                </a:lnTo>
                <a:lnTo>
                  <a:pt x="298335" y="1798828"/>
                </a:lnTo>
                <a:lnTo>
                  <a:pt x="356997" y="1770443"/>
                </a:lnTo>
                <a:close/>
              </a:path>
              <a:path w="384809" h="1798954">
                <a:moveTo>
                  <a:pt x="357009" y="60109"/>
                </a:moveTo>
                <a:lnTo>
                  <a:pt x="312991" y="60109"/>
                </a:lnTo>
                <a:lnTo>
                  <a:pt x="298704" y="60109"/>
                </a:lnTo>
                <a:lnTo>
                  <a:pt x="298335" y="88493"/>
                </a:lnTo>
                <a:lnTo>
                  <a:pt x="357009" y="60109"/>
                </a:lnTo>
                <a:close/>
              </a:path>
              <a:path w="384809" h="1798954">
                <a:moveTo>
                  <a:pt x="384619" y="1757083"/>
                </a:moveTo>
                <a:lnTo>
                  <a:pt x="299453" y="1713103"/>
                </a:lnTo>
                <a:lnTo>
                  <a:pt x="299072" y="1741690"/>
                </a:lnTo>
                <a:lnTo>
                  <a:pt x="85890" y="1738909"/>
                </a:lnTo>
                <a:lnTo>
                  <a:pt x="85890" y="1738718"/>
                </a:lnTo>
                <a:lnTo>
                  <a:pt x="86271" y="1710334"/>
                </a:lnTo>
                <a:lnTo>
                  <a:pt x="0" y="1752079"/>
                </a:lnTo>
                <a:lnTo>
                  <a:pt x="85153" y="1796059"/>
                </a:lnTo>
                <a:lnTo>
                  <a:pt x="85521" y="1767484"/>
                </a:lnTo>
                <a:lnTo>
                  <a:pt x="298704" y="1770265"/>
                </a:lnTo>
                <a:lnTo>
                  <a:pt x="312991" y="1770265"/>
                </a:lnTo>
                <a:lnTo>
                  <a:pt x="357378" y="1770265"/>
                </a:lnTo>
                <a:lnTo>
                  <a:pt x="384619" y="1757083"/>
                </a:lnTo>
                <a:close/>
              </a:path>
              <a:path w="384809" h="1798954">
                <a:moveTo>
                  <a:pt x="384619" y="46761"/>
                </a:moveTo>
                <a:lnTo>
                  <a:pt x="299453" y="2781"/>
                </a:lnTo>
                <a:lnTo>
                  <a:pt x="299072" y="31356"/>
                </a:lnTo>
                <a:lnTo>
                  <a:pt x="85890" y="28587"/>
                </a:lnTo>
                <a:lnTo>
                  <a:pt x="85890" y="28397"/>
                </a:lnTo>
                <a:lnTo>
                  <a:pt x="86271" y="0"/>
                </a:lnTo>
                <a:lnTo>
                  <a:pt x="0" y="41744"/>
                </a:lnTo>
                <a:lnTo>
                  <a:pt x="85153" y="85725"/>
                </a:lnTo>
                <a:lnTo>
                  <a:pt x="85521" y="57150"/>
                </a:lnTo>
                <a:lnTo>
                  <a:pt x="298704" y="59931"/>
                </a:lnTo>
                <a:lnTo>
                  <a:pt x="312991" y="59931"/>
                </a:lnTo>
                <a:lnTo>
                  <a:pt x="357403" y="59931"/>
                </a:lnTo>
                <a:lnTo>
                  <a:pt x="384619" y="46761"/>
                </a:lnTo>
                <a:close/>
              </a:path>
            </a:pathLst>
          </a:custGeom>
          <a:solidFill>
            <a:srgbClr val="000000"/>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5395" y="247395"/>
            <a:ext cx="4556125" cy="452120"/>
          </a:xfrm>
          <a:prstGeom prst="rect">
            <a:avLst/>
          </a:prstGeom>
        </p:spPr>
        <p:txBody>
          <a:bodyPr vert="horz" wrap="square" lIns="0" tIns="12700" rIns="0" bIns="0" rtlCol="0">
            <a:spAutoFit/>
          </a:bodyPr>
          <a:lstStyle/>
          <a:p>
            <a:pPr marL="12700">
              <a:lnSpc>
                <a:spcPct val="100000"/>
              </a:lnSpc>
              <a:spcBef>
                <a:spcPts val="100"/>
              </a:spcBef>
            </a:pPr>
            <a:r>
              <a:rPr sz="2800" dirty="0"/>
              <a:t>Platform Architecture:</a:t>
            </a:r>
            <a:r>
              <a:rPr sz="2800" spc="-85" dirty="0"/>
              <a:t> </a:t>
            </a:r>
            <a:r>
              <a:rPr sz="2800" dirty="0"/>
              <a:t>gVisor</a:t>
            </a:r>
            <a:endParaRPr sz="2800"/>
          </a:p>
        </p:txBody>
      </p:sp>
      <p:sp>
        <p:nvSpPr>
          <p:cNvPr id="3" name="object 3"/>
          <p:cNvSpPr txBox="1"/>
          <p:nvPr/>
        </p:nvSpPr>
        <p:spPr>
          <a:xfrm>
            <a:off x="280908" y="1432052"/>
            <a:ext cx="2921635" cy="2223135"/>
          </a:xfrm>
          <a:prstGeom prst="rect">
            <a:avLst/>
          </a:prstGeom>
        </p:spPr>
        <p:txBody>
          <a:bodyPr vert="horz" wrap="square" lIns="0" tIns="12700" rIns="0" bIns="0" rtlCol="0">
            <a:spAutoFit/>
          </a:bodyPr>
          <a:lstStyle/>
          <a:p>
            <a:pPr marL="330200" marR="640080" indent="-317500">
              <a:lnSpc>
                <a:spcPct val="111100"/>
              </a:lnSpc>
              <a:spcBef>
                <a:spcPts val="100"/>
              </a:spcBef>
              <a:buSzPct val="77777"/>
              <a:buFont typeface="Wingdings"/>
              <a:buChar char=""/>
              <a:tabLst>
                <a:tab pos="329565" algn="l"/>
                <a:tab pos="330200" algn="l"/>
              </a:tabLst>
            </a:pPr>
            <a:r>
              <a:rPr sz="1800" spc="-5" dirty="0">
                <a:latin typeface="Arial"/>
                <a:cs typeface="Arial"/>
              </a:rPr>
              <a:t>Handles syscalls</a:t>
            </a:r>
            <a:r>
              <a:rPr sz="1800" spc="-55" dirty="0">
                <a:latin typeface="Arial"/>
                <a:cs typeface="Arial"/>
              </a:rPr>
              <a:t> </a:t>
            </a:r>
            <a:r>
              <a:rPr sz="1800" dirty="0">
                <a:latin typeface="Arial"/>
                <a:cs typeface="Arial"/>
              </a:rPr>
              <a:t>in  </a:t>
            </a:r>
            <a:r>
              <a:rPr sz="1800" spc="-5" dirty="0">
                <a:latin typeface="Arial"/>
                <a:cs typeface="Arial"/>
              </a:rPr>
              <a:t>sentry</a:t>
            </a:r>
            <a:endParaRPr sz="1800">
              <a:latin typeface="Arial"/>
              <a:cs typeface="Arial"/>
            </a:endParaRPr>
          </a:p>
          <a:p>
            <a:pPr marL="330200" marR="5080" indent="-317500">
              <a:lnSpc>
                <a:spcPct val="115599"/>
              </a:lnSpc>
              <a:buSzPct val="77777"/>
              <a:buFont typeface="Wingdings"/>
              <a:buChar char=""/>
              <a:tabLst>
                <a:tab pos="329565" algn="l"/>
                <a:tab pos="330200" algn="l"/>
              </a:tabLst>
            </a:pPr>
            <a:r>
              <a:rPr sz="1800" spc="-5" dirty="0">
                <a:latin typeface="Arial"/>
                <a:cs typeface="Arial"/>
              </a:rPr>
              <a:t>User space kernel written  </a:t>
            </a:r>
            <a:r>
              <a:rPr sz="1800" dirty="0">
                <a:latin typeface="Arial"/>
                <a:cs typeface="Arial"/>
              </a:rPr>
              <a:t>in</a:t>
            </a:r>
            <a:r>
              <a:rPr sz="1800" spc="-10" dirty="0">
                <a:latin typeface="Arial"/>
                <a:cs typeface="Arial"/>
              </a:rPr>
              <a:t> </a:t>
            </a:r>
            <a:r>
              <a:rPr sz="1800" spc="-5" dirty="0">
                <a:latin typeface="Arial"/>
                <a:cs typeface="Arial"/>
              </a:rPr>
              <a:t>Golang</a:t>
            </a:r>
            <a:endParaRPr sz="1800">
              <a:latin typeface="Arial"/>
              <a:cs typeface="Arial"/>
            </a:endParaRPr>
          </a:p>
          <a:p>
            <a:pPr marL="330200" marR="919480" indent="-317500">
              <a:lnSpc>
                <a:spcPct val="115599"/>
              </a:lnSpc>
              <a:buSzPct val="77777"/>
              <a:buFont typeface="Wingdings"/>
              <a:buChar char=""/>
              <a:tabLst>
                <a:tab pos="329565" algn="l"/>
                <a:tab pos="330200" algn="l"/>
              </a:tabLst>
            </a:pPr>
            <a:r>
              <a:rPr sz="1800" spc="-5" dirty="0">
                <a:latin typeface="Arial"/>
                <a:cs typeface="Arial"/>
              </a:rPr>
              <a:t>Sentry </a:t>
            </a:r>
            <a:r>
              <a:rPr sz="1800" dirty="0">
                <a:latin typeface="Arial"/>
                <a:cs typeface="Arial"/>
              </a:rPr>
              <a:t>is</a:t>
            </a:r>
            <a:r>
              <a:rPr sz="1800" spc="-75" dirty="0">
                <a:latin typeface="Arial"/>
                <a:cs typeface="Arial"/>
              </a:rPr>
              <a:t> </a:t>
            </a:r>
            <a:r>
              <a:rPr sz="1800" spc="-5" dirty="0">
                <a:latin typeface="Arial"/>
                <a:cs typeface="Arial"/>
              </a:rPr>
              <a:t>heavily  sandboxed</a:t>
            </a:r>
            <a:endParaRPr sz="1800">
              <a:latin typeface="Arial"/>
              <a:cs typeface="Arial"/>
            </a:endParaRPr>
          </a:p>
          <a:p>
            <a:pPr marL="330200" indent="-317500">
              <a:lnSpc>
                <a:spcPct val="100000"/>
              </a:lnSpc>
              <a:spcBef>
                <a:spcPts val="355"/>
              </a:spcBef>
              <a:buSzPct val="77777"/>
              <a:buFont typeface="Wingdings"/>
              <a:buChar char=""/>
              <a:tabLst>
                <a:tab pos="329565" algn="l"/>
                <a:tab pos="330200" algn="l"/>
              </a:tabLst>
            </a:pPr>
            <a:r>
              <a:rPr sz="1800" spc="-5" dirty="0">
                <a:latin typeface="Arial"/>
                <a:cs typeface="Arial"/>
              </a:rPr>
              <a:t>Gofer for file</a:t>
            </a:r>
            <a:r>
              <a:rPr sz="1800" spc="-10" dirty="0">
                <a:latin typeface="Arial"/>
                <a:cs typeface="Arial"/>
              </a:rPr>
              <a:t> </a:t>
            </a:r>
            <a:r>
              <a:rPr sz="1800" spc="-5" dirty="0">
                <a:latin typeface="Arial"/>
                <a:cs typeface="Arial"/>
              </a:rPr>
              <a:t>access</a:t>
            </a:r>
            <a:endParaRPr sz="1800">
              <a:latin typeface="Arial"/>
              <a:cs typeface="Arial"/>
            </a:endParaRPr>
          </a:p>
        </p:txBody>
      </p:sp>
      <p:sp>
        <p:nvSpPr>
          <p:cNvPr id="4" name="object 4"/>
          <p:cNvSpPr txBox="1"/>
          <p:nvPr/>
        </p:nvSpPr>
        <p:spPr>
          <a:xfrm>
            <a:off x="3513302" y="4036330"/>
            <a:ext cx="5395595" cy="384175"/>
          </a:xfrm>
          <a:prstGeom prst="rect">
            <a:avLst/>
          </a:prstGeom>
          <a:solidFill>
            <a:srgbClr val="BFBFBF"/>
          </a:solidFill>
        </p:spPr>
        <p:txBody>
          <a:bodyPr vert="horz" wrap="square" lIns="0" tIns="86360" rIns="0" bIns="0" rtlCol="0">
            <a:spAutoFit/>
          </a:bodyPr>
          <a:lstStyle/>
          <a:p>
            <a:pPr marR="8255" algn="ctr">
              <a:lnSpc>
                <a:spcPct val="100000"/>
              </a:lnSpc>
              <a:spcBef>
                <a:spcPts val="680"/>
              </a:spcBef>
            </a:pPr>
            <a:r>
              <a:rPr sz="1400" spc="-5" dirty="0">
                <a:latin typeface="Arial"/>
                <a:cs typeface="Arial"/>
              </a:rPr>
              <a:t>Host</a:t>
            </a:r>
            <a:r>
              <a:rPr sz="1400" spc="-10" dirty="0">
                <a:latin typeface="Arial"/>
                <a:cs typeface="Arial"/>
              </a:rPr>
              <a:t> </a:t>
            </a:r>
            <a:r>
              <a:rPr sz="1400" spc="-5" dirty="0">
                <a:latin typeface="Arial"/>
                <a:cs typeface="Arial"/>
              </a:rPr>
              <a:t>Kernel</a:t>
            </a:r>
            <a:endParaRPr sz="1400">
              <a:latin typeface="Arial"/>
              <a:cs typeface="Arial"/>
            </a:endParaRPr>
          </a:p>
        </p:txBody>
      </p:sp>
      <p:sp>
        <p:nvSpPr>
          <p:cNvPr id="5" name="object 5"/>
          <p:cNvSpPr txBox="1"/>
          <p:nvPr/>
        </p:nvSpPr>
        <p:spPr>
          <a:xfrm>
            <a:off x="3514890" y="2994748"/>
            <a:ext cx="1372870" cy="384175"/>
          </a:xfrm>
          <a:prstGeom prst="rect">
            <a:avLst/>
          </a:prstGeom>
          <a:solidFill>
            <a:srgbClr val="BFBFBF"/>
          </a:solidFill>
        </p:spPr>
        <p:txBody>
          <a:bodyPr vert="horz" wrap="square" lIns="0" tIns="85725" rIns="0" bIns="0" rtlCol="0">
            <a:spAutoFit/>
          </a:bodyPr>
          <a:lstStyle/>
          <a:p>
            <a:pPr marL="222250">
              <a:lnSpc>
                <a:spcPct val="100000"/>
              </a:lnSpc>
              <a:spcBef>
                <a:spcPts val="675"/>
              </a:spcBef>
            </a:pPr>
            <a:r>
              <a:rPr sz="1400" spc="-5" dirty="0">
                <a:latin typeface="Arial"/>
                <a:cs typeface="Arial"/>
              </a:rPr>
              <a:t>KVM/ptrace</a:t>
            </a:r>
            <a:endParaRPr sz="1400">
              <a:latin typeface="Arial"/>
              <a:cs typeface="Arial"/>
            </a:endParaRPr>
          </a:p>
        </p:txBody>
      </p:sp>
      <p:sp>
        <p:nvSpPr>
          <p:cNvPr id="6" name="object 6"/>
          <p:cNvSpPr txBox="1"/>
          <p:nvPr/>
        </p:nvSpPr>
        <p:spPr>
          <a:xfrm>
            <a:off x="5264327" y="2994748"/>
            <a:ext cx="2480945" cy="384175"/>
          </a:xfrm>
          <a:prstGeom prst="rect">
            <a:avLst/>
          </a:prstGeom>
          <a:solidFill>
            <a:srgbClr val="BFBFBF"/>
          </a:solidFill>
        </p:spPr>
        <p:txBody>
          <a:bodyPr vert="horz" wrap="square" lIns="0" tIns="85725" rIns="0" bIns="0" rtlCol="0">
            <a:spAutoFit/>
          </a:bodyPr>
          <a:lstStyle/>
          <a:p>
            <a:pPr marL="639445">
              <a:lnSpc>
                <a:spcPct val="100000"/>
              </a:lnSpc>
              <a:spcBef>
                <a:spcPts val="675"/>
              </a:spcBef>
            </a:pPr>
            <a:r>
              <a:rPr sz="1400" spc="-5" dirty="0">
                <a:latin typeface="Arial"/>
                <a:cs typeface="Arial"/>
              </a:rPr>
              <a:t>Sycalls(limited)</a:t>
            </a:r>
            <a:endParaRPr sz="1400">
              <a:latin typeface="Arial"/>
              <a:cs typeface="Arial"/>
            </a:endParaRPr>
          </a:p>
        </p:txBody>
      </p:sp>
      <p:sp>
        <p:nvSpPr>
          <p:cNvPr id="7" name="object 7"/>
          <p:cNvSpPr txBox="1"/>
          <p:nvPr/>
        </p:nvSpPr>
        <p:spPr>
          <a:xfrm>
            <a:off x="8080050" y="2994748"/>
            <a:ext cx="748665" cy="384175"/>
          </a:xfrm>
          <a:prstGeom prst="rect">
            <a:avLst/>
          </a:prstGeom>
          <a:solidFill>
            <a:srgbClr val="BFBFBF"/>
          </a:solidFill>
        </p:spPr>
        <p:txBody>
          <a:bodyPr vert="horz" wrap="square" lIns="0" tIns="73660" rIns="0" bIns="0" rtlCol="0">
            <a:spAutoFit/>
          </a:bodyPr>
          <a:lstStyle/>
          <a:p>
            <a:pPr marL="232410">
              <a:lnSpc>
                <a:spcPct val="100000"/>
              </a:lnSpc>
              <a:spcBef>
                <a:spcPts val="580"/>
              </a:spcBef>
            </a:pPr>
            <a:r>
              <a:rPr sz="1400" spc="-5" dirty="0">
                <a:latin typeface="Arial"/>
                <a:cs typeface="Arial"/>
              </a:rPr>
              <a:t>File</a:t>
            </a:r>
            <a:endParaRPr sz="1400">
              <a:latin typeface="Arial"/>
              <a:cs typeface="Arial"/>
            </a:endParaRPr>
          </a:p>
        </p:txBody>
      </p:sp>
      <p:grpSp>
        <p:nvGrpSpPr>
          <p:cNvPr id="8" name="object 8"/>
          <p:cNvGrpSpPr/>
          <p:nvPr/>
        </p:nvGrpSpPr>
        <p:grpSpPr>
          <a:xfrm>
            <a:off x="3514890" y="1442935"/>
            <a:ext cx="1372870" cy="1350645"/>
            <a:chOff x="3514890" y="1442935"/>
            <a:chExt cx="1372870" cy="1350645"/>
          </a:xfrm>
        </p:grpSpPr>
        <p:sp>
          <p:nvSpPr>
            <p:cNvPr id="9" name="object 9"/>
            <p:cNvSpPr/>
            <p:nvPr/>
          </p:nvSpPr>
          <p:spPr>
            <a:xfrm>
              <a:off x="3514890" y="1442935"/>
              <a:ext cx="1372870" cy="1350645"/>
            </a:xfrm>
            <a:custGeom>
              <a:avLst/>
              <a:gdLst/>
              <a:ahLst/>
              <a:cxnLst/>
              <a:rect l="l" t="t" r="r" b="b"/>
              <a:pathLst>
                <a:path w="1372870" h="1350645">
                  <a:moveTo>
                    <a:pt x="1372438" y="0"/>
                  </a:moveTo>
                  <a:lnTo>
                    <a:pt x="0" y="0"/>
                  </a:lnTo>
                  <a:lnTo>
                    <a:pt x="0" y="1350479"/>
                  </a:lnTo>
                  <a:lnTo>
                    <a:pt x="1372438" y="1350479"/>
                  </a:lnTo>
                  <a:lnTo>
                    <a:pt x="1372438" y="0"/>
                  </a:lnTo>
                  <a:close/>
                </a:path>
              </a:pathLst>
            </a:custGeom>
            <a:solidFill>
              <a:srgbClr val="00B0F0"/>
            </a:solidFill>
          </p:spPr>
          <p:txBody>
            <a:bodyPr wrap="square" lIns="0" tIns="0" rIns="0" bIns="0" rtlCol="0"/>
            <a:lstStyle/>
            <a:p>
              <a:endParaRPr/>
            </a:p>
          </p:txBody>
        </p:sp>
        <p:sp>
          <p:nvSpPr>
            <p:cNvPr id="10" name="object 10"/>
            <p:cNvSpPr/>
            <p:nvPr/>
          </p:nvSpPr>
          <p:spPr>
            <a:xfrm>
              <a:off x="3587432" y="1584540"/>
              <a:ext cx="1230630" cy="499745"/>
            </a:xfrm>
            <a:custGeom>
              <a:avLst/>
              <a:gdLst/>
              <a:ahLst/>
              <a:cxnLst/>
              <a:rect l="l" t="t" r="r" b="b"/>
              <a:pathLst>
                <a:path w="1230629" h="499744">
                  <a:moveTo>
                    <a:pt x="1146771" y="0"/>
                  </a:moveTo>
                  <a:lnTo>
                    <a:pt x="83299" y="0"/>
                  </a:lnTo>
                  <a:lnTo>
                    <a:pt x="50872" y="6544"/>
                  </a:lnTo>
                  <a:lnTo>
                    <a:pt x="24395" y="24393"/>
                  </a:lnTo>
                  <a:lnTo>
                    <a:pt x="6545" y="50867"/>
                  </a:lnTo>
                  <a:lnTo>
                    <a:pt x="0" y="83286"/>
                  </a:lnTo>
                  <a:lnTo>
                    <a:pt x="0" y="416458"/>
                  </a:lnTo>
                  <a:lnTo>
                    <a:pt x="6545" y="448877"/>
                  </a:lnTo>
                  <a:lnTo>
                    <a:pt x="24395" y="475351"/>
                  </a:lnTo>
                  <a:lnTo>
                    <a:pt x="50872" y="493200"/>
                  </a:lnTo>
                  <a:lnTo>
                    <a:pt x="83299" y="499744"/>
                  </a:lnTo>
                  <a:lnTo>
                    <a:pt x="1146771" y="499744"/>
                  </a:lnTo>
                  <a:lnTo>
                    <a:pt x="1179191" y="493200"/>
                  </a:lnTo>
                  <a:lnTo>
                    <a:pt x="1205664" y="475351"/>
                  </a:lnTo>
                  <a:lnTo>
                    <a:pt x="1223513" y="448877"/>
                  </a:lnTo>
                  <a:lnTo>
                    <a:pt x="1230058" y="416458"/>
                  </a:lnTo>
                  <a:lnTo>
                    <a:pt x="1230058" y="83286"/>
                  </a:lnTo>
                  <a:lnTo>
                    <a:pt x="1223513" y="50867"/>
                  </a:lnTo>
                  <a:lnTo>
                    <a:pt x="1205664" y="24393"/>
                  </a:lnTo>
                  <a:lnTo>
                    <a:pt x="1179191" y="6544"/>
                  </a:lnTo>
                  <a:lnTo>
                    <a:pt x="1146771" y="0"/>
                  </a:lnTo>
                  <a:close/>
                </a:path>
              </a:pathLst>
            </a:custGeom>
            <a:solidFill>
              <a:srgbClr val="EEEEEE"/>
            </a:solidFill>
          </p:spPr>
          <p:txBody>
            <a:bodyPr wrap="square" lIns="0" tIns="0" rIns="0" bIns="0" rtlCol="0"/>
            <a:lstStyle/>
            <a:p>
              <a:endParaRPr/>
            </a:p>
          </p:txBody>
        </p:sp>
      </p:grpSp>
      <p:grpSp>
        <p:nvGrpSpPr>
          <p:cNvPr id="11" name="object 11"/>
          <p:cNvGrpSpPr/>
          <p:nvPr/>
        </p:nvGrpSpPr>
        <p:grpSpPr>
          <a:xfrm>
            <a:off x="5269293" y="1447901"/>
            <a:ext cx="2428875" cy="1345565"/>
            <a:chOff x="5269293" y="1447901"/>
            <a:chExt cx="2428875" cy="1345565"/>
          </a:xfrm>
        </p:grpSpPr>
        <p:sp>
          <p:nvSpPr>
            <p:cNvPr id="12" name="object 12"/>
            <p:cNvSpPr/>
            <p:nvPr/>
          </p:nvSpPr>
          <p:spPr>
            <a:xfrm>
              <a:off x="5269293" y="1447901"/>
              <a:ext cx="2428875" cy="1345565"/>
            </a:xfrm>
            <a:custGeom>
              <a:avLst/>
              <a:gdLst/>
              <a:ahLst/>
              <a:cxnLst/>
              <a:rect l="l" t="t" r="r" b="b"/>
              <a:pathLst>
                <a:path w="2428875" h="1345564">
                  <a:moveTo>
                    <a:pt x="2428303" y="0"/>
                  </a:moveTo>
                  <a:lnTo>
                    <a:pt x="0" y="0"/>
                  </a:lnTo>
                  <a:lnTo>
                    <a:pt x="0" y="1345514"/>
                  </a:lnTo>
                  <a:lnTo>
                    <a:pt x="2428303" y="1345514"/>
                  </a:lnTo>
                  <a:lnTo>
                    <a:pt x="2428303" y="0"/>
                  </a:lnTo>
                  <a:close/>
                </a:path>
              </a:pathLst>
            </a:custGeom>
            <a:solidFill>
              <a:srgbClr val="FFCD8C"/>
            </a:solidFill>
          </p:spPr>
          <p:txBody>
            <a:bodyPr wrap="square" lIns="0" tIns="0" rIns="0" bIns="0" rtlCol="0"/>
            <a:lstStyle/>
            <a:p>
              <a:endParaRPr/>
            </a:p>
          </p:txBody>
        </p:sp>
        <p:sp>
          <p:nvSpPr>
            <p:cNvPr id="13" name="object 13"/>
            <p:cNvSpPr/>
            <p:nvPr/>
          </p:nvSpPr>
          <p:spPr>
            <a:xfrm>
              <a:off x="5321807" y="1554721"/>
              <a:ext cx="956944" cy="430530"/>
            </a:xfrm>
            <a:custGeom>
              <a:avLst/>
              <a:gdLst/>
              <a:ahLst/>
              <a:cxnLst/>
              <a:rect l="l" t="t" r="r" b="b"/>
              <a:pathLst>
                <a:path w="956945" h="430530">
                  <a:moveTo>
                    <a:pt x="885037" y="0"/>
                  </a:moveTo>
                  <a:lnTo>
                    <a:pt x="71704" y="0"/>
                  </a:lnTo>
                  <a:lnTo>
                    <a:pt x="43794" y="5635"/>
                  </a:lnTo>
                  <a:lnTo>
                    <a:pt x="21002" y="21001"/>
                  </a:lnTo>
                  <a:lnTo>
                    <a:pt x="5635" y="43789"/>
                  </a:lnTo>
                  <a:lnTo>
                    <a:pt x="0" y="71691"/>
                  </a:lnTo>
                  <a:lnTo>
                    <a:pt x="0" y="358482"/>
                  </a:lnTo>
                  <a:lnTo>
                    <a:pt x="5635" y="386384"/>
                  </a:lnTo>
                  <a:lnTo>
                    <a:pt x="21002" y="409173"/>
                  </a:lnTo>
                  <a:lnTo>
                    <a:pt x="43794" y="424539"/>
                  </a:lnTo>
                  <a:lnTo>
                    <a:pt x="71704" y="430174"/>
                  </a:lnTo>
                  <a:lnTo>
                    <a:pt x="885037" y="430174"/>
                  </a:lnTo>
                  <a:lnTo>
                    <a:pt x="912947" y="424539"/>
                  </a:lnTo>
                  <a:lnTo>
                    <a:pt x="935739" y="409173"/>
                  </a:lnTo>
                  <a:lnTo>
                    <a:pt x="951106" y="386384"/>
                  </a:lnTo>
                  <a:lnTo>
                    <a:pt x="956741" y="358482"/>
                  </a:lnTo>
                  <a:lnTo>
                    <a:pt x="956741" y="71691"/>
                  </a:lnTo>
                  <a:lnTo>
                    <a:pt x="951106" y="43789"/>
                  </a:lnTo>
                  <a:lnTo>
                    <a:pt x="935739" y="21001"/>
                  </a:lnTo>
                  <a:lnTo>
                    <a:pt x="912947" y="5635"/>
                  </a:lnTo>
                  <a:lnTo>
                    <a:pt x="885037" y="0"/>
                  </a:lnTo>
                  <a:close/>
                </a:path>
              </a:pathLst>
            </a:custGeom>
            <a:solidFill>
              <a:srgbClr val="FFFFFF"/>
            </a:solidFill>
          </p:spPr>
          <p:txBody>
            <a:bodyPr wrap="square" lIns="0" tIns="0" rIns="0" bIns="0" rtlCol="0"/>
            <a:lstStyle/>
            <a:p>
              <a:endParaRPr/>
            </a:p>
          </p:txBody>
        </p:sp>
        <p:sp>
          <p:nvSpPr>
            <p:cNvPr id="14" name="object 14"/>
            <p:cNvSpPr/>
            <p:nvPr/>
          </p:nvSpPr>
          <p:spPr>
            <a:xfrm>
              <a:off x="5321807" y="1554721"/>
              <a:ext cx="956944" cy="430530"/>
            </a:xfrm>
            <a:custGeom>
              <a:avLst/>
              <a:gdLst/>
              <a:ahLst/>
              <a:cxnLst/>
              <a:rect l="l" t="t" r="r" b="b"/>
              <a:pathLst>
                <a:path w="956945" h="430530">
                  <a:moveTo>
                    <a:pt x="0" y="71697"/>
                  </a:moveTo>
                  <a:lnTo>
                    <a:pt x="5634" y="43789"/>
                  </a:lnTo>
                  <a:lnTo>
                    <a:pt x="20999" y="20999"/>
                  </a:lnTo>
                  <a:lnTo>
                    <a:pt x="43789" y="5634"/>
                  </a:lnTo>
                  <a:lnTo>
                    <a:pt x="71697" y="0"/>
                  </a:lnTo>
                  <a:lnTo>
                    <a:pt x="885034" y="0"/>
                  </a:lnTo>
                  <a:lnTo>
                    <a:pt x="912942" y="5634"/>
                  </a:lnTo>
                  <a:lnTo>
                    <a:pt x="935731" y="20999"/>
                  </a:lnTo>
                  <a:lnTo>
                    <a:pt x="951097" y="43789"/>
                  </a:lnTo>
                  <a:lnTo>
                    <a:pt x="956731" y="71697"/>
                  </a:lnTo>
                  <a:lnTo>
                    <a:pt x="956731" y="358478"/>
                  </a:lnTo>
                  <a:lnTo>
                    <a:pt x="951097" y="386385"/>
                  </a:lnTo>
                  <a:lnTo>
                    <a:pt x="935731" y="409175"/>
                  </a:lnTo>
                  <a:lnTo>
                    <a:pt x="912942" y="424540"/>
                  </a:lnTo>
                  <a:lnTo>
                    <a:pt x="885034" y="430175"/>
                  </a:lnTo>
                  <a:lnTo>
                    <a:pt x="71697" y="430175"/>
                  </a:lnTo>
                  <a:lnTo>
                    <a:pt x="43789" y="424540"/>
                  </a:lnTo>
                  <a:lnTo>
                    <a:pt x="20999" y="409175"/>
                  </a:lnTo>
                  <a:lnTo>
                    <a:pt x="5634" y="386385"/>
                  </a:lnTo>
                  <a:lnTo>
                    <a:pt x="0" y="358478"/>
                  </a:lnTo>
                  <a:lnTo>
                    <a:pt x="0" y="71697"/>
                  </a:lnTo>
                  <a:close/>
                </a:path>
              </a:pathLst>
            </a:custGeom>
            <a:ln w="25400">
              <a:solidFill>
                <a:srgbClr val="FFFFFF"/>
              </a:solidFill>
            </a:ln>
          </p:spPr>
          <p:txBody>
            <a:bodyPr wrap="square" lIns="0" tIns="0" rIns="0" bIns="0" rtlCol="0"/>
            <a:lstStyle/>
            <a:p>
              <a:endParaRPr/>
            </a:p>
          </p:txBody>
        </p:sp>
        <p:sp>
          <p:nvSpPr>
            <p:cNvPr id="15" name="object 15"/>
            <p:cNvSpPr/>
            <p:nvPr/>
          </p:nvSpPr>
          <p:spPr>
            <a:xfrm>
              <a:off x="5326786" y="2041740"/>
              <a:ext cx="951865" cy="460375"/>
            </a:xfrm>
            <a:custGeom>
              <a:avLst/>
              <a:gdLst/>
              <a:ahLst/>
              <a:cxnLst/>
              <a:rect l="l" t="t" r="r" b="b"/>
              <a:pathLst>
                <a:path w="951864" h="460375">
                  <a:moveTo>
                    <a:pt x="875093" y="0"/>
                  </a:moveTo>
                  <a:lnTo>
                    <a:pt x="76657" y="0"/>
                  </a:lnTo>
                  <a:lnTo>
                    <a:pt x="46821" y="6025"/>
                  </a:lnTo>
                  <a:lnTo>
                    <a:pt x="22455" y="22456"/>
                  </a:lnTo>
                  <a:lnTo>
                    <a:pt x="6025" y="46827"/>
                  </a:lnTo>
                  <a:lnTo>
                    <a:pt x="0" y="76669"/>
                  </a:lnTo>
                  <a:lnTo>
                    <a:pt x="0" y="383324"/>
                  </a:lnTo>
                  <a:lnTo>
                    <a:pt x="6025" y="413166"/>
                  </a:lnTo>
                  <a:lnTo>
                    <a:pt x="22455" y="437537"/>
                  </a:lnTo>
                  <a:lnTo>
                    <a:pt x="46821" y="453968"/>
                  </a:lnTo>
                  <a:lnTo>
                    <a:pt x="76657" y="459994"/>
                  </a:lnTo>
                  <a:lnTo>
                    <a:pt x="875093" y="459994"/>
                  </a:lnTo>
                  <a:lnTo>
                    <a:pt x="904936" y="453968"/>
                  </a:lnTo>
                  <a:lnTo>
                    <a:pt x="929306" y="437537"/>
                  </a:lnTo>
                  <a:lnTo>
                    <a:pt x="945738" y="413166"/>
                  </a:lnTo>
                  <a:lnTo>
                    <a:pt x="951763" y="383324"/>
                  </a:lnTo>
                  <a:lnTo>
                    <a:pt x="951763" y="76669"/>
                  </a:lnTo>
                  <a:lnTo>
                    <a:pt x="945738" y="46827"/>
                  </a:lnTo>
                  <a:lnTo>
                    <a:pt x="929306" y="22456"/>
                  </a:lnTo>
                  <a:lnTo>
                    <a:pt x="904936" y="6025"/>
                  </a:lnTo>
                  <a:lnTo>
                    <a:pt x="875093" y="0"/>
                  </a:lnTo>
                  <a:close/>
                </a:path>
              </a:pathLst>
            </a:custGeom>
            <a:solidFill>
              <a:srgbClr val="BAF8FF"/>
            </a:solidFill>
          </p:spPr>
          <p:txBody>
            <a:bodyPr wrap="square" lIns="0" tIns="0" rIns="0" bIns="0" rtlCol="0"/>
            <a:lstStyle/>
            <a:p>
              <a:endParaRPr/>
            </a:p>
          </p:txBody>
        </p:sp>
        <p:sp>
          <p:nvSpPr>
            <p:cNvPr id="16" name="object 16"/>
            <p:cNvSpPr/>
            <p:nvPr/>
          </p:nvSpPr>
          <p:spPr>
            <a:xfrm>
              <a:off x="5326786" y="2041740"/>
              <a:ext cx="951865" cy="460375"/>
            </a:xfrm>
            <a:custGeom>
              <a:avLst/>
              <a:gdLst/>
              <a:ahLst/>
              <a:cxnLst/>
              <a:rect l="l" t="t" r="r" b="b"/>
              <a:pathLst>
                <a:path w="951864" h="460375">
                  <a:moveTo>
                    <a:pt x="0" y="76666"/>
                  </a:moveTo>
                  <a:lnTo>
                    <a:pt x="6024" y="46824"/>
                  </a:lnTo>
                  <a:lnTo>
                    <a:pt x="22455" y="22455"/>
                  </a:lnTo>
                  <a:lnTo>
                    <a:pt x="46824" y="6024"/>
                  </a:lnTo>
                  <a:lnTo>
                    <a:pt x="76666" y="0"/>
                  </a:lnTo>
                  <a:lnTo>
                    <a:pt x="875095" y="0"/>
                  </a:lnTo>
                  <a:lnTo>
                    <a:pt x="904937" y="6024"/>
                  </a:lnTo>
                  <a:lnTo>
                    <a:pt x="929307" y="22455"/>
                  </a:lnTo>
                  <a:lnTo>
                    <a:pt x="945737" y="46824"/>
                  </a:lnTo>
                  <a:lnTo>
                    <a:pt x="951762" y="76666"/>
                  </a:lnTo>
                  <a:lnTo>
                    <a:pt x="951762" y="383325"/>
                  </a:lnTo>
                  <a:lnTo>
                    <a:pt x="945737" y="413167"/>
                  </a:lnTo>
                  <a:lnTo>
                    <a:pt x="929307" y="437536"/>
                  </a:lnTo>
                  <a:lnTo>
                    <a:pt x="904937" y="453967"/>
                  </a:lnTo>
                  <a:lnTo>
                    <a:pt x="875095" y="459992"/>
                  </a:lnTo>
                  <a:lnTo>
                    <a:pt x="76666" y="459992"/>
                  </a:lnTo>
                  <a:lnTo>
                    <a:pt x="46824" y="453967"/>
                  </a:lnTo>
                  <a:lnTo>
                    <a:pt x="22455" y="437536"/>
                  </a:lnTo>
                  <a:lnTo>
                    <a:pt x="6024" y="413167"/>
                  </a:lnTo>
                  <a:lnTo>
                    <a:pt x="0" y="383325"/>
                  </a:lnTo>
                  <a:lnTo>
                    <a:pt x="0" y="76666"/>
                  </a:lnTo>
                  <a:close/>
                </a:path>
              </a:pathLst>
            </a:custGeom>
            <a:ln w="25400">
              <a:solidFill>
                <a:srgbClr val="FFFFFF"/>
              </a:solidFill>
            </a:ln>
          </p:spPr>
          <p:txBody>
            <a:bodyPr wrap="square" lIns="0" tIns="0" rIns="0" bIns="0" rtlCol="0"/>
            <a:lstStyle/>
            <a:p>
              <a:endParaRPr/>
            </a:p>
          </p:txBody>
        </p:sp>
        <p:sp>
          <p:nvSpPr>
            <p:cNvPr id="17" name="object 17"/>
            <p:cNvSpPr/>
            <p:nvPr/>
          </p:nvSpPr>
          <p:spPr>
            <a:xfrm>
              <a:off x="6483095" y="2048306"/>
              <a:ext cx="1150620" cy="454025"/>
            </a:xfrm>
            <a:custGeom>
              <a:avLst/>
              <a:gdLst/>
              <a:ahLst/>
              <a:cxnLst/>
              <a:rect l="l" t="t" r="r" b="b"/>
              <a:pathLst>
                <a:path w="1150620" h="454025">
                  <a:moveTo>
                    <a:pt x="1074966" y="0"/>
                  </a:moveTo>
                  <a:lnTo>
                    <a:pt x="75564" y="0"/>
                  </a:lnTo>
                  <a:lnTo>
                    <a:pt x="46152" y="5938"/>
                  </a:lnTo>
                  <a:lnTo>
                    <a:pt x="22132" y="22132"/>
                  </a:lnTo>
                  <a:lnTo>
                    <a:pt x="5938" y="46152"/>
                  </a:lnTo>
                  <a:lnTo>
                    <a:pt x="0" y="75565"/>
                  </a:lnTo>
                  <a:lnTo>
                    <a:pt x="0" y="377850"/>
                  </a:lnTo>
                  <a:lnTo>
                    <a:pt x="5938" y="407265"/>
                  </a:lnTo>
                  <a:lnTo>
                    <a:pt x="22132" y="431288"/>
                  </a:lnTo>
                  <a:lnTo>
                    <a:pt x="46152" y="447487"/>
                  </a:lnTo>
                  <a:lnTo>
                    <a:pt x="75564" y="453428"/>
                  </a:lnTo>
                  <a:lnTo>
                    <a:pt x="1074966" y="453428"/>
                  </a:lnTo>
                  <a:lnTo>
                    <a:pt x="1104380" y="447487"/>
                  </a:lnTo>
                  <a:lnTo>
                    <a:pt x="1128404" y="431288"/>
                  </a:lnTo>
                  <a:lnTo>
                    <a:pt x="1144603" y="407265"/>
                  </a:lnTo>
                  <a:lnTo>
                    <a:pt x="1150543" y="377850"/>
                  </a:lnTo>
                  <a:lnTo>
                    <a:pt x="1150543" y="75565"/>
                  </a:lnTo>
                  <a:lnTo>
                    <a:pt x="1144603" y="46152"/>
                  </a:lnTo>
                  <a:lnTo>
                    <a:pt x="1128404" y="22132"/>
                  </a:lnTo>
                  <a:lnTo>
                    <a:pt x="1104380" y="5938"/>
                  </a:lnTo>
                  <a:lnTo>
                    <a:pt x="1074966" y="0"/>
                  </a:lnTo>
                  <a:close/>
                </a:path>
              </a:pathLst>
            </a:custGeom>
            <a:solidFill>
              <a:srgbClr val="FFFFFF"/>
            </a:solidFill>
          </p:spPr>
          <p:txBody>
            <a:bodyPr wrap="square" lIns="0" tIns="0" rIns="0" bIns="0" rtlCol="0"/>
            <a:lstStyle/>
            <a:p>
              <a:endParaRPr/>
            </a:p>
          </p:txBody>
        </p:sp>
        <p:sp>
          <p:nvSpPr>
            <p:cNvPr id="18" name="object 18"/>
            <p:cNvSpPr/>
            <p:nvPr/>
          </p:nvSpPr>
          <p:spPr>
            <a:xfrm>
              <a:off x="6483095" y="2048306"/>
              <a:ext cx="1150620" cy="454025"/>
            </a:xfrm>
            <a:custGeom>
              <a:avLst/>
              <a:gdLst/>
              <a:ahLst/>
              <a:cxnLst/>
              <a:rect l="l" t="t" r="r" b="b"/>
              <a:pathLst>
                <a:path w="1150620" h="454025">
                  <a:moveTo>
                    <a:pt x="0" y="75571"/>
                  </a:moveTo>
                  <a:lnTo>
                    <a:pt x="5938" y="46155"/>
                  </a:lnTo>
                  <a:lnTo>
                    <a:pt x="22134" y="22134"/>
                  </a:lnTo>
                  <a:lnTo>
                    <a:pt x="46155" y="5938"/>
                  </a:lnTo>
                  <a:lnTo>
                    <a:pt x="75571" y="0"/>
                  </a:lnTo>
                  <a:lnTo>
                    <a:pt x="1074970" y="0"/>
                  </a:lnTo>
                  <a:lnTo>
                    <a:pt x="1104387" y="5938"/>
                  </a:lnTo>
                  <a:lnTo>
                    <a:pt x="1128408" y="22134"/>
                  </a:lnTo>
                  <a:lnTo>
                    <a:pt x="1144602" y="46155"/>
                  </a:lnTo>
                  <a:lnTo>
                    <a:pt x="1150540" y="75571"/>
                  </a:lnTo>
                  <a:lnTo>
                    <a:pt x="1150540" y="377852"/>
                  </a:lnTo>
                  <a:lnTo>
                    <a:pt x="1144602" y="407268"/>
                  </a:lnTo>
                  <a:lnTo>
                    <a:pt x="1128408" y="431289"/>
                  </a:lnTo>
                  <a:lnTo>
                    <a:pt x="1104387" y="447485"/>
                  </a:lnTo>
                  <a:lnTo>
                    <a:pt x="1074970" y="453424"/>
                  </a:lnTo>
                  <a:lnTo>
                    <a:pt x="75571" y="453424"/>
                  </a:lnTo>
                  <a:lnTo>
                    <a:pt x="46155" y="447485"/>
                  </a:lnTo>
                  <a:lnTo>
                    <a:pt x="22134" y="431289"/>
                  </a:lnTo>
                  <a:lnTo>
                    <a:pt x="5938" y="407268"/>
                  </a:lnTo>
                  <a:lnTo>
                    <a:pt x="0" y="377852"/>
                  </a:lnTo>
                  <a:lnTo>
                    <a:pt x="0" y="75571"/>
                  </a:lnTo>
                  <a:close/>
                </a:path>
              </a:pathLst>
            </a:custGeom>
            <a:ln w="25400">
              <a:solidFill>
                <a:srgbClr val="FFFFFF"/>
              </a:solidFill>
            </a:ln>
          </p:spPr>
          <p:txBody>
            <a:bodyPr wrap="square" lIns="0" tIns="0" rIns="0" bIns="0" rtlCol="0"/>
            <a:lstStyle/>
            <a:p>
              <a:endParaRPr/>
            </a:p>
          </p:txBody>
        </p:sp>
        <p:sp>
          <p:nvSpPr>
            <p:cNvPr id="19" name="object 19"/>
            <p:cNvSpPr/>
            <p:nvPr/>
          </p:nvSpPr>
          <p:spPr>
            <a:xfrm>
              <a:off x="6479717" y="1554721"/>
              <a:ext cx="1155700" cy="430530"/>
            </a:xfrm>
            <a:custGeom>
              <a:avLst/>
              <a:gdLst/>
              <a:ahLst/>
              <a:cxnLst/>
              <a:rect l="l" t="t" r="r" b="b"/>
              <a:pathLst>
                <a:path w="1155700" h="430530">
                  <a:moveTo>
                    <a:pt x="1083817" y="0"/>
                  </a:moveTo>
                  <a:lnTo>
                    <a:pt x="71704" y="0"/>
                  </a:lnTo>
                  <a:lnTo>
                    <a:pt x="43794" y="5635"/>
                  </a:lnTo>
                  <a:lnTo>
                    <a:pt x="21002" y="21001"/>
                  </a:lnTo>
                  <a:lnTo>
                    <a:pt x="5635" y="43789"/>
                  </a:lnTo>
                  <a:lnTo>
                    <a:pt x="0" y="71691"/>
                  </a:lnTo>
                  <a:lnTo>
                    <a:pt x="0" y="358470"/>
                  </a:lnTo>
                  <a:lnTo>
                    <a:pt x="5635" y="386379"/>
                  </a:lnTo>
                  <a:lnTo>
                    <a:pt x="21002" y="409171"/>
                  </a:lnTo>
                  <a:lnTo>
                    <a:pt x="43794" y="424539"/>
                  </a:lnTo>
                  <a:lnTo>
                    <a:pt x="71704" y="430174"/>
                  </a:lnTo>
                  <a:lnTo>
                    <a:pt x="1083817" y="430174"/>
                  </a:lnTo>
                  <a:lnTo>
                    <a:pt x="1111727" y="424539"/>
                  </a:lnTo>
                  <a:lnTo>
                    <a:pt x="1134519" y="409171"/>
                  </a:lnTo>
                  <a:lnTo>
                    <a:pt x="1149886" y="386379"/>
                  </a:lnTo>
                  <a:lnTo>
                    <a:pt x="1155522" y="358470"/>
                  </a:lnTo>
                  <a:lnTo>
                    <a:pt x="1155522" y="71691"/>
                  </a:lnTo>
                  <a:lnTo>
                    <a:pt x="1149886" y="43789"/>
                  </a:lnTo>
                  <a:lnTo>
                    <a:pt x="1134519" y="21001"/>
                  </a:lnTo>
                  <a:lnTo>
                    <a:pt x="1111727" y="5635"/>
                  </a:lnTo>
                  <a:lnTo>
                    <a:pt x="1083817" y="0"/>
                  </a:lnTo>
                  <a:close/>
                </a:path>
              </a:pathLst>
            </a:custGeom>
            <a:solidFill>
              <a:srgbClr val="FFFFFF"/>
            </a:solidFill>
          </p:spPr>
          <p:txBody>
            <a:bodyPr wrap="square" lIns="0" tIns="0" rIns="0" bIns="0" rtlCol="0"/>
            <a:lstStyle/>
            <a:p>
              <a:endParaRPr/>
            </a:p>
          </p:txBody>
        </p:sp>
        <p:sp>
          <p:nvSpPr>
            <p:cNvPr id="20" name="object 20"/>
            <p:cNvSpPr/>
            <p:nvPr/>
          </p:nvSpPr>
          <p:spPr>
            <a:xfrm>
              <a:off x="6479717" y="1554721"/>
              <a:ext cx="1155700" cy="430530"/>
            </a:xfrm>
            <a:custGeom>
              <a:avLst/>
              <a:gdLst/>
              <a:ahLst/>
              <a:cxnLst/>
              <a:rect l="l" t="t" r="r" b="b"/>
              <a:pathLst>
                <a:path w="1155700" h="430530">
                  <a:moveTo>
                    <a:pt x="0" y="71697"/>
                  </a:moveTo>
                  <a:lnTo>
                    <a:pt x="5634" y="43789"/>
                  </a:lnTo>
                  <a:lnTo>
                    <a:pt x="20999" y="20999"/>
                  </a:lnTo>
                  <a:lnTo>
                    <a:pt x="43789" y="5634"/>
                  </a:lnTo>
                  <a:lnTo>
                    <a:pt x="71697" y="0"/>
                  </a:lnTo>
                  <a:lnTo>
                    <a:pt x="1083810" y="0"/>
                  </a:lnTo>
                  <a:lnTo>
                    <a:pt x="1111720" y="5634"/>
                  </a:lnTo>
                  <a:lnTo>
                    <a:pt x="1134510" y="20999"/>
                  </a:lnTo>
                  <a:lnTo>
                    <a:pt x="1149876" y="43789"/>
                  </a:lnTo>
                  <a:lnTo>
                    <a:pt x="1155510" y="71697"/>
                  </a:lnTo>
                  <a:lnTo>
                    <a:pt x="1155510" y="358477"/>
                  </a:lnTo>
                  <a:lnTo>
                    <a:pt x="1149876" y="386385"/>
                  </a:lnTo>
                  <a:lnTo>
                    <a:pt x="1134510" y="409175"/>
                  </a:lnTo>
                  <a:lnTo>
                    <a:pt x="1111720" y="424540"/>
                  </a:lnTo>
                  <a:lnTo>
                    <a:pt x="1083810" y="430175"/>
                  </a:lnTo>
                  <a:lnTo>
                    <a:pt x="71697" y="430175"/>
                  </a:lnTo>
                  <a:lnTo>
                    <a:pt x="43789" y="424540"/>
                  </a:lnTo>
                  <a:lnTo>
                    <a:pt x="20999" y="409175"/>
                  </a:lnTo>
                  <a:lnTo>
                    <a:pt x="5634" y="386385"/>
                  </a:lnTo>
                  <a:lnTo>
                    <a:pt x="0" y="358477"/>
                  </a:lnTo>
                  <a:lnTo>
                    <a:pt x="0" y="71697"/>
                  </a:lnTo>
                  <a:close/>
                </a:path>
              </a:pathLst>
            </a:custGeom>
            <a:ln w="25400">
              <a:solidFill>
                <a:srgbClr val="FFFFFF"/>
              </a:solidFill>
            </a:ln>
          </p:spPr>
          <p:txBody>
            <a:bodyPr wrap="square" lIns="0" tIns="0" rIns="0" bIns="0" rtlCol="0"/>
            <a:lstStyle/>
            <a:p>
              <a:endParaRPr/>
            </a:p>
          </p:txBody>
        </p:sp>
      </p:grpSp>
      <p:sp>
        <p:nvSpPr>
          <p:cNvPr id="21" name="object 21"/>
          <p:cNvSpPr txBox="1"/>
          <p:nvPr/>
        </p:nvSpPr>
        <p:spPr>
          <a:xfrm>
            <a:off x="8080050" y="1442935"/>
            <a:ext cx="829310" cy="1266190"/>
          </a:xfrm>
          <a:prstGeom prst="rect">
            <a:avLst/>
          </a:prstGeom>
          <a:solidFill>
            <a:srgbClr val="DBF000"/>
          </a:solidFill>
        </p:spPr>
        <p:txBody>
          <a:bodyPr vert="horz" wrap="square" lIns="0" tIns="0" rIns="0" bIns="0" rtlCol="0">
            <a:spAutoFit/>
          </a:bodyPr>
          <a:lstStyle/>
          <a:p>
            <a:pPr>
              <a:lnSpc>
                <a:spcPct val="100000"/>
              </a:lnSpc>
            </a:pPr>
            <a:endParaRPr sz="1500">
              <a:latin typeface="Times New Roman"/>
              <a:cs typeface="Times New Roman"/>
            </a:endParaRPr>
          </a:p>
          <a:p>
            <a:pPr>
              <a:lnSpc>
                <a:spcPct val="100000"/>
              </a:lnSpc>
              <a:spcBef>
                <a:spcPts val="50"/>
              </a:spcBef>
            </a:pPr>
            <a:endParaRPr sz="2050">
              <a:latin typeface="Times New Roman"/>
              <a:cs typeface="Times New Roman"/>
            </a:endParaRPr>
          </a:p>
          <a:p>
            <a:pPr marL="186055">
              <a:lnSpc>
                <a:spcPct val="100000"/>
              </a:lnSpc>
            </a:pPr>
            <a:r>
              <a:rPr sz="1400" spc="-5" dirty="0">
                <a:latin typeface="Arial"/>
                <a:cs typeface="Arial"/>
              </a:rPr>
              <a:t>Gofer</a:t>
            </a:r>
            <a:endParaRPr sz="1400">
              <a:latin typeface="Arial"/>
              <a:cs typeface="Arial"/>
            </a:endParaRPr>
          </a:p>
        </p:txBody>
      </p:sp>
      <p:sp>
        <p:nvSpPr>
          <p:cNvPr id="22" name="object 22"/>
          <p:cNvSpPr txBox="1"/>
          <p:nvPr/>
        </p:nvSpPr>
        <p:spPr>
          <a:xfrm>
            <a:off x="3514890" y="1442935"/>
            <a:ext cx="1372870" cy="1350645"/>
          </a:xfrm>
          <a:prstGeom prst="rect">
            <a:avLst/>
          </a:prstGeom>
        </p:spPr>
        <p:txBody>
          <a:bodyPr vert="horz" wrap="square" lIns="0" tIns="6350" rIns="0" bIns="0" rtlCol="0">
            <a:spAutoFit/>
          </a:bodyPr>
          <a:lstStyle/>
          <a:p>
            <a:pPr>
              <a:lnSpc>
                <a:spcPct val="100000"/>
              </a:lnSpc>
              <a:spcBef>
                <a:spcPts val="50"/>
              </a:spcBef>
            </a:pPr>
            <a:endParaRPr sz="1900">
              <a:latin typeface="Times New Roman"/>
              <a:cs typeface="Times New Roman"/>
            </a:endParaRPr>
          </a:p>
          <a:p>
            <a:pPr marL="253365">
              <a:lnSpc>
                <a:spcPct val="100000"/>
              </a:lnSpc>
            </a:pPr>
            <a:r>
              <a:rPr sz="1400" spc="-5" dirty="0">
                <a:latin typeface="Arial"/>
                <a:cs typeface="Arial"/>
              </a:rPr>
              <a:t>Application</a:t>
            </a:r>
            <a:endParaRPr sz="1400">
              <a:latin typeface="Arial"/>
              <a:cs typeface="Arial"/>
            </a:endParaRPr>
          </a:p>
          <a:p>
            <a:pPr>
              <a:lnSpc>
                <a:spcPct val="100000"/>
              </a:lnSpc>
            </a:pPr>
            <a:endParaRPr sz="1500">
              <a:latin typeface="Arial"/>
              <a:cs typeface="Arial"/>
            </a:endParaRPr>
          </a:p>
          <a:p>
            <a:pPr marL="301625">
              <a:lnSpc>
                <a:spcPct val="100000"/>
              </a:lnSpc>
              <a:spcBef>
                <a:spcPts val="1325"/>
              </a:spcBef>
            </a:pPr>
            <a:r>
              <a:rPr sz="1400" spc="-5" dirty="0">
                <a:latin typeface="Arial"/>
                <a:cs typeface="Arial"/>
              </a:rPr>
              <a:t>Container</a:t>
            </a:r>
            <a:endParaRPr sz="1400">
              <a:latin typeface="Arial"/>
              <a:cs typeface="Arial"/>
            </a:endParaRPr>
          </a:p>
        </p:txBody>
      </p:sp>
      <p:sp>
        <p:nvSpPr>
          <p:cNvPr id="23" name="object 23"/>
          <p:cNvSpPr txBox="1"/>
          <p:nvPr/>
        </p:nvSpPr>
        <p:spPr>
          <a:xfrm>
            <a:off x="5485955" y="1666747"/>
            <a:ext cx="2066289" cy="1097280"/>
          </a:xfrm>
          <a:prstGeom prst="rect">
            <a:avLst/>
          </a:prstGeom>
        </p:spPr>
        <p:txBody>
          <a:bodyPr vert="horz" wrap="square" lIns="0" tIns="12700" rIns="0" bIns="0" rtlCol="0">
            <a:spAutoFit/>
          </a:bodyPr>
          <a:lstStyle/>
          <a:p>
            <a:pPr marL="39370">
              <a:lnSpc>
                <a:spcPct val="100000"/>
              </a:lnSpc>
              <a:spcBef>
                <a:spcPts val="100"/>
              </a:spcBef>
              <a:tabLst>
                <a:tab pos="1207770" algn="l"/>
              </a:tabLst>
            </a:pPr>
            <a:r>
              <a:rPr sz="1200" spc="-5" dirty="0">
                <a:latin typeface="Arial"/>
                <a:cs typeface="Arial"/>
              </a:rPr>
              <a:t>Memory	Filesystem</a:t>
            </a:r>
            <a:endParaRPr sz="1200">
              <a:latin typeface="Arial"/>
              <a:cs typeface="Arial"/>
            </a:endParaRPr>
          </a:p>
          <a:p>
            <a:pPr>
              <a:lnSpc>
                <a:spcPct val="100000"/>
              </a:lnSpc>
              <a:spcBef>
                <a:spcPts val="20"/>
              </a:spcBef>
            </a:pPr>
            <a:endParaRPr sz="1600">
              <a:latin typeface="Arial"/>
              <a:cs typeface="Arial"/>
            </a:endParaRPr>
          </a:p>
          <a:p>
            <a:pPr marL="1129030" marR="43180" indent="-1091565">
              <a:lnSpc>
                <a:spcPts val="1420"/>
              </a:lnSpc>
              <a:spcBef>
                <a:spcPts val="5"/>
              </a:spcBef>
              <a:tabLst>
                <a:tab pos="1297305" algn="l"/>
              </a:tabLst>
            </a:pPr>
            <a:r>
              <a:rPr sz="1800" spc="-7" baseline="-32407" dirty="0">
                <a:latin typeface="Arial"/>
                <a:cs typeface="Arial"/>
              </a:rPr>
              <a:t>Network		</a:t>
            </a:r>
            <a:r>
              <a:rPr sz="1200" spc="-5" dirty="0">
                <a:latin typeface="Arial"/>
                <a:cs typeface="Arial"/>
              </a:rPr>
              <a:t>Process  </a:t>
            </a:r>
            <a:r>
              <a:rPr sz="1200" dirty="0">
                <a:latin typeface="Arial"/>
                <a:cs typeface="Arial"/>
              </a:rPr>
              <a:t>M</a:t>
            </a:r>
            <a:r>
              <a:rPr sz="1200" spc="-5" dirty="0">
                <a:latin typeface="Arial"/>
                <a:cs typeface="Arial"/>
              </a:rPr>
              <a:t>anage</a:t>
            </a:r>
            <a:r>
              <a:rPr sz="1200" dirty="0">
                <a:latin typeface="Arial"/>
                <a:cs typeface="Arial"/>
              </a:rPr>
              <a:t>m</a:t>
            </a:r>
            <a:r>
              <a:rPr sz="1200" spc="-5" dirty="0">
                <a:latin typeface="Arial"/>
                <a:cs typeface="Arial"/>
              </a:rPr>
              <a:t>en</a:t>
            </a:r>
            <a:r>
              <a:rPr sz="1200" dirty="0">
                <a:latin typeface="Arial"/>
                <a:cs typeface="Arial"/>
              </a:rPr>
              <a:t>t</a:t>
            </a:r>
            <a:endParaRPr sz="1200">
              <a:latin typeface="Arial"/>
              <a:cs typeface="Arial"/>
            </a:endParaRPr>
          </a:p>
          <a:p>
            <a:pPr marL="741045">
              <a:lnSpc>
                <a:spcPct val="100000"/>
              </a:lnSpc>
              <a:spcBef>
                <a:spcPts val="615"/>
              </a:spcBef>
            </a:pPr>
            <a:r>
              <a:rPr sz="1400" spc="-5" dirty="0">
                <a:latin typeface="Arial"/>
                <a:cs typeface="Arial"/>
              </a:rPr>
              <a:t>Sentry</a:t>
            </a:r>
            <a:endParaRPr sz="1400">
              <a:latin typeface="Arial"/>
              <a:cs typeface="Arial"/>
            </a:endParaRPr>
          </a:p>
        </p:txBody>
      </p:sp>
      <p:sp>
        <p:nvSpPr>
          <p:cNvPr id="24" name="object 24"/>
          <p:cNvSpPr/>
          <p:nvPr/>
        </p:nvSpPr>
        <p:spPr>
          <a:xfrm>
            <a:off x="3927614" y="2795384"/>
            <a:ext cx="76200" cy="198780"/>
          </a:xfrm>
          <a:prstGeom prst="rect">
            <a:avLst/>
          </a:prstGeom>
          <a:blipFill>
            <a:blip r:embed="rId3" cstate="print"/>
            <a:stretch>
              <a:fillRect/>
            </a:stretch>
          </a:blipFill>
        </p:spPr>
        <p:txBody>
          <a:bodyPr wrap="square" lIns="0" tIns="0" rIns="0" bIns="0" rtlCol="0"/>
          <a:lstStyle/>
          <a:p>
            <a:endParaRPr/>
          </a:p>
        </p:txBody>
      </p:sp>
      <p:grpSp>
        <p:nvGrpSpPr>
          <p:cNvPr id="25" name="object 25"/>
          <p:cNvGrpSpPr/>
          <p:nvPr/>
        </p:nvGrpSpPr>
        <p:grpSpPr>
          <a:xfrm>
            <a:off x="3422650" y="1337919"/>
            <a:ext cx="5519420" cy="3196590"/>
            <a:chOff x="3422650" y="1337919"/>
            <a:chExt cx="5519420" cy="3196590"/>
          </a:xfrm>
        </p:grpSpPr>
        <p:sp>
          <p:nvSpPr>
            <p:cNvPr id="26" name="object 26"/>
            <p:cNvSpPr/>
            <p:nvPr/>
          </p:nvSpPr>
          <p:spPr>
            <a:xfrm>
              <a:off x="3429000" y="2939503"/>
              <a:ext cx="5506720" cy="1588770"/>
            </a:xfrm>
            <a:custGeom>
              <a:avLst/>
              <a:gdLst/>
              <a:ahLst/>
              <a:cxnLst/>
              <a:rect l="l" t="t" r="r" b="b"/>
              <a:pathLst>
                <a:path w="5506720" h="1588770">
                  <a:moveTo>
                    <a:pt x="0" y="0"/>
                  </a:moveTo>
                  <a:lnTo>
                    <a:pt x="5506283" y="0"/>
                  </a:lnTo>
                  <a:lnTo>
                    <a:pt x="5506283" y="1588150"/>
                  </a:lnTo>
                  <a:lnTo>
                    <a:pt x="0" y="1588150"/>
                  </a:lnTo>
                  <a:lnTo>
                    <a:pt x="0" y="0"/>
                  </a:lnTo>
                  <a:close/>
                </a:path>
              </a:pathLst>
            </a:custGeom>
            <a:ln w="12700">
              <a:solidFill>
                <a:srgbClr val="595959"/>
              </a:solidFill>
            </a:ln>
          </p:spPr>
          <p:txBody>
            <a:bodyPr wrap="square" lIns="0" tIns="0" rIns="0" bIns="0" rtlCol="0"/>
            <a:lstStyle/>
            <a:p>
              <a:endParaRPr/>
            </a:p>
          </p:txBody>
        </p:sp>
        <p:sp>
          <p:nvSpPr>
            <p:cNvPr id="27" name="object 27"/>
            <p:cNvSpPr/>
            <p:nvPr/>
          </p:nvSpPr>
          <p:spPr>
            <a:xfrm>
              <a:off x="3429000" y="1344269"/>
              <a:ext cx="4323715" cy="1481455"/>
            </a:xfrm>
            <a:custGeom>
              <a:avLst/>
              <a:gdLst/>
              <a:ahLst/>
              <a:cxnLst/>
              <a:rect l="l" t="t" r="r" b="b"/>
              <a:pathLst>
                <a:path w="4323715" h="1481455">
                  <a:moveTo>
                    <a:pt x="0" y="0"/>
                  </a:moveTo>
                  <a:lnTo>
                    <a:pt x="4323522" y="0"/>
                  </a:lnTo>
                  <a:lnTo>
                    <a:pt x="4323522" y="1480930"/>
                  </a:lnTo>
                  <a:lnTo>
                    <a:pt x="0" y="1480930"/>
                  </a:lnTo>
                  <a:lnTo>
                    <a:pt x="0" y="0"/>
                  </a:lnTo>
                  <a:close/>
                </a:path>
              </a:pathLst>
            </a:custGeom>
            <a:ln w="12700">
              <a:solidFill>
                <a:srgbClr val="595959"/>
              </a:solidFill>
            </a:ln>
          </p:spPr>
          <p:txBody>
            <a:bodyPr wrap="square" lIns="0" tIns="0" rIns="0" bIns="0" rtlCol="0"/>
            <a:lstStyle/>
            <a:p>
              <a:endParaRPr/>
            </a:p>
          </p:txBody>
        </p:sp>
        <p:sp>
          <p:nvSpPr>
            <p:cNvPr id="28" name="object 28"/>
            <p:cNvSpPr/>
            <p:nvPr/>
          </p:nvSpPr>
          <p:spPr>
            <a:xfrm>
              <a:off x="4682845" y="2043874"/>
              <a:ext cx="3846829" cy="1997075"/>
            </a:xfrm>
            <a:custGeom>
              <a:avLst/>
              <a:gdLst/>
              <a:ahLst/>
              <a:cxnLst/>
              <a:rect l="l" t="t" r="r" b="b"/>
              <a:pathLst>
                <a:path w="3846829" h="1997075">
                  <a:moveTo>
                    <a:pt x="569988" y="572604"/>
                  </a:moveTo>
                  <a:lnTo>
                    <a:pt x="485317" y="582129"/>
                  </a:lnTo>
                  <a:lnTo>
                    <a:pt x="502602" y="608774"/>
                  </a:lnTo>
                  <a:lnTo>
                    <a:pt x="0" y="935024"/>
                  </a:lnTo>
                  <a:lnTo>
                    <a:pt x="6908" y="945680"/>
                  </a:lnTo>
                  <a:lnTo>
                    <a:pt x="509524" y="619429"/>
                  </a:lnTo>
                  <a:lnTo>
                    <a:pt x="526808" y="646049"/>
                  </a:lnTo>
                  <a:lnTo>
                    <a:pt x="552780" y="601853"/>
                  </a:lnTo>
                  <a:lnTo>
                    <a:pt x="569988" y="572604"/>
                  </a:lnTo>
                  <a:close/>
                </a:path>
                <a:path w="3846829" h="1997075">
                  <a:moveTo>
                    <a:pt x="1796097" y="1919973"/>
                  </a:moveTo>
                  <a:lnTo>
                    <a:pt x="1764334" y="1920519"/>
                  </a:lnTo>
                  <a:lnTo>
                    <a:pt x="1754124" y="1324673"/>
                  </a:lnTo>
                  <a:lnTo>
                    <a:pt x="1741424" y="1324889"/>
                  </a:lnTo>
                  <a:lnTo>
                    <a:pt x="1751634" y="1920735"/>
                  </a:lnTo>
                  <a:lnTo>
                    <a:pt x="1719910" y="1921281"/>
                  </a:lnTo>
                  <a:lnTo>
                    <a:pt x="1759305" y="1996808"/>
                  </a:lnTo>
                  <a:lnTo>
                    <a:pt x="1789645" y="1933435"/>
                  </a:lnTo>
                  <a:lnTo>
                    <a:pt x="1796097" y="1919973"/>
                  </a:lnTo>
                  <a:close/>
                </a:path>
                <a:path w="3846829" h="1997075">
                  <a:moveTo>
                    <a:pt x="3394354" y="39141"/>
                  </a:moveTo>
                  <a:lnTo>
                    <a:pt x="3318281" y="774"/>
                  </a:lnTo>
                  <a:lnTo>
                    <a:pt x="3318167" y="32537"/>
                  </a:lnTo>
                  <a:lnTo>
                    <a:pt x="3094825" y="31750"/>
                  </a:lnTo>
                  <a:lnTo>
                    <a:pt x="3094939" y="0"/>
                  </a:lnTo>
                  <a:lnTo>
                    <a:pt x="3018612" y="37833"/>
                  </a:lnTo>
                  <a:lnTo>
                    <a:pt x="3094672" y="76200"/>
                  </a:lnTo>
                  <a:lnTo>
                    <a:pt x="3094774" y="44450"/>
                  </a:lnTo>
                  <a:lnTo>
                    <a:pt x="3318129" y="45237"/>
                  </a:lnTo>
                  <a:lnTo>
                    <a:pt x="3318027" y="76974"/>
                  </a:lnTo>
                  <a:lnTo>
                    <a:pt x="3381972" y="45275"/>
                  </a:lnTo>
                  <a:lnTo>
                    <a:pt x="3394354" y="39141"/>
                  </a:lnTo>
                  <a:close/>
                </a:path>
                <a:path w="3846829" h="1997075">
                  <a:moveTo>
                    <a:pt x="3846652" y="1910943"/>
                  </a:moveTo>
                  <a:lnTo>
                    <a:pt x="3814889" y="1910867"/>
                  </a:lnTo>
                  <a:lnTo>
                    <a:pt x="3816312" y="1321422"/>
                  </a:lnTo>
                  <a:lnTo>
                    <a:pt x="3803612" y="1321396"/>
                  </a:lnTo>
                  <a:lnTo>
                    <a:pt x="3802189" y="1910829"/>
                  </a:lnTo>
                  <a:lnTo>
                    <a:pt x="3770452" y="1910753"/>
                  </a:lnTo>
                  <a:lnTo>
                    <a:pt x="3808361" y="1987042"/>
                  </a:lnTo>
                  <a:lnTo>
                    <a:pt x="3840289" y="1923567"/>
                  </a:lnTo>
                  <a:lnTo>
                    <a:pt x="3846652" y="1910943"/>
                  </a:lnTo>
                  <a:close/>
                </a:path>
              </a:pathLst>
            </a:custGeom>
            <a:solidFill>
              <a:srgbClr val="000000"/>
            </a:solidFill>
          </p:spPr>
          <p:txBody>
            <a:bodyPr wrap="square" lIns="0" tIns="0" rIns="0" bIns="0" rtlCol="0"/>
            <a:lstStyle/>
            <a:p>
              <a:endParaRPr/>
            </a:p>
          </p:txBody>
        </p:sp>
        <p:sp>
          <p:nvSpPr>
            <p:cNvPr id="29" name="object 29"/>
            <p:cNvSpPr/>
            <p:nvPr/>
          </p:nvSpPr>
          <p:spPr>
            <a:xfrm>
              <a:off x="8489731" y="2705760"/>
              <a:ext cx="0" cy="289560"/>
            </a:xfrm>
            <a:custGeom>
              <a:avLst/>
              <a:gdLst/>
              <a:ahLst/>
              <a:cxnLst/>
              <a:rect l="l" t="t" r="r" b="b"/>
              <a:pathLst>
                <a:path h="289560">
                  <a:moveTo>
                    <a:pt x="3" y="0"/>
                  </a:moveTo>
                  <a:lnTo>
                    <a:pt x="0" y="289036"/>
                  </a:lnTo>
                </a:path>
              </a:pathLst>
            </a:custGeom>
            <a:ln w="12700">
              <a:solidFill>
                <a:srgbClr val="000000"/>
              </a:solidFill>
            </a:ln>
          </p:spPr>
          <p:txBody>
            <a:bodyPr wrap="square" lIns="0" tIns="0" rIns="0" bIns="0" rtlCol="0"/>
            <a:lstStyle/>
            <a:p>
              <a:endParaRPr/>
            </a:p>
          </p:txBody>
        </p:sp>
        <p:sp>
          <p:nvSpPr>
            <p:cNvPr id="30" name="object 30"/>
            <p:cNvSpPr/>
            <p:nvPr/>
          </p:nvSpPr>
          <p:spPr>
            <a:xfrm>
              <a:off x="6433639" y="2791155"/>
              <a:ext cx="0" cy="203835"/>
            </a:xfrm>
            <a:custGeom>
              <a:avLst/>
              <a:gdLst/>
              <a:ahLst/>
              <a:cxnLst/>
              <a:rect l="l" t="t" r="r" b="b"/>
              <a:pathLst>
                <a:path h="203835">
                  <a:moveTo>
                    <a:pt x="3" y="0"/>
                  </a:moveTo>
                  <a:lnTo>
                    <a:pt x="0" y="203640"/>
                  </a:lnTo>
                </a:path>
              </a:pathLst>
            </a:custGeom>
            <a:ln w="12700">
              <a:solidFill>
                <a:srgbClr val="000000"/>
              </a:solidFill>
            </a:ln>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432</TotalTime>
  <Words>2728</Words>
  <Application>Microsoft Office PowerPoint</Application>
  <PresentationFormat>全屏显示(16:9)</PresentationFormat>
  <Paragraphs>402</Paragraphs>
  <Slides>33</Slides>
  <Notes>29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等线</vt:lpstr>
      <vt:lpstr>宋体</vt:lpstr>
      <vt:lpstr>Arial</vt:lpstr>
      <vt:lpstr>Calibri</vt:lpstr>
      <vt:lpstr>Times New Roman</vt:lpstr>
      <vt:lpstr>Wingdings</vt:lpstr>
      <vt:lpstr>Office Theme</vt:lpstr>
      <vt:lpstr>Blending Containers and Virtual Machines:  A Study of Firecracker and gVisor</vt:lpstr>
      <vt:lpstr>Existing (legacy) solutions</vt:lpstr>
      <vt:lpstr>Existing (legacy) solutions</vt:lpstr>
      <vt:lpstr>Existing (legacy) solutions</vt:lpstr>
      <vt:lpstr>The dilemma</vt:lpstr>
      <vt:lpstr>Our work</vt:lpstr>
      <vt:lpstr>Outline</vt:lpstr>
      <vt:lpstr>Platform Architecture: Firecracker</vt:lpstr>
      <vt:lpstr>Platform Architecture: gVisor</vt:lpstr>
      <vt:lpstr>How are they different?</vt:lpstr>
      <vt:lpstr>Attack surface of syscall</vt:lpstr>
      <vt:lpstr>Attack surface of syscall</vt:lpstr>
      <vt:lpstr>Attack surface of syscall</vt:lpstr>
      <vt:lpstr>Attack surface of syscall</vt:lpstr>
      <vt:lpstr>Attack surface of syscall</vt:lpstr>
      <vt:lpstr>lcov</vt:lpstr>
      <vt:lpstr>PowerPoint 演示文稿</vt:lpstr>
      <vt:lpstr>Line coverage</vt:lpstr>
      <vt:lpstr>Methodology</vt:lpstr>
      <vt:lpstr>General Findings</vt:lpstr>
      <vt:lpstr>CPU: Sysbench Performance</vt:lpstr>
      <vt:lpstr>CPU: Sysbench Performance</vt:lpstr>
      <vt:lpstr>CPU: Coverage</vt:lpstr>
      <vt:lpstr>CPU: Coverage</vt:lpstr>
      <vt:lpstr>CPU: Coverage</vt:lpstr>
      <vt:lpstr>Network: Performance</vt:lpstr>
      <vt:lpstr>Network: Coverage</vt:lpstr>
      <vt:lpstr>Network: Coverage</vt:lpstr>
      <vt:lpstr>Network: Coverage</vt:lpstr>
      <vt:lpstr>Invocation Frequency</vt:lpstr>
      <vt:lpstr>Overall Coverage</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Blending Containers and Virtual Machines:  A Study of Firecracker and gVisor</dc:title>
  <cp:lastModifiedBy>HP</cp:lastModifiedBy>
  <cp:revision>31</cp:revision>
  <dcterms:created xsi:type="dcterms:W3CDTF">2021-03-31T10:44:02Z</dcterms:created>
  <dcterms:modified xsi:type="dcterms:W3CDTF">2021-04-13T09:28:07Z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2020-06-03T00:00:00Z</vt:filetime>
  </property>
  <property fmtid="{D5CDD505-2E9C-101B-9397-08002B2CF9AE}" pid="3" name="LastSaved">
    <vt:filetime>2021-03-31T00:00:00Z</vt:filetime>
  </property>
</Properties>
</file>