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65" r:id="rId13"/>
    <p:sldId id="273" r:id="rId14"/>
    <p:sldId id="267" r:id="rId15"/>
    <p:sldId id="268" r:id="rId16"/>
    <p:sldId id="269" r:id="rId17"/>
    <p:sldId id="274" r:id="rId18"/>
    <p:sldId id="276" r:id="rId19"/>
    <p:sldId id="277" r:id="rId20"/>
    <p:sldId id="275" r:id="rId21"/>
    <p:sldId id="280" r:id="rId22"/>
    <p:sldId id="279" r:id="rId23"/>
    <p:sldId id="282" r:id="rId24"/>
    <p:sldId id="281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-1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57392-FD6A-48CA-AD7A-B960E70A6644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AAA4E-9A37-4DAC-BEBB-EE5ADC5BE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)g++ -g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调试选项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)g++ -c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只编译不连接 只生成目标文件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)g++ -o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指定生成的可执行文件的名称。如果不使用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选项则会生成默认可执行文件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a.out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AA4E-9A37-4DAC-BEBB-EE5ADC5BE3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4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：默认值、</a:t>
            </a: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、其他数值、大小</a:t>
            </a:r>
            <a:endParaRPr lang="en-US" altLang="zh-CN" sz="1200" b="0" i="0" kern="120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AA4E-9A37-4DAC-BEBB-EE5ADC5BE3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4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128 + 8 + 1 = 137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AA4E-9A37-4DAC-BEBB-EE5ADC5BE3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8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128 + 8 + 1 = 137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AA4E-9A37-4DAC-BEBB-EE5ADC5BE3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8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：默认值、</a:t>
            </a: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、其他数值、大小</a:t>
            </a:r>
            <a:endParaRPr lang="en-US" altLang="zh-CN" sz="1200" b="0" i="0" kern="120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AA4E-9A37-4DAC-BEBB-EE5ADC5BE3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6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：默认值、</a:t>
            </a: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、其他数值、大小</a:t>
            </a:r>
            <a:endParaRPr lang="en-US" altLang="zh-CN" sz="1200" b="0" i="0" kern="120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AA4E-9A37-4DAC-BEBB-EE5ADC5BE3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5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6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9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4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1697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529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9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791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8710FB-29BA-4DC5-BAFE-68F8BDF81D6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753E8A-2C0E-4C40-9C31-494BD5F893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41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3" y="1338942"/>
            <a:ext cx="10318418" cy="4154433"/>
          </a:xfrm>
        </p:spPr>
        <p:txBody>
          <a:bodyPr/>
          <a:lstStyle/>
          <a:p>
            <a:r>
              <a:rPr lang="en-US" altLang="zh-CN" smtClean="0"/>
              <a:t>C++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授课老师：李老师（恒哥）</a:t>
            </a:r>
            <a:endParaRPr lang="en-US" altLang="zh-CN" smtClean="0"/>
          </a:p>
          <a:p>
            <a:r>
              <a:rPr lang="zh-CN" altLang="en-US" smtClean="0"/>
              <a:t>奥比编程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C++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1440" y="1615440"/>
            <a:ext cx="10068560" cy="5140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/>
              <a:t>2</a:t>
            </a:r>
            <a:r>
              <a:rPr lang="en-US" altLang="zh-CN" sz="2800" b="1" smtClean="0"/>
              <a:t>. </a:t>
            </a:r>
            <a:r>
              <a:rPr lang="zh-CN" altLang="en-US" sz="2800" b="1"/>
              <a:t>变量</a:t>
            </a:r>
            <a:endParaRPr lang="en-US" altLang="zh-CN" sz="2800" b="1" smtClean="0"/>
          </a:p>
          <a:p>
            <a:pPr marL="0" indent="0">
              <a:buNone/>
            </a:pPr>
            <a:endParaRPr lang="en-US" altLang="zh-CN" b="1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b="1">
              <a:latin typeface="Adobe Caslon Pro Bold" panose="0205070206050A020403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02647"/>
              </p:ext>
            </p:extLst>
          </p:nvPr>
        </p:nvGraphicFramePr>
        <p:xfrm>
          <a:off x="1361440" y="2639906"/>
          <a:ext cx="8128000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995383062"/>
                    </a:ext>
                  </a:extLst>
                </a:gridCol>
                <a:gridCol w="6268720">
                  <a:extLst>
                    <a:ext uri="{9D8B030D-6E8A-4147-A177-3AD203B41FA5}">
                      <a16:colId xmlns:a16="http://schemas.microsoft.com/office/drawing/2014/main" val="225777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含义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mtClean="0">
                          <a:effectLst/>
                        </a:rPr>
                        <a:t> int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整数（很容易理解，</a:t>
                      </a:r>
                      <a:r>
                        <a:rPr lang="en-US" altLang="zh-CN" smtClean="0"/>
                        <a:t>-2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-1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0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3</a:t>
                      </a:r>
                      <a:r>
                        <a:rPr lang="zh-CN" altLang="en-US" smtClean="0"/>
                        <a:t>，</a:t>
                      </a:r>
                      <a:r>
                        <a:rPr lang="en-US" altLang="zh-CN" smtClean="0"/>
                        <a:t>4 …</a:t>
                      </a:r>
                      <a:r>
                        <a:rPr lang="zh-CN" altLang="en-US" smtClean="0"/>
                        <a:t>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1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float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浮点数（不理解，其实就是带小数点的数，即小数）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字符串（不理解，其实就是一个文字句子）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7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布尔值（不理解，其实就是 </a:t>
                      </a:r>
                      <a:r>
                        <a:rPr lang="en-US" altLang="zh-CN" smtClean="0"/>
                        <a:t>true </a:t>
                      </a:r>
                      <a:r>
                        <a:rPr lang="zh-CN" altLang="en-US" smtClean="0"/>
                        <a:t>或者 </a:t>
                      </a:r>
                      <a:r>
                        <a:rPr lang="en-US" altLang="zh-CN" smtClean="0"/>
                        <a:t>false</a:t>
                      </a:r>
                      <a:r>
                        <a:rPr lang="zh-CN" altLang="en-US" smtClean="0"/>
                        <a:t>）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5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double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双浮点数（难道是两个浮点数？其实可以暂时理解为小数）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void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空值（空就是空，啥也没有就是空）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char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字符（什么是字符？下节课说！）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689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5877" y="1529447"/>
            <a:ext cx="75713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想想对应哪些情况</a:t>
            </a:r>
            <a:r>
              <a:rPr lang="zh-CN" alt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r>
              <a:rPr lang="zh-CN" altLang="en-US" sz="36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分别举几个例子</a:t>
            </a:r>
            <a:endParaRPr lang="zh-CN" altLang="en-US" sz="36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0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C++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1440" y="1615440"/>
            <a:ext cx="10068560" cy="5140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smtClean="0"/>
              <a:t>3. </a:t>
            </a:r>
            <a:r>
              <a:rPr lang="zh-CN" altLang="en-US" sz="2800" b="1"/>
              <a:t>输入输出</a:t>
            </a:r>
            <a:endParaRPr lang="en-US" altLang="zh-CN" sz="2800" b="1" smtClean="0"/>
          </a:p>
          <a:p>
            <a:pPr marL="0" indent="0">
              <a:buNone/>
            </a:pPr>
            <a:endParaRPr lang="en-US" altLang="zh-CN" b="1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b="1">
              <a:latin typeface="Adobe Caslon Pro Bold" panose="0205070206050A020403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40314"/>
              </p:ext>
            </p:extLst>
          </p:nvPr>
        </p:nvGraphicFramePr>
        <p:xfrm>
          <a:off x="1361440" y="2639906"/>
          <a:ext cx="81280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995383062"/>
                    </a:ext>
                  </a:extLst>
                </a:gridCol>
                <a:gridCol w="6268720">
                  <a:extLst>
                    <a:ext uri="{9D8B030D-6E8A-4147-A177-3AD203B41FA5}">
                      <a16:colId xmlns:a16="http://schemas.microsoft.com/office/drawing/2014/main" val="225777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含义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mtClean="0">
                          <a:effectLst/>
                        </a:rPr>
                        <a:t> cin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输入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1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输出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135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58697" y="1551351"/>
            <a:ext cx="75713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想想对应哪些情况</a:t>
            </a:r>
            <a:r>
              <a:rPr lang="zh-CN" altLang="en-US" sz="3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r>
              <a:rPr lang="zh-CN" altLang="en-US" sz="36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分别举几个例子</a:t>
            </a:r>
            <a:endParaRPr lang="zh-CN" altLang="en-US" sz="36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1440" y="452082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string s;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 smtClean="0"/>
          </a:p>
          <a:p>
            <a:r>
              <a:rPr lang="en-US" altLang="zh-CN" smtClean="0"/>
              <a:t>cout </a:t>
            </a:r>
            <a:r>
              <a:rPr lang="en-US" altLang="zh-CN"/>
              <a:t>&lt;&lt; "</a:t>
            </a:r>
            <a:r>
              <a:rPr lang="zh-CN" altLang="en-US"/>
              <a:t>请输入您的名称： 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cin </a:t>
            </a:r>
            <a:r>
              <a:rPr lang="en-US" altLang="zh-CN"/>
              <a:t>&gt;&gt; name;</a:t>
            </a:r>
          </a:p>
          <a:p>
            <a:r>
              <a:rPr lang="en-US" altLang="zh-CN" smtClean="0"/>
              <a:t>cout </a:t>
            </a:r>
            <a:r>
              <a:rPr lang="en-US" altLang="zh-CN"/>
              <a:t>&lt;&lt; "</a:t>
            </a:r>
            <a:r>
              <a:rPr lang="zh-CN" altLang="en-US"/>
              <a:t>您的名称是： </a:t>
            </a:r>
            <a:r>
              <a:rPr lang="en-US" altLang="zh-CN"/>
              <a:t>" &lt;&lt; name &lt;&lt; endl;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动动手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15441"/>
            <a:ext cx="10178322" cy="42641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要求：提示：提示</a:t>
            </a:r>
            <a:r>
              <a:rPr lang="zh-CN" altLang="en-US"/>
              <a:t>请输入名称</a:t>
            </a:r>
            <a:r>
              <a:rPr lang="zh-CN" altLang="en-US" smtClean="0"/>
              <a:t>：，输入自己的名字，然后提示：</a:t>
            </a:r>
            <a:r>
              <a:rPr lang="zh-CN" altLang="en-US"/>
              <a:t>请输入</a:t>
            </a:r>
            <a:r>
              <a:rPr lang="zh-CN" altLang="en-US" smtClean="0"/>
              <a:t>年龄</a:t>
            </a:r>
            <a:r>
              <a:rPr lang="zh-CN" altLang="en-US"/>
              <a:t>：</a:t>
            </a:r>
            <a:r>
              <a:rPr lang="zh-CN" altLang="en-US" smtClean="0"/>
              <a:t>，输入自己的年龄。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最后在屏幕上输出我是</a:t>
            </a:r>
            <a:r>
              <a:rPr lang="en-US" altLang="zh-CN" smtClean="0"/>
              <a:t>XXX</a:t>
            </a:r>
            <a:r>
              <a:rPr lang="zh-CN" altLang="en-US" smtClean="0"/>
              <a:t>，我今年</a:t>
            </a:r>
            <a:r>
              <a:rPr lang="en-US" altLang="zh-CN" smtClean="0"/>
              <a:t>XX</a:t>
            </a:r>
            <a:r>
              <a:rPr lang="zh-CN" altLang="en-US" smtClean="0"/>
              <a:t>岁了！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2960" y="2829898"/>
            <a:ext cx="10251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/>
              <a:t>	string </a:t>
            </a:r>
            <a:r>
              <a:rPr lang="zh-CN" altLang="en-US" sz="3200" smtClean="0"/>
              <a:t>s;</a:t>
            </a:r>
            <a:endParaRPr lang="zh-CN" altLang="en-US" sz="3200"/>
          </a:p>
          <a:p>
            <a:r>
              <a:rPr lang="zh-CN" altLang="en-US" sz="3200"/>
              <a:t>	int age; </a:t>
            </a:r>
          </a:p>
          <a:p>
            <a:r>
              <a:rPr lang="zh-CN" altLang="en-US" sz="3200"/>
              <a:t>	cout &lt;&lt; "请</a:t>
            </a:r>
            <a:r>
              <a:rPr lang="zh-CN" altLang="en-US" sz="3200" smtClean="0"/>
              <a:t>输入名称："</a:t>
            </a:r>
            <a:r>
              <a:rPr lang="zh-CN" altLang="en-US" sz="3200"/>
              <a:t>;</a:t>
            </a:r>
          </a:p>
          <a:p>
            <a:r>
              <a:rPr lang="zh-CN" altLang="en-US" sz="3200"/>
              <a:t>	cin &gt;&gt; s;</a:t>
            </a:r>
          </a:p>
          <a:p>
            <a:r>
              <a:rPr lang="zh-CN" altLang="en-US" sz="3200"/>
              <a:t>	cout &lt;&lt; </a:t>
            </a:r>
            <a:r>
              <a:rPr lang="zh-CN" altLang="en-US" sz="3200" smtClean="0"/>
              <a:t>"</a:t>
            </a:r>
            <a:r>
              <a:rPr lang="zh-CN" altLang="en-US" sz="3200"/>
              <a:t>请输入年龄</a:t>
            </a:r>
            <a:r>
              <a:rPr lang="zh-CN" altLang="en-US" sz="3200" smtClean="0"/>
              <a:t>： </a:t>
            </a:r>
            <a:r>
              <a:rPr lang="zh-CN" altLang="en-US" sz="3200"/>
              <a:t>";</a:t>
            </a:r>
          </a:p>
          <a:p>
            <a:r>
              <a:rPr lang="zh-CN" altLang="en-US" sz="3200"/>
              <a:t>	cin &gt;&gt; age; </a:t>
            </a:r>
          </a:p>
          <a:p>
            <a:r>
              <a:rPr lang="zh-CN" altLang="en-US" sz="3200"/>
              <a:t>	cout&lt;&lt;"我是"&lt;&lt;s&lt;&lt;", 我今年"&lt;&lt;age&lt;&lt;"岁了！"&lt;&lt;endl;</a:t>
            </a:r>
          </a:p>
        </p:txBody>
      </p:sp>
    </p:spTree>
    <p:extLst>
      <p:ext uri="{BB962C8B-B14F-4D97-AF65-F5344CB8AC3E}">
        <p14:creationId xmlns:p14="http://schemas.microsoft.com/office/powerpoint/2010/main" val="23020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8523" y="1026160"/>
            <a:ext cx="10318418" cy="4467215"/>
          </a:xfrm>
        </p:spPr>
        <p:txBody>
          <a:bodyPr/>
          <a:lstStyle/>
          <a:p>
            <a:r>
              <a:rPr lang="zh-CN" altLang="en-US" sz="6600" b="1" smtClean="0"/>
              <a:t>数据类型</a:t>
            </a:r>
            <a:endParaRPr lang="zh-CN" altLang="en-US" sz="66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5045" y="3992880"/>
            <a:ext cx="8045373" cy="2728595"/>
          </a:xfrm>
        </p:spPr>
        <p:txBody>
          <a:bodyPr>
            <a:normAutofit/>
          </a:bodyPr>
          <a:lstStyle/>
          <a:p>
            <a:r>
              <a:rPr lang="zh-CN" altLang="en-US" smtClean="0"/>
              <a:t>变量、常量、运算符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3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1492132"/>
          </a:xfrm>
        </p:spPr>
        <p:txBody>
          <a:bodyPr/>
          <a:lstStyle/>
          <a:p>
            <a:r>
              <a:rPr lang="zh-CN" altLang="en-US" smtClean="0"/>
              <a:t>变量</a:t>
            </a:r>
            <a:endParaRPr lang="zh-CN" altLang="en-US"/>
          </a:p>
        </p:txBody>
      </p:sp>
      <p:pic>
        <p:nvPicPr>
          <p:cNvPr id="1026" name="Picture 2" descr="https://gimg2.baidu.com/image_search/src=http%3A%2F%2Fmaterials.cdn.bcebos.com%2Fimages%2F13929962%2F3fc17eed5c7e0bf44568fbdf7dc34394.jpeg&amp;refer=http%3A%2F%2Fmaterials.cdn.bcebos.com&amp;app=2002&amp;size=f9999,10000&amp;q=a80&amp;n=0&amp;g=0n&amp;fmt=jpeg?sec=1636943120&amp;t=39fa798fd235e4ce202cd034a62d550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7" y="1473200"/>
            <a:ext cx="8845973" cy="49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74472" y="382385"/>
            <a:ext cx="89050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找找王者荣耀界面哪些地方用了变量？</a:t>
            </a:r>
            <a:endParaRPr lang="zh-CN" altLang="en-US" sz="4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5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432561"/>
            <a:ext cx="10178322" cy="4447032"/>
          </a:xfrm>
        </p:spPr>
        <p:txBody>
          <a:bodyPr>
            <a:normAutofit/>
          </a:bodyPr>
          <a:lstStyle/>
          <a:p>
            <a:r>
              <a:rPr lang="zh-CN" altLang="en-US" sz="2400"/>
              <a:t>每个变量都有指定的类型，类型决定了变量存储的</a:t>
            </a:r>
            <a:r>
              <a:rPr lang="zh-CN" altLang="en-US" sz="2400" smtClean="0"/>
              <a:t>大小（使用</a:t>
            </a:r>
            <a:r>
              <a:rPr lang="en-US" altLang="zh-CN" sz="2400" smtClean="0"/>
              <a:t>sizeof</a:t>
            </a:r>
            <a:r>
              <a:rPr lang="zh-CN" altLang="en-US" sz="2400" smtClean="0"/>
              <a:t>）：</a:t>
            </a:r>
            <a:endParaRPr lang="en-US" altLang="zh-CN" sz="2400" smtClean="0"/>
          </a:p>
          <a:p>
            <a:endParaRPr lang="en-US" altLang="zh-CN" sz="24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22778"/>
              </p:ext>
            </p:extLst>
          </p:nvPr>
        </p:nvGraphicFramePr>
        <p:xfrm>
          <a:off x="1566638" y="239369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745145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726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3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，一个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（啥是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呀？）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2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5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9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0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3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什么是高低电位？</a:t>
            </a:r>
            <a:r>
              <a:rPr lang="en-US" altLang="zh-CN" smtClean="0"/>
              <a:t>0 </a:t>
            </a:r>
            <a:r>
              <a:rPr lang="zh-CN" altLang="en-US" smtClean="0"/>
              <a:t>和 </a:t>
            </a:r>
            <a:r>
              <a:rPr lang="en-US" altLang="zh-CN" smtClean="0"/>
              <a:t>1 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86561"/>
            <a:ext cx="10178322" cy="4193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smtClean="0"/>
              <a:t>计算机里面，使用高电位表示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，低电位表示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/>
              <a:t>所以</a:t>
            </a:r>
            <a:r>
              <a:rPr lang="zh-CN" altLang="en-US" sz="2400" smtClean="0"/>
              <a:t>说，</a:t>
            </a:r>
            <a:r>
              <a:rPr lang="en-US" altLang="zh-CN" sz="2400" smtClean="0"/>
              <a:t>1 </a:t>
            </a:r>
            <a:r>
              <a:rPr lang="zh-CN" altLang="en-US" sz="2400" smtClean="0"/>
              <a:t>在计算机中代表“存在、有、正确”；相对而言，</a:t>
            </a:r>
            <a:r>
              <a:rPr lang="en-US" altLang="zh-CN" sz="2400" smtClean="0"/>
              <a:t>0 </a:t>
            </a:r>
            <a:r>
              <a:rPr lang="zh-CN" altLang="en-US" sz="2400" smtClean="0"/>
              <a:t>就代表没有。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>
                <a:solidFill>
                  <a:srgbClr val="00B050"/>
                </a:solidFill>
              </a:rPr>
              <a:t>计算机</a:t>
            </a:r>
            <a:r>
              <a:rPr lang="zh-CN" altLang="en-US" sz="2400" smtClean="0">
                <a:solidFill>
                  <a:srgbClr val="00B050"/>
                </a:solidFill>
              </a:rPr>
              <a:t>的世界就是无数个 </a:t>
            </a:r>
            <a:r>
              <a:rPr lang="en-US" altLang="zh-CN" sz="2400" smtClean="0">
                <a:solidFill>
                  <a:srgbClr val="00B050"/>
                </a:solidFill>
              </a:rPr>
              <a:t>0 </a:t>
            </a:r>
            <a:r>
              <a:rPr lang="zh-CN" altLang="en-US" sz="2400" smtClean="0">
                <a:solidFill>
                  <a:srgbClr val="00B050"/>
                </a:solidFill>
              </a:rPr>
              <a:t>和 </a:t>
            </a:r>
            <a:r>
              <a:rPr lang="en-US" altLang="zh-CN" sz="2400" smtClean="0">
                <a:solidFill>
                  <a:srgbClr val="00B050"/>
                </a:solidFill>
              </a:rPr>
              <a:t>1 </a:t>
            </a:r>
            <a:r>
              <a:rPr lang="zh-CN" altLang="en-US" sz="2400" smtClean="0">
                <a:solidFill>
                  <a:srgbClr val="00B050"/>
                </a:solidFill>
              </a:rPr>
              <a:t>组成的。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同学们再来数一数图里有几个数？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47" y="2356433"/>
            <a:ext cx="7534523" cy="15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86561"/>
            <a:ext cx="10178322" cy="4193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smtClean="0"/>
              <a:t>我们平时使用的是十进制，</a:t>
            </a:r>
            <a:r>
              <a:rPr lang="en-US" altLang="zh-CN" sz="2400" smtClean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123 = 1 </a:t>
            </a:r>
            <a:r>
              <a:rPr lang="zh-CN" altLang="en-US" sz="2400" smtClean="0">
                <a:solidFill>
                  <a:srgbClr val="00B050"/>
                </a:solidFill>
                <a:latin typeface="Adobe Gothic Std B" panose="020B0800000000000000" pitchFamily="34" charset="-128"/>
              </a:rPr>
              <a:t>* </a:t>
            </a:r>
            <a:r>
              <a:rPr lang="en-US" altLang="zh-CN" sz="2400" smtClean="0">
                <a:solidFill>
                  <a:srgbClr val="00B0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10^2 + 2 * 10^1 + 3*10^0</a:t>
            </a:r>
            <a:endParaRPr lang="en-US" altLang="zh-CN" sz="2400">
              <a:solidFill>
                <a:srgbClr val="00B05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那么我们也可以推广到二进制中：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十进制使用 </a:t>
            </a:r>
            <a:r>
              <a:rPr lang="en-US" altLang="zh-CN" sz="2400" smtClean="0"/>
              <a:t>0 – 9 </a:t>
            </a:r>
            <a:r>
              <a:rPr lang="zh-CN" altLang="en-US" sz="2400" smtClean="0"/>
              <a:t>共 </a:t>
            </a:r>
            <a:r>
              <a:rPr lang="en-US" altLang="zh-CN" sz="2400" smtClean="0"/>
              <a:t>10 </a:t>
            </a:r>
            <a:r>
              <a:rPr lang="zh-CN" altLang="en-US" sz="2400" smtClean="0"/>
              <a:t>个数字，二进制使用 </a:t>
            </a:r>
            <a:r>
              <a:rPr lang="en-US" altLang="zh-CN" sz="2400" smtClean="0"/>
              <a:t>0 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 </a:t>
            </a:r>
            <a:r>
              <a:rPr lang="zh-CN" altLang="en-US" sz="2400" smtClean="0"/>
              <a:t>共两个数字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1010</a:t>
            </a:r>
            <a:r>
              <a:rPr lang="zh-CN" altLang="en-US" sz="2400" smtClean="0">
                <a:solidFill>
                  <a:srgbClr val="00B050"/>
                </a:solidFill>
              </a:rPr>
              <a:t>（二进制）</a:t>
            </a:r>
            <a:r>
              <a:rPr lang="en-US" altLang="zh-CN" sz="2400" smtClean="0">
                <a:solidFill>
                  <a:srgbClr val="00B050"/>
                </a:solidFill>
              </a:rPr>
              <a:t>= 1 * 2^3 + 1 * 2^1 = 8 + 2 = 10</a:t>
            </a:r>
            <a:endParaRPr lang="en-US" altLang="zh-CN" sz="24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smtClean="0">
                <a:solidFill>
                  <a:srgbClr val="00B050"/>
                </a:solidFill>
              </a:rPr>
              <a:t>1024</a:t>
            </a:r>
            <a:r>
              <a:rPr lang="zh-CN" altLang="en-US" sz="2400" smtClean="0">
                <a:solidFill>
                  <a:srgbClr val="00B050"/>
                </a:solidFill>
              </a:rPr>
              <a:t>（十进制）</a:t>
            </a:r>
            <a:r>
              <a:rPr lang="en-US" altLang="zh-CN" sz="2400" smtClean="0">
                <a:solidFill>
                  <a:srgbClr val="00B050"/>
                </a:solidFill>
                <a:sym typeface="Wingdings" panose="05000000000000000000" pitchFamily="2" charset="2"/>
              </a:rPr>
              <a:t>  2 </a:t>
            </a:r>
            <a:r>
              <a:rPr lang="zh-CN" altLang="en-US" sz="2400" smtClean="0">
                <a:solidFill>
                  <a:srgbClr val="00B050"/>
                </a:solidFill>
                <a:sym typeface="Wingdings" panose="05000000000000000000" pitchFamily="2" charset="2"/>
              </a:rPr>
              <a:t>的 </a:t>
            </a:r>
            <a:r>
              <a:rPr lang="en-US" altLang="zh-CN" sz="2400" smtClean="0">
                <a:solidFill>
                  <a:srgbClr val="00B050"/>
                </a:solidFill>
                <a:sym typeface="Wingdings" panose="05000000000000000000" pitchFamily="2" charset="2"/>
              </a:rPr>
              <a:t>10 </a:t>
            </a:r>
            <a:r>
              <a:rPr lang="zh-CN" altLang="en-US" sz="2400" smtClean="0">
                <a:solidFill>
                  <a:srgbClr val="00B050"/>
                </a:solidFill>
                <a:sym typeface="Wingdings" panose="05000000000000000000" pitchFamily="2" charset="2"/>
              </a:rPr>
              <a:t>次方 </a:t>
            </a:r>
            <a:r>
              <a:rPr lang="en-US" altLang="zh-CN" sz="240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smtClean="0">
                <a:solidFill>
                  <a:srgbClr val="00B050"/>
                </a:solidFill>
                <a:sym typeface="Wingdings" panose="05000000000000000000" pitchFamily="2" charset="2"/>
              </a:rPr>
              <a:t> 0100 0000 0000</a:t>
            </a:r>
            <a:r>
              <a:rPr lang="en-US" altLang="zh-CN" sz="2400" smtClean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1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二进制转换</a:t>
            </a:r>
            <a:endParaRPr lang="zh-CN" altLang="en-US"/>
          </a:p>
        </p:txBody>
      </p:sp>
      <p:pic>
        <p:nvPicPr>
          <p:cNvPr id="2050" name="Picture 2" descr="https://gimg2.baidu.com/image_search/src=http%3A%2F%2Fimg2020.cnblogs.com%2Fi-beta%2F1946129%2F202003%2F1946129-20200308123407448-2111779895.png&amp;refer=http%3A%2F%2Fimg2020.cnblogs.com&amp;app=2002&amp;size=f9999,10000&amp;q=a80&amp;n=0&amp;g=0n&amp;fmt=jpeg?sec=1636946061&amp;t=be8a1bbac0c2614c0f7ea1bb5d4ee0d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95" y="1888172"/>
            <a:ext cx="523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847840" y="53848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Adobe Garamond Pro Bold" panose="02020702060506020403" pitchFamily="18" charset="0"/>
              </a:rPr>
              <a:t>李老师的方法，大致记住下面的表格：</a:t>
            </a:r>
            <a:endParaRPr lang="en-US" altLang="zh-CN" smtClean="0">
              <a:latin typeface="Adobe Garamond Pro Bold" panose="02020702060506020403" pitchFamily="18" charset="0"/>
            </a:endParaRPr>
          </a:p>
          <a:p>
            <a:r>
              <a:rPr lang="en-US" altLang="zh-CN" smtClean="0">
                <a:latin typeface="Adobe Garamond Pro Bold" panose="02020702060506020403" pitchFamily="18" charset="0"/>
              </a:rPr>
              <a:t>32 </a:t>
            </a:r>
            <a:r>
              <a:rPr lang="zh-CN" altLang="en-US" smtClean="0">
                <a:latin typeface="Adobe Garamond Pro Bold" panose="02020702060506020403" pitchFamily="18" charset="0"/>
              </a:rPr>
              <a:t>最接近 </a:t>
            </a:r>
            <a:r>
              <a:rPr lang="en-US" altLang="zh-CN" smtClean="0">
                <a:latin typeface="Adobe Garamond Pro Bold" panose="02020702060506020403" pitchFamily="18" charset="0"/>
              </a:rPr>
              <a:t>35</a:t>
            </a:r>
            <a:r>
              <a:rPr lang="zh-CN" altLang="en-US" smtClean="0">
                <a:latin typeface="Adobe Garamond Pro Bold" panose="02020702060506020403" pitchFamily="18" charset="0"/>
              </a:rPr>
              <a:t>，</a:t>
            </a:r>
            <a:r>
              <a:rPr lang="en-US" altLang="zh-CN" smtClean="0">
                <a:latin typeface="Adobe Garamond Pro Bold" panose="02020702060506020403" pitchFamily="18" charset="0"/>
              </a:rPr>
              <a:t>32 </a:t>
            </a:r>
            <a:r>
              <a:rPr lang="zh-CN" altLang="en-US" smtClean="0">
                <a:latin typeface="Adobe Garamond Pro Bold" panose="02020702060506020403" pitchFamily="18" charset="0"/>
              </a:rPr>
              <a:t>是 </a:t>
            </a:r>
            <a:r>
              <a:rPr lang="en-US" altLang="zh-CN" smtClean="0">
                <a:latin typeface="Adobe Garamond Pro Bold" panose="02020702060506020403" pitchFamily="18" charset="0"/>
              </a:rPr>
              <a:t>2 </a:t>
            </a:r>
            <a:r>
              <a:rPr lang="zh-CN" altLang="en-US" smtClean="0">
                <a:latin typeface="Adobe Garamond Pro Bold" panose="02020702060506020403" pitchFamily="18" charset="0"/>
              </a:rPr>
              <a:t>的 </a:t>
            </a:r>
            <a:r>
              <a:rPr lang="en-US" altLang="zh-CN" smtClean="0">
                <a:latin typeface="Adobe Garamond Pro Bold" panose="02020702060506020403" pitchFamily="18" charset="0"/>
              </a:rPr>
              <a:t>5 </a:t>
            </a:r>
            <a:r>
              <a:rPr lang="zh-CN" altLang="en-US" smtClean="0">
                <a:latin typeface="Adobe Garamond Pro Bold" panose="02020702060506020403" pitchFamily="18" charset="0"/>
              </a:rPr>
              <a:t>次方，因此第 </a:t>
            </a:r>
            <a:r>
              <a:rPr lang="en-US" altLang="zh-CN" smtClean="0">
                <a:latin typeface="Adobe Garamond Pro Bold" panose="02020702060506020403" pitchFamily="18" charset="0"/>
              </a:rPr>
              <a:t>6 </a:t>
            </a:r>
            <a:r>
              <a:rPr lang="zh-CN" altLang="en-US" smtClean="0">
                <a:latin typeface="Adobe Garamond Pro Bold" panose="02020702060506020403" pitchFamily="18" charset="0"/>
              </a:rPr>
              <a:t>位为</a:t>
            </a:r>
            <a:r>
              <a:rPr lang="en-US" altLang="zh-CN" smtClean="0">
                <a:latin typeface="Adobe Garamond Pro Bold" panose="02020702060506020403" pitchFamily="18" charset="0"/>
              </a:rPr>
              <a:t>1</a:t>
            </a:r>
          </a:p>
          <a:p>
            <a:r>
              <a:rPr lang="en-US" altLang="zh-CN" smtClean="0">
                <a:latin typeface="Adobe Garamond Pro Bold" panose="02020702060506020403" pitchFamily="18" charset="0"/>
              </a:rPr>
              <a:t>35 – 32 = 3</a:t>
            </a:r>
            <a:r>
              <a:rPr lang="zh-CN" altLang="en-US" smtClean="0">
                <a:latin typeface="Adobe Garamond Pro Bold" panose="02020702060506020403" pitchFamily="18" charset="0"/>
              </a:rPr>
              <a:t>，</a:t>
            </a:r>
            <a:r>
              <a:rPr lang="en-US" altLang="zh-CN" smtClean="0">
                <a:latin typeface="Adobe Garamond Pro Bold" panose="02020702060506020403" pitchFamily="18" charset="0"/>
              </a:rPr>
              <a:t>3 </a:t>
            </a:r>
            <a:r>
              <a:rPr lang="zh-CN" altLang="en-US" smtClean="0">
                <a:latin typeface="Adobe Garamond Pro Bold" panose="02020702060506020403" pitchFamily="18" charset="0"/>
              </a:rPr>
              <a:t>很明显就是 </a:t>
            </a:r>
            <a:r>
              <a:rPr lang="en-US" altLang="zh-CN" smtClean="0">
                <a:latin typeface="Adobe Garamond Pro Bold" panose="02020702060506020403" pitchFamily="18" charset="0"/>
              </a:rPr>
              <a:t>11</a:t>
            </a:r>
            <a:r>
              <a:rPr lang="zh-CN" altLang="en-US" smtClean="0">
                <a:latin typeface="Adobe Garamond Pro Bold" panose="02020702060506020403" pitchFamily="18" charset="0"/>
              </a:rPr>
              <a:t>，</a:t>
            </a:r>
            <a:endParaRPr lang="en-US" altLang="zh-CN" smtClean="0">
              <a:latin typeface="Adobe Garamond Pro Bold" panose="02020702060506020403" pitchFamily="18" charset="0"/>
            </a:endParaRPr>
          </a:p>
          <a:p>
            <a:r>
              <a:rPr lang="zh-CN" altLang="en-US" smtClean="0">
                <a:latin typeface="Adobe Garamond Pro Bold" panose="02020702060506020403" pitchFamily="18" charset="0"/>
              </a:rPr>
              <a:t>因此：</a:t>
            </a:r>
            <a:r>
              <a:rPr lang="en-US" altLang="zh-CN" smtClean="0">
                <a:latin typeface="Adobe Garamond Pro Bold" panose="02020702060506020403" pitchFamily="18" charset="0"/>
              </a:rPr>
              <a:t>35 == 10 0011</a:t>
            </a:r>
            <a:endParaRPr lang="en-US" altLang="zh-CN">
              <a:latin typeface="Adobe Garamond Pro Bold" panose="020207020605060204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60" y="1834721"/>
            <a:ext cx="2560320" cy="38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懒得手算？计算机搞定！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类似 </a:t>
            </a:r>
            <a:r>
              <a:rPr lang="en-US" altLang="zh-CN" sz="2800" smtClean="0"/>
              <a:t>Python </a:t>
            </a:r>
            <a:r>
              <a:rPr lang="zh-CN" altLang="en-US" sz="2800" smtClean="0"/>
              <a:t>中使用                         ，简单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 smtClean="0">
                <a:solidFill>
                  <a:srgbClr val="00B050"/>
                </a:solidFill>
              </a:rPr>
              <a:t>哈哈，对不起，</a:t>
            </a:r>
            <a:r>
              <a:rPr lang="en-US" altLang="zh-CN" sz="2800" smtClean="0">
                <a:solidFill>
                  <a:srgbClr val="00B050"/>
                </a:solidFill>
              </a:rPr>
              <a:t>C++</a:t>
            </a:r>
            <a:r>
              <a:rPr lang="zh-CN" altLang="en-US" sz="2800" smtClean="0">
                <a:solidFill>
                  <a:srgbClr val="00B050"/>
                </a:solidFill>
              </a:rPr>
              <a:t>没有提供这种功能？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其实是有的，但一般的老师都不会告诉大家，后面我们自己写一个。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endParaRPr lang="en-US" altLang="zh-CN" sz="28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sz="2800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77" y="2214881"/>
            <a:ext cx="2219325" cy="704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5998" y="492821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2400" smtClean="0"/>
          </a:p>
          <a:p>
            <a:r>
              <a:rPr lang="zh-CN" altLang="en-US" sz="2400" smtClean="0"/>
              <a:t>#</a:t>
            </a:r>
            <a:r>
              <a:rPr lang="zh-CN" altLang="en-US" sz="2400"/>
              <a:t>include&lt;bitset</a:t>
            </a:r>
            <a:r>
              <a:rPr lang="zh-CN" altLang="en-US" sz="2400" smtClean="0"/>
              <a:t>&gt;</a:t>
            </a:r>
            <a:endParaRPr lang="en-US" altLang="zh-CN" sz="2400" smtClean="0"/>
          </a:p>
          <a:p>
            <a:r>
              <a:rPr lang="zh-CN" altLang="en-US" sz="2400" smtClean="0"/>
              <a:t>int </a:t>
            </a:r>
            <a:r>
              <a:rPr lang="zh-CN" altLang="en-US" sz="2400"/>
              <a:t>a = 10;</a:t>
            </a:r>
          </a:p>
          <a:p>
            <a:r>
              <a:rPr lang="zh-CN" altLang="en-US" sz="2400" smtClean="0"/>
              <a:t>bitset</a:t>
            </a:r>
            <a:r>
              <a:rPr lang="zh-CN" altLang="en-US" sz="2400"/>
              <a:t>&lt;6&gt; bs(a);</a:t>
            </a:r>
          </a:p>
        </p:txBody>
      </p:sp>
    </p:spTree>
    <p:extLst>
      <p:ext uri="{BB962C8B-B14F-4D97-AF65-F5344CB8AC3E}">
        <p14:creationId xmlns:p14="http://schemas.microsoft.com/office/powerpoint/2010/main" val="3063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今年</a:t>
            </a:r>
            <a:r>
              <a:rPr lang="en-US" altLang="zh-CN" sz="2800"/>
              <a:t>25</a:t>
            </a:r>
            <a:r>
              <a:rPr lang="zh-CN" altLang="en-US" sz="2800"/>
              <a:t>岁，来自广东台山</a:t>
            </a:r>
            <a:r>
              <a:rPr lang="zh-CN" altLang="en-US" sz="2800" smtClean="0"/>
              <a:t>（一</a:t>
            </a:r>
            <a:r>
              <a:rPr lang="zh-CN" altLang="en-US" sz="2800"/>
              <a:t>个海边城市）</a:t>
            </a:r>
            <a:endParaRPr lang="en-US" altLang="zh-CN" sz="2800"/>
          </a:p>
          <a:p>
            <a:r>
              <a:rPr lang="zh-CN" altLang="en-US" sz="2800"/>
              <a:t>本科就读于 </a:t>
            </a:r>
            <a:r>
              <a:rPr lang="zh-CN" altLang="en-US" sz="2800">
                <a:solidFill>
                  <a:srgbClr val="FF0000"/>
                </a:solidFill>
              </a:rPr>
              <a:t>中山大学</a:t>
            </a:r>
            <a:r>
              <a:rPr lang="zh-CN" altLang="en-US" sz="2800"/>
              <a:t> ，修读 </a:t>
            </a:r>
            <a:r>
              <a:rPr lang="zh-CN" altLang="en-US" sz="2800">
                <a:solidFill>
                  <a:srgbClr val="FF0000"/>
                </a:solidFill>
              </a:rPr>
              <a:t>软件工程</a:t>
            </a:r>
            <a:r>
              <a:rPr lang="zh-CN" altLang="en-US" sz="2800"/>
              <a:t> 专业</a:t>
            </a:r>
            <a:endParaRPr lang="en-US" altLang="zh-CN" sz="2800"/>
          </a:p>
          <a:p>
            <a:r>
              <a:rPr lang="zh-CN" altLang="en-US" sz="2800"/>
              <a:t>硕士就读于 </a:t>
            </a:r>
            <a:r>
              <a:rPr lang="zh-CN" altLang="en-US" sz="2800">
                <a:solidFill>
                  <a:srgbClr val="FF0000"/>
                </a:solidFill>
              </a:rPr>
              <a:t>香港大学</a:t>
            </a:r>
            <a:r>
              <a:rPr lang="zh-CN" altLang="en-US" sz="2800"/>
              <a:t> ，修读 </a:t>
            </a:r>
            <a:r>
              <a:rPr lang="zh-CN" altLang="en-US" sz="2800">
                <a:solidFill>
                  <a:srgbClr val="FF0000"/>
                </a:solidFill>
              </a:rPr>
              <a:t>计算机科学</a:t>
            </a:r>
            <a:r>
              <a:rPr lang="zh-CN" altLang="en-US" sz="2800"/>
              <a:t> 专业</a:t>
            </a:r>
            <a:endParaRPr lang="en-US" altLang="zh-CN" sz="2800"/>
          </a:p>
          <a:p>
            <a:r>
              <a:rPr lang="zh-CN" altLang="en-US" sz="2800"/>
              <a:t>擅长的编程语言包括：</a:t>
            </a:r>
            <a:r>
              <a:rPr lang="en-US" altLang="zh-CN" sz="2800"/>
              <a:t>C++</a:t>
            </a:r>
            <a:r>
              <a:rPr lang="zh-CN" altLang="en-US" sz="2800"/>
              <a:t>、</a:t>
            </a:r>
            <a:r>
              <a:rPr lang="en-US" altLang="zh-CN" sz="2800"/>
              <a:t>Java</a:t>
            </a:r>
            <a:r>
              <a:rPr lang="zh-CN" altLang="en-US" sz="2800"/>
              <a:t>、</a:t>
            </a:r>
            <a:r>
              <a:rPr lang="en-US" altLang="zh-CN" sz="2800"/>
              <a:t>Go</a:t>
            </a:r>
            <a:r>
              <a:rPr lang="zh-CN" altLang="en-US" sz="2800"/>
              <a:t>、</a:t>
            </a:r>
            <a:r>
              <a:rPr lang="en-US" altLang="zh-CN" sz="2800"/>
              <a:t>Python</a:t>
            </a:r>
            <a:r>
              <a:rPr lang="zh-CN" altLang="en-US" sz="2800"/>
              <a:t>、</a:t>
            </a:r>
            <a:r>
              <a:rPr lang="en-US" altLang="zh-CN" sz="2800"/>
              <a:t>Lua</a:t>
            </a:r>
            <a:r>
              <a:rPr lang="zh-CN" altLang="en-US" sz="2800"/>
              <a:t>、</a:t>
            </a:r>
            <a:r>
              <a:rPr lang="en-US" altLang="zh-CN" sz="2800"/>
              <a:t>C#</a:t>
            </a:r>
            <a:r>
              <a:rPr lang="zh-CN" altLang="en-US" sz="2800"/>
              <a:t>、</a:t>
            </a:r>
            <a:r>
              <a:rPr lang="en-US" altLang="zh-CN" sz="2800"/>
              <a:t>JavaScript</a:t>
            </a:r>
          </a:p>
          <a:p>
            <a:r>
              <a:rPr lang="zh-CN" altLang="en-US" sz="2800"/>
              <a:t>兴趣爱好：玩英雄联盟、唱歌、各种球类运动</a:t>
            </a:r>
            <a:endParaRPr lang="en-US" altLang="zh-CN" sz="28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86561"/>
            <a:ext cx="10178322" cy="4193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/>
              <a:t>同学们再来数一数图里有几个数？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为啥是 </a:t>
            </a:r>
            <a:r>
              <a:rPr lang="en-US" altLang="zh-CN" sz="2400" smtClean="0"/>
              <a:t>8 </a:t>
            </a:r>
            <a:r>
              <a:rPr lang="zh-CN" altLang="en-US" sz="2400" smtClean="0"/>
              <a:t>个呢？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8 </a:t>
            </a:r>
            <a:r>
              <a:rPr lang="zh-CN" altLang="en-US" sz="2400" smtClean="0"/>
              <a:t>是 </a:t>
            </a:r>
            <a:r>
              <a:rPr lang="en-US" altLang="zh-CN" sz="2400" smtClean="0"/>
              <a:t>2 </a:t>
            </a:r>
            <a:r>
              <a:rPr lang="zh-CN" altLang="en-US" sz="2400" smtClean="0"/>
              <a:t>的 三次方，也就是说，转二进制非常方便。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如果是 </a:t>
            </a:r>
            <a:r>
              <a:rPr lang="en-US" altLang="zh-CN" sz="2400" smtClean="0"/>
              <a:t>4 </a:t>
            </a:r>
            <a:r>
              <a:rPr lang="zh-CN" altLang="en-US" sz="2400" smtClean="0"/>
              <a:t>进制好像又太小了，如果是 </a:t>
            </a:r>
            <a:r>
              <a:rPr lang="en-US" altLang="zh-CN" sz="2400" smtClean="0"/>
              <a:t>16 </a:t>
            </a:r>
            <a:r>
              <a:rPr lang="zh-CN" altLang="en-US" sz="2400" smtClean="0"/>
              <a:t>进制，则需要用到 </a:t>
            </a:r>
            <a:r>
              <a:rPr lang="en-US" altLang="zh-CN" sz="2400" smtClean="0"/>
              <a:t>ABCDEF </a:t>
            </a:r>
            <a:r>
              <a:rPr lang="zh-CN" altLang="en-US" sz="2400" smtClean="0"/>
              <a:t>这些字母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>
                <a:solidFill>
                  <a:srgbClr val="00B050"/>
                </a:solidFill>
              </a:rPr>
              <a:t>图中就是一个字节，一个字节由 </a:t>
            </a:r>
            <a:r>
              <a:rPr lang="en-US" altLang="zh-CN" sz="2400" smtClean="0">
                <a:solidFill>
                  <a:srgbClr val="00B050"/>
                </a:solidFill>
              </a:rPr>
              <a:t>8 </a:t>
            </a:r>
            <a:r>
              <a:rPr lang="zh-CN" altLang="en-US" sz="2400" smtClean="0">
                <a:solidFill>
                  <a:srgbClr val="00B050"/>
                </a:solidFill>
              </a:rPr>
              <a:t>位（</a:t>
            </a:r>
            <a:r>
              <a:rPr lang="en-US" altLang="zh-CN" sz="2400" smtClean="0">
                <a:solidFill>
                  <a:srgbClr val="00B050"/>
                </a:solidFill>
              </a:rPr>
              <a:t>Bit</a:t>
            </a:r>
            <a:r>
              <a:rPr lang="zh-CN" altLang="en-US" sz="2400" smtClean="0">
                <a:solidFill>
                  <a:srgbClr val="00B050"/>
                </a:solidFill>
              </a:rPr>
              <a:t>）组成，也就是一个 </a:t>
            </a:r>
            <a:r>
              <a:rPr lang="en-US" altLang="zh-CN" sz="2400" smtClean="0">
                <a:solidFill>
                  <a:srgbClr val="00B050"/>
                </a:solidFill>
              </a:rPr>
              <a:t>Byte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47" y="2356433"/>
            <a:ext cx="7534523" cy="15674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95321" y="822770"/>
            <a:ext cx="7571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算一下图中这个字节代表的是什么数字？</a:t>
            </a:r>
            <a:endParaRPr lang="zh-CN" altLang="en-US" sz="32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7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GB</a:t>
            </a:r>
            <a:r>
              <a:rPr lang="zh-CN" altLang="en-US" smtClean="0"/>
              <a:t>、</a:t>
            </a:r>
            <a:r>
              <a:rPr lang="en-US" altLang="zh-CN" smtClean="0"/>
              <a:t>KB</a:t>
            </a:r>
            <a:r>
              <a:rPr lang="zh-CN" altLang="en-US" smtClean="0"/>
              <a:t>、</a:t>
            </a:r>
            <a:r>
              <a:rPr lang="en-US" altLang="zh-CN" smtClean="0"/>
              <a:t>MB 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86560"/>
            <a:ext cx="10178322" cy="4693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smtClean="0"/>
              <a:t>这些词大家都很熟悉啦，网速一般是 几百</a:t>
            </a:r>
            <a:r>
              <a:rPr lang="en-US" altLang="zh-CN" sz="2400" smtClean="0"/>
              <a:t>KB/s </a:t>
            </a:r>
            <a:r>
              <a:rPr lang="zh-CN" altLang="en-US" sz="2400" smtClean="0"/>
              <a:t>到 几 </a:t>
            </a:r>
            <a:r>
              <a:rPr lang="en-US" altLang="zh-CN" sz="2400" smtClean="0"/>
              <a:t>MB/s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B </a:t>
            </a:r>
            <a:r>
              <a:rPr lang="zh-CN" altLang="en-US" sz="2400" smtClean="0"/>
              <a:t>代表 </a:t>
            </a:r>
            <a:r>
              <a:rPr lang="en-US" altLang="zh-CN" sz="2400" smtClean="0"/>
              <a:t>Byte</a:t>
            </a:r>
            <a:r>
              <a:rPr lang="zh-CN" altLang="en-US" sz="2400" smtClean="0"/>
              <a:t>，一个字节；另外还有一个小 </a:t>
            </a:r>
            <a:r>
              <a:rPr lang="en-US" altLang="zh-CN" sz="2400" smtClean="0"/>
              <a:t>b</a:t>
            </a:r>
            <a:r>
              <a:rPr lang="zh-CN" altLang="en-US" sz="2400" smtClean="0"/>
              <a:t>，表示 </a:t>
            </a:r>
            <a:r>
              <a:rPr lang="en-US" altLang="zh-CN" sz="2400" smtClean="0"/>
              <a:t>bit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老师就曾经被坑了</a:t>
            </a:r>
            <a:r>
              <a:rPr lang="en-US" altLang="zh-CN" sz="2400" smtClean="0"/>
              <a:t>…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>
                <a:latin typeface="Adobe Garamond Pro Bold" panose="02020702060506020403" pitchFamily="18" charset="0"/>
              </a:rPr>
              <a:t>1TB</a:t>
            </a:r>
            <a:r>
              <a:rPr lang="en-US" altLang="zh-CN" sz="2400">
                <a:latin typeface="Adobe Garamond Pro Bold" panose="02020702060506020403" pitchFamily="18" charset="0"/>
              </a:rPr>
              <a:t> </a:t>
            </a:r>
            <a:r>
              <a:rPr lang="en-US" altLang="zh-CN" sz="2400" smtClean="0">
                <a:latin typeface="Adobe Garamond Pro Bold" panose="02020702060506020403" pitchFamily="18" charset="0"/>
              </a:rPr>
              <a:t>= 1024 GB    1GB = 1024 MB    1MB = 1024KB    1KB = 1024B</a:t>
            </a:r>
          </a:p>
          <a:p>
            <a:pPr marL="0" indent="0">
              <a:buNone/>
            </a:pPr>
            <a:endParaRPr lang="en-US" altLang="zh-CN" sz="2400">
              <a:latin typeface="Adobe Garamond Pro Bold" panose="02020702060506020403" pitchFamily="18" charset="0"/>
            </a:endParaRPr>
          </a:p>
          <a:p>
            <a:pPr marL="0" indent="0">
              <a:buNone/>
            </a:pPr>
            <a:r>
              <a:rPr lang="zh-CN" altLang="en-US" sz="2400">
                <a:latin typeface="Adobe Garamond Pro Bold" panose="02020702060506020403" pitchFamily="18" charset="0"/>
              </a:rPr>
              <a:t>一</a:t>
            </a:r>
            <a:r>
              <a:rPr lang="zh-CN" altLang="en-US" sz="2400" smtClean="0">
                <a:latin typeface="Adobe Garamond Pro Bold" panose="02020702060506020403" pitchFamily="18" charset="0"/>
              </a:rPr>
              <a:t>个 </a:t>
            </a:r>
            <a:r>
              <a:rPr lang="en-US" altLang="zh-CN" sz="2400" smtClean="0">
                <a:latin typeface="Adobe Garamond Pro Bold" panose="02020702060506020403" pitchFamily="18" charset="0"/>
              </a:rPr>
              <a:t>64GB </a:t>
            </a:r>
            <a:r>
              <a:rPr lang="zh-CN" altLang="en-US" sz="2400" smtClean="0">
                <a:latin typeface="Adobe Garamond Pro Bold" panose="02020702060506020403" pitchFamily="18" charset="0"/>
              </a:rPr>
              <a:t>的 </a:t>
            </a:r>
            <a:r>
              <a:rPr lang="en-US" altLang="zh-CN" sz="2400" smtClean="0">
                <a:latin typeface="Adobe Garamond Pro Bold" panose="02020702060506020403" pitchFamily="18" charset="0"/>
              </a:rPr>
              <a:t>U</a:t>
            </a:r>
            <a:r>
              <a:rPr lang="zh-CN" altLang="en-US" sz="2400" smtClean="0">
                <a:latin typeface="Adobe Garamond Pro Bold" panose="02020702060506020403" pitchFamily="18" charset="0"/>
              </a:rPr>
              <a:t>盘 实际显示不到 </a:t>
            </a:r>
            <a:r>
              <a:rPr lang="en-US" altLang="zh-CN" sz="2400" smtClean="0">
                <a:latin typeface="Adobe Garamond Pro Bold" panose="02020702060506020403" pitchFamily="18" charset="0"/>
              </a:rPr>
              <a:t>64GB</a:t>
            </a:r>
            <a:r>
              <a:rPr lang="zh-CN" altLang="en-US" sz="2400" smtClean="0">
                <a:latin typeface="Adobe Garamond Pro Bold" panose="02020702060506020403" pitchFamily="18" charset="0"/>
              </a:rPr>
              <a:t>，是被骗了吗？</a:t>
            </a:r>
            <a:endParaRPr lang="en-US" altLang="zh-CN" sz="2400" smtClean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432561"/>
            <a:ext cx="10178322" cy="4447032"/>
          </a:xfrm>
        </p:spPr>
        <p:txBody>
          <a:bodyPr>
            <a:normAutofit/>
          </a:bodyPr>
          <a:lstStyle/>
          <a:p>
            <a:r>
              <a:rPr lang="zh-CN" altLang="en-US" sz="2400"/>
              <a:t>每个变量都有指定的类型，类型决定了变量存储的</a:t>
            </a:r>
            <a:r>
              <a:rPr lang="zh-CN" altLang="en-US" sz="2400" smtClean="0"/>
              <a:t>大小（使用</a:t>
            </a:r>
            <a:r>
              <a:rPr lang="en-US" altLang="zh-CN" sz="2400" smtClean="0"/>
              <a:t>sizeof</a:t>
            </a:r>
            <a:r>
              <a:rPr lang="zh-CN" altLang="en-US" sz="2400" smtClean="0"/>
              <a:t>）：</a:t>
            </a:r>
            <a:endParaRPr lang="en-US" altLang="zh-CN" sz="2400" smtClean="0"/>
          </a:p>
          <a:p>
            <a:r>
              <a:rPr lang="zh-CN" altLang="en-US" sz="2400" smtClean="0"/>
              <a:t>一个 </a:t>
            </a:r>
            <a:r>
              <a:rPr lang="en-US" altLang="zh-CN" sz="2400" smtClean="0"/>
              <a:t>Byte </a:t>
            </a:r>
            <a:r>
              <a:rPr lang="zh-CN" altLang="en-US" sz="2400" smtClean="0"/>
              <a:t>就是 </a:t>
            </a:r>
            <a:r>
              <a:rPr lang="en-US" altLang="zh-CN" sz="2400" smtClean="0"/>
              <a:t>8 </a:t>
            </a:r>
            <a:r>
              <a:rPr lang="zh-CN" altLang="en-US" sz="2400" smtClean="0"/>
              <a:t>个 </a:t>
            </a:r>
            <a:r>
              <a:rPr lang="en-US" altLang="zh-CN" sz="2400" smtClean="0"/>
              <a:t>Bit</a:t>
            </a:r>
            <a:r>
              <a:rPr lang="zh-CN" altLang="en-US" sz="2400" smtClean="0"/>
              <a:t>，计算机中最小的操作单元是 </a:t>
            </a:r>
            <a:r>
              <a:rPr lang="en-US" altLang="zh-CN" sz="2400" smtClean="0"/>
              <a:t>Byte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06055"/>
              </p:ext>
            </p:extLst>
          </p:nvPr>
        </p:nvGraphicFramePr>
        <p:xfrm>
          <a:off x="1566638" y="278993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745145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726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变量类型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3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bool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true 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mtClean="0">
                          <a:latin typeface="Adobe Garamond Pro Bold" panose="02020702060506020403" pitchFamily="18" charset="0"/>
                        </a:rPr>
                        <a:t>大小为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1B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2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char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Adobe Garamond Pro Bold" panose="02020702060506020403" pitchFamily="18" charset="0"/>
                        </a:rPr>
                        <a:t>字符，大小为</a:t>
                      </a:r>
                      <a:r>
                        <a:rPr lang="en-US" altLang="zh-CN" smtClean="0">
                          <a:latin typeface="Adobe Garamond Pro Bold" panose="02020702060506020403" pitchFamily="18" charset="0"/>
                        </a:rPr>
                        <a:t>1B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5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Adobe Garamond Pro Bold" panose="02020702060506020403" pitchFamily="18" charset="0"/>
                        </a:rPr>
                        <a:t>整数，大小为</a:t>
                      </a:r>
                      <a:r>
                        <a:rPr lang="en-US" altLang="zh-CN" smtClean="0">
                          <a:latin typeface="Adobe Garamond Pro Bold" panose="02020702060506020403" pitchFamily="18" charset="0"/>
                        </a:rPr>
                        <a:t>4B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9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float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Adobe Garamond Pro Bold" panose="02020702060506020403" pitchFamily="18" charset="0"/>
                        </a:rPr>
                        <a:t>浮点数，大小为</a:t>
                      </a:r>
                      <a:r>
                        <a:rPr lang="en-US" altLang="zh-CN" smtClean="0">
                          <a:latin typeface="Adobe Garamond Pro Bold" panose="02020702060506020403" pitchFamily="18" charset="0"/>
                        </a:rPr>
                        <a:t>4B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0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double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Adobe Garamond Pro Bold" panose="02020702060506020403" pitchFamily="18" charset="0"/>
                        </a:rPr>
                        <a:t>双浮点数，大小为</a:t>
                      </a:r>
                      <a:r>
                        <a:rPr lang="en-US" altLang="zh-CN" smtClean="0">
                          <a:latin typeface="Adobe Garamond Pro Bold" panose="02020702060506020403" pitchFamily="18" charset="0"/>
                        </a:rPr>
                        <a:t>8B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3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void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Adobe Garamond Pro Bold" panose="02020702060506020403" pitchFamily="18" charset="0"/>
                        </a:rPr>
                        <a:t>空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Adobe Garamond Pro Bold" panose="02020702060506020403" pitchFamily="18" charset="0"/>
                        </a:rPr>
                        <a:t>String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latin typeface="Adobe Garamond Pro Bold" panose="02020702060506020403" pitchFamily="18" charset="0"/>
                        </a:rPr>
                        <a:t>字符串，大小为</a:t>
                      </a:r>
                      <a:r>
                        <a:rPr lang="en-US" altLang="zh-CN" smtClean="0">
                          <a:latin typeface="Adobe Garamond Pro Bold" panose="02020702060506020403" pitchFamily="18" charset="0"/>
                        </a:rPr>
                        <a:t>24B</a:t>
                      </a:r>
                      <a:endParaRPr lang="zh-CN" altLang="en-US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1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432561"/>
            <a:ext cx="10178322" cy="4447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60877"/>
              </p:ext>
            </p:extLst>
          </p:nvPr>
        </p:nvGraphicFramePr>
        <p:xfrm>
          <a:off x="1353278" y="1438655"/>
          <a:ext cx="96703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482">
                  <a:extLst>
                    <a:ext uri="{9D8B030D-6E8A-4147-A177-3AD203B41FA5}">
                      <a16:colId xmlns:a16="http://schemas.microsoft.com/office/drawing/2014/main" val="974514581"/>
                    </a:ext>
                  </a:extLst>
                </a:gridCol>
                <a:gridCol w="7101840">
                  <a:extLst>
                    <a:ext uri="{9D8B030D-6E8A-4147-A177-3AD203B41FA5}">
                      <a16:colId xmlns:a16="http://schemas.microsoft.com/office/drawing/2014/main" val="210726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变量类型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描述</a:t>
                      </a:r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3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+ - </a:t>
                      </a:r>
                      <a:r>
                        <a:rPr lang="zh-CN" alt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*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略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2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都是</a:t>
                      </a:r>
                      <a:r>
                        <a:rPr lang="en-US" altLang="zh-CN" sz="2000" smtClean="0">
                          <a:latin typeface="Adobe Garamond Pro Bold" panose="02020702060506020403" pitchFamily="18" charset="0"/>
                        </a:rPr>
                        <a:t>int</a:t>
                      </a:r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表示整除，含有小数则是正常除法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5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取余运算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9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自增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0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--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自减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3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kern="1200" smtClean="0">
                          <a:solidFill>
                            <a:schemeClr val="dk1"/>
                          </a:solidFill>
                          <a:effectLst/>
                          <a:latin typeface="Adobe Garamond Pro Bold" panose="02020702060506020403" pitchFamily="18" charset="0"/>
                          <a:ea typeface="+mn-ea"/>
                          <a:cs typeface="+mn-cs"/>
                        </a:rPr>
                        <a:t>==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检查两个数是否相等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Adobe Garamond Pro Bold" panose="02020702060506020403" pitchFamily="18" charset="0"/>
                        </a:rPr>
                        <a:t>!=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检查两个值是否不相等，</a:t>
                      </a:r>
                      <a:r>
                        <a:rPr lang="en-US" altLang="zh-CN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zh-CN" alt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表示取反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Adobe Garamond Pro Bold" panose="02020702060506020403" pitchFamily="18" charset="0"/>
                        </a:rPr>
                        <a:t>&lt; &gt;</a:t>
                      </a:r>
                      <a:r>
                        <a:rPr lang="en-US" altLang="zh-CN" sz="2000" baseline="0" smtClean="0">
                          <a:latin typeface="Adobe Garamond Pro Bold" panose="02020702060506020403" pitchFamily="18" charset="0"/>
                        </a:rPr>
                        <a:t> &lt;= &gt;=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略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3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latin typeface="Adobe Garamond Pro Bold" panose="02020702060506020403" pitchFamily="18" charset="0"/>
                        </a:rPr>
                        <a:t>||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或运算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6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 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>
                          <a:latin typeface="Adobe Garamond Pro Bold" panose="02020702060506020403" pitchFamily="18" charset="0"/>
                        </a:rPr>
                        <a:t>与运算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8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 -= 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/= …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+= A 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相当于 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C + A</a:t>
                      </a:r>
                      <a:endParaRPr lang="zh-CN" altLang="en-US" sz="2000">
                        <a:latin typeface="Adobe Garamond Pro Bold" panose="02020702060506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7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动动手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打印出所有类型的大小，格式类似：“</a:t>
            </a:r>
            <a:r>
              <a:rPr lang="en-US" altLang="zh-CN" smtClean="0"/>
              <a:t>int</a:t>
            </a:r>
            <a:r>
              <a:rPr lang="zh-CN" altLang="en-US" smtClean="0"/>
              <a:t>类型的大小为</a:t>
            </a:r>
            <a:r>
              <a:rPr lang="en-US" altLang="zh-CN" smtClean="0"/>
              <a:t>4B</a:t>
            </a:r>
            <a:r>
              <a:rPr lang="zh-CN" altLang="en-US" smtClean="0"/>
              <a:t>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61440"/>
            <a:ext cx="10678160" cy="5008879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</a:rPr>
              <a:t>了解 </a:t>
            </a:r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的优缺点（面向对象，速度快，会内存泄漏）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学习什么是 </a:t>
            </a:r>
            <a:r>
              <a:rPr lang="en-US" altLang="zh-CN" sz="2800" smtClean="0">
                <a:solidFill>
                  <a:srgbClr val="00B050"/>
                </a:solidFill>
              </a:rPr>
              <a:t>IDE</a:t>
            </a:r>
            <a:r>
              <a:rPr lang="zh-CN" altLang="en-US" sz="2800" smtClean="0">
                <a:solidFill>
                  <a:srgbClr val="00B050"/>
                </a:solidFill>
              </a:rPr>
              <a:t>，与文本编辑器的区别，安装 </a:t>
            </a:r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的 </a:t>
            </a:r>
            <a:r>
              <a:rPr lang="en-US" altLang="zh-CN" sz="2800" smtClean="0">
                <a:solidFill>
                  <a:srgbClr val="00B050"/>
                </a:solidFill>
              </a:rPr>
              <a:t>IDE -- DevCPP</a:t>
            </a:r>
            <a:endParaRPr lang="en-US" altLang="zh-CN" sz="2800">
              <a:solidFill>
                <a:srgbClr val="00B050"/>
              </a:solidFill>
            </a:endParaRPr>
          </a:p>
          <a:p>
            <a:r>
              <a:rPr lang="zh-CN" altLang="en-US" sz="2800">
                <a:solidFill>
                  <a:srgbClr val="00B050"/>
                </a:solidFill>
              </a:rPr>
              <a:t>了解</a:t>
            </a:r>
            <a:r>
              <a:rPr lang="zh-CN" altLang="en-US" sz="2800" smtClean="0">
                <a:solidFill>
                  <a:srgbClr val="00B050"/>
                </a:solidFill>
              </a:rPr>
              <a:t> </a:t>
            </a:r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的编译、运行过程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手写了第一个 </a:t>
            </a:r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程序，学习 </a:t>
            </a:r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程序的基本结构、注释、输入输出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学习什么是高低电位、深入理解计算机中的 </a:t>
            </a:r>
            <a:r>
              <a:rPr lang="en-US" altLang="zh-CN" sz="2800" smtClean="0">
                <a:solidFill>
                  <a:srgbClr val="00B050"/>
                </a:solidFill>
              </a:rPr>
              <a:t>0 </a:t>
            </a:r>
            <a:r>
              <a:rPr lang="zh-CN" altLang="en-US" sz="2800" smtClean="0">
                <a:solidFill>
                  <a:srgbClr val="00B050"/>
                </a:solidFill>
              </a:rPr>
              <a:t>和 </a:t>
            </a:r>
            <a:r>
              <a:rPr lang="en-US" altLang="zh-CN" sz="2800" smtClean="0">
                <a:solidFill>
                  <a:srgbClr val="00B050"/>
                </a:solidFill>
              </a:rPr>
              <a:t>1 </a:t>
            </a:r>
            <a:r>
              <a:rPr lang="zh-CN" altLang="en-US" sz="2800" smtClean="0">
                <a:solidFill>
                  <a:srgbClr val="00B050"/>
                </a:solidFill>
              </a:rPr>
              <a:t>是什么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学习计算机中的二进制</a:t>
            </a:r>
            <a:r>
              <a:rPr lang="zh-CN" altLang="en-US" sz="2800">
                <a:solidFill>
                  <a:srgbClr val="00B050"/>
                </a:solidFill>
              </a:rPr>
              <a:t>概念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 </a:t>
            </a:r>
            <a:r>
              <a:rPr lang="en-US" altLang="zh-CN" sz="2800" smtClean="0">
                <a:solidFill>
                  <a:srgbClr val="00B050"/>
                </a:solidFill>
              </a:rPr>
              <a:t>Byte </a:t>
            </a:r>
            <a:r>
              <a:rPr lang="zh-CN" altLang="en-US" sz="2800" smtClean="0">
                <a:solidFill>
                  <a:srgbClr val="00B050"/>
                </a:solidFill>
              </a:rPr>
              <a:t>和 </a:t>
            </a:r>
            <a:r>
              <a:rPr lang="en-US" altLang="zh-CN" sz="2800" smtClean="0">
                <a:solidFill>
                  <a:srgbClr val="00B050"/>
                </a:solidFill>
              </a:rPr>
              <a:t>Bit </a:t>
            </a:r>
            <a:r>
              <a:rPr lang="zh-CN" altLang="en-US" sz="2800" smtClean="0">
                <a:solidFill>
                  <a:srgbClr val="00B050"/>
                </a:solidFill>
              </a:rPr>
              <a:t>的概念，学习了 </a:t>
            </a:r>
            <a:r>
              <a:rPr lang="en-US" altLang="zh-CN" sz="2800" smtClean="0">
                <a:solidFill>
                  <a:srgbClr val="00B050"/>
                </a:solidFill>
              </a:rPr>
              <a:t>GB</a:t>
            </a:r>
            <a:r>
              <a:rPr lang="zh-CN" altLang="en-US" sz="2800" smtClean="0">
                <a:solidFill>
                  <a:srgbClr val="00B050"/>
                </a:solidFill>
              </a:rPr>
              <a:t>、</a:t>
            </a:r>
            <a:r>
              <a:rPr lang="en-US" altLang="zh-CN" sz="2800" smtClean="0">
                <a:solidFill>
                  <a:srgbClr val="00B050"/>
                </a:solidFill>
              </a:rPr>
              <a:t>MB</a:t>
            </a:r>
            <a:r>
              <a:rPr lang="zh-CN" altLang="en-US" sz="2800" smtClean="0">
                <a:solidFill>
                  <a:srgbClr val="00B050"/>
                </a:solidFill>
              </a:rPr>
              <a:t>、</a:t>
            </a:r>
            <a:r>
              <a:rPr lang="en-US" altLang="zh-CN" sz="2800" smtClean="0">
                <a:solidFill>
                  <a:srgbClr val="00B050"/>
                </a:solidFill>
              </a:rPr>
              <a:t>KB </a:t>
            </a:r>
            <a:r>
              <a:rPr lang="zh-CN" altLang="en-US" sz="2800" smtClean="0">
                <a:solidFill>
                  <a:srgbClr val="00B050"/>
                </a:solidFill>
              </a:rPr>
              <a:t>等概念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学习 </a:t>
            </a:r>
            <a:r>
              <a:rPr lang="en-US" altLang="zh-CN" sz="2800" smtClean="0">
                <a:solidFill>
                  <a:srgbClr val="00B050"/>
                </a:solidFill>
              </a:rPr>
              <a:t>C++ </a:t>
            </a:r>
            <a:r>
              <a:rPr lang="zh-CN" altLang="en-US" sz="2800" smtClean="0">
                <a:solidFill>
                  <a:srgbClr val="00B050"/>
                </a:solidFill>
              </a:rPr>
              <a:t>中的运算符</a:t>
            </a:r>
          </a:p>
        </p:txBody>
      </p:sp>
    </p:spTree>
    <p:extLst>
      <p:ext uri="{BB962C8B-B14F-4D97-AF65-F5344CB8AC3E}">
        <p14:creationId xmlns:p14="http://schemas.microsoft.com/office/powerpoint/2010/main" val="40117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为什么要学</a:t>
            </a:r>
            <a:r>
              <a:rPr lang="en-US" altLang="zh-CN" smtClean="0"/>
              <a:t>C++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2286001"/>
            <a:ext cx="10398758" cy="4367892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使用场景：</a:t>
            </a:r>
            <a:endParaRPr lang="en-US" altLang="zh-CN" sz="2800" smtClean="0"/>
          </a:p>
          <a:p>
            <a:pPr lvl="1"/>
            <a:r>
              <a:rPr lang="zh-CN" altLang="en-US" sz="2600"/>
              <a:t>其他编程语言的</a:t>
            </a:r>
            <a:r>
              <a:rPr lang="zh-CN" altLang="en-US" sz="2600" smtClean="0"/>
              <a:t>鼻祖（常用的</a:t>
            </a:r>
            <a:r>
              <a:rPr lang="en-US" altLang="zh-CN" sz="2600" smtClean="0"/>
              <a:t>Python</a:t>
            </a:r>
            <a:r>
              <a:rPr lang="zh-CN" altLang="en-US" sz="2600" smtClean="0"/>
              <a:t>是</a:t>
            </a:r>
            <a:r>
              <a:rPr lang="en-US" altLang="zh-CN" sz="2600" smtClean="0"/>
              <a:t>Cpython</a:t>
            </a:r>
            <a:r>
              <a:rPr lang="zh-CN" altLang="en-US" sz="2600" smtClean="0"/>
              <a:t>，使用</a:t>
            </a:r>
            <a:r>
              <a:rPr lang="en-US" altLang="zh-CN" sz="2600" smtClean="0"/>
              <a:t>C</a:t>
            </a:r>
            <a:r>
              <a:rPr lang="zh-CN" altLang="en-US" sz="2600" smtClean="0"/>
              <a:t>语言实现</a:t>
            </a:r>
            <a:r>
              <a:rPr lang="zh-CN" altLang="en-US" sz="2600"/>
              <a:t>）</a:t>
            </a:r>
            <a:endParaRPr lang="en-US" altLang="zh-CN" sz="2600" b="1" smtClean="0"/>
          </a:p>
          <a:p>
            <a:pPr lvl="1"/>
            <a:r>
              <a:rPr lang="zh-CN" altLang="en-US" sz="2600" smtClean="0"/>
              <a:t>游戏开发的首选语言</a:t>
            </a:r>
            <a:endParaRPr lang="en-US" altLang="zh-CN" sz="2600" smtClean="0"/>
          </a:p>
          <a:p>
            <a:pPr lvl="2"/>
            <a:r>
              <a:rPr lang="zh-CN" altLang="en-US" sz="2200" smtClean="0"/>
              <a:t>王</a:t>
            </a:r>
            <a:r>
              <a:rPr lang="zh-CN" altLang="en-US" sz="2200"/>
              <a:t>者</a:t>
            </a:r>
            <a:r>
              <a:rPr lang="zh-CN" altLang="en-US" sz="2200" smtClean="0"/>
              <a:t>荣耀（前端使用</a:t>
            </a:r>
            <a:r>
              <a:rPr lang="en-US" altLang="zh-CN" sz="2200" smtClean="0"/>
              <a:t>Unity</a:t>
            </a:r>
            <a:r>
              <a:rPr lang="zh-CN" altLang="en-US" sz="2200" smtClean="0"/>
              <a:t>引擎 </a:t>
            </a:r>
            <a:r>
              <a:rPr lang="en-US" altLang="zh-CN" sz="2200" smtClean="0"/>
              <a:t>C#</a:t>
            </a:r>
            <a:r>
              <a:rPr lang="zh-CN" altLang="en-US" sz="2200" smtClean="0"/>
              <a:t>，服务器使用</a:t>
            </a:r>
            <a:r>
              <a:rPr lang="en-US" altLang="zh-CN" sz="2200" smtClean="0"/>
              <a:t>C++</a:t>
            </a:r>
            <a:r>
              <a:rPr lang="zh-CN" altLang="en-US" sz="2200" smtClean="0"/>
              <a:t>实现）</a:t>
            </a:r>
            <a:endParaRPr lang="en-US" altLang="zh-CN" sz="2200" smtClean="0"/>
          </a:p>
          <a:p>
            <a:pPr lvl="1"/>
            <a:r>
              <a:rPr lang="zh-CN" altLang="en-US" sz="2600" smtClean="0"/>
              <a:t>信息学奥赛使用的语言（</a:t>
            </a:r>
            <a:r>
              <a:rPr lang="en-US" altLang="zh-CN" sz="2600" smtClean="0"/>
              <a:t>CSP-J</a:t>
            </a:r>
            <a:r>
              <a:rPr lang="zh-CN" altLang="en-US" sz="2600" smtClean="0"/>
              <a:t>、</a:t>
            </a:r>
            <a:r>
              <a:rPr lang="en-US" altLang="zh-CN" sz="2600" smtClean="0"/>
              <a:t>NOIP</a:t>
            </a:r>
            <a:r>
              <a:rPr lang="zh-CN" altLang="en-US" sz="2600" smtClean="0"/>
              <a:t>、</a:t>
            </a:r>
            <a:r>
              <a:rPr lang="en-US" altLang="zh-CN" sz="2600" smtClean="0"/>
              <a:t>NOI</a:t>
            </a:r>
            <a:r>
              <a:rPr lang="zh-CN" altLang="en-US" sz="2600" smtClean="0"/>
              <a:t>）</a:t>
            </a:r>
            <a:endParaRPr lang="en-US" altLang="zh-CN" sz="2600" smtClean="0"/>
          </a:p>
          <a:p>
            <a:pPr lvl="1"/>
            <a:r>
              <a:rPr lang="zh-CN" altLang="en-US" sz="2600" smtClean="0"/>
              <a:t>很多大公司在使用（腾讯、华为、京东等）</a:t>
            </a:r>
            <a:endParaRPr lang="en-US" altLang="zh-CN" sz="2600" smtClean="0"/>
          </a:p>
          <a:p>
            <a:pPr lvl="1"/>
            <a:endParaRPr lang="en-US" altLang="zh-CN" sz="2600" smtClean="0"/>
          </a:p>
          <a:p>
            <a:pPr lvl="1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20622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C++</a:t>
            </a:r>
            <a:r>
              <a:rPr lang="zh-CN" altLang="en-US" smtClean="0"/>
              <a:t>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616529"/>
            <a:ext cx="10178322" cy="4263063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优点：</a:t>
            </a:r>
            <a:endParaRPr lang="en-US" altLang="zh-CN" sz="2800" smtClean="0"/>
          </a:p>
          <a:p>
            <a:pPr marL="800100" lvl="1" indent="-342900">
              <a:buAutoNum type="arabicPeriod"/>
            </a:pPr>
            <a:r>
              <a:rPr lang="zh-CN" altLang="en-US" sz="2400">
                <a:solidFill>
                  <a:srgbClr val="FF0000"/>
                </a:solidFill>
              </a:rPr>
              <a:t>速度为王</a:t>
            </a:r>
            <a:r>
              <a:rPr lang="zh-CN" altLang="en-US" sz="2400"/>
              <a:t>，最快的编程语言！（游戏、自动驾驶、网络通信）</a:t>
            </a:r>
            <a:endParaRPr lang="en-US" altLang="zh-CN" sz="2400"/>
          </a:p>
          <a:p>
            <a:pPr marL="800100" lvl="1" indent="-342900">
              <a:buAutoNum type="arabicPeriod"/>
            </a:pPr>
            <a:r>
              <a:rPr lang="zh-CN" altLang="en-US" sz="3200" u="sng">
                <a:solidFill>
                  <a:srgbClr val="FF0000"/>
                </a:solidFill>
              </a:rPr>
              <a:t>面向对象</a:t>
            </a:r>
            <a:r>
              <a:rPr lang="zh-CN" altLang="en-US" sz="2400"/>
              <a:t>，（嗯？什么是对象？是谈恋爱的那种对象吗？</a:t>
            </a:r>
            <a:r>
              <a:rPr lang="en-US" altLang="zh-CN" sz="2400"/>
              <a:t>No</a:t>
            </a:r>
            <a:r>
              <a:rPr lang="zh-CN" altLang="en-US" sz="2400"/>
              <a:t>！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marL="457200" lvl="1" indent="0">
              <a:buNone/>
            </a:pPr>
            <a:endParaRPr lang="en-US" altLang="zh-CN" sz="2800" smtClean="0"/>
          </a:p>
          <a:p>
            <a:r>
              <a:rPr lang="zh-CN" altLang="en-US" sz="2800" smtClean="0"/>
              <a:t>缺点：</a:t>
            </a:r>
            <a:endParaRPr lang="en-US" altLang="zh-CN" sz="2800" smtClean="0"/>
          </a:p>
          <a:p>
            <a:pPr marL="800100" lvl="1" indent="-342900">
              <a:buAutoNum type="arabicPeriod"/>
            </a:pPr>
            <a:r>
              <a:rPr lang="zh-CN" altLang="en-US" sz="2400"/>
              <a:t>涉及</a:t>
            </a:r>
            <a:r>
              <a:rPr lang="zh-CN" altLang="en-US" sz="2400" smtClean="0"/>
              <a:t>到</a:t>
            </a:r>
            <a:r>
              <a:rPr lang="zh-CN" altLang="en-US" sz="2400" smtClean="0">
                <a:solidFill>
                  <a:srgbClr val="FF0000"/>
                </a:solidFill>
              </a:rPr>
              <a:t>计算机底层</a:t>
            </a:r>
            <a:r>
              <a:rPr lang="zh-CN" altLang="en-US" sz="2400" smtClean="0"/>
              <a:t>知识，需要操作内存地址（</a:t>
            </a:r>
            <a:r>
              <a:rPr lang="zh-CN" altLang="en-US" sz="2400" smtClean="0">
                <a:solidFill>
                  <a:srgbClr val="FF0000"/>
                </a:solidFill>
              </a:rPr>
              <a:t>指针</a:t>
            </a:r>
            <a:r>
              <a:rPr lang="zh-CN" altLang="en-US" sz="2400" smtClean="0"/>
              <a:t>的概念，什么是指针？）</a:t>
            </a:r>
            <a:endParaRPr lang="en-US" altLang="zh-CN" sz="2400" smtClean="0"/>
          </a:p>
          <a:p>
            <a:pPr marL="800100" lvl="1" indent="-342900">
              <a:buAutoNum type="arabicPeriod"/>
            </a:pPr>
            <a:r>
              <a:rPr lang="zh-CN" altLang="en-US" sz="2400" smtClean="0"/>
              <a:t>很多函数都</a:t>
            </a:r>
            <a:r>
              <a:rPr lang="zh-CN" altLang="en-US" sz="2400" smtClean="0">
                <a:solidFill>
                  <a:srgbClr val="FF0000"/>
                </a:solidFill>
              </a:rPr>
              <a:t>需要自己实现</a:t>
            </a:r>
            <a:r>
              <a:rPr lang="zh-CN" altLang="en-US" sz="2400" smtClean="0"/>
              <a:t>（如</a:t>
            </a:r>
            <a:r>
              <a:rPr lang="zh-CN" altLang="en-US" sz="2400" smtClean="0">
                <a:solidFill>
                  <a:srgbClr val="FF0000"/>
                </a:solidFill>
              </a:rPr>
              <a:t>数组排序</a:t>
            </a:r>
            <a:r>
              <a:rPr lang="zh-CN" altLang="en-US" sz="2400" smtClean="0"/>
              <a:t>，什么是数组？）</a:t>
            </a:r>
            <a:endParaRPr lang="en-US" altLang="zh-CN" sz="2400" smtClean="0"/>
          </a:p>
          <a:p>
            <a:pPr marL="800100" lvl="1" indent="-342900">
              <a:buAutoNum type="arabicPeriod"/>
            </a:pPr>
            <a:r>
              <a:rPr lang="zh-CN" altLang="en-US" sz="2400" smtClean="0"/>
              <a:t>容易造成</a:t>
            </a:r>
            <a:r>
              <a:rPr lang="zh-CN" altLang="en-US" sz="2400" smtClean="0">
                <a:solidFill>
                  <a:srgbClr val="FF0000"/>
                </a:solidFill>
              </a:rPr>
              <a:t>内存泄漏</a:t>
            </a:r>
            <a:r>
              <a:rPr lang="zh-CN" altLang="en-US" sz="2400" smtClean="0"/>
              <a:t>，需要手动管理</a:t>
            </a:r>
            <a:r>
              <a:rPr lang="zh-CN" altLang="en-US" sz="2400" smtClean="0">
                <a:solidFill>
                  <a:srgbClr val="FF0000"/>
                </a:solidFill>
              </a:rPr>
              <a:t>垃圾回收</a:t>
            </a:r>
            <a:r>
              <a:rPr lang="zh-CN" altLang="en-US" sz="2400" smtClean="0"/>
              <a:t>（什么是垃圾？跟垃圾分类有关系吗？）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093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初识</a:t>
            </a:r>
            <a:r>
              <a:rPr lang="en-US" altLang="zh-CN" smtClean="0"/>
              <a:t>C++ -- </a:t>
            </a:r>
            <a:r>
              <a:rPr lang="zh-CN" altLang="en-US" smtClean="0"/>
              <a:t>安装</a:t>
            </a:r>
            <a:r>
              <a:rPr lang="en-US" altLang="zh-CN" smtClean="0"/>
              <a:t>Dev-CPP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这是啥？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zh-CN" altLang="en-US" sz="2400" smtClean="0"/>
              <a:t>我们将其称之为 </a:t>
            </a:r>
            <a:r>
              <a:rPr lang="en-US" altLang="zh-CN" sz="2400" smtClean="0"/>
              <a:t>IDE</a:t>
            </a:r>
            <a:r>
              <a:rPr lang="zh-CN" altLang="en-US" sz="2400" smtClean="0"/>
              <a:t>（</a:t>
            </a:r>
            <a:r>
              <a:rPr lang="en-US" altLang="zh-CN" sz="1600" smtClean="0"/>
              <a:t>Integrated </a:t>
            </a:r>
            <a:r>
              <a:rPr lang="en-US" altLang="zh-CN" sz="1600"/>
              <a:t>Development Environment</a:t>
            </a:r>
            <a:r>
              <a:rPr lang="zh-CN" altLang="en-US" sz="2400" smtClean="0"/>
              <a:t>）</a:t>
            </a:r>
            <a:r>
              <a:rPr lang="zh-CN" altLang="en-US" sz="2400" smtClean="0">
                <a:solidFill>
                  <a:srgbClr val="FF0000"/>
                </a:solidFill>
              </a:rPr>
              <a:t>集成</a:t>
            </a:r>
            <a:r>
              <a:rPr lang="zh-CN" altLang="en-US" sz="2400" smtClean="0">
                <a:solidFill>
                  <a:srgbClr val="00B050"/>
                </a:solidFill>
              </a:rPr>
              <a:t>开发环境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sz="2400" smtClean="0"/>
              <a:t>集成：把很多功能合在一起的软件（如手机有各种功能集成在一起）</a:t>
            </a:r>
            <a:endParaRPr lang="en-US" altLang="zh-CN" sz="2400" smtClean="0"/>
          </a:p>
          <a:p>
            <a:pPr marL="457200" lvl="1" indent="0">
              <a:buNone/>
            </a:pPr>
            <a:r>
              <a:rPr lang="zh-CN" altLang="en-US" sz="2400"/>
              <a:t>开发</a:t>
            </a:r>
            <a:r>
              <a:rPr lang="zh-CN" altLang="en-US" sz="2400" smtClean="0"/>
              <a:t>环境：我们写代码就是在开发一款软件</a:t>
            </a:r>
            <a:endParaRPr lang="en-US" altLang="zh-CN" sz="2400" smtClean="0"/>
          </a:p>
          <a:p>
            <a:pPr marL="457200" lvl="1" indent="0">
              <a:buNone/>
            </a:pPr>
            <a:endParaRPr lang="en-US" altLang="zh-CN" sz="2400" smtClean="0"/>
          </a:p>
          <a:p>
            <a:pPr marL="457200" lvl="1" indent="0">
              <a:buNone/>
            </a:pPr>
            <a:r>
              <a:rPr lang="zh-CN" altLang="en-US" sz="2400" smtClean="0">
                <a:solidFill>
                  <a:srgbClr val="00B050"/>
                </a:solidFill>
              </a:rPr>
              <a:t>因此，</a:t>
            </a:r>
            <a:r>
              <a:rPr lang="en-US" altLang="zh-CN" sz="2400" smtClean="0">
                <a:solidFill>
                  <a:srgbClr val="00B050"/>
                </a:solidFill>
              </a:rPr>
              <a:t>IDE </a:t>
            </a:r>
            <a:r>
              <a:rPr lang="zh-CN" altLang="en-US" sz="2400" smtClean="0">
                <a:solidFill>
                  <a:srgbClr val="00B050"/>
                </a:solidFill>
              </a:rPr>
              <a:t>指的就是帮助我们写代码的一个软件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sz="2400"/>
          </a:p>
          <a:p>
            <a:pPr marL="457200" lvl="1" indent="0">
              <a:buNone/>
            </a:pP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846147" y="1578115"/>
            <a:ext cx="63401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跟文本编辑器有什么区别？</a:t>
            </a:r>
            <a:endParaRPr lang="zh-CN" altLang="en-US" sz="4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5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C++ -- </a:t>
            </a:r>
            <a:r>
              <a:rPr lang="zh-CN" altLang="en-US"/>
              <a:t>安装</a:t>
            </a:r>
            <a:r>
              <a:rPr lang="en-US" altLang="zh-CN"/>
              <a:t>Dev-CPP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392" y="1505183"/>
            <a:ext cx="1581150" cy="352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8731" y="1505184"/>
            <a:ext cx="9828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第一步：点击                            进行安装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第二步：                                              ，点击 </a:t>
            </a:r>
            <a:r>
              <a:rPr lang="en-US" altLang="zh-CN" smtClean="0"/>
              <a:t>OK </a:t>
            </a:r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第三步：点击 “我接受”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zh-CN" altLang="en-US" smtClean="0">
                <a:sym typeface="Wingdings" panose="05000000000000000000" pitchFamily="2" charset="2"/>
              </a:rPr>
              <a:t>点击 “下一步”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zh-CN" altLang="en-US" smtClean="0">
                <a:sym typeface="Wingdings" panose="05000000000000000000" pitchFamily="2" charset="2"/>
              </a:rPr>
              <a:t>“安装”</a:t>
            </a:r>
            <a:r>
              <a:rPr lang="en-US" altLang="zh-CN">
                <a:sym typeface="Wingdings" panose="05000000000000000000" pitchFamily="2" charset="2"/>
              </a:rPr>
              <a:t>  </a:t>
            </a:r>
            <a:r>
              <a:rPr lang="zh-CN" altLang="en-US" smtClean="0">
                <a:sym typeface="Wingdings" panose="05000000000000000000" pitchFamily="2" charset="2"/>
              </a:rPr>
              <a:t>“完成”</a:t>
            </a:r>
            <a:endParaRPr lang="en-US" altLang="zh-CN" smtClean="0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en-US" smtClean="0">
                <a:sym typeface="Wingdings" panose="05000000000000000000" pitchFamily="2" charset="2"/>
              </a:rPr>
              <a:t>第四步：                                                  点击 </a:t>
            </a:r>
            <a:r>
              <a:rPr lang="en-US" altLang="zh-CN" smtClean="0">
                <a:sym typeface="Wingdings" panose="05000000000000000000" pitchFamily="2" charset="2"/>
              </a:rPr>
              <a:t>Next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Next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OK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06" y="2100262"/>
            <a:ext cx="2819201" cy="1639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106" y="4610365"/>
            <a:ext cx="2998815" cy="18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软件界面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71440" y="762001"/>
            <a:ext cx="6258560" cy="5117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              但是高手都是用快捷键 </a:t>
            </a:r>
            <a:r>
              <a:rPr lang="en-US" altLang="zh-CN" sz="2400" smtClean="0"/>
              <a:t>Ctrl + N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631760"/>
            <a:ext cx="9424035" cy="49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C++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61440"/>
            <a:ext cx="10178322" cy="5394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#include &lt;iostream</a:t>
            </a:r>
            <a:r>
              <a:rPr lang="en-US" altLang="zh-CN" smtClean="0"/>
              <a:t>&gt;  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00B0F0"/>
                </a:solidFill>
              </a:rPr>
              <a:t>include</a:t>
            </a:r>
            <a:r>
              <a:rPr lang="zh-CN" altLang="en-US" smtClean="0">
                <a:solidFill>
                  <a:srgbClr val="00B0F0"/>
                </a:solidFill>
              </a:rPr>
              <a:t>：包括、包含，意思是把这个 </a:t>
            </a:r>
            <a:r>
              <a:rPr lang="en-US" altLang="zh-CN" smtClean="0">
                <a:solidFill>
                  <a:srgbClr val="00B0F0"/>
                </a:solidFill>
              </a:rPr>
              <a:t>iostream </a:t>
            </a:r>
            <a:r>
              <a:rPr lang="zh-CN" altLang="en-US" smtClean="0">
                <a:solidFill>
                  <a:srgbClr val="00B0F0"/>
                </a:solidFill>
              </a:rPr>
              <a:t>的文件包含进来</a:t>
            </a:r>
            <a:endParaRPr lang="en-US" altLang="zh-CN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00B0F0"/>
                </a:solidFill>
              </a:rPr>
              <a:t>iostream</a:t>
            </a:r>
            <a:r>
              <a:rPr lang="zh-CN" altLang="en-US" smtClean="0">
                <a:solidFill>
                  <a:srgbClr val="00B0F0"/>
                </a:solidFill>
              </a:rPr>
              <a:t>：</a:t>
            </a:r>
            <a:r>
              <a:rPr lang="en-US" altLang="zh-CN" smtClean="0">
                <a:solidFill>
                  <a:srgbClr val="00B0F0"/>
                </a:solidFill>
              </a:rPr>
              <a:t>i</a:t>
            </a:r>
            <a:r>
              <a:rPr lang="zh-CN" altLang="en-US" smtClean="0">
                <a:solidFill>
                  <a:srgbClr val="00B0F0"/>
                </a:solidFill>
              </a:rPr>
              <a:t>：</a:t>
            </a:r>
            <a:r>
              <a:rPr lang="en-US" altLang="zh-CN" smtClean="0">
                <a:solidFill>
                  <a:srgbClr val="00B0F0"/>
                </a:solidFill>
              </a:rPr>
              <a:t>in o</a:t>
            </a:r>
            <a:r>
              <a:rPr lang="zh-CN" altLang="en-US" smtClean="0">
                <a:solidFill>
                  <a:srgbClr val="00B0F0"/>
                </a:solidFill>
              </a:rPr>
              <a:t>：</a:t>
            </a:r>
            <a:r>
              <a:rPr lang="en-US" altLang="zh-CN" smtClean="0">
                <a:solidFill>
                  <a:srgbClr val="00B0F0"/>
                </a:solidFill>
              </a:rPr>
              <a:t>out </a:t>
            </a:r>
            <a:r>
              <a:rPr lang="zh-CN" altLang="en-US" smtClean="0">
                <a:solidFill>
                  <a:srgbClr val="00B0F0"/>
                </a:solidFill>
              </a:rPr>
              <a:t>输入输出，</a:t>
            </a:r>
            <a:r>
              <a:rPr lang="en-US" altLang="zh-CN" smtClean="0">
                <a:solidFill>
                  <a:srgbClr val="00B0F0"/>
                </a:solidFill>
              </a:rPr>
              <a:t>stream</a:t>
            </a:r>
            <a:r>
              <a:rPr lang="zh-CN" altLang="en-US" smtClean="0">
                <a:solidFill>
                  <a:srgbClr val="00B0F0"/>
                </a:solidFill>
              </a:rPr>
              <a:t>：流，输入从键盘流到电脑，输出从电脑流到显示器</a:t>
            </a:r>
            <a:endParaRPr lang="en-US" altLang="zh-CN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using </a:t>
            </a:r>
            <a:r>
              <a:rPr lang="en-US" altLang="zh-CN"/>
              <a:t>namespace std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rgbClr val="00B0F0"/>
                </a:solidFill>
              </a:rPr>
              <a:t>using</a:t>
            </a:r>
            <a:r>
              <a:rPr lang="zh-CN" altLang="en-US" smtClean="0">
                <a:solidFill>
                  <a:srgbClr val="00B0F0"/>
                </a:solidFill>
              </a:rPr>
              <a:t>：使用 </a:t>
            </a:r>
            <a:r>
              <a:rPr lang="en-US" altLang="zh-CN" smtClean="0">
                <a:solidFill>
                  <a:srgbClr val="00B0F0"/>
                </a:solidFill>
              </a:rPr>
              <a:t>namespace</a:t>
            </a:r>
            <a:r>
              <a:rPr lang="zh-CN" altLang="en-US" smtClean="0">
                <a:solidFill>
                  <a:srgbClr val="00B0F0"/>
                </a:solidFill>
              </a:rPr>
              <a:t>：命名空间 </a:t>
            </a:r>
            <a:r>
              <a:rPr lang="en-US" altLang="zh-CN" smtClean="0">
                <a:solidFill>
                  <a:srgbClr val="00B0F0"/>
                </a:solidFill>
              </a:rPr>
              <a:t>std</a:t>
            </a:r>
            <a:r>
              <a:rPr lang="zh-CN" altLang="en-US" smtClean="0">
                <a:solidFill>
                  <a:srgbClr val="00B0F0"/>
                </a:solidFill>
              </a:rPr>
              <a:t>：</a:t>
            </a:r>
            <a:r>
              <a:rPr lang="en-US" altLang="zh-CN" smtClean="0">
                <a:solidFill>
                  <a:srgbClr val="00B0F0"/>
                </a:solidFill>
              </a:rPr>
              <a:t>standard</a:t>
            </a:r>
            <a:r>
              <a:rPr lang="zh-CN" altLang="en-US" smtClean="0">
                <a:solidFill>
                  <a:srgbClr val="00B0F0"/>
                </a:solidFill>
              </a:rPr>
              <a:t>的缩写，表示使用一个叫做</a:t>
            </a:r>
            <a:r>
              <a:rPr lang="en-US" altLang="zh-CN" smtClean="0">
                <a:solidFill>
                  <a:srgbClr val="00B0F0"/>
                </a:solidFill>
              </a:rPr>
              <a:t>std</a:t>
            </a:r>
            <a:r>
              <a:rPr lang="zh-CN" altLang="en-US" smtClean="0">
                <a:solidFill>
                  <a:srgbClr val="00B0F0"/>
                </a:solidFill>
              </a:rPr>
              <a:t>的命名空间</a:t>
            </a:r>
            <a:endParaRPr lang="en-US" altLang="zh-CN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/>
              <a:t>int main</a:t>
            </a:r>
            <a:r>
              <a:rPr lang="en-US" altLang="zh-CN" smtClean="0"/>
              <a:t>(){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main() </a:t>
            </a:r>
            <a:r>
              <a:rPr lang="zh-CN" altLang="en-US">
                <a:solidFill>
                  <a:srgbClr val="00B050"/>
                </a:solidFill>
              </a:rPr>
              <a:t>是程序开始执行的地方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/>
              <a:t>	cout&lt;&lt;"</a:t>
            </a:r>
            <a:r>
              <a:rPr lang="zh-CN" altLang="en-US"/>
              <a:t>我是李老师</a:t>
            </a:r>
            <a:r>
              <a:rPr lang="en-US" altLang="zh-CN"/>
              <a:t>"&lt;&lt;endl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>
                <a:solidFill>
                  <a:srgbClr val="00B050"/>
                </a:solidFill>
              </a:rPr>
              <a:t>cout </a:t>
            </a:r>
            <a:r>
              <a:rPr lang="zh-CN" altLang="en-US" smtClean="0">
                <a:solidFill>
                  <a:srgbClr val="00B050"/>
                </a:solidFill>
              </a:rPr>
              <a:t>输出，</a:t>
            </a:r>
            <a:r>
              <a:rPr lang="en-US" altLang="zh-CN" smtClean="0">
                <a:solidFill>
                  <a:srgbClr val="00B050"/>
                </a:solidFill>
              </a:rPr>
              <a:t>endl</a:t>
            </a:r>
            <a:r>
              <a:rPr lang="zh-CN" altLang="en-US" smtClean="0">
                <a:solidFill>
                  <a:srgbClr val="00B050"/>
                </a:solidFill>
              </a:rPr>
              <a:t>，回车换行，最后以 </a:t>
            </a:r>
            <a:r>
              <a:rPr lang="en-US" altLang="zh-CN" smtClean="0">
                <a:solidFill>
                  <a:srgbClr val="00B050"/>
                </a:solidFill>
              </a:rPr>
              <a:t>; </a:t>
            </a:r>
            <a:r>
              <a:rPr lang="zh-CN" altLang="en-US" smtClean="0">
                <a:solidFill>
                  <a:srgbClr val="00B050"/>
                </a:solidFill>
              </a:rPr>
              <a:t>结尾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/>
              <a:t>	return 0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mtClean="0">
                <a:solidFill>
                  <a:srgbClr val="00B050"/>
                </a:solidFill>
              </a:rPr>
              <a:t>函数返回，一般</a:t>
            </a:r>
            <a:r>
              <a:rPr lang="en-US" altLang="zh-CN" smtClean="0">
                <a:solidFill>
                  <a:srgbClr val="00B050"/>
                </a:solidFill>
              </a:rPr>
              <a:t>main</a:t>
            </a:r>
            <a:r>
              <a:rPr lang="zh-CN" altLang="en-US" smtClean="0">
                <a:solidFill>
                  <a:srgbClr val="00B050"/>
                </a:solidFill>
              </a:rPr>
              <a:t>函数里</a:t>
            </a:r>
            <a:r>
              <a:rPr lang="en-US" altLang="zh-CN" smtClean="0">
                <a:solidFill>
                  <a:srgbClr val="00B050"/>
                </a:solidFill>
              </a:rPr>
              <a:t>0</a:t>
            </a:r>
            <a:r>
              <a:rPr lang="zh-CN" altLang="en-US" smtClean="0">
                <a:solidFill>
                  <a:srgbClr val="00B050"/>
                </a:solidFill>
              </a:rPr>
              <a:t>表示正常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>
                <a:latin typeface="Adobe Caslon Pro Bold" panose="0205070206050A020403" pitchFamily="18" charset="0"/>
              </a:rPr>
              <a:t>点击 </a:t>
            </a:r>
            <a:r>
              <a:rPr lang="en-US" altLang="zh-CN" smtClean="0">
                <a:latin typeface="Adobe Caslon Pro Bold" panose="0205070206050A020403" pitchFamily="18" charset="0"/>
              </a:rPr>
              <a:t>F11 </a:t>
            </a:r>
            <a:r>
              <a:rPr lang="zh-CN" altLang="en-US" smtClean="0">
                <a:latin typeface="Adobe Caslon Pro Bold" panose="0205070206050A020403" pitchFamily="18" charset="0"/>
              </a:rPr>
              <a:t>编译运行，什么是编译？什么是运行？</a:t>
            </a:r>
            <a:endParaRPr lang="en-US" altLang="zh-CN">
              <a:latin typeface="Adobe Caslon Pro Bold" panose="0205070206050A0204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9355" y="3599962"/>
            <a:ext cx="480131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</a:t>
            </a:r>
            <a:r>
              <a:rPr lang="zh-CN" altLang="en-US" sz="4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如果想在程序里面</a:t>
            </a:r>
            <a:endParaRPr lang="en-US" altLang="zh-CN" sz="40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写点自己的注释</a:t>
            </a:r>
            <a:endParaRPr lang="en-US" altLang="zh-CN" sz="40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</a:t>
            </a:r>
            <a:r>
              <a:rPr lang="zh-CN" altLang="en-US" sz="4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怎么办？</a:t>
            </a:r>
            <a:endParaRPr lang="zh-CN" altLang="en-US" sz="4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2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第一个</a:t>
            </a:r>
            <a:r>
              <a:rPr lang="en-US" altLang="zh-CN" smtClean="0"/>
              <a:t>C++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1440" y="1615440"/>
            <a:ext cx="10068560" cy="5140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smtClean="0"/>
              <a:t>1. C++ </a:t>
            </a:r>
            <a:r>
              <a:rPr lang="zh-CN" altLang="en-US" sz="2800" b="1" smtClean="0"/>
              <a:t>注释</a:t>
            </a:r>
            <a:endParaRPr lang="en-US" altLang="zh-CN" sz="2800" b="1" smtClean="0"/>
          </a:p>
          <a:p>
            <a:pPr marL="0" indent="0">
              <a:buNone/>
            </a:pPr>
            <a:endParaRPr lang="en-US" altLang="zh-CN" b="1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b="1">
              <a:latin typeface="Adobe Caslon Pro Bold" panose="0205070206050A020403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93913"/>
              </p:ext>
            </p:extLst>
          </p:nvPr>
        </p:nvGraphicFramePr>
        <p:xfrm>
          <a:off x="1361440" y="263990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995383062"/>
                    </a:ext>
                  </a:extLst>
                </a:gridCol>
                <a:gridCol w="6268720">
                  <a:extLst>
                    <a:ext uri="{9D8B030D-6E8A-4147-A177-3AD203B41FA5}">
                      <a16:colId xmlns:a16="http://schemas.microsoft.com/office/drawing/2014/main" val="225777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含义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/>
                        <a:t>//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一般用于单行注释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1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/</a:t>
                      </a:r>
                      <a:r>
                        <a:rPr lang="zh-CN" altLang="en-US" b="1" smtClean="0"/>
                        <a:t>* </a:t>
                      </a:r>
                      <a:r>
                        <a:rPr lang="en-US" altLang="zh-CN" b="1" smtClean="0"/>
                        <a:t> */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一般用于多行注释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高手做法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Ctrl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+ </a:t>
                      </a:r>
                      <a:r>
                        <a:rPr lang="zh-CN" altLang="en-US" baseline="0" smtClean="0"/>
                        <a:t>？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6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0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954</TotalTime>
  <Words>1630</Words>
  <Application>Microsoft Office PowerPoint</Application>
  <PresentationFormat>宽屏</PresentationFormat>
  <Paragraphs>263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Adobe Gothic Std B</vt:lpstr>
      <vt:lpstr>等线</vt:lpstr>
      <vt:lpstr>华文中宋</vt:lpstr>
      <vt:lpstr>宋体</vt:lpstr>
      <vt:lpstr>Adobe Caslon Pro Bold</vt:lpstr>
      <vt:lpstr>Adobe Garamond Pro Bold</vt:lpstr>
      <vt:lpstr>Arial</vt:lpstr>
      <vt:lpstr>Gill Sans MT</vt:lpstr>
      <vt:lpstr>Impact</vt:lpstr>
      <vt:lpstr>Wingdings</vt:lpstr>
      <vt:lpstr>Badge</vt:lpstr>
      <vt:lpstr>C++</vt:lpstr>
      <vt:lpstr>自我介绍</vt:lpstr>
      <vt:lpstr>为什么要学C++？</vt:lpstr>
      <vt:lpstr>C++优缺点</vt:lpstr>
      <vt:lpstr>初识C++ -- 安装Dev-CPP</vt:lpstr>
      <vt:lpstr>初识C++ -- 安装Dev-CPP</vt:lpstr>
      <vt:lpstr>软件界面</vt:lpstr>
      <vt:lpstr>第一个C++程序</vt:lpstr>
      <vt:lpstr>第一个C++程序</vt:lpstr>
      <vt:lpstr>第一个C++程序</vt:lpstr>
      <vt:lpstr>第一个C++程序</vt:lpstr>
      <vt:lpstr>动动手</vt:lpstr>
      <vt:lpstr>数据类型</vt:lpstr>
      <vt:lpstr>变量</vt:lpstr>
      <vt:lpstr>变量</vt:lpstr>
      <vt:lpstr>什么是高低电位？0 和 1 ！</vt:lpstr>
      <vt:lpstr>二进制</vt:lpstr>
      <vt:lpstr>二进制转换</vt:lpstr>
      <vt:lpstr>懒得手算？计算机搞定！</vt:lpstr>
      <vt:lpstr>二进制</vt:lpstr>
      <vt:lpstr>GB、KB、MB ？</vt:lpstr>
      <vt:lpstr>变量</vt:lpstr>
      <vt:lpstr>运算符</vt:lpstr>
      <vt:lpstr>动动手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AllenLee</dc:creator>
  <cp:lastModifiedBy>AllenLee</cp:lastModifiedBy>
  <cp:revision>40</cp:revision>
  <dcterms:created xsi:type="dcterms:W3CDTF">2021-10-15T13:13:37Z</dcterms:created>
  <dcterms:modified xsi:type="dcterms:W3CDTF">2021-10-16T05:13:59Z</dcterms:modified>
</cp:coreProperties>
</file>