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3" r:id="rId6"/>
    <p:sldId id="261" r:id="rId7"/>
    <p:sldId id="284" r:id="rId8"/>
    <p:sldId id="262" r:id="rId9"/>
    <p:sldId id="285" r:id="rId10"/>
    <p:sldId id="263" r:id="rId11"/>
    <p:sldId id="286" r:id="rId12"/>
    <p:sldId id="271" r:id="rId13"/>
    <p:sldId id="272" r:id="rId14"/>
    <p:sldId id="265" r:id="rId15"/>
    <p:sldId id="288" r:id="rId16"/>
    <p:sldId id="289" r:id="rId17"/>
    <p:sldId id="290" r:id="rId18"/>
    <p:sldId id="281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7" autoAdjust="0"/>
    <p:restoredTop sz="94660"/>
  </p:normalViewPr>
  <p:slideViewPr>
    <p:cSldViewPr snapToGrid="0">
      <p:cViewPr varScale="1">
        <p:scale>
          <a:sx n="41" d="100"/>
          <a:sy n="41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57392-FD6A-48CA-AD7A-B960E70A664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AAA4E-9A37-4DAC-BEBB-EE5ADC5BE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6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9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4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1697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529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9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791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8710FB-29BA-4DC5-BAFE-68F8BDF81D6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1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3" y="1338942"/>
            <a:ext cx="10318418" cy="4154433"/>
          </a:xfrm>
        </p:spPr>
        <p:txBody>
          <a:bodyPr/>
          <a:lstStyle/>
          <a:p>
            <a:r>
              <a:rPr lang="zh-CN" altLang="en-US" sz="7200" smtClean="0"/>
              <a:t>数据类型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授课老师：李老师（恒哥）</a:t>
            </a:r>
            <a:endParaRPr lang="en-US" altLang="zh-CN" smtClean="0"/>
          </a:p>
          <a:p>
            <a:r>
              <a:rPr lang="zh-CN" altLang="en-US" smtClean="0"/>
              <a:t>奥比编程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51678" y="1460089"/>
            <a:ext cx="10178322" cy="4955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/>
              <a:t>变量的名称可以由字母、数字和下划线字符组成。它必须以字母或下划线开头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大写字母、和</a:t>
            </a:r>
            <a:r>
              <a:rPr lang="zh-CN" altLang="en-US" sz="2800"/>
              <a:t>小写字母是不同的，因为 </a:t>
            </a:r>
            <a:r>
              <a:rPr lang="en-US" altLang="zh-CN" sz="2800"/>
              <a:t>C++ </a:t>
            </a:r>
            <a:r>
              <a:rPr lang="zh-CN" altLang="en-US" sz="2800"/>
              <a:t>是大小写敏感的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6369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变量定义、初始化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51678" y="1460089"/>
            <a:ext cx="10178322" cy="4955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/>
              <a:t>变量定义指定一个数据类型</a:t>
            </a:r>
            <a:r>
              <a:rPr lang="zh-CN" altLang="en-US" sz="2800" smtClean="0"/>
              <a:t>，以及该</a:t>
            </a:r>
            <a:r>
              <a:rPr lang="zh-CN" altLang="en-US" sz="2800"/>
              <a:t>类型的一个或多个变量的</a:t>
            </a:r>
            <a:r>
              <a:rPr lang="zh-CN" altLang="en-US" sz="2800" smtClean="0"/>
              <a:t>列表。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int   </a:t>
            </a:r>
            <a:r>
              <a:rPr lang="en-US" altLang="zh-CN" sz="2800" smtClean="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i, j, k</a:t>
            </a:r>
            <a:r>
              <a:rPr lang="en-US" altLang="zh-CN" sz="2800" smtClean="0">
                <a:solidFill>
                  <a:srgbClr val="FF0000"/>
                </a:solidFill>
              </a:rPr>
              <a:t>;                  // </a:t>
            </a:r>
            <a:r>
              <a:rPr lang="zh-CN" altLang="en-US" sz="2800" smtClean="0">
                <a:solidFill>
                  <a:srgbClr val="FF0000"/>
                </a:solidFill>
              </a:rPr>
              <a:t>只定义没有初始化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int d = 3, f = 5;           // </a:t>
            </a:r>
            <a:r>
              <a:rPr lang="zh-CN" altLang="en-US" sz="2800">
                <a:solidFill>
                  <a:srgbClr val="FF0000"/>
                </a:solidFill>
              </a:rPr>
              <a:t>定义并初始化 </a:t>
            </a:r>
            <a:r>
              <a:rPr lang="en-US" altLang="zh-CN" sz="2800">
                <a:solidFill>
                  <a:srgbClr val="FF0000"/>
                </a:solidFill>
              </a:rPr>
              <a:t>d </a:t>
            </a:r>
            <a:r>
              <a:rPr lang="zh-CN" altLang="en-US" sz="2800">
                <a:solidFill>
                  <a:srgbClr val="FF0000"/>
                </a:solidFill>
              </a:rPr>
              <a:t>和 </a:t>
            </a:r>
            <a:r>
              <a:rPr lang="en-US" altLang="zh-CN" sz="2800" smtClean="0">
                <a:solidFill>
                  <a:srgbClr val="FF0000"/>
                </a:solidFill>
              </a:rPr>
              <a:t>f</a:t>
            </a: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定义</a:t>
            </a:r>
            <a:r>
              <a:rPr lang="zh-CN" altLang="en-US" sz="2800" smtClean="0">
                <a:solidFill>
                  <a:schemeClr val="tx1"/>
                </a:solidFill>
              </a:rPr>
              <a:t>不</a:t>
            </a:r>
            <a:r>
              <a:rPr lang="zh-CN" altLang="en-US" sz="2800">
                <a:solidFill>
                  <a:schemeClr val="tx1"/>
                </a:solidFill>
              </a:rPr>
              <a:t>带</a:t>
            </a:r>
            <a:r>
              <a:rPr lang="zh-CN" altLang="en-US" sz="2800" smtClean="0">
                <a:solidFill>
                  <a:srgbClr val="FF0000"/>
                </a:solidFill>
              </a:rPr>
              <a:t>初始化</a:t>
            </a:r>
            <a:r>
              <a:rPr lang="zh-CN" altLang="en-US" sz="2800" smtClean="0">
                <a:solidFill>
                  <a:schemeClr val="tx1"/>
                </a:solidFill>
              </a:rPr>
              <a:t>：变量</a:t>
            </a:r>
            <a:r>
              <a:rPr lang="zh-CN" altLang="en-US" sz="2800">
                <a:solidFill>
                  <a:schemeClr val="tx1"/>
                </a:solidFill>
              </a:rPr>
              <a:t>的初始值是未定义</a:t>
            </a:r>
            <a:r>
              <a:rPr lang="zh-CN" altLang="en-US" sz="2800" smtClean="0">
                <a:solidFill>
                  <a:schemeClr val="tx1"/>
                </a:solidFill>
              </a:rPr>
              <a:t>的，所以一定要给变量一个初始化的值。（为什么？）</a:t>
            </a:r>
            <a:endParaRPr lang="en-US" altLang="zh-CN" sz="280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- </a:t>
            </a:r>
            <a:r>
              <a:rPr lang="zh-CN" altLang="en-US" smtClean="0"/>
              <a:t>变量声明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1440" y="1615440"/>
            <a:ext cx="10068560" cy="5140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>
                <a:latin typeface="Adobe Caslon Pro Bold" panose="0205070206050A020403" pitchFamily="18" charset="0"/>
              </a:rPr>
              <a:t>其中，变量在头部就已经被声明，但它们是在主函数内被定义和初始化</a:t>
            </a:r>
            <a:r>
              <a:rPr lang="zh-CN" altLang="en-US" sz="2800" smtClean="0">
                <a:latin typeface="Adobe Caslon Pro Bold" panose="0205070206050A020403" pitchFamily="18" charset="0"/>
              </a:rPr>
              <a:t>的。</a:t>
            </a:r>
            <a:endParaRPr lang="en-US" altLang="zh-CN" sz="280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zh-CN" altLang="en-US" sz="2800" b="1">
                <a:latin typeface="Adobe Caslon Pro Bold" panose="0205070206050A020403" pitchFamily="18" charset="0"/>
              </a:rPr>
              <a:t>看代码</a:t>
            </a:r>
            <a:endParaRPr lang="en-US" altLang="zh-CN" sz="2800" b="1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en-US" altLang="zh-CN" sz="2800" b="1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1440" y="1615440"/>
            <a:ext cx="10068560" cy="5140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smtClean="0">
                <a:latin typeface="Adobe Caslon Pro Bold" panose="0205070206050A020403" pitchFamily="18" charset="0"/>
              </a:rPr>
              <a:t>作用域指的是一个区域，在这个区域内，变量起作用。</a:t>
            </a:r>
            <a:endParaRPr lang="en-US" altLang="zh-CN" sz="280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zh-CN" altLang="en-US" sz="2800" smtClean="0">
                <a:latin typeface="Adobe Caslon Pro Bold" panose="0205070206050A020403" pitchFamily="18" charset="0"/>
              </a:rPr>
              <a:t>一般分为三个地方：</a:t>
            </a:r>
            <a:endParaRPr lang="en-US" altLang="zh-CN" sz="280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altLang="zh-CN" sz="2800" smtClean="0">
                <a:latin typeface="Adobe Caslon Pro Bold" panose="0205070206050A020403" pitchFamily="18" charset="0"/>
              </a:rPr>
              <a:t>1. </a:t>
            </a:r>
            <a:r>
              <a:rPr lang="zh-CN" altLang="en-US" sz="2800" smtClean="0">
                <a:latin typeface="Adobe Caslon Pro Bold" panose="0205070206050A020403" pitchFamily="18" charset="0"/>
              </a:rPr>
              <a:t>在</a:t>
            </a:r>
            <a:r>
              <a:rPr lang="zh-CN" altLang="en-US" sz="2800">
                <a:latin typeface="Adobe Caslon Pro Bold" panose="0205070206050A020403" pitchFamily="18" charset="0"/>
              </a:rPr>
              <a:t>函数或一个代码块内部声明的变量，称为</a:t>
            </a:r>
            <a:r>
              <a:rPr lang="zh-CN" altLang="en-US" sz="2800">
                <a:solidFill>
                  <a:srgbClr val="FF0000"/>
                </a:solidFill>
                <a:latin typeface="Adobe Caslon Pro Bold" panose="0205070206050A020403" pitchFamily="18" charset="0"/>
              </a:rPr>
              <a:t>局部变量</a:t>
            </a:r>
            <a:r>
              <a:rPr lang="zh-CN" altLang="en-US" sz="2800" smtClean="0">
                <a:latin typeface="Adobe Caslon Pro Bold" panose="0205070206050A020403" pitchFamily="18" charset="0"/>
              </a:rPr>
              <a:t>。</a:t>
            </a:r>
            <a:endParaRPr lang="en-US" altLang="zh-CN" sz="280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altLang="zh-CN" sz="2800" smtClean="0">
                <a:latin typeface="Adobe Caslon Pro Bold" panose="0205070206050A020403" pitchFamily="18" charset="0"/>
              </a:rPr>
              <a:t>2. </a:t>
            </a:r>
            <a:r>
              <a:rPr lang="zh-CN" altLang="en-US" sz="2800" smtClean="0">
                <a:latin typeface="Adobe Caslon Pro Bold" panose="0205070206050A020403" pitchFamily="18" charset="0"/>
              </a:rPr>
              <a:t>在</a:t>
            </a:r>
            <a:r>
              <a:rPr lang="zh-CN" altLang="en-US" sz="2800">
                <a:latin typeface="Adobe Caslon Pro Bold" panose="0205070206050A020403" pitchFamily="18" charset="0"/>
              </a:rPr>
              <a:t>函数参数的定义中声明的变量，称为</a:t>
            </a:r>
            <a:r>
              <a:rPr lang="zh-CN" altLang="en-US" sz="2800">
                <a:solidFill>
                  <a:srgbClr val="FF0000"/>
                </a:solidFill>
                <a:latin typeface="Adobe Caslon Pro Bold" panose="0205070206050A020403" pitchFamily="18" charset="0"/>
              </a:rPr>
              <a:t>形式参数</a:t>
            </a:r>
            <a:r>
              <a:rPr lang="zh-CN" altLang="en-US" sz="2800" smtClean="0">
                <a:latin typeface="Adobe Caslon Pro Bold" panose="0205070206050A020403" pitchFamily="18" charset="0"/>
              </a:rPr>
              <a:t>。</a:t>
            </a:r>
            <a:endParaRPr lang="en-US" altLang="zh-CN" sz="280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altLang="zh-CN" sz="2800">
                <a:latin typeface="Adobe Caslon Pro Bold" panose="0205070206050A020403" pitchFamily="18" charset="0"/>
              </a:rPr>
              <a:t>3. </a:t>
            </a:r>
            <a:r>
              <a:rPr lang="zh-CN" altLang="en-US" sz="2800">
                <a:latin typeface="Adobe Caslon Pro Bold" panose="0205070206050A020403" pitchFamily="18" charset="0"/>
              </a:rPr>
              <a:t>在所有函数外部声明的变量，称为</a:t>
            </a:r>
            <a:r>
              <a:rPr lang="zh-CN" altLang="en-US" sz="2800">
                <a:solidFill>
                  <a:srgbClr val="FF0000"/>
                </a:solidFill>
                <a:latin typeface="Adobe Caslon Pro Bold" panose="0205070206050A020403" pitchFamily="18" charset="0"/>
              </a:rPr>
              <a:t>全局变量</a:t>
            </a:r>
            <a:r>
              <a:rPr lang="zh-CN" altLang="en-US" sz="2800">
                <a:latin typeface="Adobe Caslon Pro Bold" panose="0205070206050A020403" pitchFamily="18" charset="0"/>
              </a:rPr>
              <a:t>。</a:t>
            </a:r>
            <a:endParaRPr lang="en-US" altLang="zh-CN" sz="280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800" smtClean="0">
                <a:latin typeface="Adobe Caslon Pro Bold" panose="0205070206050A020403" pitchFamily="18" charset="0"/>
              </a:rPr>
              <a:t>后续学习</a:t>
            </a:r>
            <a:r>
              <a:rPr lang="zh-CN" altLang="en-US" sz="2800">
                <a:latin typeface="Adobe Caslon Pro Bold" panose="0205070206050A020403" pitchFamily="18" charset="0"/>
              </a:rPr>
              <a:t>什么是函数和参数</a:t>
            </a:r>
            <a:r>
              <a:rPr lang="zh-CN" altLang="en-US" sz="2800" smtClean="0">
                <a:latin typeface="Adobe Caslon Pro Bold" panose="0205070206050A020403" pitchFamily="18" charset="0"/>
              </a:rPr>
              <a:t>。</a:t>
            </a:r>
            <a:endParaRPr lang="en-US" altLang="zh-CN" sz="280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zh-CN" altLang="en-US" sz="2800" smtClean="0">
                <a:latin typeface="Adobe Caslon Pro Bold" panose="0205070206050A020403" pitchFamily="18" charset="0"/>
              </a:rPr>
              <a:t>我们</a:t>
            </a:r>
            <a:r>
              <a:rPr lang="zh-CN" altLang="en-US" sz="2800">
                <a:latin typeface="Adobe Caslon Pro Bold" panose="0205070206050A020403" pitchFamily="18" charset="0"/>
              </a:rPr>
              <a:t>先来讲解什么是局部变量和全局变量。</a:t>
            </a:r>
            <a:endParaRPr lang="en-US" altLang="zh-CN" sz="280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15441"/>
            <a:ext cx="10178322" cy="426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/>
              <a:t>局部变量指的是在一个代码块内部的变量，</a:t>
            </a:r>
            <a:r>
              <a:rPr lang="zh-CN" altLang="en-US" sz="2800" smtClean="0"/>
              <a:t>只能在代码</a:t>
            </a:r>
            <a:r>
              <a:rPr lang="zh-CN" altLang="en-US" sz="2800"/>
              <a:t>块</a:t>
            </a:r>
            <a:r>
              <a:rPr lang="zh-CN" altLang="en-US" sz="2800" smtClean="0"/>
              <a:t>内部使用。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/>
              <a:t>举个</a:t>
            </a:r>
            <a:r>
              <a:rPr lang="zh-CN" altLang="en-US" sz="2800" smtClean="0"/>
              <a:t>例子（家里的小狗，我们改名为小白）</a:t>
            </a:r>
            <a:endParaRPr lang="en-US" altLang="zh-CN" sz="2800" smtClean="0"/>
          </a:p>
          <a:p>
            <a:pPr marL="0" indent="0">
              <a:buNone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3020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15441"/>
            <a:ext cx="10178322" cy="4264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smtClean="0"/>
              <a:t>在所有函数外部定义的变量，称为全局变量。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全局变量的值在程序的整个生命周期内都是有效的。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全局变量可以被任何函数访问。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也就是说，全局变量一旦声明，在整个程序中都是可用的。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看代码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局部变量和全局变量的名称可以相同，但是在函数内，局部变量的值会覆盖全局变量的值</a:t>
            </a:r>
            <a:r>
              <a:rPr lang="zh-CN" altLang="en-US" sz="2800" smtClean="0">
                <a:solidFill>
                  <a:schemeClr val="tx1"/>
                </a:solidFill>
              </a:rPr>
              <a:t>。（大家实现一下）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15441"/>
            <a:ext cx="10178322" cy="426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当局部变量被定义时，系统不会对其初始化，您必须自行对其初始化。定义</a:t>
            </a:r>
            <a:r>
              <a:rPr lang="zh-CN" altLang="en-US" sz="2800" smtClean="0">
                <a:solidFill>
                  <a:schemeClr val="tx1"/>
                </a:solidFill>
              </a:rPr>
              <a:t>全局变量</a:t>
            </a:r>
            <a:r>
              <a:rPr lang="zh-CN" altLang="en-US" sz="2800">
                <a:solidFill>
                  <a:schemeClr val="tx1"/>
                </a:solidFill>
              </a:rPr>
              <a:t>时，系统会自动</a:t>
            </a:r>
            <a:r>
              <a:rPr lang="zh-CN" altLang="en-US" sz="2800" smtClean="0">
                <a:solidFill>
                  <a:schemeClr val="tx1"/>
                </a:solidFill>
              </a:rPr>
              <a:t>初始化。（动手试试看）</a:t>
            </a:r>
            <a:endParaRPr lang="en-US" altLang="zh-CN" sz="280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7836"/>
              </p:ext>
            </p:extLst>
          </p:nvPr>
        </p:nvGraphicFramePr>
        <p:xfrm>
          <a:off x="1459524" y="2970527"/>
          <a:ext cx="7650658" cy="3060995"/>
        </p:xfrm>
        <a:graphic>
          <a:graphicData uri="http://schemas.openxmlformats.org/drawingml/2006/table">
            <a:tbl>
              <a:tblPr/>
              <a:tblGrid>
                <a:gridCol w="2295198">
                  <a:extLst>
                    <a:ext uri="{9D8B030D-6E8A-4147-A177-3AD203B41FA5}">
                      <a16:colId xmlns:a16="http://schemas.microsoft.com/office/drawing/2014/main" val="2951187839"/>
                    </a:ext>
                  </a:extLst>
                </a:gridCol>
                <a:gridCol w="5355460">
                  <a:extLst>
                    <a:ext uri="{9D8B030D-6E8A-4147-A177-3AD203B41FA5}">
                      <a16:colId xmlns:a16="http://schemas.microsoft.com/office/drawing/2014/main" val="4105852466"/>
                    </a:ext>
                  </a:extLst>
                </a:gridCol>
              </a:tblGrid>
              <a:tr h="44028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初始化默认值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08947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87159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'\0'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46830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51201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47774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pointer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0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9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3" y="1143000"/>
            <a:ext cx="10318418" cy="4350375"/>
          </a:xfrm>
        </p:spPr>
        <p:txBody>
          <a:bodyPr/>
          <a:lstStyle/>
          <a:p>
            <a:r>
              <a:rPr lang="zh-CN" altLang="en-US" sz="7200" smtClean="0"/>
              <a:t>常量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授课老师：李老师（恒哥）</a:t>
            </a:r>
            <a:endParaRPr lang="en-US" altLang="zh-CN" smtClean="0"/>
          </a:p>
          <a:p>
            <a:r>
              <a:rPr lang="zh-CN" altLang="en-US" smtClean="0"/>
              <a:t>奥比编程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</a:t>
            </a:r>
            <a:r>
              <a:rPr lang="zh-CN" altLang="en-US" smtClean="0"/>
              <a:t>整数</a:t>
            </a:r>
            <a:r>
              <a:rPr lang="zh-CN" altLang="en-US"/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 lnSpcReduction="10000"/>
          </a:bodyPr>
          <a:lstStyle/>
          <a:p>
            <a:r>
              <a:rPr lang="zh-CN" altLang="en-US" sz="2800"/>
              <a:t>常量是固定值</a:t>
            </a:r>
            <a:r>
              <a:rPr lang="zh-CN" altLang="en-US" sz="2800" smtClean="0"/>
              <a:t>，不会</a:t>
            </a:r>
            <a:r>
              <a:rPr lang="zh-CN" altLang="en-US" sz="2800"/>
              <a:t>改变</a:t>
            </a:r>
            <a:r>
              <a:rPr lang="zh-CN" altLang="en-US" sz="2800" smtClean="0"/>
              <a:t>。又</a:t>
            </a:r>
            <a:r>
              <a:rPr lang="zh-CN" altLang="en-US" sz="2800"/>
              <a:t>叫做字面量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r>
              <a:rPr lang="zh-CN" altLang="en-US" sz="2800"/>
              <a:t>整数常量可以是十进制、八进制</a:t>
            </a:r>
            <a:r>
              <a:rPr lang="zh-CN" altLang="en-US" sz="2800" smtClean="0"/>
              <a:t>或十六进制</a:t>
            </a:r>
            <a:r>
              <a:rPr lang="zh-CN" altLang="en-US" sz="2800"/>
              <a:t>的常量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r>
              <a:rPr lang="en-US" altLang="zh-CN" sz="2800"/>
              <a:t>0x </a:t>
            </a:r>
            <a:r>
              <a:rPr lang="zh-CN" altLang="en-US" sz="2800"/>
              <a:t>或 </a:t>
            </a:r>
            <a:r>
              <a:rPr lang="en-US" altLang="zh-CN" sz="2800"/>
              <a:t>0X </a:t>
            </a:r>
            <a:r>
              <a:rPr lang="zh-CN" altLang="en-US" sz="2800"/>
              <a:t>表示十六进制，</a:t>
            </a:r>
            <a:r>
              <a:rPr lang="en-US" altLang="zh-CN" sz="2800"/>
              <a:t>0 </a:t>
            </a:r>
            <a:r>
              <a:rPr lang="zh-CN" altLang="en-US" sz="2800"/>
              <a:t>表示八进制，不带前缀则默认表示十进制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r>
              <a:rPr lang="zh-CN" altLang="en-US" sz="2800" smtClean="0"/>
              <a:t>后缀 </a:t>
            </a:r>
            <a:r>
              <a:rPr lang="en-US" altLang="zh-CN" sz="2800" smtClean="0"/>
              <a:t>U </a:t>
            </a:r>
            <a:r>
              <a:rPr lang="zh-CN" altLang="en-US" sz="2800"/>
              <a:t>表示无符号</a:t>
            </a:r>
            <a:r>
              <a:rPr lang="zh-CN" altLang="en-US" sz="2800" smtClean="0"/>
              <a:t>整数，</a:t>
            </a:r>
            <a:r>
              <a:rPr lang="en-US" altLang="zh-CN" sz="2800"/>
              <a:t>L </a:t>
            </a:r>
            <a:r>
              <a:rPr lang="zh-CN" altLang="en-US" sz="2800"/>
              <a:t>表示长</a:t>
            </a:r>
            <a:r>
              <a:rPr lang="zh-CN" altLang="en-US" sz="2800" smtClean="0"/>
              <a:t>整数。</a:t>
            </a:r>
            <a:r>
              <a:rPr lang="zh-CN" altLang="en-US" sz="2800"/>
              <a:t>后缀可以是大写，也可以是</a:t>
            </a:r>
            <a:r>
              <a:rPr lang="zh-CN" altLang="en-US" sz="2800" smtClean="0"/>
              <a:t>小写。</a:t>
            </a:r>
            <a:endParaRPr lang="en-US" altLang="zh-CN" sz="2800" smtClean="0"/>
          </a:p>
          <a:p>
            <a:r>
              <a:rPr lang="en-US" altLang="zh-CN" sz="2800">
                <a:solidFill>
                  <a:srgbClr val="00B050"/>
                </a:solidFill>
              </a:rPr>
              <a:t>212         </a:t>
            </a:r>
            <a:r>
              <a:rPr lang="en-US" altLang="zh-CN" sz="2800" smtClean="0">
                <a:solidFill>
                  <a:srgbClr val="00B050"/>
                </a:solidFill>
              </a:rPr>
              <a:t> // </a:t>
            </a:r>
            <a:r>
              <a:rPr lang="zh-CN" altLang="en-US" sz="2800">
                <a:solidFill>
                  <a:srgbClr val="00B050"/>
                </a:solidFill>
              </a:rPr>
              <a:t>合法的</a:t>
            </a:r>
          </a:p>
          <a:p>
            <a:r>
              <a:rPr lang="en-US" altLang="zh-CN" sz="2800">
                <a:solidFill>
                  <a:srgbClr val="00B050"/>
                </a:solidFill>
              </a:rPr>
              <a:t>215u        // </a:t>
            </a:r>
            <a:r>
              <a:rPr lang="zh-CN" altLang="en-US" sz="2800">
                <a:solidFill>
                  <a:srgbClr val="00B050"/>
                </a:solidFill>
              </a:rPr>
              <a:t>合法的</a:t>
            </a:r>
          </a:p>
          <a:p>
            <a:r>
              <a:rPr lang="en-US" altLang="zh-CN" sz="2800">
                <a:solidFill>
                  <a:srgbClr val="00B050"/>
                </a:solidFill>
              </a:rPr>
              <a:t>0xFeeL     </a:t>
            </a:r>
            <a:r>
              <a:rPr lang="en-US" altLang="zh-CN" sz="2800" smtClean="0">
                <a:solidFill>
                  <a:srgbClr val="00B050"/>
                </a:solidFill>
              </a:rPr>
              <a:t>// </a:t>
            </a:r>
            <a:r>
              <a:rPr lang="zh-CN" altLang="en-US" sz="2800">
                <a:solidFill>
                  <a:srgbClr val="00B050"/>
                </a:solidFill>
              </a:rPr>
              <a:t>合法的</a:t>
            </a:r>
          </a:p>
          <a:p>
            <a:r>
              <a:rPr lang="en-US" altLang="zh-CN" sz="2800">
                <a:solidFill>
                  <a:srgbClr val="00B050"/>
                </a:solidFill>
              </a:rPr>
              <a:t>078         </a:t>
            </a:r>
            <a:r>
              <a:rPr lang="en-US" altLang="zh-CN" sz="2800" smtClean="0">
                <a:solidFill>
                  <a:srgbClr val="00B050"/>
                </a:solidFill>
              </a:rPr>
              <a:t> // </a:t>
            </a:r>
            <a:r>
              <a:rPr lang="zh-CN" altLang="en-US" sz="2800">
                <a:solidFill>
                  <a:srgbClr val="00B050"/>
                </a:solidFill>
              </a:rPr>
              <a:t>非法的：</a:t>
            </a:r>
            <a:r>
              <a:rPr lang="en-US" altLang="zh-CN" sz="2800">
                <a:solidFill>
                  <a:srgbClr val="00B050"/>
                </a:solidFill>
              </a:rPr>
              <a:t>8 </a:t>
            </a:r>
            <a:r>
              <a:rPr lang="zh-CN" altLang="en-US" sz="2800">
                <a:solidFill>
                  <a:srgbClr val="00B050"/>
                </a:solidFill>
              </a:rPr>
              <a:t>不是八进制的数字</a:t>
            </a:r>
          </a:p>
          <a:p>
            <a:r>
              <a:rPr lang="en-US" altLang="zh-CN" sz="2800">
                <a:solidFill>
                  <a:srgbClr val="00B050"/>
                </a:solidFill>
              </a:rPr>
              <a:t>032UU     </a:t>
            </a:r>
            <a:r>
              <a:rPr lang="en-US" altLang="zh-CN" sz="2800" smtClean="0">
                <a:solidFill>
                  <a:srgbClr val="00B050"/>
                </a:solidFill>
              </a:rPr>
              <a:t>// </a:t>
            </a:r>
            <a:r>
              <a:rPr lang="zh-CN" altLang="en-US" sz="2800">
                <a:solidFill>
                  <a:srgbClr val="00B050"/>
                </a:solidFill>
              </a:rPr>
              <a:t>非法的：不能重复后缀</a:t>
            </a:r>
          </a:p>
        </p:txBody>
      </p:sp>
    </p:spTree>
    <p:extLst>
      <p:ext uri="{BB962C8B-B14F-4D97-AF65-F5344CB8AC3E}">
        <p14:creationId xmlns:p14="http://schemas.microsoft.com/office/powerpoint/2010/main" val="27060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</a:t>
            </a:r>
            <a:r>
              <a:rPr lang="zh-CN" altLang="en-US" smtClean="0"/>
              <a:t>整数</a:t>
            </a:r>
            <a:r>
              <a:rPr lang="zh-CN" altLang="en-US"/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</a:rPr>
              <a:t>85         </a:t>
            </a:r>
            <a:r>
              <a:rPr lang="en-US" altLang="zh-CN" sz="3200">
                <a:solidFill>
                  <a:srgbClr val="00B050"/>
                </a:solidFill>
              </a:rPr>
              <a:t>// </a:t>
            </a:r>
            <a:r>
              <a:rPr lang="zh-CN" altLang="en-US" sz="3200">
                <a:solidFill>
                  <a:srgbClr val="00B050"/>
                </a:solidFill>
              </a:rPr>
              <a:t>十进制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0213       // </a:t>
            </a:r>
            <a:r>
              <a:rPr lang="zh-CN" altLang="en-US" sz="3200">
                <a:solidFill>
                  <a:srgbClr val="00B050"/>
                </a:solidFill>
              </a:rPr>
              <a:t>八进制 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0x4b       // </a:t>
            </a:r>
            <a:r>
              <a:rPr lang="zh-CN" altLang="en-US" sz="3200">
                <a:solidFill>
                  <a:srgbClr val="00B050"/>
                </a:solidFill>
              </a:rPr>
              <a:t>十六进制 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30         // </a:t>
            </a:r>
            <a:r>
              <a:rPr lang="zh-CN" altLang="en-US" sz="3200">
                <a:solidFill>
                  <a:srgbClr val="00B050"/>
                </a:solidFill>
              </a:rPr>
              <a:t>整数 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30u        // </a:t>
            </a:r>
            <a:r>
              <a:rPr lang="zh-CN" altLang="en-US" sz="3200">
                <a:solidFill>
                  <a:srgbClr val="00B050"/>
                </a:solidFill>
              </a:rPr>
              <a:t>无符号整数 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30l        // </a:t>
            </a:r>
            <a:r>
              <a:rPr lang="zh-CN" altLang="en-US" sz="3200">
                <a:solidFill>
                  <a:srgbClr val="00B050"/>
                </a:solidFill>
              </a:rPr>
              <a:t>长整数 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30ul       // </a:t>
            </a:r>
            <a:r>
              <a:rPr lang="zh-CN" altLang="en-US" sz="3200">
                <a:solidFill>
                  <a:srgbClr val="00B050"/>
                </a:solidFill>
              </a:rPr>
              <a:t>无符号长整数</a:t>
            </a:r>
          </a:p>
        </p:txBody>
      </p:sp>
    </p:spTree>
    <p:extLst>
      <p:ext uri="{BB962C8B-B14F-4D97-AF65-F5344CB8AC3E}">
        <p14:creationId xmlns:p14="http://schemas.microsoft.com/office/powerpoint/2010/main" val="3774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今年</a:t>
            </a:r>
            <a:r>
              <a:rPr lang="en-US" altLang="zh-CN" sz="2800"/>
              <a:t>25</a:t>
            </a:r>
            <a:r>
              <a:rPr lang="zh-CN" altLang="en-US" sz="2800"/>
              <a:t>岁，来自广东台山</a:t>
            </a:r>
            <a:r>
              <a:rPr lang="zh-CN" altLang="en-US" sz="2800" smtClean="0"/>
              <a:t>（一</a:t>
            </a:r>
            <a:r>
              <a:rPr lang="zh-CN" altLang="en-US" sz="2800"/>
              <a:t>个海边城市）</a:t>
            </a:r>
            <a:endParaRPr lang="en-US" altLang="zh-CN" sz="2800"/>
          </a:p>
          <a:p>
            <a:r>
              <a:rPr lang="zh-CN" altLang="en-US" sz="2800"/>
              <a:t>本科就读于 </a:t>
            </a:r>
            <a:r>
              <a:rPr lang="zh-CN" altLang="en-US" sz="2800">
                <a:solidFill>
                  <a:srgbClr val="FF0000"/>
                </a:solidFill>
              </a:rPr>
              <a:t>中山大学</a:t>
            </a:r>
            <a:r>
              <a:rPr lang="zh-CN" altLang="en-US" sz="2800"/>
              <a:t> ，修读 </a:t>
            </a:r>
            <a:r>
              <a:rPr lang="zh-CN" altLang="en-US" sz="2800">
                <a:solidFill>
                  <a:srgbClr val="FF0000"/>
                </a:solidFill>
              </a:rPr>
              <a:t>软件工程</a:t>
            </a:r>
            <a:r>
              <a:rPr lang="zh-CN" altLang="en-US" sz="2800"/>
              <a:t> 专业</a:t>
            </a:r>
            <a:endParaRPr lang="en-US" altLang="zh-CN" sz="2800"/>
          </a:p>
          <a:p>
            <a:r>
              <a:rPr lang="zh-CN" altLang="en-US" sz="2800"/>
              <a:t>硕士就读于 </a:t>
            </a:r>
            <a:r>
              <a:rPr lang="zh-CN" altLang="en-US" sz="2800">
                <a:solidFill>
                  <a:srgbClr val="FF0000"/>
                </a:solidFill>
              </a:rPr>
              <a:t>香港大学</a:t>
            </a:r>
            <a:r>
              <a:rPr lang="zh-CN" altLang="en-US" sz="2800"/>
              <a:t> ，修读 </a:t>
            </a:r>
            <a:r>
              <a:rPr lang="zh-CN" altLang="en-US" sz="2800">
                <a:solidFill>
                  <a:srgbClr val="FF0000"/>
                </a:solidFill>
              </a:rPr>
              <a:t>计算机科学</a:t>
            </a:r>
            <a:r>
              <a:rPr lang="zh-CN" altLang="en-US" sz="2800"/>
              <a:t> 专业</a:t>
            </a:r>
            <a:endParaRPr lang="en-US" altLang="zh-CN" sz="2800"/>
          </a:p>
          <a:p>
            <a:r>
              <a:rPr lang="zh-CN" altLang="en-US" sz="2800"/>
              <a:t>擅长的编程语言包括：</a:t>
            </a:r>
            <a:r>
              <a:rPr lang="en-US" altLang="zh-CN" sz="2800"/>
              <a:t>C++</a:t>
            </a:r>
            <a:r>
              <a:rPr lang="zh-CN" altLang="en-US" sz="2800"/>
              <a:t>、</a:t>
            </a:r>
            <a:r>
              <a:rPr lang="en-US" altLang="zh-CN" sz="2800"/>
              <a:t>Java</a:t>
            </a:r>
            <a:r>
              <a:rPr lang="zh-CN" altLang="en-US" sz="2800"/>
              <a:t>、</a:t>
            </a:r>
            <a:r>
              <a:rPr lang="en-US" altLang="zh-CN" sz="2800"/>
              <a:t>Go</a:t>
            </a:r>
            <a:r>
              <a:rPr lang="zh-CN" altLang="en-US" sz="2800"/>
              <a:t>、</a:t>
            </a:r>
            <a:r>
              <a:rPr lang="en-US" altLang="zh-CN" sz="2800"/>
              <a:t>Python</a:t>
            </a:r>
            <a:r>
              <a:rPr lang="zh-CN" altLang="en-US" sz="2800"/>
              <a:t>、</a:t>
            </a:r>
            <a:r>
              <a:rPr lang="en-US" altLang="zh-CN" sz="2800"/>
              <a:t>Lua</a:t>
            </a:r>
            <a:r>
              <a:rPr lang="zh-CN" altLang="en-US" sz="2800"/>
              <a:t>、</a:t>
            </a:r>
            <a:r>
              <a:rPr lang="en-US" altLang="zh-CN" sz="2800"/>
              <a:t>C#</a:t>
            </a:r>
            <a:r>
              <a:rPr lang="zh-CN" altLang="en-US" sz="2800"/>
              <a:t>、</a:t>
            </a:r>
            <a:r>
              <a:rPr lang="en-US" altLang="zh-CN" sz="2800"/>
              <a:t>JavaScript</a:t>
            </a:r>
          </a:p>
          <a:p>
            <a:r>
              <a:rPr lang="zh-CN" altLang="en-US" sz="2800"/>
              <a:t>兴趣爱好：玩英雄联盟、唱歌、各种球类运动</a:t>
            </a:r>
            <a:endParaRPr lang="en-US" altLang="zh-CN" sz="28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</a:t>
            </a:r>
            <a:r>
              <a:rPr lang="zh-CN" altLang="en-US" smtClean="0"/>
              <a:t>浮点数常量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浮点</a:t>
            </a:r>
            <a:r>
              <a:rPr lang="zh-CN" altLang="en-US" sz="2800"/>
              <a:t>常量由整数部分、小数点、小数部分和指数部分组成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r>
              <a:rPr lang="en-US" altLang="zh-CN" sz="3200">
                <a:solidFill>
                  <a:srgbClr val="00B050"/>
                </a:solidFill>
              </a:rPr>
              <a:t>3.14159       </a:t>
            </a:r>
            <a:r>
              <a:rPr lang="en-US" altLang="zh-CN" sz="3200" smtClean="0">
                <a:solidFill>
                  <a:srgbClr val="00B050"/>
                </a:solidFill>
              </a:rPr>
              <a:t>   // </a:t>
            </a:r>
            <a:r>
              <a:rPr lang="zh-CN" altLang="en-US" sz="3200">
                <a:solidFill>
                  <a:srgbClr val="00B050"/>
                </a:solidFill>
              </a:rPr>
              <a:t>合法的 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314159E-5L    // </a:t>
            </a:r>
            <a:r>
              <a:rPr lang="zh-CN" altLang="en-US" sz="3200">
                <a:solidFill>
                  <a:srgbClr val="00B050"/>
                </a:solidFill>
              </a:rPr>
              <a:t>合法的 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510E          </a:t>
            </a:r>
            <a:r>
              <a:rPr lang="en-US" altLang="zh-CN" sz="3200" smtClean="0">
                <a:solidFill>
                  <a:srgbClr val="00B050"/>
                </a:solidFill>
              </a:rPr>
              <a:t>    // </a:t>
            </a:r>
            <a:r>
              <a:rPr lang="zh-CN" altLang="en-US" sz="3200">
                <a:solidFill>
                  <a:srgbClr val="00B050"/>
                </a:solidFill>
              </a:rPr>
              <a:t>非法的：不完整的指数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210f          </a:t>
            </a:r>
            <a:r>
              <a:rPr lang="en-US" altLang="zh-CN" sz="3200" smtClean="0">
                <a:solidFill>
                  <a:srgbClr val="00B050"/>
                </a:solidFill>
              </a:rPr>
              <a:t>    // </a:t>
            </a:r>
            <a:r>
              <a:rPr lang="zh-CN" altLang="en-US" sz="3200">
                <a:solidFill>
                  <a:srgbClr val="00B050"/>
                </a:solidFill>
              </a:rPr>
              <a:t>非法的：没有小数或指数</a:t>
            </a:r>
          </a:p>
          <a:p>
            <a:r>
              <a:rPr lang="en-US" altLang="zh-CN" sz="3200">
                <a:solidFill>
                  <a:srgbClr val="00B050"/>
                </a:solidFill>
              </a:rPr>
              <a:t>.e55          </a:t>
            </a:r>
            <a:r>
              <a:rPr lang="en-US" altLang="zh-CN" sz="3200" smtClean="0">
                <a:solidFill>
                  <a:srgbClr val="00B050"/>
                </a:solidFill>
              </a:rPr>
              <a:t>    // </a:t>
            </a:r>
            <a:r>
              <a:rPr lang="zh-CN" altLang="en-US" sz="3200">
                <a:solidFill>
                  <a:srgbClr val="00B050"/>
                </a:solidFill>
              </a:rPr>
              <a:t>非法的：缺少整数或分数</a:t>
            </a:r>
          </a:p>
        </p:txBody>
      </p:sp>
    </p:spTree>
    <p:extLst>
      <p:ext uri="{BB962C8B-B14F-4D97-AF65-F5344CB8AC3E}">
        <p14:creationId xmlns:p14="http://schemas.microsoft.com/office/powerpoint/2010/main" val="30868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</a:t>
            </a:r>
            <a:r>
              <a:rPr lang="zh-CN" altLang="en-US" smtClean="0"/>
              <a:t>字符常量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字符</a:t>
            </a:r>
            <a:r>
              <a:rPr lang="zh-CN" altLang="en-US" sz="3200" smtClean="0">
                <a:solidFill>
                  <a:schemeClr val="tx1"/>
                </a:solidFill>
              </a:rPr>
              <a:t>常量是一个普通的字符，用</a:t>
            </a:r>
            <a:r>
              <a:rPr lang="zh-CN" altLang="en-US" sz="3200" smtClean="0">
                <a:solidFill>
                  <a:srgbClr val="FF0000"/>
                </a:solidFill>
              </a:rPr>
              <a:t>单引号</a:t>
            </a:r>
            <a:r>
              <a:rPr lang="zh-CN" altLang="en-US" sz="3200" smtClean="0">
                <a:solidFill>
                  <a:schemeClr val="tx1"/>
                </a:solidFill>
              </a:rPr>
              <a:t>括住，</a:t>
            </a:r>
            <a:r>
              <a:rPr lang="en-US" altLang="zh-CN" sz="3200" smtClean="0">
                <a:solidFill>
                  <a:schemeClr val="tx1"/>
                </a:solidFill>
              </a:rPr>
              <a:t>’x’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也可以</a:t>
            </a:r>
            <a:r>
              <a:rPr lang="zh-CN" altLang="en-US" sz="3200" smtClean="0">
                <a:solidFill>
                  <a:schemeClr val="tx1"/>
                </a:solidFill>
              </a:rPr>
              <a:t>是一个转义字符，</a:t>
            </a:r>
            <a:r>
              <a:rPr lang="en-US" altLang="zh-CN" sz="3200" smtClean="0">
                <a:solidFill>
                  <a:schemeClr val="tx1"/>
                </a:solidFill>
              </a:rPr>
              <a:t>ASCII</a:t>
            </a:r>
            <a:r>
              <a:rPr lang="zh-CN" altLang="en-US" sz="3200" smtClean="0">
                <a:solidFill>
                  <a:schemeClr val="tx1"/>
                </a:solidFill>
              </a:rPr>
              <a:t>。</a:t>
            </a:r>
            <a:endParaRPr lang="en-US" altLang="zh-CN" sz="3200" smtClean="0">
              <a:solidFill>
                <a:schemeClr val="tx1"/>
              </a:solidFill>
            </a:endParaRPr>
          </a:p>
          <a:p>
            <a:endParaRPr lang="zh-CN" altLang="en-US" sz="320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96913"/>
              </p:ext>
            </p:extLst>
          </p:nvPr>
        </p:nvGraphicFramePr>
        <p:xfrm>
          <a:off x="1251677" y="2739042"/>
          <a:ext cx="8889850" cy="3931920"/>
        </p:xfrm>
        <a:graphic>
          <a:graphicData uri="http://schemas.openxmlformats.org/drawingml/2006/table">
            <a:tbl>
              <a:tblPr/>
              <a:tblGrid>
                <a:gridCol w="4444925">
                  <a:extLst>
                    <a:ext uri="{9D8B030D-6E8A-4147-A177-3AD203B41FA5}">
                      <a16:colId xmlns:a16="http://schemas.microsoft.com/office/drawing/2014/main" val="4108543578"/>
                    </a:ext>
                  </a:extLst>
                </a:gridCol>
                <a:gridCol w="4444925">
                  <a:extLst>
                    <a:ext uri="{9D8B030D-6E8A-4147-A177-3AD203B41FA5}">
                      <a16:colId xmlns:a16="http://schemas.microsoft.com/office/drawing/2014/main" val="1802557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600">
                          <a:solidFill>
                            <a:schemeClr val="tx1"/>
                          </a:solidFill>
                          <a:effectLst/>
                        </a:rPr>
                        <a:t>\'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600">
                          <a:solidFill>
                            <a:schemeClr val="tx1"/>
                          </a:solidFill>
                          <a:effectLst/>
                        </a:rPr>
                        <a:t>' 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8622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600">
                          <a:solidFill>
                            <a:schemeClr val="tx1"/>
                          </a:solidFill>
                          <a:effectLst/>
                        </a:rPr>
                        <a:t>\"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60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39348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600">
                          <a:solidFill>
                            <a:schemeClr val="tx1"/>
                          </a:solidFill>
                          <a:effectLst/>
                        </a:rPr>
                        <a:t>\\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600">
                          <a:solidFill>
                            <a:schemeClr val="tx1"/>
                          </a:solidFill>
                          <a:effectLst/>
                        </a:rPr>
                        <a:t>\ </a:t>
                      </a:r>
                      <a:r>
                        <a:rPr lang="zh-CN" altLang="en-US" sz="3600">
                          <a:solidFill>
                            <a:schemeClr val="tx1"/>
                          </a:solidFill>
                          <a:effectLst/>
                        </a:rPr>
                        <a:t>字符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132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fontAlgn="t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\n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3600">
                          <a:solidFill>
                            <a:schemeClr val="tx1"/>
                          </a:solidFill>
                          <a:effectLst/>
                        </a:rPr>
                        <a:t>换行符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868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fontAlgn="t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\r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3600">
                          <a:solidFill>
                            <a:schemeClr val="tx1"/>
                          </a:solidFill>
                          <a:effectLst/>
                        </a:rPr>
                        <a:t>回车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98167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fontAlgn="t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\t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3600">
                          <a:solidFill>
                            <a:schemeClr val="tx1"/>
                          </a:solidFill>
                          <a:effectLst/>
                        </a:rPr>
                        <a:t>水平制表符</a:t>
                      </a: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8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9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</a:t>
            </a:r>
            <a:r>
              <a:rPr lang="zh-CN" altLang="en-US" smtClean="0"/>
              <a:t>字符串常量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/>
                </a:solidFill>
              </a:rPr>
              <a:t>字符串常量</a:t>
            </a:r>
            <a:r>
              <a:rPr lang="zh-CN" altLang="en-US" sz="3200">
                <a:solidFill>
                  <a:schemeClr val="tx1"/>
                </a:solidFill>
              </a:rPr>
              <a:t>是括在双引号 </a:t>
            </a:r>
            <a:r>
              <a:rPr lang="en-US" altLang="zh-CN" sz="3200">
                <a:solidFill>
                  <a:schemeClr val="tx1"/>
                </a:solidFill>
              </a:rPr>
              <a:t>"" </a:t>
            </a:r>
            <a:r>
              <a:rPr lang="zh-CN" altLang="en-US" sz="3200">
                <a:solidFill>
                  <a:schemeClr val="tx1"/>
                </a:solidFill>
              </a:rPr>
              <a:t>中的</a:t>
            </a:r>
            <a:r>
              <a:rPr lang="zh-CN" altLang="en-US" sz="3200" smtClean="0">
                <a:solidFill>
                  <a:schemeClr val="tx1"/>
                </a:solidFill>
              </a:rPr>
              <a:t>。</a:t>
            </a:r>
            <a:endParaRPr lang="en-US" altLang="zh-CN" sz="3200" smtClean="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可以使用 </a:t>
            </a:r>
            <a:r>
              <a:rPr lang="en-US" altLang="zh-CN" sz="3200">
                <a:solidFill>
                  <a:schemeClr val="tx1"/>
                </a:solidFill>
              </a:rPr>
              <a:t>\ </a:t>
            </a:r>
            <a:r>
              <a:rPr lang="zh-CN" altLang="en-US" sz="3200">
                <a:solidFill>
                  <a:schemeClr val="tx1"/>
                </a:solidFill>
              </a:rPr>
              <a:t>做分隔符，把一个很长的字符串常量进行分行</a:t>
            </a:r>
            <a:r>
              <a:rPr lang="zh-CN" altLang="en-US" sz="3200" smtClean="0">
                <a:solidFill>
                  <a:schemeClr val="tx1"/>
                </a:solidFill>
              </a:rPr>
              <a:t>。</a:t>
            </a:r>
            <a:endParaRPr lang="en-US" altLang="zh-CN" sz="3200" smtClean="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2824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</a:t>
            </a:r>
            <a:r>
              <a:rPr lang="zh-CN" altLang="en-US"/>
              <a:t>定义</a:t>
            </a:r>
            <a:r>
              <a:rPr lang="zh-CN" altLang="en-US" smtClean="0"/>
              <a:t>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/>
                </a:solidFill>
              </a:rPr>
              <a:t>怎么定义常量呢？</a:t>
            </a:r>
            <a:endParaRPr lang="en-US" altLang="zh-CN" sz="3200" smtClean="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两种</a:t>
            </a:r>
            <a:r>
              <a:rPr lang="zh-CN" altLang="en-US" sz="3200" smtClean="0">
                <a:solidFill>
                  <a:schemeClr val="tx1"/>
                </a:solidFill>
              </a:rPr>
              <a:t>方法：</a:t>
            </a:r>
            <a:r>
              <a:rPr lang="en-US" altLang="zh-CN" sz="3200" smtClean="0">
                <a:solidFill>
                  <a:schemeClr val="tx1"/>
                </a:solidFill>
              </a:rPr>
              <a:t>#define </a:t>
            </a:r>
            <a:r>
              <a:rPr lang="zh-CN" altLang="en-US" sz="3200" smtClean="0">
                <a:solidFill>
                  <a:schemeClr val="tx1"/>
                </a:solidFill>
              </a:rPr>
              <a:t>预处理器 、</a:t>
            </a:r>
            <a:r>
              <a:rPr lang="en-US" altLang="zh-CN" sz="3200" smtClean="0">
                <a:solidFill>
                  <a:schemeClr val="tx1"/>
                </a:solidFill>
              </a:rPr>
              <a:t>const </a:t>
            </a:r>
            <a:r>
              <a:rPr lang="zh-CN" altLang="en-US" sz="3200" smtClean="0">
                <a:solidFill>
                  <a:schemeClr val="tx1"/>
                </a:solidFill>
              </a:rPr>
              <a:t>关键字</a:t>
            </a:r>
            <a:endParaRPr lang="en-US" altLang="zh-CN" sz="3200" smtClean="0">
              <a:solidFill>
                <a:schemeClr val="tx1"/>
              </a:solidFill>
            </a:endParaRPr>
          </a:p>
          <a:p>
            <a:endParaRPr lang="en-US" altLang="zh-CN" sz="3200">
              <a:solidFill>
                <a:schemeClr val="tx1"/>
              </a:solidFill>
            </a:endParaRPr>
          </a:p>
          <a:p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#define </a:t>
            </a:r>
            <a:r>
              <a:rPr lang="zh-CN" altLang="en-US" b="1"/>
              <a:t>预处理器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tx1"/>
                </a:solidFill>
              </a:rPr>
              <a:t>怎么定义常量呢？</a:t>
            </a:r>
            <a:endParaRPr lang="en-US" altLang="zh-CN" sz="3200" smtClean="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两种</a:t>
            </a:r>
            <a:r>
              <a:rPr lang="zh-CN" altLang="en-US" sz="3200" smtClean="0">
                <a:solidFill>
                  <a:schemeClr val="tx1"/>
                </a:solidFill>
              </a:rPr>
              <a:t>方法：</a:t>
            </a:r>
            <a:r>
              <a:rPr lang="en-US" altLang="zh-CN" sz="3200" smtClean="0">
                <a:solidFill>
                  <a:schemeClr val="tx1"/>
                </a:solidFill>
              </a:rPr>
              <a:t>#define </a:t>
            </a:r>
            <a:r>
              <a:rPr lang="zh-CN" altLang="en-US" sz="3200" smtClean="0">
                <a:solidFill>
                  <a:schemeClr val="tx1"/>
                </a:solidFill>
              </a:rPr>
              <a:t>预处理器 、</a:t>
            </a:r>
            <a:r>
              <a:rPr lang="en-US" altLang="zh-CN" sz="3200" smtClean="0">
                <a:solidFill>
                  <a:schemeClr val="tx1"/>
                </a:solidFill>
              </a:rPr>
              <a:t>const </a:t>
            </a:r>
            <a:r>
              <a:rPr lang="zh-CN" altLang="en-US" sz="3200" smtClean="0">
                <a:solidFill>
                  <a:schemeClr val="tx1"/>
                </a:solidFill>
              </a:rPr>
              <a:t>关键字</a:t>
            </a:r>
            <a:endParaRPr lang="en-US" altLang="zh-CN" sz="3200" smtClean="0">
              <a:solidFill>
                <a:schemeClr val="tx1"/>
              </a:solidFill>
            </a:endParaRPr>
          </a:p>
          <a:p>
            <a:r>
              <a:rPr lang="zh-CN" altLang="en-US" sz="3200" smtClean="0">
                <a:solidFill>
                  <a:srgbClr val="FF0000"/>
                </a:solidFill>
              </a:rPr>
              <a:t>看代码</a:t>
            </a:r>
            <a:endParaRPr lang="en-US" altLang="zh-CN" sz="3200">
              <a:solidFill>
                <a:srgbClr val="FF0000"/>
              </a:solidFill>
            </a:endParaRPr>
          </a:p>
          <a:p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 </a:t>
            </a:r>
            <a:r>
              <a:rPr lang="zh-CN" altLang="en-US" smtClean="0"/>
              <a:t>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46910"/>
            <a:ext cx="10178322" cy="561109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使用 </a:t>
            </a:r>
            <a:r>
              <a:rPr lang="en-US" altLang="zh-CN" sz="3200">
                <a:solidFill>
                  <a:schemeClr val="tx1"/>
                </a:solidFill>
              </a:rPr>
              <a:t>const </a:t>
            </a:r>
            <a:r>
              <a:rPr lang="zh-CN" altLang="en-US" sz="3200">
                <a:solidFill>
                  <a:schemeClr val="tx1"/>
                </a:solidFill>
              </a:rPr>
              <a:t>前缀声明指定类型的常量</a:t>
            </a:r>
            <a:endParaRPr lang="en-US" altLang="zh-CN" sz="3200" smtClean="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const type variable = value</a:t>
            </a:r>
            <a:r>
              <a:rPr lang="en-US" altLang="zh-CN" sz="3200" smtClean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把</a:t>
            </a:r>
            <a:r>
              <a:rPr lang="zh-CN" altLang="en-US" sz="3200" smtClean="0">
                <a:solidFill>
                  <a:schemeClr val="tx1"/>
                </a:solidFill>
              </a:rPr>
              <a:t>常量定义</a:t>
            </a:r>
            <a:r>
              <a:rPr lang="zh-CN" altLang="en-US" sz="3200">
                <a:solidFill>
                  <a:schemeClr val="tx1"/>
                </a:solidFill>
              </a:rPr>
              <a:t>为大写字母</a:t>
            </a:r>
            <a:r>
              <a:rPr lang="zh-CN" altLang="en-US" sz="3200" smtClean="0">
                <a:solidFill>
                  <a:schemeClr val="tx1"/>
                </a:solidFill>
              </a:rPr>
              <a:t>形式。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61440"/>
            <a:ext cx="10678160" cy="5008879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</a:rPr>
              <a:t>七种基本的 </a:t>
            </a:r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>
                <a:solidFill>
                  <a:srgbClr val="00B050"/>
                </a:solidFill>
              </a:rPr>
              <a:t>数据类型的使用</a:t>
            </a:r>
            <a:r>
              <a:rPr lang="zh-CN" altLang="en-US" sz="2800" smtClean="0">
                <a:solidFill>
                  <a:srgbClr val="00B050"/>
                </a:solidFill>
              </a:rPr>
              <a:t>，</a:t>
            </a:r>
            <a:r>
              <a:rPr lang="zh-CN" altLang="en-US" sz="2800">
                <a:solidFill>
                  <a:srgbClr val="00B050"/>
                </a:solidFill>
              </a:rPr>
              <a:t>以及</a:t>
            </a:r>
            <a:r>
              <a:rPr lang="zh-CN" altLang="en-US" sz="2800" smtClean="0">
                <a:solidFill>
                  <a:srgbClr val="00B050"/>
                </a:solidFill>
              </a:rPr>
              <a:t>修饰符的使用。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学习了 </a:t>
            </a:r>
            <a:r>
              <a:rPr lang="en-US" altLang="zh-CN" sz="2800" smtClean="0">
                <a:solidFill>
                  <a:srgbClr val="00B050"/>
                </a:solidFill>
              </a:rPr>
              <a:t>C++ typedef </a:t>
            </a:r>
            <a:r>
              <a:rPr lang="zh-CN" altLang="en-US" sz="2800" smtClean="0">
                <a:solidFill>
                  <a:srgbClr val="00B050"/>
                </a:solidFill>
              </a:rPr>
              <a:t>的使用</a:t>
            </a:r>
            <a:endParaRPr lang="zh-CN" altLang="en-US" sz="2800">
              <a:solidFill>
                <a:srgbClr val="00B050"/>
              </a:solidFill>
            </a:endParaRPr>
          </a:p>
          <a:p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枚举类型 </a:t>
            </a:r>
            <a:r>
              <a:rPr lang="en-US" altLang="zh-CN" sz="2800" smtClean="0">
                <a:solidFill>
                  <a:srgbClr val="00B050"/>
                </a:solidFill>
              </a:rPr>
              <a:t>enum </a:t>
            </a:r>
            <a:r>
              <a:rPr lang="zh-CN" altLang="en-US" sz="2800" smtClean="0">
                <a:solidFill>
                  <a:srgbClr val="00B050"/>
                </a:solidFill>
              </a:rPr>
              <a:t>的使用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en-US" altLang="zh-CN" sz="2800">
                <a:solidFill>
                  <a:srgbClr val="00B050"/>
                </a:solidFill>
              </a:rPr>
              <a:t>C</a:t>
            </a:r>
            <a:r>
              <a:rPr lang="en-US" altLang="zh-CN" sz="2800" smtClean="0">
                <a:solidFill>
                  <a:srgbClr val="00B050"/>
                </a:solidFill>
              </a:rPr>
              <a:t>++ </a:t>
            </a:r>
            <a:r>
              <a:rPr lang="zh-CN" altLang="en-US" sz="2800" smtClean="0">
                <a:solidFill>
                  <a:srgbClr val="00B050"/>
                </a:solidFill>
              </a:rPr>
              <a:t>变量的定义和初始化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en-US" altLang="zh-CN" sz="2800">
                <a:solidFill>
                  <a:srgbClr val="00B050"/>
                </a:solidFill>
              </a:rPr>
              <a:t>C</a:t>
            </a:r>
            <a:r>
              <a:rPr lang="en-US" altLang="zh-CN" sz="2800" smtClean="0">
                <a:solidFill>
                  <a:srgbClr val="00B050"/>
                </a:solidFill>
              </a:rPr>
              <a:t>++ </a:t>
            </a:r>
            <a:r>
              <a:rPr lang="zh-CN" altLang="en-US" sz="2800" smtClean="0">
                <a:solidFill>
                  <a:srgbClr val="00B050"/>
                </a:solidFill>
              </a:rPr>
              <a:t>变量的作用域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常量，包括整数常量、浮点数常量、字符常量、字符串常量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>
                <a:solidFill>
                  <a:srgbClr val="00B050"/>
                </a:solidFill>
              </a:rPr>
              <a:t>学习了 </a:t>
            </a:r>
            <a:r>
              <a:rPr lang="en-US" altLang="zh-CN" sz="2800">
                <a:solidFill>
                  <a:srgbClr val="00B050"/>
                </a:solidFill>
              </a:rPr>
              <a:t>const </a:t>
            </a:r>
            <a:r>
              <a:rPr lang="zh-CN" altLang="en-US" sz="2800">
                <a:solidFill>
                  <a:srgbClr val="00B050"/>
                </a:solidFill>
              </a:rPr>
              <a:t>关键字的</a:t>
            </a:r>
            <a:r>
              <a:rPr lang="zh-CN" altLang="en-US" sz="2800" smtClean="0">
                <a:solidFill>
                  <a:srgbClr val="00B050"/>
                </a:solidFill>
              </a:rPr>
              <a:t>使用</a:t>
            </a:r>
            <a:r>
              <a:rPr lang="zh-CN" altLang="en-US" sz="2800">
                <a:solidFill>
                  <a:srgbClr val="00B050"/>
                </a:solidFill>
              </a:rPr>
              <a:t>、</a:t>
            </a:r>
            <a:r>
              <a:rPr lang="zh-CN" altLang="en-US" sz="2800" smtClean="0">
                <a:solidFill>
                  <a:srgbClr val="00B050"/>
                </a:solidFill>
              </a:rPr>
              <a:t>了解 </a:t>
            </a:r>
            <a:r>
              <a:rPr lang="en-US" altLang="zh-CN" sz="2800" smtClean="0">
                <a:solidFill>
                  <a:srgbClr val="00B050"/>
                </a:solidFill>
              </a:rPr>
              <a:t>#define </a:t>
            </a:r>
            <a:r>
              <a:rPr lang="zh-CN" altLang="en-US" sz="2800" smtClean="0">
                <a:solidFill>
                  <a:srgbClr val="00B050"/>
                </a:solidFill>
              </a:rPr>
              <a:t>预处理器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800" smtClean="0">
                <a:solidFill>
                  <a:srgbClr val="00B050"/>
                </a:solidFill>
              </a:rPr>
              <a:t> </a:t>
            </a:r>
          </a:p>
          <a:p>
            <a:endParaRPr lang="zh-CN" altLang="en-US" sz="280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460938"/>
            <a:ext cx="10398758" cy="5192955"/>
          </a:xfrm>
        </p:spPr>
        <p:txBody>
          <a:bodyPr>
            <a:normAutofit/>
          </a:bodyPr>
          <a:lstStyle/>
          <a:p>
            <a:r>
              <a:rPr lang="zh-CN" altLang="en-US" sz="2800">
                <a:solidFill>
                  <a:srgbClr val="00B050"/>
                </a:solidFill>
              </a:rPr>
              <a:t>了解 </a:t>
            </a:r>
            <a:r>
              <a:rPr lang="en-US" altLang="zh-CN" sz="2800">
                <a:solidFill>
                  <a:srgbClr val="00B050"/>
                </a:solidFill>
              </a:rPr>
              <a:t>C++ </a:t>
            </a:r>
            <a:r>
              <a:rPr lang="zh-CN" altLang="en-US" sz="2800">
                <a:solidFill>
                  <a:srgbClr val="00B050"/>
                </a:solidFill>
              </a:rPr>
              <a:t>的优缺点（面向对象，速度快，会内存泄漏）</a:t>
            </a:r>
            <a:endParaRPr lang="en-US" altLang="zh-CN" sz="2800">
              <a:solidFill>
                <a:srgbClr val="00B050"/>
              </a:solidFill>
            </a:endParaRPr>
          </a:p>
          <a:p>
            <a:r>
              <a:rPr lang="zh-CN" altLang="en-US" sz="2800">
                <a:solidFill>
                  <a:srgbClr val="00B050"/>
                </a:solidFill>
              </a:rPr>
              <a:t>学习什么是 </a:t>
            </a:r>
            <a:r>
              <a:rPr lang="en-US" altLang="zh-CN" sz="2800">
                <a:solidFill>
                  <a:srgbClr val="00B050"/>
                </a:solidFill>
              </a:rPr>
              <a:t>IDE</a:t>
            </a:r>
            <a:r>
              <a:rPr lang="zh-CN" altLang="en-US" sz="2800">
                <a:solidFill>
                  <a:srgbClr val="00B050"/>
                </a:solidFill>
              </a:rPr>
              <a:t>，与文本编辑器的区别，安装 </a:t>
            </a:r>
            <a:r>
              <a:rPr lang="en-US" altLang="zh-CN" sz="2800">
                <a:solidFill>
                  <a:srgbClr val="00B050"/>
                </a:solidFill>
              </a:rPr>
              <a:t>C++ </a:t>
            </a:r>
            <a:r>
              <a:rPr lang="zh-CN" altLang="en-US" sz="2800">
                <a:solidFill>
                  <a:srgbClr val="00B050"/>
                </a:solidFill>
              </a:rPr>
              <a:t>的 </a:t>
            </a:r>
            <a:r>
              <a:rPr lang="en-US" altLang="zh-CN" sz="2800">
                <a:solidFill>
                  <a:srgbClr val="00B050"/>
                </a:solidFill>
              </a:rPr>
              <a:t>IDE </a:t>
            </a:r>
            <a:r>
              <a:rPr lang="en-US" altLang="zh-CN" sz="2800" smtClean="0">
                <a:solidFill>
                  <a:srgbClr val="00B050"/>
                </a:solidFill>
              </a:rPr>
              <a:t>– DevCPP</a:t>
            </a: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 </a:t>
            </a:r>
            <a:r>
              <a:rPr lang="en-US" altLang="zh-CN" sz="2800">
                <a:solidFill>
                  <a:srgbClr val="00B050"/>
                </a:solidFill>
              </a:rPr>
              <a:t>C++ </a:t>
            </a:r>
            <a:r>
              <a:rPr lang="zh-CN" altLang="en-US" sz="2800">
                <a:solidFill>
                  <a:srgbClr val="00B050"/>
                </a:solidFill>
              </a:rPr>
              <a:t>程序的基本结构、注释、输入输出</a:t>
            </a:r>
            <a:endParaRPr lang="en-US" altLang="zh-CN" sz="280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学习高低</a:t>
            </a:r>
            <a:r>
              <a:rPr lang="zh-CN" altLang="en-US" sz="2800">
                <a:solidFill>
                  <a:srgbClr val="00B050"/>
                </a:solidFill>
              </a:rPr>
              <a:t>电位</a:t>
            </a:r>
            <a:r>
              <a:rPr lang="zh-CN" altLang="en-US" sz="2800" smtClean="0">
                <a:solidFill>
                  <a:srgbClr val="00B050"/>
                </a:solidFill>
              </a:rPr>
              <a:t>、二进制</a:t>
            </a:r>
            <a:r>
              <a:rPr lang="zh-CN" altLang="en-US" sz="2800">
                <a:solidFill>
                  <a:srgbClr val="00B050"/>
                </a:solidFill>
              </a:rPr>
              <a:t>概念</a:t>
            </a:r>
            <a:endParaRPr lang="en-US" altLang="zh-CN" sz="2800">
              <a:solidFill>
                <a:srgbClr val="00B050"/>
              </a:solidFill>
            </a:endParaRPr>
          </a:p>
          <a:p>
            <a:r>
              <a:rPr lang="zh-CN" altLang="en-US" sz="2800">
                <a:solidFill>
                  <a:srgbClr val="00B050"/>
                </a:solidFill>
              </a:rPr>
              <a:t>学习 </a:t>
            </a:r>
            <a:r>
              <a:rPr lang="en-US" altLang="zh-CN" sz="2800">
                <a:solidFill>
                  <a:srgbClr val="00B050"/>
                </a:solidFill>
              </a:rPr>
              <a:t>Byte </a:t>
            </a:r>
            <a:r>
              <a:rPr lang="zh-CN" altLang="en-US" sz="2800">
                <a:solidFill>
                  <a:srgbClr val="00B050"/>
                </a:solidFill>
              </a:rPr>
              <a:t>和 </a:t>
            </a:r>
            <a:r>
              <a:rPr lang="en-US" altLang="zh-CN" sz="2800">
                <a:solidFill>
                  <a:srgbClr val="00B050"/>
                </a:solidFill>
              </a:rPr>
              <a:t>Bit </a:t>
            </a:r>
            <a:r>
              <a:rPr lang="zh-CN" altLang="en-US" sz="2800">
                <a:solidFill>
                  <a:srgbClr val="00B050"/>
                </a:solidFill>
              </a:rPr>
              <a:t>的</a:t>
            </a:r>
            <a:r>
              <a:rPr lang="zh-CN" altLang="en-US" sz="2800" smtClean="0">
                <a:solidFill>
                  <a:srgbClr val="00B050"/>
                </a:solidFill>
              </a:rPr>
              <a:t>概念</a:t>
            </a:r>
            <a:endParaRPr lang="en-US" altLang="zh-CN" sz="2600" smtClean="0"/>
          </a:p>
          <a:p>
            <a:pPr lvl="1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20622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</a:t>
            </a:r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578077"/>
            <a:ext cx="10178322" cy="5279923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数据类型：</a:t>
            </a:r>
            <a:r>
              <a:rPr lang="en-US" altLang="zh-CN" sz="2800" smtClean="0">
                <a:solidFill>
                  <a:schemeClr val="tx1"/>
                </a:solidFill>
              </a:rPr>
              <a:t>C++</a:t>
            </a:r>
            <a:r>
              <a:rPr lang="zh-CN" altLang="en-US" sz="2800">
                <a:solidFill>
                  <a:schemeClr val="tx1"/>
                </a:solidFill>
              </a:rPr>
              <a:t>使用各种变量来存储各种信息，变量保留的是它所存储的值的内存</a:t>
            </a:r>
            <a:r>
              <a:rPr lang="zh-CN" altLang="en-US" sz="2800" smtClean="0">
                <a:solidFill>
                  <a:schemeClr val="tx1"/>
                </a:solidFill>
              </a:rPr>
              <a:t>位置。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也就是说</a:t>
            </a:r>
            <a:r>
              <a:rPr lang="zh-CN" altLang="en-US" sz="2800">
                <a:solidFill>
                  <a:schemeClr val="tx1"/>
                </a:solidFill>
              </a:rPr>
              <a:t>，创建一个变量时，就会在内存中保留一些空间</a:t>
            </a:r>
            <a:r>
              <a:rPr lang="zh-CN" altLang="en-US" sz="2800" smtClean="0">
                <a:solidFill>
                  <a:schemeClr val="tx1"/>
                </a:solidFill>
              </a:rPr>
              <a:t>。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</a:rPr>
              <a:t>七种基本的 </a:t>
            </a:r>
            <a:r>
              <a:rPr lang="en-US" altLang="zh-CN" sz="2800">
                <a:solidFill>
                  <a:schemeClr val="tx1"/>
                </a:solidFill>
              </a:rPr>
              <a:t>C++ </a:t>
            </a:r>
            <a:r>
              <a:rPr lang="zh-CN" altLang="en-US" sz="2800">
                <a:solidFill>
                  <a:schemeClr val="tx1"/>
                </a:solidFill>
              </a:rPr>
              <a:t>数据类型</a:t>
            </a:r>
            <a:r>
              <a:rPr lang="zh-CN" altLang="en-US" sz="2800" smtClean="0">
                <a:solidFill>
                  <a:schemeClr val="tx1"/>
                </a:solidFill>
              </a:rPr>
              <a:t>：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en-US" altLang="zh-CN" sz="2800" smtClean="0">
                <a:solidFill>
                  <a:schemeClr val="tx1"/>
                </a:solidFill>
              </a:rPr>
              <a:t>bool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char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int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float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double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void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wchar_t</a:t>
            </a:r>
          </a:p>
          <a:p>
            <a:r>
              <a:rPr lang="en-US" altLang="zh-CN" sz="2800">
                <a:solidFill>
                  <a:srgbClr val="00B050"/>
                </a:solidFill>
              </a:rPr>
              <a:t>typedef short int wchar_t</a:t>
            </a:r>
            <a:r>
              <a:rPr lang="en-US" altLang="zh-CN" sz="2800" smtClean="0">
                <a:solidFill>
                  <a:srgbClr val="00B050"/>
                </a:solidFill>
              </a:rPr>
              <a:t>; </a:t>
            </a:r>
            <a:r>
              <a:rPr lang="zh-CN" altLang="en-US" sz="2800" smtClean="0">
                <a:solidFill>
                  <a:srgbClr val="00B050"/>
                </a:solidFill>
              </a:rPr>
              <a:t>（</a:t>
            </a:r>
            <a:r>
              <a:rPr lang="en-US" altLang="zh-CN" sz="2800" smtClean="0">
                <a:solidFill>
                  <a:srgbClr val="00B050"/>
                </a:solidFill>
              </a:rPr>
              <a:t>typedef</a:t>
            </a:r>
            <a:r>
              <a:rPr lang="zh-CN" altLang="en-US" sz="2800" smtClean="0">
                <a:solidFill>
                  <a:srgbClr val="00B050"/>
                </a:solidFill>
              </a:rPr>
              <a:t>，可以使用</a:t>
            </a:r>
            <a:r>
              <a:rPr lang="zh-CN" altLang="en-US" sz="2800">
                <a:solidFill>
                  <a:srgbClr val="00B050"/>
                </a:solidFill>
              </a:rPr>
              <a:t>它来为类型取一个新的</a:t>
            </a:r>
            <a:r>
              <a:rPr lang="zh-CN" altLang="en-US" sz="2800" smtClean="0">
                <a:solidFill>
                  <a:srgbClr val="00B050"/>
                </a:solidFill>
              </a:rPr>
              <a:t>名字）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每个基本类型前面可以使用一个或者多个修饰符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en-US" altLang="zh-CN" sz="2800" smtClean="0">
                <a:solidFill>
                  <a:schemeClr val="tx1"/>
                </a:solidFill>
              </a:rPr>
              <a:t>signed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unsigned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short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long</a:t>
            </a:r>
          </a:p>
          <a:p>
            <a:endParaRPr lang="en-US" altLang="zh-CN" sz="2800" smtClean="0">
              <a:solidFill>
                <a:srgbClr val="00B050"/>
              </a:solidFill>
            </a:endParaRPr>
          </a:p>
          <a:p>
            <a:endParaRPr lang="zh-CN" alt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578077"/>
            <a:ext cx="10178322" cy="5279923"/>
          </a:xfrm>
        </p:spPr>
        <p:txBody>
          <a:bodyPr>
            <a:noAutofit/>
          </a:bodyPr>
          <a:lstStyle/>
          <a:p>
            <a:r>
              <a:rPr lang="en-US" altLang="zh-CN" sz="2800">
                <a:solidFill>
                  <a:srgbClr val="00B050"/>
                </a:solidFill>
              </a:rPr>
              <a:t>signed</a:t>
            </a:r>
            <a:r>
              <a:rPr lang="zh-CN" altLang="en-US" sz="2800">
                <a:solidFill>
                  <a:srgbClr val="00B050"/>
                </a:solidFill>
              </a:rPr>
              <a:t>、</a:t>
            </a:r>
            <a:r>
              <a:rPr lang="en-US" altLang="zh-CN" sz="2800">
                <a:solidFill>
                  <a:srgbClr val="00B050"/>
                </a:solidFill>
              </a:rPr>
              <a:t>unsigned</a:t>
            </a:r>
            <a:r>
              <a:rPr lang="zh-CN" altLang="en-US" sz="2800">
                <a:solidFill>
                  <a:srgbClr val="00B050"/>
                </a:solidFill>
              </a:rPr>
              <a:t>、</a:t>
            </a:r>
            <a:r>
              <a:rPr lang="en-US" altLang="zh-CN" sz="2800">
                <a:solidFill>
                  <a:srgbClr val="00B050"/>
                </a:solidFill>
              </a:rPr>
              <a:t>short</a:t>
            </a:r>
            <a:r>
              <a:rPr lang="zh-CN" altLang="en-US" sz="2800">
                <a:solidFill>
                  <a:srgbClr val="00B050"/>
                </a:solidFill>
              </a:rPr>
              <a:t>、</a:t>
            </a:r>
            <a:r>
              <a:rPr lang="en-US" altLang="zh-CN" sz="2800">
                <a:solidFill>
                  <a:srgbClr val="00B050"/>
                </a:solidFill>
              </a:rPr>
              <a:t>long</a:t>
            </a:r>
          </a:p>
          <a:p>
            <a:r>
              <a:rPr lang="en-US" altLang="zh-CN" sz="2800" smtClean="0">
                <a:solidFill>
                  <a:schemeClr val="tx1"/>
                </a:solidFill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</a:rPr>
              <a:t>个字节 </a:t>
            </a:r>
            <a:r>
              <a:rPr lang="en-US" altLang="zh-CN" sz="2800" smtClean="0">
                <a:solidFill>
                  <a:schemeClr val="tx1"/>
                </a:solidFill>
              </a:rPr>
              <a:t>= 8</a:t>
            </a:r>
            <a:r>
              <a:rPr lang="zh-CN" altLang="en-US" sz="2800" smtClean="0">
                <a:solidFill>
                  <a:schemeClr val="tx1"/>
                </a:solidFill>
              </a:rPr>
              <a:t>位 </a:t>
            </a:r>
            <a:r>
              <a:rPr lang="en-US" altLang="zh-CN" sz="2800" smtClean="0">
                <a:solidFill>
                  <a:schemeClr val="tx1"/>
                </a:solidFill>
              </a:rPr>
              <a:t>= 1Byte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= 1B</a:t>
            </a:r>
          </a:p>
          <a:p>
            <a:r>
              <a:rPr lang="zh-CN" altLang="en-US" sz="2800" smtClean="0">
                <a:solidFill>
                  <a:schemeClr val="tx1"/>
                </a:solidFill>
              </a:rPr>
              <a:t>如果不指定，默认都是带符号 </a:t>
            </a:r>
            <a:r>
              <a:rPr lang="en-US" altLang="zh-CN" sz="2800" smtClean="0">
                <a:solidFill>
                  <a:schemeClr val="tx1"/>
                </a:solidFill>
              </a:rPr>
              <a:t>signed</a:t>
            </a:r>
          </a:p>
          <a:p>
            <a:r>
              <a:rPr lang="en-US" altLang="zh-CN" sz="2800" smtClean="0">
                <a:solidFill>
                  <a:schemeClr val="tx1"/>
                </a:solidFill>
              </a:rPr>
              <a:t>bool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char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int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float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double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void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en-US" altLang="zh-CN" sz="2800" smtClean="0">
                <a:solidFill>
                  <a:schemeClr val="tx1"/>
                </a:solidFill>
              </a:rPr>
              <a:t>wchar_t 【</a:t>
            </a:r>
            <a:r>
              <a:rPr lang="zh-CN" altLang="en-US" sz="2800" smtClean="0">
                <a:solidFill>
                  <a:srgbClr val="FF0000"/>
                </a:solidFill>
              </a:rPr>
              <a:t>输出每个类型的大小</a:t>
            </a:r>
            <a:r>
              <a:rPr lang="zh-CN" altLang="en-US" sz="2800" smtClean="0">
                <a:solidFill>
                  <a:schemeClr val="tx1"/>
                </a:solidFill>
              </a:rPr>
              <a:t>，使用 </a:t>
            </a:r>
            <a:r>
              <a:rPr lang="en-US" altLang="zh-CN" sz="2800" smtClean="0">
                <a:solidFill>
                  <a:srgbClr val="FF0000"/>
                </a:solidFill>
              </a:rPr>
              <a:t>sizeof</a:t>
            </a:r>
            <a:r>
              <a:rPr lang="en-US" altLang="zh-CN" sz="2800">
                <a:solidFill>
                  <a:srgbClr val="FF0000"/>
                </a:solidFill>
              </a:rPr>
              <a:t>()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函数用来获取各种数据类型的大小。</a:t>
            </a:r>
            <a:r>
              <a:rPr lang="en-US" altLang="zh-CN" sz="2800" smtClean="0">
                <a:solidFill>
                  <a:schemeClr val="tx1"/>
                </a:solidFill>
              </a:rPr>
              <a:t>】</a:t>
            </a:r>
          </a:p>
          <a:p>
            <a:pPr marL="0" indent="0">
              <a:buNone/>
            </a:pPr>
            <a:endParaRPr lang="en-US" altLang="zh-CN" sz="2800" smtClean="0">
              <a:solidFill>
                <a:srgbClr val="00B050"/>
              </a:solidFill>
            </a:endParaRPr>
          </a:p>
          <a:p>
            <a:endParaRPr lang="zh-CN" alt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 -- TYPEDEF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可以使用 </a:t>
            </a:r>
            <a:r>
              <a:rPr lang="en-US" altLang="zh-CN" sz="2400"/>
              <a:t>typedef </a:t>
            </a:r>
            <a:r>
              <a:rPr lang="zh-CN" altLang="en-US" sz="2400"/>
              <a:t>为一个已有的类型取一个新的名字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typedef type newname;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typedef int feet</a:t>
            </a:r>
            <a:r>
              <a:rPr lang="en-US" altLang="zh-CN" sz="240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smtClean="0">
                <a:solidFill>
                  <a:srgbClr val="FF0000"/>
                </a:solidFill>
              </a:rPr>
              <a:t>feet distance;</a:t>
            </a:r>
          </a:p>
        </p:txBody>
      </p:sp>
    </p:spTree>
    <p:extLst>
      <p:ext uri="{BB962C8B-B14F-4D97-AF65-F5344CB8AC3E}">
        <p14:creationId xmlns:p14="http://schemas.microsoft.com/office/powerpoint/2010/main" val="1326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en-US" altLang="zh-CN"/>
              <a:t>++ -- </a:t>
            </a:r>
            <a:r>
              <a:rPr lang="zh-CN" altLang="en-US" smtClean="0"/>
              <a:t>枚举类型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27355"/>
            <a:ext cx="10178322" cy="4552237"/>
          </a:xfrm>
        </p:spPr>
        <p:txBody>
          <a:bodyPr>
            <a:normAutofit/>
          </a:bodyPr>
          <a:lstStyle/>
          <a:p>
            <a:r>
              <a:rPr lang="zh-CN" altLang="en-US" sz="2400"/>
              <a:t>枚举</a:t>
            </a:r>
            <a:r>
              <a:rPr lang="zh-CN" altLang="en-US" sz="2400" smtClean="0"/>
              <a:t>类型是由我们决定的一些变量的集合。</a:t>
            </a:r>
            <a:endParaRPr lang="en-US" altLang="zh-CN" sz="2400" smtClean="0"/>
          </a:p>
          <a:p>
            <a:r>
              <a:rPr lang="zh-CN" altLang="en-US" sz="2400"/>
              <a:t>如果一个变量只有几种可能的值，可以定义为</a:t>
            </a:r>
            <a:r>
              <a:rPr lang="zh-CN" altLang="en-US" sz="2400" smtClean="0"/>
              <a:t>枚举类型。</a:t>
            </a:r>
            <a:endParaRPr lang="en-US" altLang="zh-CN" sz="2400" smtClean="0"/>
          </a:p>
          <a:p>
            <a:r>
              <a:rPr lang="en-US" altLang="zh-CN" sz="2400" smtClean="0"/>
              <a:t>enum color {</a:t>
            </a:r>
          </a:p>
          <a:p>
            <a:pPr marL="457200" lvl="1" indent="0">
              <a:buNone/>
            </a:pPr>
            <a:r>
              <a:rPr lang="en-US" altLang="zh-CN" sz="2200" smtClean="0"/>
              <a:t>red,</a:t>
            </a:r>
          </a:p>
          <a:p>
            <a:pPr marL="457200" lvl="1" indent="0">
              <a:buNone/>
            </a:pPr>
            <a:r>
              <a:rPr lang="en-US" altLang="zh-CN" sz="2200" smtClean="0"/>
              <a:t>blue,</a:t>
            </a:r>
          </a:p>
          <a:p>
            <a:pPr marL="457200" lvl="1" indent="0">
              <a:buNone/>
            </a:pPr>
            <a:r>
              <a:rPr lang="en-US" altLang="zh-CN" sz="2200" smtClean="0"/>
              <a:t>green</a:t>
            </a:r>
            <a:endParaRPr lang="en-US" altLang="zh-CN" sz="2200"/>
          </a:p>
          <a:p>
            <a:r>
              <a:rPr lang="en-US" altLang="zh-CN" sz="2400" smtClean="0"/>
              <a:t>}c</a:t>
            </a:r>
          </a:p>
          <a:p>
            <a:r>
              <a:rPr lang="zh-CN" altLang="en-US" sz="2400"/>
              <a:t>上述</a:t>
            </a:r>
            <a:r>
              <a:rPr lang="zh-CN" altLang="en-US" sz="2400" smtClean="0"/>
              <a:t>省掉</a:t>
            </a:r>
            <a:r>
              <a:rPr lang="en-US" altLang="zh-CN" sz="2400" smtClean="0"/>
              <a:t>“=</a:t>
            </a:r>
            <a:r>
              <a:rPr lang="zh-CN" altLang="en-US" sz="2400"/>
              <a:t>整型</a:t>
            </a:r>
            <a:r>
              <a:rPr lang="zh-CN" altLang="en-US" sz="2400" smtClean="0"/>
              <a:t>常数</a:t>
            </a:r>
            <a:r>
              <a:rPr lang="en-US" altLang="zh-CN" sz="2400" smtClean="0"/>
              <a:t>”</a:t>
            </a:r>
            <a:r>
              <a:rPr lang="zh-CN" altLang="en-US" sz="2400"/>
              <a:t>，默认情况下，第一个名称的值为 </a:t>
            </a:r>
            <a:r>
              <a:rPr lang="en-US" altLang="zh-CN" sz="2400"/>
              <a:t>0</a:t>
            </a:r>
            <a:r>
              <a:rPr lang="zh-CN" altLang="en-US" sz="2400"/>
              <a:t>，第二个名称的值为 </a:t>
            </a:r>
            <a:r>
              <a:rPr lang="en-US" altLang="zh-CN" sz="2400"/>
              <a:t>1</a:t>
            </a:r>
            <a:r>
              <a:rPr lang="zh-CN" altLang="en-US" sz="2400"/>
              <a:t>，第三个名称的值为 </a:t>
            </a:r>
            <a:r>
              <a:rPr lang="en-US" altLang="zh-CN" sz="2400"/>
              <a:t>2</a:t>
            </a:r>
            <a:r>
              <a:rPr lang="zh-CN" altLang="en-US" sz="2400"/>
              <a:t>，以此类推。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2317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en-US" altLang="zh-CN"/>
              <a:t>++ -- </a:t>
            </a:r>
            <a:r>
              <a:rPr lang="zh-CN" altLang="en-US" smtClean="0"/>
              <a:t>枚举类型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27355"/>
            <a:ext cx="10178322" cy="4552237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enum color {</a:t>
            </a:r>
          </a:p>
          <a:p>
            <a:pPr marL="457200" lvl="1" indent="0">
              <a:buNone/>
            </a:pPr>
            <a:r>
              <a:rPr lang="en-US" altLang="zh-CN" sz="2200" smtClean="0"/>
              <a:t>red,</a:t>
            </a:r>
          </a:p>
          <a:p>
            <a:pPr marL="457200" lvl="1" indent="0">
              <a:buNone/>
            </a:pPr>
            <a:r>
              <a:rPr lang="en-US" altLang="zh-CN" sz="2200" smtClean="0"/>
              <a:t>blue = 5,</a:t>
            </a:r>
          </a:p>
          <a:p>
            <a:pPr marL="457200" lvl="1" indent="0">
              <a:buNone/>
            </a:pPr>
            <a:r>
              <a:rPr lang="en-US" altLang="zh-CN" sz="2200" smtClean="0"/>
              <a:t>green</a:t>
            </a:r>
            <a:endParaRPr lang="en-US" altLang="zh-CN" sz="2200"/>
          </a:p>
          <a:p>
            <a:r>
              <a:rPr lang="en-US" altLang="zh-CN" sz="2400" smtClean="0"/>
              <a:t>}c</a:t>
            </a:r>
            <a:r>
              <a:rPr lang="en-US" altLang="zh-CN" sz="2400"/>
              <a:t>;</a:t>
            </a:r>
            <a:endParaRPr lang="en-US" altLang="zh-CN" sz="2400" smtClean="0"/>
          </a:p>
          <a:p>
            <a:r>
              <a:rPr lang="zh-CN" altLang="en-US" sz="2400" smtClean="0"/>
              <a:t>再输出看看？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11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3" y="1338942"/>
            <a:ext cx="10318418" cy="4154433"/>
          </a:xfrm>
        </p:spPr>
        <p:txBody>
          <a:bodyPr/>
          <a:lstStyle/>
          <a:p>
            <a:r>
              <a:rPr lang="zh-CN" altLang="en-US" sz="7200"/>
              <a:t>变量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授课老师：李老师（恒哥）</a:t>
            </a:r>
            <a:endParaRPr lang="en-US" altLang="zh-CN" smtClean="0"/>
          </a:p>
          <a:p>
            <a:r>
              <a:rPr lang="zh-CN" altLang="en-US" smtClean="0"/>
              <a:t>奥比编程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7478</TotalTime>
  <Words>1246</Words>
  <Application>Microsoft Office PowerPoint</Application>
  <PresentationFormat>宽屏</PresentationFormat>
  <Paragraphs>164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华文中宋</vt:lpstr>
      <vt:lpstr>宋体</vt:lpstr>
      <vt:lpstr>Adobe Caslon Pro Bold</vt:lpstr>
      <vt:lpstr>Arial</vt:lpstr>
      <vt:lpstr>Gill Sans MT</vt:lpstr>
      <vt:lpstr>Impact</vt:lpstr>
      <vt:lpstr>Badge</vt:lpstr>
      <vt:lpstr>数据类型</vt:lpstr>
      <vt:lpstr>自我介绍</vt:lpstr>
      <vt:lpstr>复习</vt:lpstr>
      <vt:lpstr>C++ 数据类型</vt:lpstr>
      <vt:lpstr>C++数据类型</vt:lpstr>
      <vt:lpstr>C++ -- TYPEDEF</vt:lpstr>
      <vt:lpstr>C++ -- 枚举类型</vt:lpstr>
      <vt:lpstr>C++ -- 枚举类型</vt:lpstr>
      <vt:lpstr>变量</vt:lpstr>
      <vt:lpstr>变量</vt:lpstr>
      <vt:lpstr>变量定义、初始化</vt:lpstr>
      <vt:lpstr>C++ - 变量声明</vt:lpstr>
      <vt:lpstr>变量作用域</vt:lpstr>
      <vt:lpstr>局部变量</vt:lpstr>
      <vt:lpstr>全局变量</vt:lpstr>
      <vt:lpstr>全局变量</vt:lpstr>
      <vt:lpstr>常量</vt:lpstr>
      <vt:lpstr>C++ 整数常量</vt:lpstr>
      <vt:lpstr>C++ 整数常量</vt:lpstr>
      <vt:lpstr>C++ 浮点数常量</vt:lpstr>
      <vt:lpstr>C++ 字符常量</vt:lpstr>
      <vt:lpstr>C++ 字符串常量</vt:lpstr>
      <vt:lpstr>C++ 定义常量</vt:lpstr>
      <vt:lpstr>#define 预处理器</vt:lpstr>
      <vt:lpstr>Const 关键字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AllenLee</dc:creator>
  <cp:lastModifiedBy>AllenLee</cp:lastModifiedBy>
  <cp:revision>61</cp:revision>
  <dcterms:created xsi:type="dcterms:W3CDTF">2021-10-15T13:13:37Z</dcterms:created>
  <dcterms:modified xsi:type="dcterms:W3CDTF">2021-10-23T04:57:53Z</dcterms:modified>
</cp:coreProperties>
</file>