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7524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53"/>
    <a:srgbClr val="991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890" y="90"/>
      </p:cViewPr>
      <p:guideLst>
        <p:guide orient="horz" pos="237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开盘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D4-40AF-BA81-2ACC929FB3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盘高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D4-40AF-BA81-2ACC929FB3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盘低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D4-40AF-BA81-2ACC929FB39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收盘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D4-40AF-BA81-2ACC929FB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877540248"/>
        <c:axId val="877539264"/>
      </c:stockChart>
      <c:dateAx>
        <c:axId val="8775402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7539264"/>
        <c:crosses val="autoZero"/>
        <c:auto val="1"/>
        <c:lblOffset val="100"/>
        <c:baseTimeUnit val="days"/>
      </c:dateAx>
      <c:valAx>
        <c:axId val="8775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7540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11-4205-986F-28F4ABF3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11-4205-986F-28F4ABF3A9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11-4205-986F-28F4ABF3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4872104"/>
        <c:axId val="874868824"/>
      </c:lineChart>
      <c:catAx>
        <c:axId val="87487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4868824"/>
        <c:crosses val="autoZero"/>
        <c:auto val="1"/>
        <c:lblAlgn val="ctr"/>
        <c:lblOffset val="100"/>
        <c:noMultiLvlLbl val="0"/>
      </c:catAx>
      <c:valAx>
        <c:axId val="874868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487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C7-46EE-818E-EA463E680F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C7-46EE-818E-EA463E680F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C7-46EE-818E-EA463E680F76}"/>
              </c:ext>
            </c:extLst>
          </c:dPt>
          <c:dPt>
            <c:idx val="3"/>
            <c:bubble3D val="0"/>
            <c:explosion val="3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BA8-4245-AC85-2BD0550CEB87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8-4245-AC85-2BD0550CE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41515014191332"/>
          <c:y val="0.26390758587682467"/>
          <c:w val="0.63824197840464203"/>
          <c:h val="0.4190632410207322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10-49F9-B43D-6389159FF2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2E10-49F9-B43D-6389159FF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4894408"/>
        <c:axId val="874886536"/>
      </c:areaChart>
      <c:dateAx>
        <c:axId val="874894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4886536"/>
        <c:crosses val="autoZero"/>
        <c:auto val="1"/>
        <c:lblOffset val="100"/>
        <c:baseTimeUnit val="days"/>
      </c:dateAx>
      <c:valAx>
        <c:axId val="87488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4894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31482"/>
            <a:ext cx="5829300" cy="261972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952236"/>
            <a:ext cx="5143500" cy="18167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5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00623"/>
            <a:ext cx="1478756" cy="63768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00623"/>
            <a:ext cx="4350544" cy="63768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0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1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75964"/>
            <a:ext cx="5915025" cy="313008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035662"/>
            <a:ext cx="5915025" cy="16460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9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03116"/>
            <a:ext cx="2914650" cy="4774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03116"/>
            <a:ext cx="2914650" cy="4774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0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00625"/>
            <a:ext cx="5915025" cy="14544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44609"/>
            <a:ext cx="2901255" cy="90401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748624"/>
            <a:ext cx="2901255" cy="4042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44609"/>
            <a:ext cx="2915543" cy="90401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748624"/>
            <a:ext cx="2915543" cy="4042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5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5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8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1650"/>
            <a:ext cx="2211884" cy="17557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83426"/>
            <a:ext cx="3471863" cy="53474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57425"/>
            <a:ext cx="2211884" cy="418215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1650"/>
            <a:ext cx="2211884" cy="17557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83426"/>
            <a:ext cx="3471863" cy="53474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57425"/>
            <a:ext cx="2211884" cy="418215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00625"/>
            <a:ext cx="5915025" cy="1454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03116"/>
            <a:ext cx="5915025" cy="477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974330"/>
            <a:ext cx="1543050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FC0A-1E32-4BB4-85AE-8B7101CDA59C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974330"/>
            <a:ext cx="2314575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974330"/>
            <a:ext cx="1543050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3286-9045-452C-866F-52CF43F54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2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6D5EF1E-AE37-4EE1-8EF3-8F4B4F8A423B}"/>
              </a:ext>
            </a:extLst>
          </p:cNvPr>
          <p:cNvSpPr/>
          <p:nvPr/>
        </p:nvSpPr>
        <p:spPr>
          <a:xfrm>
            <a:off x="0" y="0"/>
            <a:ext cx="6858000" cy="608188"/>
          </a:xfrm>
          <a:prstGeom prst="rect">
            <a:avLst/>
          </a:prstGeom>
          <a:solidFill>
            <a:schemeClr val="bg1"/>
          </a:solidFill>
          <a:ln>
            <a:solidFill>
              <a:srgbClr val="99179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A503AF-AF3F-4E38-9D79-C0E176C7B7CB}"/>
              </a:ext>
            </a:extLst>
          </p:cNvPr>
          <p:cNvSpPr/>
          <p:nvPr/>
        </p:nvSpPr>
        <p:spPr>
          <a:xfrm>
            <a:off x="0" y="184148"/>
            <a:ext cx="6858000" cy="5691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723721-4175-4548-8AE7-DD347D6446A9}"/>
              </a:ext>
            </a:extLst>
          </p:cNvPr>
          <p:cNvSpPr/>
          <p:nvPr/>
        </p:nvSpPr>
        <p:spPr>
          <a:xfrm>
            <a:off x="-1" y="608188"/>
            <a:ext cx="2095500" cy="2899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7ABA93-493D-43C1-9489-1EF4E53A2A4B}"/>
              </a:ext>
            </a:extLst>
          </p:cNvPr>
          <p:cNvSpPr/>
          <p:nvPr/>
        </p:nvSpPr>
        <p:spPr>
          <a:xfrm>
            <a:off x="2095500" y="608188"/>
            <a:ext cx="3505200" cy="2899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C8847B-BFAE-4FFF-9302-9CA97BAD9539}"/>
              </a:ext>
            </a:extLst>
          </p:cNvPr>
          <p:cNvSpPr/>
          <p:nvPr/>
        </p:nvSpPr>
        <p:spPr>
          <a:xfrm>
            <a:off x="5600701" y="608188"/>
            <a:ext cx="1257300" cy="2899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11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678525-E127-41E8-94F3-00014CBCDC60}"/>
              </a:ext>
            </a:extLst>
          </p:cNvPr>
          <p:cNvSpPr/>
          <p:nvPr/>
        </p:nvSpPr>
        <p:spPr>
          <a:xfrm>
            <a:off x="488949" y="425450"/>
            <a:ext cx="596900" cy="11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ysClr val="windowText" lastClr="000000"/>
                </a:solidFill>
              </a:rPr>
              <a:t>股票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D00CB60-6AB1-49C9-B054-17091EC28D7F}"/>
              </a:ext>
            </a:extLst>
          </p:cNvPr>
          <p:cNvSpPr/>
          <p:nvPr/>
        </p:nvSpPr>
        <p:spPr>
          <a:xfrm>
            <a:off x="942975" y="425450"/>
            <a:ext cx="596900" cy="11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ysClr val="windowText" lastClr="000000"/>
                </a:solidFill>
              </a:rPr>
              <a:t>基金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3B69701-7B29-4FD7-B3BB-14CFD47AFC64}"/>
              </a:ext>
            </a:extLst>
          </p:cNvPr>
          <p:cNvSpPr/>
          <p:nvPr/>
        </p:nvSpPr>
        <p:spPr>
          <a:xfrm>
            <a:off x="1441450" y="425450"/>
            <a:ext cx="730250" cy="11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ysClr val="windowText" lastClr="000000"/>
                </a:solidFill>
              </a:rPr>
              <a:t>其他资产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467FB79-7BDA-4A41-B03E-450C9333EA8E}"/>
              </a:ext>
            </a:extLst>
          </p:cNvPr>
          <p:cNvSpPr/>
          <p:nvPr/>
        </p:nvSpPr>
        <p:spPr>
          <a:xfrm>
            <a:off x="-44450" y="425450"/>
            <a:ext cx="730250" cy="11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ysClr val="windowText" lastClr="000000"/>
                </a:solidFill>
              </a:rPr>
              <a:t>概览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B097156-ADA5-4FE7-939C-63BD970D64A8}"/>
              </a:ext>
            </a:extLst>
          </p:cNvPr>
          <p:cNvSpPr/>
          <p:nvPr/>
        </p:nvSpPr>
        <p:spPr>
          <a:xfrm>
            <a:off x="2095500" y="425450"/>
            <a:ext cx="730250" cy="11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ysClr val="windowText" lastClr="000000"/>
                </a:solidFill>
              </a:rPr>
              <a:t>投资总结</a:t>
            </a:r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308633D7-747D-4D79-910E-FB9294501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02548"/>
              </p:ext>
            </p:extLst>
          </p:nvPr>
        </p:nvGraphicFramePr>
        <p:xfrm>
          <a:off x="52388" y="676626"/>
          <a:ext cx="1985963" cy="1701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383">
                  <a:extLst>
                    <a:ext uri="{9D8B030D-6E8A-4147-A177-3AD203B41FA5}">
                      <a16:colId xmlns:a16="http://schemas.microsoft.com/office/drawing/2014/main" val="425968488"/>
                    </a:ext>
                  </a:extLst>
                </a:gridCol>
                <a:gridCol w="325142">
                  <a:extLst>
                    <a:ext uri="{9D8B030D-6E8A-4147-A177-3AD203B41FA5}">
                      <a16:colId xmlns:a16="http://schemas.microsoft.com/office/drawing/2014/main" val="1904949908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1510969144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4271462877"/>
                    </a:ext>
                  </a:extLst>
                </a:gridCol>
                <a:gridCol w="330994">
                  <a:extLst>
                    <a:ext uri="{9D8B030D-6E8A-4147-A177-3AD203B41FA5}">
                      <a16:colId xmlns:a16="http://schemas.microsoft.com/office/drawing/2014/main" val="2945297455"/>
                    </a:ext>
                  </a:extLst>
                </a:gridCol>
                <a:gridCol w="330994">
                  <a:extLst>
                    <a:ext uri="{9D8B030D-6E8A-4147-A177-3AD203B41FA5}">
                      <a16:colId xmlns:a16="http://schemas.microsoft.com/office/drawing/2014/main" val="3202251869"/>
                    </a:ext>
                  </a:extLst>
                </a:gridCol>
              </a:tblGrid>
              <a:tr h="330193">
                <a:tc>
                  <a:txBody>
                    <a:bodyPr/>
                    <a:lstStyle/>
                    <a:p>
                      <a:r>
                        <a:rPr lang="zh-CN" altLang="en-US" sz="400" dirty="0"/>
                        <a:t>资产名称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" dirty="0"/>
                        <a:t>涨</a:t>
                      </a:r>
                      <a:r>
                        <a:rPr lang="en-US" altLang="zh-CN" sz="400" dirty="0"/>
                        <a:t>/</a:t>
                      </a:r>
                      <a:r>
                        <a:rPr lang="zh-CN" altLang="en-US" sz="400" dirty="0"/>
                        <a:t>跌幅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" dirty="0"/>
                        <a:t>持仓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" dirty="0"/>
                        <a:t>盈亏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" dirty="0"/>
                        <a:t>盈亏比例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775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400" b="1" dirty="0"/>
                        <a:t>000001.SS</a:t>
                      </a:r>
                      <a:endParaRPr lang="zh-CN" altLang="en-US" sz="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" dirty="0"/>
                        <a:t>3566</a:t>
                      </a:r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" dirty="0"/>
                        <a:t>2.8%</a:t>
                      </a:r>
                      <a:endParaRPr lang="zh-CN" altLang="en-US" sz="400" dirty="0"/>
                    </a:p>
                  </a:txBody>
                  <a:tcPr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" dirty="0"/>
                        <a:t>30</a:t>
                      </a:r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" dirty="0"/>
                        <a:t>12</a:t>
                      </a:r>
                      <a:endParaRPr lang="zh-CN" altLang="en-US" sz="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" dirty="0"/>
                        <a:t>20%</a:t>
                      </a:r>
                      <a:endParaRPr lang="zh-CN" altLang="en-US" sz="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9453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158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9405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99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837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966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115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069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07469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8AF35E4-2DAF-42E9-97DC-16244C9764D3}"/>
              </a:ext>
            </a:extLst>
          </p:cNvPr>
          <p:cNvSpPr/>
          <p:nvPr/>
        </p:nvSpPr>
        <p:spPr>
          <a:xfrm>
            <a:off x="2219326" y="676626"/>
            <a:ext cx="3252786" cy="1731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A6EB56F2-74C5-443B-945D-C951C4291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801626"/>
              </p:ext>
            </p:extLst>
          </p:nvPr>
        </p:nvGraphicFramePr>
        <p:xfrm>
          <a:off x="2281238" y="706613"/>
          <a:ext cx="3128962" cy="163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D26ACF30-99FD-47E9-B360-9CACDADBCBEC}"/>
              </a:ext>
            </a:extLst>
          </p:cNvPr>
          <p:cNvSpPr/>
          <p:nvPr/>
        </p:nvSpPr>
        <p:spPr>
          <a:xfrm>
            <a:off x="2219326" y="2476851"/>
            <a:ext cx="3252786" cy="981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3C70509E-7A96-4690-B2C2-9A1152C16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951403"/>
              </p:ext>
            </p:extLst>
          </p:nvPr>
        </p:nvGraphicFramePr>
        <p:xfrm>
          <a:off x="2219325" y="2476851"/>
          <a:ext cx="3252786" cy="965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图表 28">
            <a:extLst>
              <a:ext uri="{FF2B5EF4-FFF2-40B4-BE49-F238E27FC236}">
                <a16:creationId xmlns:a16="http://schemas.microsoft.com/office/drawing/2014/main" id="{4F6B23E7-9AD4-4D49-ADC2-5ADA8DBE4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903812"/>
              </p:ext>
            </p:extLst>
          </p:nvPr>
        </p:nvGraphicFramePr>
        <p:xfrm>
          <a:off x="5536406" y="2537989"/>
          <a:ext cx="1385888" cy="98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1E36858-23B7-4F7D-BEC2-0A0577838720}"/>
              </a:ext>
            </a:extLst>
          </p:cNvPr>
          <p:cNvSpPr/>
          <p:nvPr/>
        </p:nvSpPr>
        <p:spPr>
          <a:xfrm>
            <a:off x="2219325" y="2476851"/>
            <a:ext cx="376238" cy="165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C867B80-7C3D-4061-AE1E-E1F53277968B}"/>
              </a:ext>
            </a:extLst>
          </p:cNvPr>
          <p:cNvSpPr/>
          <p:nvPr/>
        </p:nvSpPr>
        <p:spPr>
          <a:xfrm>
            <a:off x="2611041" y="2476851"/>
            <a:ext cx="376238" cy="165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89A7EFD-6C28-4985-8096-EBC3AAF218BC}"/>
              </a:ext>
            </a:extLst>
          </p:cNvPr>
          <p:cNvSpPr/>
          <p:nvPr/>
        </p:nvSpPr>
        <p:spPr>
          <a:xfrm>
            <a:off x="3002757" y="2476851"/>
            <a:ext cx="376238" cy="165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A9ED91D-CEF5-4D3F-949F-C087E88AF4B8}"/>
              </a:ext>
            </a:extLst>
          </p:cNvPr>
          <p:cNvSpPr txBox="1"/>
          <p:nvPr/>
        </p:nvSpPr>
        <p:spPr>
          <a:xfrm>
            <a:off x="5653088" y="706613"/>
            <a:ext cx="110966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Arial" panose="020B0604020202020204" pitchFamily="34" charset="0"/>
                <a:cs typeface="Arial" panose="020B0604020202020204" pitchFamily="34" charset="0"/>
              </a:rPr>
              <a:t>000001.SS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3566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CAE44D3-7E38-40EF-B29C-BAF7899D3FC0}"/>
              </a:ext>
            </a:extLst>
          </p:cNvPr>
          <p:cNvSpPr txBox="1"/>
          <p:nvPr/>
        </p:nvSpPr>
        <p:spPr>
          <a:xfrm>
            <a:off x="6151959" y="956681"/>
            <a:ext cx="4286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2.8%</a:t>
            </a:r>
            <a:endParaRPr lang="zh-CN" alt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EAC86387-9C20-45D4-B911-60C998E0E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17614"/>
              </p:ext>
            </p:extLst>
          </p:nvPr>
        </p:nvGraphicFramePr>
        <p:xfrm>
          <a:off x="5623322" y="1296740"/>
          <a:ext cx="1173956" cy="114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E291A1D-76F3-4DB6-B54C-0014AD2C0D6C}"/>
              </a:ext>
            </a:extLst>
          </p:cNvPr>
          <p:cNvCxnSpPr/>
          <p:nvPr/>
        </p:nvCxnSpPr>
        <p:spPr>
          <a:xfrm>
            <a:off x="5885259" y="1796484"/>
            <a:ext cx="7810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</TotalTime>
  <Words>40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Zilin</dc:creator>
  <cp:lastModifiedBy>LIANG Zilin</cp:lastModifiedBy>
  <cp:revision>9</cp:revision>
  <dcterms:created xsi:type="dcterms:W3CDTF">2021-01-12T13:29:09Z</dcterms:created>
  <dcterms:modified xsi:type="dcterms:W3CDTF">2021-01-16T15:31:20Z</dcterms:modified>
</cp:coreProperties>
</file>