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3ad815342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3ad81534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3ad815342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3ad815342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3ad815342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3ad815342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3ad815342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3ad815342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3ad815342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3ad815342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39eb0d42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39eb0d42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39eb0d42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39eb0d42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39eb0d42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39eb0d42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39eb0d4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39eb0d4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39eb0d42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39eb0d42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39eb0d42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39eb0d42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3ad81534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3ad81534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39eb0d42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39eb0d42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3ad815342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3ad81534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3ad815342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3ad815342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3ad81534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3ad81534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39eb0d42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39eb0d42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3ad815342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3ad815342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3ad815342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3ad815342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3ad815342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3ad815342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3ad815342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3ad815342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ad815342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3ad815342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3ad815342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3ad815342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3ad815342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3ad815342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3ad815342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3ad815342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3ad815342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3ad815342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zhiyi@cs.ucla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media.pearsoncmg.com/aw/ecs_kurose_compnetwork_7/cw/content/interactiveanimations/http-delay-estimation/index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examp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CS118 Discussion 1B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Zhiyi Zhang (</a:t>
            </a:r>
            <a:r>
              <a:rPr lang="en" u="sng">
                <a:solidFill>
                  <a:schemeClr val="hlink"/>
                </a:solidFill>
                <a:hlinkClick r:id="rId3"/>
              </a:rPr>
              <a:t>zhiyi@cs.ucla.edu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fork() to create a new process for a connection</a:t>
            </a:r>
            <a:endParaRPr/>
          </a:p>
        </p:txBody>
      </p:sp>
      <p:sp>
        <p:nvSpPr>
          <p:cNvPr id="161" name="Google Shape;16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fork() will create</a:t>
            </a:r>
            <a:r>
              <a:rPr lang="en"/>
              <a:t> a new </a:t>
            </a:r>
            <a:r>
              <a:rPr lang="en">
                <a:solidFill>
                  <a:srgbClr val="FFFFFF"/>
                </a:solidFill>
              </a:rPr>
              <a:t>process</a:t>
            </a:r>
            <a:r>
              <a:rPr lang="en"/>
              <a:t>. The new process (child process) is an exact copy of the calling process (parent process) except for: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</a:t>
            </a:r>
            <a:r>
              <a:rPr lang="en"/>
              <a:t> PID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parent PID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Own copy of parent’s descriptors, e.g., Socket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Return 0 to the child process; return PID to the parent process; return &lt;0 if there is an error.</a:t>
            </a:r>
            <a:endParaRPr/>
          </a:p>
        </p:txBody>
      </p:sp>
      <p:sp>
        <p:nvSpPr>
          <p:cNvPr id="162" name="Google Shape;16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 of fork()</a:t>
            </a:r>
            <a:endParaRPr/>
          </a:p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// within the while loop</a:t>
            </a:r>
            <a:endParaRPr b="1" sz="105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conn_socket </a:t>
            </a:r>
            <a:r>
              <a:rPr b="1" lang="en" sz="1050">
                <a:solidFill>
                  <a:srgbClr val="FBDE2D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accept(sockfd, (struct sockaddr</a:t>
            </a:r>
            <a:r>
              <a:rPr b="1" lang="en" sz="1050">
                <a:solidFill>
                  <a:srgbClr val="FBDE2D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50">
                <a:solidFill>
                  <a:srgbClr val="FBDE2D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cli_addr, </a:t>
            </a:r>
            <a:r>
              <a:rPr b="1" lang="en" sz="1050">
                <a:solidFill>
                  <a:srgbClr val="FBDE2D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clilen);</a:t>
            </a:r>
            <a:endParaRPr b="1" sz="105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pid </a:t>
            </a:r>
            <a:r>
              <a:rPr b="1" lang="en" sz="1050">
                <a:solidFill>
                  <a:srgbClr val="FBDE2D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fork();  </a:t>
            </a:r>
            <a:r>
              <a:rPr b="1" lang="en" sz="1050">
                <a:solidFill>
                  <a:srgbClr val="AEAEAE"/>
                </a:solidFill>
                <a:latin typeface="Courier New"/>
                <a:ea typeface="Courier New"/>
                <a:cs typeface="Courier New"/>
                <a:sym typeface="Courier New"/>
              </a:rPr>
              <a:t>// create a new process</a:t>
            </a:r>
            <a:endParaRPr b="1" sz="105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BDE2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(pid </a:t>
            </a:r>
            <a:r>
              <a:rPr b="1" lang="en" sz="1050">
                <a:solidFill>
                  <a:srgbClr val="FBDE2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8FA3C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error(</a:t>
            </a:r>
            <a:r>
              <a:rPr b="1" lang="en" sz="1050">
                <a:solidFill>
                  <a:srgbClr val="61CE3C"/>
                </a:solidFill>
                <a:latin typeface="Courier New"/>
                <a:ea typeface="Courier New"/>
                <a:cs typeface="Courier New"/>
                <a:sym typeface="Courier New"/>
              </a:rPr>
              <a:t>"ERROR on fork"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BDE2D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FBDE2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(pid </a:t>
            </a:r>
            <a:r>
              <a:rPr b="1" lang="en" sz="1050">
                <a:solidFill>
                  <a:srgbClr val="FBDE2D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8FA3C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 {  </a:t>
            </a:r>
            <a:r>
              <a:rPr b="1" lang="en" sz="1050">
                <a:solidFill>
                  <a:srgbClr val="AEAEAE"/>
                </a:solidFill>
                <a:latin typeface="Courier New"/>
                <a:ea typeface="Courier New"/>
                <a:cs typeface="Courier New"/>
                <a:sym typeface="Courier New"/>
              </a:rPr>
              <a:t>// fork() returns a value of 0 to the child process</a:t>
            </a:r>
            <a:endParaRPr b="1" sz="105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50">
                <a:solidFill>
                  <a:srgbClr val="8DA6CE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(sockfd); </a:t>
            </a:r>
            <a:r>
              <a:rPr b="1" lang="en" sz="1050">
                <a:solidFill>
                  <a:srgbClr val="AEAEAE"/>
                </a:solidFill>
                <a:latin typeface="Courier New"/>
                <a:ea typeface="Courier New"/>
                <a:cs typeface="Courier New"/>
                <a:sym typeface="Courier New"/>
              </a:rPr>
              <a:t>// close(sockfd) won't destroy parent's sockfd</a:t>
            </a:r>
            <a:endParaRPr b="1" sz="105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...  </a:t>
            </a:r>
            <a:r>
              <a:rPr b="1" lang="en" sz="1050">
                <a:solidFill>
                  <a:srgbClr val="AEAEAE"/>
                </a:solidFill>
                <a:latin typeface="Courier New"/>
                <a:ea typeface="Courier New"/>
                <a:cs typeface="Courier New"/>
                <a:sym typeface="Courier New"/>
              </a:rPr>
              <a:t>// conn_socket read and write</a:t>
            </a:r>
            <a:endParaRPr b="1" sz="105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exit(</a:t>
            </a:r>
            <a:r>
              <a:rPr b="1" lang="en" sz="1050">
                <a:solidFill>
                  <a:srgbClr val="D8FA3C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else {  </a:t>
            </a:r>
            <a:r>
              <a:rPr b="1" lang="en" sz="1050">
                <a:solidFill>
                  <a:srgbClr val="AEAEAE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the process ID of the child process to the parent</a:t>
            </a:r>
            <a:endParaRPr b="1" sz="1050">
              <a:solidFill>
                <a:srgbClr val="AEAEA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close(conn_socket); </a:t>
            </a:r>
            <a:r>
              <a:rPr b="1" lang="en" sz="1050">
                <a:solidFill>
                  <a:srgbClr val="AEAEAE"/>
                </a:solidFill>
                <a:latin typeface="Courier New"/>
                <a:ea typeface="Courier New"/>
                <a:cs typeface="Courier New"/>
                <a:sym typeface="Courier New"/>
              </a:rPr>
              <a:t> // parent doesn't need this</a:t>
            </a:r>
            <a:endParaRPr b="1" sz="1050">
              <a:solidFill>
                <a:srgbClr val="AEAEA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69" name="Google Shape;16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pthread to create a new thread for a connection</a:t>
            </a:r>
            <a:endParaRPr/>
          </a:p>
        </p:txBody>
      </p:sp>
      <p:sp>
        <p:nvSpPr>
          <p:cNvPr id="175" name="Google Shape;17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thread can help you to create a new thread for each connection.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 thread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</a:t>
            </a:r>
            <a:r>
              <a:rPr b="1" lang="en">
                <a:solidFill>
                  <a:srgbClr val="FFFFFF"/>
                </a:solidFill>
              </a:rPr>
              <a:t>man pthread</a:t>
            </a:r>
            <a:r>
              <a:rPr lang="en"/>
              <a:t> to learn how to use pthread. You should have already know pthread from CS35L</a:t>
            </a:r>
            <a:endParaRPr/>
          </a:p>
        </p:txBody>
      </p:sp>
      <p:sp>
        <p:nvSpPr>
          <p:cNvPr id="176" name="Google Shape;17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pthread to create thread for new connection</a:t>
            </a:r>
            <a:endParaRPr/>
          </a:p>
        </p:txBody>
      </p:sp>
      <p:sp>
        <p:nvSpPr>
          <p:cNvPr id="182" name="Google Shape;18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conn_socket </a:t>
            </a:r>
            <a:r>
              <a:rPr b="1" lang="en" sz="1050">
                <a:solidFill>
                  <a:srgbClr val="FBDE2D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accept(sockfd, (struct sockaddr</a:t>
            </a:r>
            <a:r>
              <a:rPr b="1" lang="en" sz="1050">
                <a:solidFill>
                  <a:srgbClr val="FBDE2D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50">
                <a:solidFill>
                  <a:srgbClr val="FBDE2D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cli_addr, </a:t>
            </a:r>
            <a:r>
              <a:rPr b="1" lang="en" sz="1050">
                <a:solidFill>
                  <a:srgbClr val="FBDE2D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clilen);</a:t>
            </a:r>
            <a:endParaRPr b="1" sz="105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pthread_t thread_id;</a:t>
            </a:r>
            <a:endParaRPr b="1" sz="105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BDE2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(pthread_create(</a:t>
            </a:r>
            <a:r>
              <a:rPr b="1" lang="en" sz="1050">
                <a:solidFill>
                  <a:srgbClr val="FBDE2D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thread_id, NULL, connection_handler, (</a:t>
            </a:r>
            <a:r>
              <a:rPr b="1" lang="en" sz="1050">
                <a:solidFill>
                  <a:srgbClr val="FBDE2D"/>
                </a:solidFill>
                <a:latin typeface="Courier New"/>
                <a:ea typeface="Courier New"/>
                <a:cs typeface="Courier New"/>
                <a:sym typeface="Courier New"/>
              </a:rPr>
              <a:t>void*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50">
                <a:solidFill>
                  <a:srgbClr val="FBDE2D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conn_socket) </a:t>
            </a:r>
            <a:r>
              <a:rPr b="1" lang="en" sz="1050">
                <a:solidFill>
                  <a:srgbClr val="FBDE2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8FA3C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perror(</a:t>
            </a:r>
            <a:r>
              <a:rPr b="1" lang="en" sz="1050">
                <a:solidFill>
                  <a:srgbClr val="61CE3C"/>
                </a:solidFill>
                <a:latin typeface="Courier New"/>
                <a:ea typeface="Courier New"/>
                <a:cs typeface="Courier New"/>
                <a:sym typeface="Courier New"/>
              </a:rPr>
              <a:t>"could not create thread"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050">
                <a:solidFill>
                  <a:srgbClr val="FBDE2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8FA3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b="1" sz="105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Connection_handler() {</a:t>
            </a:r>
            <a:endParaRPr b="1" sz="105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// write &amp; read to conn_socket</a:t>
            </a:r>
            <a:endParaRPr b="1" sz="105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Tips of Project 1</a:t>
            </a:r>
            <a:endParaRPr/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 and Response</a:t>
            </a:r>
            <a:endParaRPr/>
          </a:p>
        </p:txBody>
      </p:sp>
      <p:sp>
        <p:nvSpPr>
          <p:cNvPr id="195" name="Google Shape;195;p39"/>
          <p:cNvSpPr txBox="1"/>
          <p:nvPr>
            <p:ph idx="1" type="body"/>
          </p:nvPr>
        </p:nvSpPr>
        <p:spPr>
          <a:xfrm>
            <a:off x="311700" y="1152475"/>
            <a:ext cx="517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line: Method, URL, HTTP Version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Header lines, e.g., User-Agent, Accept-Language, Connection,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CRLF (\r\n) as the end of the header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Optional message body </a:t>
            </a:r>
            <a:r>
              <a:rPr lang="en"/>
              <a:t>(e.g., like in the POST method)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response (what you need to work 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line: HTTP version, status code, reason phrase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Header lines, e.g., Set-Cookie, Last-Modified, Content-Length,</a:t>
            </a:r>
            <a:r>
              <a:rPr b="1" lang="en">
                <a:solidFill>
                  <a:srgbClr val="FFFFFF"/>
                </a:solidFill>
              </a:rPr>
              <a:t> Content-Type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CRLF (\r\n) as the end of the header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Optional message body (like html, txt, image,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6" name="Google Shape;19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9"/>
          <p:cNvSpPr txBox="1"/>
          <p:nvPr/>
        </p:nvSpPr>
        <p:spPr>
          <a:xfrm>
            <a:off x="5443775" y="1057513"/>
            <a:ext cx="34809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GET /test.txt HTTP/1.1</a:t>
            </a:r>
            <a:endParaRPr b="1" sz="10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User-Agent: Mozilla/4.0</a:t>
            </a:r>
            <a:endParaRPr b="1" sz="10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Host: www.example.com</a:t>
            </a:r>
            <a:endParaRPr b="1" sz="10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Accept-Language: en-us</a:t>
            </a:r>
            <a:endParaRPr b="1" sz="10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Keep-Alive</a:t>
            </a:r>
            <a:endParaRPr b="1" sz="10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39"/>
          <p:cNvSpPr txBox="1"/>
          <p:nvPr/>
        </p:nvSpPr>
        <p:spPr>
          <a:xfrm>
            <a:off x="5443775" y="2297538"/>
            <a:ext cx="3998400" cy="23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  <a:endParaRPr b="1" sz="10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Date: Fri, 17 Apr 2020 12:28:53 GMT</a:t>
            </a:r>
            <a:endParaRPr b="1" sz="10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Apache/2.2.14 (Win32)</a:t>
            </a:r>
            <a:endParaRPr b="1" sz="10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Fri, 17 Apr 2020 12:28:53 GMT</a:t>
            </a:r>
            <a:endParaRPr b="1" sz="10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88</a:t>
            </a:r>
            <a:endParaRPr b="1" sz="10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html</a:t>
            </a:r>
            <a:endParaRPr b="1" sz="10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Closed</a:t>
            </a:r>
            <a:endParaRPr b="1" sz="10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10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 sz="10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&lt;h1&gt;Hello, World!&lt;/h1&gt;</a:t>
            </a:r>
            <a:endParaRPr b="1" sz="10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sz="10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0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with telnet/nc</a:t>
            </a:r>
            <a:endParaRPr/>
          </a:p>
        </p:txBody>
      </p:sp>
      <p:sp>
        <p:nvSpPr>
          <p:cNvPr id="204" name="Google Shape;20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Try this on your own as well.</a:t>
            </a:r>
            <a:endParaRPr/>
          </a:p>
        </p:txBody>
      </p:sp>
      <p:sp>
        <p:nvSpPr>
          <p:cNvPr id="205" name="Google Shape;20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commonly asked questions in homework 2 and week 2 lecture</a:t>
            </a:r>
            <a:endParaRPr/>
          </a:p>
        </p:txBody>
      </p:sp>
      <p:sp>
        <p:nvSpPr>
          <p:cNvPr id="211" name="Google Shape;21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P2P File Distribution Time</a:t>
            </a:r>
            <a:endParaRPr/>
          </a:p>
        </p:txBody>
      </p:sp>
      <p:grpSp>
        <p:nvGrpSpPr>
          <p:cNvPr id="217" name="Google Shape;217;p42"/>
          <p:cNvGrpSpPr/>
          <p:nvPr/>
        </p:nvGrpSpPr>
        <p:grpSpPr>
          <a:xfrm>
            <a:off x="5575050" y="35000"/>
            <a:ext cx="3510600" cy="1621200"/>
            <a:chOff x="5575050" y="35000"/>
            <a:chExt cx="3510600" cy="1621200"/>
          </a:xfrm>
        </p:grpSpPr>
        <p:sp>
          <p:nvSpPr>
            <p:cNvPr id="218" name="Google Shape;218;p42"/>
            <p:cNvSpPr txBox="1"/>
            <p:nvPr/>
          </p:nvSpPr>
          <p:spPr>
            <a:xfrm>
              <a:off x="5575050" y="35000"/>
              <a:ext cx="3510600" cy="1621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9" name="Google Shape;219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42300" y="73500"/>
              <a:ext cx="3390900" cy="152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S here? Is S = 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 is </a:t>
            </a:r>
            <a:r>
              <a:rPr b="1" lang="en"/>
              <a:t>Sum, \Sigma</a:t>
            </a:r>
            <a:r>
              <a:rPr lang="en"/>
              <a:t>, not a variable or a coefficient, so S != 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homework 2, since each peer’s upload speed is the same, so by accident, S can be replaced by N because Sum of u_i is N*u_i</a:t>
            </a:r>
            <a:endParaRPr/>
          </a:p>
        </p:txBody>
      </p:sp>
      <p:pic>
        <p:nvPicPr>
          <p:cNvPr id="221" name="Google Shape;22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300" y="1110263"/>
            <a:ext cx="48006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P2P File Distribution Time</a:t>
            </a:r>
            <a:endParaRPr/>
          </a:p>
        </p:txBody>
      </p:sp>
      <p:sp>
        <p:nvSpPr>
          <p:cNvPr id="228" name="Google Shape;228;p43"/>
          <p:cNvSpPr txBox="1"/>
          <p:nvPr>
            <p:ph idx="1" type="body"/>
          </p:nvPr>
        </p:nvSpPr>
        <p:spPr>
          <a:xfrm>
            <a:off x="311700" y="1152475"/>
            <a:ext cx="8520600" cy="3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you explain three terms here?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term: from server’s perspective, S must upload the whole file for at least once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 term: from </a:t>
            </a:r>
            <a:r>
              <a:rPr b="1" lang="en"/>
              <a:t>each </a:t>
            </a:r>
            <a:r>
              <a:rPr lang="en"/>
              <a:t>peer’s perspective, P must download the whole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Third term: to facilitate downloading,  multiple clients and server (with his spare capacity) can upload the file together.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no central database/server in blue network circle.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P2P is decentralized and distributed.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Upload and download are happening at the same time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download is just to receive bytes uploaded by other parties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max{...} is just a lower bound.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practice, the time cannot reach the result for max{...}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43"/>
          <p:cNvGrpSpPr/>
          <p:nvPr/>
        </p:nvGrpSpPr>
        <p:grpSpPr>
          <a:xfrm>
            <a:off x="5575050" y="35000"/>
            <a:ext cx="3510600" cy="1621200"/>
            <a:chOff x="5575050" y="35000"/>
            <a:chExt cx="3510600" cy="1621200"/>
          </a:xfrm>
        </p:grpSpPr>
        <p:sp>
          <p:nvSpPr>
            <p:cNvPr id="230" name="Google Shape;230;p43"/>
            <p:cNvSpPr txBox="1"/>
            <p:nvPr/>
          </p:nvSpPr>
          <p:spPr>
            <a:xfrm>
              <a:off x="5575050" y="35000"/>
              <a:ext cx="3510600" cy="1621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1" name="Google Shape;231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42300" y="73500"/>
              <a:ext cx="3390900" cy="152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2" name="Google Shape;23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300" y="1110263"/>
            <a:ext cx="48006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QUIZ 1 and project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on socket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tips on Project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commonly asked questions in homework 2 and week 2 lecture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DNS</a:t>
            </a:r>
            <a:endParaRPr/>
          </a:p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Time Calculation</a:t>
            </a:r>
            <a:endParaRPr/>
          </a:p>
        </p:txBody>
      </p:sp>
      <p:sp>
        <p:nvSpPr>
          <p:cNvPr id="239" name="Google Shape;23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question (3) and (4) in Problem 2 are supposed to be related to pipelining but because of the ambiguity, both parallel connection and pipelining are considered to be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our week 2 slides for response time calculation in HTTP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Non-persistent v.s. Persistent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Persistent HTTP with non-pipelining v.s. pipelining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parallel connections v.s.  Parallel connections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the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160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https://media.pearsoncmg.com/aw/ecs_kurose_compnetwork_7/cw/content/interactiveanimations/http-delay-estimation/index.html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DNS</a:t>
            </a:r>
            <a:endParaRPr/>
          </a:p>
        </p:txBody>
      </p:sp>
      <p:sp>
        <p:nvSpPr>
          <p:cNvPr id="246" name="Google Shape;24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components</a:t>
            </a:r>
            <a:endParaRPr/>
          </a:p>
        </p:txBody>
      </p:sp>
      <p:sp>
        <p:nvSpPr>
          <p:cNvPr id="252" name="Google Shape;25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wants to know the IP address of www.ucla.edu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DNS server / DNS Resolver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helps remember existing DNS responses for the local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Authoritative Name 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has the knowledge of Domain&lt;=&gt;IP mappings of its own zone</a:t>
            </a:r>
            <a:endParaRPr/>
          </a:p>
        </p:txBody>
      </p:sp>
      <p:sp>
        <p:nvSpPr>
          <p:cNvPr id="253" name="Google Shape;25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/>
          <p:nvPr/>
        </p:nvSpPr>
        <p:spPr>
          <a:xfrm>
            <a:off x="5171238" y="1017713"/>
            <a:ext cx="3487500" cy="382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Query</a:t>
            </a:r>
            <a:endParaRPr/>
          </a:p>
        </p:txBody>
      </p:sp>
      <p:sp>
        <p:nvSpPr>
          <p:cNvPr id="260" name="Google Shape;260;p47"/>
          <p:cNvSpPr txBox="1"/>
          <p:nvPr>
            <p:ph idx="1" type="body"/>
          </p:nvPr>
        </p:nvSpPr>
        <p:spPr>
          <a:xfrm>
            <a:off x="413475" y="1161725"/>
            <a:ext cx="448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 layer used: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Mainly on UDP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Iterative v.s. Recursive query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Iterative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2-7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Recursive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1 and 8 </a:t>
            </a:r>
            <a:endParaRPr/>
          </a:p>
        </p:txBody>
      </p:sp>
      <p:pic>
        <p:nvPicPr>
          <p:cNvPr id="261" name="Google Shape;2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688" y="1075363"/>
            <a:ext cx="3476625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Cache</a:t>
            </a:r>
            <a:endParaRPr/>
          </a:p>
        </p:txBody>
      </p:sp>
      <p:sp>
        <p:nvSpPr>
          <p:cNvPr id="268" name="Google Shape;26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cached DNS query/answer will live for TTL seconds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TTL, cached </a:t>
            </a:r>
            <a:r>
              <a:rPr lang="en"/>
              <a:t>entries</a:t>
            </a:r>
            <a:r>
              <a:rPr lang="en"/>
              <a:t> will be removed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question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Assuming the cache is empty, host A queries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www.example.com</a:t>
            </a:r>
            <a:r>
              <a:rPr lang="en"/>
              <a:t>, how many queries will the local DNS server issue?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root, .com, example.com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Suppose the TTL of cached entries for ., com., example.com. </a:t>
            </a:r>
            <a:r>
              <a:rPr lang="en"/>
              <a:t>a</a:t>
            </a:r>
            <a:r>
              <a:rPr lang="en"/>
              <a:t>re all 10s.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5s, host B queries the same website again, </a:t>
            </a:r>
            <a:r>
              <a:rPr lang="en"/>
              <a:t>how many queries will the resolver issue?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 queries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15s, host C queries the same website again, how many queries will the resolver issue?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Same as the first one</a:t>
            </a:r>
            <a:endParaRPr/>
          </a:p>
        </p:txBody>
      </p:sp>
      <p:sp>
        <p:nvSpPr>
          <p:cNvPr id="269" name="Google Shape;26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scale for global use?</a:t>
            </a:r>
            <a:endParaRPr/>
          </a:p>
        </p:txBody>
      </p:sp>
      <p:sp>
        <p:nvSpPr>
          <p:cNvPr id="275" name="Google Shape;27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Hierarchical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authoritative name server cares their own business</a:t>
            </a:r>
            <a:endParaRPr/>
          </a:p>
        </p:txBody>
      </p:sp>
      <p:sp>
        <p:nvSpPr>
          <p:cNvPr id="276" name="Google Shape;27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of </a:t>
            </a:r>
            <a:r>
              <a:rPr lang="en"/>
              <a:t>dig command and nslookup command</a:t>
            </a:r>
            <a:endParaRPr/>
          </a:p>
        </p:txBody>
      </p:sp>
      <p:sp>
        <p:nvSpPr>
          <p:cNvPr id="282" name="Google Shape;282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See the DNS query and answer of a domain name.</a:t>
            </a:r>
            <a:endParaRPr/>
          </a:p>
        </p:txBody>
      </p:sp>
      <p:sp>
        <p:nvSpPr>
          <p:cNvPr id="283" name="Google Shape;28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</a:t>
            </a:r>
            <a:r>
              <a:rPr lang="en"/>
              <a:t>QUIZ 1 and Project Demo</a:t>
            </a:r>
            <a:endParaRPr/>
          </a:p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1</a:t>
            </a:r>
            <a:endParaRPr/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Covered material: </a:t>
            </a:r>
            <a:r>
              <a:rPr lang="en">
                <a:solidFill>
                  <a:srgbClr val="FFFFFF"/>
                </a:solidFill>
              </a:rPr>
              <a:t>Chapters 1, Chapter 2 (i.e., before Transport Layer)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Time:  </a:t>
            </a:r>
            <a:r>
              <a:rPr lang="en">
                <a:solidFill>
                  <a:srgbClr val="FFFFFF"/>
                </a:solidFill>
              </a:rPr>
              <a:t>6-8pm (PDT), Thursday, Apr 23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Material: </a:t>
            </a:r>
            <a:r>
              <a:rPr b="1" lang="en">
                <a:solidFill>
                  <a:srgbClr val="FFFFFF"/>
                </a:solidFill>
              </a:rPr>
              <a:t>lecture slides</a:t>
            </a:r>
            <a:r>
              <a:rPr lang="en"/>
              <a:t>, homeworks, programming project 1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Sample Quiz 1 available on CCLE under week 2</a:t>
            </a:r>
            <a:endParaRPr/>
          </a:p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 Starts after the Due Date</a:t>
            </a:r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11700" y="1152475"/>
            <a:ext cx="8520600" cy="3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should you do?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Download your code from your CCLE submission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Compile your code </a:t>
            </a:r>
            <a:r>
              <a:rPr lang="en">
                <a:solidFill>
                  <a:srgbClr val="FFFFFF"/>
                </a:solidFill>
              </a:rPr>
              <a:t>in real time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Run your server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Test it with your browser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 will ask random questions about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debug in real time :D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Limited time: 5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prepare for your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Dry run the demo at least for one time before your real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to demo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Office hour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 of time in discussion session</a:t>
            </a:r>
            <a:endParaRPr/>
          </a:p>
        </p:txBody>
      </p:sp>
      <p:sp>
        <p:nvSpPr>
          <p:cNvPr id="128" name="Google Shape;1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Socket Programming</a:t>
            </a:r>
            <a:endParaRPr/>
          </a:p>
        </p:txBody>
      </p:sp>
      <p:sp>
        <p:nvSpPr>
          <p:cNvPr id="134" name="Google Shape;1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Local Socket v.s. TCP Socket v.s. UDP Socket</a:t>
            </a:r>
            <a:endParaRPr/>
          </a:p>
        </p:txBody>
      </p:sp>
      <p:sp>
        <p:nvSpPr>
          <p:cNvPr id="140" name="Google Shape;14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TCP’s Local socket: created by TCP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Identified by TCP Server’s IP address + port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for listen &amp; accept new connection request from 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connection socket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Returned by accept()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Identified by TCP 4 tuple: source socket, destination socket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UDP connection socket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by UDP packet sender to identify the receiver</a:t>
            </a:r>
            <a:endParaRPr/>
          </a:p>
        </p:txBody>
      </p:sp>
      <p:sp>
        <p:nvSpPr>
          <p:cNvPr id="141" name="Google Shape;14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Socket Management</a:t>
            </a:r>
            <a:endParaRPr/>
          </a:p>
        </p:txBody>
      </p:sp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one local socket to listen and accept connections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processes can handle different TCP connection sockets </a:t>
            </a:r>
            <a:r>
              <a:rPr lang="en"/>
              <a:t>simultaneously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practice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new process when there is a new TCP connection socket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new thread when there is a new TCP connection socket (for small scale TCP server)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non blocking function like poll or select to handle multiple sockets (FYI)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back at listen()</a:t>
            </a:r>
            <a:endParaRPr/>
          </a:p>
        </p:txBody>
      </p:sp>
      <p:sp>
        <p:nvSpPr>
          <p:cNvPr id="154" name="Google Shape;15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second parameter of </a:t>
            </a:r>
            <a:r>
              <a:rPr b="1" lang="en">
                <a:solidFill>
                  <a:srgbClr val="FFFFFF"/>
                </a:solidFill>
              </a:rPr>
              <a:t>listen(int socket, int backlog)</a:t>
            </a:r>
            <a:r>
              <a:rPr lang="en"/>
              <a:t> is the maximum number of possible connections in 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this backlog work?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does not help your program create new process/thread to handle multiple connections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It defines the maximum length for the </a:t>
            </a:r>
            <a:r>
              <a:rPr b="1" lang="en">
                <a:solidFill>
                  <a:srgbClr val="FFFFFF"/>
                </a:solidFill>
              </a:rPr>
              <a:t>queue</a:t>
            </a:r>
            <a:r>
              <a:rPr lang="en">
                <a:solidFill>
                  <a:srgbClr val="FFFFFF"/>
                </a:solidFill>
              </a:rPr>
              <a:t> of pending connections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