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71" r:id="rId3"/>
    <p:sldId id="770" r:id="rId4"/>
    <p:sldId id="7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20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407-4FA6-FE45-A452-A5010DB9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F842F-0438-1043-BA01-EF95A2FA3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DC50-5746-5B41-B156-E5871F7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2CA1-E917-8742-8D79-1E1958B7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32D1-0549-D54A-B0B5-CDF12B87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39AD-101A-4A48-856B-E27E650F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4AC5E-E6B8-4846-B480-6D16FDA2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F24-250A-D647-B236-06FCC5CF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98A0-F38D-6144-9996-70408FD0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58ED-F95E-6142-9233-E9FBE3FC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887B2-3C6A-014B-8EC1-BD613C258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A7F22-058D-EA4F-8320-DE811B97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DDEB-DB9F-3A47-AF4D-DFF4226A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DF15-1EED-C044-BE87-109B3FF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AF7D-0D3A-B943-9296-56AD426F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6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9FCA-3091-CB42-9ACE-961A2FC2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7C2B-F9D8-1A4D-B46D-5C14DD46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2B77-B77C-FC46-8F4F-1D21B10F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F6D3-31D1-6D43-8A3A-935DF0A1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0BFF-356A-5143-BAD5-4A18822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79C6-D1D5-E649-B7DA-DBF2504C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BFF9-BDFB-FB45-B9F6-8F5BCA9F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91DE-B5D0-7945-AEDD-CDE58A31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2E7D-C3B5-2B4B-9E98-41E5D17A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8AE0-96E9-CC4A-856A-49799C8F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9F44-C498-0248-8009-488EFEE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A81C-5AE2-D14B-9F57-8D0756456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09C6-3D13-A845-87F3-6E11ABA3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662D-5C23-D842-885D-2E91DB8E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757B2-A34B-3446-A587-F7B90137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40A90-18FE-E249-B2B8-3FB883B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4350-2FCD-5248-B857-A3F731FB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42F2F-3FC4-BA41-B156-F8B07814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6F983-DCF2-F946-BFAC-EC82C8342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C1F54-9AD0-8F47-868C-B974B5290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E4ADF-AD11-8940-96B0-DA3E7631D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20A4-4892-9746-B76A-69E4D10B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D82F-BBF7-B747-BFB3-3C244628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75C7D-D53A-B34D-9BAD-A63E4C71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1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6FD9-5283-EC41-AC2B-08B87AC3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5AEC4-0349-C642-9139-15B5ABF3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ED4-9A6A-3241-BA76-CC45488D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0E02F-3C09-0349-B32B-245E6E7B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489B8-1268-6D40-9258-F94D1DF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B8B12-DD13-BC45-82ED-F43FE865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F6C31-FED7-FD44-8D63-9B3EF306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A380-CE0B-AB47-A4FA-94C52C14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1B00-A669-6248-A656-7E3F95CB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57F2C-373B-B643-8B81-8436B160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14959-B38F-DC4E-9B8A-8CF49F80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6EE67-C5E7-FB4F-9257-FC28BF6A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CD50-B7D9-5B41-BBFA-EAEB32B3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AF8-6603-384E-B71E-E84CC4A6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7F588-1527-824D-9C06-BECD31FB9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886A7-FFE5-0A40-ACCE-72D172590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5D7CB-4E72-F24B-91E9-1A4550C2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C5AC-2480-324D-92D9-CC33DAC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B98A-A31F-6A46-B561-AD196952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CE534-72CC-BE42-86E3-97735955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2E05-B836-584A-A3FD-6E00BD30C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3EE8-55F9-C74D-954E-E63F475B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5C21-4162-B04A-B736-9BB4E94AD9F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66BB-B23A-6A43-BFE7-151C01B63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C684-1A49-EB44-BF37-45CB4EAF8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E570-56CB-F744-9E61-37BAAE92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BEEA-ACCF-0A40-A0EF-F6A75BBB6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</p:spTree>
    <p:extLst>
      <p:ext uri="{BB962C8B-B14F-4D97-AF65-F5344CB8AC3E}">
        <p14:creationId xmlns:p14="http://schemas.microsoft.com/office/powerpoint/2010/main" val="321822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844A-03A7-E84A-B163-30C871A2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2206-6179-564D-BBBB-4C32ABE8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36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all following TCP congestion control algorithms:</a:t>
            </a:r>
          </a:p>
          <a:p>
            <a:pPr lvl="1"/>
            <a:r>
              <a:rPr lang="en-US" dirty="0"/>
              <a:t>Slow start</a:t>
            </a:r>
          </a:p>
          <a:p>
            <a:pPr lvl="1"/>
            <a:r>
              <a:rPr lang="en-US" dirty="0"/>
              <a:t>Congestion avoidance (CA)</a:t>
            </a:r>
          </a:p>
          <a:p>
            <a:pPr lvl="1"/>
            <a:r>
              <a:rPr lang="en-US" dirty="0"/>
              <a:t>Fast retransmit/fast recovery</a:t>
            </a:r>
          </a:p>
          <a:p>
            <a:pPr lvl="1"/>
            <a:r>
              <a:rPr lang="en-US" dirty="0"/>
              <a:t>Retransmission timeout (say, RTO=500ms)</a:t>
            </a:r>
          </a:p>
          <a:p>
            <a:r>
              <a:rPr lang="en-US" dirty="0"/>
              <a:t>When </a:t>
            </a:r>
            <a:r>
              <a:rPr lang="en-US" dirty="0" err="1"/>
              <a:t>cwnd</a:t>
            </a:r>
            <a:r>
              <a:rPr lang="en-US" dirty="0"/>
              <a:t>=</a:t>
            </a:r>
            <a:r>
              <a:rPr lang="en-US" dirty="0" err="1"/>
              <a:t>ssthresh</a:t>
            </a:r>
            <a:r>
              <a:rPr lang="en-US" dirty="0"/>
              <a:t>, use slow start algorithm (instead of CA)</a:t>
            </a:r>
          </a:p>
          <a:p>
            <a:r>
              <a:rPr lang="en-US" dirty="0"/>
              <a:t>Assume </a:t>
            </a:r>
            <a:r>
              <a:rPr lang="en-US" dirty="0" err="1"/>
              <a:t>rwnd</a:t>
            </a:r>
            <a:r>
              <a:rPr lang="en-US" dirty="0"/>
              <a:t> is always large enough, then the window size by selective repeat (SR) is =</a:t>
            </a:r>
            <a:r>
              <a:rPr lang="en-US" dirty="0" err="1"/>
              <a:t>cwnd</a:t>
            </a:r>
            <a:endParaRPr lang="en-US" dirty="0"/>
          </a:p>
          <a:p>
            <a:r>
              <a:rPr lang="en-US" dirty="0"/>
              <a:t>Assume 1 acknowledgement per packet, and we use TCP cumulative ACK (i.e., ACK # = (largest sequence # received in order at the receiver + 1) )</a:t>
            </a:r>
          </a:p>
          <a:p>
            <a:r>
              <a:rPr lang="en-US" dirty="0"/>
              <a:t>Assume each packet size is 1 unit (1B) for simple calculation</a:t>
            </a:r>
          </a:p>
          <a:p>
            <a:r>
              <a:rPr lang="en-US" dirty="0"/>
              <a:t>TCP sender has infinite packets to send, 1, 2, 3, 4, 5,….</a:t>
            </a:r>
          </a:p>
          <a:p>
            <a:r>
              <a:rPr lang="en-US" dirty="0"/>
              <a:t>Assume packet #5 is lost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how TCP congestion control algorithms work together with SR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2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Slide Number Placeholder 3">
            <a:extLst>
              <a:ext uri="{FF2B5EF4-FFF2-40B4-BE49-F238E27FC236}">
                <a16:creationId xmlns:a16="http://schemas.microsoft.com/office/drawing/2014/main" id="{31EEE5D2-8DB1-5145-B74A-0D924B2D3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9DC462E-95C8-1840-B543-014B9C5E8AA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24258" name="Line 13">
            <a:extLst>
              <a:ext uri="{FF2B5EF4-FFF2-40B4-BE49-F238E27FC236}">
                <a16:creationId xmlns:a16="http://schemas.microsoft.com/office/drawing/2014/main" id="{86DDAA79-E7FB-2F4B-BC45-712ABD179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8738" y="131764"/>
            <a:ext cx="23812" cy="660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59" name="Line 14">
            <a:extLst>
              <a:ext uri="{FF2B5EF4-FFF2-40B4-BE49-F238E27FC236}">
                <a16:creationId xmlns:a16="http://schemas.microsoft.com/office/drawing/2014/main" id="{9BB66C6F-1C6E-BF43-971C-2D1354E8E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6619" y="376238"/>
            <a:ext cx="9525" cy="6481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BB5C4933-2DA7-A942-80C0-15345EE01E1B}"/>
              </a:ext>
            </a:extLst>
          </p:cNvPr>
          <p:cNvSpPr txBox="1">
            <a:spLocks noChangeArrowheads="1"/>
          </p:cNvSpPr>
          <p:nvPr/>
        </p:nvSpPr>
        <p:spPr bwMode="auto">
          <a:xfrm rot="20851271">
            <a:off x="6730487" y="3989977"/>
            <a:ext cx="7439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Ack12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43" name="Text Box 9">
            <a:extLst>
              <a:ext uri="{FF2B5EF4-FFF2-40B4-BE49-F238E27FC236}">
                <a16:creationId xmlns:a16="http://schemas.microsoft.com/office/drawing/2014/main" id="{DAE4D634-6CFB-3F4B-BCC7-E2D87F47C1DC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568388" y="1461101"/>
            <a:ext cx="16715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Ack10 (new ACK)</a:t>
            </a:r>
            <a:endParaRPr lang="en-US" altLang="en-US" sz="1000" dirty="0">
              <a:solidFill>
                <a:srgbClr val="0432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652D7181-B4C7-544B-963C-53D1CAF22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1079500"/>
            <a:ext cx="5116512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3" name="TextBox 48">
            <a:extLst>
              <a:ext uri="{FF2B5EF4-FFF2-40B4-BE49-F238E27FC236}">
                <a16:creationId xmlns:a16="http://schemas.microsoft.com/office/drawing/2014/main" id="{C9BB5F96-B1B0-FD45-86F4-3D967FD7F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6" y="-34925"/>
            <a:ext cx="13520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>
                <a:latin typeface="Tahoma" panose="020B0604030504040204" pitchFamily="34" charset="0"/>
              </a:rPr>
              <a:t>CC algorithm</a:t>
            </a:r>
          </a:p>
        </p:txBody>
      </p:sp>
      <p:sp>
        <p:nvSpPr>
          <p:cNvPr id="224264" name="TextBox 49">
            <a:extLst>
              <a:ext uri="{FF2B5EF4-FFF2-40B4-BE49-F238E27FC236}">
                <a16:creationId xmlns:a16="http://schemas.microsoft.com/office/drawing/2014/main" id="{8E55B866-BA7B-8A48-8D0E-06724BC14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25" y="-38100"/>
            <a:ext cx="18133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>
                <a:latin typeface="Tahoma" panose="020B0604030504040204" pitchFamily="34" charset="0"/>
              </a:rPr>
              <a:t>SR after </a:t>
            </a:r>
            <a:r>
              <a:rPr lang="en-US" altLang="en-US" sz="1600" u="sng" dirty="0" err="1">
                <a:latin typeface="Tahoma" panose="020B0604030504040204" pitchFamily="34" charset="0"/>
              </a:rPr>
              <a:t>algo</a:t>
            </a:r>
            <a:r>
              <a:rPr lang="en-US" altLang="en-US" sz="1600" u="sng" dirty="0">
                <a:latin typeface="Tahoma" panose="020B0604030504040204" pitchFamily="34" charset="0"/>
              </a:rPr>
              <a:t> runs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CE62C2-9DA1-6B41-B306-98E893EBE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9" y="1308100"/>
            <a:ext cx="2867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432FF"/>
                </a:solidFill>
                <a:latin typeface="Tahoma" panose="020B0604030504040204" pitchFamily="34" charset="0"/>
              </a:rPr>
              <a:t>cwnd</a:t>
            </a: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 = </a:t>
            </a:r>
            <a:r>
              <a:rPr lang="en-US" altLang="en-US" sz="1600" dirty="0" err="1">
                <a:solidFill>
                  <a:srgbClr val="0432FF"/>
                </a:solidFill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 = 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Fast </a:t>
            </a:r>
            <a:r>
              <a:rPr lang="en-US" altLang="en-US" sz="1600" dirty="0" err="1">
                <a:solidFill>
                  <a:srgbClr val="0432FF"/>
                </a:solidFill>
                <a:latin typeface="Tahoma" panose="020B0604030504040204" pitchFamily="34" charset="0"/>
              </a:rPr>
              <a:t>retx</a:t>
            </a: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/fast recovery is over</a:t>
            </a:r>
          </a:p>
        </p:txBody>
      </p:sp>
      <p:sp>
        <p:nvSpPr>
          <p:cNvPr id="224266" name="Line 6">
            <a:extLst>
              <a:ext uri="{FF2B5EF4-FFF2-40B4-BE49-F238E27FC236}">
                <a16:creationId xmlns:a16="http://schemas.microsoft.com/office/drawing/2014/main" id="{E9041999-D48F-9441-9147-B3C90F92C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9398" y="106001"/>
            <a:ext cx="1678389" cy="455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7" name="Text Box 9">
            <a:extLst>
              <a:ext uri="{FF2B5EF4-FFF2-40B4-BE49-F238E27FC236}">
                <a16:creationId xmlns:a16="http://schemas.microsoft.com/office/drawing/2014/main" id="{BD5404A1-1E0E-BA44-BC8B-67F6D65874C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195311" y="193040"/>
            <a:ext cx="593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5</a:t>
            </a:r>
            <a:endParaRPr lang="en-US" altLang="en-US" sz="1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4268" name="Line 6">
            <a:extLst>
              <a:ext uri="{FF2B5EF4-FFF2-40B4-BE49-F238E27FC236}">
                <a16:creationId xmlns:a16="http://schemas.microsoft.com/office/drawing/2014/main" id="{03696212-D99B-1B4E-B4E9-A34CFF44E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596" y="643348"/>
            <a:ext cx="2484887" cy="75762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9" name="Text Box 9">
            <a:extLst>
              <a:ext uri="{FF2B5EF4-FFF2-40B4-BE49-F238E27FC236}">
                <a16:creationId xmlns:a16="http://schemas.microsoft.com/office/drawing/2014/main" id="{0270E9FB-FF5E-9347-ADD4-70E2B385BBB3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905433" y="999491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10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34" name="Line 23">
            <a:extLst>
              <a:ext uri="{FF2B5EF4-FFF2-40B4-BE49-F238E27FC236}">
                <a16:creationId xmlns:a16="http://schemas.microsoft.com/office/drawing/2014/main" id="{F053749D-CFD8-6B4B-884D-63F2E8D40D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8243" y="561973"/>
            <a:ext cx="2423821" cy="1565022"/>
          </a:xfrm>
          <a:prstGeom prst="line">
            <a:avLst/>
          </a:prstGeom>
          <a:noFill/>
          <a:ln w="28575">
            <a:solidFill>
              <a:srgbClr val="0432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23">
            <a:extLst>
              <a:ext uri="{FF2B5EF4-FFF2-40B4-BE49-F238E27FC236}">
                <a16:creationId xmlns:a16="http://schemas.microsoft.com/office/drawing/2014/main" id="{023CFFC2-9F0F-7E48-8221-0B32F937E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3814" y="1405733"/>
            <a:ext cx="2543175" cy="222805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9">
            <a:extLst>
              <a:ext uri="{FF2B5EF4-FFF2-40B4-BE49-F238E27FC236}">
                <a16:creationId xmlns:a16="http://schemas.microsoft.com/office/drawing/2014/main" id="{59551F2C-79AB-3F44-A08A-9FA73163D7AF}"/>
              </a:ext>
            </a:extLst>
          </p:cNvPr>
          <p:cNvSpPr txBox="1">
            <a:spLocks noChangeArrowheads="1"/>
          </p:cNvSpPr>
          <p:nvPr/>
        </p:nvSpPr>
        <p:spPr bwMode="auto">
          <a:xfrm rot="21157567">
            <a:off x="6353088" y="3032153"/>
            <a:ext cx="10906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 11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ADAD6E4-24B3-B544-B407-7E051DB84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4" y="1077914"/>
            <a:ext cx="40522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Fast recovery w/ a new ACK (upon ack10)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0FD7C8B-B75A-6D41-AB89-8566EE89A859}"/>
              </a:ext>
            </a:extLst>
          </p:cNvPr>
          <p:cNvGrpSpPr>
            <a:grpSpLocks/>
          </p:cNvGrpSpPr>
          <p:nvPr/>
        </p:nvGrpSpPr>
        <p:grpSpPr bwMode="auto">
          <a:xfrm>
            <a:off x="4565968" y="1898968"/>
            <a:ext cx="1479550" cy="330200"/>
            <a:chOff x="1761554" y="1821109"/>
            <a:chExt cx="1480123" cy="331188"/>
          </a:xfrm>
        </p:grpSpPr>
        <p:sp>
          <p:nvSpPr>
            <p:cNvPr id="224323" name="Rectangle 138">
              <a:extLst>
                <a:ext uri="{FF2B5EF4-FFF2-40B4-BE49-F238E27FC236}">
                  <a16:creationId xmlns:a16="http://schemas.microsoft.com/office/drawing/2014/main" id="{848C0677-8E4E-8545-B8B1-DC45626E6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224324" name="Rectangle 139">
              <a:extLst>
                <a:ext uri="{FF2B5EF4-FFF2-40B4-BE49-F238E27FC236}">
                  <a16:creationId xmlns:a16="http://schemas.microsoft.com/office/drawing/2014/main" id="{33E23BC3-01F8-064F-BE5E-C232D77B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224325" name="Rectangle 140">
              <a:extLst>
                <a:ext uri="{FF2B5EF4-FFF2-40B4-BE49-F238E27FC236}">
                  <a16:creationId xmlns:a16="http://schemas.microsoft.com/office/drawing/2014/main" id="{8EFB3C89-2F5E-2E4E-8C0D-E63D81B4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4326" name="Rectangle 141">
              <a:extLst>
                <a:ext uri="{FF2B5EF4-FFF2-40B4-BE49-F238E27FC236}">
                  <a16:creationId xmlns:a16="http://schemas.microsoft.com/office/drawing/2014/main" id="{8AC1E2B0-C359-7A49-938E-0EDD3207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4327" name="Rectangle 142">
              <a:extLst>
                <a:ext uri="{FF2B5EF4-FFF2-40B4-BE49-F238E27FC236}">
                  <a16:creationId xmlns:a16="http://schemas.microsoft.com/office/drawing/2014/main" id="{BCF3F20D-E8C2-374A-910A-4036856B8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7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4328" name="Rectangle 143">
              <a:extLst>
                <a:ext uri="{FF2B5EF4-FFF2-40B4-BE49-F238E27FC236}">
                  <a16:creationId xmlns:a16="http://schemas.microsoft.com/office/drawing/2014/main" id="{A7B50F60-4576-104D-A751-7C91805EC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45" name="Line 23">
            <a:extLst>
              <a:ext uri="{FF2B5EF4-FFF2-40B4-BE49-F238E27FC236}">
                <a16:creationId xmlns:a16="http://schemas.microsoft.com/office/drawing/2014/main" id="{DA9503FD-F978-B345-8A82-66C9D56D11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9960" y="2162827"/>
            <a:ext cx="2503485" cy="8607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Text Box 9">
            <a:extLst>
              <a:ext uri="{FF2B5EF4-FFF2-40B4-BE49-F238E27FC236}">
                <a16:creationId xmlns:a16="http://schemas.microsoft.com/office/drawing/2014/main" id="{77944BD5-DC60-6041-9803-4F998F8A5910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928590" y="1985842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11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AECA1EB-0C8F-2849-8F23-DFF3D611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2164715"/>
            <a:ext cx="26164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Slow start also upon ack10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31F0022-69C1-B145-960B-74B4263F7B2B}"/>
              </a:ext>
            </a:extLst>
          </p:cNvPr>
          <p:cNvGrpSpPr>
            <a:grpSpLocks/>
          </p:cNvGrpSpPr>
          <p:nvPr/>
        </p:nvGrpSpPr>
        <p:grpSpPr bwMode="auto">
          <a:xfrm>
            <a:off x="4511993" y="2974340"/>
            <a:ext cx="1479550" cy="330200"/>
            <a:chOff x="1761554" y="1821109"/>
            <a:chExt cx="1480123" cy="331188"/>
          </a:xfrm>
        </p:grpSpPr>
        <p:sp>
          <p:nvSpPr>
            <p:cNvPr id="224317" name="Rectangle 148">
              <a:extLst>
                <a:ext uri="{FF2B5EF4-FFF2-40B4-BE49-F238E27FC236}">
                  <a16:creationId xmlns:a16="http://schemas.microsoft.com/office/drawing/2014/main" id="{F9B655F2-A2A4-A343-9459-0932C226B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224318" name="Rectangle 149">
              <a:extLst>
                <a:ext uri="{FF2B5EF4-FFF2-40B4-BE49-F238E27FC236}">
                  <a16:creationId xmlns:a16="http://schemas.microsoft.com/office/drawing/2014/main" id="{BB3E6BFD-C990-0A43-8F55-F35C9DEBD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224319" name="Rectangle 150">
              <a:extLst>
                <a:ext uri="{FF2B5EF4-FFF2-40B4-BE49-F238E27FC236}">
                  <a16:creationId xmlns:a16="http://schemas.microsoft.com/office/drawing/2014/main" id="{DAD880F3-1333-E34E-A7BD-06EF9E18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4320" name="Rectangle 151">
              <a:extLst>
                <a:ext uri="{FF2B5EF4-FFF2-40B4-BE49-F238E27FC236}">
                  <a16:creationId xmlns:a16="http://schemas.microsoft.com/office/drawing/2014/main" id="{F18988C7-F196-BD44-8A7C-F69FCFAD1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224321" name="Rectangle 152">
              <a:extLst>
                <a:ext uri="{FF2B5EF4-FFF2-40B4-BE49-F238E27FC236}">
                  <a16:creationId xmlns:a16="http://schemas.microsoft.com/office/drawing/2014/main" id="{1311C38B-9E16-3049-B0A6-91959F772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7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4322" name="Rectangle 153">
              <a:extLst>
                <a:ext uri="{FF2B5EF4-FFF2-40B4-BE49-F238E27FC236}">
                  <a16:creationId xmlns:a16="http://schemas.microsoft.com/office/drawing/2014/main" id="{76883DEB-7B4B-5142-8AF3-0EBD443D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0D21B69-5070-4546-A77E-BF0B528F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4" y="2458721"/>
            <a:ext cx="20170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cwnd</a:t>
            </a:r>
            <a:r>
              <a:rPr lang="en-US" altLang="en-US" sz="1600" dirty="0">
                <a:latin typeface="Tahoma" panose="020B0604030504040204" pitchFamily="34" charset="0"/>
              </a:rPr>
              <a:t> =2 + 1 = 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Send new packet 12</a:t>
            </a:r>
          </a:p>
        </p:txBody>
      </p:sp>
      <p:sp>
        <p:nvSpPr>
          <p:cNvPr id="156" name="Line 23">
            <a:extLst>
              <a:ext uri="{FF2B5EF4-FFF2-40B4-BE49-F238E27FC236}">
                <a16:creationId xmlns:a16="http://schemas.microsoft.com/office/drawing/2014/main" id="{9749D8AE-99DB-EA48-B788-68E935E3DD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3028" y="2420470"/>
            <a:ext cx="2501900" cy="8460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Text Box 9">
            <a:extLst>
              <a:ext uri="{FF2B5EF4-FFF2-40B4-BE49-F238E27FC236}">
                <a16:creationId xmlns:a16="http://schemas.microsoft.com/office/drawing/2014/main" id="{20AA83B4-4291-FB4E-B316-C88450481458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973378" y="2268539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12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58" name="Line 23">
            <a:extLst>
              <a:ext uri="{FF2B5EF4-FFF2-40B4-BE49-F238E27FC236}">
                <a16:creationId xmlns:a16="http://schemas.microsoft.com/office/drawing/2014/main" id="{DB524854-D464-9F47-9F95-BB98EF912C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8738" y="3677604"/>
            <a:ext cx="2527300" cy="5618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Text Box 9">
            <a:extLst>
              <a:ext uri="{FF2B5EF4-FFF2-40B4-BE49-F238E27FC236}">
                <a16:creationId xmlns:a16="http://schemas.microsoft.com/office/drawing/2014/main" id="{AFD4E0DC-2B1A-1148-9E22-E2C84E44973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944485" y="3442336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13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60" name="Line 23">
            <a:extLst>
              <a:ext uri="{FF2B5EF4-FFF2-40B4-BE49-F238E27FC236}">
                <a16:creationId xmlns:a16="http://schemas.microsoft.com/office/drawing/2014/main" id="{B2DCFAB4-FE46-7C44-9DCD-F73AF62A0B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9484" y="2258017"/>
            <a:ext cx="2465277" cy="246117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23">
            <a:extLst>
              <a:ext uri="{FF2B5EF4-FFF2-40B4-BE49-F238E27FC236}">
                <a16:creationId xmlns:a16="http://schemas.microsoft.com/office/drawing/2014/main" id="{5AC0A8B3-1746-9B4A-A779-E4C7AC8D3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6071" y="2536148"/>
            <a:ext cx="2503940" cy="313181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23">
            <a:extLst>
              <a:ext uri="{FF2B5EF4-FFF2-40B4-BE49-F238E27FC236}">
                <a16:creationId xmlns:a16="http://schemas.microsoft.com/office/drawing/2014/main" id="{BADC1ADD-F0CD-D54E-804F-D87759511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2025" y="3751473"/>
            <a:ext cx="2462942" cy="300556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14">
            <a:extLst>
              <a:ext uri="{FF2B5EF4-FFF2-40B4-BE49-F238E27FC236}">
                <a16:creationId xmlns:a16="http://schemas.microsoft.com/office/drawing/2014/main" id="{905A1AF3-4B6E-B44B-BF79-E6AECDB53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4338" y="3457894"/>
            <a:ext cx="5116512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566E16A-4331-A144-95AF-5E9922A9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9" y="3477260"/>
            <a:ext cx="3330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Congestion avoidance upon ack11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4DB19C2-18D1-7B4E-94CE-9A261E6F1A9C}"/>
              </a:ext>
            </a:extLst>
          </p:cNvPr>
          <p:cNvGrpSpPr>
            <a:grpSpLocks/>
          </p:cNvGrpSpPr>
          <p:nvPr/>
        </p:nvGrpSpPr>
        <p:grpSpPr bwMode="auto">
          <a:xfrm>
            <a:off x="4430714" y="4309745"/>
            <a:ext cx="1481137" cy="330200"/>
            <a:chOff x="1761554" y="1821109"/>
            <a:chExt cx="1480123" cy="331188"/>
          </a:xfrm>
        </p:grpSpPr>
        <p:sp>
          <p:nvSpPr>
            <p:cNvPr id="224311" name="Rectangle 165">
              <a:extLst>
                <a:ext uri="{FF2B5EF4-FFF2-40B4-BE49-F238E27FC236}">
                  <a16:creationId xmlns:a16="http://schemas.microsoft.com/office/drawing/2014/main" id="{BA919491-C934-D541-A37C-ED28EFD74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224312" name="Rectangle 166">
              <a:extLst>
                <a:ext uri="{FF2B5EF4-FFF2-40B4-BE49-F238E27FC236}">
                  <a16:creationId xmlns:a16="http://schemas.microsoft.com/office/drawing/2014/main" id="{3998825F-F882-634A-85E4-C7349288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224313" name="Rectangle 167">
              <a:extLst>
                <a:ext uri="{FF2B5EF4-FFF2-40B4-BE49-F238E27FC236}">
                  <a16:creationId xmlns:a16="http://schemas.microsoft.com/office/drawing/2014/main" id="{1643FB06-74AC-1547-B05D-2B8EAECB3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4314" name="Rectangle 168">
              <a:extLst>
                <a:ext uri="{FF2B5EF4-FFF2-40B4-BE49-F238E27FC236}">
                  <a16:creationId xmlns:a16="http://schemas.microsoft.com/office/drawing/2014/main" id="{7AD4C01A-C347-C542-AC6F-2E1654588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13</a:t>
              </a:r>
            </a:p>
          </p:txBody>
        </p:sp>
        <p:sp>
          <p:nvSpPr>
            <p:cNvPr id="224315" name="Rectangle 169">
              <a:extLst>
                <a:ext uri="{FF2B5EF4-FFF2-40B4-BE49-F238E27FC236}">
                  <a16:creationId xmlns:a16="http://schemas.microsoft.com/office/drawing/2014/main" id="{988445D1-00ED-0B43-A18D-E977A61B3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7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4316" name="Rectangle 170">
              <a:extLst>
                <a:ext uri="{FF2B5EF4-FFF2-40B4-BE49-F238E27FC236}">
                  <a16:creationId xmlns:a16="http://schemas.microsoft.com/office/drawing/2014/main" id="{11B86FD7-DA0F-3546-94B4-83090234B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92AA031-FD8B-574E-93FD-9A910DF1B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6150" y="3771266"/>
                <a:ext cx="201709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ahoma" panose="020B0604030504040204" pitchFamily="34" charset="0"/>
                  </a:rPr>
                  <a:t>cwnd = 3 + 1/3 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sz="1600" dirty="0">
                  <a:latin typeface="Tahoma" panose="020B060403050404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ahoma" panose="020B0604030504040204" pitchFamily="34" charset="0"/>
                  </a:rPr>
                  <a:t>Send packet 13</a:t>
                </a:r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92AA031-FD8B-574E-93FD-9A910DF1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150" y="3771266"/>
                <a:ext cx="2017091" cy="584775"/>
              </a:xfrm>
              <a:prstGeom prst="rect">
                <a:avLst/>
              </a:prstGeom>
              <a:blipFill>
                <a:blip r:embed="rId2"/>
                <a:stretch>
                  <a:fillRect l="-1258" t="-2128" b="-106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F52BB5C7-51D4-3C4C-85F2-0D6A0271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29" y="4649470"/>
            <a:ext cx="33924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Congestion avoidance upon ack 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0FFC596-6414-8C44-AD11-01CC594B0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8991" y="4932046"/>
                <a:ext cx="31206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600" dirty="0">
                    <a:latin typeface="Tahoma" panose="020B0604030504040204" pitchFamily="34" charset="0"/>
                  </a:rPr>
                  <a:t>cwnd = 3 + 2/3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600" dirty="0">
                    <a:latin typeface="Tahoma" panose="020B0604030504040204" pitchFamily="34" charset="0"/>
                  </a:rPr>
                  <a:t> send pkt14</a:t>
                </a: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0FFC596-6414-8C44-AD11-01CC594B0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991" y="4932046"/>
                <a:ext cx="3120662" cy="338554"/>
              </a:xfrm>
              <a:prstGeom prst="rect">
                <a:avLst/>
              </a:prstGeom>
              <a:blipFill>
                <a:blip r:embed="rId3"/>
                <a:stretch>
                  <a:fillRect l="-1224" t="-3571" b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Line 23">
            <a:extLst>
              <a:ext uri="{FF2B5EF4-FFF2-40B4-BE49-F238E27FC236}">
                <a16:creationId xmlns:a16="http://schemas.microsoft.com/office/drawing/2014/main" id="{DEC6D6AE-B890-5F4A-B709-10D4CA25D3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4032" y="5637713"/>
            <a:ext cx="2539150" cy="15258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23">
            <a:extLst>
              <a:ext uri="{FF2B5EF4-FFF2-40B4-BE49-F238E27FC236}">
                <a16:creationId xmlns:a16="http://schemas.microsoft.com/office/drawing/2014/main" id="{468743B7-CD07-D747-8CD3-51213EC98E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9136" y="4767239"/>
            <a:ext cx="2487852" cy="6608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23">
            <a:extLst>
              <a:ext uri="{FF2B5EF4-FFF2-40B4-BE49-F238E27FC236}">
                <a16:creationId xmlns:a16="http://schemas.microsoft.com/office/drawing/2014/main" id="{1E723EF1-36BB-5F4E-B0E7-AB5F32E421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4405" y="5863376"/>
            <a:ext cx="2505606" cy="16784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23">
            <a:extLst>
              <a:ext uri="{FF2B5EF4-FFF2-40B4-BE49-F238E27FC236}">
                <a16:creationId xmlns:a16="http://schemas.microsoft.com/office/drawing/2014/main" id="{CA6F04DE-EA84-0D4D-9861-F5A5D54939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0889" y="5841068"/>
            <a:ext cx="1180382" cy="897871"/>
          </a:xfrm>
          <a:prstGeom prst="line">
            <a:avLst/>
          </a:prstGeom>
          <a:noFill/>
          <a:ln w="28575">
            <a:solidFill>
              <a:srgbClr val="0432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Text Box 9">
            <a:extLst>
              <a:ext uri="{FF2B5EF4-FFF2-40B4-BE49-F238E27FC236}">
                <a16:creationId xmlns:a16="http://schemas.microsoft.com/office/drawing/2014/main" id="{F05D36FF-9B52-914C-9430-B4EAA2F3FFA4}"/>
              </a:ext>
            </a:extLst>
          </p:cNvPr>
          <p:cNvSpPr txBox="1">
            <a:spLocks noChangeArrowheads="1"/>
          </p:cNvSpPr>
          <p:nvPr/>
        </p:nvSpPr>
        <p:spPr bwMode="auto">
          <a:xfrm rot="20851271">
            <a:off x="7651623" y="6151028"/>
            <a:ext cx="68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Ack16</a:t>
            </a:r>
            <a:endParaRPr lang="en-US" altLang="en-US" sz="1000" dirty="0">
              <a:solidFill>
                <a:srgbClr val="0432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" name="Line 14">
            <a:extLst>
              <a:ext uri="{FF2B5EF4-FFF2-40B4-BE49-F238E27FC236}">
                <a16:creationId xmlns:a16="http://schemas.microsoft.com/office/drawing/2014/main" id="{5943CF65-FF5F-2B45-9CE6-24C8409C2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6746880"/>
            <a:ext cx="51181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51">
            <a:extLst>
              <a:ext uri="{FF2B5EF4-FFF2-40B4-BE49-F238E27FC236}">
                <a16:creationId xmlns:a16="http://schemas.microsoft.com/office/drawing/2014/main" id="{D0CCB57D-4477-B748-8ACB-A776C6D74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943" y="133032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5" name="Rectangle 51">
            <a:extLst>
              <a:ext uri="{FF2B5EF4-FFF2-40B4-BE49-F238E27FC236}">
                <a16:creationId xmlns:a16="http://schemas.microsoft.com/office/drawing/2014/main" id="{DB8C08A8-C7BF-F040-8A19-B8BF746C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2829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6" name="Rectangle 51">
            <a:extLst>
              <a:ext uri="{FF2B5EF4-FFF2-40B4-BE49-F238E27FC236}">
                <a16:creationId xmlns:a16="http://schemas.microsoft.com/office/drawing/2014/main" id="{5EDD8747-4272-614F-A102-CBD9BB12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183" y="212280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11</a:t>
            </a:r>
          </a:p>
        </p:txBody>
      </p:sp>
      <p:sp>
        <p:nvSpPr>
          <p:cNvPr id="77" name="Rectangle 51">
            <a:extLst>
              <a:ext uri="{FF2B5EF4-FFF2-40B4-BE49-F238E27FC236}">
                <a16:creationId xmlns:a16="http://schemas.microsoft.com/office/drawing/2014/main" id="{E744A401-69F0-6B46-9FA7-0A6B16B8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223" y="203517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03D48-769C-DF45-8046-64B060C9B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975" y="1301114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F2AAB7-8F8D-4842-B31F-6414F0343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355" y="2470784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=2</a:t>
            </a:r>
          </a:p>
        </p:txBody>
      </p:sp>
      <p:sp>
        <p:nvSpPr>
          <p:cNvPr id="80" name="Rectangle 51">
            <a:extLst>
              <a:ext uri="{FF2B5EF4-FFF2-40B4-BE49-F238E27FC236}">
                <a16:creationId xmlns:a16="http://schemas.microsoft.com/office/drawing/2014/main" id="{55BBDBC1-DE40-B443-8E9C-896424428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03" y="231330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81" name="Rectangle 51">
            <a:extLst>
              <a:ext uri="{FF2B5EF4-FFF2-40B4-BE49-F238E27FC236}">
                <a16:creationId xmlns:a16="http://schemas.microsoft.com/office/drawing/2014/main" id="{79328DE8-84C1-4049-A263-E44E912DC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983" y="356298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82" name="Rectangle 51">
            <a:extLst>
              <a:ext uri="{FF2B5EF4-FFF2-40B4-BE49-F238E27FC236}">
                <a16:creationId xmlns:a16="http://schemas.microsoft.com/office/drawing/2014/main" id="{D02F28E5-8000-F14E-99F5-67FE7BEAE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753" y="239712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83" name="Rectangle 51">
            <a:extLst>
              <a:ext uri="{FF2B5EF4-FFF2-40B4-BE49-F238E27FC236}">
                <a16:creationId xmlns:a16="http://schemas.microsoft.com/office/drawing/2014/main" id="{E156E6FE-F817-C440-AD47-185BD06DC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133" y="361251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2BAEFE-BF92-6D48-92CD-D08A5C6E8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015" y="3743324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854E3A-05CB-7243-A7AC-ECE00E496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965" y="4912994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=2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66BEA4E-D720-A14C-ABAA-CBA5503FA437}"/>
              </a:ext>
            </a:extLst>
          </p:cNvPr>
          <p:cNvGrpSpPr>
            <a:grpSpLocks/>
          </p:cNvGrpSpPr>
          <p:nvPr/>
        </p:nvGrpSpPr>
        <p:grpSpPr bwMode="auto">
          <a:xfrm>
            <a:off x="4400234" y="5216525"/>
            <a:ext cx="1481137" cy="330200"/>
            <a:chOff x="1761554" y="1821109"/>
            <a:chExt cx="1480123" cy="331188"/>
          </a:xfrm>
        </p:grpSpPr>
        <p:sp>
          <p:nvSpPr>
            <p:cNvPr id="87" name="Rectangle 165">
              <a:extLst>
                <a:ext uri="{FF2B5EF4-FFF2-40B4-BE49-F238E27FC236}">
                  <a16:creationId xmlns:a16="http://schemas.microsoft.com/office/drawing/2014/main" id="{00691963-6165-0649-A00F-966CC2943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88" name="Rectangle 166">
              <a:extLst>
                <a:ext uri="{FF2B5EF4-FFF2-40B4-BE49-F238E27FC236}">
                  <a16:creationId xmlns:a16="http://schemas.microsoft.com/office/drawing/2014/main" id="{71804029-86D2-5140-BF36-F1DC3A660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13</a:t>
              </a:r>
            </a:p>
          </p:txBody>
        </p:sp>
        <p:sp>
          <p:nvSpPr>
            <p:cNvPr id="89" name="Rectangle 167">
              <a:extLst>
                <a:ext uri="{FF2B5EF4-FFF2-40B4-BE49-F238E27FC236}">
                  <a16:creationId xmlns:a16="http://schemas.microsoft.com/office/drawing/2014/main" id="{204AA0FF-D1D3-C449-96C4-58B33B07E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0" name="Rectangle 168">
              <a:extLst>
                <a:ext uri="{FF2B5EF4-FFF2-40B4-BE49-F238E27FC236}">
                  <a16:creationId xmlns:a16="http://schemas.microsoft.com/office/drawing/2014/main" id="{212B2BEF-E686-954C-B8A0-7831F27E6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91" name="Rectangle 169">
              <a:extLst>
                <a:ext uri="{FF2B5EF4-FFF2-40B4-BE49-F238E27FC236}">
                  <a16:creationId xmlns:a16="http://schemas.microsoft.com/office/drawing/2014/main" id="{2B75888C-C76D-F64E-9597-4424DEA95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7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2" name="Rectangle 170">
              <a:extLst>
                <a:ext uri="{FF2B5EF4-FFF2-40B4-BE49-F238E27FC236}">
                  <a16:creationId xmlns:a16="http://schemas.microsoft.com/office/drawing/2014/main" id="{2D0CB151-A117-CF4F-9199-5F05975F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93" name="Rectangle 51">
            <a:extLst>
              <a:ext uri="{FF2B5EF4-FFF2-40B4-BE49-F238E27FC236}">
                <a16:creationId xmlns:a16="http://schemas.microsoft.com/office/drawing/2014/main" id="{6A466722-5EE1-0C45-82B4-287592BEE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466407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14</a:t>
            </a:r>
          </a:p>
        </p:txBody>
      </p:sp>
      <p:sp>
        <p:nvSpPr>
          <p:cNvPr id="94" name="Text Box 9">
            <a:extLst>
              <a:ext uri="{FF2B5EF4-FFF2-40B4-BE49-F238E27FC236}">
                <a16:creationId xmlns:a16="http://schemas.microsoft.com/office/drawing/2014/main" id="{84C85C9B-34BF-D74D-911A-22D0D7786209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879715" y="4543426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14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5" name="Rectangle 51">
            <a:extLst>
              <a:ext uri="{FF2B5EF4-FFF2-40B4-BE49-F238E27FC236}">
                <a16:creationId xmlns:a16="http://schemas.microsoft.com/office/drawing/2014/main" id="{EA3D3974-9CD2-DA4C-84D4-6690A1DD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943" y="472503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A2E1A5-94E9-A64F-BA5E-68940D102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9" y="5510530"/>
            <a:ext cx="33299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Congestion avoidance upon ack 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D61F74-2FC5-6741-840F-667493935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775" y="5774054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=2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C5FE29-5AE2-444F-8D31-F331B15B6111}"/>
              </a:ext>
            </a:extLst>
          </p:cNvPr>
          <p:cNvGrpSpPr>
            <a:grpSpLocks/>
          </p:cNvGrpSpPr>
          <p:nvPr/>
        </p:nvGrpSpPr>
        <p:grpSpPr bwMode="auto">
          <a:xfrm>
            <a:off x="4404044" y="6283325"/>
            <a:ext cx="1481137" cy="330200"/>
            <a:chOff x="1761554" y="1821109"/>
            <a:chExt cx="1480123" cy="331188"/>
          </a:xfrm>
        </p:grpSpPr>
        <p:sp>
          <p:nvSpPr>
            <p:cNvPr id="99" name="Rectangle 165">
              <a:extLst>
                <a:ext uri="{FF2B5EF4-FFF2-40B4-BE49-F238E27FC236}">
                  <a16:creationId xmlns:a16="http://schemas.microsoft.com/office/drawing/2014/main" id="{9C5FEBF8-8FD9-0640-AD93-0C9D1D5FA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13</a:t>
              </a:r>
            </a:p>
          </p:txBody>
        </p:sp>
        <p:sp>
          <p:nvSpPr>
            <p:cNvPr id="100" name="Rectangle 166">
              <a:extLst>
                <a:ext uri="{FF2B5EF4-FFF2-40B4-BE49-F238E27FC236}">
                  <a16:creationId xmlns:a16="http://schemas.microsoft.com/office/drawing/2014/main" id="{CD94F4D3-2BD5-4849-A903-242B78B3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102" name="Rectangle 168">
              <a:extLst>
                <a:ext uri="{FF2B5EF4-FFF2-40B4-BE49-F238E27FC236}">
                  <a16:creationId xmlns:a16="http://schemas.microsoft.com/office/drawing/2014/main" id="{CCFC8BCB-02BA-AD40-B135-9F1F6F379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15</a:t>
              </a:r>
            </a:p>
          </p:txBody>
        </p:sp>
        <p:sp>
          <p:nvSpPr>
            <p:cNvPr id="103" name="Rectangle 169">
              <a:extLst>
                <a:ext uri="{FF2B5EF4-FFF2-40B4-BE49-F238E27FC236}">
                  <a16:creationId xmlns:a16="http://schemas.microsoft.com/office/drawing/2014/main" id="{E7338CB5-5D61-7B4E-894E-49098AD4A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7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4" name="Rectangle 170">
              <a:extLst>
                <a:ext uri="{FF2B5EF4-FFF2-40B4-BE49-F238E27FC236}">
                  <a16:creationId xmlns:a16="http://schemas.microsoft.com/office/drawing/2014/main" id="{67C08201-03E6-7E4D-93C5-BE654353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05" name="Rectangle 51">
            <a:extLst>
              <a:ext uri="{FF2B5EF4-FFF2-40B4-BE49-F238E27FC236}">
                <a16:creationId xmlns:a16="http://schemas.microsoft.com/office/drawing/2014/main" id="{AE6CA20C-8E20-FE4B-BDE3-84AA05397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173" y="552513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15</a:t>
            </a:r>
          </a:p>
        </p:txBody>
      </p:sp>
      <p:sp>
        <p:nvSpPr>
          <p:cNvPr id="106" name="Text Box 9">
            <a:extLst>
              <a:ext uri="{FF2B5EF4-FFF2-40B4-BE49-F238E27FC236}">
                <a16:creationId xmlns:a16="http://schemas.microsoft.com/office/drawing/2014/main" id="{0E1C665F-A35F-D94B-9BBB-82654683ABEA}"/>
              </a:ext>
            </a:extLst>
          </p:cNvPr>
          <p:cNvSpPr txBox="1">
            <a:spLocks noChangeArrowheads="1"/>
          </p:cNvSpPr>
          <p:nvPr/>
        </p:nvSpPr>
        <p:spPr bwMode="auto">
          <a:xfrm rot="20851271">
            <a:off x="6551419" y="5036773"/>
            <a:ext cx="7439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Ack13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E5DEC4-2658-B045-81C1-2512984CC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361" y="5770246"/>
            <a:ext cx="18902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cwnd = 3 + 3/3=4</a:t>
            </a:r>
          </a:p>
        </p:txBody>
      </p:sp>
      <p:sp>
        <p:nvSpPr>
          <p:cNvPr id="108" name="Rectangle 168">
            <a:extLst>
              <a:ext uri="{FF2B5EF4-FFF2-40B4-BE49-F238E27FC236}">
                <a16:creationId xmlns:a16="http://schemas.microsoft.com/office/drawing/2014/main" id="{A7138670-2DCD-F44E-A245-44FE01B6C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27" y="6287135"/>
            <a:ext cx="246174" cy="33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16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47FA1E-ADF2-214E-BC0A-6CB2681B4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110" y="5981066"/>
            <a:ext cx="2021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Send packets 15, 16</a:t>
            </a:r>
          </a:p>
        </p:txBody>
      </p:sp>
      <p:sp>
        <p:nvSpPr>
          <p:cNvPr id="110" name="Rectangle 51">
            <a:extLst>
              <a:ext uri="{FF2B5EF4-FFF2-40B4-BE49-F238E27FC236}">
                <a16:creationId xmlns:a16="http://schemas.microsoft.com/office/drawing/2014/main" id="{E53E3C4F-3C15-FF41-8B6F-AFFEE091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553" y="574611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16</a:t>
            </a:r>
          </a:p>
        </p:txBody>
      </p:sp>
      <p:sp>
        <p:nvSpPr>
          <p:cNvPr id="111" name="Rectangle 51">
            <a:extLst>
              <a:ext uri="{FF2B5EF4-FFF2-40B4-BE49-F238E27FC236}">
                <a16:creationId xmlns:a16="http://schemas.microsoft.com/office/drawing/2014/main" id="{D80C21EB-C7CB-E048-8428-7EE6C12CC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323" y="567753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15</a:t>
            </a:r>
          </a:p>
        </p:txBody>
      </p:sp>
      <p:sp>
        <p:nvSpPr>
          <p:cNvPr id="112" name="Rectangle 51">
            <a:extLst>
              <a:ext uri="{FF2B5EF4-FFF2-40B4-BE49-F238E27FC236}">
                <a16:creationId xmlns:a16="http://schemas.microsoft.com/office/drawing/2014/main" id="{C64E70E6-EFFE-D149-A9DD-0D8F2BFD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03" y="589851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16</a:t>
            </a:r>
          </a:p>
        </p:txBody>
      </p:sp>
      <p:sp>
        <p:nvSpPr>
          <p:cNvPr id="113" name="Text Box 9">
            <a:extLst>
              <a:ext uri="{FF2B5EF4-FFF2-40B4-BE49-F238E27FC236}">
                <a16:creationId xmlns:a16="http://schemas.microsoft.com/office/drawing/2014/main" id="{7E498B35-F06D-2A4C-BE9F-8F81E05B5BC6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814945" y="5495926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15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14" name="Text Box 9">
            <a:extLst>
              <a:ext uri="{FF2B5EF4-FFF2-40B4-BE49-F238E27FC236}">
                <a16:creationId xmlns:a16="http://schemas.microsoft.com/office/drawing/2014/main" id="{7C3266D9-AC63-9E4B-9105-3EC6AA2FB260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803515" y="5758816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16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15" name="Line 23">
            <a:extLst>
              <a:ext uri="{FF2B5EF4-FFF2-40B4-BE49-F238E27FC236}">
                <a16:creationId xmlns:a16="http://schemas.microsoft.com/office/drawing/2014/main" id="{D96F8E14-ACA7-414F-8082-C8105E279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7139" y="4869181"/>
            <a:ext cx="1793007" cy="186975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Text Box 9">
            <a:extLst>
              <a:ext uri="{FF2B5EF4-FFF2-40B4-BE49-F238E27FC236}">
                <a16:creationId xmlns:a16="http://schemas.microsoft.com/office/drawing/2014/main" id="{C25FDCFA-0130-1D4F-8F4A-75A1AEF7BC64}"/>
              </a:ext>
            </a:extLst>
          </p:cNvPr>
          <p:cNvSpPr txBox="1">
            <a:spLocks noChangeArrowheads="1"/>
          </p:cNvSpPr>
          <p:nvPr/>
        </p:nvSpPr>
        <p:spPr bwMode="auto">
          <a:xfrm rot="20851271">
            <a:off x="6520937" y="5963557"/>
            <a:ext cx="7439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Ack14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17" name="Text Box 9">
            <a:extLst>
              <a:ext uri="{FF2B5EF4-FFF2-40B4-BE49-F238E27FC236}">
                <a16:creationId xmlns:a16="http://schemas.microsoft.com/office/drawing/2014/main" id="{CFFB3E77-5615-9F42-AC8A-2F4FD1CC4752}"/>
              </a:ext>
            </a:extLst>
          </p:cNvPr>
          <p:cNvSpPr txBox="1">
            <a:spLocks noChangeArrowheads="1"/>
          </p:cNvSpPr>
          <p:nvPr/>
        </p:nvSpPr>
        <p:spPr bwMode="auto">
          <a:xfrm rot="20851271">
            <a:off x="6993377" y="6184537"/>
            <a:ext cx="7439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Ack15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18" name="Line 23">
            <a:extLst>
              <a:ext uri="{FF2B5EF4-FFF2-40B4-BE49-F238E27FC236}">
                <a16:creationId xmlns:a16="http://schemas.microsoft.com/office/drawing/2014/main" id="{EAC4E944-133B-1349-A801-4788A92386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8879" y="5993468"/>
            <a:ext cx="894791" cy="772656"/>
          </a:xfrm>
          <a:prstGeom prst="line">
            <a:avLst/>
          </a:prstGeom>
          <a:noFill/>
          <a:ln w="28575">
            <a:solidFill>
              <a:srgbClr val="0432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Text Box 9">
            <a:extLst>
              <a:ext uri="{FF2B5EF4-FFF2-40B4-BE49-F238E27FC236}">
                <a16:creationId xmlns:a16="http://schemas.microsoft.com/office/drawing/2014/main" id="{499214FC-F76E-9E48-9D22-7D5E8EA2A499}"/>
              </a:ext>
            </a:extLst>
          </p:cNvPr>
          <p:cNvSpPr txBox="1">
            <a:spLocks noChangeArrowheads="1"/>
          </p:cNvSpPr>
          <p:nvPr/>
        </p:nvSpPr>
        <p:spPr bwMode="auto">
          <a:xfrm rot="20851271">
            <a:off x="8078343" y="6337718"/>
            <a:ext cx="68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Ack17</a:t>
            </a:r>
            <a:endParaRPr lang="en-US" altLang="en-US" sz="1000" dirty="0">
              <a:solidFill>
                <a:srgbClr val="0432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" name="Rectangle 51">
            <a:extLst>
              <a:ext uri="{FF2B5EF4-FFF2-40B4-BE49-F238E27FC236}">
                <a16:creationId xmlns:a16="http://schemas.microsoft.com/office/drawing/2014/main" id="{FB1675FB-675C-6C4E-B267-69314F64D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03" y="54165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C52BA7-1E81-B44A-B627-F677248C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531" y="216854"/>
            <a:ext cx="4837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Fast recovery w/ additional dup ACK (upon 4</a:t>
            </a:r>
            <a:r>
              <a:rPr lang="en-US" altLang="en-US" sz="1600" baseline="30000" dirty="0">
                <a:solidFill>
                  <a:srgbClr val="0432FF"/>
                </a:solidFill>
                <a:latin typeface="Tahoma" panose="020B0604030504040204" pitchFamily="34" charset="0"/>
              </a:rPr>
              <a:t>th</a:t>
            </a: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 dup)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AABA060-13C9-8E4A-9C1E-CF96C449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015" y="447674"/>
            <a:ext cx="3802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solidFill>
                  <a:srgbClr val="FF0000"/>
                </a:solidFill>
                <a:latin typeface="Tahoma" panose="020B0604030504040204" pitchFamily="34" charset="0"/>
              </a:rPr>
              <a:t> = 2, </a:t>
            </a:r>
            <a:r>
              <a:rPr lang="en-US" altLang="en-US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cwnd</a:t>
            </a:r>
            <a:r>
              <a:rPr lang="en-US" altLang="en-US" sz="1600" dirty="0">
                <a:solidFill>
                  <a:srgbClr val="FF0000"/>
                </a:solidFill>
                <a:latin typeface="Tahoma" panose="020B0604030504040204" pitchFamily="34" charset="0"/>
              </a:rPr>
              <a:t> = 5 +1 =6; send </a:t>
            </a:r>
            <a:r>
              <a:rPr lang="en-US" altLang="en-US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pkt</a:t>
            </a:r>
            <a:r>
              <a:rPr lang="en-US" altLang="en-US" sz="1600" dirty="0">
                <a:solidFill>
                  <a:srgbClr val="FF0000"/>
                </a:solidFill>
                <a:latin typeface="Tahoma" panose="020B0604030504040204" pitchFamily="34" charset="0"/>
              </a:rPr>
              <a:t> 10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EE0954-527F-314A-8A23-79BC3B853E9A}"/>
              </a:ext>
            </a:extLst>
          </p:cNvPr>
          <p:cNvGrpSpPr>
            <a:grpSpLocks/>
          </p:cNvGrpSpPr>
          <p:nvPr/>
        </p:nvGrpSpPr>
        <p:grpSpPr bwMode="auto">
          <a:xfrm>
            <a:off x="3945255" y="716915"/>
            <a:ext cx="1479550" cy="331788"/>
            <a:chOff x="1761554" y="1821109"/>
            <a:chExt cx="1480123" cy="331188"/>
          </a:xfrm>
        </p:grpSpPr>
        <p:sp>
          <p:nvSpPr>
            <p:cNvPr id="125" name="Rectangle 122">
              <a:extLst>
                <a:ext uri="{FF2B5EF4-FFF2-40B4-BE49-F238E27FC236}">
                  <a16:creationId xmlns:a16="http://schemas.microsoft.com/office/drawing/2014/main" id="{3834862F-44F4-C74A-9BD7-0B0CBBD38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62B4D48A-5EBF-DA49-8285-66C45691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7EC0F10-F480-9746-AF33-99AFC2197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28" name="Rectangle 125">
              <a:extLst>
                <a:ext uri="{FF2B5EF4-FFF2-40B4-BE49-F238E27FC236}">
                  <a16:creationId xmlns:a16="http://schemas.microsoft.com/office/drawing/2014/main" id="{CA95DDFD-9014-B24E-A05B-B40555FA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29" name="Rectangle 126">
              <a:extLst>
                <a:ext uri="{FF2B5EF4-FFF2-40B4-BE49-F238E27FC236}">
                  <a16:creationId xmlns:a16="http://schemas.microsoft.com/office/drawing/2014/main" id="{C732EE7C-8168-034D-B6DC-11D35FD5F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7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30" name="Rectangle 127">
              <a:extLst>
                <a:ext uri="{FF2B5EF4-FFF2-40B4-BE49-F238E27FC236}">
                  <a16:creationId xmlns:a16="http://schemas.microsoft.com/office/drawing/2014/main" id="{0EC7C23B-E1AC-B24C-B3FA-DFF48B071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9</a:t>
              </a:r>
            </a:p>
          </p:txBody>
        </p:sp>
      </p:grpSp>
      <p:sp>
        <p:nvSpPr>
          <p:cNvPr id="133" name="Line 14">
            <a:extLst>
              <a:ext uri="{FF2B5EF4-FFF2-40B4-BE49-F238E27FC236}">
                <a16:creationId xmlns:a16="http://schemas.microsoft.com/office/drawing/2014/main" id="{4B1784E7-010C-4142-914B-13C3DCD23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798" y="4684703"/>
            <a:ext cx="51181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4">
            <a:extLst>
              <a:ext uri="{FF2B5EF4-FFF2-40B4-BE49-F238E27FC236}">
                <a16:creationId xmlns:a16="http://schemas.microsoft.com/office/drawing/2014/main" id="{607D1319-118C-454D-9559-EA7E349C3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046" y="5651495"/>
            <a:ext cx="51181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7" grpId="0" animBg="1"/>
      <p:bldP spid="121" grpId="0"/>
      <p:bldP spid="134" grpId="0" animBg="1"/>
      <p:bldP spid="135" grpId="0" animBg="1"/>
      <p:bldP spid="136" grpId="0"/>
      <p:bldP spid="137" grpId="0"/>
      <p:bldP spid="145" grpId="0" animBg="1"/>
      <p:bldP spid="146" grpId="0"/>
      <p:bldP spid="147" grpId="0"/>
      <p:bldP spid="155" grpId="0"/>
      <p:bldP spid="156" grpId="0" animBg="1"/>
      <p:bldP spid="157" grpId="0"/>
      <p:bldP spid="158" grpId="0" animBg="1"/>
      <p:bldP spid="159" grpId="0"/>
      <p:bldP spid="160" grpId="0" animBg="1"/>
      <p:bldP spid="161" grpId="0" animBg="1"/>
      <p:bldP spid="162" grpId="0" animBg="1"/>
      <p:bldP spid="163" grpId="0" animBg="1"/>
      <p:bldP spid="163" grpId="1" animBg="1"/>
      <p:bldP spid="164" grpId="0"/>
      <p:bldP spid="172" grpId="0"/>
      <p:bldP spid="173" grpId="0"/>
      <p:bldP spid="181" grpId="0"/>
      <p:bldP spid="186" grpId="0" animBg="1"/>
      <p:bldP spid="187" grpId="0" animBg="1"/>
      <p:bldP spid="188" grpId="0" animBg="1"/>
      <p:bldP spid="192" grpId="0" animBg="1"/>
      <p:bldP spid="193" grpId="0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93" grpId="0" animBg="1"/>
      <p:bldP spid="94" grpId="0"/>
      <p:bldP spid="95" grpId="0" animBg="1"/>
      <p:bldP spid="96" grpId="0"/>
      <p:bldP spid="97" grpId="0"/>
      <p:bldP spid="105" grpId="0" animBg="1"/>
      <p:bldP spid="106" grpId="0"/>
      <p:bldP spid="107" grpId="0"/>
      <p:bldP spid="108" grpId="0" animBg="1"/>
      <p:bldP spid="109" grpId="0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/>
      <p:bldP spid="117" grpId="0"/>
      <p:bldP spid="118" grpId="0" animBg="1"/>
      <p:bldP spid="119" grpId="0"/>
      <p:bldP spid="133" grpId="0" animBg="1"/>
      <p:bldP spid="1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Number Placeholder 3">
            <a:extLst>
              <a:ext uri="{FF2B5EF4-FFF2-40B4-BE49-F238E27FC236}">
                <a16:creationId xmlns:a16="http://schemas.microsoft.com/office/drawing/2014/main" id="{DC3A296A-30AB-0E4A-9960-E471A063E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7F7CA6F-022C-5644-A495-E69790E0865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23234" name="Line 6">
            <a:extLst>
              <a:ext uri="{FF2B5EF4-FFF2-40B4-BE49-F238E27FC236}">
                <a16:creationId xmlns:a16="http://schemas.microsoft.com/office/drawing/2014/main" id="{5177147B-F038-124A-957E-EB40C48B4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4" y="317501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5" name="Text Box 9">
            <a:extLst>
              <a:ext uri="{FF2B5EF4-FFF2-40B4-BE49-F238E27FC236}">
                <a16:creationId xmlns:a16="http://schemas.microsoft.com/office/drawing/2014/main" id="{BE106A8A-302B-BF41-A7BC-DEBC192EF03B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940993" y="332424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1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3236" name="Line 13">
            <a:extLst>
              <a:ext uri="{FF2B5EF4-FFF2-40B4-BE49-F238E27FC236}">
                <a16:creationId xmlns:a16="http://schemas.microsoft.com/office/drawing/2014/main" id="{509D3AA0-5890-5544-98E0-D5D1CB2872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8738" y="131764"/>
            <a:ext cx="23812" cy="660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7" name="Line 14">
            <a:extLst>
              <a:ext uri="{FF2B5EF4-FFF2-40B4-BE49-F238E27FC236}">
                <a16:creationId xmlns:a16="http://schemas.microsoft.com/office/drawing/2014/main" id="{5EED4FF6-6E0C-CA46-9F44-C66173017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7626" y="169863"/>
            <a:ext cx="9525" cy="6481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7291EE41-03F2-2642-AD18-C85F48D8A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0194" y="722313"/>
            <a:ext cx="2488382" cy="45256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8160770A-7937-4F4F-9893-1CB01874D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5296" y="1185313"/>
            <a:ext cx="2491855" cy="2656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B5CE9849-3D5E-9040-B6B8-98AA02A94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4" y="135573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18011FF7-ED1F-3342-A32A-0641AD3CAF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7789" y="1498839"/>
            <a:ext cx="2456849" cy="50170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BE0AB399-0CED-3142-93EC-D70A2AD3D5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9787" y="1755517"/>
            <a:ext cx="2424852" cy="83845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2F010904-50A5-684F-AC85-2E698ECC3918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995851" y="1112935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2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3329" name="Line 33">
            <a:extLst>
              <a:ext uri="{FF2B5EF4-FFF2-40B4-BE49-F238E27FC236}">
                <a16:creationId xmlns:a16="http://schemas.microsoft.com/office/drawing/2014/main" id="{24AB32EF-BE18-7A42-9D5C-32F6515735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0986" y="3243110"/>
            <a:ext cx="2453650" cy="94738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30" name="Line 34">
            <a:extLst>
              <a:ext uri="{FF2B5EF4-FFF2-40B4-BE49-F238E27FC236}">
                <a16:creationId xmlns:a16="http://schemas.microsoft.com/office/drawing/2014/main" id="{F2E588A3-2127-4743-9A44-1C41364106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9387" y="3028330"/>
            <a:ext cx="2396067" cy="91502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331" name="Line 36">
            <a:extLst>
              <a:ext uri="{FF2B5EF4-FFF2-40B4-BE49-F238E27FC236}">
                <a16:creationId xmlns:a16="http://schemas.microsoft.com/office/drawing/2014/main" id="{B115278C-C39A-4A4C-8593-8DF97D9994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5394" y="2363395"/>
            <a:ext cx="2479242" cy="80027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78E95180-34AA-D74A-94CE-F31E8518BBFF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522380" y="822268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ack2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2DBA0DBA-657E-9E47-9BC7-586DAD444207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525237" y="1627764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ack3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5D69F09C-BA2B-3646-9550-426302433F33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530159" y="2288640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ack4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36" name="Line 21">
            <a:extLst>
              <a:ext uri="{FF2B5EF4-FFF2-40B4-BE49-F238E27FC236}">
                <a16:creationId xmlns:a16="http://schemas.microsoft.com/office/drawing/2014/main" id="{2BA41495-96E4-AE45-9B71-99B319167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841" y="2040945"/>
            <a:ext cx="2495531" cy="32443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0968D7EA-4226-E34F-916F-436BB701E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9" y="2249489"/>
            <a:ext cx="2182811" cy="34724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8EA68954-110D-C740-ADBB-9B41FBDB4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7446" y="2608754"/>
            <a:ext cx="2539067" cy="41972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92E65E08-F677-F246-89A1-B395CA9A7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62" y="2791553"/>
            <a:ext cx="2537410" cy="45054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9">
            <a:extLst>
              <a:ext uri="{FF2B5EF4-FFF2-40B4-BE49-F238E27FC236}">
                <a16:creationId xmlns:a16="http://schemas.microsoft.com/office/drawing/2014/main" id="{0257774B-5B18-514E-A449-F9C1ED081DDC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8421370" y="2442846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US" altLang="en-US" sz="1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7BF9B638-0939-E643-8762-5C171E6A03CF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574609" y="2836645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ack5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42" name="Text Box 9">
            <a:extLst>
              <a:ext uri="{FF2B5EF4-FFF2-40B4-BE49-F238E27FC236}">
                <a16:creationId xmlns:a16="http://schemas.microsoft.com/office/drawing/2014/main" id="{E4E00752-A526-9D43-A4BF-EBFE403AE25F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474383" y="3347014"/>
            <a:ext cx="1293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ack5 (1</a:t>
            </a:r>
            <a:r>
              <a:rPr lang="en-US" altLang="en-US" sz="1400" baseline="30000" dirty="0">
                <a:solidFill>
                  <a:srgbClr val="0432FF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 dup)</a:t>
            </a:r>
            <a:endParaRPr lang="en-US" altLang="en-US" sz="1000" dirty="0">
              <a:solidFill>
                <a:srgbClr val="0432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Text Box 9">
            <a:extLst>
              <a:ext uri="{FF2B5EF4-FFF2-40B4-BE49-F238E27FC236}">
                <a16:creationId xmlns:a16="http://schemas.microsoft.com/office/drawing/2014/main" id="{125EC9DF-6145-3F44-ACF4-AE839AE2A320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753468" y="3702439"/>
            <a:ext cx="134214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ack5 (2</a:t>
            </a:r>
            <a:r>
              <a:rPr lang="en-US" altLang="en-US" sz="1400" baseline="30000" dirty="0">
                <a:solidFill>
                  <a:srgbClr val="0432FF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 dup)</a:t>
            </a:r>
            <a:endParaRPr lang="en-US" altLang="en-US" sz="1000" dirty="0">
              <a:solidFill>
                <a:srgbClr val="0432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39ED6A33-F78B-2145-8F5B-180CD210A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1079500"/>
            <a:ext cx="5116512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A8D3F-2E28-8D49-8AE4-8743CD16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9" y="1035050"/>
            <a:ext cx="22172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slow start (upon ack2)</a:t>
            </a:r>
          </a:p>
        </p:txBody>
      </p:sp>
      <p:sp>
        <p:nvSpPr>
          <p:cNvPr id="223258" name="TextBox 48">
            <a:extLst>
              <a:ext uri="{FF2B5EF4-FFF2-40B4-BE49-F238E27FC236}">
                <a16:creationId xmlns:a16="http://schemas.microsoft.com/office/drawing/2014/main" id="{469103DD-0ED4-9644-B1D3-FB15702BE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6" y="-34925"/>
            <a:ext cx="13520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>
                <a:latin typeface="Tahoma" panose="020B0604030504040204" pitchFamily="34" charset="0"/>
              </a:rPr>
              <a:t>CC algorithm</a:t>
            </a:r>
          </a:p>
        </p:txBody>
      </p:sp>
      <p:sp>
        <p:nvSpPr>
          <p:cNvPr id="223259" name="TextBox 49">
            <a:extLst>
              <a:ext uri="{FF2B5EF4-FFF2-40B4-BE49-F238E27FC236}">
                <a16:creationId xmlns:a16="http://schemas.microsoft.com/office/drawing/2014/main" id="{6C475F92-B174-054D-89C8-13D85225A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-15240"/>
            <a:ext cx="18133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>
                <a:latin typeface="Tahoma" panose="020B0604030504040204" pitchFamily="34" charset="0"/>
              </a:rPr>
              <a:t>SR after </a:t>
            </a:r>
            <a:r>
              <a:rPr lang="en-US" altLang="en-US" sz="1600" u="sng" dirty="0" err="1">
                <a:latin typeface="Tahoma" panose="020B0604030504040204" pitchFamily="34" charset="0"/>
              </a:rPr>
              <a:t>algo</a:t>
            </a:r>
            <a:r>
              <a:rPr lang="en-US" altLang="en-US" sz="1600" u="sng" dirty="0">
                <a:latin typeface="Tahoma" panose="020B0604030504040204" pitchFamily="34" charset="0"/>
              </a:rPr>
              <a:t> runs</a:t>
            </a:r>
          </a:p>
        </p:txBody>
      </p:sp>
      <p:grpSp>
        <p:nvGrpSpPr>
          <p:cNvPr id="223260" name="Group 65">
            <a:extLst>
              <a:ext uri="{FF2B5EF4-FFF2-40B4-BE49-F238E27FC236}">
                <a16:creationId xmlns:a16="http://schemas.microsoft.com/office/drawing/2014/main" id="{E35F268E-02E7-DF4B-A5CB-31F12CB75D9D}"/>
              </a:ext>
            </a:extLst>
          </p:cNvPr>
          <p:cNvGrpSpPr>
            <a:grpSpLocks/>
          </p:cNvGrpSpPr>
          <p:nvPr/>
        </p:nvGrpSpPr>
        <p:grpSpPr bwMode="auto">
          <a:xfrm>
            <a:off x="4487862" y="606425"/>
            <a:ext cx="1330486" cy="274638"/>
            <a:chOff x="1761554" y="1821109"/>
            <a:chExt cx="1234118" cy="331188"/>
          </a:xfrm>
        </p:grpSpPr>
        <p:sp>
          <p:nvSpPr>
            <p:cNvPr id="223323" name="Rectangle 51">
              <a:extLst>
                <a:ext uri="{FF2B5EF4-FFF2-40B4-BE49-F238E27FC236}">
                  <a16:creationId xmlns:a16="http://schemas.microsoft.com/office/drawing/2014/main" id="{CEEC6E3E-A577-7349-8096-4C8FC3E63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23324" name="Rectangle 52">
              <a:extLst>
                <a:ext uri="{FF2B5EF4-FFF2-40B4-BE49-F238E27FC236}">
                  <a16:creationId xmlns:a16="http://schemas.microsoft.com/office/drawing/2014/main" id="{721730FC-2525-1741-85E4-947593E1D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3325" name="Rectangle 54">
              <a:extLst>
                <a:ext uri="{FF2B5EF4-FFF2-40B4-BE49-F238E27FC236}">
                  <a16:creationId xmlns:a16="http://schemas.microsoft.com/office/drawing/2014/main" id="{C03E7738-A0B7-3846-8DB5-AD7FDD86F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3326" name="Rectangle 55">
              <a:extLst>
                <a:ext uri="{FF2B5EF4-FFF2-40B4-BE49-F238E27FC236}">
                  <a16:creationId xmlns:a16="http://schemas.microsoft.com/office/drawing/2014/main" id="{D247D32D-0A80-3844-A2E3-4911D7F06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3328" name="Rectangle 64">
              <a:extLst>
                <a:ext uri="{FF2B5EF4-FFF2-40B4-BE49-F238E27FC236}">
                  <a16:creationId xmlns:a16="http://schemas.microsoft.com/office/drawing/2014/main" id="{B4D25EF9-7DAF-E44C-8911-C4259BD61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223261" name="TextBox 66">
            <a:extLst>
              <a:ext uri="{FF2B5EF4-FFF2-40B4-BE49-F238E27FC236}">
                <a16:creationId xmlns:a16="http://schemas.microsoft.com/office/drawing/2014/main" id="{5B4396D0-84A9-1A4C-A103-3BDF2ACBA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09564"/>
            <a:ext cx="984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cwnd</a:t>
            </a:r>
            <a:r>
              <a:rPr lang="en-US" altLang="en-US" sz="1600" dirty="0">
                <a:latin typeface="Tahoma" panose="020B0604030504040204" pitchFamily="34" charset="0"/>
              </a:rPr>
              <a:t> =1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8FB41AE-883C-5344-9C47-F460A7E52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975" y="1381124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=4</a:t>
            </a:r>
          </a:p>
        </p:txBody>
      </p:sp>
      <p:sp>
        <p:nvSpPr>
          <p:cNvPr id="77" name="Line 14">
            <a:extLst>
              <a:ext uri="{FF2B5EF4-FFF2-40B4-BE49-F238E27FC236}">
                <a16:creationId xmlns:a16="http://schemas.microsoft.com/office/drawing/2014/main" id="{D081361B-EA80-F045-86CD-F72200057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175" y="1946275"/>
            <a:ext cx="51181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95E13C-D8B0-424C-91A4-BD08C3C6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1900239"/>
            <a:ext cx="22172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slow start (upon ack3)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074AB0-70C6-8D49-B7D1-3E7F9785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832" y="2132330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=4</a:t>
            </a:r>
          </a:p>
        </p:txBody>
      </p:sp>
      <p:sp>
        <p:nvSpPr>
          <p:cNvPr id="87" name="Text Box 9">
            <a:extLst>
              <a:ext uri="{FF2B5EF4-FFF2-40B4-BE49-F238E27FC236}">
                <a16:creationId xmlns:a16="http://schemas.microsoft.com/office/drawing/2014/main" id="{BF768C7C-7035-4541-B35D-F9B8F032F04A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820431" y="197463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4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CA0532-1142-1747-94B1-D813E3C16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3065464"/>
            <a:ext cx="22813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slow start (upon ack5 )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5FD977-8744-E748-97F6-E319F0DF0F8F}"/>
              </a:ext>
            </a:extLst>
          </p:cNvPr>
          <p:cNvGrpSpPr>
            <a:grpSpLocks/>
          </p:cNvGrpSpPr>
          <p:nvPr/>
        </p:nvGrpSpPr>
        <p:grpSpPr bwMode="auto">
          <a:xfrm>
            <a:off x="4448171" y="3353435"/>
            <a:ext cx="1479550" cy="330200"/>
            <a:chOff x="1761554" y="1821109"/>
            <a:chExt cx="1480123" cy="331188"/>
          </a:xfrm>
        </p:grpSpPr>
        <p:sp>
          <p:nvSpPr>
            <p:cNvPr id="223305" name="Rectangle 89">
              <a:extLst>
                <a:ext uri="{FF2B5EF4-FFF2-40B4-BE49-F238E27FC236}">
                  <a16:creationId xmlns:a16="http://schemas.microsoft.com/office/drawing/2014/main" id="{65E34E54-9636-0C4C-9B18-9176E7CF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23306" name="Rectangle 90">
              <a:extLst>
                <a:ext uri="{FF2B5EF4-FFF2-40B4-BE49-F238E27FC236}">
                  <a16:creationId xmlns:a16="http://schemas.microsoft.com/office/drawing/2014/main" id="{519707E4-0FB3-3F4F-9A3C-1E7B9BF56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23307" name="Rectangle 91">
              <a:extLst>
                <a:ext uri="{FF2B5EF4-FFF2-40B4-BE49-F238E27FC236}">
                  <a16:creationId xmlns:a16="http://schemas.microsoft.com/office/drawing/2014/main" id="{B2EF4871-06CC-3D4E-89C9-3FBCCEDC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23308" name="Rectangle 92">
              <a:extLst>
                <a:ext uri="{FF2B5EF4-FFF2-40B4-BE49-F238E27FC236}">
                  <a16:creationId xmlns:a16="http://schemas.microsoft.com/office/drawing/2014/main" id="{FB908BDC-F711-FA4B-AAE1-A8D523538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23309" name="Rectangle 93">
              <a:extLst>
                <a:ext uri="{FF2B5EF4-FFF2-40B4-BE49-F238E27FC236}">
                  <a16:creationId xmlns:a16="http://schemas.microsoft.com/office/drawing/2014/main" id="{A7E34A80-BD9D-7745-AC32-D25BD1B5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7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3310" name="Rectangle 94">
              <a:extLst>
                <a:ext uri="{FF2B5EF4-FFF2-40B4-BE49-F238E27FC236}">
                  <a16:creationId xmlns:a16="http://schemas.microsoft.com/office/drawing/2014/main" id="{AA89EB05-BEA8-664A-992B-291BA330E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9</a:t>
              </a:r>
            </a:p>
          </p:txBody>
        </p:sp>
      </p:grpSp>
      <p:sp>
        <p:nvSpPr>
          <p:cNvPr id="97" name="Line 14">
            <a:extLst>
              <a:ext uri="{FF2B5EF4-FFF2-40B4-BE49-F238E27FC236}">
                <a16:creationId xmlns:a16="http://schemas.microsoft.com/office/drawing/2014/main" id="{F7F84153-EAD2-F641-9C00-C5609BA7A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025" y="3092450"/>
            <a:ext cx="51181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1">
            <a:extLst>
              <a:ext uri="{FF2B5EF4-FFF2-40B4-BE49-F238E27FC236}">
                <a16:creationId xmlns:a16="http://schemas.microsoft.com/office/drawing/2014/main" id="{4072318C-2727-864E-9C51-9631060E8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870" y="3201989"/>
            <a:ext cx="2493644" cy="42545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9">
            <a:extLst>
              <a:ext uri="{FF2B5EF4-FFF2-40B4-BE49-F238E27FC236}">
                <a16:creationId xmlns:a16="http://schemas.microsoft.com/office/drawing/2014/main" id="{2E1D70D1-DB2F-A54F-AE29-EF314D709B2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188572" y="3305275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8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0" name="Line 21">
            <a:extLst>
              <a:ext uri="{FF2B5EF4-FFF2-40B4-BE49-F238E27FC236}">
                <a16:creationId xmlns:a16="http://schemas.microsoft.com/office/drawing/2014/main" id="{03EC5508-B20F-234D-8D2C-881E4862A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932" y="3399154"/>
            <a:ext cx="2491456" cy="43783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D0074C-8EA0-7D43-8BB4-BE77F1F2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49" y="3706179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Do nothing upon ack5 (1</a:t>
            </a:r>
            <a:r>
              <a:rPr lang="en-US" altLang="en-US" sz="1600" baseline="30000" dirty="0">
                <a:solidFill>
                  <a:srgbClr val="0432FF"/>
                </a:solidFill>
                <a:latin typeface="Tahoma" panose="020B0604030504040204" pitchFamily="34" charset="0"/>
              </a:rPr>
              <a:t>st</a:t>
            </a: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 dup 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83CC60D-90AE-7A4C-892B-E488A34C7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609" y="3927475"/>
            <a:ext cx="3190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Do nothing upon ack5 (2</a:t>
            </a:r>
            <a:r>
              <a:rPr lang="en-US" altLang="en-US" sz="1600" baseline="30000" dirty="0">
                <a:solidFill>
                  <a:srgbClr val="0432FF"/>
                </a:solidFill>
                <a:latin typeface="Tahoma" panose="020B0604030504040204" pitchFamily="34" charset="0"/>
              </a:rPr>
              <a:t>nd|</a:t>
            </a: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 dup )</a:t>
            </a:r>
          </a:p>
        </p:txBody>
      </p:sp>
      <p:sp>
        <p:nvSpPr>
          <p:cNvPr id="103" name="Text Box 9">
            <a:extLst>
              <a:ext uri="{FF2B5EF4-FFF2-40B4-BE49-F238E27FC236}">
                <a16:creationId xmlns:a16="http://schemas.microsoft.com/office/drawing/2014/main" id="{4733507E-6F9C-054A-8F67-0E733C165962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582702" y="4136175"/>
            <a:ext cx="12859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ack5 (3</a:t>
            </a:r>
            <a:r>
              <a:rPr lang="en-US" altLang="en-US" sz="1400" baseline="30000" dirty="0">
                <a:solidFill>
                  <a:srgbClr val="0432FF"/>
                </a:solidFill>
                <a:latin typeface="Arial" panose="020B0604020202020204" pitchFamily="34" charset="0"/>
              </a:rPr>
              <a:t>rd</a:t>
            </a: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 dup)</a:t>
            </a:r>
            <a:endParaRPr lang="en-US" altLang="en-US" sz="1000" dirty="0">
              <a:solidFill>
                <a:srgbClr val="0432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 Box 9">
            <a:extLst>
              <a:ext uri="{FF2B5EF4-FFF2-40B4-BE49-F238E27FC236}">
                <a16:creationId xmlns:a16="http://schemas.microsoft.com/office/drawing/2014/main" id="{7E8624FD-51D6-1F48-9CB6-20F845F69051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466840" y="5248693"/>
            <a:ext cx="13131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ack5 (4</a:t>
            </a:r>
            <a:r>
              <a:rPr lang="en-US" altLang="en-US" sz="1400" baseline="30000" dirty="0">
                <a:solidFill>
                  <a:srgbClr val="0432FF"/>
                </a:solidFill>
                <a:latin typeface="Arial" panose="020B0604020202020204" pitchFamily="34" charset="0"/>
              </a:rPr>
              <a:t>th </a:t>
            </a:r>
            <a:r>
              <a:rPr lang="en-US" altLang="en-US" sz="1400" dirty="0">
                <a:solidFill>
                  <a:srgbClr val="0432FF"/>
                </a:solidFill>
                <a:latin typeface="Arial" panose="020B0604020202020204" pitchFamily="34" charset="0"/>
              </a:rPr>
              <a:t> dup)</a:t>
            </a:r>
            <a:endParaRPr lang="en-US" altLang="en-US" sz="1000" dirty="0">
              <a:solidFill>
                <a:srgbClr val="0432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" name="Line 23">
            <a:extLst>
              <a:ext uri="{FF2B5EF4-FFF2-40B4-BE49-F238E27FC236}">
                <a16:creationId xmlns:a16="http://schemas.microsoft.com/office/drawing/2014/main" id="{1E699E51-6E9B-7A47-826E-0D7B13925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1119" y="3610071"/>
            <a:ext cx="2484757" cy="95240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3">
            <a:extLst>
              <a:ext uri="{FF2B5EF4-FFF2-40B4-BE49-F238E27FC236}">
                <a16:creationId xmlns:a16="http://schemas.microsoft.com/office/drawing/2014/main" id="{44DC1D65-2290-C14F-9567-BB55602BB1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2231" y="3850536"/>
            <a:ext cx="2484155" cy="19534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4">
            <a:extLst>
              <a:ext uri="{FF2B5EF4-FFF2-40B4-BE49-F238E27FC236}">
                <a16:creationId xmlns:a16="http://schemas.microsoft.com/office/drawing/2014/main" id="{88FED1CB-26C2-E44D-9216-0494AB40C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4036" y="4171314"/>
            <a:ext cx="4606925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B57514-ED44-2847-AF27-113A6FF29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4279903"/>
            <a:ext cx="3337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432FF"/>
                </a:solidFill>
                <a:latin typeface="Tahoma" panose="020B0604030504040204" pitchFamily="34" charset="0"/>
              </a:rPr>
              <a:t>Fast retransmit (upon 3 dup ack5 )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5E6121-127D-5944-87C9-6A693486AFCD}"/>
              </a:ext>
            </a:extLst>
          </p:cNvPr>
          <p:cNvGrpSpPr>
            <a:grpSpLocks/>
          </p:cNvGrpSpPr>
          <p:nvPr/>
        </p:nvGrpSpPr>
        <p:grpSpPr bwMode="auto">
          <a:xfrm>
            <a:off x="4411666" y="5283200"/>
            <a:ext cx="1481138" cy="331788"/>
            <a:chOff x="1761554" y="1821109"/>
            <a:chExt cx="1480123" cy="331188"/>
          </a:xfrm>
        </p:grpSpPr>
        <p:sp>
          <p:nvSpPr>
            <p:cNvPr id="223299" name="Rectangle 110">
              <a:extLst>
                <a:ext uri="{FF2B5EF4-FFF2-40B4-BE49-F238E27FC236}">
                  <a16:creationId xmlns:a16="http://schemas.microsoft.com/office/drawing/2014/main" id="{1B0FE4F5-03E7-324B-9E46-1C2A85B9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23300" name="Rectangle 111">
              <a:extLst>
                <a:ext uri="{FF2B5EF4-FFF2-40B4-BE49-F238E27FC236}">
                  <a16:creationId xmlns:a16="http://schemas.microsoft.com/office/drawing/2014/main" id="{62AA48BE-A31B-2B47-9432-CACBD9608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23301" name="Rectangle 112">
              <a:extLst>
                <a:ext uri="{FF2B5EF4-FFF2-40B4-BE49-F238E27FC236}">
                  <a16:creationId xmlns:a16="http://schemas.microsoft.com/office/drawing/2014/main" id="{FACDFD1F-839B-B748-BD59-37D4F1100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23302" name="Rectangle 113">
              <a:extLst>
                <a:ext uri="{FF2B5EF4-FFF2-40B4-BE49-F238E27FC236}">
                  <a16:creationId xmlns:a16="http://schemas.microsoft.com/office/drawing/2014/main" id="{5E93FF89-A719-274F-B494-BB6B76154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23303" name="Rectangle 114">
              <a:extLst>
                <a:ext uri="{FF2B5EF4-FFF2-40B4-BE49-F238E27FC236}">
                  <a16:creationId xmlns:a16="http://schemas.microsoft.com/office/drawing/2014/main" id="{EB10EE9A-D5C3-7B40-91CD-5239193C1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7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3304" name="Rectangle 115">
              <a:extLst>
                <a:ext uri="{FF2B5EF4-FFF2-40B4-BE49-F238E27FC236}">
                  <a16:creationId xmlns:a16="http://schemas.microsoft.com/office/drawing/2014/main" id="{2A94741C-C9E4-D942-A6CA-98C56AD6D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9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A230216-0CE2-124D-AA0C-D3ABC1756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239" y="4497388"/>
                <a:ext cx="272472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ssh = max(2, 5/2) = 2.5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1600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err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cwnd</a:t>
                </a:r>
                <a:r>
                  <a:rPr lang="en-US" altLang="en-US" sz="16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 = </a:t>
                </a:r>
                <a:r>
                  <a:rPr lang="en-US" altLang="en-US" sz="1600" dirty="0" err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ssh</a:t>
                </a:r>
                <a:r>
                  <a:rPr lang="en-US" altLang="en-US" sz="16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 + 3 =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en-US" sz="1600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err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Retx</a:t>
                </a:r>
                <a:r>
                  <a:rPr lang="en-US" altLang="en-US" sz="16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rgbClr val="FF0000"/>
                    </a:solidFill>
                    <a:latin typeface="Tahoma" panose="020B0604030504040204" pitchFamily="34" charset="0"/>
                  </a:rPr>
                  <a:t>pkt</a:t>
                </a:r>
                <a:r>
                  <a:rPr lang="en-US" altLang="en-US" sz="16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 5</a:t>
                </a: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A230216-0CE2-124D-AA0C-D3ABC1756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1239" y="4497388"/>
                <a:ext cx="2724720" cy="830997"/>
              </a:xfrm>
              <a:prstGeom prst="rect">
                <a:avLst/>
              </a:prstGeom>
              <a:blipFill>
                <a:blip r:embed="rId2"/>
                <a:stretch>
                  <a:fillRect l="-1395" t="-1493" b="-59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ine 6">
            <a:extLst>
              <a:ext uri="{FF2B5EF4-FFF2-40B4-BE49-F238E27FC236}">
                <a16:creationId xmlns:a16="http://schemas.microsoft.com/office/drawing/2014/main" id="{76182E2A-3648-EE4A-92A6-730730298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6" y="4569108"/>
            <a:ext cx="2506661" cy="10427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Text Box 9">
            <a:extLst>
              <a:ext uri="{FF2B5EF4-FFF2-40B4-BE49-F238E27FC236}">
                <a16:creationId xmlns:a16="http://schemas.microsoft.com/office/drawing/2014/main" id="{87CC8A1E-9A5F-E440-9F73-ECCC513C3A29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040054" y="5066984"/>
            <a:ext cx="593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5</a:t>
            </a:r>
            <a:endParaRPr lang="en-US" altLang="en-US" sz="1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2B4D726-35BF-EA42-8B96-2D47AA3D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1" y="5623244"/>
            <a:ext cx="4837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432FF"/>
                </a:solidFill>
                <a:latin typeface="Tahoma" panose="020B0604030504040204" pitchFamily="34" charset="0"/>
              </a:rPr>
              <a:t>Fast recovery w/ additional dup ACK (upon 4</a:t>
            </a:r>
            <a:r>
              <a:rPr lang="en-US" altLang="en-US" sz="1600" baseline="30000">
                <a:solidFill>
                  <a:srgbClr val="0432FF"/>
                </a:solidFill>
                <a:latin typeface="Tahoma" panose="020B0604030504040204" pitchFamily="34" charset="0"/>
              </a:rPr>
              <a:t>th</a:t>
            </a:r>
            <a:r>
              <a:rPr lang="en-US" altLang="en-US" sz="1600">
                <a:solidFill>
                  <a:srgbClr val="0432FF"/>
                </a:solidFill>
                <a:latin typeface="Tahoma" panose="020B0604030504040204" pitchFamily="34" charset="0"/>
              </a:rPr>
              <a:t> dup)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8B73969-67F9-8E49-9364-6E5A953C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5920105"/>
            <a:ext cx="2574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solidFill>
                  <a:srgbClr val="FF0000"/>
                </a:solidFill>
                <a:latin typeface="Tahoma" panose="020B0604030504040204" pitchFamily="34" charset="0"/>
              </a:rPr>
              <a:t> = 2, </a:t>
            </a:r>
            <a:r>
              <a:rPr lang="en-US" altLang="en-US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cwnd</a:t>
            </a:r>
            <a:r>
              <a:rPr lang="en-US" altLang="en-US" sz="1600" dirty="0">
                <a:solidFill>
                  <a:srgbClr val="FF0000"/>
                </a:solidFill>
                <a:latin typeface="Tahoma" panose="020B0604030504040204" pitchFamily="34" charset="0"/>
              </a:rPr>
              <a:t> = 5 +1 =6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ahoma" panose="020B0604030504040204" pitchFamily="34" charset="0"/>
              </a:rPr>
              <a:t>send </a:t>
            </a:r>
            <a:r>
              <a:rPr lang="en-US" altLang="en-US" sz="1600" dirty="0" err="1">
                <a:solidFill>
                  <a:srgbClr val="FF0000"/>
                </a:solidFill>
                <a:latin typeface="Tahoma" panose="020B0604030504040204" pitchFamily="34" charset="0"/>
              </a:rPr>
              <a:t>pkt</a:t>
            </a:r>
            <a:r>
              <a:rPr lang="en-US" altLang="en-US" sz="1600" dirty="0">
                <a:solidFill>
                  <a:srgbClr val="FF0000"/>
                </a:solidFill>
                <a:latin typeface="Tahoma" panose="020B0604030504040204" pitchFamily="34" charset="0"/>
              </a:rPr>
              <a:t> 10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0F03FA-9FB2-5847-AE53-4D7AD2BE5D75}"/>
              </a:ext>
            </a:extLst>
          </p:cNvPr>
          <p:cNvGrpSpPr>
            <a:grpSpLocks/>
          </p:cNvGrpSpPr>
          <p:nvPr/>
        </p:nvGrpSpPr>
        <p:grpSpPr bwMode="auto">
          <a:xfrm>
            <a:off x="4433891" y="6480491"/>
            <a:ext cx="1479550" cy="331788"/>
            <a:chOff x="1761554" y="1821109"/>
            <a:chExt cx="1480123" cy="331188"/>
          </a:xfrm>
        </p:grpSpPr>
        <p:sp>
          <p:nvSpPr>
            <p:cNvPr id="223293" name="Rectangle 122">
              <a:extLst>
                <a:ext uri="{FF2B5EF4-FFF2-40B4-BE49-F238E27FC236}">
                  <a16:creationId xmlns:a16="http://schemas.microsoft.com/office/drawing/2014/main" id="{023EDB8C-9D83-1344-B307-C5204AA77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23294" name="Rectangle 123">
              <a:extLst>
                <a:ext uri="{FF2B5EF4-FFF2-40B4-BE49-F238E27FC236}">
                  <a16:creationId xmlns:a16="http://schemas.microsoft.com/office/drawing/2014/main" id="{FD7246F1-7EDF-6446-957E-294DB543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23295" name="Rectangle 124">
              <a:extLst>
                <a:ext uri="{FF2B5EF4-FFF2-40B4-BE49-F238E27FC236}">
                  <a16:creationId xmlns:a16="http://schemas.microsoft.com/office/drawing/2014/main" id="{5EE98C58-A1B8-CC49-A14D-0D7EF0C4C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23296" name="Rectangle 125">
              <a:extLst>
                <a:ext uri="{FF2B5EF4-FFF2-40B4-BE49-F238E27FC236}">
                  <a16:creationId xmlns:a16="http://schemas.microsoft.com/office/drawing/2014/main" id="{ECC1366A-9996-A14F-BE81-E67C59B7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23297" name="Rectangle 126">
              <a:extLst>
                <a:ext uri="{FF2B5EF4-FFF2-40B4-BE49-F238E27FC236}">
                  <a16:creationId xmlns:a16="http://schemas.microsoft.com/office/drawing/2014/main" id="{D6698E42-B521-4849-AC55-B22DC1C98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7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223298" name="Rectangle 127">
              <a:extLst>
                <a:ext uri="{FF2B5EF4-FFF2-40B4-BE49-F238E27FC236}">
                  <a16:creationId xmlns:a16="http://schemas.microsoft.com/office/drawing/2014/main" id="{01E715E0-4D72-8A47-9494-9DD634CC5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9</a:t>
              </a:r>
            </a:p>
          </p:txBody>
        </p:sp>
      </p:grpSp>
      <p:sp>
        <p:nvSpPr>
          <p:cNvPr id="131" name="Line 6">
            <a:extLst>
              <a:ext uri="{FF2B5EF4-FFF2-40B4-BE49-F238E27FC236}">
                <a16:creationId xmlns:a16="http://schemas.microsoft.com/office/drawing/2014/main" id="{E7831275-28CD-734D-A7B1-611CCF8C3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232" y="5831173"/>
            <a:ext cx="2494281" cy="60588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 Box 9">
            <a:extLst>
              <a:ext uri="{FF2B5EF4-FFF2-40B4-BE49-F238E27FC236}">
                <a16:creationId xmlns:a16="http://schemas.microsoft.com/office/drawing/2014/main" id="{1BD34F83-DF04-0B41-906A-1CB04761593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863523" y="6040121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10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1FE509-80D5-534E-AF76-1422CE49F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1019810"/>
            <a:ext cx="1507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cwnd</a:t>
            </a:r>
            <a:r>
              <a:rPr lang="en-US" altLang="en-US" sz="1600" dirty="0">
                <a:latin typeface="Tahoma" panose="020B0604030504040204" pitchFamily="34" charset="0"/>
              </a:rPr>
              <a:t> =1+1=2</a:t>
            </a:r>
          </a:p>
        </p:txBody>
      </p:sp>
      <p:sp>
        <p:nvSpPr>
          <p:cNvPr id="112" name="Rectangle 51">
            <a:extLst>
              <a:ext uri="{FF2B5EF4-FFF2-40B4-BE49-F238E27FC236}">
                <a16:creationId xmlns:a16="http://schemas.microsoft.com/office/drawing/2014/main" id="{E099F09B-870B-0747-A091-593ABC0B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104838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14" name="Rectangle 51">
            <a:extLst>
              <a:ext uri="{FF2B5EF4-FFF2-40B4-BE49-F238E27FC236}">
                <a16:creationId xmlns:a16="http://schemas.microsoft.com/office/drawing/2014/main" id="{2E979403-CA77-2347-8DCC-991E9ED8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793" y="126936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F1319920-5F2F-3942-8FC5-B3AFEA54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793" y="21780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16" name="Rectangle 51">
            <a:extLst>
              <a:ext uri="{FF2B5EF4-FFF2-40B4-BE49-F238E27FC236}">
                <a16:creationId xmlns:a16="http://schemas.microsoft.com/office/drawing/2014/main" id="{3E693654-2ADC-B74E-9318-E82610CF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50" y="586784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23" name="Rectangle 51">
            <a:extLst>
              <a:ext uri="{FF2B5EF4-FFF2-40B4-BE49-F238E27FC236}">
                <a16:creationId xmlns:a16="http://schemas.microsoft.com/office/drawing/2014/main" id="{F41876C8-77C4-8949-ACD8-89FB612A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563" y="133794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24" name="Rectangle 51">
            <a:extLst>
              <a:ext uri="{FF2B5EF4-FFF2-40B4-BE49-F238E27FC236}">
                <a16:creationId xmlns:a16="http://schemas.microsoft.com/office/drawing/2014/main" id="{CEE99BFF-A24F-CE44-B7E7-A3ABBA75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943" y="157035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3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0412AC5-3061-4C4C-B205-162ABED51BA4}"/>
              </a:ext>
            </a:extLst>
          </p:cNvPr>
          <p:cNvGrpSpPr>
            <a:grpSpLocks/>
          </p:cNvGrpSpPr>
          <p:nvPr/>
        </p:nvGrpSpPr>
        <p:grpSpPr bwMode="auto">
          <a:xfrm>
            <a:off x="4505008" y="2128203"/>
            <a:ext cx="1226096" cy="286427"/>
            <a:chOff x="1761554" y="1821109"/>
            <a:chExt cx="1234118" cy="331188"/>
          </a:xfrm>
        </p:grpSpPr>
        <p:sp>
          <p:nvSpPr>
            <p:cNvPr id="126" name="Rectangle 68">
              <a:extLst>
                <a:ext uri="{FF2B5EF4-FFF2-40B4-BE49-F238E27FC236}">
                  <a16:creationId xmlns:a16="http://schemas.microsoft.com/office/drawing/2014/main" id="{08FB7D79-F031-074E-A1A3-16B9B743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27" name="Rectangle 69">
              <a:extLst>
                <a:ext uri="{FF2B5EF4-FFF2-40B4-BE49-F238E27FC236}">
                  <a16:creationId xmlns:a16="http://schemas.microsoft.com/office/drawing/2014/main" id="{2A541E52-B68F-7146-913F-636319D3F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28" name="Rectangle 70">
              <a:extLst>
                <a:ext uri="{FF2B5EF4-FFF2-40B4-BE49-F238E27FC236}">
                  <a16:creationId xmlns:a16="http://schemas.microsoft.com/office/drawing/2014/main" id="{E55706FE-B80C-3244-8D16-8877D59EE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3" name="Rectangle 73">
              <a:extLst>
                <a:ext uri="{FF2B5EF4-FFF2-40B4-BE49-F238E27FC236}">
                  <a16:creationId xmlns:a16="http://schemas.microsoft.com/office/drawing/2014/main" id="{6F7DF26D-D520-AF4A-A8F1-AA06E4ABF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C7BABFC6-BC06-F642-8861-B28271D60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745" y="1858010"/>
            <a:ext cx="1507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cwnd</a:t>
            </a:r>
            <a:r>
              <a:rPr lang="en-US" altLang="en-US" sz="1600" dirty="0">
                <a:latin typeface="Tahoma" panose="020B0604030504040204" pitchFamily="34" charset="0"/>
              </a:rPr>
              <a:t> =2+1=3</a:t>
            </a:r>
          </a:p>
        </p:txBody>
      </p:sp>
      <p:grpSp>
        <p:nvGrpSpPr>
          <p:cNvPr id="136" name="Group 65">
            <a:extLst>
              <a:ext uri="{FF2B5EF4-FFF2-40B4-BE49-F238E27FC236}">
                <a16:creationId xmlns:a16="http://schemas.microsoft.com/office/drawing/2014/main" id="{11362C53-B6D3-714B-B79E-41E60095BBD7}"/>
              </a:ext>
            </a:extLst>
          </p:cNvPr>
          <p:cNvGrpSpPr>
            <a:grpSpLocks/>
          </p:cNvGrpSpPr>
          <p:nvPr/>
        </p:nvGrpSpPr>
        <p:grpSpPr bwMode="auto">
          <a:xfrm>
            <a:off x="4491672" y="1318895"/>
            <a:ext cx="1330486" cy="274638"/>
            <a:chOff x="1761554" y="1821109"/>
            <a:chExt cx="1234118" cy="331188"/>
          </a:xfrm>
        </p:grpSpPr>
        <p:sp>
          <p:nvSpPr>
            <p:cNvPr id="137" name="Rectangle 51">
              <a:extLst>
                <a:ext uri="{FF2B5EF4-FFF2-40B4-BE49-F238E27FC236}">
                  <a16:creationId xmlns:a16="http://schemas.microsoft.com/office/drawing/2014/main" id="{3E84CA00-BBCB-D842-BE38-E000D26B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39" name="Rectangle 54">
              <a:extLst>
                <a:ext uri="{FF2B5EF4-FFF2-40B4-BE49-F238E27FC236}">
                  <a16:creationId xmlns:a16="http://schemas.microsoft.com/office/drawing/2014/main" id="{67150D29-3A51-094C-B2CE-E304BD860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662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40" name="Rectangle 55">
              <a:extLst>
                <a:ext uri="{FF2B5EF4-FFF2-40B4-BE49-F238E27FC236}">
                  <a16:creationId xmlns:a16="http://schemas.microsoft.com/office/drawing/2014/main" id="{E84D78B0-97D1-224F-9B53-6255B6E37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65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60630ABD-B142-3F48-8ADA-0259A8F63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67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43" name="Rectangle 51">
            <a:extLst>
              <a:ext uri="{FF2B5EF4-FFF2-40B4-BE49-F238E27FC236}">
                <a16:creationId xmlns:a16="http://schemas.microsoft.com/office/drawing/2014/main" id="{22649B38-4B29-D44C-8222-EF0E5900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802" y="1311275"/>
            <a:ext cx="265215" cy="2746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45" name="Rectangle 69">
            <a:extLst>
              <a:ext uri="{FF2B5EF4-FFF2-40B4-BE49-F238E27FC236}">
                <a16:creationId xmlns:a16="http://schemas.microsoft.com/office/drawing/2014/main" id="{DDF838D3-A0B0-3542-9DC0-4DA99FB4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254" y="2120583"/>
            <a:ext cx="244406" cy="28642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5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C648EE4-0D43-4148-AEFF-5C0090DAE1D0}"/>
              </a:ext>
            </a:extLst>
          </p:cNvPr>
          <p:cNvGrpSpPr>
            <a:grpSpLocks/>
          </p:cNvGrpSpPr>
          <p:nvPr/>
        </p:nvGrpSpPr>
        <p:grpSpPr bwMode="auto">
          <a:xfrm>
            <a:off x="4440235" y="2726373"/>
            <a:ext cx="1240384" cy="286427"/>
            <a:chOff x="1761554" y="1821109"/>
            <a:chExt cx="1248499" cy="331188"/>
          </a:xfrm>
        </p:grpSpPr>
        <p:sp>
          <p:nvSpPr>
            <p:cNvPr id="147" name="Rectangle 68">
              <a:extLst>
                <a:ext uri="{FF2B5EF4-FFF2-40B4-BE49-F238E27FC236}">
                  <a16:creationId xmlns:a16="http://schemas.microsoft.com/office/drawing/2014/main" id="{DB29ADA9-51CD-ED44-901C-AE6B5EA41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54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48" name="Rectangle 69">
              <a:extLst>
                <a:ext uri="{FF2B5EF4-FFF2-40B4-BE49-F238E27FC236}">
                  <a16:creationId xmlns:a16="http://schemas.microsoft.com/office/drawing/2014/main" id="{A4628EB1-7C7D-2D43-80A1-41A2A97F0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559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51" name="Rectangle 73">
              <a:extLst>
                <a:ext uri="{FF2B5EF4-FFF2-40B4-BE49-F238E27FC236}">
                  <a16:creationId xmlns:a16="http://schemas.microsoft.com/office/drawing/2014/main" id="{7EACE9F7-7C04-454C-B3D8-5408D26B0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048" y="1821109"/>
              <a:ext cx="246005" cy="3311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A65CAA5-2EFA-5F4F-A573-F947C9430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2456180"/>
            <a:ext cx="1507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cwnd</a:t>
            </a:r>
            <a:r>
              <a:rPr lang="en-US" altLang="en-US" sz="1600" dirty="0">
                <a:latin typeface="Tahoma" panose="020B0604030504040204" pitchFamily="34" charset="0"/>
              </a:rPr>
              <a:t> =3+1=4</a:t>
            </a:r>
          </a:p>
        </p:txBody>
      </p:sp>
      <p:sp>
        <p:nvSpPr>
          <p:cNvPr id="153" name="Rectangle 69">
            <a:extLst>
              <a:ext uri="{FF2B5EF4-FFF2-40B4-BE49-F238E27FC236}">
                <a16:creationId xmlns:a16="http://schemas.microsoft.com/office/drawing/2014/main" id="{D1A26CE1-3756-D542-91D5-D2145C4ED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68" y="2730183"/>
            <a:ext cx="244406" cy="28642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54" name="Rectangle 51">
            <a:extLst>
              <a:ext uri="{FF2B5EF4-FFF2-40B4-BE49-F238E27FC236}">
                <a16:creationId xmlns:a16="http://schemas.microsoft.com/office/drawing/2014/main" id="{B9970096-B3CE-DD4A-8A7A-088F5EB2B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793" y="193230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55" name="Rectangle 51">
            <a:extLst>
              <a:ext uri="{FF2B5EF4-FFF2-40B4-BE49-F238E27FC236}">
                <a16:creationId xmlns:a16="http://schemas.microsoft.com/office/drawing/2014/main" id="{FCEB70D3-3A78-DB49-8C18-8DCDB86E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03" y="216471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56" name="Rectangle 51">
            <a:extLst>
              <a:ext uri="{FF2B5EF4-FFF2-40B4-BE49-F238E27FC236}">
                <a16:creationId xmlns:a16="http://schemas.microsoft.com/office/drawing/2014/main" id="{DF17814D-7E12-4147-937E-EF5DA532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373" y="219900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57" name="Rectangle 69">
            <a:extLst>
              <a:ext uri="{FF2B5EF4-FFF2-40B4-BE49-F238E27FC236}">
                <a16:creationId xmlns:a16="http://schemas.microsoft.com/office/drawing/2014/main" id="{F50707E7-1AA5-4340-80AF-C7F3E033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608" y="2733993"/>
            <a:ext cx="244406" cy="28642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8BBA234-5C1B-904B-95E1-3163DD3E0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2475549"/>
            <a:ext cx="22172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slow start (upon ack4)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C19A92-8AB1-A549-B515-E2DF64E2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3782" y="2707640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=4</a:t>
            </a:r>
          </a:p>
        </p:txBody>
      </p:sp>
      <p:sp>
        <p:nvSpPr>
          <p:cNvPr id="160" name="Rectangle 51">
            <a:extLst>
              <a:ext uri="{FF2B5EF4-FFF2-40B4-BE49-F238E27FC236}">
                <a16:creationId xmlns:a16="http://schemas.microsoft.com/office/drawing/2014/main" id="{0A9C480C-49B9-AD45-B203-C94EAB13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03" y="247332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61" name="Rectangle 51">
            <a:extLst>
              <a:ext uri="{FF2B5EF4-FFF2-40B4-BE49-F238E27FC236}">
                <a16:creationId xmlns:a16="http://schemas.microsoft.com/office/drawing/2014/main" id="{0E96D442-E048-9E43-B313-C4075EF6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269430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43766CF-9F0B-774D-B219-A1BFDDEE3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2" y="3271520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C6B943F-E7F7-5144-88BE-455D57FB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365" y="3042920"/>
            <a:ext cx="1507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cwnd</a:t>
            </a:r>
            <a:r>
              <a:rPr lang="en-US" altLang="en-US" sz="1600" dirty="0">
                <a:latin typeface="Tahoma" panose="020B0604030504040204" pitchFamily="34" charset="0"/>
              </a:rPr>
              <a:t> =4+1=5</a:t>
            </a:r>
          </a:p>
        </p:txBody>
      </p:sp>
      <p:sp>
        <p:nvSpPr>
          <p:cNvPr id="164" name="Rectangle 51">
            <a:extLst>
              <a:ext uri="{FF2B5EF4-FFF2-40B4-BE49-F238E27FC236}">
                <a16:creationId xmlns:a16="http://schemas.microsoft.com/office/drawing/2014/main" id="{040A1CA5-5E00-034E-AB87-D0D9135BB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983" y="307149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65" name="Rectangle 51">
            <a:extLst>
              <a:ext uri="{FF2B5EF4-FFF2-40B4-BE49-F238E27FC236}">
                <a16:creationId xmlns:a16="http://schemas.microsoft.com/office/drawing/2014/main" id="{08EBFB28-3B4C-7248-BCAF-FA1BC0C3D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29247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66" name="Rectangle 51">
            <a:extLst>
              <a:ext uri="{FF2B5EF4-FFF2-40B4-BE49-F238E27FC236}">
                <a16:creationId xmlns:a16="http://schemas.microsoft.com/office/drawing/2014/main" id="{6CE6775F-6028-0D44-83B4-3B94AB9CB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753" y="2908618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67" name="Rectangle 51">
            <a:extLst>
              <a:ext uri="{FF2B5EF4-FFF2-40B4-BE49-F238E27FC236}">
                <a16:creationId xmlns:a16="http://schemas.microsoft.com/office/drawing/2014/main" id="{31F4C3BA-79E2-9D4B-85E0-7D93CEE8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563" y="314388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68" name="Text Box 9">
            <a:extLst>
              <a:ext uri="{FF2B5EF4-FFF2-40B4-BE49-F238E27FC236}">
                <a16:creationId xmlns:a16="http://schemas.microsoft.com/office/drawing/2014/main" id="{2E39AA65-C751-A946-84E8-D4F1A249B73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789951" y="225276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5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69" name="Text Box 9">
            <a:extLst>
              <a:ext uri="{FF2B5EF4-FFF2-40B4-BE49-F238E27FC236}">
                <a16:creationId xmlns:a16="http://schemas.microsoft.com/office/drawing/2014/main" id="{FE886776-2E41-3045-B386-04DE78586B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041411" y="266424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6</a:t>
            </a:r>
          </a:p>
        </p:txBody>
      </p:sp>
      <p:sp>
        <p:nvSpPr>
          <p:cNvPr id="170" name="Text Box 9">
            <a:extLst>
              <a:ext uri="{FF2B5EF4-FFF2-40B4-BE49-F238E27FC236}">
                <a16:creationId xmlns:a16="http://schemas.microsoft.com/office/drawing/2014/main" id="{0DFCC53E-6CDC-B441-A1B7-4C55D6EBC25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950921" y="2879507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7</a:t>
            </a:r>
          </a:p>
        </p:txBody>
      </p:sp>
      <p:sp>
        <p:nvSpPr>
          <p:cNvPr id="171" name="Text Box 9">
            <a:extLst>
              <a:ext uri="{FF2B5EF4-FFF2-40B4-BE49-F238E27FC236}">
                <a16:creationId xmlns:a16="http://schemas.microsoft.com/office/drawing/2014/main" id="{BC0C003A-5FB2-0746-AC78-7E7BC1F6FB5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180952" y="3514825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9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72" name="Rectangle 51">
            <a:extLst>
              <a:ext uri="{FF2B5EF4-FFF2-40B4-BE49-F238E27FC236}">
                <a16:creationId xmlns:a16="http://schemas.microsoft.com/office/drawing/2014/main" id="{E96B14E3-FFB3-944C-90FE-CAA3BDA0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133" y="353250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73" name="Rectangle 51">
            <a:extLst>
              <a:ext uri="{FF2B5EF4-FFF2-40B4-BE49-F238E27FC236}">
                <a16:creationId xmlns:a16="http://schemas.microsoft.com/office/drawing/2014/main" id="{2F2C3515-62E7-1243-A38F-CA4DD67D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513" y="376491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5E3C19F1-DE3C-8A42-A267-A5957E98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983" y="446595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75" name="Rectangle 51">
            <a:extLst>
              <a:ext uri="{FF2B5EF4-FFF2-40B4-BE49-F238E27FC236}">
                <a16:creationId xmlns:a16="http://schemas.microsoft.com/office/drawing/2014/main" id="{DE9E9B87-0F20-BC40-84A9-8E638426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133" y="549846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76" name="Line 23">
            <a:extLst>
              <a:ext uri="{FF2B5EF4-FFF2-40B4-BE49-F238E27FC236}">
                <a16:creationId xmlns:a16="http://schemas.microsoft.com/office/drawing/2014/main" id="{CF717009-B125-DE40-A76F-752425253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2442" y="5618444"/>
            <a:ext cx="2052196" cy="116860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Text Box 9">
            <a:extLst>
              <a:ext uri="{FF2B5EF4-FFF2-40B4-BE49-F238E27FC236}">
                <a16:creationId xmlns:a16="http://schemas.microsoft.com/office/drawing/2014/main" id="{88236638-47BD-CC4C-A25C-88AEF610DDEA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6791616" y="6303745"/>
            <a:ext cx="662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ack10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78" name="Rectangle 51">
            <a:extLst>
              <a:ext uri="{FF2B5EF4-FFF2-40B4-BE49-F238E27FC236}">
                <a16:creationId xmlns:a16="http://schemas.microsoft.com/office/drawing/2014/main" id="{C89D424F-F211-BD4A-8A4C-C388CC36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793" y="578421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79" name="Rectangle 51">
            <a:extLst>
              <a:ext uri="{FF2B5EF4-FFF2-40B4-BE49-F238E27FC236}">
                <a16:creationId xmlns:a16="http://schemas.microsoft.com/office/drawing/2014/main" id="{CF8D4C16-C253-0542-945E-6EF2E174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943" y="6313806"/>
            <a:ext cx="212591" cy="22284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80" name="Line 23">
            <a:extLst>
              <a:ext uri="{FF2B5EF4-FFF2-40B4-BE49-F238E27FC236}">
                <a16:creationId xmlns:a16="http://schemas.microsoft.com/office/drawing/2014/main" id="{E4CA20C4-F40D-334B-B9A3-39BBDF9CB2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9252" y="6454303"/>
            <a:ext cx="905386" cy="35941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Text Box 9">
            <a:extLst>
              <a:ext uri="{FF2B5EF4-FFF2-40B4-BE49-F238E27FC236}">
                <a16:creationId xmlns:a16="http://schemas.microsoft.com/office/drawing/2014/main" id="{B8966200-8195-5742-BB8E-A25AE5B74843}"/>
              </a:ext>
            </a:extLst>
          </p:cNvPr>
          <p:cNvSpPr txBox="1">
            <a:spLocks noChangeArrowheads="1"/>
          </p:cNvSpPr>
          <p:nvPr/>
        </p:nvSpPr>
        <p:spPr bwMode="auto">
          <a:xfrm rot="21297340">
            <a:off x="7785074" y="6467575"/>
            <a:ext cx="649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ack11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7119E3B-8869-AF49-A26E-AB92EC408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1" y="330194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slow start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F4120F1-E131-CE40-B2C2-A87208CEA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35" y="576252"/>
            <a:ext cx="80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Tahoma" panose="020B0604030504040204" pitchFamily="34" charset="0"/>
              </a:rPr>
              <a:t>ssh</a:t>
            </a:r>
            <a:r>
              <a:rPr lang="en-US" altLang="en-US" sz="1600" dirty="0">
                <a:latin typeface="Tahoma" panose="020B0604030504040204" pitchFamily="34" charset="0"/>
              </a:rPr>
              <a:t> =4</a:t>
            </a:r>
          </a:p>
        </p:txBody>
      </p:sp>
      <p:sp>
        <p:nvSpPr>
          <p:cNvPr id="184" name="Text Box 25">
            <a:extLst>
              <a:ext uri="{FF2B5EF4-FFF2-40B4-BE49-F238E27FC236}">
                <a16:creationId xmlns:a16="http://schemas.microsoft.com/office/drawing/2014/main" id="{C4430BAD-B9B6-0449-853A-312D2BF1421E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7991087" y="1365351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pkt</a:t>
            </a:r>
            <a:r>
              <a:rPr lang="en-US" altLang="en-US" sz="1400" dirty="0">
                <a:latin typeface="Arial" panose="020B0604020202020204" pitchFamily="34" charset="0"/>
              </a:rPr>
              <a:t> 3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85" name="Line 14">
            <a:extLst>
              <a:ext uri="{FF2B5EF4-FFF2-40B4-BE49-F238E27FC236}">
                <a16:creationId xmlns:a16="http://schemas.microsoft.com/office/drawing/2014/main" id="{86071E1A-4775-B64C-A50E-1F216ED03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382" y="3944941"/>
            <a:ext cx="51181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14">
            <a:extLst>
              <a:ext uri="{FF2B5EF4-FFF2-40B4-BE49-F238E27FC236}">
                <a16:creationId xmlns:a16="http://schemas.microsoft.com/office/drawing/2014/main" id="{DA38B07D-F79D-D147-A5D4-4D1BFF25D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0" y="2501898"/>
            <a:ext cx="51181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/>
      <p:bldP spid="223329" grpId="0" animBg="1"/>
      <p:bldP spid="223330" grpId="0" animBg="1"/>
      <p:bldP spid="223331" grpId="0" animBg="1"/>
      <p:bldP spid="32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7" grpId="0" animBg="1"/>
      <p:bldP spid="48" grpId="0"/>
      <p:bldP spid="75" grpId="0"/>
      <p:bldP spid="77" grpId="0" animBg="1"/>
      <p:bldP spid="78" grpId="0"/>
      <p:bldP spid="86" grpId="0"/>
      <p:bldP spid="87" grpId="0"/>
      <p:bldP spid="88" grpId="0"/>
      <p:bldP spid="97" grpId="0" animBg="1"/>
      <p:bldP spid="98" grpId="0" animBg="1"/>
      <p:bldP spid="99" grpId="0"/>
      <p:bldP spid="100" grpId="0" animBg="1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09" grpId="0"/>
      <p:bldP spid="117" grpId="0"/>
      <p:bldP spid="118" grpId="0" animBg="1"/>
      <p:bldP spid="119" grpId="0"/>
      <p:bldP spid="120" grpId="0"/>
      <p:bldP spid="121" grpId="0"/>
      <p:bldP spid="131" grpId="0" animBg="1"/>
      <p:bldP spid="132" grpId="0"/>
      <p:bldP spid="105" grpId="0"/>
      <p:bldP spid="112" grpId="0" animBg="1"/>
      <p:bldP spid="114" grpId="0" animBg="1"/>
      <p:bldP spid="116" grpId="0" animBg="1"/>
      <p:bldP spid="123" grpId="0" animBg="1"/>
      <p:bldP spid="124" grpId="0" animBg="1"/>
      <p:bldP spid="134" grpId="0"/>
      <p:bldP spid="143" grpId="0" animBg="1"/>
      <p:bldP spid="145" grpId="0" animBg="1"/>
      <p:bldP spid="152" grpId="0"/>
      <p:bldP spid="153" grpId="0" animBg="1"/>
      <p:bldP spid="154" grpId="0" animBg="1"/>
      <p:bldP spid="155" grpId="0" animBg="1"/>
      <p:bldP spid="156" grpId="0" animBg="1"/>
      <p:bldP spid="157" grpId="0" animBg="1"/>
      <p:bldP spid="158" grpId="0"/>
      <p:bldP spid="159" grpId="0"/>
      <p:bldP spid="160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/>
      <p:bldP spid="169" grpId="0"/>
      <p:bldP spid="170" grpId="0"/>
      <p:bldP spid="171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/>
      <p:bldP spid="178" grpId="0" animBg="1"/>
      <p:bldP spid="179" grpId="0" animBg="1"/>
      <p:bldP spid="180" grpId="0" animBg="1"/>
      <p:bldP spid="181" grpId="0"/>
      <p:bldP spid="184" grpId="0"/>
      <p:bldP spid="185" grpId="0" animBg="1"/>
      <p:bldP spid="1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579</Words>
  <Application>Microsoft Macintosh PowerPoint</Application>
  <PresentationFormat>Widescreen</PresentationFormat>
  <Paragraphs>187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Illustrative Example</vt:lpstr>
      <vt:lpstr>Example Setting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2020-04-29T00:26:14Z</dcterms:created>
  <dcterms:modified xsi:type="dcterms:W3CDTF">2020-04-29T07:10:49Z</dcterms:modified>
</cp:coreProperties>
</file>