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779" r:id="rId2"/>
    <p:sldId id="780" r:id="rId3"/>
    <p:sldId id="781" r:id="rId4"/>
    <p:sldId id="782" r:id="rId5"/>
    <p:sldId id="783" r:id="rId6"/>
    <p:sldId id="784" r:id="rId7"/>
    <p:sldId id="785" r:id="rId8"/>
    <p:sldId id="786" r:id="rId9"/>
    <p:sldId id="787" r:id="rId10"/>
    <p:sldId id="789" r:id="rId11"/>
    <p:sldId id="790" r:id="rId12"/>
    <p:sldId id="791" r:id="rId13"/>
    <p:sldId id="792" r:id="rId14"/>
    <p:sldId id="796" r:id="rId15"/>
    <p:sldId id="797" r:id="rId16"/>
    <p:sldId id="798" r:id="rId17"/>
    <p:sldId id="799" r:id="rId18"/>
    <p:sldId id="800" r:id="rId19"/>
    <p:sldId id="801" r:id="rId20"/>
    <p:sldId id="802" r:id="rId21"/>
    <p:sldId id="803" r:id="rId22"/>
    <p:sldId id="804" r:id="rId23"/>
    <p:sldId id="805" r:id="rId24"/>
    <p:sldId id="806" r:id="rId25"/>
    <p:sldId id="807" r:id="rId26"/>
    <p:sldId id="808" r:id="rId27"/>
    <p:sldId id="812" r:id="rId28"/>
    <p:sldId id="813" r:id="rId29"/>
    <p:sldId id="814" r:id="rId30"/>
    <p:sldId id="816" r:id="rId31"/>
    <p:sldId id="817" r:id="rId32"/>
    <p:sldId id="847" r:id="rId33"/>
    <p:sldId id="848" r:id="rId34"/>
    <p:sldId id="849" r:id="rId35"/>
    <p:sldId id="850" r:id="rId36"/>
    <p:sldId id="818" r:id="rId37"/>
    <p:sldId id="819" r:id="rId38"/>
    <p:sldId id="820" r:id="rId39"/>
    <p:sldId id="821" r:id="rId40"/>
    <p:sldId id="822" r:id="rId41"/>
    <p:sldId id="823" r:id="rId42"/>
    <p:sldId id="854" r:id="rId43"/>
    <p:sldId id="825" r:id="rId44"/>
    <p:sldId id="826" r:id="rId45"/>
    <p:sldId id="827" r:id="rId46"/>
    <p:sldId id="828" r:id="rId47"/>
    <p:sldId id="829" r:id="rId48"/>
    <p:sldId id="830" r:id="rId49"/>
    <p:sldId id="832" r:id="rId50"/>
    <p:sldId id="833" r:id="rId51"/>
    <p:sldId id="834" r:id="rId52"/>
    <p:sldId id="835" r:id="rId53"/>
    <p:sldId id="836" r:id="rId54"/>
    <p:sldId id="853" r:id="rId55"/>
    <p:sldId id="845" r:id="rId56"/>
    <p:sldId id="846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1</a:t>
            </a:fld>
            <a:endParaRPr lang="en-US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C76ADF6-AB64-0E45-9053-C7996BAA8C02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49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36</a:t>
            </a:fld>
            <a:endParaRPr lang="en-US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37</a:t>
            </a:fld>
            <a:endParaRPr lang="en-US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38</a:t>
            </a:fld>
            <a:endParaRPr lang="en-US" dirty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39</a:t>
            </a:fld>
            <a:endParaRPr lang="en-US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40</a:t>
            </a:fld>
            <a:endParaRPr lang="en-US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41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42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43</a:t>
            </a:fld>
            <a:endParaRPr lang="en-US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44</a:t>
            </a:fld>
            <a:endParaRPr lang="en-US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45</a:t>
            </a:fld>
            <a:endParaRPr lang="en-US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D793E18-694A-834A-BF6B-4EEA1AA55A02}" type="slidenum">
              <a:rPr lang="en-US" smtClean="0">
                <a:latin typeface="Times New Roman" charset="0"/>
              </a:rPr>
              <a:pPr>
                <a:defRPr/>
              </a:pPr>
              <a:t>49</a:t>
            </a:fld>
            <a:endParaRPr lang="en-US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B9E52AD-7616-4443-8F4E-8EBD04325A81}" type="slidenum">
              <a:rPr lang="en-US" smtClean="0">
                <a:latin typeface="Times New Roman" charset="0"/>
              </a:rPr>
              <a:pPr>
                <a:defRPr/>
              </a:pPr>
              <a:t>50</a:t>
            </a:fld>
            <a:endParaRPr lang="en-US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654DFF-FBBA-5345-9626-7694D9606538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313308C-18B6-5D4C-8F75-27694098E2A5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194026-75DA-3C4C-8DC6-5C00E6E5DAE8}" type="slidenum">
              <a:rPr lang="en-US" smtClean="0">
                <a:latin typeface="Times New Roman" charset="0"/>
              </a:rPr>
              <a:pPr>
                <a:defRPr/>
              </a:pPr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55</a:t>
            </a:fld>
            <a:endParaRPr lang="en-US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06D041-A41A-7848-8995-37F8B8F7A1D7}" type="slidenum">
              <a:rPr lang="en-US" smtClean="0">
                <a:latin typeface="Times New Roman" charset="0"/>
              </a:rPr>
              <a:pPr>
                <a:defRPr/>
              </a:pPr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4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45.wmf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69.wmf"/><Relationship Id="rId4" Type="http://schemas.openxmlformats.org/officeDocument/2006/relationships/oleObject" Target="../embeddings/oleObject1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7: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subscribers (5-to-1)!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equals # 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>
                <a:latin typeface="Gill Sans MT" charset="0"/>
                <a:cs typeface="+mn-cs"/>
              </a:rPr>
              <a:t>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7.2 Wireless links, characteristics</a:t>
            </a:r>
          </a:p>
          <a:p>
            <a:pPr lvl="1">
              <a:defRPr/>
            </a:pPr>
            <a:r>
              <a:rPr lang="en-US" sz="2000" strike="sngStrike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trike="sngStrike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strike="sngStrike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ad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thruput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20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30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40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>
                <a:latin typeface="Gill Sans MT" charset="0"/>
                <a:cs typeface="+mn-cs"/>
              </a:rPr>
              <a:t>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strike="sngStrike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7.3 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trike="sngStrike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strike="sngStrike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2.4-5 GHz unlicensed spectrum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up to 11 Mbps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defRPr/>
            </a:pPr>
            <a:r>
              <a:rPr lang="en-US" dirty="0"/>
              <a:t>all hosts use same chipping code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802.11a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400" dirty="0">
                <a:latin typeface="Gill Sans MT" charset="0"/>
                <a:cs typeface="+mn-cs"/>
              </a:rPr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600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82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12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7.1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strike="sngStrike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6.73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trike="sngStrike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strike="sngStrike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transmitting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to receive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router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dirty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453954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881469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strike="sngStrike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7.4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strike="sngStrike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strike="sngStrike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5"/>
            <a:ext cx="987425" cy="730250"/>
            <a:chOff x="2197" y="1155"/>
            <a:chExt cx="622" cy="460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5"/>
            <a:ext cx="987425" cy="730250"/>
            <a:chOff x="2197" y="1155"/>
            <a:chExt cx="622" cy="460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base station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mobile users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air-interface: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2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45573" y="6361736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combined FDMA/TDMA: </a:t>
            </a:r>
            <a:r>
              <a:rPr lang="en-US" sz="2400" dirty="0">
                <a:latin typeface="Gill Sans MT" charset="0"/>
                <a:cs typeface="+mn-cs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CDMA: </a:t>
            </a:r>
            <a:r>
              <a:rPr lang="en-US" sz="2400" dirty="0">
                <a:latin typeface="Gill Sans MT" charset="0"/>
                <a:cs typeface="+mn-cs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3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5622466" y="5206815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5156836" y="5705178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5473005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5470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5508933" y="5537505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5484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5133842" y="5542163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5149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5668454" y="5773878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pitchFamily="34" charset="0"/>
                <a:ea typeface="+mn-ea"/>
                <a:cs typeface="+mn-cs"/>
              </a:rPr>
              <a:t>Key insight: 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new cellular data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network operates </a:t>
            </a:r>
            <a:r>
              <a:rPr lang="en-US" sz="2400" i="1" dirty="0">
                <a:latin typeface="Gill Sans MT" pitchFamily="34" charset="0"/>
                <a:ea typeface="+mn-ea"/>
                <a:cs typeface="+mn-cs"/>
              </a:rPr>
              <a:t>in parallel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(except at edge) with existing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voice network </a:t>
            </a: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  <a:ea typeface="+mn-ea"/>
                <a:cs typeface="+mn-cs"/>
              </a:rPr>
              <a:t>unchanged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>
              <a:latin typeface="Gill Sans MT" pitchFamily="34" charset="0"/>
              <a:ea typeface="+mn-ea"/>
              <a:cs typeface="+mn-cs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5158406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5137685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89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1906588" y="5308600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456113" y="5280025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16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Arial" charset="0"/>
                <a:cs typeface="Arial" charset="0"/>
              </a:rPr>
              <a:t>Internet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754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Arial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Arial" charset="0"/>
                <a:cs typeface="Arial" charset="0"/>
              </a:rPr>
              <a:t>(WCDMA, HSPA</a:t>
            </a:r>
            <a:r>
              <a:rPr lang="en-US" sz="1600" dirty="0">
                <a:latin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2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961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043358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823647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146682"/>
            <a:ext cx="1135062" cy="55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network 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3987"/>
            <a:ext cx="6921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1751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1925783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380662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75185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2702491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184667"/>
            <a:ext cx="8318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025525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61660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485386"/>
            <a:ext cx="1106487" cy="61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18427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253568"/>
            <a:ext cx="1085850" cy="3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Gateway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468486"/>
            <a:ext cx="3619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789206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304636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042152"/>
            <a:ext cx="882650" cy="4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2888426"/>
            <a:ext cx="3619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280864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213170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545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3G versus 4G LTE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3677532"/>
            <a:ext cx="857250" cy="23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2604743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2281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2232694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4584201" y="4962705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4555984" y="4669069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8965" y="5945105"/>
            <a:ext cx="5413375" cy="708025"/>
            <a:chOff x="1495425" y="5249771"/>
            <a:chExt cx="5413375" cy="708025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2203814" y="5598552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2646021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2232695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9839" y="4225262"/>
            <a:ext cx="723200" cy="880827"/>
            <a:chOff x="4804140" y="4632965"/>
            <a:chExt cx="723200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0" y="5081665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414703" y="5403658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566779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7332036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7439986" y="5127574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6566861" y="5021921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6514474" y="5800488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6636711" y="4964768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7097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5800793" y="5012858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5748406" y="579142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5870643" y="495570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6331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684128" y="3979094"/>
            <a:ext cx="659293" cy="880827"/>
            <a:chOff x="4804140" y="4632965"/>
            <a:chExt cx="65929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4063" y="2275011"/>
            <a:ext cx="884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3G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782095" y="4070606"/>
            <a:ext cx="190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4G-LTE</a:t>
            </a: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4624095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6443551" y="3267644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5702886" y="5364591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6490355" y="5378095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5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5978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1911576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51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5176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4G: differences from 3G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70365" cy="1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3521"/>
            <a:ext cx="7772400" cy="4648200"/>
          </a:xfrm>
        </p:spPr>
        <p:txBody>
          <a:bodyPr/>
          <a:lstStyle/>
          <a:p>
            <a:pPr marL="238125" indent="-238125"/>
            <a:r>
              <a:rPr lang="en-US" sz="2400" dirty="0"/>
              <a:t>all IP core: IP packets tunneled (through core IP network) from base station to gateway</a:t>
            </a:r>
          </a:p>
          <a:p>
            <a:pPr marL="238125" indent="-238125"/>
            <a:r>
              <a:rPr lang="en-US" sz="2400" dirty="0"/>
              <a:t>no separation between voice and data – all traffic carried over IP core to gateway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553851" y="5926862"/>
            <a:ext cx="5413375" cy="708025"/>
            <a:chOff x="1495425" y="5249771"/>
            <a:chExt cx="5413375" cy="708025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2358700" y="5580309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2800907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2387581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6" y="506342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569589" y="5385415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1" y="5649549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7486922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7594872" y="5109331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6721747" y="5003678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6669360" y="578224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6791597" y="494652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7251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5955679" y="4994615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5903292" y="5773182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6025529" y="4937462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6485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58" y="3766274"/>
            <a:ext cx="155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UE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(user element)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93437" y="4343233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1770433" y="3766274"/>
            <a:ext cx="144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eNodeB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(base station)</a:t>
            </a: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2369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7107911" y="3376022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Packet data 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7005586" y="4323367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6188666" y="3396468"/>
            <a:ext cx="994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Serving 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6337069" y="4319798"/>
            <a:ext cx="348789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2820094" y="5395779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7580" y="3037521"/>
            <a:ext cx="3769997" cy="2661882"/>
            <a:chOff x="2387580" y="3037521"/>
            <a:chExt cx="3769997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723200" cy="880827"/>
              <a:chOff x="4804140" y="4632965"/>
              <a:chExt cx="723200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23200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59293" cy="880827"/>
              <a:chOff x="4804140" y="4632965"/>
              <a:chExt cx="65929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5929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77364" y="3037521"/>
              <a:ext cx="14101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Mobility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Management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Entity 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1" y="3960851"/>
              <a:ext cx="885947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59369" y="4630375"/>
              <a:ext cx="8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control</a:t>
              </a: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338712" y="3058008"/>
              <a:ext cx="18188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Home Subscriber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Server(HSS)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 (like HLR+VLR)</a:t>
              </a: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2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6649123" y="5358252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5829074" y="5351913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2167507" y="4862723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2577815" y="5214416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2202677" y="5480140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978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Functional split of major LTE components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8" y="1191126"/>
            <a:ext cx="9144000" cy="56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010" y="292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holds idle UE info</a:t>
            </a:r>
          </a:p>
          <a:p>
            <a:r>
              <a:rPr lang="en-US" dirty="0">
                <a:solidFill>
                  <a:srgbClr val="000090"/>
                </a:solidFill>
              </a:rPr>
              <a:t>QoS enforcement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5001168" y="3569917"/>
            <a:ext cx="1963738" cy="220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Box 211"/>
          <p:cNvSpPr txBox="1"/>
          <p:nvPr/>
        </p:nvSpPr>
        <p:spPr>
          <a:xfrm>
            <a:off x="4424764" y="1539468"/>
            <a:ext cx="412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handles idle/active UE transitions</a:t>
            </a:r>
          </a:p>
          <a:p>
            <a:r>
              <a:rPr lang="en-US" dirty="0">
                <a:solidFill>
                  <a:srgbClr val="000090"/>
                </a:solidFill>
              </a:rPr>
              <a:t>pages UE</a:t>
            </a:r>
          </a:p>
          <a:p>
            <a:r>
              <a:rPr lang="en-US" dirty="0">
                <a:solidFill>
                  <a:srgbClr val="000090"/>
                </a:solidFill>
              </a:rPr>
              <a:t>sets up eNodeB-PGW tunnel (aka bearer) </a:t>
            </a:r>
          </a:p>
        </p:txBody>
      </p:sp>
      <p:cxnSp>
        <p:nvCxnSpPr>
          <p:cNvPr id="213" name="Straight Connector 212"/>
          <p:cNvCxnSpPr/>
          <p:nvPr/>
        </p:nvCxnSpPr>
        <p:spPr bwMode="auto">
          <a:xfrm flipH="1">
            <a:off x="4848330" y="2462798"/>
            <a:ext cx="539230" cy="583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2" name="Group 782"/>
          <p:cNvGrpSpPr>
            <a:grpSpLocks/>
          </p:cNvGrpSpPr>
          <p:nvPr/>
        </p:nvGrpSpPr>
        <p:grpSpPr bwMode="auto">
          <a:xfrm>
            <a:off x="2365965" y="953786"/>
            <a:ext cx="650612" cy="891549"/>
            <a:chOff x="742" y="2409"/>
            <a:chExt cx="576" cy="881"/>
          </a:xfrm>
        </p:grpSpPr>
        <p:grpSp>
          <p:nvGrpSpPr>
            <p:cNvPr id="1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5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587" y="2161661"/>
            <a:ext cx="614363" cy="880827"/>
            <a:chOff x="4804140" y="4632965"/>
            <a:chExt cx="614363" cy="1348762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184666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16178" y="4168703"/>
            <a:ext cx="661282" cy="793661"/>
            <a:chOff x="8316178" y="4168703"/>
            <a:chExt cx="661282" cy="793661"/>
          </a:xfrm>
        </p:grpSpPr>
        <p:grpSp>
          <p:nvGrpSpPr>
            <p:cNvPr id="41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42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49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0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53" name="Oval 5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0" name="Straight Connector 59"/>
              <p:cNvCxnSpPr>
                <a:endCxn id="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5670305" y="4221892"/>
            <a:ext cx="661282" cy="793661"/>
            <a:chOff x="8316178" y="4168703"/>
            <a:chExt cx="661282" cy="793661"/>
          </a:xfrm>
        </p:grpSpPr>
        <p:grpSp>
          <p:nvGrpSpPr>
            <p:cNvPr id="73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84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85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91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6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4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75" name="Oval 74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82" name="Straight Connector 81"/>
              <p:cNvCxnSpPr>
                <a:endCxn id="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0212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862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Radio+Tunneling:  UE – eNodeB – PGW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9901"/>
            <a:ext cx="9144000" cy="361422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8646" y="4091635"/>
            <a:ext cx="2908873" cy="2212588"/>
          </a:xfrm>
          <a:custGeom>
            <a:avLst/>
            <a:gdLst>
              <a:gd name="connsiteX0" fmla="*/ 0 w 3011298"/>
              <a:gd name="connsiteY0" fmla="*/ 0 h 2233075"/>
              <a:gd name="connsiteX1" fmla="*/ 1700257 w 3011298"/>
              <a:gd name="connsiteY1" fmla="*/ 0 h 2233075"/>
              <a:gd name="connsiteX2" fmla="*/ 2990813 w 3011298"/>
              <a:gd name="connsiteY2" fmla="*/ 307304 h 2233075"/>
              <a:gd name="connsiteX3" fmla="*/ 3011298 w 3011298"/>
              <a:gd name="connsiteY3" fmla="*/ 2233075 h 2233075"/>
              <a:gd name="connsiteX4" fmla="*/ 102425 w 3011298"/>
              <a:gd name="connsiteY4" fmla="*/ 2212588 h 2233075"/>
              <a:gd name="connsiteX5" fmla="*/ 0 w 3011298"/>
              <a:gd name="connsiteY5" fmla="*/ 0 h 2233075"/>
              <a:gd name="connsiteX0" fmla="*/ 0 w 2908873"/>
              <a:gd name="connsiteY0" fmla="*/ 0 h 2233075"/>
              <a:gd name="connsiteX1" fmla="*/ 1597832 w 2908873"/>
              <a:gd name="connsiteY1" fmla="*/ 0 h 2233075"/>
              <a:gd name="connsiteX2" fmla="*/ 2888388 w 2908873"/>
              <a:gd name="connsiteY2" fmla="*/ 307304 h 2233075"/>
              <a:gd name="connsiteX3" fmla="*/ 2908873 w 2908873"/>
              <a:gd name="connsiteY3" fmla="*/ 2233075 h 2233075"/>
              <a:gd name="connsiteX4" fmla="*/ 0 w 2908873"/>
              <a:gd name="connsiteY4" fmla="*/ 2212588 h 2233075"/>
              <a:gd name="connsiteX5" fmla="*/ 0 w 2908873"/>
              <a:gd name="connsiteY5" fmla="*/ 0 h 2233075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212588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10154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92101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8873" h="2212588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9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586343" y="4412292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0695" y="5374896"/>
            <a:ext cx="107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</a:rPr>
              <a:t>tunnel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353" y="5895217"/>
            <a:ext cx="286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90"/>
                </a:solidFill>
              </a:rPr>
              <a:t> link-layer radio net</a:t>
            </a:r>
          </a:p>
        </p:txBody>
      </p:sp>
      <p:grpSp>
        <p:nvGrpSpPr>
          <p:cNvPr id="14" name="Group 782"/>
          <p:cNvGrpSpPr>
            <a:grpSpLocks/>
          </p:cNvGrpSpPr>
          <p:nvPr/>
        </p:nvGrpSpPr>
        <p:grpSpPr bwMode="auto">
          <a:xfrm>
            <a:off x="2183059" y="2777035"/>
            <a:ext cx="666155" cy="874492"/>
            <a:chOff x="742" y="2409"/>
            <a:chExt cx="576" cy="881"/>
          </a:xfrm>
        </p:grpSpPr>
        <p:grpSp>
          <p:nvGrpSpPr>
            <p:cNvPr id="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587" y="2960350"/>
            <a:ext cx="4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UE</a:t>
            </a:r>
          </a:p>
        </p:txBody>
      </p:sp>
      <p:grpSp>
        <p:nvGrpSpPr>
          <p:cNvPr id="39" name="Group 808"/>
          <p:cNvGrpSpPr>
            <a:grpSpLocks/>
          </p:cNvGrpSpPr>
          <p:nvPr/>
        </p:nvGrpSpPr>
        <p:grpSpPr bwMode="auto">
          <a:xfrm>
            <a:off x="38882" y="2777032"/>
            <a:ext cx="802915" cy="612835"/>
            <a:chOff x="2751" y="1851"/>
            <a:chExt cx="462" cy="478"/>
          </a:xfrm>
        </p:grpSpPr>
        <p:pic>
          <p:nvPicPr>
            <p:cNvPr id="97" name="Picture 809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81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2751814" y="3196034"/>
            <a:ext cx="11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eNodeB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13658" y="2786344"/>
            <a:ext cx="1524133" cy="850814"/>
            <a:chOff x="6490355" y="4964768"/>
            <a:chExt cx="1524133" cy="850814"/>
          </a:xfrm>
        </p:grpSpPr>
        <p:grpSp>
          <p:nvGrpSpPr>
            <p:cNvPr id="102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03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04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10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2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S-GW</a:t>
              </a:r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15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16" name="Oval 115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3" name="Straight Connector 122"/>
              <p:cNvCxnSpPr>
                <a:endCxn id="11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7326970" y="2834637"/>
            <a:ext cx="1524133" cy="850814"/>
            <a:chOff x="6490355" y="4964768"/>
            <a:chExt cx="1524133" cy="850814"/>
          </a:xfrm>
        </p:grpSpPr>
        <p:grpSp>
          <p:nvGrpSpPr>
            <p:cNvPr id="126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39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40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46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7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41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7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P-GW</a:t>
              </a:r>
            </a:p>
          </p:txBody>
        </p:sp>
        <p:sp>
          <p:nvSpPr>
            <p:cNvPr id="128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29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37" name="Straight Connector 136"/>
              <p:cNvCxnSpPr>
                <a:endCxn id="13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 bwMode="auto">
          <a:xfrm>
            <a:off x="496860" y="6483218"/>
            <a:ext cx="915961" cy="374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 bwMode="auto">
          <a:xfrm>
            <a:off x="2689355" y="6504039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 bwMode="auto">
          <a:xfrm>
            <a:off x="5402283" y="6462397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7615603" y="6358292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05" name="Group 41004"/>
          <p:cNvGrpSpPr/>
          <p:nvPr/>
        </p:nvGrpSpPr>
        <p:grpSpPr>
          <a:xfrm>
            <a:off x="3489001" y="4206086"/>
            <a:ext cx="1751694" cy="180815"/>
            <a:chOff x="3489001" y="4206086"/>
            <a:chExt cx="1751694" cy="180815"/>
          </a:xfrm>
        </p:grpSpPr>
        <p:sp>
          <p:nvSpPr>
            <p:cNvPr id="154" name="Oval 153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92" name="Oval 40991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439331" y="1262888"/>
            <a:ext cx="286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/>
              <a:t>IP packet from UE encapsulated in GPRS Tunneling Protocol (GTP) message at ENodeB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318792" y="1290359"/>
            <a:ext cx="3404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/>
              <a:t>GTP message encapsulated in UDP, then encapsulated in IP.  large IP packet addressed to SGW</a:t>
            </a:r>
          </a:p>
          <a:p>
            <a:endParaRPr lang="en-US" sz="2000" dirty="0"/>
          </a:p>
        </p:txBody>
      </p:sp>
      <p:cxnSp>
        <p:nvCxnSpPr>
          <p:cNvPr id="40999" name="Straight Connector 40998"/>
          <p:cNvCxnSpPr/>
          <p:nvPr/>
        </p:nvCxnSpPr>
        <p:spPr bwMode="auto">
          <a:xfrm flipH="1">
            <a:off x="3788749" y="2436086"/>
            <a:ext cx="728608" cy="247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>
            <a:off x="1936009" y="2394443"/>
            <a:ext cx="1269856" cy="2040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Freeform 171"/>
          <p:cNvSpPr/>
          <p:nvPr/>
        </p:nvSpPr>
        <p:spPr>
          <a:xfrm>
            <a:off x="6257637" y="4460586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118660" y="4233558"/>
            <a:ext cx="1751694" cy="180815"/>
            <a:chOff x="3489001" y="4206086"/>
            <a:chExt cx="1751694" cy="180815"/>
          </a:xfrm>
        </p:grpSpPr>
        <p:sp>
          <p:nvSpPr>
            <p:cNvPr id="175" name="Oval 174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241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latin typeface="Gill Sans MT" charset="0"/>
                <a:cs typeface="+mn-cs"/>
              </a:rPr>
              <a:t>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7.5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strike="sngStrike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strike="sngStrike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permanent </a:t>
            </a:r>
            <a:r>
              <a:rPr lang="ja-JP" altLang="en-US" sz="2000">
                <a:latin typeface="Arial" charset="0"/>
                <a:cs typeface="Arial" charset="0"/>
              </a:rPr>
              <a:t>“</a:t>
            </a:r>
            <a:r>
              <a:rPr lang="en-US" sz="2000" dirty="0">
                <a:latin typeface="Arial" charset="0"/>
                <a:cs typeface="Arial" charset="0"/>
              </a:rPr>
              <a:t>home</a:t>
            </a:r>
            <a:r>
              <a:rPr lang="ja-JP" altLang="en-US" sz="2000">
                <a:latin typeface="Arial" charset="0"/>
                <a:cs typeface="Arial" charset="0"/>
              </a:rPr>
              <a:t>”</a:t>
            </a:r>
            <a:r>
              <a:rPr lang="en-US" sz="2000" dirty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>
                <a:latin typeface="Arial" charset="0"/>
                <a:cs typeface="Arial" charset="0"/>
              </a:rPr>
              <a:t>can always</a:t>
            </a:r>
            <a:r>
              <a:rPr lang="en-US" sz="2000" dirty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remains constant (</a:t>
            </a:r>
            <a:r>
              <a:rPr lang="en-US" sz="1600" dirty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5817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>
                <a:latin typeface="Arial" charset="0"/>
                <a:cs typeface="Arial" charset="0"/>
              </a:rPr>
              <a:t>wants to communicate with mobile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do </a:t>
            </a:r>
            <a:r>
              <a:rPr lang="en-US" sz="4000" i="1" dirty="0">
                <a:latin typeface="Gill Sans MT" charset="0"/>
                <a:cs typeface="+mj-cs"/>
              </a:rPr>
              <a:t>you</a:t>
            </a:r>
            <a:r>
              <a:rPr lang="en-US" sz="40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Facebook!</a:t>
            </a: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>
                  <a:latin typeface="Arial" charset="0"/>
                  <a:cs typeface="Arial" charset="0"/>
                </a:rPr>
                <a:t>“</a:t>
              </a:r>
              <a:r>
                <a:rPr lang="en-US" sz="2000" dirty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>
                  <a:latin typeface="Arial" charset="0"/>
                  <a:cs typeface="Arial" charset="0"/>
                </a:rPr>
                <a:t>”</a:t>
              </a:r>
              <a:endParaRPr 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triangle routing:</a:t>
            </a:r>
            <a:r>
              <a:rPr lang="en-US" dirty="0">
                <a:latin typeface="Gill Sans MT" charset="0"/>
                <a:cs typeface="+mn-cs"/>
              </a:rPr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>
                <a:latin typeface="Gill Sans MT" charset="0"/>
              </a:rPr>
              <a:t>inefficient when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correspondent, mobile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are in same network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56138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2046288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strike="sngStrike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7.6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strike="sngStrike" dirty="0">
                <a:solidFill>
                  <a:srgbClr val="C00000"/>
                </a:solidFill>
                <a:latin typeface="Gill Sans MT" charset="0"/>
                <a:cs typeface="+mn-cs"/>
              </a:rPr>
              <a:t>7.7 Handling mobility in </a:t>
            </a:r>
            <a:r>
              <a:rPr lang="en-US" sz="2400" strike="sngStrike" dirty="0">
                <a:solidFill>
                  <a:srgbClr val="CC0000"/>
                </a:solidFill>
                <a:latin typeface="Gill Sans MT" charset="0"/>
                <a:cs typeface="+mn-cs"/>
              </a:rPr>
              <a:t>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7.8 Mobility and higher-layer protocols</a:t>
            </a:r>
          </a:p>
        </p:txBody>
      </p:sp>
      <p:pic>
        <p:nvPicPr>
          <p:cNvPr id="122886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454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RFC 3344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has many features we’ve seen: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home agents, foreign agents, foreign-agent registration, care-of-addresses, encapsulation (packet-within-a-packet)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three components to standard: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indirect routing of datagrams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agent discovery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registration with home agent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4933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16000"/>
            <a:ext cx="20907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88547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Freeform 2"/>
          <p:cNvSpPr>
            <a:spLocks/>
          </p:cNvSpPr>
          <p:nvPr/>
        </p:nvSpPr>
        <p:spPr bwMode="auto">
          <a:xfrm>
            <a:off x="4302125" y="4129088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2317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2" name="Group 5"/>
          <p:cNvGrpSpPr>
            <a:grpSpLocks/>
          </p:cNvGrpSpPr>
          <p:nvPr/>
        </p:nvGrpSpPr>
        <p:grpSpPr bwMode="auto">
          <a:xfrm>
            <a:off x="3236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15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15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6983" name="Group 19"/>
          <p:cNvGrpSpPr>
            <a:grpSpLocks/>
          </p:cNvGrpSpPr>
          <p:nvPr/>
        </p:nvGrpSpPr>
        <p:grpSpPr bwMode="auto">
          <a:xfrm>
            <a:off x="2455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6984" name="Group 23"/>
          <p:cNvGrpSpPr>
            <a:grpSpLocks/>
          </p:cNvGrpSpPr>
          <p:nvPr/>
        </p:nvGrpSpPr>
        <p:grpSpPr bwMode="auto">
          <a:xfrm>
            <a:off x="2236788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7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6445250" y="3305175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6" name="Group 95"/>
          <p:cNvGrpSpPr>
            <a:grpSpLocks/>
          </p:cNvGrpSpPr>
          <p:nvPr/>
        </p:nvGrpSpPr>
        <p:grpSpPr bwMode="auto">
          <a:xfrm>
            <a:off x="6699250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6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06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6724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6907213" y="4233863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7650163" y="408940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6990" name="Group 112"/>
          <p:cNvGrpSpPr>
            <a:grpSpLocks/>
          </p:cNvGrpSpPr>
          <p:nvPr/>
        </p:nvGrpSpPr>
        <p:grpSpPr bwMode="auto">
          <a:xfrm>
            <a:off x="7251700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5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28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29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3697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7059613" y="4052888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3695700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3660775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254000" y="3963988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6305550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1385888" y="5038725"/>
            <a:ext cx="3021012" cy="1068388"/>
            <a:chOff x="873" y="3174"/>
            <a:chExt cx="1903" cy="673"/>
          </a:xfrm>
        </p:grpSpPr>
        <p:grpSp>
          <p:nvGrpSpPr>
            <p:cNvPr id="127045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50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51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879475" y="2039938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19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27021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Arial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37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38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70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Arial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26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27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packet sent by home agent to foreign agent: a </a:t>
              </a:r>
              <a:r>
                <a:rPr lang="en-US" i="1" dirty="0">
                  <a:latin typeface="Arial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5426075" y="1611313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04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09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10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foreign-agent-to-mobile packet</a:t>
              </a:r>
            </a:p>
          </p:txBody>
        </p:sp>
      </p:grpSp>
      <p:pic>
        <p:nvPicPr>
          <p:cNvPr id="127001" name="Picture 18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461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18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4413588" y="5557985"/>
            <a:ext cx="568325" cy="481012"/>
            <a:chOff x="-44" y="1473"/>
            <a:chExt cx="981" cy="1105"/>
          </a:xfrm>
        </p:grpSpPr>
        <p:pic>
          <p:nvPicPr>
            <p:cNvPr id="1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6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agent discovery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443038"/>
            <a:ext cx="803433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agent advertisement: </a:t>
            </a:r>
            <a:r>
              <a:rPr lang="en-US" sz="2400" dirty="0">
                <a:latin typeface="Arial" charset="0"/>
                <a:cs typeface="Arial" charset="0"/>
              </a:rPr>
              <a:t>foreign/home agents advertise service by broadcasting ICMP messages</a:t>
            </a:r>
            <a:r>
              <a:rPr lang="en-US" sz="2000" dirty="0">
                <a:latin typeface="Arial" charset="0"/>
                <a:cs typeface="Arial" charset="0"/>
              </a:rPr>
              <a:t> (typefield = 9)</a:t>
            </a:r>
          </a:p>
        </p:txBody>
      </p:sp>
      <p:graphicFrame>
        <p:nvGraphicFramePr>
          <p:cNvPr id="1290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4163" y="2406650"/>
          <a:ext cx="5470525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1" name="Picture" r:id="rId4" imgW="4051659" imgH="2919690" progId="Word.Picture.8">
                  <p:embed/>
                </p:oleObj>
              </mc:Choice>
              <mc:Fallback>
                <p:oleObj name="Picture" r:id="rId4" imgW="4051659" imgH="291969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06650"/>
                        <a:ext cx="5470525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33375" y="4164013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R bit: registration required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44488" y="3230563"/>
            <a:ext cx="245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H,F bits: home and/or foreign agent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2790825" y="3768725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501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9034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493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20093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096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9850"/>
            <a:ext cx="7772400" cy="9429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/>
                <a:cs typeface="Gill Sans MT"/>
              </a:rPr>
              <a:t>Mobile</a:t>
            </a:r>
            <a:r>
              <a:rPr lang="en-US" dirty="0">
                <a:latin typeface="Gill Sans MT" charset="0"/>
                <a:cs typeface="+mj-cs"/>
              </a:rPr>
              <a:t> IP: registration example</a:t>
            </a:r>
          </a:p>
        </p:txBody>
      </p:sp>
      <p:sp>
        <p:nvSpPr>
          <p:cNvPr id="131077" name="Text Box 40"/>
          <p:cNvSpPr txBox="1">
            <a:spLocks noChangeArrowheads="1"/>
          </p:cNvSpPr>
          <p:nvPr/>
        </p:nvSpPr>
        <p:spPr bwMode="auto">
          <a:xfrm>
            <a:off x="4594225" y="1011238"/>
            <a:ext cx="232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visited network: 79.129.13/24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8" name="Text Box 41"/>
          <p:cNvSpPr txBox="1">
            <a:spLocks noChangeArrowheads="1"/>
          </p:cNvSpPr>
          <p:nvPr/>
        </p:nvSpPr>
        <p:spPr bwMode="auto">
          <a:xfrm>
            <a:off x="1331913" y="1149350"/>
            <a:ext cx="1433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home agent</a:t>
            </a:r>
          </a:p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HA: 128.119.40.7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9" name="Text Box 42"/>
          <p:cNvSpPr txBox="1">
            <a:spLocks noChangeArrowheads="1"/>
          </p:cNvSpPr>
          <p:nvPr/>
        </p:nvSpPr>
        <p:spPr bwMode="auto">
          <a:xfrm>
            <a:off x="3725863" y="1195388"/>
            <a:ext cx="1479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foreign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COA: 79.129.13.2</a:t>
            </a:r>
          </a:p>
          <a:p>
            <a:endParaRPr lang="en-US" sz="1800" dirty="0"/>
          </a:p>
        </p:txBody>
      </p:sp>
      <p:sp>
        <p:nvSpPr>
          <p:cNvPr id="131080" name="Text Box 46"/>
          <p:cNvSpPr txBox="1">
            <a:spLocks noChangeArrowheads="1"/>
          </p:cNvSpPr>
          <p:nvPr/>
        </p:nvSpPr>
        <p:spPr bwMode="auto">
          <a:xfrm>
            <a:off x="6886575" y="1555750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mobile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MA: 128.119.40.186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456113" y="2732088"/>
            <a:ext cx="2390775" cy="1516062"/>
            <a:chOff x="4456543" y="2732527"/>
            <a:chExt cx="2389911" cy="1515110"/>
          </a:xfrm>
        </p:grpSpPr>
        <p:sp>
          <p:nvSpPr>
            <p:cNvPr id="131125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6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31127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8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identification:714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….</a:t>
                </a:r>
              </a:p>
              <a:p>
                <a:endParaRPr lang="en-US" sz="1800" dirty="0"/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022475" y="4606925"/>
            <a:ext cx="2422525" cy="1489075"/>
            <a:chOff x="2023162" y="4606595"/>
            <a:chExt cx="2421839" cy="1489368"/>
          </a:xfrm>
        </p:grpSpPr>
        <p:sp>
          <p:nvSpPr>
            <p:cNvPr id="131121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2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31123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reply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4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4999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449763" y="4805363"/>
            <a:ext cx="2422525" cy="1520825"/>
            <a:chOff x="4450016" y="4805226"/>
            <a:chExt cx="2421839" cy="1521673"/>
          </a:xfrm>
        </p:grpSpPr>
        <p:sp>
          <p:nvSpPr>
            <p:cNvPr id="131118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119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registration reply 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120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HA: 128.119.40.7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MA: 128.119.40.186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Lifetime: 4999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Identification: 714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sp>
        <p:nvSpPr>
          <p:cNvPr id="131084" name="Text Box 61"/>
          <p:cNvSpPr txBox="1">
            <a:spLocks noChangeArrowheads="1"/>
          </p:cNvSpPr>
          <p:nvPr/>
        </p:nvSpPr>
        <p:spPr bwMode="auto">
          <a:xfrm>
            <a:off x="1408113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 charset="0"/>
                <a:ea typeface="ÇlÇr ñæí©" charset="0"/>
              </a:rPr>
              <a:t>time</a:t>
            </a:r>
            <a:endParaRPr lang="en-US" sz="1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131085" name="Group 332"/>
          <p:cNvGrpSpPr>
            <a:grpSpLocks/>
          </p:cNvGrpSpPr>
          <p:nvPr/>
        </p:nvGrpSpPr>
        <p:grpSpPr bwMode="auto">
          <a:xfrm>
            <a:off x="1687513" y="1671638"/>
            <a:ext cx="749300" cy="314325"/>
            <a:chOff x="2356" y="1300"/>
            <a:chExt cx="555" cy="194"/>
          </a:xfrm>
        </p:grpSpPr>
        <p:sp>
          <p:nvSpPr>
            <p:cNvPr id="1311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1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1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1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1086" name="Group 332"/>
          <p:cNvGrpSpPr>
            <a:grpSpLocks/>
          </p:cNvGrpSpPr>
          <p:nvPr/>
        </p:nvGrpSpPr>
        <p:grpSpPr bwMode="auto">
          <a:xfrm>
            <a:off x="4049713" y="1673225"/>
            <a:ext cx="749300" cy="312738"/>
            <a:chOff x="2356" y="1300"/>
            <a:chExt cx="555" cy="194"/>
          </a:xfrm>
        </p:grpSpPr>
        <p:sp>
          <p:nvSpPr>
            <p:cNvPr id="13110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0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0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0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cxnSp>
        <p:nvCxnSpPr>
          <p:cNvPr id="60447" name="Straight Connector 60446"/>
          <p:cNvCxnSpPr/>
          <p:nvPr/>
        </p:nvCxnSpPr>
        <p:spPr bwMode="auto">
          <a:xfrm>
            <a:off x="2020888" y="204311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424363" y="213836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884988" y="1931988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090" name="Group 356"/>
          <p:cNvGrpSpPr>
            <a:grpSpLocks/>
          </p:cNvGrpSpPr>
          <p:nvPr/>
        </p:nvGrpSpPr>
        <p:grpSpPr bwMode="auto">
          <a:xfrm>
            <a:off x="6176963" y="1479550"/>
            <a:ext cx="750887" cy="587375"/>
            <a:chOff x="313" y="1497"/>
            <a:chExt cx="1152" cy="1014"/>
          </a:xfrm>
        </p:grpSpPr>
        <p:pic>
          <p:nvPicPr>
            <p:cNvPr id="131100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101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364038" y="1917700"/>
            <a:ext cx="2528887" cy="773113"/>
            <a:chOff x="4364182" y="1918294"/>
            <a:chExt cx="2528454" cy="771797"/>
          </a:xfrm>
        </p:grpSpPr>
        <p:sp>
          <p:nvSpPr>
            <p:cNvPr id="131097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098" name="Text Box 45"/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ICMP agent adv.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099" name="Text Box 44"/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COA: 79.129.13.2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32000" y="2860675"/>
            <a:ext cx="2414588" cy="1700213"/>
            <a:chOff x="2031999" y="2860165"/>
            <a:chExt cx="2415307" cy="1700283"/>
          </a:xfrm>
        </p:grpSpPr>
        <p:sp>
          <p:nvSpPr>
            <p:cNvPr id="131093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094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31095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096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4413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82"/>
          <p:cNvGrpSpPr>
            <a:grpSpLocks/>
          </p:cNvGrpSpPr>
          <p:nvPr/>
        </p:nvGrpSpPr>
        <p:grpSpPr bwMode="auto">
          <a:xfrm>
            <a:off x="4843006" y="4851835"/>
            <a:ext cx="603702" cy="728336"/>
            <a:chOff x="742" y="2409"/>
            <a:chExt cx="576" cy="881"/>
          </a:xfrm>
        </p:grpSpPr>
        <p:grpSp>
          <p:nvGrpSpPr>
            <p:cNvPr id="11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0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726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Handling Mobility in LTE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48885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607159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dirty="0"/>
              <a:t>Paging: idle device may move from cell to cell: network does not know where the idle device is resident</a:t>
            </a:r>
          </a:p>
          <a:p>
            <a:pPr lvl="1"/>
            <a:r>
              <a:rPr lang="en-US" dirty="0"/>
              <a:t>paging message from MME broadcast by all eNodeB to locate device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35036" y="2976894"/>
            <a:ext cx="3605363" cy="249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/>
          </a:p>
          <a:p>
            <a:pPr>
              <a:buSzPct val="100000"/>
              <a:buFont typeface="Wingdings" charset="2"/>
              <a:buChar char="§"/>
            </a:pPr>
            <a:r>
              <a:rPr lang="en-US" dirty="0"/>
              <a:t>handoff: similar to 3G:</a:t>
            </a:r>
          </a:p>
          <a:p>
            <a:pPr lvl="1"/>
            <a:r>
              <a:rPr lang="en-US" sz="2000" dirty="0"/>
              <a:t>preparation phase</a:t>
            </a:r>
          </a:p>
          <a:p>
            <a:pPr lvl="1"/>
            <a:r>
              <a:rPr lang="en-US" sz="2000" dirty="0"/>
              <a:t>execution phase</a:t>
            </a:r>
          </a:p>
          <a:p>
            <a:pPr lvl="1"/>
            <a:r>
              <a:rPr lang="en-US" sz="2000" dirty="0"/>
              <a:t>completion phase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V="1">
            <a:off x="5131546" y="4089631"/>
            <a:ext cx="1344612" cy="1459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90346" y="5766845"/>
            <a:ext cx="1441450" cy="346075"/>
            <a:chOff x="3072" y="739"/>
            <a:chExt cx="652" cy="146"/>
          </a:xfrm>
        </p:grpSpPr>
        <p:pic>
          <p:nvPicPr>
            <p:cNvPr id="42" name="Picture 36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6155483" y="3230141"/>
            <a:ext cx="987425" cy="676275"/>
            <a:chOff x="2197" y="1176"/>
            <a:chExt cx="622" cy="426"/>
          </a:xfrm>
        </p:grpSpPr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197" y="1295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P-GW</a:t>
              </a:r>
            </a:p>
          </p:txBody>
        </p:sp>
      </p:grpSp>
      <p:sp>
        <p:nvSpPr>
          <p:cNvPr id="88" name="Line 82"/>
          <p:cNvSpPr>
            <a:spLocks noChangeShapeType="1"/>
          </p:cNvSpPr>
          <p:nvPr/>
        </p:nvSpPr>
        <p:spPr bwMode="auto">
          <a:xfrm flipH="1" flipV="1">
            <a:off x="6741271" y="4089631"/>
            <a:ext cx="1408112" cy="1472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9" name="Freeform 83"/>
          <p:cNvSpPr>
            <a:spLocks/>
          </p:cNvSpPr>
          <p:nvPr/>
        </p:nvSpPr>
        <p:spPr bwMode="auto">
          <a:xfrm>
            <a:off x="5301561" y="3435109"/>
            <a:ext cx="1328011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9749 w 9966"/>
              <a:gd name="connsiteY0" fmla="*/ 0 h 10000"/>
              <a:gd name="connsiteX1" fmla="*/ 9654 w 9966"/>
              <a:gd name="connsiteY1" fmla="*/ 4153 h 10000"/>
              <a:gd name="connsiteX2" fmla="*/ 9654 w 9966"/>
              <a:gd name="connsiteY2" fmla="*/ 5355 h 10000"/>
              <a:gd name="connsiteX3" fmla="*/ 5393 w 9966"/>
              <a:gd name="connsiteY3" fmla="*/ 5789 h 10000"/>
              <a:gd name="connsiteX4" fmla="*/ 0 w 9966"/>
              <a:gd name="connsiteY4" fmla="*/ 8962 h 10000"/>
              <a:gd name="connsiteX5" fmla="*/ 7551 w 9966"/>
              <a:gd name="connsiteY5" fmla="*/ 10000 h 10000"/>
              <a:gd name="connsiteX0" fmla="*/ 9782 w 10001"/>
              <a:gd name="connsiteY0" fmla="*/ 0 h 10000"/>
              <a:gd name="connsiteX1" fmla="*/ 9687 w 10001"/>
              <a:gd name="connsiteY1" fmla="*/ 3271 h 10000"/>
              <a:gd name="connsiteX2" fmla="*/ 9687 w 10001"/>
              <a:gd name="connsiteY2" fmla="*/ 5355 h 10000"/>
              <a:gd name="connsiteX3" fmla="*/ 5411 w 10001"/>
              <a:gd name="connsiteY3" fmla="*/ 5789 h 10000"/>
              <a:gd name="connsiteX4" fmla="*/ 0 w 10001"/>
              <a:gd name="connsiteY4" fmla="*/ 8962 h 10000"/>
              <a:gd name="connsiteX5" fmla="*/ 7577 w 10001"/>
              <a:gd name="connsiteY5" fmla="*/ 10000 h 10000"/>
              <a:gd name="connsiteX0" fmla="*/ 9782 w 9861"/>
              <a:gd name="connsiteY0" fmla="*/ 0 h 10000"/>
              <a:gd name="connsiteX1" fmla="*/ 9687 w 9861"/>
              <a:gd name="connsiteY1" fmla="*/ 3271 h 10000"/>
              <a:gd name="connsiteX2" fmla="*/ 7676 w 9861"/>
              <a:gd name="connsiteY2" fmla="*/ 4562 h 10000"/>
              <a:gd name="connsiteX3" fmla="*/ 5411 w 9861"/>
              <a:gd name="connsiteY3" fmla="*/ 5789 h 10000"/>
              <a:gd name="connsiteX4" fmla="*/ 0 w 9861"/>
              <a:gd name="connsiteY4" fmla="*/ 8962 h 10000"/>
              <a:gd name="connsiteX5" fmla="*/ 7577 w 9861"/>
              <a:gd name="connsiteY5" fmla="*/ 10000 h 10000"/>
              <a:gd name="connsiteX0" fmla="*/ 9920 w 10170"/>
              <a:gd name="connsiteY0" fmla="*/ 0 h 10000"/>
              <a:gd name="connsiteX1" fmla="*/ 9824 w 10170"/>
              <a:gd name="connsiteY1" fmla="*/ 3271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  <a:gd name="connsiteX0" fmla="*/ 9920 w 10170"/>
              <a:gd name="connsiteY0" fmla="*/ 0 h 10000"/>
              <a:gd name="connsiteX1" fmla="*/ 9824 w 10170"/>
              <a:gd name="connsiteY1" fmla="*/ 3007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" h="10000">
                <a:moveTo>
                  <a:pt x="9920" y="0"/>
                </a:moveTo>
                <a:cubicBezTo>
                  <a:pt x="9883" y="690"/>
                  <a:pt x="10563" y="2042"/>
                  <a:pt x="9824" y="3007"/>
                </a:cubicBezTo>
                <a:cubicBezTo>
                  <a:pt x="9085" y="3972"/>
                  <a:pt x="7124" y="4797"/>
                  <a:pt x="5487" y="5789"/>
                </a:cubicBezTo>
                <a:cubicBezTo>
                  <a:pt x="3850" y="6781"/>
                  <a:pt x="0" y="8333"/>
                  <a:pt x="0" y="8962"/>
                </a:cubicBezTo>
                <a:cubicBezTo>
                  <a:pt x="0" y="9590"/>
                  <a:pt x="6078" y="9781"/>
                  <a:pt x="7684" y="100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Freeform 84"/>
          <p:cNvSpPr>
            <a:spLocks/>
          </p:cNvSpPr>
          <p:nvPr/>
        </p:nvSpPr>
        <p:spPr bwMode="auto">
          <a:xfrm>
            <a:off x="6606447" y="3909045"/>
            <a:ext cx="1303223" cy="1878438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160"/>
              <a:gd name="connsiteY0" fmla="*/ 0 h 17401"/>
              <a:gd name="connsiteX1" fmla="*/ 2338 w 10160"/>
              <a:gd name="connsiteY1" fmla="*/ 9283 h 17401"/>
              <a:gd name="connsiteX2" fmla="*/ 10160 w 10160"/>
              <a:gd name="connsiteY2" fmla="*/ 15166 h 17401"/>
              <a:gd name="connsiteX3" fmla="*/ 2338 w 10160"/>
              <a:gd name="connsiteY3" fmla="*/ 17401 h 17401"/>
              <a:gd name="connsiteX0" fmla="*/ 0 w 10160"/>
              <a:gd name="connsiteY0" fmla="*/ 0 h 17401"/>
              <a:gd name="connsiteX1" fmla="*/ 4893 w 10160"/>
              <a:gd name="connsiteY1" fmla="*/ 7955 h 17401"/>
              <a:gd name="connsiteX2" fmla="*/ 10160 w 10160"/>
              <a:gd name="connsiteY2" fmla="*/ 15166 h 17401"/>
              <a:gd name="connsiteX3" fmla="*/ 2338 w 10160"/>
              <a:gd name="connsiteY3" fmla="*/ 17401 h 1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" h="17401">
                <a:moveTo>
                  <a:pt x="0" y="0"/>
                </a:moveTo>
                <a:cubicBezTo>
                  <a:pt x="359" y="309"/>
                  <a:pt x="3200" y="5427"/>
                  <a:pt x="4893" y="7955"/>
                </a:cubicBezTo>
                <a:cubicBezTo>
                  <a:pt x="6586" y="10483"/>
                  <a:pt x="10160" y="13813"/>
                  <a:pt x="10160" y="15166"/>
                </a:cubicBezTo>
                <a:cubicBezTo>
                  <a:pt x="10160" y="16519"/>
                  <a:pt x="3972" y="16930"/>
                  <a:pt x="2338" y="1740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4588047" y="5300354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eNodeB</a:t>
            </a:r>
          </a:p>
        </p:txBody>
      </p:sp>
      <p:sp>
        <p:nvSpPr>
          <p:cNvPr id="93" name="Text Box 87"/>
          <p:cNvSpPr txBox="1">
            <a:spLocks noChangeArrowheads="1"/>
          </p:cNvSpPr>
          <p:nvPr/>
        </p:nvSpPr>
        <p:spPr bwMode="auto">
          <a:xfrm>
            <a:off x="5750671" y="51000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6741271" y="50873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5" name="Text Box 85"/>
          <p:cNvSpPr txBox="1">
            <a:spLocks noChangeArrowheads="1"/>
          </p:cNvSpPr>
          <p:nvPr/>
        </p:nvSpPr>
        <p:spPr bwMode="auto">
          <a:xfrm>
            <a:off x="7890842" y="5314415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eNodeB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819662" y="3463574"/>
            <a:ext cx="723538" cy="1021443"/>
            <a:chOff x="4804140" y="4417639"/>
            <a:chExt cx="723538" cy="1564088"/>
          </a:xfrm>
        </p:grpSpPr>
        <p:grpSp>
          <p:nvGrpSpPr>
            <p:cNvPr id="97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4804140" y="4417639"/>
              <a:ext cx="723538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23167" y="3417886"/>
            <a:ext cx="646331" cy="1021443"/>
            <a:chOff x="4842744" y="4417639"/>
            <a:chExt cx="646331" cy="1564088"/>
          </a:xfrm>
        </p:grpSpPr>
        <p:grpSp>
          <p:nvGrpSpPr>
            <p:cNvPr id="10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0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7" name="Text Box 121"/>
            <p:cNvSpPr txBox="1">
              <a:spLocks noChangeArrowheads="1"/>
            </p:cNvSpPr>
            <p:nvPr/>
          </p:nvSpPr>
          <p:spPr bwMode="auto">
            <a:xfrm>
              <a:off x="4842744" y="4417639"/>
              <a:ext cx="646331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target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41054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7927887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01" idx="2"/>
          </p:cNvCxnSpPr>
          <p:nvPr/>
        </p:nvCxnSpPr>
        <p:spPr bwMode="auto">
          <a:xfrm flipV="1">
            <a:off x="5402127" y="4338776"/>
            <a:ext cx="2507543" cy="30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37" name="Group 782"/>
          <p:cNvGrpSpPr>
            <a:grpSpLocks/>
          </p:cNvGrpSpPr>
          <p:nvPr/>
        </p:nvGrpSpPr>
        <p:grpSpPr bwMode="auto">
          <a:xfrm>
            <a:off x="7731183" y="4865227"/>
            <a:ext cx="603702" cy="728336"/>
            <a:chOff x="742" y="2409"/>
            <a:chExt cx="576" cy="881"/>
          </a:xfrm>
        </p:grpSpPr>
        <p:grpSp>
          <p:nvGrpSpPr>
            <p:cNvPr id="13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39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155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3513"/>
            <a:ext cx="886936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logically, impact </a:t>
            </a:r>
            <a:r>
              <a:rPr lang="en-US" i="1" dirty="0">
                <a:latin typeface="Gill Sans MT" charset="0"/>
                <a:cs typeface="+mn-cs"/>
              </a:rPr>
              <a:t>should</a:t>
            </a:r>
            <a:r>
              <a:rPr lang="en-US" dirty="0">
                <a:latin typeface="Gill Sans MT" charset="0"/>
                <a:cs typeface="+mn-cs"/>
              </a:rPr>
              <a:t> be minimal 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best effort service model remains unchanged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and UDP can (and do) run over wireless,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 but performance-wise: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impairments for real-time traffic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limited bandwidth of wireless links</a:t>
            </a:r>
          </a:p>
        </p:txBody>
      </p:sp>
      <p:pic>
        <p:nvPicPr>
          <p:cNvPr id="149509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38213"/>
            <a:ext cx="85820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21670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wireless links: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capacity, 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channel impairments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trike="sngStrike" dirty="0">
                <a:latin typeface="Gill Sans MT" charset="0"/>
              </a:rPr>
              <a:t>CDMA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IEEE 802.11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CSMA/CA reflects wireless channel characteristics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cellular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standards (e.g., 3G, 4G LTE)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tabLst>
                <a:tab pos="3376613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principles: addressing, routing to mobile users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home, visited networks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direct, indirect routing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care-of-addresses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case studies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mobile IP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strike="sngStrike" dirty="0">
                <a:latin typeface="Gill Sans MT" charset="0"/>
              </a:rPr>
              <a:t>mobility in GSM, LTE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impact on higher-layer protocols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5155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0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3051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.056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.384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5-11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450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1300</a:t>
            </a:r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802.11 ac</a:t>
            </a: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5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6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7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8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9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30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31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32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33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34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17572</TotalTime>
  <Words>3756</Words>
  <Application>Microsoft Macintosh PowerPoint</Application>
  <PresentationFormat>On-screen Show (4:3)</PresentationFormat>
  <Paragraphs>998</Paragraphs>
  <Slides>56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ÇlÇr ñæí©</vt:lpstr>
      <vt:lpstr>ＭＳ Ｐゴシック</vt:lpstr>
      <vt:lpstr>Arial</vt:lpstr>
      <vt:lpstr>Comic Sans MS</vt:lpstr>
      <vt:lpstr>Gill Sans MT</vt:lpstr>
      <vt:lpstr>Symbol</vt:lpstr>
      <vt:lpstr>Tahoma</vt:lpstr>
      <vt:lpstr>Times New Roman</vt:lpstr>
      <vt:lpstr>Wingdings</vt:lpstr>
      <vt:lpstr>Default Design</vt:lpstr>
      <vt:lpstr>Clip</vt:lpstr>
      <vt:lpstr>Picture</vt:lpstr>
      <vt:lpstr>Ch. 7: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Chapter 7 outline</vt:lpstr>
      <vt:lpstr>Wireless Link Characteristics (1)</vt:lpstr>
      <vt:lpstr>Wireless Link Characteristics (2)</vt:lpstr>
      <vt:lpstr>Wireless network characteristics</vt:lpstr>
      <vt:lpstr>Chapter 7 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Presentation</vt:lpstr>
      <vt:lpstr>PowerPoint Presentation</vt:lpstr>
      <vt:lpstr>PowerPoint Presentation</vt:lpstr>
      <vt:lpstr>Chapter 7 outline</vt:lpstr>
      <vt:lpstr>PowerPoint Presentation</vt:lpstr>
      <vt:lpstr>Cellular networks: the first 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Chapter 7 outline</vt:lpstr>
      <vt:lpstr>Mobile IP</vt:lpstr>
      <vt:lpstr>Mobile IP: indirect routing</vt:lpstr>
      <vt:lpstr>Mobile IP: agent discovery</vt:lpstr>
      <vt:lpstr>Mobile IP: registration example</vt:lpstr>
      <vt:lpstr>PowerPoint Presentation</vt:lpstr>
      <vt:lpstr>Wireless, mobility: impact on higher layer protocols</vt:lpstr>
      <vt:lpstr>Chapter 7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Microsoft Office User</cp:lastModifiedBy>
  <cp:revision>540</cp:revision>
  <dcterms:created xsi:type="dcterms:W3CDTF">1999-10-08T19:08:27Z</dcterms:created>
  <dcterms:modified xsi:type="dcterms:W3CDTF">2020-06-01T04:43:54Z</dcterms:modified>
</cp:coreProperties>
</file>