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779" r:id="rId2"/>
    <p:sldId id="780" r:id="rId3"/>
    <p:sldId id="781" r:id="rId4"/>
    <p:sldId id="782" r:id="rId5"/>
    <p:sldId id="784" r:id="rId6"/>
    <p:sldId id="785" r:id="rId7"/>
    <p:sldId id="786" r:id="rId8"/>
    <p:sldId id="788" r:id="rId9"/>
    <p:sldId id="794" r:id="rId10"/>
    <p:sldId id="795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4" r:id="rId28"/>
    <p:sldId id="826" r:id="rId29"/>
    <p:sldId id="827" r:id="rId30"/>
    <p:sldId id="828" r:id="rId31"/>
    <p:sldId id="830" r:id="rId32"/>
    <p:sldId id="831" r:id="rId33"/>
    <p:sldId id="837" r:id="rId34"/>
    <p:sldId id="838" r:id="rId35"/>
    <p:sldId id="839" r:id="rId36"/>
    <p:sldId id="850" r:id="rId37"/>
    <p:sldId id="856" r:id="rId38"/>
    <p:sldId id="858" r:id="rId39"/>
    <p:sldId id="859" r:id="rId40"/>
    <p:sldId id="860" r:id="rId41"/>
    <p:sldId id="861" r:id="rId42"/>
    <p:sldId id="862" r:id="rId43"/>
    <p:sldId id="863" r:id="rId44"/>
    <p:sldId id="864" r:id="rId45"/>
    <p:sldId id="865" r:id="rId46"/>
    <p:sldId id="867" r:id="rId47"/>
    <p:sldId id="868" r:id="rId48"/>
    <p:sldId id="869" r:id="rId49"/>
    <p:sldId id="871" r:id="rId50"/>
    <p:sldId id="872" r:id="rId51"/>
    <p:sldId id="894" r:id="rId52"/>
    <p:sldId id="895" r:id="rId53"/>
    <p:sldId id="896" r:id="rId54"/>
    <p:sldId id="897" r:id="rId55"/>
    <p:sldId id="898" r:id="rId56"/>
    <p:sldId id="899" r:id="rId57"/>
    <p:sldId id="901" r:id="rId58"/>
    <p:sldId id="902" r:id="rId59"/>
    <p:sldId id="905" r:id="rId60"/>
    <p:sldId id="908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38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51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52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53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54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11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33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w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w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</a:t>
            </a:r>
            <a:endParaRPr lang="en-US" strike="sngStrike" dirty="0">
              <a:latin typeface="Gill Sans MT" charset="0"/>
            </a:endParaRP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b="1" i="1" u="sng" dirty="0">
                <a:solidFill>
                  <a:srgbClr val="C00000"/>
                </a:solidFill>
                <a:latin typeface="Gill Sans MT" charset="0"/>
              </a:rPr>
              <a:t>man (or woman) in the middle attack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25501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problem is that Trudy receives all messages as well! </a:t>
            </a:r>
          </a:p>
          <a:p>
            <a:pPr marL="0" indent="0">
              <a:buClr>
                <a:srgbClr val="000090"/>
              </a:buClr>
              <a:buSzPct val="100000"/>
              <a:buNone/>
              <a:defRPr/>
            </a:pPr>
            <a:r>
              <a:rPr lang="en-US" sz="2400" dirty="0"/>
              <a:t>How to solve?</a:t>
            </a:r>
          </a:p>
          <a:p>
            <a:pPr>
              <a:buClr>
                <a:srgbClr val="000090"/>
              </a:buClr>
              <a:buSzPct val="100000"/>
              <a:defRPr/>
            </a:pPr>
            <a:r>
              <a:rPr lang="en-US" sz="2400" dirty="0"/>
              <a:t>need common trust from the third party to bootstrap</a:t>
            </a:r>
          </a:p>
          <a:p>
            <a:pPr lvl="1">
              <a:buClr>
                <a:srgbClr val="000090"/>
              </a:buClr>
              <a:buSzPct val="100000"/>
              <a:defRPr/>
            </a:pPr>
            <a:r>
              <a:rPr lang="en-US" sz="2000" dirty="0"/>
              <a:t>Idea: Third party verifies that Bob is Bob,  Alice is Alice, Trudy is not Bob/Alice.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4428109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4351909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Gill Sans MT" charset="0"/>
              </a:rPr>
              <a:t>Idea</a:t>
            </a:r>
            <a:r>
              <a:rPr lang="en-US" dirty="0">
                <a:latin typeface="Gill Sans MT" charset="0"/>
              </a:rPr>
              <a:t>: use private key to create the signature, and public key to verify the signature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</a:p>
          <a:p>
            <a:r>
              <a:rPr lang="en-US" altLang="ja-JP" sz="2400" i="1" dirty="0">
                <a:latin typeface="Gill Sans MT" charset="0"/>
              </a:rPr>
              <a:t>Issue: how to reduce length of signature? Message digest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4351909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932809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694809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729734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515835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88518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406615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834384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4218559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515835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4529709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4009009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4162997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862959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978847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11" y="1096995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  <a:p>
            <a:pPr>
              <a:buFont typeface="Wingdings" charset="0"/>
              <a:buNone/>
            </a:pPr>
            <a:r>
              <a:rPr lang="en-US" sz="2400" u="sng" dirty="0">
                <a:latin typeface="Gill Sans MT" charset="0"/>
              </a:rPr>
              <a:t>Solution: via third-party common trust CA (next slide)!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u="sng" dirty="0">
                <a:latin typeface="Gill Sans MT" charset="0"/>
              </a:rPr>
              <a:t>certificate containing E</a:t>
            </a:r>
            <a:r>
              <a:rPr lang="ja-JP" altLang="en-US" sz="2000" u="sng">
                <a:latin typeface="Gill Sans MT" charset="0"/>
              </a:rPr>
              <a:t>’</a:t>
            </a:r>
            <a:r>
              <a:rPr lang="en-US" altLang="ja-JP" sz="2000" u="sng" dirty="0">
                <a:latin typeface="Gill Sans MT" charset="0"/>
              </a:rPr>
              <a:t>s public key digitally signed by CA – CA says </a:t>
            </a:r>
            <a:r>
              <a:rPr lang="ja-JP" altLang="en-US" sz="2000" u="sng">
                <a:latin typeface="Gill Sans MT" charset="0"/>
              </a:rPr>
              <a:t>“</a:t>
            </a:r>
            <a:r>
              <a:rPr lang="en-US" altLang="ja-JP" sz="2000" u="sng" dirty="0">
                <a:latin typeface="Gill Sans MT" charset="0"/>
              </a:rPr>
              <a:t>this is E</a:t>
            </a:r>
            <a:r>
              <a:rPr lang="ja-JP" altLang="en-US" sz="2000" u="sng">
                <a:latin typeface="Gill Sans MT" charset="0"/>
              </a:rPr>
              <a:t>’</a:t>
            </a:r>
            <a:r>
              <a:rPr lang="en-US" altLang="ja-JP" sz="2000" u="sng" dirty="0">
                <a:latin typeface="Gill Sans MT" charset="0"/>
              </a:rPr>
              <a:t>s public key</a:t>
            </a:r>
            <a:r>
              <a:rPr lang="ja-JP" altLang="en-US" sz="2000" u="sng">
                <a:latin typeface="Gill Sans MT" charset="0"/>
              </a:rPr>
              <a:t>”</a:t>
            </a:r>
            <a:endParaRPr lang="en-US" sz="2000" u="sng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</a:p>
          <a:p>
            <a:r>
              <a:rPr lang="en-US" dirty="0">
                <a:solidFill>
                  <a:schemeClr val="tx2"/>
                </a:solidFill>
                <a:latin typeface="Gill Sans MT" charset="0"/>
              </a:rPr>
              <a:t>With CA, we can solve the security hole of ap5.0</a:t>
            </a: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4"/>
            <a:ext cx="7922754" cy="4910201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endParaRPr lang="en-US" sz="2400" dirty="0">
              <a:latin typeface="Gill Sans MT" charset="0"/>
            </a:endParaRP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endParaRPr lang="en-US" sz="2400" dirty="0">
              <a:latin typeface="Gill Sans MT" charset="0"/>
            </a:endParaRP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and Java SSL libraries/classes readily available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HTTPS is based on SSL or updated TLS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ZapfDingbats" charset="0"/>
              <a:buAutoNum type="arabicPeriod"/>
            </a:pPr>
            <a:endParaRPr lang="en-US" dirty="0">
              <a:latin typeface="Gill Sans MT" charset="0"/>
            </a:endParaRPr>
          </a:p>
          <a:p>
            <a:pPr marL="533400" indent="-533400">
              <a:buFont typeface="ZapfDingbats" charset="0"/>
              <a:buAutoNum type="arabicPeriod"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Offered security:</a:t>
            </a:r>
          </a:p>
          <a:p>
            <a:r>
              <a:rPr lang="en-US" dirty="0">
                <a:latin typeface="Gill Sans MT" charset="0"/>
              </a:rPr>
              <a:t>Authentication</a:t>
            </a:r>
          </a:p>
          <a:p>
            <a:r>
              <a:rPr lang="en-US" dirty="0">
                <a:latin typeface="Gill Sans MT" charset="0"/>
              </a:rPr>
              <a:t>Encryption and integrity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4318889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0" y="113616"/>
            <a:ext cx="4693920" cy="762684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sz="4000" dirty="0">
                <a:latin typeface="Gill Sans MT" charset="0"/>
              </a:rPr>
              <a:t>SSL 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2036064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8" y="213360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64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1719072" y="2743200"/>
            <a:ext cx="2855405" cy="5603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309833" y="2896843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1719072" y="3588321"/>
            <a:ext cx="3093530" cy="38995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5" y="713804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  <p:sp>
        <p:nvSpPr>
          <p:cNvPr id="38" name="Line 32">
            <a:extLst>
              <a:ext uri="{FF2B5EF4-FFF2-40B4-BE49-F238E27FC236}">
                <a16:creationId xmlns:a16="http://schemas.microsoft.com/office/drawing/2014/main" id="{A7E8A109-D0C1-DE47-9E35-32FCFCD3E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2924" y="312737"/>
            <a:ext cx="19718" cy="173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90CFC-826D-8841-808E-248E682424FC}"/>
              </a:ext>
            </a:extLst>
          </p:cNvPr>
          <p:cNvSpPr txBox="1"/>
          <p:nvPr/>
        </p:nvSpPr>
        <p:spPr>
          <a:xfrm>
            <a:off x="2273305" y="829813"/>
            <a:ext cx="1714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Step1</a:t>
            </a:r>
            <a:r>
              <a:rPr lang="en-US" dirty="0"/>
              <a:t>: Server authentication </a:t>
            </a:r>
          </a:p>
          <a:p>
            <a:r>
              <a:rPr lang="en-US" dirty="0"/>
              <a:t>via certificate</a:t>
            </a:r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D8BF91B0-78B4-644F-9587-469EC5360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2924" y="2106426"/>
            <a:ext cx="4068" cy="466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9D09B-C2F7-5046-9EC5-3E03117E0C02}"/>
              </a:ext>
            </a:extLst>
          </p:cNvPr>
          <p:cNvSpPr txBox="1"/>
          <p:nvPr/>
        </p:nvSpPr>
        <p:spPr>
          <a:xfrm>
            <a:off x="2285497" y="1941513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Steps 2&amp;3</a:t>
            </a:r>
            <a:r>
              <a:rPr lang="en-US" dirty="0"/>
              <a:t>: set </a:t>
            </a:r>
          </a:p>
          <a:p>
            <a:r>
              <a:rPr lang="en-US" dirty="0"/>
              <a:t>up crypto &amp; key</a:t>
            </a: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CC058125-4AC8-1642-8CD3-24E8C5A2A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714" y="2694888"/>
            <a:ext cx="13927" cy="14199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F0E8F-0743-6E40-A5CC-F250BDC4AB54}"/>
              </a:ext>
            </a:extLst>
          </p:cNvPr>
          <p:cNvSpPr txBox="1"/>
          <p:nvPr/>
        </p:nvSpPr>
        <p:spPr>
          <a:xfrm>
            <a:off x="2305346" y="309789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Step 3’</a:t>
            </a:r>
            <a:r>
              <a:rPr lang="en-US" dirty="0"/>
              <a:t>: agree </a:t>
            </a:r>
          </a:p>
          <a:p>
            <a:r>
              <a:rPr lang="en-US" dirty="0"/>
              <a:t>on changed crypto</a:t>
            </a: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</a:t>
            </a:r>
            <a:r>
              <a:rPr lang="en-US" strike="sngStrike" dirty="0">
                <a:latin typeface="Gill Sans MT" charset="0"/>
              </a:rPr>
              <a:t>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altLang="ja-JP" dirty="0">
              <a:solidFill>
                <a:srgbClr val="C00000"/>
              </a:solidFill>
              <a:latin typeface="Gill Sans MT" charset="0"/>
            </a:endParaRPr>
          </a:p>
          <a:p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In practice: IPSec and VPN</a:t>
            </a: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traffic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795338" lvl="1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inserting himself as sender or receiver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payload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458172" y="216376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399" y="1504950"/>
            <a:ext cx="7700963" cy="44203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altLang="ja-JP" sz="2400" dirty="0"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transport (SSL) and HTTPS</a:t>
            </a:r>
          </a:p>
          <a:p>
            <a:pPr lvl="1"/>
            <a:r>
              <a:rPr lang="en-US" dirty="0">
                <a:latin typeface="Gill Sans MT" charset="0"/>
              </a:rPr>
              <a:t>IPsec &amp; VPN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</a:t>
            </a:r>
            <a:endParaRPr lang="en-US" strike="sngStrike" dirty="0">
              <a:solidFill>
                <a:srgbClr val="CC0000"/>
              </a:solidFill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latin typeface="Gill Sans MT" charset="0"/>
              </a:rPr>
              <a:t>		using public key crypto as a solution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17885</TotalTime>
  <Words>3728</Words>
  <Application>Microsoft Macintosh PowerPoint</Application>
  <PresentationFormat>On-screen Show (4:3)</PresentationFormat>
  <Paragraphs>1010</Paragraphs>
  <Slides>60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 Unicode MS</vt:lpstr>
      <vt:lpstr>ＭＳ Ｐゴシック</vt:lpstr>
      <vt:lpstr>SimSun</vt:lpstr>
      <vt:lpstr>ZapfDingbats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Chapter 8: Network Security</vt:lpstr>
      <vt:lpstr>Chapter 8 roadmap</vt:lpstr>
      <vt:lpstr>What is network security?</vt:lpstr>
      <vt:lpstr>Friends and enemies: Alice, Bob, Trudy</vt:lpstr>
      <vt:lpstr>There are bad guys (and girls) out there!</vt:lpstr>
      <vt:lpstr>Chapter 8 roadmap</vt:lpstr>
      <vt:lpstr>The language of cryptography</vt:lpstr>
      <vt:lpstr>Symmetric key cryptography</vt:lpstr>
      <vt:lpstr>Public Key Cryptography</vt:lpstr>
      <vt:lpstr>Public key cryptography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Message digests</vt:lpstr>
      <vt:lpstr>PowerPoint Presentation</vt:lpstr>
      <vt:lpstr>Hash function algorithms</vt:lpstr>
      <vt:lpstr>Recall: ap5.0 security hole</vt:lpstr>
      <vt:lpstr>Certification authorities</vt:lpstr>
      <vt:lpstr>Certification authorities</vt:lpstr>
      <vt:lpstr>Chapter 8 roadmap</vt:lpstr>
      <vt:lpstr>SSL: Secure Sockets Layer</vt:lpstr>
      <vt:lpstr>SSL and TCP/IP</vt:lpstr>
      <vt:lpstr>Real SSL: handshake</vt:lpstr>
      <vt:lpstr>SSL connection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Security associations (SAs) </vt:lpstr>
      <vt:lpstr>Example SA from R1 to R2</vt:lpstr>
      <vt:lpstr>PowerPoint Presentation</vt:lpstr>
      <vt:lpstr>What happens?</vt:lpstr>
      <vt:lpstr>R1: convert original datagram to IPsec datagram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Stateful packet filtering</vt:lpstr>
      <vt:lpstr>Stateful packet filtering</vt:lpstr>
      <vt:lpstr>Limitations of firewalls</vt:lpstr>
      <vt:lpstr>Network Security (summary)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Microsoft Office User</cp:lastModifiedBy>
  <cp:revision>565</cp:revision>
  <dcterms:created xsi:type="dcterms:W3CDTF">1999-10-08T19:08:27Z</dcterms:created>
  <dcterms:modified xsi:type="dcterms:W3CDTF">2020-06-01T04:20:05Z</dcterms:modified>
</cp:coreProperties>
</file>