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21" r:id="rId2"/>
    <p:sldId id="522" r:id="rId3"/>
    <p:sldId id="523" r:id="rId4"/>
    <p:sldId id="524" r:id="rId5"/>
    <p:sldId id="525" r:id="rId6"/>
    <p:sldId id="526" r:id="rId7"/>
    <p:sldId id="527" r:id="rId8"/>
    <p:sldId id="528" r:id="rId9"/>
    <p:sldId id="529" r:id="rId10"/>
    <p:sldId id="571" r:id="rId11"/>
    <p:sldId id="532" r:id="rId12"/>
    <p:sldId id="533" r:id="rId13"/>
    <p:sldId id="534" r:id="rId14"/>
    <p:sldId id="535" r:id="rId15"/>
    <p:sldId id="536" r:id="rId16"/>
    <p:sldId id="537" r:id="rId17"/>
    <p:sldId id="538" r:id="rId18"/>
    <p:sldId id="539" r:id="rId19"/>
    <p:sldId id="540" r:id="rId20"/>
    <p:sldId id="541" r:id="rId21"/>
    <p:sldId id="542" r:id="rId22"/>
    <p:sldId id="543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5" r:id="rId33"/>
    <p:sldId id="556" r:id="rId34"/>
    <p:sldId id="557" r:id="rId35"/>
    <p:sldId id="558" r:id="rId36"/>
    <p:sldId id="559" r:id="rId37"/>
    <p:sldId id="560" r:id="rId38"/>
    <p:sldId id="561" r:id="rId39"/>
    <p:sldId id="562" r:id="rId40"/>
    <p:sldId id="564" r:id="rId41"/>
    <p:sldId id="565" r:id="rId42"/>
    <p:sldId id="567" r:id="rId43"/>
    <p:sldId id="568" r:id="rId44"/>
    <p:sldId id="569" r:id="rId45"/>
    <p:sldId id="570" r:id="rId4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2091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2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F7607-8AA4-B842-A5B0-85C1885566DE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74529-E9FF-DD45-A1E1-9AE5BBE5EA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51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57BF8-B90F-EC4F-8623-DE2330790225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E4DDF-0BE8-B44D-A687-4BF2505A7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346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851AE5-7AA3-A047-AB4C-8DB5D369B34B}" type="slidenum">
              <a:rPr lang="en-US">
                <a:latin typeface="Courier New" charset="0"/>
              </a:rPr>
              <a:pPr/>
              <a:t>1</a:t>
            </a:fld>
            <a:endParaRPr lang="en-US" dirty="0">
              <a:latin typeface="Courier New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846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11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9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52775"/>
            <a:ext cx="4771430" cy="347889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76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73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3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0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5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DD188E-E8C9-4083-954D-06C5A52814EE}" type="slidenum">
              <a:rPr lang="en-US"/>
              <a:pPr/>
              <a:t>4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18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38FC63-5C1D-4F68-A75F-A918B81E96FD}" type="slidenum">
              <a:rPr lang="en-US"/>
              <a:pPr/>
              <a:t>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0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EBF4D9-053E-478A-9C31-74336B1CF3EB}" type="slidenum">
              <a:rPr lang="en-US"/>
              <a:pPr/>
              <a:t>6</a:t>
            </a:fld>
            <a:endParaRPr 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10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1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F4FC5-DED6-4B84-9FBB-BBAF3629DC0E}" type="slidenum">
              <a:rPr lang="en-US"/>
              <a:pPr/>
              <a:t>7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4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9146B-520F-46B8-BF56-19D3212C4BFD}" type="slidenum">
              <a:rPr lang="en-US"/>
              <a:pPr/>
              <a:t>8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7788" y="912813"/>
            <a:ext cx="4162425" cy="3122612"/>
          </a:xfrm>
          <a:solidFill>
            <a:srgbClr val="FFFFFF"/>
          </a:solidFill>
          <a:ln/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263" y="4337655"/>
            <a:ext cx="4771430" cy="3465286"/>
          </a:xfrm>
          <a:ln/>
        </p:spPr>
        <p:txBody>
          <a:bodyPr wrap="none" anchor="ctr"/>
          <a:lstStyle/>
          <a:p>
            <a:pPr defTabSz="4324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69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76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9850" y="914400"/>
            <a:ext cx="4178300" cy="31337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263" y="4352775"/>
            <a:ext cx="4771430" cy="347889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lIns="82056" tIns="41028" rIns="82056" bIns="41028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8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078B2-3159-F14B-8132-9300A16C85A8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20DD2-9AC7-B240-8439-1898C20C4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B8D5F-B9F1-324C-B1A2-05496313CD19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3B397-9863-974C-9E75-B66FE45873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C2550-6371-4147-AE4C-F5FB6151C76E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7C3A0-C6A5-184E-9AB8-67C259CC1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18A7C-687B-BE4F-84FE-0A7FB4E2ED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A3AB-8B06-3541-8955-4B0B738DA1E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84620-9411-7A41-BDFE-46E36283A3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6EB3D-237A-2A41-AA3C-CCC0B587F12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2E417-E1B4-1644-AA5E-08B3C161F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4D64D-30AD-E442-825F-585A69A95A22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EFE53-6511-CC46-9EB0-088D5AA22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496F4-5E88-8E4D-8ADB-73A988525CB5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0B7-898E-6849-B106-FA8F92BD0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CC378-6658-6B42-8AC0-83423DF6E9C6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C738C-B1BF-D74D-9E8E-E80F125B9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80D83-C431-C640-9F8F-0DEF26FCD613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E7D5A-5759-A749-9DF2-8883836C0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C9EBD-5AF0-F741-98C5-21C9D9AB6610}" type="datetime1">
              <a:rPr lang="en-US" smtClean="0"/>
              <a:pPr>
                <a:defRPr/>
              </a:pPr>
              <a:t>1/2/2020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797F-D4AC-5249-8143-180C49B06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AutoShape 8"/>
          <p:cNvSpPr>
            <a:spLocks noChangeArrowheads="1"/>
          </p:cNvSpPr>
          <p:nvPr userDrawn="1"/>
        </p:nvSpPr>
        <p:spPr bwMode="auto">
          <a:xfrm>
            <a:off x="387350" y="387350"/>
            <a:ext cx="8445500" cy="6159500"/>
          </a:xfrm>
          <a:prstGeom prst="roundRect">
            <a:avLst>
              <a:gd name="adj" fmla="val 1248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Courier New" pitchFamily="-107" charset="0"/>
            </a:endParaRPr>
          </a:p>
        </p:txBody>
      </p:sp>
      <p:sp useBgFill="1">
        <p:nvSpPr>
          <p:cNvPr id="8" name="Rectangle 9"/>
          <p:cNvSpPr>
            <a:spLocks noChangeArrowheads="1"/>
          </p:cNvSpPr>
          <p:nvPr userDrawn="1"/>
        </p:nvSpPr>
        <p:spPr bwMode="auto">
          <a:xfrm>
            <a:off x="8213725" y="6218238"/>
            <a:ext cx="774251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Lecture 7</a:t>
            </a:r>
          </a:p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Page </a:t>
            </a:r>
            <a:fld id="{8DEFEB2B-9FA0-4F4D-A070-42F5B2E48911}" type="slidenum">
              <a:rPr lang="en-US" sz="1200">
                <a:latin typeface="Times New Roman" pitchFamily="-107" charset="0"/>
              </a:rPr>
              <a:pPr>
                <a:defRPr/>
              </a:pPr>
              <a:t>‹#›</a:t>
            </a:fld>
            <a:endParaRPr lang="en-US" sz="1200" dirty="0">
              <a:latin typeface="Times New Roman" pitchFamily="-107" charset="0"/>
            </a:endParaRPr>
          </a:p>
        </p:txBody>
      </p:sp>
      <p:sp useBgFill="1"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197935" y="6274232"/>
            <a:ext cx="994118" cy="46230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latin typeface="Times New Roman" pitchFamily="-107" charset="0"/>
              </a:rPr>
              <a:t>CS 111</a:t>
            </a:r>
          </a:p>
          <a:p>
            <a:pPr>
              <a:defRPr/>
            </a:pPr>
            <a:r>
              <a:rPr lang="en-US" sz="1200">
                <a:latin typeface="Times New Roman" pitchFamily="-107" charset="0"/>
              </a:rPr>
              <a:t>Winter </a:t>
            </a:r>
            <a:r>
              <a:rPr lang="en-US" sz="1200" baseline="0" dirty="0">
                <a:latin typeface="Times New Roman" pitchFamily="-107" charset="0"/>
              </a:rPr>
              <a:t>2020</a:t>
            </a:r>
            <a:r>
              <a:rPr lang="en-US" sz="1200" dirty="0">
                <a:latin typeface="Times New Roman" pitchFamily="-107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Times New Roman"/>
          <a:ea typeface="ＭＳ Ｐゴシック" charset="-128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14600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charset="-128"/>
                <a:cs typeface="ＭＳ Ｐゴシック" charset="-128"/>
              </a:rPr>
              <a:t>Operating System Principles: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Threads, IPC, and Synchronization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CS </a:t>
            </a:r>
            <a:r>
              <a:rPr lang="en-US" dirty="0">
                <a:cs typeface="ＭＳ Ｐゴシック" charset="-128"/>
              </a:rPr>
              <a:t>111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Operating </a:t>
            </a:r>
            <a:r>
              <a:rPr lang="en-US" dirty="0">
                <a:ea typeface="ＭＳ Ｐゴシック" charset="-128"/>
                <a:cs typeface="ＭＳ Ｐゴシック" charset="-128"/>
              </a:rPr>
              <a:t>Systems 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cs typeface="ＭＳ Ｐゴシック" charset="-128"/>
              </a:rPr>
              <a:t>Harry </a:t>
            </a:r>
            <a:r>
              <a:rPr lang="en-US">
                <a:cs typeface="ＭＳ Ｐゴシック" charset="-128"/>
              </a:rPr>
              <a:t>Xu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49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966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12BE-23AE-204C-B1DE-C5D5D278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63"/>
            <a:ext cx="8229600" cy="1143000"/>
          </a:xfrm>
        </p:spPr>
        <p:txBody>
          <a:bodyPr/>
          <a:lstStyle/>
          <a:p>
            <a:r>
              <a:rPr lang="en-US" dirty="0"/>
              <a:t>User Level Threads Vs. 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D1E4-957C-0A4F-B41D-19045D080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threads:</a:t>
            </a:r>
          </a:p>
          <a:p>
            <a:pPr lvl="1"/>
            <a:r>
              <a:rPr lang="en-US" dirty="0"/>
              <a:t>An abstraction provided by the kernel</a:t>
            </a:r>
          </a:p>
          <a:p>
            <a:pPr lvl="1"/>
            <a:r>
              <a:rPr lang="en-US" dirty="0"/>
              <a:t>Still share one address space</a:t>
            </a:r>
          </a:p>
          <a:p>
            <a:pPr lvl="1"/>
            <a:r>
              <a:rPr lang="en-US" dirty="0"/>
              <a:t>But scheduled by the kernel</a:t>
            </a:r>
          </a:p>
          <a:p>
            <a:pPr lvl="2"/>
            <a:r>
              <a:rPr lang="en-US" dirty="0"/>
              <a:t>So multiple threads can use multiple cores at once</a:t>
            </a:r>
          </a:p>
          <a:p>
            <a:r>
              <a:rPr lang="en-US" dirty="0"/>
              <a:t>User level threads:</a:t>
            </a:r>
          </a:p>
          <a:p>
            <a:pPr lvl="1"/>
            <a:r>
              <a:rPr lang="en-US" dirty="0"/>
              <a:t>Kernel knows nothing about them</a:t>
            </a:r>
          </a:p>
          <a:p>
            <a:pPr lvl="1"/>
            <a:r>
              <a:rPr lang="en-US" dirty="0"/>
              <a:t>Provided and managed via user-level library</a:t>
            </a:r>
          </a:p>
          <a:p>
            <a:pPr lvl="1"/>
            <a:r>
              <a:rPr lang="en-US" dirty="0"/>
              <a:t>Scheduled by library, not by kernel</a:t>
            </a:r>
          </a:p>
        </p:txBody>
      </p:sp>
      <p:sp>
        <p:nvSpPr>
          <p:cNvPr id="4" name="Cloud Callout 3">
            <a:extLst>
              <a:ext uri="{FF2B5EF4-FFF2-40B4-BE49-F238E27FC236}">
                <a16:creationId xmlns:a16="http://schemas.microsoft.com/office/drawing/2014/main" id="{B0F25258-EED5-8044-997E-1B1E4ACFCA01}"/>
              </a:ext>
            </a:extLst>
          </p:cNvPr>
          <p:cNvSpPr/>
          <p:nvPr/>
        </p:nvSpPr>
        <p:spPr>
          <a:xfrm>
            <a:off x="4673830" y="2361251"/>
            <a:ext cx="4149524" cy="2187615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now you should be able to deduce the advantages and disadvantages of each</a:t>
            </a:r>
          </a:p>
        </p:txBody>
      </p:sp>
    </p:spTree>
    <p:extLst>
      <p:ext uri="{BB962C8B-B14F-4D97-AF65-F5344CB8AC3E}">
        <p14:creationId xmlns:p14="http://schemas.microsoft.com/office/powerpoint/2010/main" val="350831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Inter-Process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fairly distinct processes may occasionally need to exchange information</a:t>
            </a:r>
          </a:p>
          <a:p>
            <a:r>
              <a:rPr lang="en-US" dirty="0"/>
              <a:t>The OS provides mechanisms to facilitate that</a:t>
            </a:r>
          </a:p>
          <a:p>
            <a:pPr lvl="1"/>
            <a:r>
              <a:rPr lang="en-US" dirty="0"/>
              <a:t>As it must, since processes can’t normally “touch” each other</a:t>
            </a:r>
          </a:p>
          <a:p>
            <a:r>
              <a:rPr lang="en-US" dirty="0"/>
              <a:t>IPC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134800" y="542422"/>
            <a:ext cx="6980499" cy="6747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4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IPC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look for many things in an IPC mechanism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Convenience</a:t>
            </a:r>
          </a:p>
          <a:p>
            <a:pPr lvl="1"/>
            <a:r>
              <a:rPr lang="en-US" dirty="0"/>
              <a:t>Generality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Robustness and reliability</a:t>
            </a:r>
          </a:p>
          <a:p>
            <a:r>
              <a:rPr lang="en-US" dirty="0"/>
              <a:t>Some of these are contradictory</a:t>
            </a:r>
          </a:p>
          <a:p>
            <a:pPr lvl="1"/>
            <a:r>
              <a:rPr lang="en-US" dirty="0"/>
              <a:t>Partially handled by providing multiple different IPC mechanisms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Support For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Provided through system calls</a:t>
            </a:r>
          </a:p>
          <a:p>
            <a:r>
              <a:rPr lang="en-US" dirty="0"/>
              <a:t>Typically requiring activity from both communicating processes</a:t>
            </a:r>
          </a:p>
          <a:p>
            <a:pPr lvl="1"/>
            <a:r>
              <a:rPr lang="en-US" dirty="0"/>
              <a:t>Usually can’t “force” another process to perform IPC</a:t>
            </a:r>
          </a:p>
          <a:p>
            <a:r>
              <a:rPr lang="en-US" dirty="0"/>
              <a:t>Usually mediated at each step by the OS</a:t>
            </a:r>
          </a:p>
          <a:p>
            <a:pPr lvl="1"/>
            <a:r>
              <a:rPr lang="en-US" dirty="0"/>
              <a:t>To protect both processes</a:t>
            </a:r>
          </a:p>
          <a:p>
            <a:pPr lvl="1"/>
            <a:r>
              <a:rPr lang="en-US" dirty="0"/>
              <a:t>And ensure correct behavior</a:t>
            </a:r>
          </a:p>
        </p:txBody>
      </p:sp>
    </p:spTree>
    <p:extLst>
      <p:ext uri="{BB962C8B-B14F-4D97-AF65-F5344CB8AC3E}">
        <p14:creationId xmlns:p14="http://schemas.microsoft.com/office/powerpoint/2010/main" val="51366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IPC: Synchronous and Asynchronous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8901" y="1414501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Synchronous IPC</a:t>
            </a:r>
          </a:p>
          <a:p>
            <a:pPr lvl="1"/>
            <a:r>
              <a:rPr lang="en-GB" dirty="0"/>
              <a:t>Writes block until message is sent/delivered/received</a:t>
            </a:r>
          </a:p>
          <a:p>
            <a:pPr lvl="1"/>
            <a:r>
              <a:rPr lang="en-GB" dirty="0"/>
              <a:t>Reads block until a new message is available</a:t>
            </a:r>
          </a:p>
          <a:p>
            <a:pPr lvl="1"/>
            <a:r>
              <a:rPr lang="en-GB" dirty="0"/>
              <a:t>Very easy for programmers</a:t>
            </a:r>
          </a:p>
          <a:p>
            <a:r>
              <a:rPr lang="en-GB" dirty="0"/>
              <a:t>Asynchronous operations</a:t>
            </a:r>
          </a:p>
          <a:p>
            <a:pPr lvl="1"/>
            <a:r>
              <a:rPr lang="en-GB" dirty="0"/>
              <a:t>Writes return when system accepts message</a:t>
            </a:r>
          </a:p>
          <a:p>
            <a:pPr lvl="2"/>
            <a:r>
              <a:rPr lang="en-GB" dirty="0"/>
              <a:t>No confirmation of transmission/delivery/reception</a:t>
            </a:r>
          </a:p>
          <a:p>
            <a:pPr lvl="2"/>
            <a:r>
              <a:rPr lang="en-GB" dirty="0"/>
              <a:t>Requires auxiliary mechanism to learn of errors</a:t>
            </a:r>
          </a:p>
          <a:p>
            <a:pPr lvl="1"/>
            <a:r>
              <a:rPr lang="en-GB" dirty="0"/>
              <a:t>Reads return promptly if no message available</a:t>
            </a:r>
          </a:p>
          <a:p>
            <a:pPr lvl="2"/>
            <a:r>
              <a:rPr lang="en-GB" dirty="0"/>
              <a:t>Requires auxiliary mechanism to learn of new messages</a:t>
            </a:r>
          </a:p>
          <a:p>
            <a:pPr lvl="2"/>
            <a:r>
              <a:rPr lang="en-GB" dirty="0"/>
              <a:t>Often involves “wait for any of these” operation</a:t>
            </a:r>
          </a:p>
          <a:p>
            <a:pPr lvl="1"/>
            <a:r>
              <a:rPr lang="en-GB" dirty="0"/>
              <a:t>Much more efficient in some circumstances</a:t>
            </a:r>
          </a:p>
        </p:txBody>
      </p:sp>
    </p:spTree>
    <p:extLst>
      <p:ext uri="{BB962C8B-B14F-4D97-AF65-F5344CB8AC3E}">
        <p14:creationId xmlns:p14="http://schemas.microsoft.com/office/powerpoint/2010/main" val="8678666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IPC Operations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5101" y="1307274"/>
            <a:ext cx="8211699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Create/destroy an IPC channel</a:t>
            </a:r>
          </a:p>
          <a:p>
            <a:r>
              <a:rPr lang="en-GB" dirty="0"/>
              <a:t>Write/send/put</a:t>
            </a:r>
          </a:p>
          <a:p>
            <a:pPr lvl="1"/>
            <a:r>
              <a:rPr lang="en-GB" dirty="0"/>
              <a:t>Insert data into the channel</a:t>
            </a:r>
          </a:p>
          <a:p>
            <a:r>
              <a:rPr lang="en-GB" dirty="0"/>
              <a:t>Read/receive/get</a:t>
            </a:r>
          </a:p>
          <a:p>
            <a:pPr lvl="1"/>
            <a:r>
              <a:rPr lang="en-GB" dirty="0"/>
              <a:t>Extract data from the channel</a:t>
            </a:r>
          </a:p>
          <a:p>
            <a:r>
              <a:rPr lang="en-GB" dirty="0"/>
              <a:t>Channel content query</a:t>
            </a:r>
          </a:p>
          <a:p>
            <a:pPr lvl="1"/>
            <a:r>
              <a:rPr lang="en-GB" dirty="0"/>
              <a:t>How much data is currently in the channel?</a:t>
            </a:r>
          </a:p>
          <a:p>
            <a:r>
              <a:rPr lang="en-GB" dirty="0"/>
              <a:t>Connection establishment and query</a:t>
            </a:r>
          </a:p>
          <a:p>
            <a:pPr lvl="1"/>
            <a:r>
              <a:rPr lang="en-GB" dirty="0"/>
              <a:t>Control connection of one channel end to another</a:t>
            </a:r>
          </a:p>
          <a:p>
            <a:pPr lvl="1"/>
            <a:r>
              <a:rPr lang="en-GB" dirty="0"/>
              <a:t>Provide information like:</a:t>
            </a:r>
          </a:p>
          <a:p>
            <a:pPr lvl="2"/>
            <a:r>
              <a:rPr lang="en-GB" dirty="0"/>
              <a:t>Who are end-points?</a:t>
            </a:r>
          </a:p>
          <a:p>
            <a:pPr lvl="2"/>
            <a:r>
              <a:rPr lang="en-GB" dirty="0"/>
              <a:t>What is status of connections?</a:t>
            </a:r>
          </a:p>
        </p:txBody>
      </p:sp>
    </p:spTree>
    <p:extLst>
      <p:ext uri="{BB962C8B-B14F-4D97-AF65-F5344CB8AC3E}">
        <p14:creationId xmlns:p14="http://schemas.microsoft.com/office/powerpoint/2010/main" val="42939932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IPC: Messages vs. Streams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 fundamental dichotomy in IPC mechanisms</a:t>
            </a:r>
          </a:p>
          <a:p>
            <a:r>
              <a:rPr lang="en-GB" dirty="0"/>
              <a:t>Streams</a:t>
            </a:r>
          </a:p>
          <a:p>
            <a:pPr lvl="1"/>
            <a:r>
              <a:rPr lang="en-GB" dirty="0"/>
              <a:t>A continuous stream of bytes</a:t>
            </a:r>
          </a:p>
          <a:p>
            <a:pPr lvl="1"/>
            <a:r>
              <a:rPr lang="en-GB" dirty="0"/>
              <a:t>Read or write a few or many bytes at a time</a:t>
            </a:r>
          </a:p>
          <a:p>
            <a:pPr lvl="1"/>
            <a:r>
              <a:rPr lang="en-GB" dirty="0"/>
              <a:t>Write and read buffer sizes are unrelated</a:t>
            </a:r>
          </a:p>
          <a:p>
            <a:pPr lvl="1"/>
            <a:r>
              <a:rPr lang="en-GB" dirty="0"/>
              <a:t>Stream may contain app-specific record delimiters</a:t>
            </a:r>
          </a:p>
          <a:p>
            <a:r>
              <a:rPr lang="en-GB" dirty="0"/>
              <a:t>Messages (aka </a:t>
            </a:r>
            <a:r>
              <a:rPr lang="en-GB" dirty="0" err="1"/>
              <a:t>datagrams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 sequence of distinct messages</a:t>
            </a:r>
          </a:p>
          <a:p>
            <a:pPr lvl="1"/>
            <a:r>
              <a:rPr lang="en-GB" dirty="0"/>
              <a:t>Each message has its own length (subject to limits)</a:t>
            </a:r>
          </a:p>
          <a:p>
            <a:pPr lvl="1"/>
            <a:r>
              <a:rPr lang="en-GB" dirty="0"/>
              <a:t>Each message is typically read/written as a unit</a:t>
            </a:r>
          </a:p>
          <a:p>
            <a:pPr lvl="1"/>
            <a:r>
              <a:rPr lang="en-GB" dirty="0"/>
              <a:t>Delivery of a message is typically all-or-nothing</a:t>
            </a:r>
          </a:p>
          <a:p>
            <a:r>
              <a:rPr lang="en-GB" dirty="0"/>
              <a:t>Each style is suited for particular kinds of interactions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9A87D22B-6491-0347-867A-187735F187C9}"/>
              </a:ext>
            </a:extLst>
          </p:cNvPr>
          <p:cNvSpPr/>
          <p:nvPr/>
        </p:nvSpPr>
        <p:spPr>
          <a:xfrm>
            <a:off x="5543550" y="1805940"/>
            <a:ext cx="3303270" cy="1062990"/>
          </a:xfrm>
          <a:prstGeom prst="cloudCallout">
            <a:avLst>
              <a:gd name="adj1" fmla="val -31906"/>
              <a:gd name="adj2" fmla="val 9045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 by application, </a:t>
            </a: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IPC mechanism</a:t>
            </a:r>
          </a:p>
        </p:txBody>
      </p:sp>
      <p:sp>
        <p:nvSpPr>
          <p:cNvPr id="3" name="Cloud Callout 2">
            <a:extLst>
              <a:ext uri="{FF2B5EF4-FFF2-40B4-BE49-F238E27FC236}">
                <a16:creationId xmlns:a16="http://schemas.microsoft.com/office/drawing/2014/main" id="{85DBCF1C-848F-544C-897E-A9BA33A8E4D5}"/>
              </a:ext>
            </a:extLst>
          </p:cNvPr>
          <p:cNvSpPr/>
          <p:nvPr/>
        </p:nvSpPr>
        <p:spPr>
          <a:xfrm>
            <a:off x="3759200" y="5761990"/>
            <a:ext cx="4699000" cy="752475"/>
          </a:xfrm>
          <a:prstGeom prst="cloudCallout">
            <a:avLst>
              <a:gd name="adj1" fmla="val 7156"/>
              <a:gd name="adj2" fmla="val -184837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IPC mechanism knows about these.</a:t>
            </a:r>
          </a:p>
        </p:txBody>
      </p:sp>
    </p:spTree>
    <p:extLst>
      <p:ext uri="{BB962C8B-B14F-4D97-AF65-F5344CB8AC3E}">
        <p14:creationId xmlns:p14="http://schemas.microsoft.com/office/powerpoint/2010/main" val="40686544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and Flow Control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2401" y="1331229"/>
            <a:ext cx="8627040" cy="49843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Flow control: making sure a fast sender doesn’t overwhelm a slow receiver</a:t>
            </a:r>
          </a:p>
          <a:p>
            <a:r>
              <a:rPr lang="en-GB" dirty="0"/>
              <a:t>Queued messages consume system resources</a:t>
            </a:r>
          </a:p>
          <a:p>
            <a:pPr lvl="1"/>
            <a:r>
              <a:rPr lang="en-GB" dirty="0"/>
              <a:t>Buffered in the OS until the receiver asks for them</a:t>
            </a:r>
          </a:p>
          <a:p>
            <a:r>
              <a:rPr lang="en-GB" dirty="0"/>
              <a:t>Many things can increase required buffer space</a:t>
            </a:r>
          </a:p>
          <a:p>
            <a:pPr lvl="1"/>
            <a:r>
              <a:rPr lang="en-GB" dirty="0"/>
              <a:t>Fast sender, non-responsive receiver</a:t>
            </a:r>
          </a:p>
          <a:p>
            <a:r>
              <a:rPr lang="en-GB" dirty="0"/>
              <a:t>Must be a way to limit required buffer space</a:t>
            </a:r>
          </a:p>
          <a:p>
            <a:pPr lvl="1"/>
            <a:r>
              <a:rPr lang="en-GB" dirty="0"/>
              <a:t>Sender side: block sender or refuse message</a:t>
            </a:r>
          </a:p>
          <a:p>
            <a:pPr lvl="1"/>
            <a:r>
              <a:rPr lang="en-GB" dirty="0"/>
              <a:t>Receiving side: stifle sender, flush old messages</a:t>
            </a:r>
          </a:p>
          <a:p>
            <a:pPr lvl="1"/>
            <a:r>
              <a:rPr lang="en-GB" dirty="0"/>
              <a:t>Handled by network protocols or OS mechanism</a:t>
            </a:r>
          </a:p>
          <a:p>
            <a:r>
              <a:rPr lang="en-GB" dirty="0"/>
              <a:t>Mechanisms for feedback to sender </a:t>
            </a:r>
          </a:p>
        </p:txBody>
      </p:sp>
    </p:spTree>
    <p:extLst>
      <p:ext uri="{BB962C8B-B14F-4D97-AF65-F5344CB8AC3E}">
        <p14:creationId xmlns:p14="http://schemas.microsoft.com/office/powerpoint/2010/main" val="33390648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IPC Reliability and Robustness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3501" y="1351001"/>
            <a:ext cx="8627040" cy="4984363"/>
          </a:xfrm>
        </p:spPr>
        <p:txBody>
          <a:bodyPr>
            <a:normAutofit/>
          </a:bodyPr>
          <a:lstStyle/>
          <a:p>
            <a:r>
              <a:rPr lang="en-GB" dirty="0"/>
              <a:t>Within a single machine, OS won’t accidentally “lose” IPC data</a:t>
            </a:r>
          </a:p>
          <a:p>
            <a:r>
              <a:rPr lang="en-GB" dirty="0"/>
              <a:t>Across a network, requests and responses can be lost</a:t>
            </a:r>
          </a:p>
          <a:p>
            <a:r>
              <a:rPr lang="en-GB" dirty="0"/>
              <a:t>Even on single machine, though, a sent message may not be processed</a:t>
            </a:r>
          </a:p>
          <a:p>
            <a:pPr lvl="1"/>
            <a:r>
              <a:rPr lang="en-GB" dirty="0"/>
              <a:t>The receiver is invalid, dead, or not responding</a:t>
            </a:r>
          </a:p>
          <a:p>
            <a:r>
              <a:rPr lang="en-GB" dirty="0"/>
              <a:t>And how long must the OS be responsible for IPC data?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2417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/>
          <a:lstStyle/>
          <a:p>
            <a:r>
              <a:rPr lang="en-GB" sz="2800" dirty="0"/>
              <a:t>When do we tell the sender “OK”?</a:t>
            </a:r>
          </a:p>
          <a:p>
            <a:pPr lvl="1"/>
            <a:r>
              <a:rPr lang="en-GB" sz="2400" dirty="0"/>
              <a:t>When it’s queued locally?  </a:t>
            </a:r>
          </a:p>
          <a:p>
            <a:pPr lvl="1"/>
            <a:r>
              <a:rPr lang="en-GB" sz="2400" dirty="0"/>
              <a:t>When it’s added to receiver’s input queue?</a:t>
            </a:r>
          </a:p>
          <a:p>
            <a:pPr lvl="1"/>
            <a:r>
              <a:rPr lang="en-GB" sz="2400" dirty="0"/>
              <a:t>When the receiver has read it?   </a:t>
            </a:r>
          </a:p>
          <a:p>
            <a:pPr lvl="1"/>
            <a:r>
              <a:rPr lang="en-GB" sz="2400" dirty="0"/>
              <a:t>When the receiver has explicitly acknowledged it?</a:t>
            </a:r>
          </a:p>
          <a:p>
            <a:r>
              <a:rPr lang="en-GB" sz="2800" dirty="0"/>
              <a:t>How persistently does the system attempt delivery?</a:t>
            </a:r>
          </a:p>
          <a:p>
            <a:pPr lvl="1"/>
            <a:r>
              <a:rPr lang="en-GB" sz="2400" dirty="0"/>
              <a:t>Especially across a network</a:t>
            </a:r>
          </a:p>
          <a:p>
            <a:pPr lvl="1"/>
            <a:r>
              <a:rPr lang="en-GB" sz="2400" dirty="0"/>
              <a:t>Do we try retransmissions?  How many?</a:t>
            </a:r>
          </a:p>
          <a:p>
            <a:pPr lvl="1"/>
            <a:r>
              <a:rPr lang="en-GB" sz="2400" dirty="0"/>
              <a:t>Do we try different routes or alternate servers?</a:t>
            </a:r>
          </a:p>
          <a:p>
            <a:r>
              <a:rPr lang="en-GB" sz="2800" dirty="0"/>
              <a:t>Do channel/contents survive receiver restarts?</a:t>
            </a:r>
          </a:p>
          <a:p>
            <a:pPr lvl="1"/>
            <a:r>
              <a:rPr lang="en-GB" sz="2400" dirty="0"/>
              <a:t>Can a new server instance pick up where the old left off?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59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  <a:p>
            <a:r>
              <a:rPr lang="en-US" dirty="0" err="1"/>
              <a:t>Interprocess</a:t>
            </a:r>
            <a:r>
              <a:rPr lang="en-US" dirty="0"/>
              <a:t> communications</a:t>
            </a:r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Critical sections</a:t>
            </a:r>
          </a:p>
          <a:p>
            <a:pPr lvl="1"/>
            <a:r>
              <a:rPr lang="en-US" dirty="0"/>
              <a:t>Asynchronous event completions</a:t>
            </a:r>
          </a:p>
        </p:txBody>
      </p:sp>
    </p:spTree>
    <p:extLst>
      <p:ext uri="{BB962C8B-B14F-4D97-AF65-F5344CB8AC3E}">
        <p14:creationId xmlns:p14="http://schemas.microsoft.com/office/powerpoint/2010/main" val="391243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Styles of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  <a:p>
            <a:r>
              <a:rPr lang="en-US" dirty="0"/>
              <a:t>Sockets</a:t>
            </a:r>
          </a:p>
          <a:p>
            <a:r>
              <a:rPr lang="en-US" dirty="0"/>
              <a:t>Shared memory</a:t>
            </a:r>
          </a:p>
          <a:p>
            <a:r>
              <a:rPr lang="en-US" dirty="0"/>
              <a:t>There are others we won’t discuss in detail</a:t>
            </a:r>
          </a:p>
          <a:p>
            <a:pPr lvl="1"/>
            <a:r>
              <a:rPr lang="en-US" dirty="0"/>
              <a:t>Mailboxes</a:t>
            </a:r>
          </a:p>
          <a:p>
            <a:pPr lvl="1"/>
            <a:r>
              <a:rPr lang="en-US" dirty="0"/>
              <a:t>Named pipes</a:t>
            </a:r>
          </a:p>
          <a:p>
            <a:pPr lvl="1"/>
            <a:r>
              <a:rPr lang="en-US" dirty="0"/>
              <a:t>Simple messages</a:t>
            </a:r>
          </a:p>
          <a:p>
            <a:pPr lvl="1"/>
            <a:r>
              <a:rPr lang="en-US" dirty="0"/>
              <a:t>IPC signals</a:t>
            </a:r>
          </a:p>
        </p:txBody>
      </p:sp>
    </p:spTree>
    <p:extLst>
      <p:ext uri="{BB962C8B-B14F-4D97-AF65-F5344CB8AC3E}">
        <p14:creationId xmlns:p14="http://schemas.microsoft.com/office/powerpoint/2010/main" val="3555449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flows through a series of programs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ls</a:t>
            </a:r>
            <a:r>
              <a:rPr lang="en-US" dirty="0">
                <a:latin typeface="Courier New"/>
                <a:cs typeface="Courier New"/>
              </a:rPr>
              <a:t> | </a:t>
            </a:r>
            <a:r>
              <a:rPr lang="en-US" dirty="0" err="1">
                <a:latin typeface="Courier New"/>
                <a:cs typeface="Courier New"/>
              </a:rPr>
              <a:t>grep</a:t>
            </a:r>
            <a:r>
              <a:rPr lang="en-US" dirty="0">
                <a:latin typeface="Courier New"/>
                <a:cs typeface="Courier New"/>
              </a:rPr>
              <a:t> | sort | mail</a:t>
            </a:r>
          </a:p>
          <a:p>
            <a:pPr lvl="1"/>
            <a:r>
              <a:rPr lang="en-US" dirty="0"/>
              <a:t>Macro processor | compiler | assembler</a:t>
            </a:r>
          </a:p>
          <a:p>
            <a:r>
              <a:rPr lang="en-US" dirty="0"/>
              <a:t>Data is a simple byte stream</a:t>
            </a:r>
          </a:p>
          <a:p>
            <a:pPr lvl="1"/>
            <a:r>
              <a:rPr lang="en-US" dirty="0"/>
              <a:t>Buffered in the operating system</a:t>
            </a:r>
          </a:p>
          <a:p>
            <a:pPr lvl="1"/>
            <a:r>
              <a:rPr lang="en-US" dirty="0"/>
              <a:t>No need for intermediate temporary files</a:t>
            </a:r>
          </a:p>
          <a:p>
            <a:r>
              <a:rPr lang="en-US" dirty="0"/>
              <a:t>There are no security/privacy/trust issues</a:t>
            </a:r>
          </a:p>
          <a:p>
            <a:pPr lvl="1"/>
            <a:r>
              <a:rPr lang="en-US" dirty="0"/>
              <a:t>All under control of a single user</a:t>
            </a:r>
          </a:p>
          <a:p>
            <a:r>
              <a:rPr lang="en-US" dirty="0"/>
              <a:t>Error conditions</a:t>
            </a:r>
          </a:p>
          <a:p>
            <a:pPr lvl="1"/>
            <a:r>
              <a:rPr lang="en-US" dirty="0"/>
              <a:t>Input: End of File	</a:t>
            </a:r>
          </a:p>
          <a:p>
            <a:pPr lvl="1"/>
            <a:r>
              <a:rPr lang="en-US" dirty="0"/>
              <a:t>Output: next program failed</a:t>
            </a:r>
          </a:p>
          <a:p>
            <a:r>
              <a:rPr lang="en-US" i="1" dirty="0"/>
              <a:t>Simple, but very limiting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9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Connections between addresses/ports</a:t>
            </a:r>
          </a:p>
          <a:p>
            <a:pPr lvl="1"/>
            <a:r>
              <a:rPr lang="en-US" dirty="0"/>
              <a:t>Connect/listen/accept</a:t>
            </a:r>
          </a:p>
          <a:p>
            <a:pPr lvl="1"/>
            <a:r>
              <a:rPr lang="en-US" dirty="0"/>
              <a:t>Lookup: registry, DNS, service discovery protocols</a:t>
            </a:r>
          </a:p>
          <a:p>
            <a:r>
              <a:rPr lang="en-US" dirty="0"/>
              <a:t>Many data options</a:t>
            </a:r>
          </a:p>
          <a:p>
            <a:pPr lvl="1"/>
            <a:r>
              <a:rPr lang="en-US" dirty="0"/>
              <a:t>Reliable or best effort datagrams</a:t>
            </a:r>
          </a:p>
          <a:p>
            <a:pPr lvl="1"/>
            <a:r>
              <a:rPr lang="en-US" dirty="0"/>
              <a:t>Streams, messages, remote procedure calls, …</a:t>
            </a:r>
          </a:p>
          <a:p>
            <a:r>
              <a:rPr lang="en-US" dirty="0"/>
              <a:t>Complex flow control and error handling</a:t>
            </a:r>
          </a:p>
          <a:p>
            <a:pPr lvl="1"/>
            <a:r>
              <a:rPr lang="en-US" dirty="0"/>
              <a:t>Retransmissions, timeouts, node failures</a:t>
            </a:r>
          </a:p>
          <a:p>
            <a:pPr lvl="1"/>
            <a:r>
              <a:rPr lang="en-US" dirty="0"/>
              <a:t>Possibility of reconnection or fail-over</a:t>
            </a:r>
          </a:p>
          <a:p>
            <a:r>
              <a:rPr lang="en-US" dirty="0"/>
              <a:t>Trust/security/privacy/integrity</a:t>
            </a:r>
          </a:p>
          <a:p>
            <a:pPr lvl="1"/>
            <a:r>
              <a:rPr lang="en-US" dirty="0"/>
              <a:t>We’ll discuss these issues later</a:t>
            </a:r>
          </a:p>
          <a:p>
            <a:r>
              <a:rPr lang="en-US" i="1" dirty="0"/>
              <a:t>Very general, but more complex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99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r>
              <a:rPr lang="en-US" sz="2800" dirty="0"/>
              <a:t>OS arranges for processes to share read/write memory segments</a:t>
            </a:r>
          </a:p>
          <a:p>
            <a:pPr lvl="1"/>
            <a:r>
              <a:rPr lang="en-US" sz="2400" dirty="0"/>
              <a:t>Mapped into multiple process’ address spaces</a:t>
            </a:r>
          </a:p>
          <a:p>
            <a:pPr lvl="1"/>
            <a:r>
              <a:rPr lang="en-US" sz="2400" dirty="0"/>
              <a:t>Applications must provide their own control of sharing</a:t>
            </a:r>
          </a:p>
          <a:p>
            <a:pPr lvl="1"/>
            <a:r>
              <a:rPr lang="en-US" sz="2400" dirty="0"/>
              <a:t>OS is not involved in data transfer</a:t>
            </a:r>
          </a:p>
          <a:p>
            <a:pPr lvl="2"/>
            <a:r>
              <a:rPr lang="en-US" sz="2000" dirty="0"/>
              <a:t>Just memory reads and writes via limited direct execution</a:t>
            </a:r>
          </a:p>
          <a:p>
            <a:pPr lvl="2"/>
            <a:r>
              <a:rPr lang="en-US" sz="2000" dirty="0"/>
              <a:t>So </a:t>
            </a:r>
            <a:r>
              <a:rPr lang="en-US" sz="2000" u="sng" dirty="0"/>
              <a:t>very</a:t>
            </a:r>
            <a:r>
              <a:rPr lang="en-US" sz="2000" dirty="0"/>
              <a:t> fast</a:t>
            </a:r>
          </a:p>
          <a:p>
            <a:r>
              <a:rPr lang="en-US" sz="2800" dirty="0"/>
              <a:t>Simple in some ways</a:t>
            </a:r>
          </a:p>
          <a:p>
            <a:pPr lvl="1"/>
            <a:r>
              <a:rPr lang="en-US" sz="2400" dirty="0"/>
              <a:t>Terribly complicated in others</a:t>
            </a:r>
          </a:p>
          <a:p>
            <a:pPr lvl="1"/>
            <a:r>
              <a:rPr lang="en-US" sz="2400" dirty="0"/>
              <a:t>The cooperating processes must themselves achieve whatever synchronization/consistency effects they want</a:t>
            </a:r>
            <a:endParaRPr lang="en-US" sz="2800" dirty="0"/>
          </a:p>
          <a:p>
            <a:r>
              <a:rPr lang="en-US" sz="2800" dirty="0"/>
              <a:t>Only works on a local machine</a:t>
            </a:r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0191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things happen in the “right” order</a:t>
            </a:r>
          </a:p>
          <a:p>
            <a:r>
              <a:rPr lang="en-US" dirty="0"/>
              <a:t>Easy if only one set of things is happening</a:t>
            </a:r>
          </a:p>
          <a:p>
            <a:r>
              <a:rPr lang="en-US" dirty="0"/>
              <a:t>Easy if simultaneously occurring things don’t affect each other</a:t>
            </a:r>
          </a:p>
          <a:p>
            <a:r>
              <a:rPr lang="en-US" dirty="0"/>
              <a:t>Hideously complicated otherwise</a:t>
            </a:r>
          </a:p>
          <a:p>
            <a:r>
              <a:rPr lang="en-US" dirty="0"/>
              <a:t>Wouldn’t it be nice if we could avoid it?</a:t>
            </a:r>
          </a:p>
          <a:p>
            <a:r>
              <a:rPr lang="en-US" dirty="0"/>
              <a:t>Well, we can’t</a:t>
            </a:r>
          </a:p>
          <a:p>
            <a:pPr lvl="1"/>
            <a:r>
              <a:rPr lang="en-US" dirty="0"/>
              <a:t>We must have parallelism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646100" y="542422"/>
            <a:ext cx="3843599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Benefits of Parallelism</a:t>
            </a:r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GB" dirty="0"/>
              <a:t>Improved throughput</a:t>
            </a:r>
          </a:p>
          <a:p>
            <a:pPr lvl="1"/>
            <a:r>
              <a:rPr lang="en-GB" dirty="0"/>
              <a:t>Blocking of one activity does not stop others</a:t>
            </a:r>
          </a:p>
          <a:p>
            <a:r>
              <a:rPr lang="en-GB" dirty="0"/>
              <a:t>Improved modularity</a:t>
            </a:r>
          </a:p>
          <a:p>
            <a:pPr lvl="1"/>
            <a:r>
              <a:rPr lang="en-GB" dirty="0"/>
              <a:t>Separating complex activities into simpler pieces</a:t>
            </a:r>
          </a:p>
          <a:p>
            <a:r>
              <a:rPr lang="en-GB" dirty="0"/>
              <a:t>Improved robustness</a:t>
            </a:r>
          </a:p>
          <a:p>
            <a:pPr lvl="1"/>
            <a:r>
              <a:rPr lang="en-GB" dirty="0"/>
              <a:t>The failure of one thread does not stop others</a:t>
            </a:r>
          </a:p>
          <a:p>
            <a:r>
              <a:rPr lang="en-GB" dirty="0"/>
              <a:t>A better fit to emerging paradigms</a:t>
            </a:r>
          </a:p>
          <a:p>
            <a:pPr lvl="1"/>
            <a:r>
              <a:rPr lang="en-GB" dirty="0"/>
              <a:t>Client server computing, web based services</a:t>
            </a:r>
          </a:p>
          <a:p>
            <a:pPr lvl="1"/>
            <a:r>
              <a:rPr lang="en-GB" dirty="0"/>
              <a:t>Our universe </a:t>
            </a:r>
            <a:r>
              <a:rPr lang="en-GB" u="sng" dirty="0"/>
              <a:t>is</a:t>
            </a:r>
            <a:r>
              <a:rPr lang="en-GB" dirty="0"/>
              <a:t> cooperating parallel processes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Explosion 2 2">
            <a:extLst>
              <a:ext uri="{FF2B5EF4-FFF2-40B4-BE49-F238E27FC236}">
                <a16:creationId xmlns:a16="http://schemas.microsoft.com/office/drawing/2014/main" id="{E2D3400F-DD72-8944-A619-02EFBAE671B3}"/>
              </a:ext>
            </a:extLst>
          </p:cNvPr>
          <p:cNvSpPr/>
          <p:nvPr/>
        </p:nvSpPr>
        <p:spPr>
          <a:xfrm>
            <a:off x="3040105" y="1171878"/>
            <a:ext cx="4074289" cy="2858947"/>
          </a:xfrm>
          <a:prstGeom prst="irregularSeal2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 parallelism and performance goes back to the 1970s</a:t>
            </a:r>
          </a:p>
        </p:txBody>
      </p:sp>
    </p:spTree>
    <p:extLst>
      <p:ext uri="{BB962C8B-B14F-4D97-AF65-F5344CB8AC3E}">
        <p14:creationId xmlns:p14="http://schemas.microsoft.com/office/powerpoint/2010/main" val="1706497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There a Problem?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Sequential program execution is easy</a:t>
            </a:r>
          </a:p>
          <a:p>
            <a:pPr lvl="1"/>
            <a:r>
              <a:rPr lang="en-GB" dirty="0"/>
              <a:t>First instruction one, then instruction two, ...</a:t>
            </a:r>
          </a:p>
          <a:p>
            <a:pPr lvl="1"/>
            <a:r>
              <a:rPr lang="en-GB" dirty="0"/>
              <a:t>Execution order is obvious and deterministic</a:t>
            </a:r>
          </a:p>
          <a:p>
            <a:r>
              <a:rPr lang="en-GB" dirty="0"/>
              <a:t>Independent parallel programs are easy</a:t>
            </a:r>
          </a:p>
          <a:p>
            <a:pPr lvl="1"/>
            <a:r>
              <a:rPr lang="en-GB" dirty="0"/>
              <a:t>If the parallel streams do not interact in any way</a:t>
            </a:r>
          </a:p>
          <a:p>
            <a:r>
              <a:rPr lang="en-GB" dirty="0"/>
              <a:t>Cooperating parallel programs are hard</a:t>
            </a:r>
          </a:p>
          <a:p>
            <a:pPr lvl="1"/>
            <a:r>
              <a:rPr lang="en-GB" dirty="0"/>
              <a:t>If the two execution streams are not synchronized</a:t>
            </a:r>
          </a:p>
          <a:p>
            <a:pPr lvl="2"/>
            <a:r>
              <a:rPr lang="en-GB" dirty="0"/>
              <a:t>Results depend on the order of instruction execution</a:t>
            </a:r>
          </a:p>
          <a:p>
            <a:pPr lvl="2"/>
            <a:r>
              <a:rPr lang="en-GB" dirty="0"/>
              <a:t>Parallelism makes execution order non-deterministic</a:t>
            </a:r>
          </a:p>
          <a:p>
            <a:pPr lvl="2"/>
            <a:r>
              <a:rPr lang="en-GB" dirty="0"/>
              <a:t>Results become </a:t>
            </a:r>
            <a:r>
              <a:rPr lang="en-GB" dirty="0" err="1"/>
              <a:t>combinatorially</a:t>
            </a:r>
            <a:r>
              <a:rPr lang="en-GB" dirty="0"/>
              <a:t> intractable</a:t>
            </a:r>
          </a:p>
        </p:txBody>
      </p:sp>
    </p:spTree>
    <p:extLst>
      <p:ext uri="{BB962C8B-B14F-4D97-AF65-F5344CB8AC3E}">
        <p14:creationId xmlns:p14="http://schemas.microsoft.com/office/powerpoint/2010/main" val="105362970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Synchronization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r>
              <a:rPr lang="en-US" dirty="0"/>
              <a:t>Non-deterministic execution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84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Race Conditions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57300"/>
            <a:ext cx="822960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US" dirty="0"/>
              <a:t>What happens depends on execution order of processes/threads running in parallel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Sometimes one way, sometimes another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These happen all the time, most don’t matter</a:t>
            </a:r>
          </a:p>
          <a:p>
            <a:pPr>
              <a:lnSpc>
                <a:spcPct val="83000"/>
              </a:lnSpc>
            </a:pPr>
            <a:r>
              <a:rPr lang="en-US" dirty="0"/>
              <a:t>But some race conditions affect correctness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Conflicting updates (mutual exclusion)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Check/act races (sleep/wakeup problem)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Multi-object updates (all-or-none transactions)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Distributed decisions based on inconsistent views</a:t>
            </a:r>
          </a:p>
          <a:p>
            <a:pPr>
              <a:lnSpc>
                <a:spcPct val="83000"/>
              </a:lnSpc>
            </a:pPr>
            <a:r>
              <a:rPr lang="en-US" dirty="0"/>
              <a:t>Each of these classes can be managed</a:t>
            </a:r>
          </a:p>
          <a:p>
            <a:pPr lvl="1">
              <a:lnSpc>
                <a:spcPct val="83000"/>
              </a:lnSpc>
            </a:pPr>
            <a:r>
              <a:rPr lang="en-US" dirty="0"/>
              <a:t>If we recognize the race condition and danger</a:t>
            </a:r>
          </a:p>
          <a:p>
            <a:pPr lvl="1">
              <a:lnSpc>
                <a:spcPct val="83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57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Non-Deterministic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525963"/>
          </a:xfrm>
        </p:spPr>
        <p:txBody>
          <a:bodyPr/>
          <a:lstStyle/>
          <a:p>
            <a:r>
              <a:rPr lang="en-US" dirty="0"/>
              <a:t>Parallel execution makes process behavior less predictable </a:t>
            </a:r>
          </a:p>
          <a:p>
            <a:pPr lvl="1"/>
            <a:r>
              <a:rPr lang="en-US" dirty="0"/>
              <a:t>Processes block for I/O or resources</a:t>
            </a:r>
          </a:p>
          <a:p>
            <a:pPr lvl="1"/>
            <a:r>
              <a:rPr lang="en-US" dirty="0"/>
              <a:t>Time-slice end preemption</a:t>
            </a:r>
          </a:p>
          <a:p>
            <a:pPr lvl="1"/>
            <a:r>
              <a:rPr lang="en-US" dirty="0"/>
              <a:t>Interrupt service routines</a:t>
            </a:r>
          </a:p>
          <a:p>
            <a:pPr lvl="1"/>
            <a:r>
              <a:rPr lang="en-US" dirty="0"/>
              <a:t>Unsynchronized execution on another core</a:t>
            </a:r>
          </a:p>
          <a:p>
            <a:pPr lvl="1"/>
            <a:r>
              <a:rPr lang="en-US" dirty="0"/>
              <a:t>Queuing delays</a:t>
            </a:r>
          </a:p>
          <a:p>
            <a:pPr lvl="1"/>
            <a:r>
              <a:rPr lang="en-US" dirty="0"/>
              <a:t>Time required to perform I/O operations</a:t>
            </a:r>
          </a:p>
          <a:p>
            <a:pPr lvl="1"/>
            <a:r>
              <a:rPr lang="en-US" dirty="0"/>
              <a:t>Message transmission/delivery time</a:t>
            </a:r>
          </a:p>
          <a:p>
            <a:r>
              <a:rPr lang="en-US" dirty="0"/>
              <a:t>Which can lead to many problems</a:t>
            </a:r>
          </a:p>
        </p:txBody>
      </p:sp>
    </p:spTree>
    <p:extLst>
      <p:ext uri="{BB962C8B-B14F-4D97-AF65-F5344CB8AC3E}">
        <p14:creationId xmlns:p14="http://schemas.microsoft.com/office/powerpoint/2010/main" val="293765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processes?</a:t>
            </a:r>
          </a:p>
          <a:p>
            <a:r>
              <a:rPr lang="en-US" dirty="0"/>
              <a:t>What is a thread?</a:t>
            </a:r>
          </a:p>
          <a:p>
            <a:r>
              <a:rPr lang="en-US" dirty="0"/>
              <a:t>How does the operating system deal with threads?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11301" y="542422"/>
            <a:ext cx="1918090" cy="674720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91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“Synchronization”?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True parallelism is too complicated</a:t>
            </a:r>
          </a:p>
          <a:p>
            <a:pPr lvl="1"/>
            <a:r>
              <a:rPr lang="en-GB" dirty="0"/>
              <a:t>We’re not smart enough to understand it</a:t>
            </a:r>
          </a:p>
          <a:p>
            <a:r>
              <a:rPr lang="en-GB" dirty="0"/>
              <a:t>Pseudo-parallelism may be good enough</a:t>
            </a:r>
          </a:p>
          <a:p>
            <a:pPr lvl="1"/>
            <a:r>
              <a:rPr lang="en-GB" dirty="0"/>
              <a:t>Mostly ignore it</a:t>
            </a:r>
          </a:p>
          <a:p>
            <a:pPr lvl="1"/>
            <a:r>
              <a:rPr lang="en-GB" dirty="0"/>
              <a:t>But identify and control key points of interaction</a:t>
            </a:r>
          </a:p>
          <a:p>
            <a:r>
              <a:rPr lang="en-GB" i="1" dirty="0"/>
              <a:t>Synchronization</a:t>
            </a:r>
            <a:r>
              <a:rPr lang="en-GB" dirty="0"/>
              <a:t> refers to that control</a:t>
            </a:r>
          </a:p>
          <a:p>
            <a:r>
              <a:rPr lang="en-GB" dirty="0"/>
              <a:t>Actually two interdependent problems</a:t>
            </a:r>
          </a:p>
          <a:p>
            <a:pPr lvl="1"/>
            <a:r>
              <a:rPr lang="en-GB" i="1" dirty="0"/>
              <a:t>Critical section serialization</a:t>
            </a:r>
          </a:p>
          <a:p>
            <a:pPr lvl="1"/>
            <a:r>
              <a:rPr lang="en-GB" i="1" dirty="0"/>
              <a:t>Notification of asynchronous completion</a:t>
            </a:r>
          </a:p>
          <a:p>
            <a:r>
              <a:rPr lang="en-GB" dirty="0"/>
              <a:t>They are often discussed as a single problem</a:t>
            </a:r>
          </a:p>
          <a:p>
            <a:pPr lvl="1"/>
            <a:r>
              <a:rPr lang="en-GB" dirty="0"/>
              <a:t>Many mechanisms simultaneously solve both</a:t>
            </a:r>
          </a:p>
          <a:p>
            <a:pPr lvl="1"/>
            <a:r>
              <a:rPr lang="en-GB" dirty="0"/>
              <a:t>Solution to either requires solution to the other</a:t>
            </a:r>
          </a:p>
          <a:p>
            <a:r>
              <a:rPr lang="en-GB" dirty="0"/>
              <a:t>They can be understood and solved separately</a:t>
            </a:r>
          </a:p>
        </p:txBody>
      </p:sp>
    </p:spTree>
    <p:extLst>
      <p:ext uri="{BB962C8B-B14F-4D97-AF65-F5344CB8AC3E}">
        <p14:creationId xmlns:p14="http://schemas.microsoft.com/office/powerpoint/2010/main" val="129438107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The Critical Section Problem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A </a:t>
            </a:r>
            <a:r>
              <a:rPr lang="en-GB" i="1">
                <a:latin typeface="Times New Roman" pitchFamily="-107" charset="0"/>
                <a:ea typeface="ＭＳ Ｐゴシック" pitchFamily="-107" charset="-128"/>
              </a:rPr>
              <a:t>critical section</a:t>
            </a:r>
            <a:r>
              <a:rPr lang="en-GB">
                <a:latin typeface="Times New Roman" pitchFamily="-107" charset="0"/>
                <a:ea typeface="ＭＳ Ｐゴシック" pitchFamily="-107" charset="-128"/>
              </a:rPr>
              <a:t> is a resource that is shared by multiple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multiple concurrent threads, processes or CPUs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By interrupted code and interrupt handler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Use of the resource changes its state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Contents, properties, relation to other resources</a:t>
            </a:r>
          </a:p>
          <a:p>
            <a:r>
              <a:rPr lang="en-GB">
                <a:latin typeface="Times New Roman" pitchFamily="-107" charset="0"/>
                <a:ea typeface="ＭＳ Ｐゴシック" pitchFamily="-107" charset="-128"/>
              </a:rPr>
              <a:t>Correctness depends on execution order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When scheduler runs/preempts which threads</a:t>
            </a:r>
          </a:p>
          <a:p>
            <a:pPr lvl="1"/>
            <a:r>
              <a:rPr lang="en-GB">
                <a:latin typeface="Times New Roman" pitchFamily="-107" charset="0"/>
                <a:ea typeface="ＭＳ Ｐゴシック" pitchFamily="-107" charset="-128"/>
              </a:rPr>
              <a:t>Relative timing of asynchronous/independent events</a:t>
            </a:r>
          </a:p>
          <a:p>
            <a:endParaRPr lang="en-US">
              <a:latin typeface="Times New Roman" pitchFamily="-107" charset="0"/>
              <a:ea typeface="ＭＳ Ｐゴシック" pitchFamily="-107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60200" y="542422"/>
            <a:ext cx="6751900" cy="674720"/>
          </a:xfrm>
          <a:prstGeom prst="roundRect">
            <a:avLst/>
          </a:prstGeom>
          <a:noFill/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2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373063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1: 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Updating a File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1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1806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Process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786187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 =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create(“database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451350" y="2401888"/>
            <a:ext cx="447833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0775" y="3702050"/>
            <a:ext cx="2817813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remove(“database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”);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128713" y="3959225"/>
            <a:ext cx="3508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376092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create(“database”);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5888" y="4205288"/>
            <a:ext cx="3924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fd = open(“database”,READ);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933825" y="4449763"/>
            <a:ext cx="44783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count = read(fd,buffer,length);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063" y="4681538"/>
            <a:ext cx="3786187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write(fd,newdata,length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913313"/>
            <a:ext cx="1570038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close(fd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);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81050" y="5781675"/>
            <a:ext cx="7570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1">
              <a:buFont typeface="Lucida Grande" pitchFamily="-107" charset="0"/>
              <a:buChar char="−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This result could not occur with any sequential execution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87400" y="5351463"/>
            <a:ext cx="4608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buFont typeface="Arial" pitchFamily="-107" charset="0"/>
              <a:buChar char="•"/>
            </a:pP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 Process 2 reads an empty database</a:t>
            </a:r>
          </a:p>
        </p:txBody>
      </p:sp>
    </p:spTree>
    <p:extLst>
      <p:ext uri="{BB962C8B-B14F-4D97-AF65-F5344CB8AC3E}">
        <p14:creationId xmlns:p14="http://schemas.microsoft.com/office/powerpoint/2010/main" val="3889174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429125" y="6013450"/>
            <a:ext cx="974725" cy="46355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800" dirty="0">
              <a:ln>
                <a:solidFill>
                  <a:srgbClr val="000000"/>
                </a:solidFill>
              </a:ln>
              <a:noFill/>
              <a:latin typeface="Courier New"/>
              <a:cs typeface="Courier New"/>
            </a:endParaRPr>
          </a:p>
        </p:txBody>
      </p:sp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457200" y="355600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2:</a:t>
            </a:r>
            <a:br>
              <a:rPr lang="en-US">
                <a:latin typeface="Times New Roman" pitchFamily="-107" charset="0"/>
                <a:ea typeface="ＭＳ Ｐゴシック" pitchFamily="-107" charset="-128"/>
              </a:rPr>
            </a:br>
            <a:r>
              <a:rPr lang="en-US">
                <a:latin typeface="Times New Roman" pitchFamily="-107" charset="0"/>
                <a:ea typeface="ＭＳ Ｐゴシック" pitchFamily="-107" charset="-128"/>
              </a:rPr>
              <a:t>Re-entrant Signals</a:t>
            </a:r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2813" y="1654175"/>
            <a:ext cx="215741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First signal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403850" y="1660525"/>
            <a:ext cx="25685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Second signal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" y="2408238"/>
            <a:ext cx="3232150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9988" y="2401888"/>
            <a:ext cx="323215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96975" y="3473450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load r1,numsigs // = 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552700" y="5464175"/>
            <a:ext cx="1477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90625" y="3784600"/>
            <a:ext cx="2540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add r1,=1  // = 1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656138" y="4035425"/>
            <a:ext cx="3232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load r1,numsigs // = 0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560638" y="5986463"/>
            <a:ext cx="5540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36465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0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664075" y="4294188"/>
            <a:ext cx="253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add r1,=1  // = 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29573" y="60132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657725" y="4551363"/>
            <a:ext cx="3232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store r1,numsigs // =1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9573" y="5463902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4275" y="4849813"/>
            <a:ext cx="3232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urier New"/>
                <a:ea typeface="ＭＳ Ｐゴシック" charset="-128"/>
                <a:cs typeface="Courier New"/>
              </a:rPr>
              <a:t>store r1,numsigs // =1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29573" y="5461756"/>
            <a:ext cx="974360" cy="463811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>
                <a:ln>
                  <a:solidFill>
                    <a:srgbClr val="000000"/>
                  </a:solidFill>
                </a:ln>
                <a:noFill/>
                <a:latin typeface="Courier New"/>
                <a:cs typeface="Courier New"/>
              </a:rPr>
              <a:t>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688013" y="5205413"/>
            <a:ext cx="2840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signal handlers share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and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. . .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36563" y="5345113"/>
            <a:ext cx="2222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So </a:t>
            </a:r>
            <a:r>
              <a:rPr lang="en-US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numsigs </a:t>
            </a:r>
            <a:r>
              <a:rPr lang="en-US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is 1, instead of 2</a:t>
            </a:r>
          </a:p>
        </p:txBody>
      </p:sp>
    </p:spTree>
    <p:extLst>
      <p:ext uri="{BB962C8B-B14F-4D97-AF65-F5344CB8AC3E}">
        <p14:creationId xmlns:p14="http://schemas.microsoft.com/office/powerpoint/2010/main" val="115429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" grpId="0"/>
      <p:bldP spid="5" grpId="0"/>
      <p:bldP spid="6" grpId="0"/>
      <p:bldP spid="6" grpId="1"/>
      <p:bldP spid="7" grpId="0"/>
      <p:bldP spid="7" grpId="1"/>
      <p:bldP spid="8" grpId="0"/>
      <p:bldP spid="9" grpId="0"/>
      <p:bldP spid="12" grpId="0"/>
      <p:bldP spid="13" grpId="0"/>
      <p:bldP spid="15" grpId="0"/>
      <p:bldP spid="21" grpId="0"/>
      <p:bldP spid="23" grpId="0"/>
      <p:bldP spid="25" grpId="0"/>
      <p:bldP spid="27" grpId="0"/>
      <p:bldP spid="27" grpId="1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492125"/>
            <a:ext cx="8229600" cy="1143000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Critical Section Example 3:   Multithreaded Banking Code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-107" charset="0"/>
              <a:buNone/>
            </a:pPr>
            <a:r>
              <a:rPr lang="en-US">
                <a:latin typeface="Times New Roman" pitchFamily="-107" charset="0"/>
                <a:ea typeface="ＭＳ Ｐゴシック" pitchFamily="-107" charset="-128"/>
              </a:rPr>
              <a:t> 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87388" y="2005013"/>
            <a:ext cx="2551112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store r1, balance  // = 150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endParaRPr lang="en-US" sz="1600">
              <a:solidFill>
                <a:srgbClr val="0000FF"/>
              </a:solidFill>
              <a:latin typeface="Courier New" pitchFamily="-107" charset="0"/>
              <a:ea typeface="Courier New" pitchFamily="-107" charset="0"/>
              <a:cs typeface="Courier New" pitchFamily="-107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058863" y="1576388"/>
            <a:ext cx="15843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1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575300" y="1584325"/>
            <a:ext cx="158591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Thread 2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978400" y="1971675"/>
            <a:ext cx="2562225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 // = 75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3016250"/>
            <a:ext cx="2505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r1, balance   // = 100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098550" y="3302000"/>
            <a:ext cx="23574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load r2, amount1 // = 50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104900" y="3573463"/>
            <a:ext cx="2438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>
                <a:solidFill>
                  <a:srgbClr val="0000FF"/>
                </a:solidFill>
              </a:rPr>
              <a:t>add r1, r2            // = 150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45532" y="524451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43213" y="5259388"/>
            <a:ext cx="11541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balance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2913" y="5675313"/>
            <a:ext cx="846137" cy="38258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849563" y="5689600"/>
            <a:ext cx="4619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259263" y="6091238"/>
            <a:ext cx="846137" cy="38417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55913" y="6105525"/>
            <a:ext cx="4619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r2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37524" y="525138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34988" y="526573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0740" y="5258251"/>
            <a:ext cx="846605" cy="383664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5272088"/>
            <a:ext cx="11541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ourier New" pitchFamily="-107" charset="0"/>
                <a:ea typeface="Courier New" pitchFamily="-107" charset="0"/>
                <a:cs typeface="Courier New" pitchFamily="-107" charset="0"/>
              </a:rPr>
              <a:t>amount2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245532" y="567584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4722813" y="3733800"/>
            <a:ext cx="2562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r1, balance    // = 100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45532" y="568907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100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4716463" y="3965575"/>
            <a:ext cx="235743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load r2, amount2 // = 25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52424" y="609174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25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54077" y="5669483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22813" y="4210050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sub r1, r2              // = 75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16463" y="4441825"/>
            <a:ext cx="24828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GB" sz="1600">
                <a:solidFill>
                  <a:srgbClr val="FF3300"/>
                </a:solidFill>
              </a:rPr>
              <a:t>store r1, balance   // = 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52424" y="526461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75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1112838" y="4691063"/>
            <a:ext cx="25161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en-GB" sz="1600" dirty="0">
                <a:solidFill>
                  <a:srgbClr val="0000FF"/>
                </a:solidFill>
              </a:rPr>
              <a:t>store r1, balance  // = 150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247741" y="6100266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05313" y="335915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376363" y="4229100"/>
            <a:ext cx="33512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CONTEXT SWITCH!!!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259316" y="5258251"/>
            <a:ext cx="846605" cy="383664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150</a:t>
            </a:r>
            <a:endParaRPr lang="en-US" b="1" dirty="0">
              <a:noFill/>
              <a:latin typeface="Courier New"/>
              <a:cs typeface="Courier New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1962150" y="3040063"/>
            <a:ext cx="6078538" cy="768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Times New Roman" pitchFamily="-107" charset="0"/>
                <a:ea typeface="Times New Roman" pitchFamily="-107" charset="0"/>
                <a:cs typeface="Times New Roman" pitchFamily="-107" charset="0"/>
              </a:rPr>
              <a:t>The $25 debit was lost!!!</a:t>
            </a:r>
          </a:p>
        </p:txBody>
      </p:sp>
    </p:spTree>
    <p:extLst>
      <p:ext uri="{BB962C8B-B14F-4D97-AF65-F5344CB8AC3E}">
        <p14:creationId xmlns:p14="http://schemas.microsoft.com/office/powerpoint/2010/main" val="28399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05801E-6 -1.35047E-6 L -0.40223 -0.29164 " pathEditMode="relative" ptsTypes="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11111E-6 L -0.40243 -0.27824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22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23 -0.29164 L 0.00156 0.00023 " pathEditMode="relative" ptsTypes="AA">
                                      <p:cBhvr>
                                        <p:cTn id="1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0243 -0.27824 L 0.00296 0.00023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7" grpId="0"/>
      <p:bldP spid="7" grpId="1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6" grpId="0" animBg="1"/>
      <p:bldP spid="16" grpId="1" animBg="1"/>
      <p:bldP spid="17" grpId="0"/>
      <p:bldP spid="19" grpId="0"/>
      <p:bldP spid="21" grpId="0"/>
      <p:bldP spid="31" grpId="0"/>
      <p:bldP spid="34" grpId="0"/>
      <p:bldP spid="39" grpId="0"/>
      <p:bldP spid="39" grpId="1"/>
      <p:bldP spid="40" grpId="0"/>
      <p:bldP spid="40" grpId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1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Even A Single Instruction Can </a:t>
            </a:r>
            <a:br>
              <a:rPr lang="en-US" dirty="0"/>
            </a:br>
            <a:r>
              <a:rPr lang="en-US" dirty="0"/>
              <a:t>Contain a Critical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4038600" cy="1650325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b="1" dirty="0"/>
              <a:t>thread #1</a:t>
            </a:r>
          </a:p>
          <a:p>
            <a:pPr>
              <a:buNone/>
            </a:pPr>
            <a:r>
              <a:rPr lang="en-US" dirty="0"/>
              <a:t>counter = counter + 1;</a:t>
            </a:r>
          </a:p>
          <a:p>
            <a:pPr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7145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8629" y="4452271"/>
            <a:ext cx="2160492" cy="1034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128" y="3161337"/>
            <a:ext cx="64837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latin typeface="Times New Roman"/>
                <a:cs typeface="Times New Roman"/>
              </a:rPr>
              <a:t>But what looks like one instruction in C gets compiled to: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78500" y="4731671"/>
            <a:ext cx="287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Three instructions . . .</a:t>
            </a:r>
          </a:p>
        </p:txBody>
      </p:sp>
    </p:spTree>
    <p:extLst>
      <p:ext uri="{BB962C8B-B14F-4D97-AF65-F5344CB8AC3E}">
        <p14:creationId xmlns:p14="http://schemas.microsoft.com/office/powerpoint/2010/main" val="29918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Critical Section?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536700"/>
            <a:ext cx="4038600" cy="165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thread #1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counter = counter + 1;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ＭＳ Ｐゴシック" charset="-128"/>
                <a:cs typeface="Times New Roman"/>
              </a:rPr>
              <a:t>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1473200"/>
            <a:ext cx="4038600" cy="1650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thread #2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counter = counter + 1;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86243" y="3695025"/>
            <a:ext cx="2147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0" y="4269736"/>
            <a:ext cx="2160492" cy="136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counter,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 $0x1,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18230" y="2831137"/>
            <a:ext cx="3491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u="sng" dirty="0">
                <a:latin typeface="Times New Roman"/>
                <a:cs typeface="Times New Roman"/>
              </a:rPr>
              <a:t>Thi</a:t>
            </a:r>
            <a:r>
              <a:rPr lang="en-US" sz="3200" i="1" dirty="0">
                <a:latin typeface="Times New Roman"/>
                <a:cs typeface="Times New Roman"/>
              </a:rPr>
              <a:t>s could happen: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6243" y="5636264"/>
            <a:ext cx="2160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%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counter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65500" y="5404385"/>
            <a:ext cx="5090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counter started at 1, it should end at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5500" y="5848885"/>
            <a:ext cx="3731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In this execution, it ends at 2</a:t>
            </a:r>
          </a:p>
        </p:txBody>
      </p:sp>
    </p:spTree>
    <p:extLst>
      <p:ext uri="{BB962C8B-B14F-4D97-AF65-F5344CB8AC3E}">
        <p14:creationId xmlns:p14="http://schemas.microsoft.com/office/powerpoint/2010/main" val="263118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These Kinds of </a:t>
            </a:r>
            <a:r>
              <a:rPr lang="en-US" dirty="0" err="1">
                <a:latin typeface="Times New Roman" pitchFamily="-107" charset="0"/>
                <a:ea typeface="ＭＳ Ｐゴシック" pitchFamily="-107" charset="-128"/>
              </a:rPr>
              <a:t>Interleavings</a:t>
            </a: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 </a:t>
            </a:r>
            <a:br>
              <a:rPr lang="en-US" dirty="0">
                <a:latin typeface="Times New Roman" pitchFamily="-107" charset="0"/>
                <a:ea typeface="ＭＳ Ｐゴシック" pitchFamily="-107" charset="-128"/>
              </a:rPr>
            </a:br>
            <a:r>
              <a:rPr lang="en-US" dirty="0">
                <a:latin typeface="Times New Roman" pitchFamily="-107" charset="0"/>
                <a:ea typeface="ＭＳ Ｐゴシック" pitchFamily="-107" charset="-128"/>
              </a:rPr>
              <a:t>Seem Pretty Unlikely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587500"/>
            <a:ext cx="8229600" cy="4525963"/>
          </a:xfrm>
        </p:spPr>
        <p:txBody>
          <a:bodyPr/>
          <a:lstStyle/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To cause problems, things have to happen exactly wrong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Indeed, that’s true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But you’re executing a billion instructions per second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So even very low probability events can happen with frightening frequency</a:t>
            </a:r>
          </a:p>
          <a:p>
            <a:r>
              <a:rPr lang="en-US">
                <a:latin typeface="Times New Roman" pitchFamily="-107" charset="0"/>
                <a:ea typeface="ＭＳ Ｐゴシック" pitchFamily="-107" charset="-128"/>
              </a:rPr>
              <a:t>Often, one problem blows up everything that follows</a:t>
            </a:r>
          </a:p>
        </p:txBody>
      </p:sp>
    </p:spTree>
    <p:extLst>
      <p:ext uri="{BB962C8B-B14F-4D97-AF65-F5344CB8AC3E}">
        <p14:creationId xmlns:p14="http://schemas.microsoft.com/office/powerpoint/2010/main" val="86809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0875"/>
            <a:ext cx="8229600" cy="1143000"/>
          </a:xfrm>
        </p:spPr>
        <p:txBody>
          <a:bodyPr/>
          <a:lstStyle/>
          <a:p>
            <a:r>
              <a:rPr lang="en-US" dirty="0"/>
              <a:t>Critical Sections and Mutual 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r>
              <a:rPr lang="en-US" sz="2800" dirty="0"/>
              <a:t>Critical sections can cause trouble when more than one thread executes them at a time</a:t>
            </a:r>
          </a:p>
          <a:p>
            <a:pPr lvl="1"/>
            <a:r>
              <a:rPr lang="en-US" sz="2400" dirty="0"/>
              <a:t>Each thread doing part of the critical section before any of them do all of it</a:t>
            </a:r>
          </a:p>
          <a:p>
            <a:r>
              <a:rPr lang="en-US" sz="2800" dirty="0"/>
              <a:t>Preventable if we ensure that only one thread can execute a critical section at a time</a:t>
            </a:r>
          </a:p>
          <a:p>
            <a:r>
              <a:rPr lang="en-US" sz="2800" dirty="0"/>
              <a:t>We need to achieve </a:t>
            </a:r>
            <a:r>
              <a:rPr lang="en-US" sz="2800" i="1" dirty="0"/>
              <a:t>mutual exclusion </a:t>
            </a:r>
            <a:r>
              <a:rPr lang="en-US" sz="2800" dirty="0"/>
              <a:t>of the critical section</a:t>
            </a:r>
          </a:p>
          <a:p>
            <a:r>
              <a:rPr lang="en-US" sz="2800" dirty="0"/>
              <a:t>How?</a:t>
            </a:r>
          </a:p>
        </p:txBody>
      </p:sp>
      <p:sp>
        <p:nvSpPr>
          <p:cNvPr id="4" name="Oval Callout 3">
            <a:extLst>
              <a:ext uri="{FF2B5EF4-FFF2-40B4-BE49-F238E27FC236}">
                <a16:creationId xmlns:a16="http://schemas.microsoft.com/office/drawing/2014/main" id="{AD2A13A0-E9E6-A54B-AC3F-7C9AD4676B2D}"/>
              </a:ext>
            </a:extLst>
          </p:cNvPr>
          <p:cNvSpPr/>
          <p:nvPr/>
        </p:nvSpPr>
        <p:spPr>
          <a:xfrm>
            <a:off x="4572000" y="5326062"/>
            <a:ext cx="3517900" cy="1155700"/>
          </a:xfrm>
          <a:prstGeom prst="wedgeEllipseCallout">
            <a:avLst>
              <a:gd name="adj1" fmla="val -32746"/>
              <a:gd name="adj2" fmla="val -7596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one of them is running it, the other definitely isn’t!</a:t>
            </a:r>
          </a:p>
        </p:txBody>
      </p:sp>
    </p:spTree>
    <p:extLst>
      <p:ext uri="{BB962C8B-B14F-4D97-AF65-F5344CB8AC3E}">
        <p14:creationId xmlns:p14="http://schemas.microsoft.com/office/powerpoint/2010/main" val="32301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Solution: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362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Temporarily block some or all interrupts</a:t>
            </a:r>
          </a:p>
          <a:p>
            <a:pPr lvl="1"/>
            <a:r>
              <a:rPr lang="en-US" dirty="0"/>
              <a:t>No interrupts -&gt; nobody preempts my code in the middle</a:t>
            </a:r>
          </a:p>
          <a:p>
            <a:pPr lvl="1"/>
            <a:r>
              <a:rPr lang="en-US" dirty="0"/>
              <a:t>Can be done with a privileged instruction</a:t>
            </a:r>
          </a:p>
          <a:p>
            <a:pPr lvl="1"/>
            <a:r>
              <a:rPr lang="en-US" dirty="0"/>
              <a:t>Side-effect of loading new Processor Status Word</a:t>
            </a:r>
          </a:p>
          <a:p>
            <a:r>
              <a:rPr lang="en-US" dirty="0"/>
              <a:t>Abilities</a:t>
            </a:r>
          </a:p>
          <a:p>
            <a:pPr lvl="1"/>
            <a:r>
              <a:rPr lang="en-US" dirty="0"/>
              <a:t>Prevent Time-Slice End (timer interrupts)</a:t>
            </a:r>
          </a:p>
          <a:p>
            <a:pPr lvl="1"/>
            <a:r>
              <a:rPr lang="en-US" dirty="0"/>
              <a:t>Prevent re-entry of device driver code</a:t>
            </a:r>
          </a:p>
          <a:p>
            <a:r>
              <a:rPr lang="en-US" dirty="0"/>
              <a:t>Dangers</a:t>
            </a:r>
          </a:p>
          <a:p>
            <a:pPr lvl="1"/>
            <a:r>
              <a:rPr lang="en-US" dirty="0"/>
              <a:t>May delay important operations</a:t>
            </a:r>
          </a:p>
          <a:p>
            <a:pPr lvl="1"/>
            <a:r>
              <a:rPr lang="en-US" dirty="0"/>
              <a:t>A bug may leave them permanently disabled</a:t>
            </a:r>
          </a:p>
          <a:p>
            <a:pPr lvl="1"/>
            <a:r>
              <a:rPr lang="en-US" dirty="0"/>
              <a:t>Won’t solve all sync problems on multi-core machines </a:t>
            </a:r>
          </a:p>
          <a:p>
            <a:pPr lvl="2"/>
            <a:r>
              <a:rPr lang="en-US" dirty="0"/>
              <a:t>Since they can have parallelism without interrupts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 Just Processes?</a:t>
            </a:r>
          </a:p>
        </p:txBody>
      </p:sp>
      <p:sp>
        <p:nvSpPr>
          <p:cNvPr id="12595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44600"/>
            <a:ext cx="8229600" cy="4525963"/>
          </a:xfrm>
        </p:spPr>
        <p:txBody>
          <a:bodyPr/>
          <a:lstStyle/>
          <a:p>
            <a:r>
              <a:rPr lang="en-GB" dirty="0"/>
              <a:t>Processes are very expensive</a:t>
            </a:r>
          </a:p>
          <a:p>
            <a:pPr lvl="1"/>
            <a:r>
              <a:rPr lang="en-GB" dirty="0"/>
              <a:t>To create: they own resources</a:t>
            </a:r>
          </a:p>
          <a:p>
            <a:pPr lvl="1"/>
            <a:r>
              <a:rPr lang="en-GB" dirty="0"/>
              <a:t>To dispatch: they have address spaces</a:t>
            </a:r>
          </a:p>
          <a:p>
            <a:r>
              <a:rPr lang="en-GB" dirty="0"/>
              <a:t>Different processes are very distinct</a:t>
            </a:r>
          </a:p>
          <a:p>
            <a:pPr lvl="1"/>
            <a:r>
              <a:rPr lang="en-GB" dirty="0"/>
              <a:t>They cannot share the same address space</a:t>
            </a:r>
          </a:p>
          <a:p>
            <a:pPr lvl="1"/>
            <a:r>
              <a:rPr lang="en-GB" dirty="0"/>
              <a:t>They cannot (usually) share resources</a:t>
            </a:r>
          </a:p>
          <a:p>
            <a:r>
              <a:rPr lang="en-GB" dirty="0"/>
              <a:t>Not all programs require strong separation</a:t>
            </a:r>
          </a:p>
          <a:p>
            <a:pPr lvl="1"/>
            <a:r>
              <a:rPr lang="en-GB" dirty="0"/>
              <a:t>Multiple activities working cooperatively for a single goal</a:t>
            </a:r>
          </a:p>
          <a:p>
            <a:pPr lvl="1"/>
            <a:r>
              <a:rPr lang="en-GB" dirty="0"/>
              <a:t>Mutually trusting elements of a system</a:t>
            </a:r>
          </a:p>
        </p:txBody>
      </p:sp>
    </p:spTree>
    <p:extLst>
      <p:ext uri="{BB962C8B-B14F-4D97-AF65-F5344CB8AC3E}">
        <p14:creationId xmlns:p14="http://schemas.microsoft.com/office/powerpoint/2010/main" val="286112575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886200" cy="5334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800" dirty="0" err="1"/>
              <a:t>DLL_insert</a:t>
            </a:r>
            <a:r>
              <a:rPr lang="en-US" sz="1800" dirty="0"/>
              <a:t>(DLL *head, DLL*element) {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8194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last-&gt;next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67200" y="2667000"/>
            <a:ext cx="38862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DLL_insert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(DLL *head, DLL*element) 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828800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DLL *last = head-&gt;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last;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element-&gt;next = head;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5240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	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save = </a:t>
            </a:r>
            <a:r>
              <a:rPr lang="en-US" dirty="0" err="1">
                <a:solidFill>
                  <a:srgbClr val="00B050"/>
                </a:solidFill>
              </a:rPr>
              <a:t>disableInterrupts</a:t>
            </a:r>
            <a:r>
              <a:rPr lang="en-US" dirty="0">
                <a:solidFill>
                  <a:srgbClr val="00B050"/>
                </a:solidFill>
              </a:rPr>
              <a:t>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638800"/>
            <a:ext cx="38862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err="1">
                <a:solidFill>
                  <a:srgbClr val="00B050"/>
                </a:solidFill>
              </a:rPr>
              <a:t>restoreInterrupts</a:t>
            </a:r>
            <a:r>
              <a:rPr lang="en-US" dirty="0">
                <a:solidFill>
                  <a:srgbClr val="00B050"/>
                </a:solidFill>
              </a:rPr>
              <a:t>(save);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7200" y="4038600"/>
            <a:ext cx="4147289" cy="269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DLL_insert(DLL</a:t>
            </a:r>
            <a:r>
              <a:rPr lang="en-US" dirty="0">
                <a:solidFill>
                  <a:srgbClr val="C00000"/>
                </a:solidFill>
              </a:rPr>
              <a:t> *head, DLL*element) {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DLL *last = 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last;</a:t>
            </a:r>
          </a:p>
          <a:p>
            <a:pPr marL="342900" lvl="0" indent="-342900" defTabSz="9144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	element-&gt;next = head;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last-&gt;next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	head-&gt;</a:t>
            </a:r>
            <a:r>
              <a:rPr lang="en-US" dirty="0" err="1">
                <a:solidFill>
                  <a:srgbClr val="C00000"/>
                </a:solidFill>
              </a:rPr>
              <a:t>prev</a:t>
            </a:r>
            <a:r>
              <a:rPr lang="en-US" dirty="0">
                <a:solidFill>
                  <a:srgbClr val="C00000"/>
                </a:solidFill>
              </a:rPr>
              <a:t> = element;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lang="en-US" dirty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81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331 L 0 -0.00023 " pathEditMode="relative" ptsTypes="AA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0.02801 L 0 -0.329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1" grpId="0"/>
      <p:bldP spid="12" grpId="0"/>
      <p:bldP spid="12" grpId="1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/>
          <a:lstStyle/>
          <a:p>
            <a:r>
              <a:rPr lang="en-US" dirty="0"/>
              <a:t>Downsides of Disabling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900"/>
            <a:ext cx="8229600" cy="4525963"/>
          </a:xfrm>
        </p:spPr>
        <p:txBody>
          <a:bodyPr/>
          <a:lstStyle/>
          <a:p>
            <a:r>
              <a:rPr lang="en-GB" dirty="0"/>
              <a:t>Not an option in user mode</a:t>
            </a:r>
          </a:p>
          <a:p>
            <a:pPr lvl="1"/>
            <a:r>
              <a:rPr lang="en-GB" dirty="0"/>
              <a:t>Requires use of privileged instructions</a:t>
            </a:r>
          </a:p>
          <a:p>
            <a:r>
              <a:rPr lang="en-GB" dirty="0"/>
              <a:t>Dangerous if improperly used</a:t>
            </a:r>
          </a:p>
          <a:p>
            <a:pPr lvl="1"/>
            <a:r>
              <a:rPr lang="en-GB" dirty="0"/>
              <a:t>Could disable </a:t>
            </a:r>
            <a:r>
              <a:rPr lang="en-GB" dirty="0" err="1"/>
              <a:t>preemptive</a:t>
            </a:r>
            <a:r>
              <a:rPr lang="en-GB" dirty="0"/>
              <a:t> scheduling, disk I/O, etc.</a:t>
            </a:r>
          </a:p>
          <a:p>
            <a:r>
              <a:rPr lang="en-GB" dirty="0"/>
              <a:t>Delays system response to important interrupts</a:t>
            </a:r>
          </a:p>
          <a:p>
            <a:pPr lvl="1"/>
            <a:r>
              <a:rPr lang="en-GB" dirty="0"/>
              <a:t>Received data isn’t processed until interrupt serviced</a:t>
            </a:r>
          </a:p>
          <a:p>
            <a:pPr lvl="1"/>
            <a:r>
              <a:rPr lang="en-GB" dirty="0"/>
              <a:t>Device will sit idle until next operation is initiated</a:t>
            </a:r>
          </a:p>
          <a:p>
            <a:r>
              <a:rPr lang="en-GB" dirty="0"/>
              <a:t>May prevent safe concurrency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38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Interrupts – When To Disable Them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 situations that involve shared resources</a:t>
            </a:r>
          </a:p>
          <a:p>
            <a:pPr lvl="1"/>
            <a:r>
              <a:rPr lang="en-GB" dirty="0"/>
              <a:t>Used by both synchronous and interrupt code</a:t>
            </a:r>
          </a:p>
          <a:p>
            <a:pPr lvl="2"/>
            <a:r>
              <a:rPr lang="en-GB" dirty="0"/>
              <a:t>Hardware registers (e.g., in a device or clock)</a:t>
            </a:r>
          </a:p>
          <a:p>
            <a:pPr lvl="2"/>
            <a:r>
              <a:rPr lang="en-GB" dirty="0"/>
              <a:t>Communications queues and data structures</a:t>
            </a:r>
          </a:p>
          <a:p>
            <a:r>
              <a:rPr lang="en-GB" dirty="0"/>
              <a:t>That also involve non-atomic updates</a:t>
            </a:r>
          </a:p>
          <a:p>
            <a:pPr lvl="1"/>
            <a:r>
              <a:rPr lang="en-GB" dirty="0"/>
              <a:t>Operations that require multiple instructions</a:t>
            </a:r>
          </a:p>
          <a:p>
            <a:pPr lvl="2"/>
            <a:r>
              <a:rPr lang="en-GB" dirty="0"/>
              <a:t>Where pre-emption in mid-operation could lead to data corruption or a deadlock.</a:t>
            </a:r>
          </a:p>
          <a:p>
            <a:r>
              <a:rPr lang="en-GB" dirty="0"/>
              <a:t>Must disable interrupts in these critical sections</a:t>
            </a:r>
          </a:p>
          <a:p>
            <a:pPr lvl="1"/>
            <a:r>
              <a:rPr lang="en-GB" dirty="0"/>
              <a:t>Disable them as seldom and as briefly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76090885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Careful With Interrupts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Be very sparing in your use of disables</a:t>
            </a:r>
          </a:p>
          <a:p>
            <a:pPr lvl="1"/>
            <a:r>
              <a:rPr lang="en-GB" dirty="0"/>
              <a:t>Increasing interrupt service time is very costly</a:t>
            </a:r>
          </a:p>
          <a:p>
            <a:pPr lvl="2"/>
            <a:r>
              <a:rPr lang="en-GB" dirty="0"/>
              <a:t>Scheduled processes have been </a:t>
            </a:r>
            <a:r>
              <a:rPr lang="en-GB" dirty="0" err="1"/>
              <a:t>preempted</a:t>
            </a:r>
            <a:endParaRPr lang="en-GB" dirty="0"/>
          </a:p>
          <a:p>
            <a:pPr lvl="2"/>
            <a:r>
              <a:rPr lang="en-GB" dirty="0"/>
              <a:t>Devices may be idle, awaiting new instructions</a:t>
            </a:r>
          </a:p>
          <a:p>
            <a:pPr lvl="2"/>
            <a:r>
              <a:rPr lang="en-GB" dirty="0"/>
              <a:t>The system will be less responsive</a:t>
            </a:r>
          </a:p>
          <a:p>
            <a:pPr lvl="1"/>
            <a:r>
              <a:rPr lang="en-GB" dirty="0"/>
              <a:t>Disable as few interrupts as possible</a:t>
            </a:r>
          </a:p>
          <a:p>
            <a:pPr lvl="1"/>
            <a:r>
              <a:rPr lang="en-GB" dirty="0"/>
              <a:t>Disable them as briefly as </a:t>
            </a:r>
            <a:r>
              <a:rPr lang="en-GB" dirty="0" err="1"/>
              <a:t>possibl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85396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Interrupt Disables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Effectiveness/Correctness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Ineffective against multiprocessor/device parallelism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usable by kernel mode code</a:t>
            </a:r>
          </a:p>
          <a:p>
            <a:r>
              <a:rPr lang="en-US" dirty="0">
                <a:solidFill>
                  <a:srgbClr val="FF0000"/>
                </a:solidFill>
              </a:rPr>
              <a:t>Progress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Deadlock risk (if handler can block for resources)</a:t>
            </a:r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Pretty good (assuming disables are brief)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One instruction, much cheaper than system call</a:t>
            </a:r>
          </a:p>
          <a:p>
            <a:pPr lvl="1"/>
            <a:r>
              <a:rPr lang="en-US" dirty="0"/>
              <a:t>Long disables may impact system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01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Possible Solutions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GB" sz="2800" dirty="0"/>
              <a:t>Avoid shared data whenever possible</a:t>
            </a:r>
          </a:p>
          <a:p>
            <a:r>
              <a:rPr lang="en-GB" sz="2800" dirty="0"/>
              <a:t>Eliminate critical sections with atomic instructions</a:t>
            </a:r>
          </a:p>
          <a:p>
            <a:pPr lvl="1"/>
            <a:r>
              <a:rPr lang="en-GB" sz="2400" dirty="0"/>
              <a:t>Atomic (uninterruptable) read/modify/write operations</a:t>
            </a:r>
          </a:p>
          <a:p>
            <a:pPr lvl="1"/>
            <a:r>
              <a:rPr lang="en-GB" sz="2400" dirty="0"/>
              <a:t>Can be applied to 1-8 contiguous bytes</a:t>
            </a:r>
          </a:p>
          <a:p>
            <a:pPr lvl="1"/>
            <a:r>
              <a:rPr lang="en-GB" sz="2400" dirty="0"/>
              <a:t>Simple: increment/decrement, and/or/</a:t>
            </a:r>
            <a:r>
              <a:rPr lang="en-GB" sz="2400" dirty="0" err="1"/>
              <a:t>xor</a:t>
            </a:r>
            <a:endParaRPr lang="en-GB" sz="2400" dirty="0"/>
          </a:p>
          <a:p>
            <a:pPr lvl="1"/>
            <a:r>
              <a:rPr lang="en-GB" sz="2400" dirty="0"/>
              <a:t>Complex: test-and-set, exchange, compare-and-swap</a:t>
            </a:r>
          </a:p>
          <a:p>
            <a:r>
              <a:rPr lang="en-GB" sz="2800" dirty="0"/>
              <a:t>Use atomic instructions to implement locks </a:t>
            </a:r>
          </a:p>
          <a:p>
            <a:pPr lvl="1"/>
            <a:r>
              <a:rPr lang="en-GB" sz="2400" dirty="0"/>
              <a:t>Use the lock operations to protect critical sections</a:t>
            </a:r>
          </a:p>
          <a:p>
            <a:r>
              <a:rPr lang="en-GB" sz="2800" dirty="0"/>
              <a:t>We’ll cover these in more detail in the next class</a:t>
            </a:r>
          </a:p>
        </p:txBody>
      </p:sp>
    </p:spTree>
    <p:extLst>
      <p:ext uri="{BB962C8B-B14F-4D97-AF65-F5344CB8AC3E}">
        <p14:creationId xmlns:p14="http://schemas.microsoft.com/office/powerpoint/2010/main" val="15215399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Thread?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168400"/>
            <a:ext cx="8229600" cy="4525963"/>
          </a:xfrm>
        </p:spPr>
        <p:txBody>
          <a:bodyPr/>
          <a:lstStyle/>
          <a:p>
            <a:r>
              <a:rPr lang="en-GB" dirty="0"/>
              <a:t>Strictly a unit of execution/scheduling</a:t>
            </a:r>
          </a:p>
          <a:p>
            <a:pPr lvl="1"/>
            <a:r>
              <a:rPr lang="en-GB" dirty="0"/>
              <a:t>Each thread has its own stack, PC, registers</a:t>
            </a:r>
          </a:p>
          <a:p>
            <a:pPr lvl="1"/>
            <a:r>
              <a:rPr lang="en-GB" dirty="0"/>
              <a:t>But other resources are shared with other threads</a:t>
            </a:r>
          </a:p>
          <a:p>
            <a:r>
              <a:rPr lang="en-GB" dirty="0"/>
              <a:t>Multiple threads can run in a process</a:t>
            </a:r>
          </a:p>
          <a:p>
            <a:pPr lvl="1"/>
            <a:r>
              <a:rPr lang="en-GB" dirty="0"/>
              <a:t>They all share the same code and data space</a:t>
            </a:r>
          </a:p>
          <a:p>
            <a:pPr lvl="1"/>
            <a:r>
              <a:rPr lang="en-GB" dirty="0"/>
              <a:t>They all have access to the same resources</a:t>
            </a:r>
          </a:p>
          <a:p>
            <a:pPr lvl="1"/>
            <a:r>
              <a:rPr lang="en-GB" dirty="0"/>
              <a:t>This makes them cheaper to create and run</a:t>
            </a:r>
          </a:p>
          <a:p>
            <a:r>
              <a:rPr lang="en-GB" dirty="0"/>
              <a:t>Sharing the CPU between multiple threads</a:t>
            </a:r>
          </a:p>
          <a:p>
            <a:pPr lvl="1"/>
            <a:r>
              <a:rPr lang="en-GB" dirty="0"/>
              <a:t>User level threads (with voluntary yielding)</a:t>
            </a:r>
          </a:p>
          <a:p>
            <a:pPr lvl="1"/>
            <a:r>
              <a:rPr lang="en-GB" dirty="0"/>
              <a:t>Scheduled system threads (with </a:t>
            </a:r>
            <a:r>
              <a:rPr lang="en-GB" dirty="0" err="1"/>
              <a:t>preemption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709540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Processes?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run multiple distinct programs</a:t>
            </a:r>
          </a:p>
          <a:p>
            <a:r>
              <a:rPr lang="en-GB" dirty="0"/>
              <a:t>When creation/destruction are rare events</a:t>
            </a:r>
          </a:p>
          <a:p>
            <a:r>
              <a:rPr lang="en-GB" dirty="0"/>
              <a:t>When running agents with distinct privileges</a:t>
            </a:r>
          </a:p>
          <a:p>
            <a:r>
              <a:rPr lang="en-GB" dirty="0"/>
              <a:t>When there are limited interactions and shared resources</a:t>
            </a:r>
          </a:p>
          <a:p>
            <a:r>
              <a:rPr lang="en-GB" dirty="0"/>
              <a:t>To prevent interference between executing interpreters</a:t>
            </a:r>
          </a:p>
          <a:p>
            <a:r>
              <a:rPr lang="en-GB" dirty="0"/>
              <a:t>To firewall one from failures of the other</a:t>
            </a:r>
          </a:p>
        </p:txBody>
      </p:sp>
    </p:spTree>
    <p:extLst>
      <p:ext uri="{BB962C8B-B14F-4D97-AF65-F5344CB8AC3E}">
        <p14:creationId xmlns:p14="http://schemas.microsoft.com/office/powerpoint/2010/main" val="13492954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Should You Use Threads?</a:t>
            </a:r>
          </a:p>
        </p:txBody>
      </p:sp>
      <p:sp>
        <p:nvSpPr>
          <p:cNvPr id="134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parallel activities </a:t>
            </a:r>
            <a:r>
              <a:rPr lang="en-GB" u="sng" dirty="0"/>
              <a:t>in a single program</a:t>
            </a:r>
          </a:p>
          <a:p>
            <a:r>
              <a:rPr lang="en-GB" dirty="0"/>
              <a:t>When there is frequent creation and destruction</a:t>
            </a:r>
          </a:p>
          <a:p>
            <a:r>
              <a:rPr lang="en-GB" dirty="0"/>
              <a:t>When all can run with same privileges</a:t>
            </a:r>
          </a:p>
          <a:p>
            <a:r>
              <a:rPr lang="en-GB" dirty="0"/>
              <a:t>When they need to share resources</a:t>
            </a:r>
          </a:p>
          <a:p>
            <a:r>
              <a:rPr lang="en-GB" dirty="0"/>
              <a:t>When they exchange many messages/signals</a:t>
            </a:r>
          </a:p>
          <a:p>
            <a:r>
              <a:rPr lang="en-GB" dirty="0"/>
              <a:t>When you don’t need to protect them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3131330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Processes vs. Threads – Trade-offs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you use multiple processes</a:t>
            </a:r>
          </a:p>
          <a:p>
            <a:pPr lvl="1"/>
            <a:r>
              <a:rPr lang="en-GB" dirty="0"/>
              <a:t>Your application may run much more slowly</a:t>
            </a:r>
          </a:p>
          <a:p>
            <a:pPr lvl="1"/>
            <a:r>
              <a:rPr lang="en-GB" dirty="0"/>
              <a:t>It may be difficult to share some resources</a:t>
            </a:r>
          </a:p>
          <a:p>
            <a:r>
              <a:rPr lang="en-GB" dirty="0"/>
              <a:t>If you use multiple threads</a:t>
            </a:r>
          </a:p>
          <a:p>
            <a:pPr lvl="1"/>
            <a:r>
              <a:rPr lang="en-GB" dirty="0"/>
              <a:t>You will have to create and manage them</a:t>
            </a:r>
          </a:p>
          <a:p>
            <a:pPr lvl="1"/>
            <a:r>
              <a:rPr lang="en-GB" dirty="0"/>
              <a:t>You will have serialize resource use</a:t>
            </a:r>
          </a:p>
          <a:p>
            <a:pPr lvl="1"/>
            <a:r>
              <a:rPr lang="en-GB" dirty="0"/>
              <a:t>Your program will be more complex to write</a:t>
            </a:r>
          </a:p>
        </p:txBody>
      </p:sp>
    </p:spTree>
    <p:extLst>
      <p:ext uri="{BB962C8B-B14F-4D97-AF65-F5344CB8AC3E}">
        <p14:creationId xmlns:p14="http://schemas.microsoft.com/office/powerpoint/2010/main" val="36844409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Thread State and Thread Stacks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thread has its own registers, PS, PC</a:t>
            </a:r>
          </a:p>
          <a:p>
            <a:r>
              <a:rPr lang="en-GB" dirty="0"/>
              <a:t>Each thread must have its own stack area</a:t>
            </a:r>
          </a:p>
          <a:p>
            <a:r>
              <a:rPr lang="en-GB" dirty="0"/>
              <a:t>Maximum stack size specified when thread is created</a:t>
            </a:r>
          </a:p>
          <a:p>
            <a:pPr lvl="1"/>
            <a:r>
              <a:rPr lang="en-GB" dirty="0"/>
              <a:t>A process can contain many threads</a:t>
            </a:r>
          </a:p>
          <a:p>
            <a:pPr lvl="1"/>
            <a:r>
              <a:rPr lang="en-GB" dirty="0"/>
              <a:t>Thread creator must know max required stack size</a:t>
            </a:r>
          </a:p>
          <a:p>
            <a:pPr lvl="1"/>
            <a:r>
              <a:rPr lang="en-GB" dirty="0"/>
              <a:t>Stack space must be reclaimed when thread exits</a:t>
            </a:r>
          </a:p>
          <a:p>
            <a:r>
              <a:rPr lang="en-GB" dirty="0"/>
              <a:t>Procedure linkage conventions are unchanged</a:t>
            </a:r>
          </a:p>
        </p:txBody>
      </p:sp>
    </p:spTree>
    <p:extLst>
      <p:ext uri="{BB962C8B-B14F-4D97-AF65-F5344CB8AC3E}">
        <p14:creationId xmlns:p14="http://schemas.microsoft.com/office/powerpoint/2010/main" val="33196020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85582</TotalTime>
  <Words>2812</Words>
  <Application>Microsoft Office PowerPoint</Application>
  <PresentationFormat>On-screen Show (4:3)</PresentationFormat>
  <Paragraphs>516</Paragraphs>
  <Slides>45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Lucida Grande</vt:lpstr>
      <vt:lpstr>Arial</vt:lpstr>
      <vt:lpstr>Calibri</vt:lpstr>
      <vt:lpstr>Courier New</vt:lpstr>
      <vt:lpstr>Times New Roman</vt:lpstr>
      <vt:lpstr>Default Theme</vt:lpstr>
      <vt:lpstr>Operating System Principles: Threads, IPC, and Synchronization CS 111 Operating Systems  Harry Xu </vt:lpstr>
      <vt:lpstr>Outline</vt:lpstr>
      <vt:lpstr>Threads</vt:lpstr>
      <vt:lpstr>Why Not Just Processes?</vt:lpstr>
      <vt:lpstr>What Is a Thread?</vt:lpstr>
      <vt:lpstr>When Should You Use Processes?</vt:lpstr>
      <vt:lpstr>When Should You Use Threads?</vt:lpstr>
      <vt:lpstr>Processes vs. Threads – Trade-offs</vt:lpstr>
      <vt:lpstr>Thread State and Thread Stacks</vt:lpstr>
      <vt:lpstr>User Level Threads Vs. Kernel Threads</vt:lpstr>
      <vt:lpstr>Inter-Process Communication</vt:lpstr>
      <vt:lpstr>Goals for IPC Mechanisms</vt:lpstr>
      <vt:lpstr>OS Support For IPC</vt:lpstr>
      <vt:lpstr>IPC: Synchronous and Asynchronous</vt:lpstr>
      <vt:lpstr>Typical IPC Operations</vt:lpstr>
      <vt:lpstr>IPC: Messages vs. Streams</vt:lpstr>
      <vt:lpstr>IPC and Flow Control</vt:lpstr>
      <vt:lpstr>IPC Reliability and Robustness</vt:lpstr>
      <vt:lpstr>Reliability Options</vt:lpstr>
      <vt:lpstr>Some Styles of IPC</vt:lpstr>
      <vt:lpstr>Pipelines</vt:lpstr>
      <vt:lpstr>Sockets</vt:lpstr>
      <vt:lpstr>Shared Memory</vt:lpstr>
      <vt:lpstr>Synchronization</vt:lpstr>
      <vt:lpstr>The Benefits of Parallelism</vt:lpstr>
      <vt:lpstr>Why Is There a Problem?</vt:lpstr>
      <vt:lpstr>Synchronization Problems</vt:lpstr>
      <vt:lpstr>Race Conditions</vt:lpstr>
      <vt:lpstr>Non-Deterministic Execution</vt:lpstr>
      <vt:lpstr>What Is “Synchronization”?</vt:lpstr>
      <vt:lpstr>The Critical Section Problem</vt:lpstr>
      <vt:lpstr>Critical Section Example 1:  Updating a File</vt:lpstr>
      <vt:lpstr>Critical Section Example 2: Re-entrant Signals</vt:lpstr>
      <vt:lpstr>Critical Section Example 3:   Multithreaded Banking Code</vt:lpstr>
      <vt:lpstr>Even A Single Instruction Can  Contain a Critical Section</vt:lpstr>
      <vt:lpstr>Why Is This a Critical Section?</vt:lpstr>
      <vt:lpstr>These Kinds of Interleavings  Seem Pretty Unlikely</vt:lpstr>
      <vt:lpstr>Critical Sections and Mutual Exclusion</vt:lpstr>
      <vt:lpstr>One Solution: Interrupt Disables</vt:lpstr>
      <vt:lpstr>Preventing Preemption</vt:lpstr>
      <vt:lpstr>Downsides of Disabling Interrupts</vt:lpstr>
      <vt:lpstr>Interrupts – When To Disable Them</vt:lpstr>
      <vt:lpstr>Be Careful With Interrupts</vt:lpstr>
      <vt:lpstr>Evaluating Interrupt Disables</vt:lpstr>
      <vt:lpstr>Other Possible Solutions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CS 111 On-Line MS Program Operating Systems  Peter Reiher </dc:title>
  <dc:creator>Peter Reiher</dc:creator>
  <cp:lastModifiedBy>Yang Jingyuan</cp:lastModifiedBy>
  <cp:revision>121</cp:revision>
  <cp:lastPrinted>2018-10-15T20:49:40Z</cp:lastPrinted>
  <dcterms:created xsi:type="dcterms:W3CDTF">2017-09-26T17:46:42Z</dcterms:created>
  <dcterms:modified xsi:type="dcterms:W3CDTF">2020-01-02T22:08:12Z</dcterms:modified>
</cp:coreProperties>
</file>