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7"/>
  </p:notes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1" r:id="rId45"/>
    <p:sldId id="300" r:id="rId46"/>
  </p:sldIdLst>
  <p:sldSz cx="9144000" cy="5143500" type="screen16x9"/>
  <p:notesSz cx="6858000" cy="9144000"/>
  <p:embeddedFontLst>
    <p:embeddedFont>
      <p:font typeface="Georgia" panose="02040502050405020303" pitchFamily="18" charset="0"/>
      <p:regular r:id="rId48"/>
      <p:bold r:id="rId49"/>
      <p:italic r:id="rId50"/>
      <p:boldItalic r:id="rId51"/>
    </p:embeddedFont>
    <p:embeddedFont>
      <p:font typeface="Lato" panose="020F0502020204030203" pitchFamily="34" charset="0"/>
      <p:regular r:id="rId52"/>
      <p:bold r:id="rId53"/>
      <p:italic r:id="rId54"/>
      <p:boldItalic r:id="rId55"/>
    </p:embeddedFont>
    <p:embeddedFont>
      <p:font typeface="Raleway" panose="020B0503030101060003" pitchFamily="34" charset="0"/>
      <p:regular r:id="rId56"/>
      <p:bold r:id="rId57"/>
      <p:italic r:id="rId58"/>
      <p:boldItalic r:id="rId59"/>
    </p:embeddedFont>
    <p:embeddedFont>
      <p:font typeface="Raleway Black" panose="020B0803030101060003" pitchFamily="34" charset="0"/>
      <p:bold r:id="rId60"/>
      <p:italic r:id="rId61"/>
      <p:boldItalic r:id="rId6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font" Target="fonts/font3.fntdata"/><Relationship Id="rId55" Type="http://schemas.openxmlformats.org/officeDocument/2006/relationships/font" Target="fonts/font8.fntdata"/><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6.fntdata"/><Relationship Id="rId58" Type="http://schemas.openxmlformats.org/officeDocument/2006/relationships/font" Target="fonts/font11.fntdata"/><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font" Target="fonts/font14.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1.fntdata"/><Relationship Id="rId56" Type="http://schemas.openxmlformats.org/officeDocument/2006/relationships/font" Target="fonts/font9.fntdata"/><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2.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7.fntdata"/><Relationship Id="rId62"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2.fntdata"/><Relationship Id="rId57" Type="http://schemas.openxmlformats.org/officeDocument/2006/relationships/font" Target="fonts/font10.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5.fntdata"/><Relationship Id="rId60" Type="http://schemas.openxmlformats.org/officeDocument/2006/relationships/font" Target="fonts/font13.fntdata"/><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7c7f9298c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7c7f9298c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7c571dadfa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7c571dadfa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7c571dadfa_0_1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7c571dadfa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7c571dadfa_0_1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7c571dadfa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7c571dadfa_0_1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7c571dadfa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7c571dadfa_0_1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7c571dadfa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7c571dadfa_0_1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7c571dadfa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7c571dadfa_0_1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7c571dadfa_0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7c571dadfa_0_1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7c571dadfa_0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7c571dadfa_0_2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7c571dadfa_0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7c571dadfa_0_1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7c571dadfa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7c571dadfa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7c571dadfa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7c571dadfa_0_2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7c571dadfa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7c571dadfa_0_2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7c571dadfa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7c571dadfa_0_2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7c571dadfa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7c571dadfa_0_2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7c571dadfa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7c571dadfa_0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7c571dadfa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7c571dadfa_0_2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7c571dadfa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7c571dadfa_0_2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7c571dadfa_0_2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7c571dadfa_0_2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7c571dadfa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7c571dadfa_0_2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7c571dadfa_0_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7c571dadfa_0_3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7c571dadfa_0_3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7c571dadfa_0_2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7c571dadfa_0_2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7c571dadfa_0_2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7c571dadfa_0_2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7c571dadfa_0_2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7c571dadfa_0_2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7c571dadfa_0_2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7c571dadfa_0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7c571dadfa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7c571dadfa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7c571dadfa_0_3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7c571dadfa_0_3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7c571dadfa_0_3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7c571dadfa_0_3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7c571dadfa_0_3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7c571dadfa_0_3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7c7f9298cf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7c7f9298c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7c571dadfa_0_3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7c571dadfa_0_3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7c571dadfa_0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7c571dadfa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7c571dadfa_0_3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7c571dadfa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7c571dadfa_0_3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7c571dadfa_0_3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7c7f9298cf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7c7f9298cf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7c7f9298cf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7c7f9298cf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7c571dadfa_0_3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7c571dadfa_0_3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7c571dadfa_0_1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7c571dadfa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7c571dadfa_0_2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7c571dadfa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7c571dadfa_0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7c571dadfa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r>
              <a:rPr lang="en" sz="1150">
                <a:solidFill>
                  <a:srgbClr val="242729"/>
                </a:solidFill>
              </a:rPr>
              <a:t>A tty is a terminal (it stands for </a:t>
            </a:r>
            <a:r>
              <a:rPr lang="en" sz="1150" i="1">
                <a:solidFill>
                  <a:srgbClr val="242729"/>
                </a:solidFill>
              </a:rPr>
              <a:t>teletype</a:t>
            </a:r>
            <a:r>
              <a:rPr lang="en" sz="1150">
                <a:solidFill>
                  <a:srgbClr val="242729"/>
                </a:solidFill>
              </a:rPr>
              <a:t> - the original terminals used a line printer for output and a keyboard for input!). A terminal is a basically just a user interface device that uses text for input and output.</a:t>
            </a:r>
            <a:endParaRPr sz="1150">
              <a:solidFill>
                <a:srgbClr val="242729"/>
              </a:solidFill>
            </a:endParaRPr>
          </a:p>
          <a:p>
            <a:pPr marL="0" lvl="0" indent="0" algn="l" rtl="0">
              <a:lnSpc>
                <a:spcPct val="130000"/>
              </a:lnSpc>
              <a:spcBef>
                <a:spcPts val="1500"/>
              </a:spcBef>
              <a:spcAft>
                <a:spcPts val="0"/>
              </a:spcAft>
              <a:buNone/>
            </a:pPr>
            <a:r>
              <a:rPr lang="en" sz="1150">
                <a:solidFill>
                  <a:srgbClr val="242729"/>
                </a:solidFill>
              </a:rPr>
              <a:t>A pty is a pseudo-terminal - it's a software implementation that appears to the attached program like a terminal, but instead of communicating directly with a "real" terminal, it transfers the input and output to another program.</a:t>
            </a:r>
            <a:endParaRPr sz="1150">
              <a:solidFill>
                <a:srgbClr val="242729"/>
              </a:solidFill>
            </a:endParaRPr>
          </a:p>
          <a:p>
            <a:pPr marL="0" lvl="0" indent="0" algn="l" rtl="0">
              <a:lnSpc>
                <a:spcPct val="130000"/>
              </a:lnSpc>
              <a:spcBef>
                <a:spcPts val="1500"/>
              </a:spcBef>
              <a:spcAft>
                <a:spcPts val="0"/>
              </a:spcAft>
              <a:buNone/>
            </a:pPr>
            <a:r>
              <a:rPr lang="en" sz="1150">
                <a:solidFill>
                  <a:srgbClr val="242729"/>
                </a:solidFill>
              </a:rPr>
              <a:t>For example, when you ssh in to a machine and run </a:t>
            </a:r>
            <a:r>
              <a:rPr lang="en" sz="1000">
                <a:solidFill>
                  <a:srgbClr val="242729"/>
                </a:solidFill>
                <a:highlight>
                  <a:srgbClr val="EFF0F1"/>
                </a:highlight>
                <a:latin typeface="Courier New"/>
                <a:ea typeface="Courier New"/>
                <a:cs typeface="Courier New"/>
                <a:sym typeface="Courier New"/>
              </a:rPr>
              <a:t>ls</a:t>
            </a:r>
            <a:r>
              <a:rPr lang="en" sz="1150">
                <a:solidFill>
                  <a:srgbClr val="242729"/>
                </a:solidFill>
              </a:rPr>
              <a:t>, the </a:t>
            </a:r>
            <a:r>
              <a:rPr lang="en" sz="1000">
                <a:solidFill>
                  <a:srgbClr val="242729"/>
                </a:solidFill>
                <a:highlight>
                  <a:srgbClr val="EFF0F1"/>
                </a:highlight>
                <a:latin typeface="Courier New"/>
                <a:ea typeface="Courier New"/>
                <a:cs typeface="Courier New"/>
                <a:sym typeface="Courier New"/>
              </a:rPr>
              <a:t>ls</a:t>
            </a:r>
            <a:r>
              <a:rPr lang="en" sz="1150">
                <a:solidFill>
                  <a:srgbClr val="242729"/>
                </a:solidFill>
              </a:rPr>
              <a:t> command is sending its output to a pseudo-terminal, the other side of which is attached to the SSH daemon.</a:t>
            </a:r>
            <a:endParaRPr sz="1150">
              <a:solidFill>
                <a:srgbClr val="242729"/>
              </a:solidFill>
            </a:endParaRPr>
          </a:p>
          <a:p>
            <a:pPr marL="0" lvl="0" indent="0" algn="l" rtl="0">
              <a:spcBef>
                <a:spcPts val="150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7c571dadfa_0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7c571dadfa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7c571dadfa_0_1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7c571dadfa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pubs.opengroup.org/onlinepubs/009695399/basedefs/termios.h.html"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blog.nelhage.com/2009/12/a-brief-introduction-to-termios/"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www.tldp.org/LDP/lpg/node10.html"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hyperlink" Target="http://man7.org/linux/man-pages/man3/errno.3.html" TargetMode="External"/><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8" Type="http://schemas.openxmlformats.org/officeDocument/2006/relationships/hyperlink" Target="https://blog.nelhage.com/2009/12/a-brief-introduction-to-termios/" TargetMode="External"/><Relationship Id="rId3" Type="http://schemas.openxmlformats.org/officeDocument/2006/relationships/hyperlink" Target="http://www.asciitable.com/" TargetMode="External"/><Relationship Id="rId7" Type="http://schemas.openxmlformats.org/officeDocument/2006/relationships/hyperlink" Target="https://en.wikibooks.org/wiki/Serial_Programming/termios" TargetMode="External"/><Relationship Id="rId2" Type="http://schemas.openxmlformats.org/officeDocument/2006/relationships/hyperlink" Target="https://www.geeksforgeeks.org/c-program-demonstrate-fork-and-pipe/" TargetMode="External"/><Relationship Id="rId1" Type="http://schemas.openxmlformats.org/officeDocument/2006/relationships/slideLayout" Target="../slideLayouts/slideLayout3.xml"/><Relationship Id="rId6" Type="http://schemas.openxmlformats.org/officeDocument/2006/relationships/hyperlink" Target="https://linux.die.net/man/3/tcsetattr" TargetMode="External"/><Relationship Id="rId5" Type="http://schemas.openxmlformats.org/officeDocument/2006/relationships/hyperlink" Target="http://www.peachpit.com/articles/article.aspx?p=659655&amp;seqNum=13" TargetMode="External"/><Relationship Id="rId4" Type="http://schemas.openxmlformats.org/officeDocument/2006/relationships/hyperlink" Target="http://man7.org/linux/man-pages/man2/poll.2.html" TargetMode="External"/><Relationship Id="rId9" Type="http://schemas.openxmlformats.org/officeDocument/2006/relationships/hyperlink" Target="https://linux.die.net/man/2/waitpid" TargetMode="Externa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7950" y="2050825"/>
            <a:ext cx="7688100" cy="166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CS 111 Operating Systems</a:t>
            </a:r>
            <a:endParaRPr/>
          </a:p>
        </p:txBody>
      </p:sp>
      <p:sp>
        <p:nvSpPr>
          <p:cNvPr id="87" name="Google Shape;87;p13"/>
          <p:cNvSpPr txBox="1">
            <a:spLocks noGrp="1"/>
          </p:cNvSpPr>
          <p:nvPr>
            <p:ph type="subTitle" idx="1"/>
          </p:nvPr>
        </p:nvSpPr>
        <p:spPr>
          <a:xfrm>
            <a:off x="651177" y="2747075"/>
            <a:ext cx="7688100" cy="541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t>Week 2</a:t>
            </a:r>
            <a:endParaRPr sz="2400"/>
          </a:p>
          <a:p>
            <a:pPr marL="0" lvl="0" indent="0" algn="ctr" rtl="0">
              <a:spcBef>
                <a:spcPts val="0"/>
              </a:spcBef>
              <a:spcAft>
                <a:spcPts val="0"/>
              </a:spcAft>
              <a:buNone/>
            </a:pPr>
            <a:r>
              <a:rPr lang="en" sz="2400"/>
              <a:t>01/17/2020</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729450" y="11955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Canonical vs Non-canonical input</a:t>
            </a:r>
            <a:endParaRPr dirty="0"/>
          </a:p>
        </p:txBody>
      </p:sp>
      <p:sp>
        <p:nvSpPr>
          <p:cNvPr id="164" name="Google Shape;164;p23"/>
          <p:cNvSpPr txBox="1">
            <a:spLocks noGrp="1"/>
          </p:cNvSpPr>
          <p:nvPr>
            <p:ph type="body" idx="1"/>
          </p:nvPr>
        </p:nvSpPr>
        <p:spPr>
          <a:xfrm>
            <a:off x="729450" y="1590100"/>
            <a:ext cx="7688700" cy="22611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434343"/>
              </a:buClr>
              <a:buSzPts val="1400"/>
              <a:buChar char="●"/>
            </a:pPr>
            <a:r>
              <a:rPr lang="en" sz="1400" dirty="0">
                <a:solidFill>
                  <a:srgbClr val="434343"/>
                </a:solidFill>
              </a:rPr>
              <a:t>Canonical Input:</a:t>
            </a:r>
            <a:endParaRPr sz="1400" dirty="0">
              <a:solidFill>
                <a:srgbClr val="434343"/>
              </a:solidFill>
            </a:endParaRPr>
          </a:p>
          <a:p>
            <a:pPr marL="914400" lvl="1" indent="-317500" algn="l" rtl="0">
              <a:spcBef>
                <a:spcPts val="0"/>
              </a:spcBef>
              <a:spcAft>
                <a:spcPts val="0"/>
              </a:spcAft>
              <a:buClr>
                <a:srgbClr val="434343"/>
              </a:buClr>
              <a:buSzPts val="1400"/>
              <a:buChar char="○"/>
            </a:pPr>
            <a:r>
              <a:rPr lang="en" sz="1400" dirty="0">
                <a:solidFill>
                  <a:srgbClr val="434343"/>
                </a:solidFill>
              </a:rPr>
              <a:t>The entire line is gathered and edited up until the end of line character — Return — is pressed. Thereupon, the whole line is made available to waiting programs.  </a:t>
            </a:r>
            <a:endParaRPr sz="1400" dirty="0">
              <a:solidFill>
                <a:srgbClr val="434343"/>
              </a:solidFill>
            </a:endParaRPr>
          </a:p>
          <a:p>
            <a:pPr marL="914400" lvl="1" indent="-317500" algn="l" rtl="0">
              <a:spcBef>
                <a:spcPts val="0"/>
              </a:spcBef>
              <a:spcAft>
                <a:spcPts val="0"/>
              </a:spcAft>
              <a:buClr>
                <a:srgbClr val="434343"/>
              </a:buClr>
              <a:buSzPts val="1400"/>
              <a:buChar char="○"/>
            </a:pPr>
            <a:r>
              <a:rPr lang="en" sz="1400" dirty="0">
                <a:solidFill>
                  <a:srgbClr val="434343"/>
                </a:solidFill>
              </a:rPr>
              <a:t>Depending on the read() system calls that are outstanding, the whole line will be available to be read (by one or more calls to read()). </a:t>
            </a:r>
            <a:endParaRPr sz="1400" dirty="0">
              <a:solidFill>
                <a:srgbClr val="434343"/>
              </a:solidFill>
            </a:endParaRPr>
          </a:p>
          <a:p>
            <a:pPr marL="457200" lvl="0" indent="-317500" algn="l" rtl="0">
              <a:spcBef>
                <a:spcPts val="0"/>
              </a:spcBef>
              <a:spcAft>
                <a:spcPts val="0"/>
              </a:spcAft>
              <a:buClr>
                <a:srgbClr val="434343"/>
              </a:buClr>
              <a:buSzPts val="1400"/>
              <a:buChar char="●"/>
            </a:pPr>
            <a:r>
              <a:rPr lang="en" sz="1400" dirty="0">
                <a:solidFill>
                  <a:srgbClr val="434343"/>
                </a:solidFill>
              </a:rPr>
              <a:t>Non-canonical input:</a:t>
            </a:r>
            <a:endParaRPr sz="1400" dirty="0">
              <a:solidFill>
                <a:srgbClr val="434343"/>
              </a:solidFill>
            </a:endParaRPr>
          </a:p>
          <a:p>
            <a:pPr marL="914400" lvl="1" indent="-317500" algn="l" rtl="0">
              <a:spcBef>
                <a:spcPts val="0"/>
              </a:spcBef>
              <a:spcAft>
                <a:spcPts val="0"/>
              </a:spcAft>
              <a:buClr>
                <a:srgbClr val="434343"/>
              </a:buClr>
              <a:buSzPts val="1400"/>
              <a:buChar char="○"/>
            </a:pPr>
            <a:r>
              <a:rPr lang="en" sz="1400" dirty="0">
                <a:solidFill>
                  <a:srgbClr val="434343"/>
                </a:solidFill>
              </a:rPr>
              <a:t>For non-canonical input — think vi or vim or whatever — you press a character, and it is immediately available to the program. </a:t>
            </a:r>
            <a:endParaRPr sz="1400" dirty="0">
              <a:solidFill>
                <a:srgbClr val="434343"/>
              </a:solidFill>
            </a:endParaRPr>
          </a:p>
          <a:p>
            <a:pPr marL="914400" lvl="1" indent="-317500" algn="l" rtl="0">
              <a:spcBef>
                <a:spcPts val="0"/>
              </a:spcBef>
              <a:spcAft>
                <a:spcPts val="0"/>
              </a:spcAft>
              <a:buClr>
                <a:srgbClr val="434343"/>
              </a:buClr>
              <a:buSzPts val="1400"/>
              <a:buChar char="○"/>
            </a:pPr>
            <a:r>
              <a:rPr lang="en" sz="1400" dirty="0">
                <a:solidFill>
                  <a:srgbClr val="434343"/>
                </a:solidFill>
              </a:rPr>
              <a:t>You aren't held up until you hit return. The system does no editing of the characters; they are made available to the program as soon as they are typed.</a:t>
            </a:r>
            <a:endParaRPr sz="1400" dirty="0">
              <a:solidFill>
                <a:srgbClr val="434343"/>
              </a:solidFill>
            </a:endParaRPr>
          </a:p>
          <a:p>
            <a:pPr marL="914400" lvl="1" indent="-317500" algn="l" rtl="0">
              <a:spcBef>
                <a:spcPts val="0"/>
              </a:spcBef>
              <a:spcAft>
                <a:spcPts val="0"/>
              </a:spcAft>
              <a:buClr>
                <a:srgbClr val="434343"/>
              </a:buClr>
              <a:buSzPts val="1400"/>
              <a:buChar char="○"/>
            </a:pPr>
            <a:r>
              <a:rPr lang="en" sz="1400" dirty="0">
                <a:solidFill>
                  <a:srgbClr val="434343"/>
                </a:solidFill>
              </a:rPr>
              <a:t>Is the input buffer bypassed completely? </a:t>
            </a:r>
            <a:endParaRPr sz="1400" dirty="0">
              <a:solidFill>
                <a:srgbClr val="434343"/>
              </a:solidFill>
            </a:endParaRPr>
          </a:p>
          <a:p>
            <a:pPr marL="1371600" lvl="2" indent="-317500" algn="l" rtl="0">
              <a:spcBef>
                <a:spcPts val="0"/>
              </a:spcBef>
              <a:spcAft>
                <a:spcPts val="0"/>
              </a:spcAft>
              <a:buClr>
                <a:srgbClr val="434343"/>
              </a:buClr>
              <a:buSzPts val="1400"/>
              <a:buChar char="■"/>
            </a:pPr>
            <a:r>
              <a:rPr lang="en" sz="1400" dirty="0">
                <a:solidFill>
                  <a:srgbClr val="434343"/>
                </a:solidFill>
              </a:rPr>
              <a:t>With non-canonical input, the input buffer is still used; if there is no program with a read() call waiting for input from the terminal, the characters are held in the input buffer. What doesn't happen is any editing of the input buffer.</a:t>
            </a:r>
            <a:endParaRPr sz="1400" dirty="0">
              <a:solidFill>
                <a:srgbClr val="434343"/>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urier New"/>
                <a:ea typeface="Courier New"/>
                <a:cs typeface="Courier New"/>
                <a:sym typeface="Courier New"/>
              </a:rPr>
              <a:t>Termios</a:t>
            </a:r>
            <a:r>
              <a:rPr lang="en"/>
              <a:t> in greater detail</a:t>
            </a:r>
            <a:endParaRPr/>
          </a:p>
        </p:txBody>
      </p:sp>
      <p:sp>
        <p:nvSpPr>
          <p:cNvPr id="170" name="Google Shape;170;p24"/>
          <p:cNvSpPr txBox="1">
            <a:spLocks noGrp="1"/>
          </p:cNvSpPr>
          <p:nvPr>
            <p:ph type="body" idx="1"/>
          </p:nvPr>
        </p:nvSpPr>
        <p:spPr>
          <a:xfrm>
            <a:off x="638725" y="2078875"/>
            <a:ext cx="8012100" cy="22611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400" dirty="0">
                <a:solidFill>
                  <a:srgbClr val="434343"/>
                </a:solidFill>
              </a:rPr>
              <a:t>The primary programmatic interface to </a:t>
            </a:r>
            <a:r>
              <a:rPr lang="en" sz="1400" dirty="0" err="1">
                <a:solidFill>
                  <a:srgbClr val="434343"/>
                </a:solidFill>
              </a:rPr>
              <a:t>termios</a:t>
            </a:r>
            <a:r>
              <a:rPr lang="en" sz="1400" dirty="0">
                <a:solidFill>
                  <a:srgbClr val="434343"/>
                </a:solidFill>
              </a:rPr>
              <a:t> is:</a:t>
            </a:r>
            <a:endParaRPr sz="1400" dirty="0">
              <a:solidFill>
                <a:srgbClr val="434343"/>
              </a:solidFill>
            </a:endParaRPr>
          </a:p>
          <a:p>
            <a:pPr marL="457200" lvl="0" indent="-317500" algn="l" rtl="0">
              <a:lnSpc>
                <a:spcPct val="100000"/>
              </a:lnSpc>
              <a:spcBef>
                <a:spcPts val="0"/>
              </a:spcBef>
              <a:spcAft>
                <a:spcPts val="0"/>
              </a:spcAft>
              <a:buClr>
                <a:srgbClr val="434343"/>
              </a:buClr>
              <a:buSzPts val="1400"/>
              <a:buChar char="●"/>
            </a:pPr>
            <a:r>
              <a:rPr lang="en" sz="1400" dirty="0">
                <a:solidFill>
                  <a:srgbClr val="434343"/>
                </a:solidFill>
              </a:rPr>
              <a:t>struct </a:t>
            </a:r>
            <a:r>
              <a:rPr lang="en" sz="1400" dirty="0" err="1">
                <a:solidFill>
                  <a:srgbClr val="434343"/>
                </a:solidFill>
              </a:rPr>
              <a:t>termios</a:t>
            </a:r>
            <a:r>
              <a:rPr lang="en" sz="1400" dirty="0">
                <a:solidFill>
                  <a:srgbClr val="434343"/>
                </a:solidFill>
              </a:rPr>
              <a:t>, and</a:t>
            </a:r>
            <a:endParaRPr sz="1400" dirty="0">
              <a:solidFill>
                <a:srgbClr val="434343"/>
              </a:solidFill>
            </a:endParaRPr>
          </a:p>
          <a:p>
            <a:pPr marL="457200" lvl="0" indent="-317500" algn="l" rtl="0">
              <a:lnSpc>
                <a:spcPct val="100000"/>
              </a:lnSpc>
              <a:spcBef>
                <a:spcPts val="0"/>
              </a:spcBef>
              <a:spcAft>
                <a:spcPts val="0"/>
              </a:spcAft>
              <a:buClr>
                <a:srgbClr val="434343"/>
              </a:buClr>
              <a:buSzPts val="1400"/>
              <a:buChar char="●"/>
            </a:pPr>
            <a:r>
              <a:rPr lang="en" sz="1400" dirty="0">
                <a:solidFill>
                  <a:srgbClr val="434343"/>
                </a:solidFill>
              </a:rPr>
              <a:t>Two functions which retrieve &amp; set the struct </a:t>
            </a:r>
            <a:r>
              <a:rPr lang="en" sz="1400" dirty="0" err="1">
                <a:solidFill>
                  <a:srgbClr val="434343"/>
                </a:solidFill>
              </a:rPr>
              <a:t>termios</a:t>
            </a:r>
            <a:r>
              <a:rPr lang="en" sz="1400" dirty="0">
                <a:solidFill>
                  <a:srgbClr val="434343"/>
                </a:solidFill>
              </a:rPr>
              <a:t> associated with a given terminal device</a:t>
            </a:r>
            <a:endParaRPr sz="1400" b="1" dirty="0">
              <a:solidFill>
                <a:srgbClr val="434343"/>
              </a:solidFill>
            </a:endParaRPr>
          </a:p>
          <a:p>
            <a:pPr marL="0" lvl="0" indent="0" algn="l" rtl="0">
              <a:spcBef>
                <a:spcPts val="0"/>
              </a:spcBef>
              <a:spcAft>
                <a:spcPts val="1600"/>
              </a:spcAft>
              <a:buNone/>
            </a:pPr>
            <a:endParaRPr sz="1400" dirty="0">
              <a:solidFill>
                <a:srgbClr val="434343"/>
              </a:solidFill>
            </a:endParaRPr>
          </a:p>
        </p:txBody>
      </p:sp>
      <p:pic>
        <p:nvPicPr>
          <p:cNvPr id="171" name="Google Shape;171;p24"/>
          <p:cNvPicPr preferRelativeResize="0"/>
          <p:nvPr/>
        </p:nvPicPr>
        <p:blipFill>
          <a:blip r:embed="rId3">
            <a:alphaModFix/>
          </a:blip>
          <a:stretch>
            <a:fillRect/>
          </a:stretch>
        </p:blipFill>
        <p:spPr>
          <a:xfrm>
            <a:off x="1299875" y="2958350"/>
            <a:ext cx="5009025" cy="1168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5"/>
          <p:cNvSpPr txBox="1">
            <a:spLocks noGrp="1"/>
          </p:cNvSpPr>
          <p:nvPr>
            <p:ph type="title"/>
          </p:nvPr>
        </p:nvSpPr>
        <p:spPr>
          <a:xfrm>
            <a:off x="727650" y="1161800"/>
            <a:ext cx="7688700" cy="53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2400">
                <a:solidFill>
                  <a:srgbClr val="000000"/>
                </a:solidFill>
              </a:rPr>
              <a:t>So what’s inside </a:t>
            </a:r>
            <a:r>
              <a:rPr lang="en" sz="2400" b="0">
                <a:solidFill>
                  <a:srgbClr val="000000"/>
                </a:solidFill>
                <a:latin typeface="Courier New"/>
                <a:ea typeface="Courier New"/>
                <a:cs typeface="Courier New"/>
                <a:sym typeface="Courier New"/>
              </a:rPr>
              <a:t>struct termios</a:t>
            </a:r>
            <a:r>
              <a:rPr lang="en" sz="2400">
                <a:solidFill>
                  <a:srgbClr val="000000"/>
                </a:solidFill>
              </a:rPr>
              <a:t>?</a:t>
            </a:r>
            <a:endParaRPr sz="2400">
              <a:solidFill>
                <a:srgbClr val="000000"/>
              </a:solidFill>
            </a:endParaRPr>
          </a:p>
        </p:txBody>
      </p:sp>
      <p:sp>
        <p:nvSpPr>
          <p:cNvPr id="177" name="Google Shape;177;p25"/>
          <p:cNvSpPr txBox="1">
            <a:spLocks noGrp="1"/>
          </p:cNvSpPr>
          <p:nvPr>
            <p:ph type="body" idx="1"/>
          </p:nvPr>
        </p:nvSpPr>
        <p:spPr>
          <a:xfrm>
            <a:off x="727650" y="1517700"/>
            <a:ext cx="7688700" cy="22611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222222"/>
              </a:buClr>
              <a:buSzPts val="1400"/>
              <a:buChar char="●"/>
            </a:pPr>
            <a:r>
              <a:rPr lang="en" sz="1400" dirty="0">
                <a:solidFill>
                  <a:srgbClr val="222222"/>
                </a:solidFill>
              </a:rPr>
              <a:t>POSIX specifies that this structure contains at least the following fields:</a:t>
            </a:r>
            <a:endParaRPr sz="1400" dirty="0">
              <a:solidFill>
                <a:srgbClr val="222222"/>
              </a:solidFill>
            </a:endParaRPr>
          </a:p>
          <a:p>
            <a:pPr marL="0" lvl="0" indent="0" algn="l" rtl="0">
              <a:spcBef>
                <a:spcPts val="1600"/>
              </a:spcBef>
              <a:spcAft>
                <a:spcPts val="0"/>
              </a:spcAft>
              <a:buNone/>
            </a:pPr>
            <a:endParaRPr sz="1400" dirty="0">
              <a:solidFill>
                <a:srgbClr val="222222"/>
              </a:solidFill>
            </a:endParaRPr>
          </a:p>
          <a:p>
            <a:pPr marL="0" lvl="0" indent="0" algn="l" rtl="0">
              <a:spcBef>
                <a:spcPts val="1600"/>
              </a:spcBef>
              <a:spcAft>
                <a:spcPts val="0"/>
              </a:spcAft>
              <a:buNone/>
            </a:pPr>
            <a:endParaRPr sz="1400" dirty="0">
              <a:solidFill>
                <a:srgbClr val="222222"/>
              </a:solidFill>
            </a:endParaRPr>
          </a:p>
          <a:p>
            <a:pPr marL="457200" lvl="0" indent="-317500" algn="l" rtl="0">
              <a:spcBef>
                <a:spcPts val="1600"/>
              </a:spcBef>
              <a:spcAft>
                <a:spcPts val="0"/>
              </a:spcAft>
              <a:buClr>
                <a:srgbClr val="222222"/>
              </a:buClr>
              <a:buSzPts val="1400"/>
              <a:buChar char="●"/>
            </a:pPr>
            <a:r>
              <a:rPr lang="en" sz="1400" dirty="0">
                <a:solidFill>
                  <a:srgbClr val="222222"/>
                </a:solidFill>
              </a:rPr>
              <a:t>Each “flag” field contains a number of flags (implemented as a bitmask) that can be individually enabled or disabled (such as “</a:t>
            </a:r>
            <a:r>
              <a:rPr lang="en" sz="1400" dirty="0" err="1">
                <a:solidFill>
                  <a:srgbClr val="222222"/>
                </a:solidFill>
                <a:latin typeface="Courier New"/>
                <a:ea typeface="Courier New"/>
                <a:cs typeface="Courier New"/>
                <a:sym typeface="Courier New"/>
              </a:rPr>
              <a:t>tattr.c_lflag</a:t>
            </a:r>
            <a:r>
              <a:rPr lang="en" sz="1400" dirty="0">
                <a:solidFill>
                  <a:srgbClr val="222222"/>
                </a:solidFill>
                <a:latin typeface="Courier New"/>
                <a:ea typeface="Courier New"/>
                <a:cs typeface="Courier New"/>
                <a:sym typeface="Courier New"/>
              </a:rPr>
              <a:t> &amp;= ~(ICANON|ECHO);” </a:t>
            </a:r>
            <a:r>
              <a:rPr lang="en" sz="1400" dirty="0">
                <a:solidFill>
                  <a:srgbClr val="222222"/>
                </a:solidFill>
              </a:rPr>
              <a:t>disables ICANON and ECHO)</a:t>
            </a:r>
            <a:endParaRPr sz="1400" dirty="0">
              <a:solidFill>
                <a:srgbClr val="222222"/>
              </a:solidFill>
            </a:endParaRPr>
          </a:p>
          <a:p>
            <a:pPr marL="457200" lvl="0" indent="-317500" algn="l" rtl="0">
              <a:spcBef>
                <a:spcPts val="0"/>
              </a:spcBef>
              <a:spcAft>
                <a:spcPts val="0"/>
              </a:spcAft>
              <a:buClr>
                <a:srgbClr val="222222"/>
              </a:buClr>
              <a:buSzPts val="1400"/>
              <a:buChar char="●"/>
            </a:pPr>
            <a:r>
              <a:rPr lang="en" sz="1400" b="1" dirty="0" err="1">
                <a:solidFill>
                  <a:srgbClr val="555555"/>
                </a:solidFill>
              </a:rPr>
              <a:t>c_iflag</a:t>
            </a:r>
            <a:r>
              <a:rPr lang="en" sz="1400" dirty="0">
                <a:solidFill>
                  <a:srgbClr val="222222"/>
                </a:solidFill>
              </a:rPr>
              <a:t> and </a:t>
            </a:r>
            <a:r>
              <a:rPr lang="en" sz="1400" b="1" dirty="0" err="1">
                <a:solidFill>
                  <a:srgbClr val="555555"/>
                </a:solidFill>
              </a:rPr>
              <a:t>c_oflag</a:t>
            </a:r>
            <a:r>
              <a:rPr lang="en" sz="1400" dirty="0">
                <a:solidFill>
                  <a:srgbClr val="222222"/>
                </a:solidFill>
              </a:rPr>
              <a:t> contain flags that affect the processing of input and output, respectively</a:t>
            </a:r>
            <a:endParaRPr sz="1400" dirty="0">
              <a:solidFill>
                <a:srgbClr val="222222"/>
              </a:solidFill>
            </a:endParaRPr>
          </a:p>
          <a:p>
            <a:pPr marL="457200" lvl="0" indent="-317500" algn="l" rtl="0">
              <a:spcBef>
                <a:spcPts val="0"/>
              </a:spcBef>
              <a:spcAft>
                <a:spcPts val="0"/>
              </a:spcAft>
              <a:buClr>
                <a:srgbClr val="222222"/>
              </a:buClr>
              <a:buSzPts val="1400"/>
              <a:buChar char="●"/>
            </a:pPr>
            <a:r>
              <a:rPr lang="en" sz="1400" dirty="0" err="1">
                <a:solidFill>
                  <a:srgbClr val="555555"/>
                </a:solidFill>
              </a:rPr>
              <a:t>c_cflag</a:t>
            </a:r>
            <a:r>
              <a:rPr lang="en" sz="1400" dirty="0">
                <a:solidFill>
                  <a:srgbClr val="222222"/>
                </a:solidFill>
              </a:rPr>
              <a:t> we will mostly ignore, as it contains settings that relate to the control of modems and serial lines that are mostly irrelevant these days</a:t>
            </a:r>
            <a:endParaRPr sz="1400" dirty="0">
              <a:solidFill>
                <a:srgbClr val="222222"/>
              </a:solidFill>
            </a:endParaRPr>
          </a:p>
          <a:p>
            <a:pPr marL="457200" lvl="0" indent="-317500" algn="l" rtl="0">
              <a:spcBef>
                <a:spcPts val="0"/>
              </a:spcBef>
              <a:spcAft>
                <a:spcPts val="0"/>
              </a:spcAft>
              <a:buClr>
                <a:srgbClr val="434343"/>
              </a:buClr>
              <a:buSzPts val="1400"/>
              <a:buChar char="●"/>
            </a:pPr>
            <a:r>
              <a:rPr lang="en" sz="1400" dirty="0" err="1">
                <a:solidFill>
                  <a:srgbClr val="434343"/>
                </a:solidFill>
              </a:rPr>
              <a:t>c_lflag</a:t>
            </a:r>
            <a:r>
              <a:rPr lang="en" sz="1400" dirty="0">
                <a:solidFill>
                  <a:srgbClr val="434343"/>
                </a:solidFill>
              </a:rPr>
              <a:t> is perhaps the most interesting of the flag values. It contains flags that control the broad-scale behavior of the </a:t>
            </a:r>
            <a:r>
              <a:rPr lang="en" sz="1400" dirty="0" err="1">
                <a:solidFill>
                  <a:srgbClr val="434343"/>
                </a:solidFill>
              </a:rPr>
              <a:t>tty</a:t>
            </a:r>
            <a:r>
              <a:rPr lang="en" sz="1400" dirty="0">
                <a:solidFill>
                  <a:srgbClr val="434343"/>
                </a:solidFill>
              </a:rPr>
              <a:t>.</a:t>
            </a:r>
            <a:endParaRPr sz="1400" dirty="0">
              <a:solidFill>
                <a:srgbClr val="434343"/>
              </a:solidFill>
            </a:endParaRPr>
          </a:p>
          <a:p>
            <a:pPr marL="0" lvl="0" indent="0" algn="l" rtl="0">
              <a:spcBef>
                <a:spcPts val="1600"/>
              </a:spcBef>
              <a:spcAft>
                <a:spcPts val="1600"/>
              </a:spcAft>
              <a:buNone/>
            </a:pPr>
            <a:endParaRPr sz="1400" dirty="0">
              <a:solidFill>
                <a:srgbClr val="222222"/>
              </a:solidFill>
            </a:endParaRPr>
          </a:p>
        </p:txBody>
      </p:sp>
      <p:pic>
        <p:nvPicPr>
          <p:cNvPr id="178" name="Google Shape;178;p25"/>
          <p:cNvPicPr preferRelativeResize="0"/>
          <p:nvPr/>
        </p:nvPicPr>
        <p:blipFill rotWithShape="1">
          <a:blip r:embed="rId3">
            <a:alphaModFix/>
          </a:blip>
          <a:srcRect t="-7610" b="7609"/>
          <a:stretch/>
        </p:blipFill>
        <p:spPr>
          <a:xfrm>
            <a:off x="1961000" y="1876975"/>
            <a:ext cx="4235824" cy="9581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Some local modes inside of </a:t>
            </a:r>
            <a:r>
              <a:rPr lang="en" b="0">
                <a:latin typeface="Courier New"/>
                <a:ea typeface="Courier New"/>
                <a:cs typeface="Courier New"/>
                <a:sym typeface="Courier New"/>
              </a:rPr>
              <a:t>c_lflag,c_iflag</a:t>
            </a:r>
            <a:endParaRPr b="0">
              <a:latin typeface="Courier New"/>
              <a:ea typeface="Courier New"/>
              <a:cs typeface="Courier New"/>
              <a:sym typeface="Courier New"/>
            </a:endParaRPr>
          </a:p>
        </p:txBody>
      </p:sp>
      <p:sp>
        <p:nvSpPr>
          <p:cNvPr id="184" name="Google Shape;184;p26"/>
          <p:cNvSpPr txBox="1">
            <a:spLocks noGrp="1"/>
          </p:cNvSpPr>
          <p:nvPr>
            <p:ph type="body" idx="1"/>
          </p:nvPr>
        </p:nvSpPr>
        <p:spPr>
          <a:xfrm>
            <a:off x="729450" y="1944400"/>
            <a:ext cx="7688700" cy="22611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434343"/>
              </a:buClr>
              <a:buSzPts val="1400"/>
              <a:buChar char="●"/>
            </a:pPr>
            <a:r>
              <a:rPr lang="en" sz="1400" b="1">
                <a:solidFill>
                  <a:srgbClr val="434343"/>
                </a:solidFill>
                <a:latin typeface="Courier New"/>
                <a:ea typeface="Courier New"/>
                <a:cs typeface="Courier New"/>
                <a:sym typeface="Courier New"/>
              </a:rPr>
              <a:t>c_lflag</a:t>
            </a:r>
            <a:r>
              <a:rPr lang="en" sz="1400" b="1">
                <a:solidFill>
                  <a:srgbClr val="434343"/>
                </a:solidFill>
              </a:rPr>
              <a:t>:</a:t>
            </a:r>
            <a:endParaRPr sz="1400" b="1">
              <a:solidFill>
                <a:srgbClr val="434343"/>
              </a:solidFill>
            </a:endParaRPr>
          </a:p>
          <a:p>
            <a:pPr marL="914400" lvl="1" indent="-317500" algn="l" rtl="0">
              <a:spcBef>
                <a:spcPts val="0"/>
              </a:spcBef>
              <a:spcAft>
                <a:spcPts val="0"/>
              </a:spcAft>
              <a:buClr>
                <a:srgbClr val="434343"/>
              </a:buClr>
              <a:buSzPts val="1400"/>
              <a:buFont typeface="Arial"/>
              <a:buAutoNum type="alphaLcPeriod"/>
            </a:pPr>
            <a:r>
              <a:rPr lang="en" sz="1400" b="1">
                <a:solidFill>
                  <a:srgbClr val="434343"/>
                </a:solidFill>
              </a:rPr>
              <a:t>ICANON</a:t>
            </a:r>
            <a:r>
              <a:rPr lang="en" sz="1400">
                <a:solidFill>
                  <a:srgbClr val="434343"/>
                </a:solidFill>
              </a:rPr>
              <a:t> - Enabling it enables “canonical” mode – also known as “line editing” mode. When ICANON is set (canonical mode), the terminal buffers a line at a time, and enables line editing. Without ICANON (non-canonical mode ), input is made available to programs immediately (this is also known as “cbreak” mode)</a:t>
            </a:r>
            <a:endParaRPr sz="1400" b="1">
              <a:solidFill>
                <a:srgbClr val="434343"/>
              </a:solidFill>
            </a:endParaRPr>
          </a:p>
          <a:p>
            <a:pPr marL="914400" lvl="1" indent="-317500" algn="l" rtl="0">
              <a:spcBef>
                <a:spcPts val="0"/>
              </a:spcBef>
              <a:spcAft>
                <a:spcPts val="0"/>
              </a:spcAft>
              <a:buClr>
                <a:srgbClr val="434343"/>
              </a:buClr>
              <a:buSzPts val="1400"/>
              <a:buFont typeface="Arial"/>
              <a:buAutoNum type="alphaLcPeriod"/>
            </a:pPr>
            <a:r>
              <a:rPr lang="en" sz="1400" b="1">
                <a:solidFill>
                  <a:srgbClr val="434343"/>
                </a:solidFill>
              </a:rPr>
              <a:t>ECHO</a:t>
            </a:r>
            <a:r>
              <a:rPr lang="en" sz="1400">
                <a:solidFill>
                  <a:srgbClr val="434343"/>
                </a:solidFill>
              </a:rPr>
              <a:t> in c_lflag controls whether input is immediately re-echoed as output. </a:t>
            </a:r>
            <a:endParaRPr sz="1400">
              <a:solidFill>
                <a:srgbClr val="434343"/>
              </a:solidFill>
            </a:endParaRPr>
          </a:p>
          <a:p>
            <a:pPr marL="914400" lvl="1" indent="-317500" algn="l" rtl="0">
              <a:spcBef>
                <a:spcPts val="0"/>
              </a:spcBef>
              <a:spcAft>
                <a:spcPts val="0"/>
              </a:spcAft>
              <a:buClr>
                <a:srgbClr val="434343"/>
              </a:buClr>
              <a:buSzPts val="1400"/>
              <a:buFont typeface="Arial"/>
              <a:buAutoNum type="alphaLcPeriod"/>
            </a:pPr>
            <a:r>
              <a:rPr lang="en" sz="1400" u="sng">
                <a:solidFill>
                  <a:srgbClr val="434343"/>
                </a:solidFill>
              </a:rPr>
              <a:t>Example</a:t>
            </a:r>
            <a:r>
              <a:rPr lang="en" sz="1400">
                <a:solidFill>
                  <a:srgbClr val="434343"/>
                </a:solidFill>
              </a:rPr>
              <a:t>: When password prompts for your password, your terminal is in </a:t>
            </a:r>
            <a:r>
              <a:rPr lang="en" sz="1400" b="1">
                <a:solidFill>
                  <a:srgbClr val="434343"/>
                </a:solidFill>
              </a:rPr>
              <a:t>c</a:t>
            </a:r>
            <a:r>
              <a:rPr lang="en" sz="1400">
                <a:solidFill>
                  <a:srgbClr val="434343"/>
                </a:solidFill>
              </a:rPr>
              <a:t>anonical mode, but ECHO is disabled.</a:t>
            </a:r>
            <a:endParaRPr sz="1400">
              <a:solidFill>
                <a:srgbClr val="434343"/>
              </a:solidFill>
            </a:endParaRPr>
          </a:p>
          <a:p>
            <a:pPr marL="457200" lvl="0" indent="-317500" algn="l" rtl="0">
              <a:spcBef>
                <a:spcPts val="0"/>
              </a:spcBef>
              <a:spcAft>
                <a:spcPts val="0"/>
              </a:spcAft>
              <a:buClr>
                <a:srgbClr val="434343"/>
              </a:buClr>
              <a:buSzPts val="1400"/>
              <a:buFont typeface="Georgia"/>
              <a:buChar char="●"/>
            </a:pPr>
            <a:r>
              <a:rPr lang="en" sz="1400" b="1">
                <a:solidFill>
                  <a:srgbClr val="434343"/>
                </a:solidFill>
                <a:latin typeface="Courier New"/>
                <a:ea typeface="Courier New"/>
                <a:cs typeface="Courier New"/>
                <a:sym typeface="Courier New"/>
              </a:rPr>
              <a:t>c_iflag</a:t>
            </a:r>
            <a:r>
              <a:rPr lang="en" sz="1400">
                <a:solidFill>
                  <a:srgbClr val="434343"/>
                </a:solidFill>
              </a:rPr>
              <a:t>:</a:t>
            </a:r>
            <a:endParaRPr sz="1400">
              <a:solidFill>
                <a:srgbClr val="434343"/>
              </a:solidFill>
            </a:endParaRPr>
          </a:p>
          <a:p>
            <a:pPr marL="914400" lvl="1" indent="-317500" algn="l" rtl="0">
              <a:spcBef>
                <a:spcPts val="0"/>
              </a:spcBef>
              <a:spcAft>
                <a:spcPts val="0"/>
              </a:spcAft>
              <a:buClr>
                <a:srgbClr val="434343"/>
              </a:buClr>
              <a:buSzPts val="1400"/>
              <a:buFont typeface="Lato"/>
              <a:buAutoNum type="alphaLcPeriod"/>
            </a:pPr>
            <a:r>
              <a:rPr lang="en" sz="1400" b="1">
                <a:solidFill>
                  <a:srgbClr val="434343"/>
                </a:solidFill>
              </a:rPr>
              <a:t>ISTRIP</a:t>
            </a:r>
            <a:r>
              <a:rPr lang="en" sz="1400">
                <a:solidFill>
                  <a:srgbClr val="434343"/>
                </a:solidFill>
              </a:rPr>
              <a:t> is a c_iflag flag constant which strips off eighth bit</a:t>
            </a:r>
            <a:endParaRPr sz="1400">
              <a:solidFill>
                <a:srgbClr val="434343"/>
              </a:solidFill>
            </a:endParaRPr>
          </a:p>
          <a:p>
            <a:pPr marL="0" lvl="0" indent="0" algn="l" rtl="0">
              <a:spcBef>
                <a:spcPts val="0"/>
              </a:spcBef>
              <a:spcAft>
                <a:spcPts val="0"/>
              </a:spcAft>
              <a:buNone/>
            </a:pPr>
            <a:endParaRPr sz="1400">
              <a:solidFill>
                <a:srgbClr val="434343"/>
              </a:solidFill>
            </a:endParaRPr>
          </a:p>
          <a:p>
            <a:pPr marL="0" lvl="0" indent="0" algn="l" rtl="0">
              <a:spcBef>
                <a:spcPts val="3600"/>
              </a:spcBef>
              <a:spcAft>
                <a:spcPts val="1600"/>
              </a:spcAft>
              <a:buNone/>
            </a:pPr>
            <a:endParaRPr sz="1400">
              <a:solidFill>
                <a:srgbClr val="434343"/>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Storing current terminal mode and restoring</a:t>
            </a:r>
            <a:endParaRPr/>
          </a:p>
        </p:txBody>
      </p:sp>
      <p:sp>
        <p:nvSpPr>
          <p:cNvPr id="190" name="Google Shape;190;p2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000000"/>
              </a:buClr>
              <a:buSzPts val="1400"/>
              <a:buChar char="●"/>
            </a:pPr>
            <a:r>
              <a:rPr lang="en" sz="1400">
                <a:solidFill>
                  <a:srgbClr val="000000"/>
                </a:solidFill>
              </a:rPr>
              <a:t>In the spec, you are asked to do the following (and these changes should be made with the TCSANOW [which is a part of tcsetattr] option) </a:t>
            </a:r>
            <a:endParaRPr sz="1400">
              <a:solidFill>
                <a:srgbClr val="000000"/>
              </a:solidFill>
            </a:endParaRPr>
          </a:p>
          <a:p>
            <a:pPr marL="457200" lvl="0" indent="-317500" algn="l" rtl="0">
              <a:spcBef>
                <a:spcPts val="0"/>
              </a:spcBef>
              <a:spcAft>
                <a:spcPts val="0"/>
              </a:spcAft>
              <a:buClr>
                <a:srgbClr val="000000"/>
              </a:buClr>
              <a:buSzPts val="1400"/>
              <a:buChar char="●"/>
            </a:pPr>
            <a:r>
              <a:rPr lang="en" sz="1400">
                <a:solidFill>
                  <a:srgbClr val="000000"/>
                </a:solidFill>
              </a:rPr>
              <a:t>In order to do so, you should be familiar with two important functions as discussed in the next slide</a:t>
            </a:r>
            <a:endParaRPr sz="1400">
              <a:solidFill>
                <a:srgbClr val="000000"/>
              </a:solidFill>
            </a:endParaRPr>
          </a:p>
          <a:p>
            <a:pPr marL="0" lvl="0" indent="0" algn="l" rtl="0">
              <a:spcBef>
                <a:spcPts val="0"/>
              </a:spcBef>
              <a:spcAft>
                <a:spcPts val="0"/>
              </a:spcAft>
              <a:buNone/>
            </a:pPr>
            <a:endParaRPr sz="1400">
              <a:solidFill>
                <a:srgbClr val="000000"/>
              </a:solidFill>
            </a:endParaRPr>
          </a:p>
          <a:p>
            <a:pPr marL="0" lvl="0" indent="0" algn="l" rtl="0">
              <a:spcBef>
                <a:spcPts val="0"/>
              </a:spcBef>
              <a:spcAft>
                <a:spcPts val="1600"/>
              </a:spcAft>
              <a:buNone/>
            </a:pPr>
            <a:endParaRPr/>
          </a:p>
        </p:txBody>
      </p:sp>
      <p:pic>
        <p:nvPicPr>
          <p:cNvPr id="191" name="Google Shape;191;p27"/>
          <p:cNvPicPr preferRelativeResize="0"/>
          <p:nvPr/>
        </p:nvPicPr>
        <p:blipFill>
          <a:blip r:embed="rId3">
            <a:alphaModFix/>
          </a:blip>
          <a:stretch>
            <a:fillRect/>
          </a:stretch>
        </p:blipFill>
        <p:spPr>
          <a:xfrm>
            <a:off x="394450" y="3272125"/>
            <a:ext cx="8839197" cy="1344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Storing current terminal mode and restoring</a:t>
            </a:r>
            <a:endParaRPr/>
          </a:p>
          <a:p>
            <a:pPr marL="0" lvl="0" indent="0" algn="l" rtl="0">
              <a:spcBef>
                <a:spcPts val="0"/>
              </a:spcBef>
              <a:spcAft>
                <a:spcPts val="0"/>
              </a:spcAft>
              <a:buNone/>
            </a:pPr>
            <a:endParaRPr/>
          </a:p>
        </p:txBody>
      </p:sp>
      <p:sp>
        <p:nvSpPr>
          <p:cNvPr id="197" name="Google Shape;197;p2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7500" algn="l" rtl="0">
              <a:spcBef>
                <a:spcPts val="300"/>
              </a:spcBef>
              <a:spcAft>
                <a:spcPts val="0"/>
              </a:spcAft>
              <a:buClr>
                <a:srgbClr val="000000"/>
              </a:buClr>
              <a:buSzPts val="1400"/>
              <a:buFont typeface="Courier New"/>
              <a:buChar char="●"/>
            </a:pPr>
            <a:r>
              <a:rPr lang="en" sz="1400">
                <a:solidFill>
                  <a:srgbClr val="000000"/>
                </a:solidFill>
                <a:latin typeface="Courier New"/>
                <a:ea typeface="Courier New"/>
                <a:cs typeface="Courier New"/>
                <a:sym typeface="Courier New"/>
              </a:rPr>
              <a:t>tcsetattr</a:t>
            </a:r>
            <a:endParaRPr sz="1400">
              <a:solidFill>
                <a:srgbClr val="000000"/>
              </a:solidFill>
              <a:latin typeface="Courier New"/>
              <a:ea typeface="Courier New"/>
              <a:cs typeface="Courier New"/>
              <a:sym typeface="Courier New"/>
            </a:endParaRPr>
          </a:p>
          <a:p>
            <a:pPr marL="914400" lvl="1" indent="-317500" algn="l" rtl="0">
              <a:spcBef>
                <a:spcPts val="0"/>
              </a:spcBef>
              <a:spcAft>
                <a:spcPts val="0"/>
              </a:spcAft>
              <a:buClr>
                <a:srgbClr val="000000"/>
              </a:buClr>
              <a:buSzPts val="1400"/>
              <a:buChar char="○"/>
            </a:pPr>
            <a:r>
              <a:rPr lang="en" sz="1400">
                <a:solidFill>
                  <a:srgbClr val="000000"/>
                </a:solidFill>
              </a:rPr>
              <a:t>Header file to include: </a:t>
            </a:r>
            <a:r>
              <a:rPr lang="en" sz="1400">
                <a:solidFill>
                  <a:srgbClr val="000000"/>
                </a:solidFill>
                <a:latin typeface="Courier New"/>
                <a:ea typeface="Courier New"/>
                <a:cs typeface="Courier New"/>
                <a:sym typeface="Courier New"/>
              </a:rPr>
              <a:t>#include &lt;termios.h&gt;</a:t>
            </a:r>
            <a:endParaRPr sz="1400">
              <a:solidFill>
                <a:srgbClr val="000000"/>
              </a:solidFill>
              <a:latin typeface="Courier New"/>
              <a:ea typeface="Courier New"/>
              <a:cs typeface="Courier New"/>
              <a:sym typeface="Courier New"/>
            </a:endParaRPr>
          </a:p>
          <a:p>
            <a:pPr marL="914400" lvl="1" indent="-317500" algn="l" rtl="0">
              <a:spcBef>
                <a:spcPts val="0"/>
              </a:spcBef>
              <a:spcAft>
                <a:spcPts val="0"/>
              </a:spcAft>
              <a:buClr>
                <a:srgbClr val="000000"/>
              </a:buClr>
              <a:buSzPts val="1400"/>
              <a:buChar char="○"/>
            </a:pPr>
            <a:r>
              <a:rPr lang="en" sz="1400">
                <a:solidFill>
                  <a:srgbClr val="000000"/>
                </a:solidFill>
              </a:rPr>
              <a:t>Function Signature: </a:t>
            </a:r>
            <a:endParaRPr sz="1400">
              <a:solidFill>
                <a:srgbClr val="000000"/>
              </a:solidFill>
            </a:endParaRPr>
          </a:p>
          <a:p>
            <a:pPr marL="1371600" lvl="2" indent="-317500" algn="l" rtl="0">
              <a:spcBef>
                <a:spcPts val="0"/>
              </a:spcBef>
              <a:spcAft>
                <a:spcPts val="0"/>
              </a:spcAft>
              <a:buClr>
                <a:srgbClr val="000000"/>
              </a:buClr>
              <a:buSzPts val="1400"/>
              <a:buChar char="■"/>
            </a:pPr>
            <a:r>
              <a:rPr lang="en" sz="1400">
                <a:solidFill>
                  <a:srgbClr val="000000"/>
                </a:solidFill>
                <a:latin typeface="Courier New"/>
                <a:ea typeface="Courier New"/>
                <a:cs typeface="Courier New"/>
                <a:sym typeface="Courier New"/>
              </a:rPr>
              <a:t>int </a:t>
            </a:r>
            <a:r>
              <a:rPr lang="en" sz="1400" b="1">
                <a:solidFill>
                  <a:srgbClr val="000000"/>
                </a:solidFill>
                <a:latin typeface="Courier New"/>
                <a:ea typeface="Courier New"/>
                <a:cs typeface="Courier New"/>
                <a:sym typeface="Courier New"/>
              </a:rPr>
              <a:t>tcsetattr</a:t>
            </a:r>
            <a:r>
              <a:rPr lang="en" sz="1400">
                <a:solidFill>
                  <a:srgbClr val="000000"/>
                </a:solidFill>
                <a:latin typeface="Courier New"/>
                <a:ea typeface="Courier New"/>
                <a:cs typeface="Courier New"/>
                <a:sym typeface="Courier New"/>
              </a:rPr>
              <a:t>(int </a:t>
            </a:r>
            <a:r>
              <a:rPr lang="en" sz="1400" i="1">
                <a:solidFill>
                  <a:srgbClr val="000000"/>
                </a:solidFill>
                <a:latin typeface="Courier New"/>
                <a:ea typeface="Courier New"/>
                <a:cs typeface="Courier New"/>
                <a:sym typeface="Courier New"/>
              </a:rPr>
              <a:t>fildes</a:t>
            </a:r>
            <a:r>
              <a:rPr lang="en" sz="1400">
                <a:solidFill>
                  <a:srgbClr val="000000"/>
                </a:solidFill>
                <a:latin typeface="Courier New"/>
                <a:ea typeface="Courier New"/>
                <a:cs typeface="Courier New"/>
                <a:sym typeface="Courier New"/>
              </a:rPr>
              <a:t>, int </a:t>
            </a:r>
            <a:r>
              <a:rPr lang="en" sz="1400" i="1">
                <a:solidFill>
                  <a:srgbClr val="000000"/>
                </a:solidFill>
                <a:latin typeface="Courier New"/>
                <a:ea typeface="Courier New"/>
                <a:cs typeface="Courier New"/>
                <a:sym typeface="Courier New"/>
              </a:rPr>
              <a:t>optional_actions</a:t>
            </a:r>
            <a:r>
              <a:rPr lang="en" sz="1400">
                <a:solidFill>
                  <a:srgbClr val="000000"/>
                </a:solidFill>
                <a:latin typeface="Courier New"/>
                <a:ea typeface="Courier New"/>
                <a:cs typeface="Courier New"/>
                <a:sym typeface="Courier New"/>
              </a:rPr>
              <a:t>, const struct termios *</a:t>
            </a:r>
            <a:r>
              <a:rPr lang="en" sz="1400" i="1">
                <a:solidFill>
                  <a:srgbClr val="000000"/>
                </a:solidFill>
                <a:latin typeface="Courier New"/>
                <a:ea typeface="Courier New"/>
                <a:cs typeface="Courier New"/>
                <a:sym typeface="Courier New"/>
              </a:rPr>
              <a:t>termios_p</a:t>
            </a:r>
            <a:r>
              <a:rPr lang="en" sz="1400">
                <a:solidFill>
                  <a:srgbClr val="000000"/>
                </a:solidFill>
                <a:latin typeface="Courier New"/>
                <a:ea typeface="Courier New"/>
                <a:cs typeface="Courier New"/>
                <a:sym typeface="Courier New"/>
              </a:rPr>
              <a:t>);</a:t>
            </a:r>
            <a:endParaRPr sz="1400">
              <a:solidFill>
                <a:srgbClr val="000000"/>
              </a:solidFill>
              <a:latin typeface="Courier New"/>
              <a:ea typeface="Courier New"/>
              <a:cs typeface="Courier New"/>
              <a:sym typeface="Courier New"/>
            </a:endParaRPr>
          </a:p>
          <a:p>
            <a:pPr marL="457200" lvl="0" indent="-317500" algn="l" rtl="0">
              <a:spcBef>
                <a:spcPts val="0"/>
              </a:spcBef>
              <a:spcAft>
                <a:spcPts val="0"/>
              </a:spcAft>
              <a:buClr>
                <a:srgbClr val="000000"/>
              </a:buClr>
              <a:buSzPts val="1400"/>
              <a:buChar char="●"/>
            </a:pPr>
            <a:r>
              <a:rPr lang="en" sz="1400">
                <a:solidFill>
                  <a:srgbClr val="000000"/>
                </a:solidFill>
                <a:latin typeface="Courier New"/>
                <a:ea typeface="Courier New"/>
                <a:cs typeface="Courier New"/>
                <a:sym typeface="Courier New"/>
              </a:rPr>
              <a:t>tcgetattr</a:t>
            </a: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marL="914400" lvl="1" indent="-317500" algn="l" rtl="0">
              <a:spcBef>
                <a:spcPts val="0"/>
              </a:spcBef>
              <a:spcAft>
                <a:spcPts val="0"/>
              </a:spcAft>
              <a:buClr>
                <a:srgbClr val="000000"/>
              </a:buClr>
              <a:buSzPts val="1400"/>
              <a:buChar char="○"/>
            </a:pPr>
            <a:r>
              <a:rPr lang="en" sz="1400">
                <a:solidFill>
                  <a:srgbClr val="000000"/>
                </a:solidFill>
              </a:rPr>
              <a:t>Header file to include:</a:t>
            </a:r>
            <a:r>
              <a:rPr lang="en" sz="1400">
                <a:solidFill>
                  <a:srgbClr val="000000"/>
                </a:solidFill>
                <a:latin typeface="Courier New"/>
                <a:ea typeface="Courier New"/>
                <a:cs typeface="Courier New"/>
                <a:sym typeface="Courier New"/>
              </a:rPr>
              <a:t> #include &lt;</a:t>
            </a:r>
            <a:r>
              <a:rPr lang="en" sz="1400" u="sng">
                <a:solidFill>
                  <a:srgbClr val="6666FF"/>
                </a:solidFill>
                <a:latin typeface="Courier New"/>
                <a:ea typeface="Courier New"/>
                <a:cs typeface="Courier New"/>
                <a:sym typeface="Courier New"/>
                <a:hlinkClick r:id="rId3"/>
              </a:rPr>
              <a:t>termios.h</a:t>
            </a:r>
            <a:r>
              <a:rPr lang="en" sz="1400">
                <a:solidFill>
                  <a:srgbClr val="000000"/>
                </a:solidFill>
                <a:latin typeface="Courier New"/>
                <a:ea typeface="Courier New"/>
                <a:cs typeface="Courier New"/>
                <a:sym typeface="Courier New"/>
              </a:rPr>
              <a:t>&gt;</a:t>
            </a:r>
            <a:endParaRPr sz="1400">
              <a:solidFill>
                <a:srgbClr val="000000"/>
              </a:solidFill>
              <a:latin typeface="Courier New"/>
              <a:ea typeface="Courier New"/>
              <a:cs typeface="Courier New"/>
              <a:sym typeface="Courier New"/>
            </a:endParaRPr>
          </a:p>
          <a:p>
            <a:pPr marL="914400" lvl="1" indent="-317500" algn="l" rtl="0">
              <a:spcBef>
                <a:spcPts val="0"/>
              </a:spcBef>
              <a:spcAft>
                <a:spcPts val="0"/>
              </a:spcAft>
              <a:buClr>
                <a:srgbClr val="000000"/>
              </a:buClr>
              <a:buSzPts val="1400"/>
              <a:buChar char="○"/>
            </a:pPr>
            <a:r>
              <a:rPr lang="en" sz="1400">
                <a:solidFill>
                  <a:srgbClr val="000000"/>
                </a:solidFill>
              </a:rPr>
              <a:t>Function Signature: </a:t>
            </a:r>
            <a:endParaRPr sz="1400">
              <a:solidFill>
                <a:srgbClr val="000000"/>
              </a:solidFill>
            </a:endParaRPr>
          </a:p>
          <a:p>
            <a:pPr marL="1371600" lvl="2" indent="-317500" algn="l" rtl="0">
              <a:spcBef>
                <a:spcPts val="0"/>
              </a:spcBef>
              <a:spcAft>
                <a:spcPts val="0"/>
              </a:spcAft>
              <a:buClr>
                <a:srgbClr val="000000"/>
              </a:buClr>
              <a:buSzPts val="1400"/>
              <a:buChar char="■"/>
            </a:pPr>
            <a:r>
              <a:rPr lang="en" sz="1400">
                <a:solidFill>
                  <a:srgbClr val="000000"/>
                </a:solidFill>
                <a:latin typeface="Courier New"/>
                <a:ea typeface="Courier New"/>
                <a:cs typeface="Courier New"/>
                <a:sym typeface="Courier New"/>
              </a:rPr>
              <a:t>int </a:t>
            </a:r>
            <a:r>
              <a:rPr lang="en" sz="1400" b="1">
                <a:solidFill>
                  <a:srgbClr val="000000"/>
                </a:solidFill>
                <a:latin typeface="Courier New"/>
                <a:ea typeface="Courier New"/>
                <a:cs typeface="Courier New"/>
                <a:sym typeface="Courier New"/>
              </a:rPr>
              <a:t>tcgetattr</a:t>
            </a:r>
            <a:r>
              <a:rPr lang="en" sz="1400">
                <a:solidFill>
                  <a:srgbClr val="000000"/>
                </a:solidFill>
                <a:latin typeface="Courier New"/>
                <a:ea typeface="Courier New"/>
                <a:cs typeface="Courier New"/>
                <a:sym typeface="Courier New"/>
              </a:rPr>
              <a:t>(int</a:t>
            </a:r>
            <a:r>
              <a:rPr lang="en" sz="1400">
                <a:solidFill>
                  <a:srgbClr val="000000"/>
                </a:solidFill>
                <a:highlight>
                  <a:srgbClr val="FFFFFF"/>
                </a:highlight>
                <a:latin typeface="Courier New"/>
                <a:ea typeface="Courier New"/>
                <a:cs typeface="Courier New"/>
                <a:sym typeface="Courier New"/>
              </a:rPr>
              <a:t> </a:t>
            </a:r>
            <a:r>
              <a:rPr lang="en" sz="1400" i="1">
                <a:solidFill>
                  <a:srgbClr val="000000"/>
                </a:solidFill>
                <a:latin typeface="Courier New"/>
                <a:ea typeface="Courier New"/>
                <a:cs typeface="Courier New"/>
                <a:sym typeface="Courier New"/>
              </a:rPr>
              <a:t>fildes</a:t>
            </a:r>
            <a:r>
              <a:rPr lang="en" sz="1400">
                <a:solidFill>
                  <a:srgbClr val="000000"/>
                </a:solidFill>
                <a:latin typeface="Courier New"/>
                <a:ea typeface="Courier New"/>
                <a:cs typeface="Courier New"/>
                <a:sym typeface="Courier New"/>
              </a:rPr>
              <a:t>, struct termios *</a:t>
            </a:r>
            <a:r>
              <a:rPr lang="en" sz="1400" i="1">
                <a:solidFill>
                  <a:srgbClr val="000000"/>
                </a:solidFill>
                <a:latin typeface="Courier New"/>
                <a:ea typeface="Courier New"/>
                <a:cs typeface="Courier New"/>
                <a:sym typeface="Courier New"/>
              </a:rPr>
              <a:t>termios_p</a:t>
            </a:r>
            <a:r>
              <a:rPr lang="en" sz="1400">
                <a:solidFill>
                  <a:srgbClr val="000000"/>
                </a:solidFill>
                <a:latin typeface="Courier New"/>
                <a:ea typeface="Courier New"/>
                <a:cs typeface="Courier New"/>
                <a:sym typeface="Courier New"/>
              </a:rPr>
              <a:t>);</a:t>
            </a:r>
            <a:endParaRPr sz="1400">
              <a:solidFill>
                <a:srgbClr val="000000"/>
              </a:solidFill>
              <a:latin typeface="Courier New"/>
              <a:ea typeface="Courier New"/>
              <a:cs typeface="Courier New"/>
              <a:sym typeface="Courier New"/>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9"/>
          <p:cNvSpPr txBox="1">
            <a:spLocks noGrp="1"/>
          </p:cNvSpPr>
          <p:nvPr>
            <p:ph type="title"/>
          </p:nvPr>
        </p:nvSpPr>
        <p:spPr>
          <a:xfrm>
            <a:off x="638725" y="1206575"/>
            <a:ext cx="91440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latin typeface="Courier New"/>
                <a:ea typeface="Courier New"/>
                <a:cs typeface="Courier New"/>
                <a:sym typeface="Courier New"/>
              </a:rPr>
              <a:t>Tcsetattr </a:t>
            </a:r>
            <a:r>
              <a:rPr lang="en" sz="2400">
                <a:latin typeface="Lato"/>
                <a:ea typeface="Lato"/>
                <a:cs typeface="Lato"/>
                <a:sym typeface="Lato"/>
              </a:rPr>
              <a:t>in detail</a:t>
            </a:r>
            <a:r>
              <a:rPr lang="en" sz="2400">
                <a:latin typeface="Courier New"/>
                <a:ea typeface="Courier New"/>
                <a:cs typeface="Courier New"/>
                <a:sym typeface="Courier New"/>
              </a:rPr>
              <a:t>: </a:t>
            </a:r>
            <a:endParaRPr sz="2400">
              <a:latin typeface="Courier New"/>
              <a:ea typeface="Courier New"/>
              <a:cs typeface="Courier New"/>
              <a:sym typeface="Courier New"/>
            </a:endParaRPr>
          </a:p>
        </p:txBody>
      </p:sp>
      <p:sp>
        <p:nvSpPr>
          <p:cNvPr id="203" name="Google Shape;203;p29"/>
          <p:cNvSpPr txBox="1">
            <a:spLocks noGrp="1"/>
          </p:cNvSpPr>
          <p:nvPr>
            <p:ph type="body" idx="1"/>
          </p:nvPr>
        </p:nvSpPr>
        <p:spPr>
          <a:xfrm>
            <a:off x="235325" y="1741775"/>
            <a:ext cx="8796600" cy="2359500"/>
          </a:xfrm>
          <a:prstGeom prst="rect">
            <a:avLst/>
          </a:prstGeom>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Clr>
                <a:srgbClr val="000000"/>
              </a:buClr>
              <a:buSzPts val="1400"/>
              <a:buChar char="●"/>
            </a:pPr>
            <a:r>
              <a:rPr lang="en" sz="1400">
                <a:solidFill>
                  <a:srgbClr val="000000"/>
                </a:solidFill>
                <a:latin typeface="Courier New"/>
                <a:ea typeface="Courier New"/>
                <a:cs typeface="Courier New"/>
                <a:sym typeface="Courier New"/>
              </a:rPr>
              <a:t>int </a:t>
            </a:r>
            <a:r>
              <a:rPr lang="en" sz="1400" b="1">
                <a:solidFill>
                  <a:srgbClr val="000000"/>
                </a:solidFill>
                <a:latin typeface="Courier New"/>
                <a:ea typeface="Courier New"/>
                <a:cs typeface="Courier New"/>
                <a:sym typeface="Courier New"/>
              </a:rPr>
              <a:t>tcsetattr</a:t>
            </a:r>
            <a:r>
              <a:rPr lang="en" sz="1400">
                <a:solidFill>
                  <a:srgbClr val="000000"/>
                </a:solidFill>
                <a:latin typeface="Courier New"/>
                <a:ea typeface="Courier New"/>
                <a:cs typeface="Courier New"/>
                <a:sym typeface="Courier New"/>
              </a:rPr>
              <a:t>(int </a:t>
            </a:r>
            <a:r>
              <a:rPr lang="en" sz="1400" i="1">
                <a:solidFill>
                  <a:srgbClr val="000000"/>
                </a:solidFill>
                <a:latin typeface="Courier New"/>
                <a:ea typeface="Courier New"/>
                <a:cs typeface="Courier New"/>
                <a:sym typeface="Courier New"/>
              </a:rPr>
              <a:t>fildes</a:t>
            </a:r>
            <a:r>
              <a:rPr lang="en" sz="1400">
                <a:solidFill>
                  <a:srgbClr val="000000"/>
                </a:solidFill>
                <a:latin typeface="Courier New"/>
                <a:ea typeface="Courier New"/>
                <a:cs typeface="Courier New"/>
                <a:sym typeface="Courier New"/>
              </a:rPr>
              <a:t>, int </a:t>
            </a:r>
            <a:r>
              <a:rPr lang="en" sz="1400" i="1">
                <a:solidFill>
                  <a:srgbClr val="000000"/>
                </a:solidFill>
                <a:latin typeface="Courier New"/>
                <a:ea typeface="Courier New"/>
                <a:cs typeface="Courier New"/>
                <a:sym typeface="Courier New"/>
              </a:rPr>
              <a:t>optional_actions</a:t>
            </a:r>
            <a:r>
              <a:rPr lang="en" sz="1400">
                <a:solidFill>
                  <a:srgbClr val="000000"/>
                </a:solidFill>
                <a:latin typeface="Courier New"/>
                <a:ea typeface="Courier New"/>
                <a:cs typeface="Courier New"/>
                <a:sym typeface="Courier New"/>
              </a:rPr>
              <a:t>, const struct termios *</a:t>
            </a:r>
            <a:r>
              <a:rPr lang="en" sz="1400" i="1">
                <a:solidFill>
                  <a:srgbClr val="000000"/>
                </a:solidFill>
                <a:latin typeface="Courier New"/>
                <a:ea typeface="Courier New"/>
                <a:cs typeface="Courier New"/>
                <a:sym typeface="Courier New"/>
              </a:rPr>
              <a:t>termios_p</a:t>
            </a:r>
            <a:r>
              <a:rPr lang="en" sz="1400">
                <a:solidFill>
                  <a:srgbClr val="000000"/>
                </a:solidFill>
                <a:latin typeface="Courier New"/>
                <a:ea typeface="Courier New"/>
                <a:cs typeface="Courier New"/>
                <a:sym typeface="Courier New"/>
              </a:rPr>
              <a:t>);</a:t>
            </a:r>
            <a:endParaRPr sz="1400">
              <a:solidFill>
                <a:srgbClr val="000000"/>
              </a:solidFill>
              <a:latin typeface="Courier New"/>
              <a:ea typeface="Courier New"/>
              <a:cs typeface="Courier New"/>
              <a:sym typeface="Courier New"/>
            </a:endParaRPr>
          </a:p>
          <a:p>
            <a:pPr marL="457200" lvl="0" indent="0" algn="l" rtl="0">
              <a:lnSpc>
                <a:spcPct val="100000"/>
              </a:lnSpc>
              <a:spcBef>
                <a:spcPts val="0"/>
              </a:spcBef>
              <a:spcAft>
                <a:spcPts val="0"/>
              </a:spcAft>
              <a:buNone/>
            </a:pPr>
            <a:endParaRPr sz="1400">
              <a:solidFill>
                <a:srgbClr val="000000"/>
              </a:solidFill>
              <a:latin typeface="Courier New"/>
              <a:ea typeface="Courier New"/>
              <a:cs typeface="Courier New"/>
              <a:sym typeface="Courier New"/>
            </a:endParaRPr>
          </a:p>
          <a:p>
            <a:pPr marL="457200" lvl="0" indent="-317500" algn="l" rtl="0">
              <a:spcBef>
                <a:spcPts val="0"/>
              </a:spcBef>
              <a:spcAft>
                <a:spcPts val="0"/>
              </a:spcAft>
              <a:buClr>
                <a:srgbClr val="000000"/>
              </a:buClr>
              <a:buSzPts val="1400"/>
              <a:buChar char="●"/>
            </a:pPr>
            <a:r>
              <a:rPr lang="en" sz="1400">
                <a:solidFill>
                  <a:srgbClr val="000000"/>
                </a:solidFill>
              </a:rPr>
              <a:t>The tcsetattr() function sets the parameters associated with the terminal referred to by </a:t>
            </a:r>
            <a:r>
              <a:rPr lang="en" sz="1400" i="1">
                <a:solidFill>
                  <a:srgbClr val="000000"/>
                </a:solidFill>
                <a:latin typeface="Courier New"/>
                <a:ea typeface="Courier New"/>
                <a:cs typeface="Courier New"/>
                <a:sym typeface="Courier New"/>
              </a:rPr>
              <a:t>fildes</a:t>
            </a:r>
            <a:r>
              <a:rPr lang="en" sz="1400">
                <a:solidFill>
                  <a:srgbClr val="000000"/>
                </a:solidFill>
              </a:rPr>
              <a:t> from </a:t>
            </a:r>
            <a:r>
              <a:rPr lang="en" sz="1400">
                <a:solidFill>
                  <a:srgbClr val="000000"/>
                </a:solidFill>
                <a:latin typeface="Courier New"/>
                <a:ea typeface="Courier New"/>
                <a:cs typeface="Courier New"/>
                <a:sym typeface="Courier New"/>
              </a:rPr>
              <a:t>termios</a:t>
            </a:r>
            <a:r>
              <a:rPr lang="en" sz="1400">
                <a:solidFill>
                  <a:srgbClr val="000000"/>
                </a:solidFill>
              </a:rPr>
              <a:t>, according to the following requested action:</a:t>
            </a:r>
            <a:endParaRPr sz="1400">
              <a:solidFill>
                <a:srgbClr val="000000"/>
              </a:solidFill>
            </a:endParaRPr>
          </a:p>
          <a:p>
            <a:pPr marL="914400" lvl="1" indent="-317500" algn="l" rtl="0">
              <a:spcBef>
                <a:spcPts val="0"/>
              </a:spcBef>
              <a:spcAft>
                <a:spcPts val="0"/>
              </a:spcAft>
              <a:buClr>
                <a:srgbClr val="000000"/>
              </a:buClr>
              <a:buSzPts val="1400"/>
              <a:buChar char="○"/>
            </a:pPr>
            <a:r>
              <a:rPr lang="en" sz="1400">
                <a:solidFill>
                  <a:srgbClr val="000000"/>
                </a:solidFill>
                <a:latin typeface="Courier New"/>
                <a:ea typeface="Courier New"/>
                <a:cs typeface="Courier New"/>
                <a:sym typeface="Courier New"/>
              </a:rPr>
              <a:t>TCSANOW</a:t>
            </a:r>
            <a:r>
              <a:rPr lang="en" sz="1400">
                <a:solidFill>
                  <a:srgbClr val="000000"/>
                </a:solidFill>
              </a:rPr>
              <a:t> : The change occurs immediately</a:t>
            </a:r>
            <a:endParaRPr sz="1400">
              <a:solidFill>
                <a:srgbClr val="000000"/>
              </a:solidFill>
            </a:endParaRPr>
          </a:p>
          <a:p>
            <a:pPr marL="914400" lvl="1" indent="-317500" algn="l" rtl="0">
              <a:spcBef>
                <a:spcPts val="0"/>
              </a:spcBef>
              <a:spcAft>
                <a:spcPts val="0"/>
              </a:spcAft>
              <a:buClr>
                <a:srgbClr val="000000"/>
              </a:buClr>
              <a:buSzPts val="1400"/>
              <a:buChar char="○"/>
            </a:pPr>
            <a:r>
              <a:rPr lang="en" sz="1400">
                <a:solidFill>
                  <a:srgbClr val="000000"/>
                </a:solidFill>
                <a:latin typeface="Courier New"/>
                <a:ea typeface="Courier New"/>
                <a:cs typeface="Courier New"/>
                <a:sym typeface="Courier New"/>
              </a:rPr>
              <a:t>TCSAFLUSH</a:t>
            </a:r>
            <a:r>
              <a:rPr lang="en" sz="1400">
                <a:solidFill>
                  <a:srgbClr val="000000"/>
                </a:solidFill>
              </a:rPr>
              <a:t> : The change occurs after all output written to the file descriptor has been transmitted, and all input so far received but not read is discarded before the change is made.</a:t>
            </a:r>
            <a:endParaRPr sz="1400">
              <a:solidFill>
                <a:srgbClr val="000000"/>
              </a:solidFill>
            </a:endParaRPr>
          </a:p>
          <a:p>
            <a:pPr marL="457200" lvl="0" indent="-317500" algn="l" rtl="0">
              <a:spcBef>
                <a:spcPts val="0"/>
              </a:spcBef>
              <a:spcAft>
                <a:spcPts val="0"/>
              </a:spcAft>
              <a:buClr>
                <a:srgbClr val="000000"/>
              </a:buClr>
              <a:buSzPts val="1400"/>
              <a:buChar char="●"/>
            </a:pPr>
            <a:r>
              <a:rPr lang="en" sz="1400">
                <a:solidFill>
                  <a:srgbClr val="000000"/>
                </a:solidFill>
                <a:highlight>
                  <a:srgbClr val="FFFFFF"/>
                </a:highlight>
              </a:rPr>
              <a:t>The </a:t>
            </a:r>
            <a:r>
              <a:rPr lang="en" sz="1400">
                <a:solidFill>
                  <a:srgbClr val="000000"/>
                </a:solidFill>
              </a:rPr>
              <a:t>tcsetattr()</a:t>
            </a:r>
            <a:r>
              <a:rPr lang="en" sz="1400">
                <a:solidFill>
                  <a:srgbClr val="000000"/>
                </a:solidFill>
                <a:highlight>
                  <a:srgbClr val="FFFFFF"/>
                </a:highlight>
              </a:rPr>
              <a:t> function returns successfully if it was able to perform any of the requested actions, even if some of the requested actions could not be performed. </a:t>
            </a:r>
            <a:endParaRPr sz="1400">
              <a:solidFill>
                <a:srgbClr val="000000"/>
              </a:solidFill>
              <a:highlight>
                <a:srgbClr val="FFFFFF"/>
              </a:highlight>
            </a:endParaRPr>
          </a:p>
          <a:p>
            <a:pPr marL="457200" lvl="0" indent="-317500" algn="l" rtl="0">
              <a:spcBef>
                <a:spcPts val="0"/>
              </a:spcBef>
              <a:spcAft>
                <a:spcPts val="0"/>
              </a:spcAft>
              <a:buClr>
                <a:srgbClr val="000000"/>
              </a:buClr>
              <a:buSzPts val="1400"/>
              <a:buChar char="●"/>
            </a:pPr>
            <a:r>
              <a:rPr lang="en" sz="1400">
                <a:solidFill>
                  <a:srgbClr val="000000"/>
                </a:solidFill>
                <a:highlight>
                  <a:srgbClr val="FFFFFF"/>
                </a:highlight>
              </a:rPr>
              <a:t>If no part of the request can be completed, </a:t>
            </a:r>
            <a:r>
              <a:rPr lang="en" sz="1400">
                <a:solidFill>
                  <a:srgbClr val="000000"/>
                </a:solidFill>
              </a:rPr>
              <a:t>tcsetattr()</a:t>
            </a:r>
            <a:r>
              <a:rPr lang="en" sz="1400">
                <a:solidFill>
                  <a:srgbClr val="000000"/>
                </a:solidFill>
                <a:highlight>
                  <a:srgbClr val="FFFFFF"/>
                </a:highlight>
              </a:rPr>
              <a:t> returns -1 and sets </a:t>
            </a:r>
            <a:r>
              <a:rPr lang="en" sz="1400">
                <a:solidFill>
                  <a:srgbClr val="000000"/>
                </a:solidFill>
              </a:rPr>
              <a:t>errno</a:t>
            </a:r>
            <a:r>
              <a:rPr lang="en" sz="1400">
                <a:solidFill>
                  <a:srgbClr val="000000"/>
                </a:solidFill>
                <a:highlight>
                  <a:srgbClr val="FFFFFF"/>
                </a:highlight>
              </a:rPr>
              <a:t> to </a:t>
            </a:r>
            <a:r>
              <a:rPr lang="en" sz="1400">
                <a:solidFill>
                  <a:srgbClr val="000000"/>
                </a:solidFill>
              </a:rPr>
              <a:t>EINVAL</a:t>
            </a:r>
            <a:r>
              <a:rPr lang="en" sz="1400">
                <a:solidFill>
                  <a:srgbClr val="000000"/>
                </a:solidFill>
                <a:highlight>
                  <a:srgbClr val="FFFFFF"/>
                </a:highlight>
              </a:rPr>
              <a:t>. </a:t>
            </a:r>
            <a:endParaRPr sz="1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latin typeface="Courier New"/>
                <a:ea typeface="Courier New"/>
                <a:cs typeface="Courier New"/>
                <a:sym typeface="Courier New"/>
              </a:rPr>
              <a:t>Tcgetattr </a:t>
            </a:r>
            <a:r>
              <a:rPr lang="en" sz="2400">
                <a:latin typeface="Lato"/>
                <a:ea typeface="Lato"/>
                <a:cs typeface="Lato"/>
                <a:sym typeface="Lato"/>
              </a:rPr>
              <a:t>in detail</a:t>
            </a:r>
            <a:r>
              <a:rPr lang="en" sz="2400">
                <a:latin typeface="Courier New"/>
                <a:ea typeface="Courier New"/>
                <a:cs typeface="Courier New"/>
                <a:sym typeface="Courier New"/>
              </a:rPr>
              <a:t>: </a:t>
            </a:r>
            <a:endParaRPr sz="2400">
              <a:latin typeface="Courier New"/>
              <a:ea typeface="Courier New"/>
              <a:cs typeface="Courier New"/>
              <a:sym typeface="Courier New"/>
            </a:endParaRPr>
          </a:p>
          <a:p>
            <a:pPr marL="0" lvl="0" indent="0" algn="l" rtl="0">
              <a:spcBef>
                <a:spcPts val="0"/>
              </a:spcBef>
              <a:spcAft>
                <a:spcPts val="0"/>
              </a:spcAft>
              <a:buNone/>
            </a:pPr>
            <a:endParaRPr/>
          </a:p>
        </p:txBody>
      </p:sp>
      <p:sp>
        <p:nvSpPr>
          <p:cNvPr id="209" name="Google Shape;209;p3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400">
                <a:solidFill>
                  <a:srgbClr val="000000"/>
                </a:solidFill>
                <a:latin typeface="Courier New"/>
                <a:ea typeface="Courier New"/>
                <a:cs typeface="Courier New"/>
                <a:sym typeface="Courier New"/>
              </a:rPr>
              <a:t>int </a:t>
            </a:r>
            <a:r>
              <a:rPr lang="en" sz="1400" b="1">
                <a:solidFill>
                  <a:srgbClr val="000000"/>
                </a:solidFill>
                <a:latin typeface="Courier New"/>
                <a:ea typeface="Courier New"/>
                <a:cs typeface="Courier New"/>
                <a:sym typeface="Courier New"/>
              </a:rPr>
              <a:t>tcgetattr</a:t>
            </a:r>
            <a:r>
              <a:rPr lang="en" sz="1400">
                <a:solidFill>
                  <a:srgbClr val="000000"/>
                </a:solidFill>
                <a:latin typeface="Courier New"/>
                <a:ea typeface="Courier New"/>
                <a:cs typeface="Courier New"/>
                <a:sym typeface="Courier New"/>
              </a:rPr>
              <a:t>(int</a:t>
            </a:r>
            <a:r>
              <a:rPr lang="en" sz="1400">
                <a:solidFill>
                  <a:srgbClr val="000000"/>
                </a:solidFill>
                <a:highlight>
                  <a:srgbClr val="FFFFFF"/>
                </a:highlight>
                <a:latin typeface="Courier New"/>
                <a:ea typeface="Courier New"/>
                <a:cs typeface="Courier New"/>
                <a:sym typeface="Courier New"/>
              </a:rPr>
              <a:t> </a:t>
            </a:r>
            <a:r>
              <a:rPr lang="en" sz="1400" i="1">
                <a:solidFill>
                  <a:srgbClr val="000000"/>
                </a:solidFill>
                <a:latin typeface="Courier New"/>
                <a:ea typeface="Courier New"/>
                <a:cs typeface="Courier New"/>
                <a:sym typeface="Courier New"/>
              </a:rPr>
              <a:t>fildes</a:t>
            </a:r>
            <a:r>
              <a:rPr lang="en" sz="1400">
                <a:solidFill>
                  <a:srgbClr val="000000"/>
                </a:solidFill>
                <a:latin typeface="Courier New"/>
                <a:ea typeface="Courier New"/>
                <a:cs typeface="Courier New"/>
                <a:sym typeface="Courier New"/>
              </a:rPr>
              <a:t>, struct termios *</a:t>
            </a:r>
            <a:r>
              <a:rPr lang="en" sz="1400" i="1">
                <a:solidFill>
                  <a:srgbClr val="000000"/>
                </a:solidFill>
                <a:latin typeface="Courier New"/>
                <a:ea typeface="Courier New"/>
                <a:cs typeface="Courier New"/>
                <a:sym typeface="Courier New"/>
              </a:rPr>
              <a:t>termios_p</a:t>
            </a:r>
            <a:r>
              <a:rPr lang="en" sz="1400">
                <a:solidFill>
                  <a:srgbClr val="000000"/>
                </a:solidFill>
                <a:latin typeface="Courier New"/>
                <a:ea typeface="Courier New"/>
                <a:cs typeface="Courier New"/>
                <a:sym typeface="Courier New"/>
              </a:rPr>
              <a:t>);</a:t>
            </a:r>
            <a:endParaRPr sz="1400">
              <a:solidFill>
                <a:srgbClr val="000000"/>
              </a:solidFill>
              <a:latin typeface="Courier New"/>
              <a:ea typeface="Courier New"/>
              <a:cs typeface="Courier New"/>
              <a:sym typeface="Courier New"/>
            </a:endParaRPr>
          </a:p>
          <a:p>
            <a:pPr marL="457200" lvl="0" indent="-317500" algn="l" rtl="0">
              <a:spcBef>
                <a:spcPts val="0"/>
              </a:spcBef>
              <a:spcAft>
                <a:spcPts val="0"/>
              </a:spcAft>
              <a:buSzPts val="1400"/>
              <a:buChar char="●"/>
            </a:pPr>
            <a:r>
              <a:rPr lang="en" sz="1400">
                <a:solidFill>
                  <a:srgbClr val="000000"/>
                </a:solidFill>
              </a:rPr>
              <a:t>The </a:t>
            </a:r>
            <a:r>
              <a:rPr lang="en" sz="1400">
                <a:solidFill>
                  <a:srgbClr val="000000"/>
                </a:solidFill>
                <a:latin typeface="Courier New"/>
                <a:ea typeface="Courier New"/>
                <a:cs typeface="Courier New"/>
                <a:sym typeface="Courier New"/>
              </a:rPr>
              <a:t>tcgetattr</a:t>
            </a:r>
            <a:r>
              <a:rPr lang="en" sz="1400">
                <a:solidFill>
                  <a:srgbClr val="000000"/>
                </a:solidFill>
              </a:rPr>
              <a:t>() function shall get the parameters associated with the terminal referred to by </a:t>
            </a:r>
            <a:r>
              <a:rPr lang="en" sz="1400" i="1">
                <a:solidFill>
                  <a:srgbClr val="000000"/>
                </a:solidFill>
                <a:latin typeface="Courier New"/>
                <a:ea typeface="Courier New"/>
                <a:cs typeface="Courier New"/>
                <a:sym typeface="Courier New"/>
              </a:rPr>
              <a:t>fildes</a:t>
            </a:r>
            <a:r>
              <a:rPr lang="en" sz="1400">
                <a:solidFill>
                  <a:srgbClr val="000000"/>
                </a:solidFill>
              </a:rPr>
              <a:t> and store them in the </a:t>
            </a:r>
            <a:r>
              <a:rPr lang="en" sz="1400" i="1">
                <a:solidFill>
                  <a:srgbClr val="000000"/>
                </a:solidFill>
                <a:latin typeface="Courier New"/>
                <a:ea typeface="Courier New"/>
                <a:cs typeface="Courier New"/>
                <a:sym typeface="Courier New"/>
              </a:rPr>
              <a:t>termios</a:t>
            </a:r>
            <a:r>
              <a:rPr lang="en" sz="1400">
                <a:solidFill>
                  <a:srgbClr val="000000"/>
                </a:solidFill>
              </a:rPr>
              <a:t> structure referenced by </a:t>
            </a:r>
            <a:r>
              <a:rPr lang="en" sz="1400" i="1">
                <a:solidFill>
                  <a:srgbClr val="000000"/>
                </a:solidFill>
              </a:rPr>
              <a:t>termios_p</a:t>
            </a:r>
            <a:r>
              <a:rPr lang="en" sz="1400">
                <a:solidFill>
                  <a:srgbClr val="000000"/>
                </a:solidFill>
              </a:rPr>
              <a:t>. </a:t>
            </a:r>
            <a:endParaRPr sz="1400">
              <a:solidFill>
                <a:srgbClr val="000000"/>
              </a:solidFill>
            </a:endParaRPr>
          </a:p>
          <a:p>
            <a:pPr marL="457200" lvl="0" indent="-317500" algn="l" rtl="0">
              <a:spcBef>
                <a:spcPts val="0"/>
              </a:spcBef>
              <a:spcAft>
                <a:spcPts val="0"/>
              </a:spcAft>
              <a:buSzPts val="1400"/>
              <a:buChar char="●"/>
            </a:pPr>
            <a:r>
              <a:rPr lang="en" sz="1400">
                <a:solidFill>
                  <a:srgbClr val="000000"/>
                </a:solidFill>
              </a:rPr>
              <a:t>The </a:t>
            </a:r>
            <a:r>
              <a:rPr lang="en" sz="1400" i="1">
                <a:solidFill>
                  <a:srgbClr val="000000"/>
                </a:solidFill>
                <a:latin typeface="Courier New"/>
                <a:ea typeface="Courier New"/>
                <a:cs typeface="Courier New"/>
                <a:sym typeface="Courier New"/>
              </a:rPr>
              <a:t>fildes</a:t>
            </a:r>
            <a:r>
              <a:rPr lang="en" sz="1400">
                <a:solidFill>
                  <a:srgbClr val="000000"/>
                </a:solidFill>
              </a:rPr>
              <a:t> argument is an open file descriptor associated with a terminal.</a:t>
            </a:r>
            <a:endParaRPr sz="1400">
              <a:solidFill>
                <a:srgbClr val="000000"/>
              </a:solidFill>
            </a:endParaRPr>
          </a:p>
          <a:p>
            <a:pPr marL="457200" lvl="0" indent="-317500" algn="l" rtl="0">
              <a:spcBef>
                <a:spcPts val="0"/>
              </a:spcBef>
              <a:spcAft>
                <a:spcPts val="0"/>
              </a:spcAft>
              <a:buSzPts val="1400"/>
              <a:buChar char="●"/>
            </a:pPr>
            <a:r>
              <a:rPr lang="en" sz="1400">
                <a:solidFill>
                  <a:srgbClr val="000000"/>
                </a:solidFill>
              </a:rPr>
              <a:t>The </a:t>
            </a:r>
            <a:r>
              <a:rPr lang="en" sz="1400" i="1">
                <a:solidFill>
                  <a:srgbClr val="000000"/>
                </a:solidFill>
                <a:latin typeface="Courier New"/>
                <a:ea typeface="Courier New"/>
                <a:cs typeface="Courier New"/>
                <a:sym typeface="Courier New"/>
              </a:rPr>
              <a:t>termios_p</a:t>
            </a:r>
            <a:r>
              <a:rPr lang="en" sz="1400">
                <a:solidFill>
                  <a:srgbClr val="000000"/>
                </a:solidFill>
              </a:rPr>
              <a:t> argument is a pointer to a </a:t>
            </a:r>
            <a:r>
              <a:rPr lang="en" sz="1400" b="1">
                <a:solidFill>
                  <a:srgbClr val="000000"/>
                </a:solidFill>
              </a:rPr>
              <a:t>termios</a:t>
            </a:r>
            <a:r>
              <a:rPr lang="en" sz="1400">
                <a:solidFill>
                  <a:srgbClr val="000000"/>
                </a:solidFill>
              </a:rPr>
              <a:t> structure.</a:t>
            </a:r>
            <a:endParaRPr sz="1400">
              <a:solidFill>
                <a:srgbClr val="000000"/>
              </a:solidFill>
            </a:endParaRPr>
          </a:p>
          <a:p>
            <a:pPr marL="457200" marR="381000" lvl="0" indent="-317500" algn="l" rtl="0">
              <a:spcBef>
                <a:spcPts val="0"/>
              </a:spcBef>
              <a:spcAft>
                <a:spcPts val="0"/>
              </a:spcAft>
              <a:buSzPts val="1400"/>
              <a:buChar char="●"/>
            </a:pPr>
            <a:r>
              <a:rPr lang="en" sz="1400">
                <a:solidFill>
                  <a:srgbClr val="000000"/>
                </a:solidFill>
                <a:highlight>
                  <a:srgbClr val="FFFFFF"/>
                </a:highlight>
              </a:rPr>
              <a:t>Upon successful completion, 0 shall be returned. Otherwise, -1 shall be returned and </a:t>
            </a:r>
            <a:r>
              <a:rPr lang="en" sz="1400" i="1">
                <a:solidFill>
                  <a:srgbClr val="000000"/>
                </a:solidFill>
                <a:highlight>
                  <a:srgbClr val="FFFFFF"/>
                </a:highlight>
              </a:rPr>
              <a:t>errno</a:t>
            </a:r>
            <a:r>
              <a:rPr lang="en" sz="1400">
                <a:solidFill>
                  <a:srgbClr val="000000"/>
                </a:solidFill>
                <a:highlight>
                  <a:srgbClr val="FFFFFF"/>
                </a:highlight>
              </a:rPr>
              <a:t> set to indicate the error.</a:t>
            </a:r>
            <a:endParaRPr sz="1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Demo </a:t>
            </a:r>
            <a:endParaRPr/>
          </a:p>
        </p:txBody>
      </p:sp>
      <p:sp>
        <p:nvSpPr>
          <p:cNvPr id="215" name="Google Shape;215;p31"/>
          <p:cNvSpPr txBox="1">
            <a:spLocks noGrp="1"/>
          </p:cNvSpPr>
          <p:nvPr>
            <p:ph type="body" idx="1"/>
          </p:nvPr>
        </p:nvSpPr>
        <p:spPr>
          <a:xfrm>
            <a:off x="68325" y="1853850"/>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850" dirty="0">
                <a:solidFill>
                  <a:srgbClr val="000000"/>
                </a:solidFill>
                <a:latin typeface="Courier New"/>
                <a:ea typeface="Courier New"/>
                <a:cs typeface="Courier New"/>
                <a:sym typeface="Courier New"/>
              </a:rPr>
              <a:t>#include &lt;</a:t>
            </a:r>
            <a:r>
              <a:rPr lang="en" sz="850" dirty="0" err="1">
                <a:solidFill>
                  <a:srgbClr val="000000"/>
                </a:solidFill>
                <a:latin typeface="Courier New"/>
                <a:ea typeface="Courier New"/>
                <a:cs typeface="Courier New"/>
                <a:sym typeface="Courier New"/>
              </a:rPr>
              <a:t>unistd.h</a:t>
            </a:r>
            <a:r>
              <a:rPr lang="en" sz="850" dirty="0">
                <a:solidFill>
                  <a:srgbClr val="000000"/>
                </a:solidFill>
                <a:latin typeface="Courier New"/>
                <a:ea typeface="Courier New"/>
                <a:cs typeface="Courier New"/>
                <a:sym typeface="Courier New"/>
              </a:rPr>
              <a:t>&gt;</a:t>
            </a:r>
            <a:endParaRPr sz="850" dirty="0">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 sz="850" dirty="0">
                <a:solidFill>
                  <a:srgbClr val="000000"/>
                </a:solidFill>
                <a:latin typeface="Courier New"/>
                <a:ea typeface="Courier New"/>
                <a:cs typeface="Courier New"/>
                <a:sym typeface="Courier New"/>
              </a:rPr>
              <a:t>#include &lt;</a:t>
            </a:r>
            <a:r>
              <a:rPr lang="en" sz="850" dirty="0" err="1">
                <a:solidFill>
                  <a:srgbClr val="000000"/>
                </a:solidFill>
                <a:latin typeface="Courier New"/>
                <a:ea typeface="Courier New"/>
                <a:cs typeface="Courier New"/>
                <a:sym typeface="Courier New"/>
              </a:rPr>
              <a:t>stdio.h</a:t>
            </a:r>
            <a:r>
              <a:rPr lang="en" sz="850" dirty="0">
                <a:solidFill>
                  <a:srgbClr val="000000"/>
                </a:solidFill>
                <a:latin typeface="Courier New"/>
                <a:ea typeface="Courier New"/>
                <a:cs typeface="Courier New"/>
                <a:sym typeface="Courier New"/>
              </a:rPr>
              <a:t>&gt;</a:t>
            </a:r>
            <a:endParaRPr sz="850" dirty="0">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 sz="850" dirty="0">
                <a:solidFill>
                  <a:srgbClr val="000000"/>
                </a:solidFill>
                <a:latin typeface="Courier New"/>
                <a:ea typeface="Courier New"/>
                <a:cs typeface="Courier New"/>
                <a:sym typeface="Courier New"/>
              </a:rPr>
              <a:t>#include &lt;</a:t>
            </a:r>
            <a:r>
              <a:rPr lang="en" sz="850" dirty="0" err="1">
                <a:solidFill>
                  <a:srgbClr val="000000"/>
                </a:solidFill>
                <a:latin typeface="Courier New"/>
                <a:ea typeface="Courier New"/>
                <a:cs typeface="Courier New"/>
                <a:sym typeface="Courier New"/>
              </a:rPr>
              <a:t>stdlib.h</a:t>
            </a:r>
            <a:r>
              <a:rPr lang="en" sz="850" dirty="0">
                <a:solidFill>
                  <a:srgbClr val="000000"/>
                </a:solidFill>
                <a:latin typeface="Courier New"/>
                <a:ea typeface="Courier New"/>
                <a:cs typeface="Courier New"/>
                <a:sym typeface="Courier New"/>
              </a:rPr>
              <a:t>&gt;</a:t>
            </a:r>
            <a:endParaRPr sz="850" dirty="0">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 sz="850" dirty="0">
                <a:solidFill>
                  <a:srgbClr val="000000"/>
                </a:solidFill>
                <a:latin typeface="Courier New"/>
                <a:ea typeface="Courier New"/>
                <a:cs typeface="Courier New"/>
                <a:sym typeface="Courier New"/>
              </a:rPr>
              <a:t>#include &lt;</a:t>
            </a:r>
            <a:r>
              <a:rPr lang="en" sz="850" dirty="0" err="1">
                <a:solidFill>
                  <a:srgbClr val="000000"/>
                </a:solidFill>
                <a:latin typeface="Courier New"/>
                <a:ea typeface="Courier New"/>
                <a:cs typeface="Courier New"/>
                <a:sym typeface="Courier New"/>
              </a:rPr>
              <a:t>termios.h</a:t>
            </a:r>
            <a:r>
              <a:rPr lang="en" sz="850" dirty="0">
                <a:solidFill>
                  <a:srgbClr val="000000"/>
                </a:solidFill>
                <a:latin typeface="Courier New"/>
                <a:ea typeface="Courier New"/>
                <a:cs typeface="Courier New"/>
                <a:sym typeface="Courier New"/>
              </a:rPr>
              <a:t>&gt;</a:t>
            </a:r>
            <a:endParaRPr sz="850" dirty="0">
              <a:solidFill>
                <a:srgbClr val="000000"/>
              </a:solidFill>
              <a:latin typeface="Courier New"/>
              <a:ea typeface="Courier New"/>
              <a:cs typeface="Courier New"/>
              <a:sym typeface="Courier New"/>
            </a:endParaRPr>
          </a:p>
          <a:p>
            <a:pPr marL="0" lvl="0" indent="0" algn="l" rtl="0">
              <a:spcBef>
                <a:spcPts val="0"/>
              </a:spcBef>
              <a:spcAft>
                <a:spcPts val="0"/>
              </a:spcAft>
              <a:buNone/>
            </a:pPr>
            <a:endParaRPr sz="850" dirty="0">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 sz="850" dirty="0">
                <a:solidFill>
                  <a:srgbClr val="000000"/>
                </a:solidFill>
                <a:latin typeface="Courier New"/>
                <a:ea typeface="Courier New"/>
                <a:cs typeface="Courier New"/>
                <a:sym typeface="Courier New"/>
              </a:rPr>
              <a:t>/* Use this variable to remember original terminal </a:t>
            </a:r>
            <a:endParaRPr sz="850" dirty="0">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 sz="850" dirty="0">
                <a:solidFill>
                  <a:srgbClr val="000000"/>
                </a:solidFill>
                <a:latin typeface="Courier New"/>
                <a:ea typeface="Courier New"/>
                <a:cs typeface="Courier New"/>
                <a:sym typeface="Courier New"/>
              </a:rPr>
              <a:t>attributes. */</a:t>
            </a:r>
            <a:endParaRPr sz="850" dirty="0">
              <a:solidFill>
                <a:srgbClr val="000000"/>
              </a:solidFill>
              <a:latin typeface="Courier New"/>
              <a:ea typeface="Courier New"/>
              <a:cs typeface="Courier New"/>
              <a:sym typeface="Courier New"/>
            </a:endParaRPr>
          </a:p>
          <a:p>
            <a:pPr marL="0" lvl="0" indent="0" algn="l" rtl="0">
              <a:spcBef>
                <a:spcPts val="0"/>
              </a:spcBef>
              <a:spcAft>
                <a:spcPts val="0"/>
              </a:spcAft>
              <a:buNone/>
            </a:pPr>
            <a:endParaRPr sz="850" dirty="0">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 sz="850" dirty="0">
                <a:solidFill>
                  <a:srgbClr val="000000"/>
                </a:solidFill>
                <a:latin typeface="Courier New"/>
                <a:ea typeface="Courier New"/>
                <a:cs typeface="Courier New"/>
                <a:sym typeface="Courier New"/>
              </a:rPr>
              <a:t>struct </a:t>
            </a:r>
            <a:r>
              <a:rPr lang="en" sz="850" dirty="0" err="1">
                <a:solidFill>
                  <a:srgbClr val="000000"/>
                </a:solidFill>
                <a:latin typeface="Courier New"/>
                <a:ea typeface="Courier New"/>
                <a:cs typeface="Courier New"/>
                <a:sym typeface="Courier New"/>
              </a:rPr>
              <a:t>termios</a:t>
            </a:r>
            <a:r>
              <a:rPr lang="en" sz="850" dirty="0">
                <a:solidFill>
                  <a:srgbClr val="000000"/>
                </a:solidFill>
                <a:latin typeface="Courier New"/>
                <a:ea typeface="Courier New"/>
                <a:cs typeface="Courier New"/>
                <a:sym typeface="Courier New"/>
              </a:rPr>
              <a:t> </a:t>
            </a:r>
            <a:r>
              <a:rPr lang="en" sz="850" dirty="0" err="1">
                <a:solidFill>
                  <a:srgbClr val="000000"/>
                </a:solidFill>
                <a:latin typeface="Courier New"/>
                <a:ea typeface="Courier New"/>
                <a:cs typeface="Courier New"/>
                <a:sym typeface="Courier New"/>
              </a:rPr>
              <a:t>saved_attributes</a:t>
            </a:r>
            <a:r>
              <a:rPr lang="en" sz="850" dirty="0">
                <a:solidFill>
                  <a:srgbClr val="000000"/>
                </a:solidFill>
                <a:latin typeface="Courier New"/>
                <a:ea typeface="Courier New"/>
                <a:cs typeface="Courier New"/>
                <a:sym typeface="Courier New"/>
              </a:rPr>
              <a:t>;</a:t>
            </a:r>
            <a:endParaRPr sz="850" dirty="0">
              <a:solidFill>
                <a:srgbClr val="000000"/>
              </a:solidFill>
              <a:latin typeface="Courier New"/>
              <a:ea typeface="Courier New"/>
              <a:cs typeface="Courier New"/>
              <a:sym typeface="Courier New"/>
            </a:endParaRPr>
          </a:p>
          <a:p>
            <a:pPr marL="0" lvl="0" indent="0" algn="l" rtl="0">
              <a:spcBef>
                <a:spcPts val="0"/>
              </a:spcBef>
              <a:spcAft>
                <a:spcPts val="0"/>
              </a:spcAft>
              <a:buNone/>
            </a:pPr>
            <a:endParaRPr sz="850" dirty="0">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 sz="850" dirty="0">
                <a:solidFill>
                  <a:srgbClr val="000000"/>
                </a:solidFill>
                <a:latin typeface="Courier New"/>
                <a:ea typeface="Courier New"/>
                <a:cs typeface="Courier New"/>
                <a:sym typeface="Courier New"/>
              </a:rPr>
              <a:t>void </a:t>
            </a:r>
            <a:r>
              <a:rPr lang="en" sz="850" dirty="0" err="1">
                <a:solidFill>
                  <a:srgbClr val="000000"/>
                </a:solidFill>
                <a:latin typeface="Courier New"/>
                <a:ea typeface="Courier New"/>
                <a:cs typeface="Courier New"/>
                <a:sym typeface="Courier New"/>
              </a:rPr>
              <a:t>reset_input_mode</a:t>
            </a:r>
            <a:r>
              <a:rPr lang="en" sz="850" dirty="0">
                <a:solidFill>
                  <a:srgbClr val="000000"/>
                </a:solidFill>
                <a:latin typeface="Courier New"/>
                <a:ea typeface="Courier New"/>
                <a:cs typeface="Courier New"/>
                <a:sym typeface="Courier New"/>
              </a:rPr>
              <a:t> (void) {</a:t>
            </a:r>
            <a:endParaRPr sz="850" dirty="0">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 sz="850" dirty="0">
                <a:solidFill>
                  <a:srgbClr val="000000"/>
                </a:solidFill>
                <a:latin typeface="Courier New"/>
                <a:ea typeface="Courier New"/>
                <a:cs typeface="Courier New"/>
                <a:sym typeface="Courier New"/>
              </a:rPr>
              <a:t>  </a:t>
            </a:r>
            <a:r>
              <a:rPr lang="en" sz="850" b="1" dirty="0" err="1">
                <a:solidFill>
                  <a:srgbClr val="000000"/>
                </a:solidFill>
                <a:latin typeface="Courier New"/>
                <a:ea typeface="Courier New"/>
                <a:cs typeface="Courier New"/>
                <a:sym typeface="Courier New"/>
              </a:rPr>
              <a:t>tcsetattr</a:t>
            </a:r>
            <a:r>
              <a:rPr lang="en" sz="850" dirty="0">
                <a:solidFill>
                  <a:srgbClr val="000000"/>
                </a:solidFill>
                <a:latin typeface="Courier New"/>
                <a:ea typeface="Courier New"/>
                <a:cs typeface="Courier New"/>
                <a:sym typeface="Courier New"/>
              </a:rPr>
              <a:t> (STDIN_FILENO, TCSANOW, &amp;</a:t>
            </a:r>
            <a:r>
              <a:rPr lang="en" sz="850" dirty="0" err="1">
                <a:solidFill>
                  <a:srgbClr val="000000"/>
                </a:solidFill>
                <a:latin typeface="Courier New"/>
                <a:ea typeface="Courier New"/>
                <a:cs typeface="Courier New"/>
                <a:sym typeface="Courier New"/>
              </a:rPr>
              <a:t>saved_attributes</a:t>
            </a:r>
            <a:r>
              <a:rPr lang="en" sz="850" dirty="0">
                <a:solidFill>
                  <a:srgbClr val="000000"/>
                </a:solidFill>
                <a:latin typeface="Courier New"/>
                <a:ea typeface="Courier New"/>
                <a:cs typeface="Courier New"/>
                <a:sym typeface="Courier New"/>
              </a:rPr>
              <a:t>);</a:t>
            </a:r>
            <a:endParaRPr sz="850" dirty="0">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 sz="850" dirty="0">
                <a:solidFill>
                  <a:srgbClr val="000000"/>
                </a:solidFill>
                <a:latin typeface="Courier New"/>
                <a:ea typeface="Courier New"/>
                <a:cs typeface="Courier New"/>
                <a:sym typeface="Courier New"/>
              </a:rPr>
              <a:t>}</a:t>
            </a:r>
            <a:endParaRPr sz="850" dirty="0">
              <a:solidFill>
                <a:srgbClr val="000000"/>
              </a:solidFill>
              <a:latin typeface="Courier New"/>
              <a:ea typeface="Courier New"/>
              <a:cs typeface="Courier New"/>
              <a:sym typeface="Courier New"/>
            </a:endParaRPr>
          </a:p>
          <a:p>
            <a:pPr marL="0" lvl="0" indent="0" algn="l" rtl="0">
              <a:spcBef>
                <a:spcPts val="0"/>
              </a:spcBef>
              <a:spcAft>
                <a:spcPts val="0"/>
              </a:spcAft>
              <a:buNone/>
            </a:pPr>
            <a:endParaRPr sz="850" dirty="0">
              <a:solidFill>
                <a:srgbClr val="000000"/>
              </a:solidFill>
              <a:latin typeface="Courier New"/>
              <a:ea typeface="Courier New"/>
              <a:cs typeface="Courier New"/>
              <a:sym typeface="Courier New"/>
            </a:endParaRPr>
          </a:p>
          <a:p>
            <a:pPr marL="0" lvl="0" indent="0" algn="l" rtl="0">
              <a:spcBef>
                <a:spcPts val="0"/>
              </a:spcBef>
              <a:spcAft>
                <a:spcPts val="0"/>
              </a:spcAft>
              <a:buNone/>
            </a:pPr>
            <a:endParaRPr sz="1100" dirty="0">
              <a:solidFill>
                <a:srgbClr val="000000"/>
              </a:solidFill>
              <a:latin typeface="Courier New"/>
              <a:ea typeface="Courier New"/>
              <a:cs typeface="Courier New"/>
              <a:sym typeface="Courier New"/>
            </a:endParaRPr>
          </a:p>
          <a:p>
            <a:pPr marL="0" lvl="0" indent="0" algn="l" rtl="0">
              <a:spcBef>
                <a:spcPts val="0"/>
              </a:spcBef>
              <a:spcAft>
                <a:spcPts val="1600"/>
              </a:spcAft>
              <a:buNone/>
            </a:pPr>
            <a:endParaRPr dirty="0">
              <a:latin typeface="Courier New"/>
              <a:ea typeface="Courier New"/>
              <a:cs typeface="Courier New"/>
              <a:sym typeface="Courier New"/>
            </a:endParaRPr>
          </a:p>
        </p:txBody>
      </p:sp>
      <p:sp>
        <p:nvSpPr>
          <p:cNvPr id="216" name="Google Shape;216;p31"/>
          <p:cNvSpPr txBox="1"/>
          <p:nvPr/>
        </p:nvSpPr>
        <p:spPr>
          <a:xfrm>
            <a:off x="3563500" y="1318650"/>
            <a:ext cx="3104100" cy="2263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850" dirty="0">
                <a:latin typeface="Courier New"/>
                <a:ea typeface="Courier New"/>
                <a:cs typeface="Courier New"/>
                <a:sym typeface="Courier New"/>
              </a:rPr>
              <a:t>void </a:t>
            </a:r>
            <a:r>
              <a:rPr lang="en" sz="850" dirty="0" err="1">
                <a:latin typeface="Courier New"/>
                <a:ea typeface="Courier New"/>
                <a:cs typeface="Courier New"/>
                <a:sym typeface="Courier New"/>
              </a:rPr>
              <a:t>set_input_mode</a:t>
            </a:r>
            <a:r>
              <a:rPr lang="en" sz="850" dirty="0">
                <a:latin typeface="Courier New"/>
                <a:ea typeface="Courier New"/>
                <a:cs typeface="Courier New"/>
                <a:sym typeface="Courier New"/>
              </a:rPr>
              <a:t> (void){</a:t>
            </a:r>
            <a:endParaRPr sz="850" dirty="0">
              <a:latin typeface="Courier New"/>
              <a:ea typeface="Courier New"/>
              <a:cs typeface="Courier New"/>
              <a:sym typeface="Courier New"/>
            </a:endParaRPr>
          </a:p>
          <a:p>
            <a:pPr marL="0" lvl="0" indent="0" algn="l" rtl="0">
              <a:lnSpc>
                <a:spcPct val="115000"/>
              </a:lnSpc>
              <a:spcBef>
                <a:spcPts val="0"/>
              </a:spcBef>
              <a:spcAft>
                <a:spcPts val="0"/>
              </a:spcAft>
              <a:buNone/>
            </a:pPr>
            <a:r>
              <a:rPr lang="en" sz="850" dirty="0">
                <a:latin typeface="Courier New"/>
                <a:ea typeface="Courier New"/>
                <a:cs typeface="Courier New"/>
                <a:sym typeface="Courier New"/>
              </a:rPr>
              <a:t>  struct </a:t>
            </a:r>
            <a:r>
              <a:rPr lang="en" sz="850" dirty="0" err="1">
                <a:latin typeface="Courier New"/>
                <a:ea typeface="Courier New"/>
                <a:cs typeface="Courier New"/>
                <a:sym typeface="Courier New"/>
              </a:rPr>
              <a:t>termios</a:t>
            </a:r>
            <a:r>
              <a:rPr lang="en" sz="850" dirty="0">
                <a:latin typeface="Courier New"/>
                <a:ea typeface="Courier New"/>
                <a:cs typeface="Courier New"/>
                <a:sym typeface="Courier New"/>
              </a:rPr>
              <a:t> </a:t>
            </a:r>
            <a:r>
              <a:rPr lang="en" sz="850" dirty="0" err="1">
                <a:latin typeface="Courier New"/>
                <a:ea typeface="Courier New"/>
                <a:cs typeface="Courier New"/>
                <a:sym typeface="Courier New"/>
              </a:rPr>
              <a:t>tattr</a:t>
            </a:r>
            <a:r>
              <a:rPr lang="en" sz="850" dirty="0">
                <a:latin typeface="Courier New"/>
                <a:ea typeface="Courier New"/>
                <a:cs typeface="Courier New"/>
                <a:sym typeface="Courier New"/>
              </a:rPr>
              <a:t>;</a:t>
            </a:r>
            <a:endParaRPr sz="850" dirty="0">
              <a:latin typeface="Courier New"/>
              <a:ea typeface="Courier New"/>
              <a:cs typeface="Courier New"/>
              <a:sym typeface="Courier New"/>
            </a:endParaRPr>
          </a:p>
          <a:p>
            <a:pPr marL="0" lvl="0" indent="0" algn="l" rtl="0">
              <a:lnSpc>
                <a:spcPct val="115000"/>
              </a:lnSpc>
              <a:spcBef>
                <a:spcPts val="0"/>
              </a:spcBef>
              <a:spcAft>
                <a:spcPts val="0"/>
              </a:spcAft>
              <a:buNone/>
            </a:pPr>
            <a:r>
              <a:rPr lang="en" sz="850" dirty="0">
                <a:latin typeface="Courier New"/>
                <a:ea typeface="Courier New"/>
                <a:cs typeface="Courier New"/>
                <a:sym typeface="Courier New"/>
              </a:rPr>
              <a:t>  char *name;</a:t>
            </a:r>
            <a:endParaRPr sz="850" dirty="0">
              <a:latin typeface="Courier New"/>
              <a:ea typeface="Courier New"/>
              <a:cs typeface="Courier New"/>
              <a:sym typeface="Courier New"/>
            </a:endParaRPr>
          </a:p>
          <a:p>
            <a:pPr marL="0" lvl="0" indent="0" algn="l" rtl="0">
              <a:lnSpc>
                <a:spcPct val="115000"/>
              </a:lnSpc>
              <a:spcBef>
                <a:spcPts val="0"/>
              </a:spcBef>
              <a:spcAft>
                <a:spcPts val="0"/>
              </a:spcAft>
              <a:buNone/>
            </a:pPr>
            <a:endParaRPr sz="850" dirty="0">
              <a:latin typeface="Courier New"/>
              <a:ea typeface="Courier New"/>
              <a:cs typeface="Courier New"/>
              <a:sym typeface="Courier New"/>
            </a:endParaRPr>
          </a:p>
          <a:p>
            <a:pPr marL="0" lvl="0" indent="0" algn="l" rtl="0">
              <a:lnSpc>
                <a:spcPct val="115000"/>
              </a:lnSpc>
              <a:spcBef>
                <a:spcPts val="0"/>
              </a:spcBef>
              <a:spcAft>
                <a:spcPts val="0"/>
              </a:spcAft>
              <a:buNone/>
            </a:pPr>
            <a:r>
              <a:rPr lang="en" sz="850" dirty="0">
                <a:latin typeface="Courier New"/>
                <a:ea typeface="Courier New"/>
                <a:cs typeface="Courier New"/>
                <a:sym typeface="Courier New"/>
              </a:rPr>
              <a:t>  /* Make sure stdin is a terminal. */</a:t>
            </a:r>
            <a:endParaRPr sz="850" dirty="0">
              <a:latin typeface="Courier New"/>
              <a:ea typeface="Courier New"/>
              <a:cs typeface="Courier New"/>
              <a:sym typeface="Courier New"/>
            </a:endParaRPr>
          </a:p>
          <a:p>
            <a:pPr marL="0" lvl="0" indent="0" algn="l" rtl="0">
              <a:lnSpc>
                <a:spcPct val="115000"/>
              </a:lnSpc>
              <a:spcBef>
                <a:spcPts val="0"/>
              </a:spcBef>
              <a:spcAft>
                <a:spcPts val="0"/>
              </a:spcAft>
              <a:buNone/>
            </a:pPr>
            <a:r>
              <a:rPr lang="en" sz="850" dirty="0">
                <a:latin typeface="Courier New"/>
                <a:ea typeface="Courier New"/>
                <a:cs typeface="Courier New"/>
                <a:sym typeface="Courier New"/>
              </a:rPr>
              <a:t>  if (!</a:t>
            </a:r>
            <a:r>
              <a:rPr lang="en" sz="850" dirty="0" err="1">
                <a:latin typeface="Courier New"/>
                <a:ea typeface="Courier New"/>
                <a:cs typeface="Courier New"/>
                <a:sym typeface="Courier New"/>
              </a:rPr>
              <a:t>isatty</a:t>
            </a:r>
            <a:r>
              <a:rPr lang="en" sz="850" dirty="0">
                <a:latin typeface="Courier New"/>
                <a:ea typeface="Courier New"/>
                <a:cs typeface="Courier New"/>
                <a:sym typeface="Courier New"/>
              </a:rPr>
              <a:t> (STDIN_FILENO)){</a:t>
            </a:r>
            <a:endParaRPr sz="850" dirty="0">
              <a:latin typeface="Courier New"/>
              <a:ea typeface="Courier New"/>
              <a:cs typeface="Courier New"/>
              <a:sym typeface="Courier New"/>
            </a:endParaRPr>
          </a:p>
          <a:p>
            <a:pPr marL="0" lvl="0" indent="0" algn="l" rtl="0">
              <a:lnSpc>
                <a:spcPct val="115000"/>
              </a:lnSpc>
              <a:spcBef>
                <a:spcPts val="0"/>
              </a:spcBef>
              <a:spcAft>
                <a:spcPts val="0"/>
              </a:spcAft>
              <a:buNone/>
            </a:pPr>
            <a:r>
              <a:rPr lang="en" sz="850" dirty="0">
                <a:latin typeface="Courier New"/>
                <a:ea typeface="Courier New"/>
                <a:cs typeface="Courier New"/>
                <a:sym typeface="Courier New"/>
              </a:rPr>
              <a:t>      </a:t>
            </a:r>
            <a:r>
              <a:rPr lang="en" sz="850" dirty="0" err="1">
                <a:latin typeface="Courier New"/>
                <a:ea typeface="Courier New"/>
                <a:cs typeface="Courier New"/>
                <a:sym typeface="Courier New"/>
              </a:rPr>
              <a:t>fprintf</a:t>
            </a:r>
            <a:r>
              <a:rPr lang="en" sz="850" dirty="0">
                <a:latin typeface="Courier New"/>
                <a:ea typeface="Courier New"/>
                <a:cs typeface="Courier New"/>
                <a:sym typeface="Courier New"/>
              </a:rPr>
              <a:t> (stderr, "Not a terminal.\n");</a:t>
            </a:r>
            <a:endParaRPr sz="850" dirty="0">
              <a:latin typeface="Courier New"/>
              <a:ea typeface="Courier New"/>
              <a:cs typeface="Courier New"/>
              <a:sym typeface="Courier New"/>
            </a:endParaRPr>
          </a:p>
          <a:p>
            <a:pPr marL="0" lvl="0" indent="0" algn="l" rtl="0">
              <a:lnSpc>
                <a:spcPct val="115000"/>
              </a:lnSpc>
              <a:spcBef>
                <a:spcPts val="0"/>
              </a:spcBef>
              <a:spcAft>
                <a:spcPts val="0"/>
              </a:spcAft>
              <a:buNone/>
            </a:pPr>
            <a:r>
              <a:rPr lang="en" sz="850" dirty="0">
                <a:latin typeface="Courier New"/>
                <a:ea typeface="Courier New"/>
                <a:cs typeface="Courier New"/>
                <a:sym typeface="Courier New"/>
              </a:rPr>
              <a:t>      exit (EXIT_FAILURE);</a:t>
            </a:r>
            <a:endParaRPr sz="850" dirty="0">
              <a:latin typeface="Courier New"/>
              <a:ea typeface="Courier New"/>
              <a:cs typeface="Courier New"/>
              <a:sym typeface="Courier New"/>
            </a:endParaRPr>
          </a:p>
          <a:p>
            <a:pPr marL="0" lvl="0" indent="0" algn="l" rtl="0">
              <a:lnSpc>
                <a:spcPct val="115000"/>
              </a:lnSpc>
              <a:spcBef>
                <a:spcPts val="0"/>
              </a:spcBef>
              <a:spcAft>
                <a:spcPts val="0"/>
              </a:spcAft>
              <a:buNone/>
            </a:pPr>
            <a:r>
              <a:rPr lang="en" sz="850" dirty="0">
                <a:latin typeface="Courier New"/>
                <a:ea typeface="Courier New"/>
                <a:cs typeface="Courier New"/>
                <a:sym typeface="Courier New"/>
              </a:rPr>
              <a:t>    }</a:t>
            </a:r>
            <a:endParaRPr sz="850" dirty="0">
              <a:latin typeface="Courier New"/>
              <a:ea typeface="Courier New"/>
              <a:cs typeface="Courier New"/>
              <a:sym typeface="Courier New"/>
            </a:endParaRPr>
          </a:p>
          <a:p>
            <a:pPr marL="0" lvl="0" indent="0" algn="l" rtl="0">
              <a:lnSpc>
                <a:spcPct val="115000"/>
              </a:lnSpc>
              <a:spcBef>
                <a:spcPts val="0"/>
              </a:spcBef>
              <a:spcAft>
                <a:spcPts val="0"/>
              </a:spcAft>
              <a:buNone/>
            </a:pPr>
            <a:endParaRPr sz="850" dirty="0">
              <a:latin typeface="Courier New"/>
              <a:ea typeface="Courier New"/>
              <a:cs typeface="Courier New"/>
              <a:sym typeface="Courier New"/>
            </a:endParaRPr>
          </a:p>
          <a:p>
            <a:pPr marL="0" lvl="0" indent="0" algn="l" rtl="0">
              <a:lnSpc>
                <a:spcPct val="115000"/>
              </a:lnSpc>
              <a:spcBef>
                <a:spcPts val="0"/>
              </a:spcBef>
              <a:spcAft>
                <a:spcPts val="0"/>
              </a:spcAft>
              <a:buNone/>
            </a:pPr>
            <a:r>
              <a:rPr lang="en" sz="850" dirty="0">
                <a:latin typeface="Courier New"/>
                <a:ea typeface="Courier New"/>
                <a:cs typeface="Courier New"/>
                <a:sym typeface="Courier New"/>
              </a:rPr>
              <a:t>  /* Save the terminal attributes so we can restore them later. */</a:t>
            </a:r>
            <a:endParaRPr sz="850" dirty="0">
              <a:latin typeface="Courier New"/>
              <a:ea typeface="Courier New"/>
              <a:cs typeface="Courier New"/>
              <a:sym typeface="Courier New"/>
            </a:endParaRPr>
          </a:p>
          <a:p>
            <a:pPr marL="0" lvl="0" indent="0" algn="l" rtl="0">
              <a:lnSpc>
                <a:spcPct val="115000"/>
              </a:lnSpc>
              <a:spcBef>
                <a:spcPts val="0"/>
              </a:spcBef>
              <a:spcAft>
                <a:spcPts val="0"/>
              </a:spcAft>
              <a:buNone/>
            </a:pPr>
            <a:r>
              <a:rPr lang="en" sz="850" dirty="0">
                <a:latin typeface="Courier New"/>
                <a:ea typeface="Courier New"/>
                <a:cs typeface="Courier New"/>
                <a:sym typeface="Courier New"/>
              </a:rPr>
              <a:t>  </a:t>
            </a:r>
            <a:r>
              <a:rPr lang="en" sz="850" b="1" dirty="0" err="1">
                <a:latin typeface="Courier New"/>
                <a:ea typeface="Courier New"/>
                <a:cs typeface="Courier New"/>
                <a:sym typeface="Courier New"/>
              </a:rPr>
              <a:t>tcgetattr</a:t>
            </a:r>
            <a:r>
              <a:rPr lang="en" sz="850" dirty="0">
                <a:latin typeface="Courier New"/>
                <a:ea typeface="Courier New"/>
                <a:cs typeface="Courier New"/>
                <a:sym typeface="Courier New"/>
              </a:rPr>
              <a:t> (STDIN_FILENO, &amp;</a:t>
            </a:r>
            <a:r>
              <a:rPr lang="en" sz="850" dirty="0" err="1">
                <a:latin typeface="Courier New"/>
                <a:ea typeface="Courier New"/>
                <a:cs typeface="Courier New"/>
                <a:sym typeface="Courier New"/>
              </a:rPr>
              <a:t>saved_attributes</a:t>
            </a:r>
            <a:r>
              <a:rPr lang="en" sz="850" dirty="0">
                <a:latin typeface="Courier New"/>
                <a:ea typeface="Courier New"/>
                <a:cs typeface="Courier New"/>
                <a:sym typeface="Courier New"/>
              </a:rPr>
              <a:t>);</a:t>
            </a:r>
            <a:endParaRPr sz="850" dirty="0">
              <a:latin typeface="Courier New"/>
              <a:ea typeface="Courier New"/>
              <a:cs typeface="Courier New"/>
              <a:sym typeface="Courier New"/>
            </a:endParaRPr>
          </a:p>
          <a:p>
            <a:pPr marL="0" lvl="0" indent="0" algn="l" rtl="0">
              <a:lnSpc>
                <a:spcPct val="115000"/>
              </a:lnSpc>
              <a:spcBef>
                <a:spcPts val="0"/>
              </a:spcBef>
              <a:spcAft>
                <a:spcPts val="0"/>
              </a:spcAft>
              <a:buNone/>
            </a:pPr>
            <a:r>
              <a:rPr lang="en" sz="850" dirty="0">
                <a:latin typeface="Courier New"/>
                <a:ea typeface="Courier New"/>
                <a:cs typeface="Courier New"/>
                <a:sym typeface="Courier New"/>
              </a:rPr>
              <a:t>  </a:t>
            </a:r>
            <a:r>
              <a:rPr lang="en" sz="850" dirty="0" err="1">
                <a:latin typeface="Courier New"/>
                <a:ea typeface="Courier New"/>
                <a:cs typeface="Courier New"/>
                <a:sym typeface="Courier New"/>
              </a:rPr>
              <a:t>atexit</a:t>
            </a:r>
            <a:r>
              <a:rPr lang="en" sz="850" dirty="0">
                <a:latin typeface="Courier New"/>
                <a:ea typeface="Courier New"/>
                <a:cs typeface="Courier New"/>
                <a:sym typeface="Courier New"/>
              </a:rPr>
              <a:t> (</a:t>
            </a:r>
            <a:r>
              <a:rPr lang="en" sz="850" dirty="0" err="1">
                <a:latin typeface="Courier New"/>
                <a:ea typeface="Courier New"/>
                <a:cs typeface="Courier New"/>
                <a:sym typeface="Courier New"/>
              </a:rPr>
              <a:t>reset_input_mode</a:t>
            </a:r>
            <a:r>
              <a:rPr lang="en" sz="850" dirty="0">
                <a:latin typeface="Courier New"/>
                <a:ea typeface="Courier New"/>
                <a:cs typeface="Courier New"/>
                <a:sym typeface="Courier New"/>
              </a:rPr>
              <a:t>);</a:t>
            </a:r>
            <a:endParaRPr sz="850" dirty="0">
              <a:latin typeface="Courier New"/>
              <a:ea typeface="Courier New"/>
              <a:cs typeface="Courier New"/>
              <a:sym typeface="Courier New"/>
            </a:endParaRPr>
          </a:p>
          <a:p>
            <a:pPr marL="0" lvl="0" indent="0" algn="l" rtl="0">
              <a:lnSpc>
                <a:spcPct val="115000"/>
              </a:lnSpc>
              <a:spcBef>
                <a:spcPts val="0"/>
              </a:spcBef>
              <a:spcAft>
                <a:spcPts val="0"/>
              </a:spcAft>
              <a:buNone/>
            </a:pPr>
            <a:endParaRPr sz="850" dirty="0">
              <a:latin typeface="Courier New"/>
              <a:ea typeface="Courier New"/>
              <a:cs typeface="Courier New"/>
              <a:sym typeface="Courier New"/>
            </a:endParaRPr>
          </a:p>
          <a:p>
            <a:pPr marL="0" lvl="0" indent="0" algn="l" rtl="0">
              <a:lnSpc>
                <a:spcPct val="115000"/>
              </a:lnSpc>
              <a:spcBef>
                <a:spcPts val="0"/>
              </a:spcBef>
              <a:spcAft>
                <a:spcPts val="0"/>
              </a:spcAft>
              <a:buNone/>
            </a:pPr>
            <a:r>
              <a:rPr lang="en" sz="850" dirty="0">
                <a:latin typeface="Courier New"/>
                <a:ea typeface="Courier New"/>
                <a:cs typeface="Courier New"/>
                <a:sym typeface="Courier New"/>
              </a:rPr>
              <a:t>  /* Set the funny terminal modes. */</a:t>
            </a:r>
            <a:endParaRPr sz="850" dirty="0">
              <a:latin typeface="Courier New"/>
              <a:ea typeface="Courier New"/>
              <a:cs typeface="Courier New"/>
              <a:sym typeface="Courier New"/>
            </a:endParaRPr>
          </a:p>
          <a:p>
            <a:pPr marL="0" lvl="0" indent="0" algn="l" rtl="0">
              <a:lnSpc>
                <a:spcPct val="115000"/>
              </a:lnSpc>
              <a:spcBef>
                <a:spcPts val="0"/>
              </a:spcBef>
              <a:spcAft>
                <a:spcPts val="0"/>
              </a:spcAft>
              <a:buNone/>
            </a:pPr>
            <a:r>
              <a:rPr lang="en" sz="850" dirty="0">
                <a:latin typeface="Courier New"/>
                <a:ea typeface="Courier New"/>
                <a:cs typeface="Courier New"/>
                <a:sym typeface="Courier New"/>
              </a:rPr>
              <a:t>  </a:t>
            </a:r>
            <a:r>
              <a:rPr lang="en" sz="850" dirty="0" err="1">
                <a:latin typeface="Courier New"/>
                <a:ea typeface="Courier New"/>
                <a:cs typeface="Courier New"/>
                <a:sym typeface="Courier New"/>
              </a:rPr>
              <a:t>tcgetattr</a:t>
            </a:r>
            <a:r>
              <a:rPr lang="en" sz="850" dirty="0">
                <a:latin typeface="Courier New"/>
                <a:ea typeface="Courier New"/>
                <a:cs typeface="Courier New"/>
                <a:sym typeface="Courier New"/>
              </a:rPr>
              <a:t> (STDIN_FILENO, &amp;</a:t>
            </a:r>
            <a:r>
              <a:rPr lang="en" sz="850" dirty="0" err="1">
                <a:latin typeface="Courier New"/>
                <a:ea typeface="Courier New"/>
                <a:cs typeface="Courier New"/>
                <a:sym typeface="Courier New"/>
              </a:rPr>
              <a:t>tattr</a:t>
            </a:r>
            <a:r>
              <a:rPr lang="en" sz="850" dirty="0">
                <a:latin typeface="Courier New"/>
                <a:ea typeface="Courier New"/>
                <a:cs typeface="Courier New"/>
                <a:sym typeface="Courier New"/>
              </a:rPr>
              <a:t>);</a:t>
            </a:r>
            <a:endParaRPr sz="850" dirty="0">
              <a:latin typeface="Courier New"/>
              <a:ea typeface="Courier New"/>
              <a:cs typeface="Courier New"/>
              <a:sym typeface="Courier New"/>
            </a:endParaRPr>
          </a:p>
          <a:p>
            <a:pPr marL="0" lvl="0" indent="0" algn="l" rtl="0">
              <a:lnSpc>
                <a:spcPct val="115000"/>
              </a:lnSpc>
              <a:spcBef>
                <a:spcPts val="0"/>
              </a:spcBef>
              <a:spcAft>
                <a:spcPts val="0"/>
              </a:spcAft>
              <a:buNone/>
            </a:pPr>
            <a:r>
              <a:rPr lang="en" sz="850" dirty="0">
                <a:latin typeface="Courier New"/>
                <a:ea typeface="Courier New"/>
                <a:cs typeface="Courier New"/>
                <a:sym typeface="Courier New"/>
              </a:rPr>
              <a:t>  </a:t>
            </a:r>
            <a:r>
              <a:rPr lang="en" sz="850" dirty="0" err="1">
                <a:latin typeface="Courier New"/>
                <a:ea typeface="Courier New"/>
                <a:cs typeface="Courier New"/>
                <a:sym typeface="Courier New"/>
              </a:rPr>
              <a:t>tattr.c_lflag</a:t>
            </a:r>
            <a:r>
              <a:rPr lang="en" sz="850" dirty="0">
                <a:latin typeface="Courier New"/>
                <a:ea typeface="Courier New"/>
                <a:cs typeface="Courier New"/>
                <a:sym typeface="Courier New"/>
              </a:rPr>
              <a:t> &amp;= ~(ICANON|ECHO);</a:t>
            </a:r>
            <a:endParaRPr sz="850" dirty="0">
              <a:latin typeface="Courier New"/>
              <a:ea typeface="Courier New"/>
              <a:cs typeface="Courier New"/>
              <a:sym typeface="Courier New"/>
            </a:endParaRPr>
          </a:p>
          <a:p>
            <a:pPr marL="0" lvl="0" indent="0" algn="l" rtl="0">
              <a:lnSpc>
                <a:spcPct val="115000"/>
              </a:lnSpc>
              <a:spcBef>
                <a:spcPts val="0"/>
              </a:spcBef>
              <a:spcAft>
                <a:spcPts val="0"/>
              </a:spcAft>
              <a:buNone/>
            </a:pPr>
            <a:r>
              <a:rPr lang="en" sz="850" dirty="0">
                <a:latin typeface="Courier New"/>
                <a:ea typeface="Courier New"/>
                <a:cs typeface="Courier New"/>
                <a:sym typeface="Courier New"/>
              </a:rPr>
              <a:t>  </a:t>
            </a:r>
            <a:r>
              <a:rPr lang="en" sz="850" dirty="0" err="1">
                <a:latin typeface="Courier New"/>
                <a:ea typeface="Courier New"/>
                <a:cs typeface="Courier New"/>
                <a:sym typeface="Courier New"/>
              </a:rPr>
              <a:t>tattr.c_cc</a:t>
            </a:r>
            <a:r>
              <a:rPr lang="en" sz="850" dirty="0">
                <a:latin typeface="Courier New"/>
                <a:ea typeface="Courier New"/>
                <a:cs typeface="Courier New"/>
                <a:sym typeface="Courier New"/>
              </a:rPr>
              <a:t>[VMIN] = 1;</a:t>
            </a:r>
            <a:endParaRPr sz="850" dirty="0">
              <a:latin typeface="Courier New"/>
              <a:ea typeface="Courier New"/>
              <a:cs typeface="Courier New"/>
              <a:sym typeface="Courier New"/>
            </a:endParaRPr>
          </a:p>
          <a:p>
            <a:pPr marL="0" lvl="0" indent="0" algn="l" rtl="0">
              <a:lnSpc>
                <a:spcPct val="115000"/>
              </a:lnSpc>
              <a:spcBef>
                <a:spcPts val="0"/>
              </a:spcBef>
              <a:spcAft>
                <a:spcPts val="0"/>
              </a:spcAft>
              <a:buNone/>
            </a:pPr>
            <a:r>
              <a:rPr lang="en" sz="850" dirty="0">
                <a:latin typeface="Courier New"/>
                <a:ea typeface="Courier New"/>
                <a:cs typeface="Courier New"/>
                <a:sym typeface="Courier New"/>
              </a:rPr>
              <a:t>  </a:t>
            </a:r>
            <a:r>
              <a:rPr lang="en" sz="850" dirty="0" err="1">
                <a:latin typeface="Courier New"/>
                <a:ea typeface="Courier New"/>
                <a:cs typeface="Courier New"/>
                <a:sym typeface="Courier New"/>
              </a:rPr>
              <a:t>tattr.c_cc</a:t>
            </a:r>
            <a:r>
              <a:rPr lang="en" sz="850" dirty="0">
                <a:latin typeface="Courier New"/>
                <a:ea typeface="Courier New"/>
                <a:cs typeface="Courier New"/>
                <a:sym typeface="Courier New"/>
              </a:rPr>
              <a:t>[VTIME] = 0;</a:t>
            </a:r>
            <a:endParaRPr sz="850" dirty="0">
              <a:latin typeface="Courier New"/>
              <a:ea typeface="Courier New"/>
              <a:cs typeface="Courier New"/>
              <a:sym typeface="Courier New"/>
            </a:endParaRPr>
          </a:p>
          <a:p>
            <a:pPr marL="0" lvl="0" indent="0" algn="l" rtl="0">
              <a:lnSpc>
                <a:spcPct val="115000"/>
              </a:lnSpc>
              <a:spcBef>
                <a:spcPts val="0"/>
              </a:spcBef>
              <a:spcAft>
                <a:spcPts val="0"/>
              </a:spcAft>
              <a:buNone/>
            </a:pPr>
            <a:r>
              <a:rPr lang="en" sz="850" dirty="0">
                <a:latin typeface="Courier New"/>
                <a:ea typeface="Courier New"/>
                <a:cs typeface="Courier New"/>
                <a:sym typeface="Courier New"/>
              </a:rPr>
              <a:t>  </a:t>
            </a:r>
            <a:r>
              <a:rPr lang="en" sz="850" dirty="0" err="1">
                <a:latin typeface="Courier New"/>
                <a:ea typeface="Courier New"/>
                <a:cs typeface="Courier New"/>
                <a:sym typeface="Courier New"/>
              </a:rPr>
              <a:t>tcsetattr</a:t>
            </a:r>
            <a:r>
              <a:rPr lang="en" sz="850" dirty="0">
                <a:latin typeface="Courier New"/>
                <a:ea typeface="Courier New"/>
                <a:cs typeface="Courier New"/>
                <a:sym typeface="Courier New"/>
              </a:rPr>
              <a:t> (STDIN_FILENO, TCSAFLUSH, &amp;</a:t>
            </a:r>
            <a:r>
              <a:rPr lang="en" sz="850" dirty="0" err="1">
                <a:latin typeface="Courier New"/>
                <a:ea typeface="Courier New"/>
                <a:cs typeface="Courier New"/>
                <a:sym typeface="Courier New"/>
              </a:rPr>
              <a:t>tattr</a:t>
            </a:r>
            <a:r>
              <a:rPr lang="en" sz="850" dirty="0">
                <a:latin typeface="Courier New"/>
                <a:ea typeface="Courier New"/>
                <a:cs typeface="Courier New"/>
                <a:sym typeface="Courier New"/>
              </a:rPr>
              <a:t>);</a:t>
            </a:r>
            <a:endParaRPr sz="850" dirty="0">
              <a:latin typeface="Courier New"/>
              <a:ea typeface="Courier New"/>
              <a:cs typeface="Courier New"/>
              <a:sym typeface="Courier New"/>
            </a:endParaRPr>
          </a:p>
          <a:p>
            <a:pPr marL="0" lvl="0" indent="0" algn="l" rtl="0">
              <a:lnSpc>
                <a:spcPct val="115000"/>
              </a:lnSpc>
              <a:spcBef>
                <a:spcPts val="0"/>
              </a:spcBef>
              <a:spcAft>
                <a:spcPts val="0"/>
              </a:spcAft>
              <a:buNone/>
            </a:pPr>
            <a:r>
              <a:rPr lang="en" sz="850" dirty="0">
                <a:latin typeface="Courier New"/>
                <a:ea typeface="Courier New"/>
                <a:cs typeface="Courier New"/>
                <a:sym typeface="Courier New"/>
              </a:rPr>
              <a:t>}</a:t>
            </a:r>
            <a:endParaRPr sz="850" dirty="0">
              <a:latin typeface="Courier New"/>
              <a:ea typeface="Courier New"/>
              <a:cs typeface="Courier New"/>
              <a:sym typeface="Courier New"/>
            </a:endParaRPr>
          </a:p>
          <a:p>
            <a:pPr marL="0" lvl="0" indent="0" algn="l" rtl="0">
              <a:lnSpc>
                <a:spcPct val="115000"/>
              </a:lnSpc>
              <a:spcBef>
                <a:spcPts val="0"/>
              </a:spcBef>
              <a:spcAft>
                <a:spcPts val="0"/>
              </a:spcAft>
              <a:buNone/>
            </a:pPr>
            <a:endParaRPr sz="850" dirty="0">
              <a:latin typeface="Courier New"/>
              <a:ea typeface="Courier New"/>
              <a:cs typeface="Courier New"/>
              <a:sym typeface="Courier New"/>
            </a:endParaRPr>
          </a:p>
          <a:p>
            <a:pPr marL="0" lvl="0" indent="0" algn="l" rtl="0">
              <a:lnSpc>
                <a:spcPct val="115000"/>
              </a:lnSpc>
              <a:spcBef>
                <a:spcPts val="0"/>
              </a:spcBef>
              <a:spcAft>
                <a:spcPts val="0"/>
              </a:spcAft>
              <a:buNone/>
            </a:pPr>
            <a:endParaRPr sz="850" dirty="0">
              <a:latin typeface="Courier New"/>
              <a:ea typeface="Courier New"/>
              <a:cs typeface="Courier New"/>
              <a:sym typeface="Courier New"/>
            </a:endParaRPr>
          </a:p>
          <a:p>
            <a:pPr marL="0" lvl="0" indent="0" algn="l" rtl="0">
              <a:spcBef>
                <a:spcPts val="0"/>
              </a:spcBef>
              <a:spcAft>
                <a:spcPts val="0"/>
              </a:spcAft>
              <a:buNone/>
            </a:pPr>
            <a:endParaRPr dirty="0">
              <a:latin typeface="Courier New"/>
              <a:ea typeface="Courier New"/>
              <a:cs typeface="Courier New"/>
              <a:sym typeface="Courier New"/>
            </a:endParaRPr>
          </a:p>
        </p:txBody>
      </p:sp>
      <p:sp>
        <p:nvSpPr>
          <p:cNvPr id="217" name="Google Shape;217;p31"/>
          <p:cNvSpPr txBox="1"/>
          <p:nvPr/>
        </p:nvSpPr>
        <p:spPr>
          <a:xfrm>
            <a:off x="6925225" y="1692100"/>
            <a:ext cx="6454500" cy="753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850" dirty="0">
                <a:latin typeface="Courier New"/>
                <a:ea typeface="Courier New"/>
                <a:cs typeface="Courier New"/>
                <a:sym typeface="Courier New"/>
              </a:rPr>
              <a:t>int main (void){</a:t>
            </a:r>
            <a:endParaRPr sz="850" dirty="0">
              <a:latin typeface="Courier New"/>
              <a:ea typeface="Courier New"/>
              <a:cs typeface="Courier New"/>
              <a:sym typeface="Courier New"/>
            </a:endParaRPr>
          </a:p>
          <a:p>
            <a:pPr marL="0" lvl="0" indent="0" algn="l" rtl="0">
              <a:lnSpc>
                <a:spcPct val="115000"/>
              </a:lnSpc>
              <a:spcBef>
                <a:spcPts val="0"/>
              </a:spcBef>
              <a:spcAft>
                <a:spcPts val="0"/>
              </a:spcAft>
              <a:buNone/>
            </a:pPr>
            <a:r>
              <a:rPr lang="en" sz="850" dirty="0">
                <a:latin typeface="Courier New"/>
                <a:ea typeface="Courier New"/>
                <a:cs typeface="Courier New"/>
                <a:sym typeface="Courier New"/>
              </a:rPr>
              <a:t> char c;</a:t>
            </a:r>
            <a:endParaRPr sz="850" dirty="0">
              <a:latin typeface="Courier New"/>
              <a:ea typeface="Courier New"/>
              <a:cs typeface="Courier New"/>
              <a:sym typeface="Courier New"/>
            </a:endParaRPr>
          </a:p>
          <a:p>
            <a:pPr marL="0" lvl="0" indent="0" algn="l" rtl="0">
              <a:lnSpc>
                <a:spcPct val="115000"/>
              </a:lnSpc>
              <a:spcBef>
                <a:spcPts val="0"/>
              </a:spcBef>
              <a:spcAft>
                <a:spcPts val="0"/>
              </a:spcAft>
              <a:buNone/>
            </a:pPr>
            <a:endParaRPr sz="850" dirty="0">
              <a:latin typeface="Courier New"/>
              <a:ea typeface="Courier New"/>
              <a:cs typeface="Courier New"/>
              <a:sym typeface="Courier New"/>
            </a:endParaRPr>
          </a:p>
          <a:p>
            <a:pPr marL="0" lvl="0" indent="0" algn="l" rtl="0">
              <a:lnSpc>
                <a:spcPct val="115000"/>
              </a:lnSpc>
              <a:spcBef>
                <a:spcPts val="0"/>
              </a:spcBef>
              <a:spcAft>
                <a:spcPts val="0"/>
              </a:spcAft>
              <a:buNone/>
            </a:pPr>
            <a:r>
              <a:rPr lang="en" sz="850" dirty="0">
                <a:latin typeface="Courier New"/>
                <a:ea typeface="Courier New"/>
                <a:cs typeface="Courier New"/>
                <a:sym typeface="Courier New"/>
              </a:rPr>
              <a:t> </a:t>
            </a:r>
            <a:r>
              <a:rPr lang="en" sz="850" dirty="0" err="1">
                <a:latin typeface="Courier New"/>
                <a:ea typeface="Courier New"/>
                <a:cs typeface="Courier New"/>
                <a:sym typeface="Courier New"/>
              </a:rPr>
              <a:t>set_input_mode</a:t>
            </a:r>
            <a:r>
              <a:rPr lang="en" sz="850" dirty="0">
                <a:latin typeface="Courier New"/>
                <a:ea typeface="Courier New"/>
                <a:cs typeface="Courier New"/>
                <a:sym typeface="Courier New"/>
              </a:rPr>
              <a:t> ();</a:t>
            </a:r>
            <a:endParaRPr sz="850" dirty="0">
              <a:latin typeface="Courier New"/>
              <a:ea typeface="Courier New"/>
              <a:cs typeface="Courier New"/>
              <a:sym typeface="Courier New"/>
            </a:endParaRPr>
          </a:p>
          <a:p>
            <a:pPr marL="0" lvl="0" indent="0" algn="l" rtl="0">
              <a:lnSpc>
                <a:spcPct val="115000"/>
              </a:lnSpc>
              <a:spcBef>
                <a:spcPts val="0"/>
              </a:spcBef>
              <a:spcAft>
                <a:spcPts val="0"/>
              </a:spcAft>
              <a:buNone/>
            </a:pPr>
            <a:endParaRPr sz="850" dirty="0">
              <a:latin typeface="Courier New"/>
              <a:ea typeface="Courier New"/>
              <a:cs typeface="Courier New"/>
              <a:sym typeface="Courier New"/>
            </a:endParaRPr>
          </a:p>
          <a:p>
            <a:pPr marL="0" lvl="0" indent="0" algn="l" rtl="0">
              <a:lnSpc>
                <a:spcPct val="115000"/>
              </a:lnSpc>
              <a:spcBef>
                <a:spcPts val="0"/>
              </a:spcBef>
              <a:spcAft>
                <a:spcPts val="0"/>
              </a:spcAft>
              <a:buNone/>
            </a:pPr>
            <a:r>
              <a:rPr lang="en" sz="850" dirty="0">
                <a:latin typeface="Courier New"/>
                <a:ea typeface="Courier New"/>
                <a:cs typeface="Courier New"/>
                <a:sym typeface="Courier New"/>
              </a:rPr>
              <a:t> while (1) {</a:t>
            </a:r>
            <a:endParaRPr sz="850" dirty="0">
              <a:latin typeface="Courier New"/>
              <a:ea typeface="Courier New"/>
              <a:cs typeface="Courier New"/>
              <a:sym typeface="Courier New"/>
            </a:endParaRPr>
          </a:p>
          <a:p>
            <a:pPr marL="0" lvl="0" indent="0" algn="l" rtl="0">
              <a:lnSpc>
                <a:spcPct val="115000"/>
              </a:lnSpc>
              <a:spcBef>
                <a:spcPts val="0"/>
              </a:spcBef>
              <a:spcAft>
                <a:spcPts val="0"/>
              </a:spcAft>
              <a:buNone/>
            </a:pPr>
            <a:r>
              <a:rPr lang="en" sz="850" dirty="0">
                <a:latin typeface="Courier New"/>
                <a:ea typeface="Courier New"/>
                <a:cs typeface="Courier New"/>
                <a:sym typeface="Courier New"/>
              </a:rPr>
              <a:t>      read (STDIN_FILENO, &amp;c, 1);</a:t>
            </a:r>
            <a:endParaRPr sz="850" dirty="0">
              <a:latin typeface="Courier New"/>
              <a:ea typeface="Courier New"/>
              <a:cs typeface="Courier New"/>
              <a:sym typeface="Courier New"/>
            </a:endParaRPr>
          </a:p>
          <a:p>
            <a:pPr marL="0" lvl="0" indent="0" algn="l" rtl="0">
              <a:lnSpc>
                <a:spcPct val="115000"/>
              </a:lnSpc>
              <a:spcBef>
                <a:spcPts val="0"/>
              </a:spcBef>
              <a:spcAft>
                <a:spcPts val="0"/>
              </a:spcAft>
              <a:buNone/>
            </a:pPr>
            <a:r>
              <a:rPr lang="en" sz="850" dirty="0">
                <a:latin typeface="Courier New"/>
                <a:ea typeface="Courier New"/>
                <a:cs typeface="Courier New"/>
                <a:sym typeface="Courier New"/>
              </a:rPr>
              <a:t>      if (c == '\004')          </a:t>
            </a:r>
            <a:endParaRPr sz="850" dirty="0">
              <a:latin typeface="Courier New"/>
              <a:ea typeface="Courier New"/>
              <a:cs typeface="Courier New"/>
              <a:sym typeface="Courier New"/>
            </a:endParaRPr>
          </a:p>
          <a:p>
            <a:pPr marL="0" lvl="0" indent="0" algn="l" rtl="0">
              <a:lnSpc>
                <a:spcPct val="115000"/>
              </a:lnSpc>
              <a:spcBef>
                <a:spcPts val="0"/>
              </a:spcBef>
              <a:spcAft>
                <a:spcPts val="0"/>
              </a:spcAft>
              <a:buNone/>
            </a:pPr>
            <a:r>
              <a:rPr lang="en" sz="850" dirty="0">
                <a:latin typeface="Courier New"/>
                <a:ea typeface="Courier New"/>
                <a:cs typeface="Courier New"/>
                <a:sym typeface="Courier New"/>
              </a:rPr>
              <a:t>        break;</a:t>
            </a:r>
            <a:endParaRPr sz="850" dirty="0">
              <a:latin typeface="Courier New"/>
              <a:ea typeface="Courier New"/>
              <a:cs typeface="Courier New"/>
              <a:sym typeface="Courier New"/>
            </a:endParaRPr>
          </a:p>
          <a:p>
            <a:pPr marL="0" lvl="0" indent="0" algn="l" rtl="0">
              <a:lnSpc>
                <a:spcPct val="115000"/>
              </a:lnSpc>
              <a:spcBef>
                <a:spcPts val="0"/>
              </a:spcBef>
              <a:spcAft>
                <a:spcPts val="0"/>
              </a:spcAft>
              <a:buNone/>
            </a:pPr>
            <a:r>
              <a:rPr lang="en" sz="850" dirty="0">
                <a:latin typeface="Courier New"/>
                <a:ea typeface="Courier New"/>
                <a:cs typeface="Courier New"/>
                <a:sym typeface="Courier New"/>
              </a:rPr>
              <a:t>      else</a:t>
            </a:r>
            <a:endParaRPr sz="850" dirty="0">
              <a:latin typeface="Courier New"/>
              <a:ea typeface="Courier New"/>
              <a:cs typeface="Courier New"/>
              <a:sym typeface="Courier New"/>
            </a:endParaRPr>
          </a:p>
          <a:p>
            <a:pPr marL="0" lvl="0" indent="0" algn="l" rtl="0">
              <a:lnSpc>
                <a:spcPct val="115000"/>
              </a:lnSpc>
              <a:spcBef>
                <a:spcPts val="0"/>
              </a:spcBef>
              <a:spcAft>
                <a:spcPts val="0"/>
              </a:spcAft>
              <a:buNone/>
            </a:pPr>
            <a:r>
              <a:rPr lang="en" sz="850" dirty="0">
                <a:latin typeface="Courier New"/>
                <a:ea typeface="Courier New"/>
                <a:cs typeface="Courier New"/>
                <a:sym typeface="Courier New"/>
              </a:rPr>
              <a:t>        </a:t>
            </a:r>
            <a:r>
              <a:rPr lang="en" sz="850" dirty="0" err="1">
                <a:latin typeface="Courier New"/>
                <a:ea typeface="Courier New"/>
                <a:cs typeface="Courier New"/>
                <a:sym typeface="Courier New"/>
              </a:rPr>
              <a:t>putchar</a:t>
            </a:r>
            <a:r>
              <a:rPr lang="en" sz="850" dirty="0">
                <a:latin typeface="Courier New"/>
                <a:ea typeface="Courier New"/>
                <a:cs typeface="Courier New"/>
                <a:sym typeface="Courier New"/>
              </a:rPr>
              <a:t> (c);</a:t>
            </a:r>
            <a:endParaRPr sz="850" dirty="0">
              <a:latin typeface="Courier New"/>
              <a:ea typeface="Courier New"/>
              <a:cs typeface="Courier New"/>
              <a:sym typeface="Courier New"/>
            </a:endParaRPr>
          </a:p>
          <a:p>
            <a:pPr marL="0" lvl="0" indent="0" algn="l" rtl="0">
              <a:lnSpc>
                <a:spcPct val="115000"/>
              </a:lnSpc>
              <a:spcBef>
                <a:spcPts val="0"/>
              </a:spcBef>
              <a:spcAft>
                <a:spcPts val="0"/>
              </a:spcAft>
              <a:buNone/>
            </a:pPr>
            <a:r>
              <a:rPr lang="en" sz="850" dirty="0">
                <a:latin typeface="Courier New"/>
                <a:ea typeface="Courier New"/>
                <a:cs typeface="Courier New"/>
                <a:sym typeface="Courier New"/>
              </a:rPr>
              <a:t>  }</a:t>
            </a:r>
            <a:endParaRPr sz="850" dirty="0">
              <a:latin typeface="Courier New"/>
              <a:ea typeface="Courier New"/>
              <a:cs typeface="Courier New"/>
              <a:sym typeface="Courier New"/>
            </a:endParaRPr>
          </a:p>
          <a:p>
            <a:pPr marL="0" lvl="0" indent="0" algn="l" rtl="0">
              <a:lnSpc>
                <a:spcPct val="115000"/>
              </a:lnSpc>
              <a:spcBef>
                <a:spcPts val="0"/>
              </a:spcBef>
              <a:spcAft>
                <a:spcPts val="0"/>
              </a:spcAft>
              <a:buNone/>
            </a:pPr>
            <a:endParaRPr sz="850" dirty="0">
              <a:latin typeface="Courier New"/>
              <a:ea typeface="Courier New"/>
              <a:cs typeface="Courier New"/>
              <a:sym typeface="Courier New"/>
            </a:endParaRPr>
          </a:p>
          <a:p>
            <a:pPr marL="0" lvl="0" indent="0" algn="l" rtl="0">
              <a:lnSpc>
                <a:spcPct val="115000"/>
              </a:lnSpc>
              <a:spcBef>
                <a:spcPts val="0"/>
              </a:spcBef>
              <a:spcAft>
                <a:spcPts val="0"/>
              </a:spcAft>
              <a:buNone/>
            </a:pPr>
            <a:r>
              <a:rPr lang="en" sz="850" dirty="0">
                <a:latin typeface="Courier New"/>
                <a:ea typeface="Courier New"/>
                <a:cs typeface="Courier New"/>
                <a:sym typeface="Courier New"/>
              </a:rPr>
              <a:t>  return EXIT_SUCCESS;</a:t>
            </a:r>
            <a:endParaRPr sz="850" dirty="0">
              <a:latin typeface="Courier New"/>
              <a:ea typeface="Courier New"/>
              <a:cs typeface="Courier New"/>
              <a:sym typeface="Courier New"/>
            </a:endParaRPr>
          </a:p>
          <a:p>
            <a:pPr marL="0" lvl="0" indent="0" algn="l" rtl="0">
              <a:lnSpc>
                <a:spcPct val="115000"/>
              </a:lnSpc>
              <a:spcBef>
                <a:spcPts val="0"/>
              </a:spcBef>
              <a:spcAft>
                <a:spcPts val="0"/>
              </a:spcAft>
              <a:buNone/>
            </a:pPr>
            <a:r>
              <a:rPr lang="en" sz="850" dirty="0">
                <a:latin typeface="Courier New"/>
                <a:ea typeface="Courier New"/>
                <a:cs typeface="Courier New"/>
                <a:sym typeface="Courier New"/>
              </a:rPr>
              <a:t>}</a:t>
            </a:r>
            <a:endParaRPr dirty="0">
              <a:latin typeface="Courier New"/>
              <a:ea typeface="Courier New"/>
              <a:cs typeface="Courier New"/>
              <a:sym typeface="Courier New"/>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2"/>
          <p:cNvSpPr txBox="1">
            <a:spLocks noGrp="1"/>
          </p:cNvSpPr>
          <p:nvPr>
            <p:ph type="title"/>
          </p:nvPr>
        </p:nvSpPr>
        <p:spPr>
          <a:xfrm>
            <a:off x="459450" y="1318650"/>
            <a:ext cx="86286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Passing input and output between two processes</a:t>
            </a:r>
            <a:endParaRPr/>
          </a:p>
        </p:txBody>
      </p:sp>
      <p:sp>
        <p:nvSpPr>
          <p:cNvPr id="223" name="Google Shape;223;p32"/>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sz="1400"/>
              <a:t>The project spec says:</a:t>
            </a:r>
            <a:endParaRPr sz="1400"/>
          </a:p>
          <a:p>
            <a:pPr marL="0" lvl="0" indent="0" algn="l" rtl="0">
              <a:spcBef>
                <a:spcPts val="1200"/>
              </a:spcBef>
              <a:spcAft>
                <a:spcPts val="0"/>
              </a:spcAft>
              <a:buNone/>
            </a:pPr>
            <a:r>
              <a:rPr lang="en" sz="1400"/>
              <a:t>“</a:t>
            </a:r>
            <a:r>
              <a:rPr lang="en" sz="1400" b="1"/>
              <a:t>fork</a:t>
            </a:r>
            <a:r>
              <a:rPr lang="en" sz="1400"/>
              <a:t> to create a new process, and then exec a shell (/bin/bash, with no arguments other than its name), whose standard input is a </a:t>
            </a:r>
            <a:r>
              <a:rPr lang="en" sz="1400" b="1"/>
              <a:t>pipe</a:t>
            </a:r>
            <a:r>
              <a:rPr lang="en" sz="1400"/>
              <a:t> from the terminal process, and whose standard output and standard error are (dups of) a pipe to the terminal process. (You will need two pipes, one for each direction of communication, as pipes are unidirectional.)”</a:t>
            </a:r>
            <a:endParaRPr sz="1400"/>
          </a:p>
          <a:p>
            <a:pPr marL="0" lvl="0" indent="0" algn="l" rtl="0">
              <a:spcBef>
                <a:spcPts val="1200"/>
              </a:spcBef>
              <a:spcAft>
                <a:spcPts val="0"/>
              </a:spcAft>
              <a:buNone/>
            </a:pPr>
            <a:r>
              <a:rPr lang="en" sz="1400"/>
              <a:t>Let’s talk about fork and pipe.</a:t>
            </a:r>
            <a:endParaRPr sz="1400"/>
          </a:p>
          <a:p>
            <a:pPr marL="0" lvl="0" indent="0" algn="l" rtl="0">
              <a:spcBef>
                <a:spcPts val="1200"/>
              </a:spcBef>
              <a:spcAft>
                <a:spcPts val="16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Things we are going to discuss:</a:t>
            </a:r>
            <a:endParaRPr/>
          </a:p>
        </p:txBody>
      </p:sp>
      <p:sp>
        <p:nvSpPr>
          <p:cNvPr id="93" name="Google Shape;93;p14"/>
          <p:cNvSpPr txBox="1">
            <a:spLocks noGrp="1"/>
          </p:cNvSpPr>
          <p:nvPr>
            <p:ph type="body" idx="1"/>
          </p:nvPr>
        </p:nvSpPr>
        <p:spPr>
          <a:xfrm>
            <a:off x="729450" y="1739700"/>
            <a:ext cx="7688700" cy="22611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400" dirty="0"/>
              <a:t>Overview of Project 1A :The Big Picture</a:t>
            </a:r>
            <a:endParaRPr sz="1400" dirty="0"/>
          </a:p>
          <a:p>
            <a:pPr marL="457200" lvl="0" indent="-317500" algn="l" rtl="0">
              <a:spcBef>
                <a:spcPts val="0"/>
              </a:spcBef>
              <a:spcAft>
                <a:spcPts val="0"/>
              </a:spcAft>
              <a:buSzPts val="1400"/>
              <a:buChar char="●"/>
            </a:pPr>
            <a:r>
              <a:rPr lang="en" sz="1400" dirty="0" err="1"/>
              <a:t>Termios</a:t>
            </a:r>
            <a:endParaRPr sz="1400" dirty="0"/>
          </a:p>
          <a:p>
            <a:pPr marL="914400" lvl="1" indent="-317500" algn="l" rtl="0">
              <a:spcBef>
                <a:spcPts val="0"/>
              </a:spcBef>
              <a:spcAft>
                <a:spcPts val="0"/>
              </a:spcAft>
              <a:buSzPts val="1400"/>
              <a:buChar char="○"/>
            </a:pPr>
            <a:r>
              <a:rPr lang="en" sz="1400" dirty="0"/>
              <a:t>Struct </a:t>
            </a:r>
            <a:r>
              <a:rPr lang="en" sz="1400" dirty="0" err="1"/>
              <a:t>termios</a:t>
            </a:r>
            <a:endParaRPr sz="1400" dirty="0"/>
          </a:p>
          <a:p>
            <a:pPr marL="914400" lvl="1" indent="-317500" algn="l" rtl="0">
              <a:spcBef>
                <a:spcPts val="0"/>
              </a:spcBef>
              <a:spcAft>
                <a:spcPts val="0"/>
              </a:spcAft>
              <a:buSzPts val="1400"/>
              <a:buChar char="○"/>
            </a:pPr>
            <a:r>
              <a:rPr lang="en" sz="1400" dirty="0" err="1"/>
              <a:t>tcsetattr</a:t>
            </a:r>
            <a:r>
              <a:rPr lang="en" sz="1400" dirty="0"/>
              <a:t>, </a:t>
            </a:r>
            <a:r>
              <a:rPr lang="en" sz="1400" dirty="0" err="1"/>
              <a:t>tcgetattr</a:t>
            </a:r>
            <a:endParaRPr sz="1400" dirty="0"/>
          </a:p>
          <a:p>
            <a:pPr marL="914400" lvl="1" indent="-317500" algn="l" rtl="0">
              <a:spcBef>
                <a:spcPts val="0"/>
              </a:spcBef>
              <a:spcAft>
                <a:spcPts val="0"/>
              </a:spcAft>
              <a:buSzPts val="1400"/>
              <a:buChar char="○"/>
            </a:pPr>
            <a:r>
              <a:rPr lang="en" sz="1400" dirty="0"/>
              <a:t>Demo</a:t>
            </a:r>
            <a:endParaRPr sz="1400" dirty="0"/>
          </a:p>
          <a:p>
            <a:pPr marL="914400" lvl="1" indent="-317500" algn="l" rtl="0">
              <a:spcBef>
                <a:spcPts val="0"/>
              </a:spcBef>
              <a:spcAft>
                <a:spcPts val="0"/>
              </a:spcAft>
              <a:buSzPts val="1400"/>
              <a:buChar char="○"/>
            </a:pPr>
            <a:r>
              <a:rPr lang="en" sz="1400" dirty="0"/>
              <a:t>Reference: </a:t>
            </a:r>
            <a:r>
              <a:rPr lang="en" sz="1400" u="sng" dirty="0">
                <a:solidFill>
                  <a:schemeClr val="accent5"/>
                </a:solidFill>
                <a:hlinkClick r:id="rId3"/>
              </a:rPr>
              <a:t>https://blog.nelhage.com/2009/12/a-brief-introduction-to-termios/</a:t>
            </a:r>
            <a:endParaRPr sz="1400" dirty="0"/>
          </a:p>
          <a:p>
            <a:pPr marL="457200" lvl="0" indent="-317500" algn="l" rtl="0">
              <a:spcBef>
                <a:spcPts val="0"/>
              </a:spcBef>
              <a:spcAft>
                <a:spcPts val="0"/>
              </a:spcAft>
              <a:buSzPts val="1400"/>
              <a:buChar char="●"/>
            </a:pPr>
            <a:r>
              <a:rPr lang="en" sz="1400" dirty="0"/>
              <a:t>Fork</a:t>
            </a:r>
            <a:endParaRPr sz="1400" dirty="0"/>
          </a:p>
          <a:p>
            <a:pPr marL="914400" lvl="1" indent="-317500" algn="l" rtl="0">
              <a:spcBef>
                <a:spcPts val="0"/>
              </a:spcBef>
              <a:spcAft>
                <a:spcPts val="0"/>
              </a:spcAft>
              <a:buSzPts val="1400"/>
              <a:buChar char="○"/>
            </a:pPr>
            <a:r>
              <a:rPr lang="en" sz="1400" dirty="0"/>
              <a:t>Demo</a:t>
            </a:r>
            <a:endParaRPr sz="1400" dirty="0"/>
          </a:p>
          <a:p>
            <a:pPr marL="457200" lvl="0" indent="-317500" algn="l" rtl="0">
              <a:spcBef>
                <a:spcPts val="0"/>
              </a:spcBef>
              <a:spcAft>
                <a:spcPts val="0"/>
              </a:spcAft>
              <a:buSzPts val="1400"/>
              <a:buChar char="●"/>
            </a:pPr>
            <a:r>
              <a:rPr lang="en" sz="1400" dirty="0"/>
              <a:t>Pipe</a:t>
            </a:r>
            <a:endParaRPr sz="1400" dirty="0"/>
          </a:p>
          <a:p>
            <a:pPr marL="914400" lvl="1" indent="-317500" algn="l" rtl="0">
              <a:spcBef>
                <a:spcPts val="0"/>
              </a:spcBef>
              <a:spcAft>
                <a:spcPts val="0"/>
              </a:spcAft>
              <a:buSzPts val="1400"/>
              <a:buChar char="○"/>
            </a:pPr>
            <a:r>
              <a:rPr lang="en" sz="1400" dirty="0"/>
              <a:t>Demo</a:t>
            </a:r>
            <a:endParaRPr sz="1400" dirty="0"/>
          </a:p>
          <a:p>
            <a:pPr marL="914400" lvl="1" indent="-317500" algn="l" rtl="0">
              <a:spcBef>
                <a:spcPts val="0"/>
              </a:spcBef>
              <a:spcAft>
                <a:spcPts val="0"/>
              </a:spcAft>
              <a:buSzPts val="1400"/>
              <a:buChar char="○"/>
            </a:pPr>
            <a:r>
              <a:rPr lang="en" sz="1400" dirty="0"/>
              <a:t>Reference: </a:t>
            </a:r>
            <a:r>
              <a:rPr lang="en" sz="1400" u="sng" dirty="0">
                <a:solidFill>
                  <a:schemeClr val="hlink"/>
                </a:solidFill>
                <a:hlinkClick r:id="rId4"/>
              </a:rPr>
              <a:t>https://www.tldp.org/LDP/lpg/node10.html</a:t>
            </a:r>
            <a:endParaRPr sz="1400" dirty="0"/>
          </a:p>
          <a:p>
            <a:pPr marL="457200" lvl="0" indent="-317500" algn="l" rtl="0">
              <a:spcBef>
                <a:spcPts val="0"/>
              </a:spcBef>
              <a:spcAft>
                <a:spcPts val="0"/>
              </a:spcAft>
              <a:buSzPts val="1400"/>
              <a:buChar char="●"/>
            </a:pPr>
            <a:r>
              <a:rPr lang="en" sz="1400" dirty="0"/>
              <a:t>Poll</a:t>
            </a:r>
            <a:endParaRPr sz="1400" dirty="0"/>
          </a:p>
          <a:p>
            <a:pPr marL="457200" lvl="0" indent="-317500" algn="l" rtl="0">
              <a:spcBef>
                <a:spcPts val="0"/>
              </a:spcBef>
              <a:spcAft>
                <a:spcPts val="0"/>
              </a:spcAft>
              <a:buSzPts val="1400"/>
              <a:buChar char="●"/>
            </a:pPr>
            <a:r>
              <a:rPr lang="en" sz="1400" dirty="0" err="1"/>
              <a:t>stty</a:t>
            </a:r>
            <a:r>
              <a:rPr lang="en" sz="1400" dirty="0"/>
              <a:t> sane</a:t>
            </a:r>
            <a:endParaRPr sz="1400" dirty="0"/>
          </a:p>
          <a:p>
            <a:pPr marL="0" lvl="0" indent="0" algn="l" rtl="0">
              <a:spcBef>
                <a:spcPts val="1600"/>
              </a:spcBef>
              <a:spcAft>
                <a:spcPts val="1600"/>
              </a:spcAft>
              <a:buNone/>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Fork</a:t>
            </a:r>
            <a:endParaRPr/>
          </a:p>
        </p:txBody>
      </p:sp>
      <p:sp>
        <p:nvSpPr>
          <p:cNvPr id="229" name="Google Shape;229;p33"/>
          <p:cNvSpPr txBox="1">
            <a:spLocks noGrp="1"/>
          </p:cNvSpPr>
          <p:nvPr>
            <p:ph type="body" idx="1"/>
          </p:nvPr>
        </p:nvSpPr>
        <p:spPr>
          <a:xfrm>
            <a:off x="729450" y="1944400"/>
            <a:ext cx="7688700" cy="2261100"/>
          </a:xfrm>
          <a:prstGeom prst="rect">
            <a:avLst/>
          </a:prstGeom>
        </p:spPr>
        <p:txBody>
          <a:bodyPr spcFirstLastPara="1" wrap="square" lIns="91425" tIns="91425" rIns="91425" bIns="91425" anchor="t" anchorCtr="0">
            <a:noAutofit/>
          </a:bodyPr>
          <a:lstStyle/>
          <a:p>
            <a:pPr marL="457200" lvl="0" indent="-317500" algn="l" rtl="0">
              <a:lnSpc>
                <a:spcPct val="158000"/>
              </a:lnSpc>
              <a:spcBef>
                <a:spcPts val="0"/>
              </a:spcBef>
              <a:spcAft>
                <a:spcPts val="0"/>
              </a:spcAft>
              <a:buClr>
                <a:srgbClr val="000000"/>
              </a:buClr>
              <a:buSzPts val="1400"/>
              <a:buChar char="●"/>
            </a:pPr>
            <a:r>
              <a:rPr lang="en" sz="1400" dirty="0">
                <a:solidFill>
                  <a:srgbClr val="000000"/>
                </a:solidFill>
                <a:highlight>
                  <a:srgbClr val="FFFFFF"/>
                </a:highlight>
              </a:rPr>
              <a:t>Fork system call is used for creating a new process, which is called </a:t>
            </a:r>
            <a:r>
              <a:rPr lang="en" sz="1400" dirty="0">
                <a:solidFill>
                  <a:srgbClr val="000000"/>
                </a:solidFill>
              </a:rPr>
              <a:t>child process</a:t>
            </a:r>
            <a:r>
              <a:rPr lang="en" sz="1400" dirty="0">
                <a:solidFill>
                  <a:srgbClr val="000000"/>
                </a:solidFill>
                <a:highlight>
                  <a:srgbClr val="FFFFFF"/>
                </a:highlight>
              </a:rPr>
              <a:t>, which runs concurrently with the process that makes the fork() call (parent process). </a:t>
            </a:r>
            <a:endParaRPr sz="1400" dirty="0">
              <a:solidFill>
                <a:srgbClr val="000000"/>
              </a:solidFill>
              <a:highlight>
                <a:srgbClr val="FFFFFF"/>
              </a:highlight>
            </a:endParaRPr>
          </a:p>
          <a:p>
            <a:pPr marL="457200" lvl="0" indent="-317500" algn="l" rtl="0">
              <a:lnSpc>
                <a:spcPct val="158000"/>
              </a:lnSpc>
              <a:spcBef>
                <a:spcPts val="0"/>
              </a:spcBef>
              <a:spcAft>
                <a:spcPts val="0"/>
              </a:spcAft>
              <a:buClr>
                <a:srgbClr val="000000"/>
              </a:buClr>
              <a:buSzPts val="1400"/>
              <a:buChar char="●"/>
            </a:pPr>
            <a:r>
              <a:rPr lang="en" sz="1400" dirty="0">
                <a:solidFill>
                  <a:srgbClr val="000000"/>
                </a:solidFill>
                <a:highlight>
                  <a:srgbClr val="FFFFFF"/>
                </a:highlight>
              </a:rPr>
              <a:t>After a new child process is created, both processes will execute the next instruction following the fork() system call.</a:t>
            </a:r>
            <a:endParaRPr sz="1400" dirty="0">
              <a:solidFill>
                <a:srgbClr val="000000"/>
              </a:solidFill>
              <a:highlight>
                <a:srgbClr val="FFFFFF"/>
              </a:highlight>
            </a:endParaRPr>
          </a:p>
          <a:p>
            <a:pPr marL="457200" lvl="0" indent="-317500" algn="l" rtl="0">
              <a:lnSpc>
                <a:spcPct val="158000"/>
              </a:lnSpc>
              <a:spcBef>
                <a:spcPts val="0"/>
              </a:spcBef>
              <a:spcAft>
                <a:spcPts val="0"/>
              </a:spcAft>
              <a:buClr>
                <a:srgbClr val="000000"/>
              </a:buClr>
              <a:buSzPts val="1400"/>
              <a:buChar char="●"/>
            </a:pPr>
            <a:r>
              <a:rPr lang="en" sz="1400" dirty="0">
                <a:solidFill>
                  <a:srgbClr val="000000"/>
                </a:solidFill>
                <a:highlight>
                  <a:srgbClr val="FFFFFF"/>
                </a:highlight>
              </a:rPr>
              <a:t> A child process uses the same pc(program counter), same CPU registers, same open files which are used by the parent process. </a:t>
            </a:r>
            <a:endParaRPr sz="1400" dirty="0">
              <a:solidFill>
                <a:srgbClr val="000000"/>
              </a:solidFill>
              <a:highlight>
                <a:srgbClr val="FFFFFF"/>
              </a:highlight>
            </a:endParaRPr>
          </a:p>
          <a:p>
            <a:pPr marL="457200" lvl="0" indent="-317500" algn="l" rtl="0">
              <a:lnSpc>
                <a:spcPct val="158000"/>
              </a:lnSpc>
              <a:spcBef>
                <a:spcPts val="0"/>
              </a:spcBef>
              <a:spcAft>
                <a:spcPts val="0"/>
              </a:spcAft>
              <a:buClr>
                <a:srgbClr val="000000"/>
              </a:buClr>
              <a:buSzPts val="1400"/>
              <a:buChar char="●"/>
            </a:pPr>
            <a:r>
              <a:rPr lang="en" sz="1400" dirty="0">
                <a:solidFill>
                  <a:srgbClr val="000000"/>
                </a:solidFill>
                <a:highlight>
                  <a:srgbClr val="FFFFFF"/>
                </a:highlight>
              </a:rPr>
              <a:t>It takes no parameters and returns an integer value. </a:t>
            </a:r>
            <a:endParaRPr sz="1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Fork</a:t>
            </a:r>
            <a:endParaRPr/>
          </a:p>
        </p:txBody>
      </p:sp>
      <p:sp>
        <p:nvSpPr>
          <p:cNvPr id="235" name="Google Shape;235;p3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7500" algn="l" rtl="0">
              <a:lnSpc>
                <a:spcPct val="158000"/>
              </a:lnSpc>
              <a:spcBef>
                <a:spcPts val="0"/>
              </a:spcBef>
              <a:spcAft>
                <a:spcPts val="0"/>
              </a:spcAft>
              <a:buClr>
                <a:srgbClr val="000000"/>
              </a:buClr>
              <a:buSzPts val="1400"/>
              <a:buChar char="●"/>
            </a:pPr>
            <a:r>
              <a:rPr lang="en" sz="1400">
                <a:solidFill>
                  <a:srgbClr val="000000"/>
                </a:solidFill>
                <a:highlight>
                  <a:srgbClr val="FFFFFF"/>
                </a:highlight>
              </a:rPr>
              <a:t>Below are different values returned by </a:t>
            </a:r>
            <a:r>
              <a:rPr lang="en" sz="1400">
                <a:solidFill>
                  <a:srgbClr val="000000"/>
                </a:solidFill>
                <a:highlight>
                  <a:srgbClr val="FFFFFF"/>
                </a:highlight>
                <a:latin typeface="Courier New"/>
                <a:ea typeface="Courier New"/>
                <a:cs typeface="Courier New"/>
                <a:sym typeface="Courier New"/>
              </a:rPr>
              <a:t>fork</a:t>
            </a:r>
            <a:r>
              <a:rPr lang="en" sz="1400">
                <a:solidFill>
                  <a:srgbClr val="000000"/>
                </a:solidFill>
                <a:highlight>
                  <a:srgbClr val="FFFFFF"/>
                </a:highlight>
              </a:rPr>
              <a:t>().</a:t>
            </a:r>
            <a:endParaRPr sz="1400"/>
          </a:p>
          <a:p>
            <a:pPr marL="914400" lvl="1" indent="-317500" algn="l" rtl="0">
              <a:lnSpc>
                <a:spcPct val="158000"/>
              </a:lnSpc>
              <a:spcBef>
                <a:spcPts val="0"/>
              </a:spcBef>
              <a:spcAft>
                <a:spcPts val="0"/>
              </a:spcAft>
              <a:buClr>
                <a:srgbClr val="000000"/>
              </a:buClr>
              <a:buSzPts val="1400"/>
              <a:buChar char="○"/>
            </a:pPr>
            <a:r>
              <a:rPr lang="en" sz="1400" b="1">
                <a:solidFill>
                  <a:srgbClr val="000000"/>
                </a:solidFill>
                <a:highlight>
                  <a:srgbClr val="FFFFFF"/>
                </a:highlight>
              </a:rPr>
              <a:t>Negative</a:t>
            </a:r>
            <a:r>
              <a:rPr lang="en" sz="1400">
                <a:solidFill>
                  <a:srgbClr val="000000"/>
                </a:solidFill>
                <a:highlight>
                  <a:srgbClr val="FFFFFF"/>
                </a:highlight>
              </a:rPr>
              <a:t> </a:t>
            </a:r>
            <a:r>
              <a:rPr lang="en" sz="1400" b="1">
                <a:solidFill>
                  <a:srgbClr val="000000"/>
                </a:solidFill>
                <a:highlight>
                  <a:srgbClr val="FFFFFF"/>
                </a:highlight>
              </a:rPr>
              <a:t>Value</a:t>
            </a:r>
            <a:r>
              <a:rPr lang="en" sz="1400">
                <a:solidFill>
                  <a:srgbClr val="000000"/>
                </a:solidFill>
                <a:highlight>
                  <a:srgbClr val="FFFFFF"/>
                </a:highlight>
              </a:rPr>
              <a:t>: creation of a child process was unsuccessful.	</a:t>
            </a:r>
            <a:endParaRPr sz="1400">
              <a:solidFill>
                <a:srgbClr val="000000"/>
              </a:solidFill>
              <a:highlight>
                <a:srgbClr val="FFFFFF"/>
              </a:highlight>
            </a:endParaRPr>
          </a:p>
          <a:p>
            <a:pPr marL="914400" lvl="1" indent="-317500" algn="l" rtl="0">
              <a:lnSpc>
                <a:spcPct val="158000"/>
              </a:lnSpc>
              <a:spcBef>
                <a:spcPts val="0"/>
              </a:spcBef>
              <a:spcAft>
                <a:spcPts val="0"/>
              </a:spcAft>
              <a:buClr>
                <a:srgbClr val="000000"/>
              </a:buClr>
              <a:buSzPts val="1400"/>
              <a:buChar char="○"/>
            </a:pPr>
            <a:r>
              <a:rPr lang="en" sz="1400" b="1">
                <a:solidFill>
                  <a:srgbClr val="000000"/>
                </a:solidFill>
                <a:highlight>
                  <a:srgbClr val="FFFFFF"/>
                </a:highlight>
              </a:rPr>
              <a:t>Zero</a:t>
            </a:r>
            <a:r>
              <a:rPr lang="en" sz="1400">
                <a:solidFill>
                  <a:srgbClr val="000000"/>
                </a:solidFill>
                <a:highlight>
                  <a:srgbClr val="FFFFFF"/>
                </a:highlight>
              </a:rPr>
              <a:t>: Returned to the newly created child process.</a:t>
            </a:r>
            <a:endParaRPr sz="1400">
              <a:solidFill>
                <a:srgbClr val="000000"/>
              </a:solidFill>
              <a:highlight>
                <a:srgbClr val="FFFFFF"/>
              </a:highlight>
            </a:endParaRPr>
          </a:p>
          <a:p>
            <a:pPr marL="914400" lvl="1" indent="-317500" algn="l" rtl="0">
              <a:lnSpc>
                <a:spcPct val="158000"/>
              </a:lnSpc>
              <a:spcBef>
                <a:spcPts val="0"/>
              </a:spcBef>
              <a:spcAft>
                <a:spcPts val="0"/>
              </a:spcAft>
              <a:buClr>
                <a:srgbClr val="000000"/>
              </a:buClr>
              <a:buSzPts val="1400"/>
              <a:buChar char="○"/>
            </a:pPr>
            <a:r>
              <a:rPr lang="en" sz="1400" b="1">
                <a:solidFill>
                  <a:srgbClr val="000000"/>
                </a:solidFill>
                <a:highlight>
                  <a:srgbClr val="FFFFFF"/>
                </a:highlight>
              </a:rPr>
              <a:t>Positive</a:t>
            </a:r>
            <a:r>
              <a:rPr lang="en" sz="1400">
                <a:solidFill>
                  <a:srgbClr val="000000"/>
                </a:solidFill>
                <a:highlight>
                  <a:srgbClr val="FFFFFF"/>
                </a:highlight>
              </a:rPr>
              <a:t> </a:t>
            </a:r>
            <a:r>
              <a:rPr lang="en" sz="1400" b="1">
                <a:solidFill>
                  <a:srgbClr val="000000"/>
                </a:solidFill>
                <a:highlight>
                  <a:srgbClr val="FFFFFF"/>
                </a:highlight>
              </a:rPr>
              <a:t>value</a:t>
            </a:r>
            <a:r>
              <a:rPr lang="en" sz="1400">
                <a:solidFill>
                  <a:srgbClr val="000000"/>
                </a:solidFill>
                <a:highlight>
                  <a:srgbClr val="FFFFFF"/>
                </a:highlight>
              </a:rPr>
              <a:t>: Returned to parent or caller. The value contains process ID of newly created child process</a:t>
            </a:r>
            <a:endParaRPr sz="1400">
              <a:solidFill>
                <a:srgbClr val="000000"/>
              </a:solidFill>
              <a:highlight>
                <a:srgbClr val="FFFFFF"/>
              </a:highlight>
            </a:endParaRPr>
          </a:p>
          <a:p>
            <a:pPr marL="0" lvl="0" indent="0" algn="l" rtl="0">
              <a:spcBef>
                <a:spcPts val="3600"/>
              </a:spcBef>
              <a:spcAft>
                <a:spcPts val="1600"/>
              </a:spcAft>
              <a:buNone/>
            </a:pPr>
            <a:endParaRPr sz="1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Fork demo 1</a:t>
            </a:r>
            <a:endParaRPr/>
          </a:p>
        </p:txBody>
      </p:sp>
      <p:sp>
        <p:nvSpPr>
          <p:cNvPr id="241" name="Google Shape;241;p3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000000"/>
                </a:solidFill>
                <a:latin typeface="Courier New"/>
                <a:ea typeface="Courier New"/>
                <a:cs typeface="Courier New"/>
                <a:sym typeface="Courier New"/>
              </a:rPr>
              <a:t>#include &lt;stdio.h&gt; </a:t>
            </a:r>
            <a:endParaRPr sz="1200">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 sz="1200">
                <a:solidFill>
                  <a:srgbClr val="000000"/>
                </a:solidFill>
                <a:latin typeface="Courier New"/>
                <a:ea typeface="Courier New"/>
                <a:cs typeface="Courier New"/>
                <a:sym typeface="Courier New"/>
              </a:rPr>
              <a:t>#include &lt;sys/types.h&gt; </a:t>
            </a:r>
            <a:endParaRPr sz="1200">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 sz="1200">
                <a:solidFill>
                  <a:srgbClr val="000000"/>
                </a:solidFill>
                <a:latin typeface="Courier New"/>
                <a:ea typeface="Courier New"/>
                <a:cs typeface="Courier New"/>
                <a:sym typeface="Courier New"/>
              </a:rPr>
              <a:t>#include &lt;unistd.h&gt; </a:t>
            </a:r>
            <a:endParaRPr sz="1200">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 sz="1200">
                <a:solidFill>
                  <a:srgbClr val="000000"/>
                </a:solidFill>
                <a:latin typeface="Courier New"/>
                <a:ea typeface="Courier New"/>
                <a:cs typeface="Courier New"/>
                <a:sym typeface="Courier New"/>
              </a:rPr>
              <a:t>int main() { </a:t>
            </a:r>
            <a:endParaRPr sz="1200">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 sz="1200">
                <a:solidFill>
                  <a:srgbClr val="000000"/>
                </a:solidFill>
                <a:latin typeface="Courier New"/>
                <a:ea typeface="Courier New"/>
                <a:cs typeface="Courier New"/>
                <a:sym typeface="Courier New"/>
              </a:rPr>
              <a:t>  </a:t>
            </a:r>
            <a:endParaRPr sz="1200">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 sz="1200">
                <a:solidFill>
                  <a:srgbClr val="000000"/>
                </a:solidFill>
                <a:latin typeface="Courier New"/>
                <a:ea typeface="Courier New"/>
                <a:cs typeface="Courier New"/>
                <a:sym typeface="Courier New"/>
              </a:rPr>
              <a:t>    // make two process which run same program after this instruction </a:t>
            </a:r>
            <a:endParaRPr sz="1200">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 sz="1200">
                <a:solidFill>
                  <a:srgbClr val="000000"/>
                </a:solidFill>
                <a:latin typeface="Courier New"/>
                <a:ea typeface="Courier New"/>
                <a:cs typeface="Courier New"/>
                <a:sym typeface="Courier New"/>
              </a:rPr>
              <a:t>             fork(); </a:t>
            </a:r>
            <a:endParaRPr sz="1200">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 sz="1200">
                <a:solidFill>
                  <a:srgbClr val="000000"/>
                </a:solidFill>
                <a:latin typeface="Courier New"/>
                <a:ea typeface="Courier New"/>
                <a:cs typeface="Courier New"/>
                <a:sym typeface="Courier New"/>
              </a:rPr>
              <a:t>               </a:t>
            </a:r>
            <a:endParaRPr sz="1200">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 sz="1200">
                <a:solidFill>
                  <a:srgbClr val="000000"/>
                </a:solidFill>
                <a:latin typeface="Courier New"/>
                <a:ea typeface="Courier New"/>
                <a:cs typeface="Courier New"/>
                <a:sym typeface="Courier New"/>
              </a:rPr>
              <a:t>             printf("Hello world!\n"); </a:t>
            </a:r>
            <a:endParaRPr sz="1200">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 sz="1200">
                <a:solidFill>
                  <a:srgbClr val="000000"/>
                </a:solidFill>
                <a:latin typeface="Courier New"/>
                <a:ea typeface="Courier New"/>
                <a:cs typeface="Courier New"/>
                <a:sym typeface="Courier New"/>
              </a:rPr>
              <a:t>             return 0; </a:t>
            </a:r>
            <a:endParaRPr sz="1200">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 sz="1200">
                <a:solidFill>
                  <a:srgbClr val="000000"/>
                </a:solidFill>
                <a:latin typeface="Courier New"/>
                <a:ea typeface="Courier New"/>
                <a:cs typeface="Courier New"/>
                <a:sym typeface="Courier New"/>
              </a:rPr>
              <a:t>}</a:t>
            </a:r>
            <a:endParaRPr sz="1200">
              <a:solidFill>
                <a:srgbClr val="000000"/>
              </a:solidFill>
              <a:latin typeface="Courier New"/>
              <a:ea typeface="Courier New"/>
              <a:cs typeface="Courier New"/>
              <a:sym typeface="Courier New"/>
            </a:endParaRPr>
          </a:p>
          <a:p>
            <a:pPr marL="0" lvl="0" indent="0" algn="l" rtl="0">
              <a:spcBef>
                <a:spcPts val="0"/>
              </a:spcBef>
              <a:spcAft>
                <a:spcPts val="1600"/>
              </a:spcAft>
              <a:buNone/>
            </a:pPr>
            <a:endParaRPr sz="1200">
              <a:latin typeface="Courier New"/>
              <a:ea typeface="Courier New"/>
              <a:cs typeface="Courier New"/>
              <a:sym typeface="Courier New"/>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Fork Demo 1 Output</a:t>
            </a:r>
            <a:endParaRPr/>
          </a:p>
        </p:txBody>
      </p:sp>
      <p:sp>
        <p:nvSpPr>
          <p:cNvPr id="247" name="Google Shape;247;p3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latin typeface="Courier New"/>
                <a:ea typeface="Courier New"/>
                <a:cs typeface="Courier New"/>
                <a:sym typeface="Courier New"/>
              </a:rPr>
              <a:t>Hello World!</a:t>
            </a:r>
            <a:endParaRPr sz="1400">
              <a:latin typeface="Courier New"/>
              <a:ea typeface="Courier New"/>
              <a:cs typeface="Courier New"/>
              <a:sym typeface="Courier New"/>
            </a:endParaRPr>
          </a:p>
          <a:p>
            <a:pPr marL="0" lvl="0" indent="0" algn="l" rtl="0">
              <a:spcBef>
                <a:spcPts val="1600"/>
              </a:spcBef>
              <a:spcAft>
                <a:spcPts val="1600"/>
              </a:spcAft>
              <a:buNone/>
            </a:pPr>
            <a:r>
              <a:rPr lang="en" sz="1400">
                <a:latin typeface="Courier New"/>
                <a:ea typeface="Courier New"/>
                <a:cs typeface="Courier New"/>
                <a:sym typeface="Courier New"/>
              </a:rPr>
              <a:t>Hello World!</a:t>
            </a:r>
            <a:endParaRPr sz="1400">
              <a:latin typeface="Courier New"/>
              <a:ea typeface="Courier New"/>
              <a:cs typeface="Courier New"/>
              <a:sym typeface="Courier New"/>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Fork Demo 2</a:t>
            </a:r>
            <a:endParaRPr/>
          </a:p>
        </p:txBody>
      </p:sp>
      <p:sp>
        <p:nvSpPr>
          <p:cNvPr id="253" name="Google Shape;253;p3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000000"/>
                </a:solidFill>
                <a:latin typeface="Courier New"/>
                <a:ea typeface="Courier New"/>
                <a:cs typeface="Courier New"/>
                <a:sym typeface="Courier New"/>
              </a:rPr>
              <a:t>#include &lt;stdio.h&gt; </a:t>
            </a:r>
            <a:endParaRPr sz="1200">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 sz="1200">
                <a:solidFill>
                  <a:srgbClr val="000000"/>
                </a:solidFill>
                <a:latin typeface="Courier New"/>
                <a:ea typeface="Courier New"/>
                <a:cs typeface="Courier New"/>
                <a:sym typeface="Courier New"/>
              </a:rPr>
              <a:t>#include &lt;sys/types.h&gt; </a:t>
            </a:r>
            <a:endParaRPr sz="1200">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 sz="1200">
                <a:solidFill>
                  <a:srgbClr val="000000"/>
                </a:solidFill>
                <a:latin typeface="Courier New"/>
                <a:ea typeface="Courier New"/>
                <a:cs typeface="Courier New"/>
                <a:sym typeface="Courier New"/>
              </a:rPr>
              <a:t>int main() { </a:t>
            </a:r>
            <a:endParaRPr sz="1200">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 sz="1200">
                <a:solidFill>
                  <a:srgbClr val="000000"/>
                </a:solidFill>
                <a:latin typeface="Courier New"/>
                <a:ea typeface="Courier New"/>
                <a:cs typeface="Courier New"/>
                <a:sym typeface="Courier New"/>
              </a:rPr>
              <a:t>    fork(); </a:t>
            </a:r>
            <a:endParaRPr sz="1200">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 sz="1200">
                <a:solidFill>
                  <a:srgbClr val="000000"/>
                </a:solidFill>
                <a:latin typeface="Courier New"/>
                <a:ea typeface="Courier New"/>
                <a:cs typeface="Courier New"/>
                <a:sym typeface="Courier New"/>
              </a:rPr>
              <a:t>    fork(); </a:t>
            </a:r>
            <a:endParaRPr sz="1200">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 sz="1200">
                <a:solidFill>
                  <a:srgbClr val="000000"/>
                </a:solidFill>
                <a:latin typeface="Courier New"/>
                <a:ea typeface="Courier New"/>
                <a:cs typeface="Courier New"/>
                <a:sym typeface="Courier New"/>
              </a:rPr>
              <a:t>    fork(); </a:t>
            </a:r>
            <a:endParaRPr sz="1200">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 sz="1200">
                <a:solidFill>
                  <a:srgbClr val="000000"/>
                </a:solidFill>
                <a:latin typeface="Courier New"/>
                <a:ea typeface="Courier New"/>
                <a:cs typeface="Courier New"/>
                <a:sym typeface="Courier New"/>
              </a:rPr>
              <a:t>    printf("hello\n"); </a:t>
            </a:r>
            <a:endParaRPr sz="1200">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 sz="1200">
                <a:solidFill>
                  <a:srgbClr val="000000"/>
                </a:solidFill>
                <a:latin typeface="Courier New"/>
                <a:ea typeface="Courier New"/>
                <a:cs typeface="Courier New"/>
                <a:sym typeface="Courier New"/>
              </a:rPr>
              <a:t>    return 0; </a:t>
            </a:r>
            <a:endParaRPr sz="1200">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 sz="1200">
                <a:solidFill>
                  <a:srgbClr val="000000"/>
                </a:solidFill>
                <a:latin typeface="Courier New"/>
                <a:ea typeface="Courier New"/>
                <a:cs typeface="Courier New"/>
                <a:sym typeface="Courier New"/>
              </a:rPr>
              <a:t>}</a:t>
            </a:r>
            <a:endParaRPr sz="1200">
              <a:solidFill>
                <a:srgbClr val="000000"/>
              </a:solidFill>
              <a:latin typeface="Courier New"/>
              <a:ea typeface="Courier New"/>
              <a:cs typeface="Courier New"/>
              <a:sym typeface="Courier New"/>
            </a:endParaRPr>
          </a:p>
          <a:p>
            <a:pPr marL="0" lvl="0" indent="0" algn="l" rtl="0">
              <a:spcBef>
                <a:spcPts val="0"/>
              </a:spcBef>
              <a:spcAft>
                <a:spcPts val="1600"/>
              </a:spcAft>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Fork Demo 2 Output</a:t>
            </a:r>
            <a:endParaRPr/>
          </a:p>
        </p:txBody>
      </p:sp>
      <p:sp>
        <p:nvSpPr>
          <p:cNvPr id="259" name="Google Shape;259;p38"/>
          <p:cNvSpPr txBox="1">
            <a:spLocks noGrp="1"/>
          </p:cNvSpPr>
          <p:nvPr>
            <p:ph type="body" idx="1"/>
          </p:nvPr>
        </p:nvSpPr>
        <p:spPr>
          <a:xfrm>
            <a:off x="839725" y="180902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dirty="0">
                <a:latin typeface="Courier New"/>
                <a:ea typeface="Courier New"/>
                <a:cs typeface="Courier New"/>
                <a:sym typeface="Courier New"/>
              </a:rPr>
              <a:t>hello</a:t>
            </a:r>
            <a:endParaRPr lang="en-US" sz="1200" dirty="0">
              <a:latin typeface="Courier New"/>
              <a:ea typeface="Courier New"/>
              <a:cs typeface="Courier New"/>
              <a:sym typeface="Courier New"/>
            </a:endParaRPr>
          </a:p>
          <a:p>
            <a:pPr marL="0" lvl="0" indent="0" algn="l" rtl="0">
              <a:spcBef>
                <a:spcPts val="1600"/>
              </a:spcBef>
              <a:spcAft>
                <a:spcPts val="0"/>
              </a:spcAft>
              <a:buNone/>
            </a:pPr>
            <a:r>
              <a:rPr lang="en-US" sz="1200" dirty="0">
                <a:latin typeface="Courier New"/>
                <a:ea typeface="Courier New"/>
                <a:cs typeface="Courier New"/>
                <a:sym typeface="Courier New"/>
              </a:rPr>
              <a:t>hello</a:t>
            </a:r>
          </a:p>
          <a:p>
            <a:pPr marL="0" lvl="0" indent="0" algn="l" rtl="0">
              <a:spcBef>
                <a:spcPts val="1600"/>
              </a:spcBef>
              <a:spcAft>
                <a:spcPts val="0"/>
              </a:spcAft>
              <a:buNone/>
            </a:pPr>
            <a:r>
              <a:rPr lang="en" sz="1200" dirty="0">
                <a:latin typeface="Courier New"/>
                <a:ea typeface="Courier New"/>
                <a:cs typeface="Courier New"/>
                <a:sym typeface="Courier New"/>
              </a:rPr>
              <a:t>hello</a:t>
            </a:r>
            <a:endParaRPr sz="1200" dirty="0">
              <a:latin typeface="Courier New"/>
              <a:ea typeface="Courier New"/>
              <a:cs typeface="Courier New"/>
              <a:sym typeface="Courier New"/>
            </a:endParaRPr>
          </a:p>
          <a:p>
            <a:pPr marL="0" lvl="0" indent="0" algn="l" rtl="0">
              <a:spcBef>
                <a:spcPts val="1600"/>
              </a:spcBef>
              <a:spcAft>
                <a:spcPts val="0"/>
              </a:spcAft>
              <a:buNone/>
            </a:pPr>
            <a:r>
              <a:rPr lang="en" sz="1200" dirty="0">
                <a:latin typeface="Courier New"/>
                <a:ea typeface="Courier New"/>
                <a:cs typeface="Courier New"/>
                <a:sym typeface="Courier New"/>
              </a:rPr>
              <a:t>hello</a:t>
            </a:r>
            <a:endParaRPr sz="1200" dirty="0">
              <a:latin typeface="Courier New"/>
              <a:ea typeface="Courier New"/>
              <a:cs typeface="Courier New"/>
              <a:sym typeface="Courier New"/>
            </a:endParaRPr>
          </a:p>
          <a:p>
            <a:pPr marL="0" lvl="0" indent="0" algn="l" rtl="0">
              <a:spcBef>
                <a:spcPts val="1600"/>
              </a:spcBef>
              <a:spcAft>
                <a:spcPts val="0"/>
              </a:spcAft>
              <a:buNone/>
            </a:pPr>
            <a:r>
              <a:rPr lang="en" sz="1200" dirty="0">
                <a:latin typeface="Courier New"/>
                <a:ea typeface="Courier New"/>
                <a:cs typeface="Courier New"/>
                <a:sym typeface="Courier New"/>
              </a:rPr>
              <a:t>hello</a:t>
            </a:r>
            <a:endParaRPr sz="1200" dirty="0">
              <a:latin typeface="Courier New"/>
              <a:ea typeface="Courier New"/>
              <a:cs typeface="Courier New"/>
              <a:sym typeface="Courier New"/>
            </a:endParaRPr>
          </a:p>
          <a:p>
            <a:pPr marL="0" lvl="0" indent="0" algn="l" rtl="0">
              <a:spcBef>
                <a:spcPts val="1600"/>
              </a:spcBef>
              <a:spcAft>
                <a:spcPts val="0"/>
              </a:spcAft>
              <a:buNone/>
            </a:pPr>
            <a:r>
              <a:rPr lang="en" sz="1200" dirty="0">
                <a:latin typeface="Courier New"/>
                <a:ea typeface="Courier New"/>
                <a:cs typeface="Courier New"/>
                <a:sym typeface="Courier New"/>
              </a:rPr>
              <a:t>hello</a:t>
            </a:r>
            <a:endParaRPr sz="1200" dirty="0">
              <a:latin typeface="Courier New"/>
              <a:ea typeface="Courier New"/>
              <a:cs typeface="Courier New"/>
              <a:sym typeface="Courier New"/>
            </a:endParaRPr>
          </a:p>
          <a:p>
            <a:pPr marL="0" lvl="0" indent="0" algn="l" rtl="0">
              <a:spcBef>
                <a:spcPts val="1600"/>
              </a:spcBef>
              <a:spcAft>
                <a:spcPts val="0"/>
              </a:spcAft>
              <a:buNone/>
            </a:pPr>
            <a:r>
              <a:rPr lang="en" sz="1200" dirty="0">
                <a:latin typeface="Courier New"/>
                <a:ea typeface="Courier New"/>
                <a:cs typeface="Courier New"/>
                <a:sym typeface="Courier New"/>
              </a:rPr>
              <a:t>hello</a:t>
            </a:r>
            <a:endParaRPr sz="1200" dirty="0">
              <a:latin typeface="Courier New"/>
              <a:ea typeface="Courier New"/>
              <a:cs typeface="Courier New"/>
              <a:sym typeface="Courier New"/>
            </a:endParaRPr>
          </a:p>
          <a:p>
            <a:pPr marL="0" lvl="0" indent="0" algn="l" rtl="0">
              <a:spcBef>
                <a:spcPts val="1600"/>
              </a:spcBef>
              <a:spcAft>
                <a:spcPts val="0"/>
              </a:spcAft>
              <a:buNone/>
            </a:pPr>
            <a:r>
              <a:rPr lang="en" sz="1200" dirty="0">
                <a:latin typeface="Courier New"/>
                <a:ea typeface="Courier New"/>
                <a:cs typeface="Courier New"/>
                <a:sym typeface="Courier New"/>
              </a:rPr>
              <a:t>hello</a:t>
            </a:r>
            <a:endParaRPr sz="1200" dirty="0">
              <a:latin typeface="Courier New"/>
              <a:ea typeface="Courier New"/>
              <a:cs typeface="Courier New"/>
              <a:sym typeface="Courier New"/>
            </a:endParaRPr>
          </a:p>
          <a:p>
            <a:pPr marL="0" lvl="0" indent="0" algn="l" rtl="0">
              <a:spcBef>
                <a:spcPts val="1600"/>
              </a:spcBef>
              <a:spcAft>
                <a:spcPts val="1600"/>
              </a:spcAft>
              <a:buNone/>
            </a:pPr>
            <a:endParaRPr sz="1200" dirty="0">
              <a:latin typeface="Courier New"/>
              <a:ea typeface="Courier New"/>
              <a:cs typeface="Courier New"/>
              <a:sym typeface="Courier New"/>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39"/>
          <p:cNvSpPr txBox="1">
            <a:spLocks noGrp="1"/>
          </p:cNvSpPr>
          <p:nvPr>
            <p:ph type="title"/>
          </p:nvPr>
        </p:nvSpPr>
        <p:spPr>
          <a:xfrm>
            <a:off x="729450" y="12066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Fork Demo 3</a:t>
            </a:r>
            <a:endParaRPr/>
          </a:p>
        </p:txBody>
      </p:sp>
      <p:sp>
        <p:nvSpPr>
          <p:cNvPr id="265" name="Google Shape;265;p39"/>
          <p:cNvSpPr txBox="1">
            <a:spLocks noGrp="1"/>
          </p:cNvSpPr>
          <p:nvPr>
            <p:ph type="body" idx="1"/>
          </p:nvPr>
        </p:nvSpPr>
        <p:spPr>
          <a:xfrm>
            <a:off x="729450" y="16857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000000"/>
                </a:solidFill>
                <a:latin typeface="Courier New"/>
                <a:ea typeface="Courier New"/>
                <a:cs typeface="Courier New"/>
                <a:sym typeface="Courier New"/>
              </a:rPr>
              <a:t>#include &lt;stdio.h&gt; </a:t>
            </a:r>
            <a:endParaRPr sz="1200">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 sz="1200">
                <a:solidFill>
                  <a:srgbClr val="000000"/>
                </a:solidFill>
                <a:latin typeface="Courier New"/>
                <a:ea typeface="Courier New"/>
                <a:cs typeface="Courier New"/>
                <a:sym typeface="Courier New"/>
              </a:rPr>
              <a:t>#include &lt;sys/types.h&gt; </a:t>
            </a:r>
            <a:endParaRPr sz="1200">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 sz="1200">
                <a:solidFill>
                  <a:srgbClr val="000000"/>
                </a:solidFill>
                <a:latin typeface="Courier New"/>
                <a:ea typeface="Courier New"/>
                <a:cs typeface="Courier New"/>
                <a:sym typeface="Courier New"/>
              </a:rPr>
              <a:t>#include &lt;unistd.h&gt; </a:t>
            </a:r>
            <a:endParaRPr sz="1200">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 sz="1200">
                <a:solidFill>
                  <a:srgbClr val="000000"/>
                </a:solidFill>
                <a:latin typeface="Courier New"/>
                <a:ea typeface="Courier New"/>
                <a:cs typeface="Courier New"/>
                <a:sym typeface="Courier New"/>
              </a:rPr>
              <a:t>void forkexample() { </a:t>
            </a:r>
            <a:endParaRPr sz="1200">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 sz="1200">
                <a:solidFill>
                  <a:srgbClr val="000000"/>
                </a:solidFill>
                <a:latin typeface="Courier New"/>
                <a:ea typeface="Courier New"/>
                <a:cs typeface="Courier New"/>
                <a:sym typeface="Courier New"/>
              </a:rPr>
              <a:t>    // child process because return value zero </a:t>
            </a:r>
            <a:endParaRPr sz="1200">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 sz="1200">
                <a:solidFill>
                  <a:srgbClr val="000000"/>
                </a:solidFill>
                <a:latin typeface="Courier New"/>
                <a:ea typeface="Courier New"/>
                <a:cs typeface="Courier New"/>
                <a:sym typeface="Courier New"/>
              </a:rPr>
              <a:t>         if (fork() == 0) </a:t>
            </a:r>
            <a:endParaRPr sz="1200">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 sz="1200">
                <a:solidFill>
                  <a:srgbClr val="000000"/>
                </a:solidFill>
                <a:latin typeface="Courier New"/>
                <a:ea typeface="Courier New"/>
                <a:cs typeface="Courier New"/>
                <a:sym typeface="Courier New"/>
              </a:rPr>
              <a:t>                 printf("Hello from Child!\n"); </a:t>
            </a:r>
            <a:endParaRPr sz="1200">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 sz="1200">
                <a:solidFill>
                  <a:srgbClr val="000000"/>
                </a:solidFill>
                <a:latin typeface="Courier New"/>
                <a:ea typeface="Courier New"/>
                <a:cs typeface="Courier New"/>
                <a:sym typeface="Courier New"/>
              </a:rPr>
              <a:t>                   </a:t>
            </a:r>
            <a:endParaRPr sz="1200">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 sz="1200">
                <a:solidFill>
                  <a:srgbClr val="000000"/>
                </a:solidFill>
                <a:latin typeface="Courier New"/>
                <a:ea typeface="Courier New"/>
                <a:cs typeface="Courier New"/>
                <a:sym typeface="Courier New"/>
              </a:rPr>
              <a:t>    // parent process because return value non-zero. </a:t>
            </a:r>
            <a:endParaRPr sz="1200">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 sz="1200">
                <a:solidFill>
                  <a:srgbClr val="000000"/>
                </a:solidFill>
                <a:latin typeface="Courier New"/>
                <a:ea typeface="Courier New"/>
                <a:cs typeface="Courier New"/>
                <a:sym typeface="Courier New"/>
              </a:rPr>
              <a:t>          else</a:t>
            </a:r>
            <a:endParaRPr sz="1200">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 sz="1200">
                <a:solidFill>
                  <a:srgbClr val="000000"/>
                </a:solidFill>
                <a:latin typeface="Courier New"/>
                <a:ea typeface="Courier New"/>
                <a:cs typeface="Courier New"/>
                <a:sym typeface="Courier New"/>
              </a:rPr>
              <a:t>                 printf("Hello from Parent!\n"); </a:t>
            </a:r>
            <a:endParaRPr sz="1200">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 sz="1200">
                <a:solidFill>
                  <a:srgbClr val="000000"/>
                </a:solidFill>
                <a:latin typeface="Courier New"/>
                <a:ea typeface="Courier New"/>
                <a:cs typeface="Courier New"/>
                <a:sym typeface="Courier New"/>
              </a:rPr>
              <a:t> } </a:t>
            </a:r>
            <a:endParaRPr sz="1200">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 sz="1200">
                <a:solidFill>
                  <a:srgbClr val="000000"/>
                </a:solidFill>
                <a:latin typeface="Courier New"/>
                <a:ea typeface="Courier New"/>
                <a:cs typeface="Courier New"/>
                <a:sym typeface="Courier New"/>
              </a:rPr>
              <a:t>int main() { </a:t>
            </a:r>
            <a:endParaRPr sz="1200">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 sz="1200">
                <a:solidFill>
                  <a:srgbClr val="000000"/>
                </a:solidFill>
                <a:latin typeface="Courier New"/>
                <a:ea typeface="Courier New"/>
                <a:cs typeface="Courier New"/>
                <a:sym typeface="Courier New"/>
              </a:rPr>
              <a:t>	forkexample(); </a:t>
            </a:r>
            <a:endParaRPr sz="1200">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 sz="1200">
                <a:solidFill>
                  <a:srgbClr val="000000"/>
                </a:solidFill>
                <a:latin typeface="Courier New"/>
                <a:ea typeface="Courier New"/>
                <a:cs typeface="Courier New"/>
                <a:sym typeface="Courier New"/>
              </a:rPr>
              <a:t>        return 0; </a:t>
            </a:r>
            <a:endParaRPr sz="1200">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 sz="1200">
                <a:solidFill>
                  <a:srgbClr val="000000"/>
                </a:solidFill>
                <a:latin typeface="Courier New"/>
                <a:ea typeface="Courier New"/>
                <a:cs typeface="Courier New"/>
                <a:sym typeface="Courier New"/>
              </a:rPr>
              <a:t>} </a:t>
            </a:r>
            <a:endParaRPr sz="1200">
              <a:solidFill>
                <a:srgbClr val="000000"/>
              </a:solidFill>
              <a:latin typeface="Courier New"/>
              <a:ea typeface="Courier New"/>
              <a:cs typeface="Courier New"/>
              <a:sym typeface="Courier New"/>
            </a:endParaRPr>
          </a:p>
          <a:p>
            <a:pPr marL="0" lvl="0" indent="0" algn="l" rtl="0">
              <a:spcBef>
                <a:spcPts val="0"/>
              </a:spcBef>
              <a:spcAft>
                <a:spcPts val="1600"/>
              </a:spcAft>
              <a:buNone/>
            </a:pPr>
            <a:endParaRPr sz="1200">
              <a:latin typeface="Courier New"/>
              <a:ea typeface="Courier New"/>
              <a:cs typeface="Courier New"/>
              <a:sym typeface="Courier New"/>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Fork Demo 3 Output</a:t>
            </a:r>
            <a:endParaRPr/>
          </a:p>
        </p:txBody>
      </p:sp>
      <p:sp>
        <p:nvSpPr>
          <p:cNvPr id="271" name="Google Shape;271;p40"/>
          <p:cNvSpPr txBox="1">
            <a:spLocks noGrp="1"/>
          </p:cNvSpPr>
          <p:nvPr>
            <p:ph type="body" idx="1"/>
          </p:nvPr>
        </p:nvSpPr>
        <p:spPr>
          <a:xfrm>
            <a:off x="729450" y="1944400"/>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latin typeface="Courier New"/>
                <a:ea typeface="Courier New"/>
                <a:cs typeface="Courier New"/>
                <a:sym typeface="Courier New"/>
              </a:rPr>
              <a:t>Hello from Parent!</a:t>
            </a:r>
            <a:endParaRPr sz="1400">
              <a:latin typeface="Courier New"/>
              <a:ea typeface="Courier New"/>
              <a:cs typeface="Courier New"/>
              <a:sym typeface="Courier New"/>
            </a:endParaRPr>
          </a:p>
          <a:p>
            <a:pPr marL="0" lvl="0" indent="0" algn="l" rtl="0">
              <a:spcBef>
                <a:spcPts val="1600"/>
              </a:spcBef>
              <a:spcAft>
                <a:spcPts val="0"/>
              </a:spcAft>
              <a:buNone/>
            </a:pPr>
            <a:r>
              <a:rPr lang="en" sz="1400">
                <a:latin typeface="Courier New"/>
                <a:ea typeface="Courier New"/>
                <a:cs typeface="Courier New"/>
                <a:sym typeface="Courier New"/>
              </a:rPr>
              <a:t>Hello from Child!</a:t>
            </a:r>
            <a:endParaRPr sz="1400">
              <a:latin typeface="Courier New"/>
              <a:ea typeface="Courier New"/>
              <a:cs typeface="Courier New"/>
              <a:sym typeface="Courier New"/>
            </a:endParaRPr>
          </a:p>
          <a:p>
            <a:pPr marL="0" lvl="0" indent="0" algn="l" rtl="0">
              <a:spcBef>
                <a:spcPts val="1600"/>
              </a:spcBef>
              <a:spcAft>
                <a:spcPts val="0"/>
              </a:spcAft>
              <a:buNone/>
            </a:pPr>
            <a:endParaRPr sz="1400">
              <a:latin typeface="Courier New"/>
              <a:ea typeface="Courier New"/>
              <a:cs typeface="Courier New"/>
              <a:sym typeface="Courier New"/>
            </a:endParaRPr>
          </a:p>
          <a:p>
            <a:pPr marL="0" lvl="0" indent="0" algn="l" rtl="0">
              <a:spcBef>
                <a:spcPts val="1600"/>
              </a:spcBef>
              <a:spcAft>
                <a:spcPts val="0"/>
              </a:spcAft>
              <a:buNone/>
            </a:pPr>
            <a:r>
              <a:rPr lang="en" sz="1400">
                <a:latin typeface="Courier New"/>
                <a:ea typeface="Courier New"/>
                <a:cs typeface="Courier New"/>
                <a:sym typeface="Courier New"/>
              </a:rPr>
              <a:t>(or)</a:t>
            </a:r>
            <a:endParaRPr sz="1400">
              <a:latin typeface="Courier New"/>
              <a:ea typeface="Courier New"/>
              <a:cs typeface="Courier New"/>
              <a:sym typeface="Courier New"/>
            </a:endParaRPr>
          </a:p>
          <a:p>
            <a:pPr marL="0" lvl="0" indent="0" algn="l" rtl="0">
              <a:spcBef>
                <a:spcPts val="1600"/>
              </a:spcBef>
              <a:spcAft>
                <a:spcPts val="0"/>
              </a:spcAft>
              <a:buNone/>
            </a:pPr>
            <a:endParaRPr sz="1400">
              <a:latin typeface="Courier New"/>
              <a:ea typeface="Courier New"/>
              <a:cs typeface="Courier New"/>
              <a:sym typeface="Courier New"/>
            </a:endParaRPr>
          </a:p>
          <a:p>
            <a:pPr marL="0" lvl="0" indent="0" algn="l" rtl="0">
              <a:spcBef>
                <a:spcPts val="1600"/>
              </a:spcBef>
              <a:spcAft>
                <a:spcPts val="0"/>
              </a:spcAft>
              <a:buNone/>
            </a:pPr>
            <a:r>
              <a:rPr lang="en" sz="1400">
                <a:latin typeface="Courier New"/>
                <a:ea typeface="Courier New"/>
                <a:cs typeface="Courier New"/>
                <a:sym typeface="Courier New"/>
              </a:rPr>
              <a:t>Hello from Child!</a:t>
            </a:r>
            <a:endParaRPr sz="1400">
              <a:latin typeface="Courier New"/>
              <a:ea typeface="Courier New"/>
              <a:cs typeface="Courier New"/>
              <a:sym typeface="Courier New"/>
            </a:endParaRPr>
          </a:p>
          <a:p>
            <a:pPr marL="0" lvl="0" indent="0" algn="l" rtl="0">
              <a:spcBef>
                <a:spcPts val="1600"/>
              </a:spcBef>
              <a:spcAft>
                <a:spcPts val="1600"/>
              </a:spcAft>
              <a:buNone/>
            </a:pPr>
            <a:r>
              <a:rPr lang="en" sz="1400">
                <a:latin typeface="Courier New"/>
                <a:ea typeface="Courier New"/>
                <a:cs typeface="Courier New"/>
                <a:sym typeface="Courier New"/>
              </a:rPr>
              <a:t>Hello from Parent!</a:t>
            </a:r>
            <a:endParaRPr sz="1400">
              <a:latin typeface="Courier New"/>
              <a:ea typeface="Courier New"/>
              <a:cs typeface="Courier New"/>
              <a:sym typeface="Courier New"/>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41"/>
          <p:cNvSpPr txBox="1">
            <a:spLocks noGrp="1"/>
          </p:cNvSpPr>
          <p:nvPr>
            <p:ph type="title"/>
          </p:nvPr>
        </p:nvSpPr>
        <p:spPr>
          <a:xfrm>
            <a:off x="729450" y="11057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Fork Demo 4 </a:t>
            </a:r>
            <a:endParaRPr/>
          </a:p>
        </p:txBody>
      </p:sp>
      <p:sp>
        <p:nvSpPr>
          <p:cNvPr id="277" name="Google Shape;277;p41"/>
          <p:cNvSpPr txBox="1">
            <a:spLocks noGrp="1"/>
          </p:cNvSpPr>
          <p:nvPr>
            <p:ph type="body" idx="1"/>
          </p:nvPr>
        </p:nvSpPr>
        <p:spPr>
          <a:xfrm>
            <a:off x="729450" y="15064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dirty="0">
                <a:solidFill>
                  <a:srgbClr val="000000"/>
                </a:solidFill>
                <a:latin typeface="Courier New"/>
                <a:ea typeface="Courier New"/>
                <a:cs typeface="Courier New"/>
                <a:sym typeface="Courier New"/>
              </a:rPr>
              <a:t>#include &lt;</a:t>
            </a:r>
            <a:r>
              <a:rPr lang="en" sz="1200" dirty="0" err="1">
                <a:solidFill>
                  <a:srgbClr val="000000"/>
                </a:solidFill>
                <a:latin typeface="Courier New"/>
                <a:ea typeface="Courier New"/>
                <a:cs typeface="Courier New"/>
                <a:sym typeface="Courier New"/>
              </a:rPr>
              <a:t>stdio.h</a:t>
            </a:r>
            <a:r>
              <a:rPr lang="en" sz="1200" dirty="0">
                <a:solidFill>
                  <a:srgbClr val="000000"/>
                </a:solidFill>
                <a:latin typeface="Courier New"/>
                <a:ea typeface="Courier New"/>
                <a:cs typeface="Courier New"/>
                <a:sym typeface="Courier New"/>
              </a:rPr>
              <a:t>&gt; </a:t>
            </a:r>
            <a:endParaRPr sz="1200" dirty="0">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 sz="1200" dirty="0">
                <a:solidFill>
                  <a:srgbClr val="000000"/>
                </a:solidFill>
                <a:latin typeface="Courier New"/>
                <a:ea typeface="Courier New"/>
                <a:cs typeface="Courier New"/>
                <a:sym typeface="Courier New"/>
              </a:rPr>
              <a:t>#include &lt;sys/</a:t>
            </a:r>
            <a:r>
              <a:rPr lang="en" sz="1200" dirty="0" err="1">
                <a:solidFill>
                  <a:srgbClr val="000000"/>
                </a:solidFill>
                <a:latin typeface="Courier New"/>
                <a:ea typeface="Courier New"/>
                <a:cs typeface="Courier New"/>
                <a:sym typeface="Courier New"/>
              </a:rPr>
              <a:t>types.h</a:t>
            </a:r>
            <a:r>
              <a:rPr lang="en" sz="1200" dirty="0">
                <a:solidFill>
                  <a:srgbClr val="000000"/>
                </a:solidFill>
                <a:latin typeface="Courier New"/>
                <a:ea typeface="Courier New"/>
                <a:cs typeface="Courier New"/>
                <a:sym typeface="Courier New"/>
              </a:rPr>
              <a:t>&gt; </a:t>
            </a:r>
            <a:endParaRPr sz="1200" dirty="0">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 sz="1200" dirty="0">
                <a:solidFill>
                  <a:srgbClr val="000000"/>
                </a:solidFill>
                <a:latin typeface="Courier New"/>
                <a:ea typeface="Courier New"/>
                <a:cs typeface="Courier New"/>
                <a:sym typeface="Courier New"/>
              </a:rPr>
              <a:t>#include &lt;</a:t>
            </a:r>
            <a:r>
              <a:rPr lang="en" sz="1200" dirty="0" err="1">
                <a:solidFill>
                  <a:srgbClr val="000000"/>
                </a:solidFill>
                <a:latin typeface="Courier New"/>
                <a:ea typeface="Courier New"/>
                <a:cs typeface="Courier New"/>
                <a:sym typeface="Courier New"/>
              </a:rPr>
              <a:t>unistd.h</a:t>
            </a:r>
            <a:r>
              <a:rPr lang="en" sz="1200" dirty="0">
                <a:solidFill>
                  <a:srgbClr val="000000"/>
                </a:solidFill>
                <a:latin typeface="Courier New"/>
                <a:ea typeface="Courier New"/>
                <a:cs typeface="Courier New"/>
                <a:sym typeface="Courier New"/>
              </a:rPr>
              <a:t>&gt; </a:t>
            </a:r>
            <a:endParaRPr sz="1200" dirty="0">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 sz="1200" dirty="0">
                <a:solidFill>
                  <a:srgbClr val="000000"/>
                </a:solidFill>
                <a:latin typeface="Courier New"/>
                <a:ea typeface="Courier New"/>
                <a:cs typeface="Courier New"/>
                <a:sym typeface="Courier New"/>
              </a:rPr>
              <a:t>  </a:t>
            </a:r>
            <a:endParaRPr sz="1200" dirty="0">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 sz="1200" dirty="0">
                <a:solidFill>
                  <a:srgbClr val="000000"/>
                </a:solidFill>
                <a:latin typeface="Courier New"/>
                <a:ea typeface="Courier New"/>
                <a:cs typeface="Courier New"/>
                <a:sym typeface="Courier New"/>
              </a:rPr>
              <a:t>void </a:t>
            </a:r>
            <a:r>
              <a:rPr lang="en" sz="1200" dirty="0" err="1">
                <a:solidFill>
                  <a:srgbClr val="000000"/>
                </a:solidFill>
                <a:latin typeface="Courier New"/>
                <a:ea typeface="Courier New"/>
                <a:cs typeface="Courier New"/>
                <a:sym typeface="Courier New"/>
              </a:rPr>
              <a:t>forkexample</a:t>
            </a:r>
            <a:r>
              <a:rPr lang="en" sz="1200" dirty="0">
                <a:solidFill>
                  <a:srgbClr val="000000"/>
                </a:solidFill>
                <a:latin typeface="Courier New"/>
                <a:ea typeface="Courier New"/>
                <a:cs typeface="Courier New"/>
                <a:sym typeface="Courier New"/>
              </a:rPr>
              <a:t>() { </a:t>
            </a:r>
            <a:endParaRPr sz="1200" dirty="0">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 sz="1200" dirty="0">
                <a:solidFill>
                  <a:srgbClr val="000000"/>
                </a:solidFill>
                <a:latin typeface="Courier New"/>
                <a:ea typeface="Courier New"/>
                <a:cs typeface="Courier New"/>
                <a:sym typeface="Courier New"/>
              </a:rPr>
              <a:t>    int x = 1; </a:t>
            </a:r>
            <a:endParaRPr sz="1200" dirty="0">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 sz="1200" dirty="0">
                <a:solidFill>
                  <a:srgbClr val="000000"/>
                </a:solidFill>
                <a:latin typeface="Courier New"/>
                <a:ea typeface="Courier New"/>
                <a:cs typeface="Courier New"/>
                <a:sym typeface="Courier New"/>
              </a:rPr>
              <a:t>  </a:t>
            </a:r>
            <a:endParaRPr sz="1200" dirty="0">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 sz="1200" dirty="0">
                <a:solidFill>
                  <a:srgbClr val="000000"/>
                </a:solidFill>
                <a:latin typeface="Courier New"/>
                <a:ea typeface="Courier New"/>
                <a:cs typeface="Courier New"/>
                <a:sym typeface="Courier New"/>
              </a:rPr>
              <a:t>    if (fork() == 0) </a:t>
            </a:r>
            <a:endParaRPr sz="1200" dirty="0">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 sz="1200" dirty="0">
                <a:solidFill>
                  <a:srgbClr val="000000"/>
                </a:solidFill>
                <a:latin typeface="Courier New"/>
                <a:ea typeface="Courier New"/>
                <a:cs typeface="Courier New"/>
                <a:sym typeface="Courier New"/>
              </a:rPr>
              <a:t>        </a:t>
            </a:r>
            <a:r>
              <a:rPr lang="en" sz="1200" dirty="0" err="1">
                <a:solidFill>
                  <a:srgbClr val="000000"/>
                </a:solidFill>
                <a:latin typeface="Courier New"/>
                <a:ea typeface="Courier New"/>
                <a:cs typeface="Courier New"/>
                <a:sym typeface="Courier New"/>
              </a:rPr>
              <a:t>printf</a:t>
            </a:r>
            <a:r>
              <a:rPr lang="en" sz="1200" dirty="0">
                <a:solidFill>
                  <a:srgbClr val="000000"/>
                </a:solidFill>
                <a:latin typeface="Courier New"/>
                <a:ea typeface="Courier New"/>
                <a:cs typeface="Courier New"/>
                <a:sym typeface="Courier New"/>
              </a:rPr>
              <a:t>("Child has x = %d\n", ++x); </a:t>
            </a:r>
            <a:endParaRPr sz="1200" dirty="0">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 sz="1200" dirty="0">
                <a:solidFill>
                  <a:srgbClr val="000000"/>
                </a:solidFill>
                <a:latin typeface="Courier New"/>
                <a:ea typeface="Courier New"/>
                <a:cs typeface="Courier New"/>
                <a:sym typeface="Courier New"/>
              </a:rPr>
              <a:t>    else</a:t>
            </a:r>
            <a:endParaRPr sz="1200" dirty="0">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 sz="1200" dirty="0">
                <a:solidFill>
                  <a:srgbClr val="000000"/>
                </a:solidFill>
                <a:latin typeface="Courier New"/>
                <a:ea typeface="Courier New"/>
                <a:cs typeface="Courier New"/>
                <a:sym typeface="Courier New"/>
              </a:rPr>
              <a:t>        </a:t>
            </a:r>
            <a:r>
              <a:rPr lang="en" sz="1200" dirty="0" err="1">
                <a:solidFill>
                  <a:srgbClr val="000000"/>
                </a:solidFill>
                <a:latin typeface="Courier New"/>
                <a:ea typeface="Courier New"/>
                <a:cs typeface="Courier New"/>
                <a:sym typeface="Courier New"/>
              </a:rPr>
              <a:t>printf</a:t>
            </a:r>
            <a:r>
              <a:rPr lang="en" sz="1200" dirty="0">
                <a:solidFill>
                  <a:srgbClr val="000000"/>
                </a:solidFill>
                <a:latin typeface="Courier New"/>
                <a:ea typeface="Courier New"/>
                <a:cs typeface="Courier New"/>
                <a:sym typeface="Courier New"/>
              </a:rPr>
              <a:t>("Parent has x = %d\n", --x); </a:t>
            </a:r>
            <a:endParaRPr sz="1200" dirty="0">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 sz="1200" dirty="0">
                <a:solidFill>
                  <a:srgbClr val="000000"/>
                </a:solidFill>
                <a:latin typeface="Courier New"/>
                <a:ea typeface="Courier New"/>
                <a:cs typeface="Courier New"/>
                <a:sym typeface="Courier New"/>
              </a:rPr>
              <a:t>} </a:t>
            </a:r>
            <a:endParaRPr sz="1200" dirty="0">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 sz="1200" dirty="0">
                <a:solidFill>
                  <a:srgbClr val="000000"/>
                </a:solidFill>
                <a:latin typeface="Courier New"/>
                <a:ea typeface="Courier New"/>
                <a:cs typeface="Courier New"/>
                <a:sym typeface="Courier New"/>
              </a:rPr>
              <a:t>int main() { </a:t>
            </a:r>
            <a:endParaRPr sz="1200" dirty="0">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 sz="1200" dirty="0">
                <a:solidFill>
                  <a:srgbClr val="000000"/>
                </a:solidFill>
                <a:latin typeface="Courier New"/>
                <a:ea typeface="Courier New"/>
                <a:cs typeface="Courier New"/>
                <a:sym typeface="Courier New"/>
              </a:rPr>
              <a:t>    </a:t>
            </a:r>
            <a:r>
              <a:rPr lang="en" sz="1200" dirty="0" err="1">
                <a:solidFill>
                  <a:srgbClr val="000000"/>
                </a:solidFill>
                <a:latin typeface="Courier New"/>
                <a:ea typeface="Courier New"/>
                <a:cs typeface="Courier New"/>
                <a:sym typeface="Courier New"/>
              </a:rPr>
              <a:t>forkexample</a:t>
            </a:r>
            <a:r>
              <a:rPr lang="en" sz="1200" dirty="0">
                <a:solidFill>
                  <a:srgbClr val="000000"/>
                </a:solidFill>
                <a:latin typeface="Courier New"/>
                <a:ea typeface="Courier New"/>
                <a:cs typeface="Courier New"/>
                <a:sym typeface="Courier New"/>
              </a:rPr>
              <a:t>(); </a:t>
            </a:r>
            <a:endParaRPr sz="1200" dirty="0">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 sz="1200" dirty="0">
                <a:solidFill>
                  <a:srgbClr val="000000"/>
                </a:solidFill>
                <a:latin typeface="Courier New"/>
                <a:ea typeface="Courier New"/>
                <a:cs typeface="Courier New"/>
                <a:sym typeface="Courier New"/>
              </a:rPr>
              <a:t>    return 0; </a:t>
            </a:r>
            <a:endParaRPr sz="1200" dirty="0">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 sz="1200" dirty="0">
                <a:solidFill>
                  <a:srgbClr val="000000"/>
                </a:solidFill>
                <a:latin typeface="Courier New"/>
                <a:ea typeface="Courier New"/>
                <a:cs typeface="Courier New"/>
                <a:sym typeface="Courier New"/>
              </a:rPr>
              <a:t>} </a:t>
            </a:r>
            <a:endParaRPr sz="1200" dirty="0">
              <a:solidFill>
                <a:srgbClr val="000000"/>
              </a:solidFill>
              <a:latin typeface="Courier New"/>
              <a:ea typeface="Courier New"/>
              <a:cs typeface="Courier New"/>
              <a:sym typeface="Courier New"/>
            </a:endParaRPr>
          </a:p>
          <a:p>
            <a:pPr marL="0" lvl="0" indent="0" algn="l" rtl="0">
              <a:spcBef>
                <a:spcPts val="0"/>
              </a:spcBef>
              <a:spcAft>
                <a:spcPts val="1600"/>
              </a:spcAft>
              <a:buNone/>
            </a:pPr>
            <a:endParaRPr sz="1200" dirty="0">
              <a:latin typeface="Courier New"/>
              <a:ea typeface="Courier New"/>
              <a:cs typeface="Courier New"/>
              <a:sym typeface="Courier New"/>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4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Fork Demo 4 Output</a:t>
            </a:r>
            <a:endParaRPr/>
          </a:p>
        </p:txBody>
      </p:sp>
      <p:sp>
        <p:nvSpPr>
          <p:cNvPr id="283" name="Google Shape;283;p42"/>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rgbClr val="000000"/>
                </a:solidFill>
                <a:latin typeface="Courier New"/>
                <a:ea typeface="Courier New"/>
                <a:cs typeface="Courier New"/>
                <a:sym typeface="Courier New"/>
              </a:rPr>
              <a:t>Parent has x = 0</a:t>
            </a:r>
            <a:endParaRPr sz="1400">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 sz="1400">
                <a:solidFill>
                  <a:srgbClr val="000000"/>
                </a:solidFill>
                <a:latin typeface="Courier New"/>
                <a:ea typeface="Courier New"/>
                <a:cs typeface="Courier New"/>
                <a:sym typeface="Courier New"/>
              </a:rPr>
              <a:t>Child has x = 2</a:t>
            </a:r>
            <a:endParaRPr sz="1400">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 sz="1400">
                <a:latin typeface="Courier New"/>
                <a:ea typeface="Courier New"/>
                <a:cs typeface="Courier New"/>
                <a:sym typeface="Courier New"/>
              </a:rPr>
              <a:t> </a:t>
            </a:r>
            <a:endParaRPr sz="1400">
              <a:latin typeface="Courier New"/>
              <a:ea typeface="Courier New"/>
              <a:cs typeface="Courier New"/>
              <a:sym typeface="Courier New"/>
            </a:endParaRPr>
          </a:p>
          <a:p>
            <a:pPr marL="0" lvl="0" indent="0" algn="l" rtl="0">
              <a:spcBef>
                <a:spcPts val="1600"/>
              </a:spcBef>
              <a:spcAft>
                <a:spcPts val="0"/>
              </a:spcAft>
              <a:buNone/>
            </a:pPr>
            <a:r>
              <a:rPr lang="en" sz="1400">
                <a:latin typeface="Courier New"/>
                <a:ea typeface="Courier New"/>
                <a:cs typeface="Courier New"/>
                <a:sym typeface="Courier New"/>
              </a:rPr>
              <a:t>(Or)</a:t>
            </a:r>
            <a:endParaRPr sz="1400">
              <a:latin typeface="Courier New"/>
              <a:ea typeface="Courier New"/>
              <a:cs typeface="Courier New"/>
              <a:sym typeface="Courier New"/>
            </a:endParaRPr>
          </a:p>
          <a:p>
            <a:pPr marL="0" lvl="0" indent="0" algn="l" rtl="0">
              <a:spcBef>
                <a:spcPts val="1600"/>
              </a:spcBef>
              <a:spcAft>
                <a:spcPts val="0"/>
              </a:spcAft>
              <a:buNone/>
            </a:pPr>
            <a:r>
              <a:rPr lang="en" sz="1400">
                <a:solidFill>
                  <a:srgbClr val="000000"/>
                </a:solidFill>
                <a:latin typeface="Courier New"/>
                <a:ea typeface="Courier New"/>
                <a:cs typeface="Courier New"/>
                <a:sym typeface="Courier New"/>
              </a:rPr>
              <a:t>Child has x = 2</a:t>
            </a:r>
            <a:endParaRPr sz="1400">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 sz="1400">
                <a:solidFill>
                  <a:srgbClr val="000000"/>
                </a:solidFill>
                <a:latin typeface="Courier New"/>
                <a:ea typeface="Courier New"/>
                <a:cs typeface="Courier New"/>
                <a:sym typeface="Courier New"/>
              </a:rPr>
              <a:t>Parent  has x = 0</a:t>
            </a:r>
            <a:endParaRPr sz="1400">
              <a:latin typeface="Courier New"/>
              <a:ea typeface="Courier New"/>
              <a:cs typeface="Courier New"/>
              <a:sym typeface="Courier New"/>
            </a:endParaRPr>
          </a:p>
          <a:p>
            <a:pPr marL="0" lvl="0" indent="0" algn="l" rtl="0">
              <a:spcBef>
                <a:spcPts val="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And as you know:</a:t>
            </a:r>
            <a:endParaRPr/>
          </a:p>
        </p:txBody>
      </p:sp>
      <p:sp>
        <p:nvSpPr>
          <p:cNvPr id="99" name="Google Shape;99;p1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434343"/>
              </a:buClr>
              <a:buSzPts val="1400"/>
              <a:buChar char="●"/>
            </a:pPr>
            <a:r>
              <a:rPr lang="en" sz="1400" dirty="0">
                <a:solidFill>
                  <a:srgbClr val="434343"/>
                </a:solidFill>
              </a:rPr>
              <a:t>Project 1A due on Wednesday (01/22/2020) at 11:59 PM</a:t>
            </a:r>
            <a:endParaRPr sz="1400" dirty="0">
              <a:solidFill>
                <a:srgbClr val="434343"/>
              </a:solidFill>
            </a:endParaRPr>
          </a:p>
          <a:p>
            <a:pPr marL="457200" lvl="0" indent="-317500" algn="l" rtl="0">
              <a:spcBef>
                <a:spcPts val="0"/>
              </a:spcBef>
              <a:spcAft>
                <a:spcPts val="0"/>
              </a:spcAft>
              <a:buClr>
                <a:srgbClr val="434343"/>
              </a:buClr>
              <a:buSzPts val="1400"/>
              <a:buChar char="●"/>
            </a:pPr>
            <a:r>
              <a:rPr lang="en" sz="1400" b="1" dirty="0">
                <a:solidFill>
                  <a:srgbClr val="434343"/>
                </a:solidFill>
              </a:rPr>
              <a:t>Late Policy</a:t>
            </a:r>
            <a:r>
              <a:rPr lang="en" sz="1400" dirty="0">
                <a:solidFill>
                  <a:srgbClr val="434343"/>
                </a:solidFill>
              </a:rPr>
              <a:t> : Exponential as discussed previously</a:t>
            </a:r>
            <a:endParaRPr sz="1400" dirty="0">
              <a:solidFill>
                <a:srgbClr val="434343"/>
              </a:solidFill>
            </a:endParaRPr>
          </a:p>
          <a:p>
            <a:pPr marL="457200" lvl="0" indent="-317500" algn="l" rtl="0">
              <a:spcBef>
                <a:spcPts val="0"/>
              </a:spcBef>
              <a:spcAft>
                <a:spcPts val="0"/>
              </a:spcAft>
              <a:buClr>
                <a:srgbClr val="434343"/>
              </a:buClr>
              <a:buSzPts val="1400"/>
              <a:buChar char="●"/>
            </a:pPr>
            <a:r>
              <a:rPr lang="en" sz="1400" dirty="0">
                <a:solidFill>
                  <a:srgbClr val="434343"/>
                </a:solidFill>
              </a:rPr>
              <a:t>Please remember to </a:t>
            </a:r>
            <a:r>
              <a:rPr lang="en" sz="1400" b="1" dirty="0">
                <a:solidFill>
                  <a:srgbClr val="434343"/>
                </a:solidFill>
              </a:rPr>
              <a:t>download your submissions</a:t>
            </a:r>
            <a:r>
              <a:rPr lang="en" sz="1400" dirty="0">
                <a:solidFill>
                  <a:srgbClr val="434343"/>
                </a:solidFill>
              </a:rPr>
              <a:t> and check if you submitted the correct files. Empty submissions - or submissions in the wrong format - cannot be graded and will therefore be scored with a 0</a:t>
            </a:r>
            <a:endParaRPr sz="1400" dirty="0">
              <a:solidFill>
                <a:srgbClr val="434343"/>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43"/>
          <p:cNvSpPr txBox="1">
            <a:spLocks noGrp="1"/>
          </p:cNvSpPr>
          <p:nvPr>
            <p:ph type="title"/>
          </p:nvPr>
        </p:nvSpPr>
        <p:spPr>
          <a:xfrm>
            <a:off x="729450" y="118507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Pipe</a:t>
            </a:r>
            <a:endParaRPr/>
          </a:p>
        </p:txBody>
      </p:sp>
      <p:sp>
        <p:nvSpPr>
          <p:cNvPr id="289" name="Google Shape;289;p43"/>
          <p:cNvSpPr txBox="1">
            <a:spLocks noGrp="1"/>
          </p:cNvSpPr>
          <p:nvPr>
            <p:ph type="body" idx="1"/>
          </p:nvPr>
        </p:nvSpPr>
        <p:spPr>
          <a:xfrm>
            <a:off x="729450" y="1608200"/>
            <a:ext cx="7688700" cy="22611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400">
                <a:solidFill>
                  <a:srgbClr val="000000"/>
                </a:solidFill>
              </a:rPr>
              <a:t>Simply put, a pipe is a method of connecting the standard output of one process to the standard</a:t>
            </a:r>
            <a:r>
              <a:rPr lang="en" sz="1400" i="1">
                <a:solidFill>
                  <a:srgbClr val="000000"/>
                </a:solidFill>
              </a:rPr>
              <a:t> </a:t>
            </a:r>
            <a:r>
              <a:rPr lang="en" sz="1400">
                <a:solidFill>
                  <a:srgbClr val="000000"/>
                </a:solidFill>
              </a:rPr>
              <a:t>input of another</a:t>
            </a:r>
            <a:endParaRPr sz="1400">
              <a:solidFill>
                <a:srgbClr val="000000"/>
              </a:solidFill>
            </a:endParaRPr>
          </a:p>
          <a:p>
            <a:pPr marL="457200" lvl="0" indent="-317500" algn="l" rtl="0">
              <a:spcBef>
                <a:spcPts val="0"/>
              </a:spcBef>
              <a:spcAft>
                <a:spcPts val="0"/>
              </a:spcAft>
              <a:buClr>
                <a:srgbClr val="000000"/>
              </a:buClr>
              <a:buSzPts val="1400"/>
              <a:buChar char="●"/>
            </a:pPr>
            <a:r>
              <a:rPr lang="en" sz="1400">
                <a:solidFill>
                  <a:srgbClr val="000000"/>
                </a:solidFill>
              </a:rPr>
              <a:t>When a process creates a pipe, the kernel sets up two file descriptors for use by the pipe. One descriptor is used to allow a path of input into the pipe (write), while the other is used to obtain data from the pipe (read). Consider this representation of a process and the kernel after a pipe has been created:</a:t>
            </a:r>
            <a:endParaRPr sz="1400">
              <a:solidFill>
                <a:srgbClr val="000000"/>
              </a:solidFill>
            </a:endParaRPr>
          </a:p>
          <a:p>
            <a:pPr marL="0" lvl="0" indent="0" algn="l" rtl="0">
              <a:spcBef>
                <a:spcPts val="1600"/>
              </a:spcBef>
              <a:spcAft>
                <a:spcPts val="0"/>
              </a:spcAft>
              <a:buNone/>
            </a:pPr>
            <a:endParaRPr sz="1400">
              <a:solidFill>
                <a:srgbClr val="000000"/>
              </a:solidFill>
            </a:endParaRPr>
          </a:p>
          <a:p>
            <a:pPr marL="457200" lvl="0" indent="0" algn="l" rtl="0">
              <a:spcBef>
                <a:spcPts val="1600"/>
              </a:spcBef>
              <a:spcAft>
                <a:spcPts val="0"/>
              </a:spcAft>
              <a:buNone/>
            </a:pPr>
            <a:endParaRPr sz="1400">
              <a:solidFill>
                <a:srgbClr val="000000"/>
              </a:solidFill>
            </a:endParaRPr>
          </a:p>
          <a:p>
            <a:pPr marL="457200" lvl="0" indent="-317500" algn="l" rtl="0">
              <a:spcBef>
                <a:spcPts val="1600"/>
              </a:spcBef>
              <a:spcAft>
                <a:spcPts val="0"/>
              </a:spcAft>
              <a:buClr>
                <a:srgbClr val="000000"/>
              </a:buClr>
              <a:buSzPts val="1400"/>
              <a:buChar char="●"/>
            </a:pPr>
            <a:r>
              <a:rPr lang="en" sz="1400">
                <a:solidFill>
                  <a:srgbClr val="000000"/>
                </a:solidFill>
              </a:rPr>
              <a:t>At this point, the pipe is fairly useless. After all, why go to the trouble of creating a pipe if we are only going to talk to ourself?</a:t>
            </a:r>
            <a:endParaRPr sz="1400">
              <a:solidFill>
                <a:srgbClr val="000000"/>
              </a:solidFill>
            </a:endParaRPr>
          </a:p>
        </p:txBody>
      </p:sp>
      <p:pic>
        <p:nvPicPr>
          <p:cNvPr id="290" name="Google Shape;290;p43"/>
          <p:cNvPicPr preferRelativeResize="0"/>
          <p:nvPr/>
        </p:nvPicPr>
        <p:blipFill>
          <a:blip r:embed="rId3">
            <a:alphaModFix/>
          </a:blip>
          <a:stretch>
            <a:fillRect/>
          </a:stretch>
        </p:blipFill>
        <p:spPr>
          <a:xfrm>
            <a:off x="3285125" y="3126450"/>
            <a:ext cx="3137676" cy="11317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4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Pipe</a:t>
            </a:r>
            <a:endParaRPr/>
          </a:p>
        </p:txBody>
      </p:sp>
      <p:sp>
        <p:nvSpPr>
          <p:cNvPr id="296" name="Google Shape;296;p44"/>
          <p:cNvSpPr txBox="1">
            <a:spLocks noGrp="1"/>
          </p:cNvSpPr>
          <p:nvPr>
            <p:ph type="body" idx="1"/>
          </p:nvPr>
        </p:nvSpPr>
        <p:spPr>
          <a:xfrm>
            <a:off x="729450" y="1853850"/>
            <a:ext cx="7688700" cy="22611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sz="1400"/>
              <a:t>At this point, the creating process typically forks a child process. Since a child process will inherit any open file descriptors from the parent, we now have the basis for multi-process communication (between parent and child). Consider this updated version of our simple sketch:</a:t>
            </a:r>
            <a:endParaRPr sz="1400"/>
          </a:p>
          <a:p>
            <a:pPr marL="0" lvl="0" indent="0" algn="l" rtl="0">
              <a:spcBef>
                <a:spcPts val="1200"/>
              </a:spcBef>
              <a:spcAft>
                <a:spcPts val="0"/>
              </a:spcAft>
              <a:buNone/>
            </a:pPr>
            <a:endParaRPr sz="1400"/>
          </a:p>
          <a:p>
            <a:pPr marL="0" lvl="0" indent="0" algn="l" rtl="0">
              <a:spcBef>
                <a:spcPts val="1200"/>
              </a:spcBef>
              <a:spcAft>
                <a:spcPts val="0"/>
              </a:spcAft>
              <a:buNone/>
            </a:pPr>
            <a:endParaRPr/>
          </a:p>
          <a:p>
            <a:pPr marL="0" lvl="0" indent="0" algn="l" rtl="0">
              <a:spcBef>
                <a:spcPts val="0"/>
              </a:spcBef>
              <a:spcAft>
                <a:spcPts val="1600"/>
              </a:spcAft>
              <a:buNone/>
            </a:pPr>
            <a:endParaRPr/>
          </a:p>
        </p:txBody>
      </p:sp>
      <p:pic>
        <p:nvPicPr>
          <p:cNvPr id="297" name="Google Shape;297;p44"/>
          <p:cNvPicPr preferRelativeResize="0"/>
          <p:nvPr/>
        </p:nvPicPr>
        <p:blipFill>
          <a:blip r:embed="rId3">
            <a:alphaModFix/>
          </a:blip>
          <a:stretch>
            <a:fillRect/>
          </a:stretch>
        </p:blipFill>
        <p:spPr>
          <a:xfrm>
            <a:off x="2252400" y="3143425"/>
            <a:ext cx="4773699" cy="17000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45"/>
          <p:cNvSpPr txBox="1">
            <a:spLocks noGrp="1"/>
          </p:cNvSpPr>
          <p:nvPr>
            <p:ph type="title"/>
          </p:nvPr>
        </p:nvSpPr>
        <p:spPr>
          <a:xfrm>
            <a:off x="772475" y="112577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Pipe</a:t>
            </a:r>
            <a:endParaRPr/>
          </a:p>
        </p:txBody>
      </p:sp>
      <p:sp>
        <p:nvSpPr>
          <p:cNvPr id="303" name="Google Shape;303;p45"/>
          <p:cNvSpPr txBox="1">
            <a:spLocks noGrp="1"/>
          </p:cNvSpPr>
          <p:nvPr>
            <p:ph type="body" idx="1"/>
          </p:nvPr>
        </p:nvSpPr>
        <p:spPr>
          <a:xfrm>
            <a:off x="403400" y="1492875"/>
            <a:ext cx="8449200" cy="22611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400"/>
              <a:t>Above, we see that both processes now have access to the file descriptors which constitute the pipeline. It is at this stage, that a critical decision must be made. In which direction do we desire data to travel? </a:t>
            </a:r>
            <a:endParaRPr sz="1400"/>
          </a:p>
          <a:p>
            <a:pPr marL="457200" lvl="0" indent="-317500" algn="l" rtl="0">
              <a:spcBef>
                <a:spcPts val="0"/>
              </a:spcBef>
              <a:spcAft>
                <a:spcPts val="0"/>
              </a:spcAft>
              <a:buSzPts val="1400"/>
              <a:buChar char="●"/>
            </a:pPr>
            <a:r>
              <a:rPr lang="en" sz="1400"/>
              <a:t>Does the child process send information to the parent, or vice-versa? The two processes mutually agree on this issue, and proceed to </a:t>
            </a:r>
            <a:r>
              <a:rPr lang="en" sz="1400" b="1" i="1"/>
              <a:t>close</a:t>
            </a:r>
            <a:r>
              <a:rPr lang="en" sz="1400"/>
              <a:t> the end of the pipe that they are not concerned with.</a:t>
            </a:r>
            <a:endParaRPr sz="1400"/>
          </a:p>
          <a:p>
            <a:pPr marL="457200" lvl="0" indent="-317500" algn="l" rtl="0">
              <a:spcBef>
                <a:spcPts val="0"/>
              </a:spcBef>
              <a:spcAft>
                <a:spcPts val="0"/>
              </a:spcAft>
              <a:buSzPts val="1400"/>
              <a:buChar char="●"/>
            </a:pPr>
            <a:r>
              <a:rPr lang="en" sz="1400"/>
              <a:t>For discussion purposes, let's say the child performs some processing, and sends information back through the pipe to the parent. Our newly revised sketch would appear as such:</a:t>
            </a:r>
            <a:endParaRPr sz="1400"/>
          </a:p>
          <a:p>
            <a:pPr marL="0" lvl="0" indent="0" algn="l" rtl="0">
              <a:spcBef>
                <a:spcPts val="1600"/>
              </a:spcBef>
              <a:spcAft>
                <a:spcPts val="0"/>
              </a:spcAft>
              <a:buNone/>
            </a:pPr>
            <a:endParaRPr sz="1400"/>
          </a:p>
          <a:p>
            <a:pPr marL="0" lvl="0" indent="0" algn="l" rtl="0">
              <a:spcBef>
                <a:spcPts val="1600"/>
              </a:spcBef>
              <a:spcAft>
                <a:spcPts val="0"/>
              </a:spcAft>
              <a:buNone/>
            </a:pPr>
            <a:endParaRPr sz="1400"/>
          </a:p>
          <a:p>
            <a:pPr marL="457200" lvl="0" indent="0" algn="l" rtl="0">
              <a:spcBef>
                <a:spcPts val="1600"/>
              </a:spcBef>
              <a:spcAft>
                <a:spcPts val="0"/>
              </a:spcAft>
              <a:buNone/>
            </a:pPr>
            <a:endParaRPr sz="1400"/>
          </a:p>
          <a:p>
            <a:pPr marL="457200" lvl="0" indent="-317500" algn="l" rtl="0">
              <a:spcBef>
                <a:spcPts val="1600"/>
              </a:spcBef>
              <a:spcAft>
                <a:spcPts val="0"/>
              </a:spcAft>
              <a:buSzPts val="1400"/>
              <a:buChar char="●"/>
            </a:pPr>
            <a:r>
              <a:rPr lang="en" sz="1400"/>
              <a:t>Construction of the pipeline is now complete! The only thing left to do is make use of the pipe. </a:t>
            </a:r>
            <a:endParaRPr sz="1400"/>
          </a:p>
        </p:txBody>
      </p:sp>
      <p:pic>
        <p:nvPicPr>
          <p:cNvPr id="304" name="Google Shape;304;p45"/>
          <p:cNvPicPr preferRelativeResize="0"/>
          <p:nvPr/>
        </p:nvPicPr>
        <p:blipFill>
          <a:blip r:embed="rId3">
            <a:alphaModFix/>
          </a:blip>
          <a:stretch>
            <a:fillRect/>
          </a:stretch>
        </p:blipFill>
        <p:spPr>
          <a:xfrm>
            <a:off x="2314000" y="3521300"/>
            <a:ext cx="4515975" cy="11739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4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Pipe</a:t>
            </a:r>
            <a:endParaRPr/>
          </a:p>
        </p:txBody>
      </p:sp>
      <p:sp>
        <p:nvSpPr>
          <p:cNvPr id="310" name="Google Shape;310;p46"/>
          <p:cNvSpPr txBox="1">
            <a:spLocks noGrp="1"/>
          </p:cNvSpPr>
          <p:nvPr>
            <p:ph type="body" idx="1"/>
          </p:nvPr>
        </p:nvSpPr>
        <p:spPr>
          <a:xfrm>
            <a:off x="729450" y="1618500"/>
            <a:ext cx="7688700" cy="2261100"/>
          </a:xfrm>
          <a:prstGeom prst="rect">
            <a:avLst/>
          </a:prstGeom>
        </p:spPr>
        <p:txBody>
          <a:bodyPr spcFirstLastPara="1" wrap="square" lIns="91425" tIns="91425" rIns="91425" bIns="91425" anchor="t" anchorCtr="0">
            <a:noAutofit/>
          </a:bodyPr>
          <a:lstStyle/>
          <a:p>
            <a:pPr marL="457200" lvl="0" indent="-317500" algn="l" rtl="0">
              <a:spcBef>
                <a:spcPts val="1200"/>
              </a:spcBef>
              <a:spcAft>
                <a:spcPts val="0"/>
              </a:spcAft>
              <a:buSzPts val="1400"/>
              <a:buChar char="●"/>
            </a:pPr>
            <a:r>
              <a:rPr lang="en" sz="1400"/>
              <a:t>To create a simple pipe with C, we make use of the pipe() system call. It takes a single argument, which is an array of two integers, and if successful, the array will contain two new file descriptors to be used for the pipeline. </a:t>
            </a:r>
            <a:endParaRPr sz="1400"/>
          </a:p>
          <a:p>
            <a:pPr marL="457200" lvl="0" indent="-317500" algn="l" rtl="0">
              <a:spcBef>
                <a:spcPts val="0"/>
              </a:spcBef>
              <a:spcAft>
                <a:spcPts val="0"/>
              </a:spcAft>
              <a:buSzPts val="1400"/>
              <a:buChar char="●"/>
            </a:pPr>
            <a:r>
              <a:rPr lang="en" sz="1400"/>
              <a:t>After creating a pipe, the process typically spawns a new process (remember the child inherits open file descriptors).</a:t>
            </a:r>
            <a:endParaRPr sz="1400"/>
          </a:p>
          <a:p>
            <a:pPr marL="457200" lvl="0" indent="-317500" algn="l" rtl="0">
              <a:spcBef>
                <a:spcPts val="0"/>
              </a:spcBef>
              <a:spcAft>
                <a:spcPts val="0"/>
              </a:spcAft>
              <a:buSzPts val="1400"/>
              <a:buChar char="●"/>
            </a:pPr>
            <a:r>
              <a:rPr lang="en" sz="1400"/>
              <a:t>System Call: </a:t>
            </a:r>
            <a:r>
              <a:rPr lang="en" sz="1400">
                <a:latin typeface="Courier New"/>
                <a:ea typeface="Courier New"/>
                <a:cs typeface="Courier New"/>
                <a:sym typeface="Courier New"/>
              </a:rPr>
              <a:t>pipe</a:t>
            </a:r>
            <a:r>
              <a:rPr lang="en" sz="1400"/>
              <a:t>( );</a:t>
            </a:r>
            <a:endParaRPr sz="1400"/>
          </a:p>
          <a:p>
            <a:pPr marL="457200" lvl="0" indent="-317500" algn="l" rtl="0">
              <a:spcBef>
                <a:spcPts val="0"/>
              </a:spcBef>
              <a:spcAft>
                <a:spcPts val="0"/>
              </a:spcAft>
              <a:buSzPts val="1400"/>
              <a:buChar char="●"/>
            </a:pPr>
            <a:r>
              <a:rPr lang="en" sz="1400"/>
              <a:t>Function Signature: </a:t>
            </a:r>
            <a:r>
              <a:rPr lang="en" sz="1400">
                <a:latin typeface="Courier New"/>
                <a:ea typeface="Courier New"/>
                <a:cs typeface="Courier New"/>
                <a:sym typeface="Courier New"/>
              </a:rPr>
              <a:t>int pipe( int fd[2] );  </a:t>
            </a:r>
            <a:r>
              <a:rPr lang="en" sz="1400"/>
              <a:t>      </a:t>
            </a:r>
            <a:endParaRPr sz="1400"/>
          </a:p>
          <a:p>
            <a:pPr marL="457200" lvl="0" indent="-317500" algn="l" rtl="0">
              <a:spcBef>
                <a:spcPts val="0"/>
              </a:spcBef>
              <a:spcAft>
                <a:spcPts val="0"/>
              </a:spcAft>
              <a:buSzPts val="1400"/>
              <a:buChar char="●"/>
            </a:pPr>
            <a:r>
              <a:rPr lang="en" sz="1400"/>
              <a:t>Returns: </a:t>
            </a:r>
            <a:endParaRPr sz="1400"/>
          </a:p>
          <a:p>
            <a:pPr marL="914400" lvl="1" indent="-317500" algn="l" rtl="0">
              <a:spcBef>
                <a:spcPts val="0"/>
              </a:spcBef>
              <a:spcAft>
                <a:spcPts val="0"/>
              </a:spcAft>
              <a:buSzPts val="1400"/>
              <a:buChar char="○"/>
            </a:pPr>
            <a:r>
              <a:rPr lang="en" sz="1400"/>
              <a:t>0 on success                                                       </a:t>
            </a:r>
            <a:endParaRPr sz="1400"/>
          </a:p>
          <a:p>
            <a:pPr marL="914400" lvl="1" indent="-317500" algn="l" rtl="0">
              <a:spcBef>
                <a:spcPts val="0"/>
              </a:spcBef>
              <a:spcAft>
                <a:spcPts val="0"/>
              </a:spcAft>
              <a:buSzPts val="1400"/>
              <a:buChar char="○"/>
            </a:pPr>
            <a:r>
              <a:rPr lang="en" sz="1400"/>
              <a:t>-1 on error: errno</a:t>
            </a:r>
            <a:endParaRPr sz="1400"/>
          </a:p>
          <a:p>
            <a:pPr marL="457200" lvl="0" indent="-317500" algn="l" rtl="0">
              <a:spcBef>
                <a:spcPts val="0"/>
              </a:spcBef>
              <a:spcAft>
                <a:spcPts val="0"/>
              </a:spcAft>
              <a:buSzPts val="1400"/>
              <a:buChar char="●"/>
            </a:pPr>
            <a:r>
              <a:rPr lang="en" sz="1400"/>
              <a:t>To send data to the pipe, we use the </a:t>
            </a:r>
            <a:r>
              <a:rPr lang="en" sz="1400">
                <a:latin typeface="Courier New"/>
                <a:ea typeface="Courier New"/>
                <a:cs typeface="Courier New"/>
                <a:sym typeface="Courier New"/>
              </a:rPr>
              <a:t>write</a:t>
            </a:r>
            <a:r>
              <a:rPr lang="en" sz="1400"/>
              <a:t>() system call, and to retrieve data from the pipe, we use the </a:t>
            </a:r>
            <a:r>
              <a:rPr lang="en" sz="1400">
                <a:latin typeface="Courier New"/>
                <a:ea typeface="Courier New"/>
                <a:cs typeface="Courier New"/>
                <a:sym typeface="Courier New"/>
              </a:rPr>
              <a:t>read</a:t>
            </a:r>
            <a:r>
              <a:rPr lang="en" sz="1400"/>
              <a:t>() system call. Remember, low-level file I/O system calls work with file descriptors! </a:t>
            </a:r>
            <a:endParaRPr sz="1400"/>
          </a:p>
          <a:p>
            <a:pPr marL="0" lvl="0" indent="0" algn="l" rtl="0">
              <a:spcBef>
                <a:spcPts val="1200"/>
              </a:spcBef>
              <a:spcAft>
                <a:spcPts val="0"/>
              </a:spcAft>
              <a:buNone/>
            </a:pPr>
            <a:endParaRPr sz="1400"/>
          </a:p>
          <a:p>
            <a:pPr marL="0" lvl="0" indent="0" algn="l" rtl="0">
              <a:spcBef>
                <a:spcPts val="1200"/>
              </a:spcBef>
              <a:spcAft>
                <a:spcPts val="0"/>
              </a:spcAft>
              <a:buNone/>
            </a:pPr>
            <a:endParaRPr sz="1400"/>
          </a:p>
          <a:p>
            <a:pPr marL="0" lvl="0" indent="0" algn="l" rtl="0">
              <a:spcBef>
                <a:spcPts val="0"/>
              </a:spcBef>
              <a:spcAft>
                <a:spcPts val="1600"/>
              </a:spcAft>
              <a:buNone/>
            </a:pPr>
            <a:endParaRPr sz="14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4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Demo</a:t>
            </a:r>
            <a:endParaRPr dirty="0"/>
          </a:p>
        </p:txBody>
      </p:sp>
      <p:sp>
        <p:nvSpPr>
          <p:cNvPr id="316" name="Google Shape;316;p47"/>
          <p:cNvSpPr txBox="1">
            <a:spLocks noGrp="1"/>
          </p:cNvSpPr>
          <p:nvPr>
            <p:ph type="body" idx="1"/>
          </p:nvPr>
        </p:nvSpPr>
        <p:spPr>
          <a:xfrm>
            <a:off x="729450" y="18010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850" dirty="0">
                <a:solidFill>
                  <a:srgbClr val="000000"/>
                </a:solidFill>
                <a:latin typeface="Courier New"/>
                <a:ea typeface="Courier New"/>
                <a:cs typeface="Courier New"/>
                <a:sym typeface="Courier New"/>
              </a:rPr>
              <a:t>#include &lt;</a:t>
            </a:r>
            <a:r>
              <a:rPr lang="en" sz="850" dirty="0" err="1">
                <a:solidFill>
                  <a:srgbClr val="000000"/>
                </a:solidFill>
                <a:latin typeface="Courier New"/>
                <a:ea typeface="Courier New"/>
                <a:cs typeface="Courier New"/>
                <a:sym typeface="Courier New"/>
              </a:rPr>
              <a:t>stdio.h</a:t>
            </a:r>
            <a:r>
              <a:rPr lang="en" sz="850" dirty="0">
                <a:solidFill>
                  <a:srgbClr val="000000"/>
                </a:solidFill>
                <a:latin typeface="Courier New"/>
                <a:ea typeface="Courier New"/>
                <a:cs typeface="Courier New"/>
                <a:sym typeface="Courier New"/>
              </a:rPr>
              <a:t>&gt;</a:t>
            </a:r>
            <a:endParaRPr sz="850" dirty="0">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 sz="850" dirty="0">
                <a:solidFill>
                  <a:srgbClr val="000000"/>
                </a:solidFill>
                <a:latin typeface="Courier New"/>
                <a:ea typeface="Courier New"/>
                <a:cs typeface="Courier New"/>
                <a:sym typeface="Courier New"/>
              </a:rPr>
              <a:t>#include &lt;</a:t>
            </a:r>
            <a:r>
              <a:rPr lang="en" sz="850" dirty="0" err="1">
                <a:solidFill>
                  <a:srgbClr val="000000"/>
                </a:solidFill>
                <a:latin typeface="Courier New"/>
                <a:ea typeface="Courier New"/>
                <a:cs typeface="Courier New"/>
                <a:sym typeface="Courier New"/>
              </a:rPr>
              <a:t>unistd.h</a:t>
            </a:r>
            <a:r>
              <a:rPr lang="en" sz="850" dirty="0">
                <a:solidFill>
                  <a:srgbClr val="000000"/>
                </a:solidFill>
                <a:latin typeface="Courier New"/>
                <a:ea typeface="Courier New"/>
                <a:cs typeface="Courier New"/>
                <a:sym typeface="Courier New"/>
              </a:rPr>
              <a:t>&gt;</a:t>
            </a:r>
            <a:endParaRPr sz="850" dirty="0">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 sz="850" dirty="0">
                <a:solidFill>
                  <a:srgbClr val="000000"/>
                </a:solidFill>
                <a:latin typeface="Courier New"/>
                <a:ea typeface="Courier New"/>
                <a:cs typeface="Courier New"/>
                <a:sym typeface="Courier New"/>
              </a:rPr>
              <a:t>#include &lt;sys/</a:t>
            </a:r>
            <a:r>
              <a:rPr lang="en" sz="850" dirty="0" err="1">
                <a:solidFill>
                  <a:srgbClr val="000000"/>
                </a:solidFill>
                <a:latin typeface="Courier New"/>
                <a:ea typeface="Courier New"/>
                <a:cs typeface="Courier New"/>
                <a:sym typeface="Courier New"/>
              </a:rPr>
              <a:t>types.h</a:t>
            </a:r>
            <a:r>
              <a:rPr lang="en" sz="850" dirty="0">
                <a:solidFill>
                  <a:srgbClr val="000000"/>
                </a:solidFill>
                <a:latin typeface="Courier New"/>
                <a:ea typeface="Courier New"/>
                <a:cs typeface="Courier New"/>
                <a:sym typeface="Courier New"/>
              </a:rPr>
              <a:t>&gt;</a:t>
            </a:r>
            <a:endParaRPr sz="850" dirty="0">
              <a:solidFill>
                <a:srgbClr val="000000"/>
              </a:solidFill>
              <a:latin typeface="Courier New"/>
              <a:ea typeface="Courier New"/>
              <a:cs typeface="Courier New"/>
              <a:sym typeface="Courier New"/>
            </a:endParaRPr>
          </a:p>
          <a:p>
            <a:pPr marL="0" lvl="0" indent="0" algn="l" rtl="0">
              <a:spcBef>
                <a:spcPts val="0"/>
              </a:spcBef>
              <a:spcAft>
                <a:spcPts val="0"/>
              </a:spcAft>
              <a:buNone/>
            </a:pPr>
            <a:endParaRPr sz="850" dirty="0">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 sz="850" dirty="0">
                <a:solidFill>
                  <a:srgbClr val="000000"/>
                </a:solidFill>
                <a:latin typeface="Courier New"/>
                <a:ea typeface="Courier New"/>
                <a:cs typeface="Courier New"/>
                <a:sym typeface="Courier New"/>
              </a:rPr>
              <a:t>int main(void) {</a:t>
            </a:r>
            <a:endParaRPr sz="850" dirty="0">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 sz="850" dirty="0">
                <a:solidFill>
                  <a:srgbClr val="000000"/>
                </a:solidFill>
                <a:latin typeface="Courier New"/>
                <a:ea typeface="Courier New"/>
                <a:cs typeface="Courier New"/>
                <a:sym typeface="Courier New"/>
              </a:rPr>
              <a:t>        int     </a:t>
            </a:r>
            <a:r>
              <a:rPr lang="en" sz="850" dirty="0" err="1">
                <a:solidFill>
                  <a:srgbClr val="000000"/>
                </a:solidFill>
                <a:latin typeface="Courier New"/>
                <a:ea typeface="Courier New"/>
                <a:cs typeface="Courier New"/>
                <a:sym typeface="Courier New"/>
              </a:rPr>
              <a:t>fd</a:t>
            </a:r>
            <a:r>
              <a:rPr lang="en" sz="850" dirty="0">
                <a:solidFill>
                  <a:srgbClr val="000000"/>
                </a:solidFill>
                <a:latin typeface="Courier New"/>
                <a:ea typeface="Courier New"/>
                <a:cs typeface="Courier New"/>
                <a:sym typeface="Courier New"/>
              </a:rPr>
              <a:t>[2], </a:t>
            </a:r>
            <a:r>
              <a:rPr lang="en" sz="850" dirty="0" err="1">
                <a:solidFill>
                  <a:srgbClr val="000000"/>
                </a:solidFill>
                <a:latin typeface="Courier New"/>
                <a:ea typeface="Courier New"/>
                <a:cs typeface="Courier New"/>
                <a:sym typeface="Courier New"/>
              </a:rPr>
              <a:t>nbytes</a:t>
            </a:r>
            <a:r>
              <a:rPr lang="en" sz="850" dirty="0">
                <a:solidFill>
                  <a:srgbClr val="000000"/>
                </a:solidFill>
                <a:latin typeface="Courier New"/>
                <a:ea typeface="Courier New"/>
                <a:cs typeface="Courier New"/>
                <a:sym typeface="Courier New"/>
              </a:rPr>
              <a:t>;</a:t>
            </a:r>
            <a:endParaRPr sz="850" dirty="0">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 sz="850" dirty="0">
                <a:solidFill>
                  <a:srgbClr val="000000"/>
                </a:solidFill>
                <a:latin typeface="Courier New"/>
                <a:ea typeface="Courier New"/>
                <a:cs typeface="Courier New"/>
                <a:sym typeface="Courier New"/>
              </a:rPr>
              <a:t>        </a:t>
            </a:r>
            <a:r>
              <a:rPr lang="en" sz="850" dirty="0" err="1">
                <a:solidFill>
                  <a:srgbClr val="000000"/>
                </a:solidFill>
                <a:latin typeface="Courier New"/>
                <a:ea typeface="Courier New"/>
                <a:cs typeface="Courier New"/>
                <a:sym typeface="Courier New"/>
              </a:rPr>
              <a:t>pid_t</a:t>
            </a:r>
            <a:r>
              <a:rPr lang="en" sz="850" dirty="0">
                <a:solidFill>
                  <a:srgbClr val="000000"/>
                </a:solidFill>
                <a:latin typeface="Courier New"/>
                <a:ea typeface="Courier New"/>
                <a:cs typeface="Courier New"/>
                <a:sym typeface="Courier New"/>
              </a:rPr>
              <a:t>   </a:t>
            </a:r>
            <a:r>
              <a:rPr lang="en" sz="850" dirty="0" err="1">
                <a:solidFill>
                  <a:srgbClr val="000000"/>
                </a:solidFill>
                <a:latin typeface="Courier New"/>
                <a:ea typeface="Courier New"/>
                <a:cs typeface="Courier New"/>
                <a:sym typeface="Courier New"/>
              </a:rPr>
              <a:t>childpid</a:t>
            </a:r>
            <a:r>
              <a:rPr lang="en" sz="850" dirty="0">
                <a:solidFill>
                  <a:srgbClr val="000000"/>
                </a:solidFill>
                <a:latin typeface="Courier New"/>
                <a:ea typeface="Courier New"/>
                <a:cs typeface="Courier New"/>
                <a:sym typeface="Courier New"/>
              </a:rPr>
              <a:t>;</a:t>
            </a:r>
            <a:endParaRPr sz="850" dirty="0">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 sz="850" dirty="0">
                <a:solidFill>
                  <a:srgbClr val="000000"/>
                </a:solidFill>
                <a:latin typeface="Courier New"/>
                <a:ea typeface="Courier New"/>
                <a:cs typeface="Courier New"/>
                <a:sym typeface="Courier New"/>
              </a:rPr>
              <a:t>        char    string[] = "Hello, world!\n";</a:t>
            </a:r>
            <a:endParaRPr sz="850" dirty="0">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 sz="850" dirty="0">
                <a:solidFill>
                  <a:srgbClr val="000000"/>
                </a:solidFill>
                <a:latin typeface="Courier New"/>
                <a:ea typeface="Courier New"/>
                <a:cs typeface="Courier New"/>
                <a:sym typeface="Courier New"/>
              </a:rPr>
              <a:t>        char    </a:t>
            </a:r>
            <a:r>
              <a:rPr lang="en" sz="850" dirty="0" err="1">
                <a:solidFill>
                  <a:srgbClr val="000000"/>
                </a:solidFill>
                <a:latin typeface="Courier New"/>
                <a:ea typeface="Courier New"/>
                <a:cs typeface="Courier New"/>
                <a:sym typeface="Courier New"/>
              </a:rPr>
              <a:t>readbuffer</a:t>
            </a:r>
            <a:r>
              <a:rPr lang="en" sz="850" dirty="0">
                <a:solidFill>
                  <a:srgbClr val="000000"/>
                </a:solidFill>
                <a:latin typeface="Courier New"/>
                <a:ea typeface="Courier New"/>
                <a:cs typeface="Courier New"/>
                <a:sym typeface="Courier New"/>
              </a:rPr>
              <a:t>[80];</a:t>
            </a:r>
            <a:endParaRPr sz="850" dirty="0">
              <a:solidFill>
                <a:srgbClr val="000000"/>
              </a:solidFill>
              <a:latin typeface="Courier New"/>
              <a:ea typeface="Courier New"/>
              <a:cs typeface="Courier New"/>
              <a:sym typeface="Courier New"/>
            </a:endParaRPr>
          </a:p>
          <a:p>
            <a:pPr marL="0" lvl="0" indent="0" algn="l" rtl="0">
              <a:spcBef>
                <a:spcPts val="0"/>
              </a:spcBef>
              <a:spcAft>
                <a:spcPts val="0"/>
              </a:spcAft>
              <a:buNone/>
            </a:pPr>
            <a:endParaRPr sz="850" dirty="0">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 sz="850" dirty="0">
                <a:solidFill>
                  <a:srgbClr val="000000"/>
                </a:solidFill>
                <a:latin typeface="Courier New"/>
                <a:ea typeface="Courier New"/>
                <a:cs typeface="Courier New"/>
                <a:sym typeface="Courier New"/>
              </a:rPr>
              <a:t>        pipe(</a:t>
            </a:r>
            <a:r>
              <a:rPr lang="en" sz="850" dirty="0" err="1">
                <a:solidFill>
                  <a:srgbClr val="000000"/>
                </a:solidFill>
                <a:latin typeface="Courier New"/>
                <a:ea typeface="Courier New"/>
                <a:cs typeface="Courier New"/>
                <a:sym typeface="Courier New"/>
              </a:rPr>
              <a:t>fd</a:t>
            </a:r>
            <a:r>
              <a:rPr lang="en" sz="850" dirty="0">
                <a:solidFill>
                  <a:srgbClr val="000000"/>
                </a:solidFill>
                <a:latin typeface="Courier New"/>
                <a:ea typeface="Courier New"/>
                <a:cs typeface="Courier New"/>
                <a:sym typeface="Courier New"/>
              </a:rPr>
              <a:t>);</a:t>
            </a:r>
            <a:endParaRPr sz="850" dirty="0">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 sz="850" dirty="0">
                <a:solidFill>
                  <a:srgbClr val="000000"/>
                </a:solidFill>
                <a:latin typeface="Courier New"/>
                <a:ea typeface="Courier New"/>
                <a:cs typeface="Courier New"/>
                <a:sym typeface="Courier New"/>
              </a:rPr>
              <a:t>        </a:t>
            </a:r>
            <a:endParaRPr sz="850" dirty="0">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 sz="850" dirty="0">
                <a:solidFill>
                  <a:srgbClr val="000000"/>
                </a:solidFill>
                <a:latin typeface="Courier New"/>
                <a:ea typeface="Courier New"/>
                <a:cs typeface="Courier New"/>
                <a:sym typeface="Courier New"/>
              </a:rPr>
              <a:t>        if((</a:t>
            </a:r>
            <a:r>
              <a:rPr lang="en" sz="850" dirty="0" err="1">
                <a:solidFill>
                  <a:srgbClr val="000000"/>
                </a:solidFill>
                <a:latin typeface="Courier New"/>
                <a:ea typeface="Courier New"/>
                <a:cs typeface="Courier New"/>
                <a:sym typeface="Courier New"/>
              </a:rPr>
              <a:t>childpid</a:t>
            </a:r>
            <a:r>
              <a:rPr lang="en" sz="850" dirty="0">
                <a:solidFill>
                  <a:srgbClr val="000000"/>
                </a:solidFill>
                <a:latin typeface="Courier New"/>
                <a:ea typeface="Courier New"/>
                <a:cs typeface="Courier New"/>
                <a:sym typeface="Courier New"/>
              </a:rPr>
              <a:t> = fork()) == -1){</a:t>
            </a:r>
            <a:endParaRPr sz="850" dirty="0">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 sz="850" dirty="0">
                <a:solidFill>
                  <a:srgbClr val="000000"/>
                </a:solidFill>
                <a:latin typeface="Courier New"/>
                <a:ea typeface="Courier New"/>
                <a:cs typeface="Courier New"/>
                <a:sym typeface="Courier New"/>
              </a:rPr>
              <a:t>                </a:t>
            </a:r>
            <a:r>
              <a:rPr lang="en" sz="850" dirty="0" err="1">
                <a:solidFill>
                  <a:srgbClr val="000000"/>
                </a:solidFill>
                <a:latin typeface="Courier New"/>
                <a:ea typeface="Courier New"/>
                <a:cs typeface="Courier New"/>
                <a:sym typeface="Courier New"/>
              </a:rPr>
              <a:t>perror</a:t>
            </a:r>
            <a:r>
              <a:rPr lang="en" sz="850" dirty="0">
                <a:solidFill>
                  <a:srgbClr val="000000"/>
                </a:solidFill>
                <a:latin typeface="Courier New"/>
                <a:ea typeface="Courier New"/>
                <a:cs typeface="Courier New"/>
                <a:sym typeface="Courier New"/>
              </a:rPr>
              <a:t>("fork");</a:t>
            </a:r>
            <a:endParaRPr sz="850" dirty="0">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 sz="850" dirty="0">
                <a:solidFill>
                  <a:srgbClr val="000000"/>
                </a:solidFill>
                <a:latin typeface="Courier New"/>
                <a:ea typeface="Courier New"/>
                <a:cs typeface="Courier New"/>
                <a:sym typeface="Courier New"/>
              </a:rPr>
              <a:t>                exit(1);</a:t>
            </a:r>
            <a:endParaRPr sz="850" dirty="0">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 sz="850" dirty="0">
                <a:solidFill>
                  <a:srgbClr val="000000"/>
                </a:solidFill>
                <a:latin typeface="Courier New"/>
                <a:ea typeface="Courier New"/>
                <a:cs typeface="Courier New"/>
                <a:sym typeface="Courier New"/>
              </a:rPr>
              <a:t>        }</a:t>
            </a:r>
            <a:endParaRPr sz="850" dirty="0">
              <a:solidFill>
                <a:srgbClr val="000000"/>
              </a:solidFill>
              <a:latin typeface="Courier New"/>
              <a:ea typeface="Courier New"/>
              <a:cs typeface="Courier New"/>
              <a:sym typeface="Courier New"/>
            </a:endParaRPr>
          </a:p>
          <a:p>
            <a:pPr marL="0" lvl="0" indent="0" algn="l" rtl="0">
              <a:spcBef>
                <a:spcPts val="0"/>
              </a:spcBef>
              <a:spcAft>
                <a:spcPts val="0"/>
              </a:spcAft>
              <a:buNone/>
            </a:pPr>
            <a:endParaRPr sz="850" dirty="0">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 sz="850" dirty="0">
                <a:solidFill>
                  <a:srgbClr val="000000"/>
                </a:solidFill>
                <a:latin typeface="Courier New"/>
                <a:ea typeface="Courier New"/>
                <a:cs typeface="Courier New"/>
                <a:sym typeface="Courier New"/>
              </a:rPr>
              <a:t>        </a:t>
            </a:r>
            <a:endParaRPr sz="850" dirty="0">
              <a:solidFill>
                <a:srgbClr val="000000"/>
              </a:solidFill>
              <a:latin typeface="Courier New"/>
              <a:ea typeface="Courier New"/>
              <a:cs typeface="Courier New"/>
              <a:sym typeface="Courier New"/>
            </a:endParaRPr>
          </a:p>
          <a:p>
            <a:pPr marL="0" lvl="0" indent="0" algn="l" rtl="0">
              <a:spcBef>
                <a:spcPts val="0"/>
              </a:spcBef>
              <a:spcAft>
                <a:spcPts val="1600"/>
              </a:spcAft>
              <a:buNone/>
            </a:pPr>
            <a:endParaRPr dirty="0">
              <a:latin typeface="Courier New"/>
              <a:ea typeface="Courier New"/>
              <a:cs typeface="Courier New"/>
              <a:sym typeface="Courier New"/>
            </a:endParaRPr>
          </a:p>
        </p:txBody>
      </p:sp>
      <p:sp>
        <p:nvSpPr>
          <p:cNvPr id="317" name="Google Shape;317;p47"/>
          <p:cNvSpPr txBox="1"/>
          <p:nvPr/>
        </p:nvSpPr>
        <p:spPr>
          <a:xfrm>
            <a:off x="4811950" y="1666700"/>
            <a:ext cx="3606000" cy="2706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850" dirty="0">
                <a:latin typeface="Courier New"/>
                <a:ea typeface="Courier New"/>
                <a:cs typeface="Courier New"/>
                <a:sym typeface="Courier New"/>
              </a:rPr>
              <a:t>if(</a:t>
            </a:r>
            <a:r>
              <a:rPr lang="en" sz="850" dirty="0" err="1">
                <a:latin typeface="Courier New"/>
                <a:ea typeface="Courier New"/>
                <a:cs typeface="Courier New"/>
                <a:sym typeface="Courier New"/>
              </a:rPr>
              <a:t>childpid</a:t>
            </a:r>
            <a:r>
              <a:rPr lang="en" sz="850" dirty="0">
                <a:latin typeface="Courier New"/>
                <a:ea typeface="Courier New"/>
                <a:cs typeface="Courier New"/>
                <a:sym typeface="Courier New"/>
              </a:rPr>
              <a:t> == 0){</a:t>
            </a:r>
            <a:endParaRPr sz="850" dirty="0">
              <a:latin typeface="Courier New"/>
              <a:ea typeface="Courier New"/>
              <a:cs typeface="Courier New"/>
              <a:sym typeface="Courier New"/>
            </a:endParaRPr>
          </a:p>
          <a:p>
            <a:pPr marL="0" lvl="0" indent="0" algn="l" rtl="0">
              <a:lnSpc>
                <a:spcPct val="115000"/>
              </a:lnSpc>
              <a:spcBef>
                <a:spcPts val="0"/>
              </a:spcBef>
              <a:spcAft>
                <a:spcPts val="0"/>
              </a:spcAft>
              <a:buNone/>
            </a:pPr>
            <a:r>
              <a:rPr lang="en" sz="850" dirty="0">
                <a:latin typeface="Courier New"/>
                <a:ea typeface="Courier New"/>
                <a:cs typeface="Courier New"/>
                <a:sym typeface="Courier New"/>
              </a:rPr>
              <a:t>  /*Child process closes up input side of pipe*/</a:t>
            </a:r>
            <a:endParaRPr sz="850" dirty="0">
              <a:latin typeface="Courier New"/>
              <a:ea typeface="Courier New"/>
              <a:cs typeface="Courier New"/>
              <a:sym typeface="Courier New"/>
            </a:endParaRPr>
          </a:p>
          <a:p>
            <a:pPr marL="0" lvl="0" indent="0" algn="l" rtl="0">
              <a:lnSpc>
                <a:spcPct val="115000"/>
              </a:lnSpc>
              <a:spcBef>
                <a:spcPts val="0"/>
              </a:spcBef>
              <a:spcAft>
                <a:spcPts val="0"/>
              </a:spcAft>
              <a:buNone/>
            </a:pPr>
            <a:r>
              <a:rPr lang="en" sz="850" dirty="0">
                <a:latin typeface="Courier New"/>
                <a:ea typeface="Courier New"/>
                <a:cs typeface="Courier New"/>
                <a:sym typeface="Courier New"/>
              </a:rPr>
              <a:t>      close(</a:t>
            </a:r>
            <a:r>
              <a:rPr lang="en" sz="850" dirty="0" err="1">
                <a:latin typeface="Courier New"/>
                <a:ea typeface="Courier New"/>
                <a:cs typeface="Courier New"/>
                <a:sym typeface="Courier New"/>
              </a:rPr>
              <a:t>fd</a:t>
            </a:r>
            <a:r>
              <a:rPr lang="en" sz="850" dirty="0">
                <a:latin typeface="Courier New"/>
                <a:ea typeface="Courier New"/>
                <a:cs typeface="Courier New"/>
                <a:sym typeface="Courier New"/>
              </a:rPr>
              <a:t>[0]);</a:t>
            </a:r>
            <a:endParaRPr sz="850" dirty="0">
              <a:latin typeface="Courier New"/>
              <a:ea typeface="Courier New"/>
              <a:cs typeface="Courier New"/>
              <a:sym typeface="Courier New"/>
            </a:endParaRPr>
          </a:p>
          <a:p>
            <a:pPr marL="0" lvl="0" indent="0" algn="l" rtl="0">
              <a:lnSpc>
                <a:spcPct val="115000"/>
              </a:lnSpc>
              <a:spcBef>
                <a:spcPts val="0"/>
              </a:spcBef>
              <a:spcAft>
                <a:spcPts val="0"/>
              </a:spcAft>
              <a:buNone/>
            </a:pPr>
            <a:endParaRPr sz="850" dirty="0">
              <a:latin typeface="Courier New"/>
              <a:ea typeface="Courier New"/>
              <a:cs typeface="Courier New"/>
              <a:sym typeface="Courier New"/>
            </a:endParaRPr>
          </a:p>
          <a:p>
            <a:pPr marL="0" lvl="0" indent="0" algn="l" rtl="0">
              <a:lnSpc>
                <a:spcPct val="115000"/>
              </a:lnSpc>
              <a:spcBef>
                <a:spcPts val="0"/>
              </a:spcBef>
              <a:spcAft>
                <a:spcPts val="0"/>
              </a:spcAft>
              <a:buNone/>
            </a:pPr>
            <a:r>
              <a:rPr lang="en" sz="850" dirty="0">
                <a:latin typeface="Courier New"/>
                <a:ea typeface="Courier New"/>
                <a:cs typeface="Courier New"/>
                <a:sym typeface="Courier New"/>
              </a:rPr>
              <a:t>  /*Send "string" through the output side of pipe*/ </a:t>
            </a:r>
            <a:endParaRPr sz="850" dirty="0">
              <a:latin typeface="Courier New"/>
              <a:ea typeface="Courier New"/>
              <a:cs typeface="Courier New"/>
              <a:sym typeface="Courier New"/>
            </a:endParaRPr>
          </a:p>
          <a:p>
            <a:pPr marL="0" lvl="0" indent="0" algn="l" rtl="0">
              <a:lnSpc>
                <a:spcPct val="115000"/>
              </a:lnSpc>
              <a:spcBef>
                <a:spcPts val="0"/>
              </a:spcBef>
              <a:spcAft>
                <a:spcPts val="0"/>
              </a:spcAft>
              <a:buNone/>
            </a:pPr>
            <a:r>
              <a:rPr lang="en" sz="850" dirty="0">
                <a:latin typeface="Courier New"/>
                <a:ea typeface="Courier New"/>
                <a:cs typeface="Courier New"/>
                <a:sym typeface="Courier New"/>
              </a:rPr>
              <a:t>      write(</a:t>
            </a:r>
            <a:r>
              <a:rPr lang="en" sz="850" dirty="0" err="1">
                <a:latin typeface="Courier New"/>
                <a:ea typeface="Courier New"/>
                <a:cs typeface="Courier New"/>
                <a:sym typeface="Courier New"/>
              </a:rPr>
              <a:t>fd</a:t>
            </a:r>
            <a:r>
              <a:rPr lang="en" sz="850" dirty="0">
                <a:latin typeface="Courier New"/>
                <a:ea typeface="Courier New"/>
                <a:cs typeface="Courier New"/>
                <a:sym typeface="Courier New"/>
              </a:rPr>
              <a:t>[1], string, (</a:t>
            </a:r>
            <a:r>
              <a:rPr lang="en" sz="850" dirty="0" err="1">
                <a:latin typeface="Courier New"/>
                <a:ea typeface="Courier New"/>
                <a:cs typeface="Courier New"/>
                <a:sym typeface="Courier New"/>
              </a:rPr>
              <a:t>strlen</a:t>
            </a:r>
            <a:r>
              <a:rPr lang="en" sz="850" dirty="0">
                <a:latin typeface="Courier New"/>
                <a:ea typeface="Courier New"/>
                <a:cs typeface="Courier New"/>
                <a:sym typeface="Courier New"/>
              </a:rPr>
              <a:t>(string)+1));</a:t>
            </a:r>
            <a:endParaRPr sz="850" dirty="0">
              <a:latin typeface="Courier New"/>
              <a:ea typeface="Courier New"/>
              <a:cs typeface="Courier New"/>
              <a:sym typeface="Courier New"/>
            </a:endParaRPr>
          </a:p>
          <a:p>
            <a:pPr marL="0" lvl="0" indent="0" algn="l" rtl="0">
              <a:lnSpc>
                <a:spcPct val="115000"/>
              </a:lnSpc>
              <a:spcBef>
                <a:spcPts val="0"/>
              </a:spcBef>
              <a:spcAft>
                <a:spcPts val="0"/>
              </a:spcAft>
              <a:buNone/>
            </a:pPr>
            <a:r>
              <a:rPr lang="en" sz="850" dirty="0">
                <a:latin typeface="Courier New"/>
                <a:ea typeface="Courier New"/>
                <a:cs typeface="Courier New"/>
                <a:sym typeface="Courier New"/>
              </a:rPr>
              <a:t>      exit(0);</a:t>
            </a:r>
            <a:endParaRPr sz="850" dirty="0">
              <a:latin typeface="Courier New"/>
              <a:ea typeface="Courier New"/>
              <a:cs typeface="Courier New"/>
              <a:sym typeface="Courier New"/>
            </a:endParaRPr>
          </a:p>
          <a:p>
            <a:pPr marL="0" lvl="0" indent="0" algn="l" rtl="0">
              <a:lnSpc>
                <a:spcPct val="115000"/>
              </a:lnSpc>
              <a:spcBef>
                <a:spcPts val="0"/>
              </a:spcBef>
              <a:spcAft>
                <a:spcPts val="0"/>
              </a:spcAft>
              <a:buNone/>
            </a:pPr>
            <a:r>
              <a:rPr lang="en" sz="850" dirty="0">
                <a:latin typeface="Courier New"/>
                <a:ea typeface="Courier New"/>
                <a:cs typeface="Courier New"/>
                <a:sym typeface="Courier New"/>
              </a:rPr>
              <a:t>}else{</a:t>
            </a:r>
            <a:endParaRPr sz="850" dirty="0">
              <a:latin typeface="Courier New"/>
              <a:ea typeface="Courier New"/>
              <a:cs typeface="Courier New"/>
              <a:sym typeface="Courier New"/>
            </a:endParaRPr>
          </a:p>
          <a:p>
            <a:pPr marL="0" lvl="0" indent="0" algn="l" rtl="0">
              <a:lnSpc>
                <a:spcPct val="115000"/>
              </a:lnSpc>
              <a:spcBef>
                <a:spcPts val="0"/>
              </a:spcBef>
              <a:spcAft>
                <a:spcPts val="0"/>
              </a:spcAft>
              <a:buNone/>
            </a:pPr>
            <a:r>
              <a:rPr lang="en" sz="850" dirty="0">
                <a:latin typeface="Courier New"/>
                <a:ea typeface="Courier New"/>
                <a:cs typeface="Courier New"/>
                <a:sym typeface="Courier New"/>
              </a:rPr>
              <a:t>  /*Parent process closes up output side of pipe*/</a:t>
            </a:r>
            <a:endParaRPr sz="850" dirty="0">
              <a:latin typeface="Courier New"/>
              <a:ea typeface="Courier New"/>
              <a:cs typeface="Courier New"/>
              <a:sym typeface="Courier New"/>
            </a:endParaRPr>
          </a:p>
          <a:p>
            <a:pPr marL="0" lvl="0" indent="0" algn="l" rtl="0">
              <a:lnSpc>
                <a:spcPct val="115000"/>
              </a:lnSpc>
              <a:spcBef>
                <a:spcPts val="0"/>
              </a:spcBef>
              <a:spcAft>
                <a:spcPts val="0"/>
              </a:spcAft>
              <a:buNone/>
            </a:pPr>
            <a:r>
              <a:rPr lang="en" sz="850" dirty="0">
                <a:latin typeface="Courier New"/>
                <a:ea typeface="Courier New"/>
                <a:cs typeface="Courier New"/>
                <a:sym typeface="Courier New"/>
              </a:rPr>
              <a:t>      close(</a:t>
            </a:r>
            <a:r>
              <a:rPr lang="en" sz="850" dirty="0" err="1">
                <a:latin typeface="Courier New"/>
                <a:ea typeface="Courier New"/>
                <a:cs typeface="Courier New"/>
                <a:sym typeface="Courier New"/>
              </a:rPr>
              <a:t>fd</a:t>
            </a:r>
            <a:r>
              <a:rPr lang="en" sz="850" dirty="0">
                <a:latin typeface="Courier New"/>
                <a:ea typeface="Courier New"/>
                <a:cs typeface="Courier New"/>
                <a:sym typeface="Courier New"/>
              </a:rPr>
              <a:t>[1]);</a:t>
            </a:r>
            <a:endParaRPr sz="850" dirty="0">
              <a:latin typeface="Courier New"/>
              <a:ea typeface="Courier New"/>
              <a:cs typeface="Courier New"/>
              <a:sym typeface="Courier New"/>
            </a:endParaRPr>
          </a:p>
          <a:p>
            <a:pPr marL="0" lvl="0" indent="0" algn="l" rtl="0">
              <a:lnSpc>
                <a:spcPct val="115000"/>
              </a:lnSpc>
              <a:spcBef>
                <a:spcPts val="0"/>
              </a:spcBef>
              <a:spcAft>
                <a:spcPts val="0"/>
              </a:spcAft>
              <a:buNone/>
            </a:pPr>
            <a:r>
              <a:rPr lang="en" sz="850" dirty="0">
                <a:latin typeface="Courier New"/>
                <a:ea typeface="Courier New"/>
                <a:cs typeface="Courier New"/>
                <a:sym typeface="Courier New"/>
              </a:rPr>
              <a:t>  </a:t>
            </a:r>
            <a:endParaRPr sz="850" dirty="0">
              <a:latin typeface="Courier New"/>
              <a:ea typeface="Courier New"/>
              <a:cs typeface="Courier New"/>
              <a:sym typeface="Courier New"/>
            </a:endParaRPr>
          </a:p>
          <a:p>
            <a:pPr marL="0" lvl="0" indent="0" algn="l" rtl="0">
              <a:lnSpc>
                <a:spcPct val="115000"/>
              </a:lnSpc>
              <a:spcBef>
                <a:spcPts val="0"/>
              </a:spcBef>
              <a:spcAft>
                <a:spcPts val="0"/>
              </a:spcAft>
              <a:buNone/>
            </a:pPr>
            <a:r>
              <a:rPr lang="en" sz="850" dirty="0">
                <a:latin typeface="Courier New"/>
                <a:ea typeface="Courier New"/>
                <a:cs typeface="Courier New"/>
                <a:sym typeface="Courier New"/>
              </a:rPr>
              <a:t>/*Read in a string from the pipe*/                    </a:t>
            </a:r>
            <a:r>
              <a:rPr lang="en" sz="850" dirty="0" err="1">
                <a:latin typeface="Courier New"/>
                <a:ea typeface="Courier New"/>
                <a:cs typeface="Courier New"/>
                <a:sym typeface="Courier New"/>
              </a:rPr>
              <a:t>nbytes</a:t>
            </a:r>
            <a:r>
              <a:rPr lang="en" sz="850" dirty="0">
                <a:latin typeface="Courier New"/>
                <a:ea typeface="Courier New"/>
                <a:cs typeface="Courier New"/>
                <a:sym typeface="Courier New"/>
              </a:rPr>
              <a:t> = read(</a:t>
            </a:r>
            <a:r>
              <a:rPr lang="en" sz="850" dirty="0" err="1">
                <a:latin typeface="Courier New"/>
                <a:ea typeface="Courier New"/>
                <a:cs typeface="Courier New"/>
                <a:sym typeface="Courier New"/>
              </a:rPr>
              <a:t>fd</a:t>
            </a:r>
            <a:r>
              <a:rPr lang="en" sz="850" dirty="0">
                <a:latin typeface="Courier New"/>
                <a:ea typeface="Courier New"/>
                <a:cs typeface="Courier New"/>
                <a:sym typeface="Courier New"/>
              </a:rPr>
              <a:t>[0], </a:t>
            </a:r>
            <a:r>
              <a:rPr lang="en" sz="850" dirty="0" err="1">
                <a:latin typeface="Courier New"/>
                <a:ea typeface="Courier New"/>
                <a:cs typeface="Courier New"/>
                <a:sym typeface="Courier New"/>
              </a:rPr>
              <a:t>readbuffer</a:t>
            </a:r>
            <a:r>
              <a:rPr lang="en" sz="850" dirty="0">
                <a:latin typeface="Courier New"/>
                <a:ea typeface="Courier New"/>
                <a:cs typeface="Courier New"/>
                <a:sym typeface="Courier New"/>
              </a:rPr>
              <a:t>, </a:t>
            </a:r>
            <a:r>
              <a:rPr lang="en" sz="850" dirty="0" err="1">
                <a:latin typeface="Courier New"/>
                <a:ea typeface="Courier New"/>
                <a:cs typeface="Courier New"/>
                <a:sym typeface="Courier New"/>
              </a:rPr>
              <a:t>sizeof</a:t>
            </a:r>
            <a:r>
              <a:rPr lang="en" sz="850" dirty="0">
                <a:latin typeface="Courier New"/>
                <a:ea typeface="Courier New"/>
                <a:cs typeface="Courier New"/>
                <a:sym typeface="Courier New"/>
              </a:rPr>
              <a:t>(</a:t>
            </a:r>
            <a:r>
              <a:rPr lang="en" sz="850" dirty="0" err="1">
                <a:latin typeface="Courier New"/>
                <a:ea typeface="Courier New"/>
                <a:cs typeface="Courier New"/>
                <a:sym typeface="Courier New"/>
              </a:rPr>
              <a:t>readbuffer</a:t>
            </a:r>
            <a:r>
              <a:rPr lang="en" sz="850" dirty="0">
                <a:latin typeface="Courier New"/>
                <a:ea typeface="Courier New"/>
                <a:cs typeface="Courier New"/>
                <a:sym typeface="Courier New"/>
              </a:rPr>
              <a:t>));</a:t>
            </a:r>
            <a:endParaRPr sz="850" dirty="0">
              <a:latin typeface="Courier New"/>
              <a:ea typeface="Courier New"/>
              <a:cs typeface="Courier New"/>
              <a:sym typeface="Courier New"/>
            </a:endParaRPr>
          </a:p>
          <a:p>
            <a:pPr marL="0" lvl="0" indent="0" algn="l" rtl="0">
              <a:lnSpc>
                <a:spcPct val="115000"/>
              </a:lnSpc>
              <a:spcBef>
                <a:spcPts val="0"/>
              </a:spcBef>
              <a:spcAft>
                <a:spcPts val="0"/>
              </a:spcAft>
              <a:buNone/>
            </a:pPr>
            <a:r>
              <a:rPr lang="en" sz="850" dirty="0" err="1">
                <a:latin typeface="Courier New"/>
                <a:ea typeface="Courier New"/>
                <a:cs typeface="Courier New"/>
                <a:sym typeface="Courier New"/>
              </a:rPr>
              <a:t>printf</a:t>
            </a:r>
            <a:r>
              <a:rPr lang="en" sz="850" dirty="0">
                <a:latin typeface="Courier New"/>
                <a:ea typeface="Courier New"/>
                <a:cs typeface="Courier New"/>
                <a:sym typeface="Courier New"/>
              </a:rPr>
              <a:t>("Received string: %s", </a:t>
            </a:r>
            <a:r>
              <a:rPr lang="en" sz="850" dirty="0" err="1">
                <a:latin typeface="Courier New"/>
                <a:ea typeface="Courier New"/>
                <a:cs typeface="Courier New"/>
                <a:sym typeface="Courier New"/>
              </a:rPr>
              <a:t>readbuffer</a:t>
            </a:r>
            <a:r>
              <a:rPr lang="en" sz="850" dirty="0">
                <a:latin typeface="Courier New"/>
                <a:ea typeface="Courier New"/>
                <a:cs typeface="Courier New"/>
                <a:sym typeface="Courier New"/>
              </a:rPr>
              <a:t>);</a:t>
            </a:r>
            <a:endParaRPr sz="850" dirty="0">
              <a:latin typeface="Courier New"/>
              <a:ea typeface="Courier New"/>
              <a:cs typeface="Courier New"/>
              <a:sym typeface="Courier New"/>
            </a:endParaRPr>
          </a:p>
          <a:p>
            <a:pPr marL="0" lvl="0" indent="0" algn="l" rtl="0">
              <a:lnSpc>
                <a:spcPct val="115000"/>
              </a:lnSpc>
              <a:spcBef>
                <a:spcPts val="0"/>
              </a:spcBef>
              <a:spcAft>
                <a:spcPts val="0"/>
              </a:spcAft>
              <a:buNone/>
            </a:pPr>
            <a:r>
              <a:rPr lang="en" sz="850" dirty="0">
                <a:latin typeface="Courier New"/>
                <a:ea typeface="Courier New"/>
                <a:cs typeface="Courier New"/>
                <a:sym typeface="Courier New"/>
              </a:rPr>
              <a:t>}</a:t>
            </a:r>
            <a:endParaRPr sz="850" dirty="0">
              <a:latin typeface="Courier New"/>
              <a:ea typeface="Courier New"/>
              <a:cs typeface="Courier New"/>
              <a:sym typeface="Courier New"/>
            </a:endParaRPr>
          </a:p>
          <a:p>
            <a:pPr marL="0" lvl="0" indent="0" algn="l" rtl="0">
              <a:lnSpc>
                <a:spcPct val="115000"/>
              </a:lnSpc>
              <a:spcBef>
                <a:spcPts val="0"/>
              </a:spcBef>
              <a:spcAft>
                <a:spcPts val="0"/>
              </a:spcAft>
              <a:buNone/>
            </a:pPr>
            <a:r>
              <a:rPr lang="en" sz="850" dirty="0">
                <a:latin typeface="Courier New"/>
                <a:ea typeface="Courier New"/>
                <a:cs typeface="Courier New"/>
                <a:sym typeface="Courier New"/>
              </a:rPr>
              <a:t>        </a:t>
            </a:r>
            <a:endParaRPr sz="850" dirty="0">
              <a:latin typeface="Courier New"/>
              <a:ea typeface="Courier New"/>
              <a:cs typeface="Courier New"/>
              <a:sym typeface="Courier New"/>
            </a:endParaRPr>
          </a:p>
          <a:p>
            <a:pPr marL="0" lvl="0" indent="0" algn="l" rtl="0">
              <a:lnSpc>
                <a:spcPct val="115000"/>
              </a:lnSpc>
              <a:spcBef>
                <a:spcPts val="0"/>
              </a:spcBef>
              <a:spcAft>
                <a:spcPts val="0"/>
              </a:spcAft>
              <a:buNone/>
            </a:pPr>
            <a:r>
              <a:rPr lang="en" sz="850" dirty="0">
                <a:latin typeface="Courier New"/>
                <a:ea typeface="Courier New"/>
                <a:cs typeface="Courier New"/>
                <a:sym typeface="Courier New"/>
              </a:rPr>
              <a:t>return(0);</a:t>
            </a:r>
            <a:endParaRPr sz="850" dirty="0">
              <a:latin typeface="Courier New"/>
              <a:ea typeface="Courier New"/>
              <a:cs typeface="Courier New"/>
              <a:sym typeface="Courier New"/>
            </a:endParaRPr>
          </a:p>
          <a:p>
            <a:pPr marL="0" lvl="0" indent="0" algn="l" rtl="0">
              <a:lnSpc>
                <a:spcPct val="115000"/>
              </a:lnSpc>
              <a:spcBef>
                <a:spcPts val="0"/>
              </a:spcBef>
              <a:spcAft>
                <a:spcPts val="0"/>
              </a:spcAft>
              <a:buNone/>
            </a:pPr>
            <a:r>
              <a:rPr lang="en" sz="850" dirty="0">
                <a:latin typeface="Courier New"/>
                <a:ea typeface="Courier New"/>
                <a:cs typeface="Courier New"/>
                <a:sym typeface="Courier New"/>
              </a:rPr>
              <a:t>}</a:t>
            </a:r>
            <a:endParaRPr dirty="0">
              <a:latin typeface="Courier New"/>
              <a:ea typeface="Courier New"/>
              <a:cs typeface="Courier New"/>
              <a:sym typeface="Courier New"/>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4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Demo Output</a:t>
            </a:r>
            <a:endParaRPr/>
          </a:p>
        </p:txBody>
      </p:sp>
      <p:sp>
        <p:nvSpPr>
          <p:cNvPr id="323" name="Google Shape;323;p4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rgbClr val="000000"/>
                </a:solidFill>
                <a:latin typeface="Courier New"/>
                <a:ea typeface="Courier New"/>
                <a:cs typeface="Courier New"/>
                <a:sym typeface="Courier New"/>
              </a:rPr>
              <a:t>Received string: Hello, world!</a:t>
            </a:r>
            <a:endParaRPr sz="1400">
              <a:solidFill>
                <a:srgbClr val="000000"/>
              </a:solidFill>
              <a:latin typeface="Courier New"/>
              <a:ea typeface="Courier New"/>
              <a:cs typeface="Courier New"/>
              <a:sym typeface="Courier New"/>
            </a:endParaRPr>
          </a:p>
          <a:p>
            <a:pPr marL="0" lvl="0" indent="0" algn="l" rtl="0">
              <a:spcBef>
                <a:spcPts val="0"/>
              </a:spcBef>
              <a:spcAft>
                <a:spcPts val="1600"/>
              </a:spcAft>
              <a:buNone/>
            </a:pP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4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poll system call</a:t>
            </a:r>
            <a:endParaRPr sz="2400" b="0">
              <a:latin typeface="Raleway Black"/>
              <a:ea typeface="Raleway Black"/>
              <a:cs typeface="Raleway Black"/>
              <a:sym typeface="Raleway Black"/>
            </a:endParaRPr>
          </a:p>
        </p:txBody>
      </p:sp>
      <p:sp>
        <p:nvSpPr>
          <p:cNvPr id="329" name="Google Shape;329;p4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The spec says:</a:t>
            </a:r>
            <a:endParaRPr/>
          </a:p>
        </p:txBody>
      </p:sp>
      <p:pic>
        <p:nvPicPr>
          <p:cNvPr id="330" name="Google Shape;330;p49"/>
          <p:cNvPicPr preferRelativeResize="0"/>
          <p:nvPr/>
        </p:nvPicPr>
        <p:blipFill>
          <a:blip r:embed="rId3">
            <a:alphaModFix/>
          </a:blip>
          <a:stretch>
            <a:fillRect/>
          </a:stretch>
        </p:blipFill>
        <p:spPr>
          <a:xfrm>
            <a:off x="304800" y="2571750"/>
            <a:ext cx="8839197" cy="13530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50"/>
          <p:cNvSpPr txBox="1">
            <a:spLocks noGrp="1"/>
          </p:cNvSpPr>
          <p:nvPr>
            <p:ph type="title"/>
          </p:nvPr>
        </p:nvSpPr>
        <p:spPr>
          <a:xfrm>
            <a:off x="727650" y="12469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Poll  </a:t>
            </a:r>
            <a:endParaRPr/>
          </a:p>
        </p:txBody>
      </p:sp>
      <p:sp>
        <p:nvSpPr>
          <p:cNvPr id="336" name="Google Shape;336;p50"/>
          <p:cNvSpPr txBox="1">
            <a:spLocks noGrp="1"/>
          </p:cNvSpPr>
          <p:nvPr>
            <p:ph type="body" idx="1"/>
          </p:nvPr>
        </p:nvSpPr>
        <p:spPr>
          <a:xfrm>
            <a:off x="465950" y="1638775"/>
            <a:ext cx="8315400" cy="2261100"/>
          </a:xfrm>
          <a:prstGeom prst="rect">
            <a:avLst/>
          </a:prstGeom>
        </p:spPr>
        <p:txBody>
          <a:bodyPr spcFirstLastPara="1" wrap="square" lIns="91425" tIns="91425" rIns="91425" bIns="91425" anchor="t" anchorCtr="0">
            <a:noAutofit/>
          </a:bodyPr>
          <a:lstStyle/>
          <a:p>
            <a:pPr marL="457200" lvl="0" indent="-317500" algn="l" rtl="0">
              <a:lnSpc>
                <a:spcPct val="158000"/>
              </a:lnSpc>
              <a:spcBef>
                <a:spcPts val="0"/>
              </a:spcBef>
              <a:spcAft>
                <a:spcPts val="0"/>
              </a:spcAft>
              <a:buSzPts val="1400"/>
              <a:buChar char="●"/>
            </a:pPr>
            <a:r>
              <a:rPr lang="en" sz="1400">
                <a:solidFill>
                  <a:srgbClr val="181818"/>
                </a:solidFill>
                <a:highlight>
                  <a:srgbClr val="FFFFFF"/>
                </a:highlight>
              </a:rPr>
              <a:t>It waits for one of a set of file descriptors to become ready to perform I/O (</a:t>
            </a:r>
            <a:r>
              <a:rPr lang="en" sz="1400">
                <a:solidFill>
                  <a:srgbClr val="000000"/>
                </a:solidFill>
                <a:highlight>
                  <a:srgbClr val="FFFFFF"/>
                </a:highlight>
              </a:rPr>
              <a:t>input/output multiplexing)</a:t>
            </a:r>
            <a:endParaRPr sz="1400">
              <a:solidFill>
                <a:srgbClr val="000000"/>
              </a:solidFill>
              <a:highlight>
                <a:srgbClr val="FFFFFF"/>
              </a:highlight>
            </a:endParaRPr>
          </a:p>
          <a:p>
            <a:pPr marL="457200" lvl="0" indent="-317500" algn="l" rtl="0">
              <a:lnSpc>
                <a:spcPct val="158000"/>
              </a:lnSpc>
              <a:spcBef>
                <a:spcPts val="0"/>
              </a:spcBef>
              <a:spcAft>
                <a:spcPts val="0"/>
              </a:spcAft>
              <a:buClr>
                <a:srgbClr val="434343"/>
              </a:buClr>
              <a:buSzPts val="1400"/>
              <a:buChar char="●"/>
            </a:pPr>
            <a:r>
              <a:rPr lang="en" sz="1400">
                <a:solidFill>
                  <a:srgbClr val="434343"/>
                </a:solidFill>
              </a:rPr>
              <a:t>Function Signature:</a:t>
            </a:r>
            <a:r>
              <a:rPr lang="en" sz="1400" b="1">
                <a:solidFill>
                  <a:srgbClr val="434343"/>
                </a:solidFill>
              </a:rPr>
              <a:t> </a:t>
            </a:r>
            <a:r>
              <a:rPr lang="en" sz="1400">
                <a:solidFill>
                  <a:srgbClr val="434343"/>
                </a:solidFill>
                <a:latin typeface="Courier New"/>
                <a:ea typeface="Courier New"/>
                <a:cs typeface="Courier New"/>
                <a:sym typeface="Courier New"/>
              </a:rPr>
              <a:t>int poll(struct pollfd *</a:t>
            </a:r>
            <a:r>
              <a:rPr lang="en" sz="1400" i="1">
                <a:solidFill>
                  <a:srgbClr val="434343"/>
                </a:solidFill>
                <a:latin typeface="Courier New"/>
                <a:ea typeface="Courier New"/>
                <a:cs typeface="Courier New"/>
                <a:sym typeface="Courier New"/>
              </a:rPr>
              <a:t>fds</a:t>
            </a:r>
            <a:r>
              <a:rPr lang="en" sz="1400">
                <a:solidFill>
                  <a:srgbClr val="434343"/>
                </a:solidFill>
                <a:latin typeface="Courier New"/>
                <a:ea typeface="Courier New"/>
                <a:cs typeface="Courier New"/>
                <a:sym typeface="Courier New"/>
              </a:rPr>
              <a:t>, nfds_t </a:t>
            </a:r>
            <a:r>
              <a:rPr lang="en" sz="1400" i="1">
                <a:solidFill>
                  <a:srgbClr val="434343"/>
                </a:solidFill>
                <a:latin typeface="Courier New"/>
                <a:ea typeface="Courier New"/>
                <a:cs typeface="Courier New"/>
                <a:sym typeface="Courier New"/>
              </a:rPr>
              <a:t>nfds</a:t>
            </a:r>
            <a:r>
              <a:rPr lang="en" sz="1400">
                <a:solidFill>
                  <a:srgbClr val="434343"/>
                </a:solidFill>
                <a:latin typeface="Courier New"/>
                <a:ea typeface="Courier New"/>
                <a:cs typeface="Courier New"/>
                <a:sym typeface="Courier New"/>
              </a:rPr>
              <a:t>, int </a:t>
            </a:r>
            <a:r>
              <a:rPr lang="en" sz="1400" i="1">
                <a:solidFill>
                  <a:srgbClr val="434343"/>
                </a:solidFill>
                <a:latin typeface="Courier New"/>
                <a:ea typeface="Courier New"/>
                <a:cs typeface="Courier New"/>
                <a:sym typeface="Courier New"/>
              </a:rPr>
              <a:t>timeout</a:t>
            </a:r>
            <a:r>
              <a:rPr lang="en" sz="1400">
                <a:solidFill>
                  <a:srgbClr val="434343"/>
                </a:solidFill>
                <a:latin typeface="Courier New"/>
                <a:ea typeface="Courier New"/>
                <a:cs typeface="Courier New"/>
                <a:sym typeface="Courier New"/>
              </a:rPr>
              <a:t>)</a:t>
            </a:r>
            <a:endParaRPr sz="1400">
              <a:solidFill>
                <a:srgbClr val="434343"/>
              </a:solidFill>
              <a:latin typeface="Courier New"/>
              <a:ea typeface="Courier New"/>
              <a:cs typeface="Courier New"/>
              <a:sym typeface="Courier New"/>
            </a:endParaRPr>
          </a:p>
          <a:p>
            <a:pPr marL="457200" lvl="0" indent="-317500" algn="l" rtl="0">
              <a:lnSpc>
                <a:spcPct val="158000"/>
              </a:lnSpc>
              <a:spcBef>
                <a:spcPts val="0"/>
              </a:spcBef>
              <a:spcAft>
                <a:spcPts val="0"/>
              </a:spcAft>
              <a:buSzPts val="1400"/>
              <a:buChar char="●"/>
            </a:pPr>
            <a:r>
              <a:rPr lang="en" sz="1400">
                <a:solidFill>
                  <a:srgbClr val="181818"/>
                </a:solidFill>
              </a:rPr>
              <a:t>The set of file descriptors to be monitored is specified in the </a:t>
            </a:r>
            <a:r>
              <a:rPr lang="en" sz="1400" i="1">
                <a:solidFill>
                  <a:srgbClr val="006000"/>
                </a:solidFill>
              </a:rPr>
              <a:t>fds</a:t>
            </a:r>
            <a:r>
              <a:rPr lang="en" sz="1400">
                <a:solidFill>
                  <a:srgbClr val="181818"/>
                </a:solidFill>
              </a:rPr>
              <a:t> argument, which is an array of structures of the following form:</a:t>
            </a:r>
            <a:endParaRPr sz="1400">
              <a:solidFill>
                <a:srgbClr val="181818"/>
              </a:solidFill>
            </a:endParaRPr>
          </a:p>
          <a:p>
            <a:pPr marL="914400" lvl="1" indent="-317500" algn="l" rtl="0">
              <a:lnSpc>
                <a:spcPct val="158000"/>
              </a:lnSpc>
              <a:spcBef>
                <a:spcPts val="0"/>
              </a:spcBef>
              <a:spcAft>
                <a:spcPts val="0"/>
              </a:spcAft>
              <a:buSzPts val="1400"/>
              <a:buChar char="○"/>
            </a:pPr>
            <a:r>
              <a:rPr lang="en" sz="1200">
                <a:solidFill>
                  <a:srgbClr val="181818"/>
                </a:solidFill>
                <a:latin typeface="Courier New"/>
                <a:ea typeface="Courier New"/>
                <a:cs typeface="Courier New"/>
                <a:sym typeface="Courier New"/>
              </a:rPr>
              <a:t>struct pollfd {</a:t>
            </a:r>
            <a:endParaRPr sz="1200">
              <a:solidFill>
                <a:srgbClr val="181818"/>
              </a:solidFill>
              <a:latin typeface="Courier New"/>
              <a:ea typeface="Courier New"/>
              <a:cs typeface="Courier New"/>
              <a:sym typeface="Courier New"/>
            </a:endParaRPr>
          </a:p>
          <a:p>
            <a:pPr marL="1371600" lvl="2" indent="-317500" algn="l" rtl="0">
              <a:lnSpc>
                <a:spcPct val="158000"/>
              </a:lnSpc>
              <a:spcBef>
                <a:spcPts val="0"/>
              </a:spcBef>
              <a:spcAft>
                <a:spcPts val="0"/>
              </a:spcAft>
              <a:buSzPts val="1400"/>
              <a:buChar char="■"/>
            </a:pPr>
            <a:r>
              <a:rPr lang="en" sz="1200">
                <a:solidFill>
                  <a:srgbClr val="181818"/>
                </a:solidFill>
                <a:latin typeface="Courier New"/>
                <a:ea typeface="Courier New"/>
                <a:cs typeface="Courier New"/>
                <a:sym typeface="Courier New"/>
              </a:rPr>
              <a:t>int   fd;         /* file descriptor */</a:t>
            </a:r>
            <a:endParaRPr sz="1200">
              <a:solidFill>
                <a:srgbClr val="181818"/>
              </a:solidFill>
              <a:latin typeface="Courier New"/>
              <a:ea typeface="Courier New"/>
              <a:cs typeface="Courier New"/>
              <a:sym typeface="Courier New"/>
            </a:endParaRPr>
          </a:p>
          <a:p>
            <a:pPr marL="1371600" lvl="2" indent="-317500" algn="l" rtl="0">
              <a:lnSpc>
                <a:spcPct val="158000"/>
              </a:lnSpc>
              <a:spcBef>
                <a:spcPts val="0"/>
              </a:spcBef>
              <a:spcAft>
                <a:spcPts val="0"/>
              </a:spcAft>
              <a:buSzPts val="1400"/>
              <a:buChar char="■"/>
            </a:pPr>
            <a:r>
              <a:rPr lang="en" sz="1200">
                <a:solidFill>
                  <a:srgbClr val="181818"/>
                </a:solidFill>
                <a:latin typeface="Courier New"/>
                <a:ea typeface="Courier New"/>
                <a:cs typeface="Courier New"/>
                <a:sym typeface="Courier New"/>
              </a:rPr>
              <a:t>short events;     /* requested events */</a:t>
            </a:r>
            <a:endParaRPr sz="1200">
              <a:solidFill>
                <a:srgbClr val="181818"/>
              </a:solidFill>
              <a:latin typeface="Courier New"/>
              <a:ea typeface="Courier New"/>
              <a:cs typeface="Courier New"/>
              <a:sym typeface="Courier New"/>
            </a:endParaRPr>
          </a:p>
          <a:p>
            <a:pPr marL="1371600" lvl="2" indent="-317500" algn="l" rtl="0">
              <a:lnSpc>
                <a:spcPct val="158000"/>
              </a:lnSpc>
              <a:spcBef>
                <a:spcPts val="0"/>
              </a:spcBef>
              <a:spcAft>
                <a:spcPts val="0"/>
              </a:spcAft>
              <a:buSzPts val="1400"/>
              <a:buChar char="■"/>
            </a:pPr>
            <a:r>
              <a:rPr lang="en" sz="1200">
                <a:solidFill>
                  <a:srgbClr val="181818"/>
                </a:solidFill>
                <a:latin typeface="Courier New"/>
                <a:ea typeface="Courier New"/>
                <a:cs typeface="Courier New"/>
                <a:sym typeface="Courier New"/>
              </a:rPr>
              <a:t>short revents;    /* returned events */</a:t>
            </a:r>
            <a:endParaRPr sz="1200">
              <a:solidFill>
                <a:srgbClr val="181818"/>
              </a:solidFill>
              <a:latin typeface="Courier New"/>
              <a:ea typeface="Courier New"/>
              <a:cs typeface="Courier New"/>
              <a:sym typeface="Courier New"/>
            </a:endParaRPr>
          </a:p>
          <a:p>
            <a:pPr marL="914400" lvl="1" indent="-317500" algn="l" rtl="0">
              <a:lnSpc>
                <a:spcPct val="158000"/>
              </a:lnSpc>
              <a:spcBef>
                <a:spcPts val="0"/>
              </a:spcBef>
              <a:spcAft>
                <a:spcPts val="0"/>
              </a:spcAft>
              <a:buSzPts val="1400"/>
              <a:buChar char="○"/>
            </a:pPr>
            <a:r>
              <a:rPr lang="en" sz="1200">
                <a:solidFill>
                  <a:srgbClr val="181818"/>
                </a:solidFill>
                <a:latin typeface="Courier New"/>
                <a:ea typeface="Courier New"/>
                <a:cs typeface="Courier New"/>
                <a:sym typeface="Courier New"/>
              </a:rPr>
              <a:t>};</a:t>
            </a:r>
            <a:endParaRPr sz="1200">
              <a:solidFill>
                <a:srgbClr val="181818"/>
              </a:solidFill>
              <a:latin typeface="Courier New"/>
              <a:ea typeface="Courier New"/>
              <a:cs typeface="Courier New"/>
              <a:sym typeface="Courier New"/>
            </a:endParaRPr>
          </a:p>
          <a:p>
            <a:pPr marL="0" lvl="0" indent="0" algn="l" rtl="0">
              <a:lnSpc>
                <a:spcPct val="158000"/>
              </a:lnSpc>
              <a:spcBef>
                <a:spcPts val="3600"/>
              </a:spcBef>
              <a:spcAft>
                <a:spcPts val="0"/>
              </a:spcAft>
              <a:buNone/>
            </a:pPr>
            <a:endParaRPr sz="1400">
              <a:solidFill>
                <a:srgbClr val="181818"/>
              </a:solidFill>
            </a:endParaRPr>
          </a:p>
          <a:p>
            <a:pPr marL="0" lvl="0" indent="0" algn="l" rtl="0">
              <a:spcBef>
                <a:spcPts val="3600"/>
              </a:spcBef>
              <a:spcAft>
                <a:spcPts val="1600"/>
              </a:spcAft>
              <a:buNone/>
            </a:pPr>
            <a:endParaRPr sz="14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5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Poll return values</a:t>
            </a:r>
            <a:endParaRPr/>
          </a:p>
        </p:txBody>
      </p:sp>
      <p:sp>
        <p:nvSpPr>
          <p:cNvPr id="342" name="Google Shape;342;p51"/>
          <p:cNvSpPr txBox="1">
            <a:spLocks noGrp="1"/>
          </p:cNvSpPr>
          <p:nvPr>
            <p:ph type="body" idx="1"/>
          </p:nvPr>
        </p:nvSpPr>
        <p:spPr>
          <a:xfrm>
            <a:off x="729450" y="2210750"/>
            <a:ext cx="7688700" cy="22611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434343"/>
              </a:buClr>
              <a:buSzPts val="1400"/>
              <a:buChar char="●"/>
            </a:pPr>
            <a:r>
              <a:rPr lang="en" sz="1400">
                <a:solidFill>
                  <a:srgbClr val="434343"/>
                </a:solidFill>
              </a:rPr>
              <a:t>On success, a positive number is returned; this is the number of structures which have nonzero </a:t>
            </a:r>
            <a:r>
              <a:rPr lang="en" sz="1400" i="1">
                <a:solidFill>
                  <a:srgbClr val="434343"/>
                </a:solidFill>
              </a:rPr>
              <a:t>revents</a:t>
            </a:r>
            <a:r>
              <a:rPr lang="en" sz="1400">
                <a:solidFill>
                  <a:srgbClr val="434343"/>
                </a:solidFill>
              </a:rPr>
              <a:t> fields (in other words, those descriptors with events or errors reported).  </a:t>
            </a:r>
            <a:endParaRPr sz="1400">
              <a:solidFill>
                <a:srgbClr val="434343"/>
              </a:solidFill>
            </a:endParaRPr>
          </a:p>
          <a:p>
            <a:pPr marL="457200" lvl="0" indent="-317500" algn="l" rtl="0">
              <a:spcBef>
                <a:spcPts val="0"/>
              </a:spcBef>
              <a:spcAft>
                <a:spcPts val="0"/>
              </a:spcAft>
              <a:buClr>
                <a:srgbClr val="434343"/>
              </a:buClr>
              <a:buSzPts val="1400"/>
              <a:buChar char="●"/>
            </a:pPr>
            <a:r>
              <a:rPr lang="en" sz="1400">
                <a:solidFill>
                  <a:srgbClr val="434343"/>
                </a:solidFill>
              </a:rPr>
              <a:t>A value of 0 indicates that the call timed out and no file descriptors were ready.  </a:t>
            </a:r>
            <a:endParaRPr sz="1400">
              <a:solidFill>
                <a:srgbClr val="434343"/>
              </a:solidFill>
            </a:endParaRPr>
          </a:p>
          <a:p>
            <a:pPr marL="457200" lvl="0" indent="-317500" algn="l" rtl="0">
              <a:spcBef>
                <a:spcPts val="0"/>
              </a:spcBef>
              <a:spcAft>
                <a:spcPts val="0"/>
              </a:spcAft>
              <a:buClr>
                <a:srgbClr val="434343"/>
              </a:buClr>
              <a:buSzPts val="1400"/>
              <a:buChar char="●"/>
            </a:pPr>
            <a:r>
              <a:rPr lang="en" sz="1400">
                <a:solidFill>
                  <a:srgbClr val="434343"/>
                </a:solidFill>
              </a:rPr>
              <a:t>On error, -1 is returned, and</a:t>
            </a:r>
            <a:r>
              <a:rPr lang="en" sz="1400">
                <a:solidFill>
                  <a:srgbClr val="434343"/>
                </a:solidFill>
                <a:uFill>
                  <a:noFill/>
                </a:uFill>
                <a:hlinkClick r:id="rId3"/>
              </a:rPr>
              <a:t> </a:t>
            </a:r>
            <a:r>
              <a:rPr lang="en" sz="1400" i="1">
                <a:solidFill>
                  <a:srgbClr val="434343"/>
                </a:solidFill>
                <a:uFill>
                  <a:noFill/>
                </a:uFill>
                <a:hlinkClick r:id="rId3"/>
              </a:rPr>
              <a:t>errno</a:t>
            </a:r>
            <a:r>
              <a:rPr lang="en" sz="1400">
                <a:solidFill>
                  <a:srgbClr val="434343"/>
                </a:solidFill>
              </a:rPr>
              <a:t> is set appropriately.</a:t>
            </a:r>
            <a:endParaRPr sz="1400">
              <a:solidFill>
                <a:srgbClr val="434343"/>
              </a:solidFill>
            </a:endParaRPr>
          </a:p>
          <a:p>
            <a:pPr marL="0" lvl="0" indent="0" algn="l" rtl="0">
              <a:spcBef>
                <a:spcPts val="1600"/>
              </a:spcBef>
              <a:spcAft>
                <a:spcPts val="1600"/>
              </a:spcAft>
              <a:buNone/>
            </a:pPr>
            <a:endParaRPr sz="1400">
              <a:solidFill>
                <a:srgbClr val="434343"/>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5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Poll</a:t>
            </a:r>
            <a:endParaRPr/>
          </a:p>
        </p:txBody>
      </p:sp>
      <p:sp>
        <p:nvSpPr>
          <p:cNvPr id="348" name="Google Shape;348;p52"/>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7500" algn="l" rtl="0">
              <a:lnSpc>
                <a:spcPct val="158000"/>
              </a:lnSpc>
              <a:spcBef>
                <a:spcPts val="0"/>
              </a:spcBef>
              <a:spcAft>
                <a:spcPts val="0"/>
              </a:spcAft>
              <a:buSzPts val="1400"/>
              <a:buChar char="●"/>
            </a:pPr>
            <a:r>
              <a:rPr lang="en" sz="1400">
                <a:solidFill>
                  <a:srgbClr val="181818"/>
                </a:solidFill>
                <a:highlight>
                  <a:srgbClr val="FFFFFF"/>
                </a:highlight>
              </a:rPr>
              <a:t>The field </a:t>
            </a:r>
            <a:r>
              <a:rPr lang="en" sz="1400" i="1">
                <a:solidFill>
                  <a:srgbClr val="006000"/>
                </a:solidFill>
                <a:highlight>
                  <a:srgbClr val="FFFFFF"/>
                </a:highlight>
              </a:rPr>
              <a:t>fd</a:t>
            </a:r>
            <a:r>
              <a:rPr lang="en" sz="1400">
                <a:solidFill>
                  <a:srgbClr val="181818"/>
                </a:solidFill>
                <a:highlight>
                  <a:srgbClr val="FFFFFF"/>
                </a:highlight>
              </a:rPr>
              <a:t> contains a file descriptor for an open file.  </a:t>
            </a:r>
            <a:endParaRPr sz="1400">
              <a:solidFill>
                <a:srgbClr val="181818"/>
              </a:solidFill>
              <a:highlight>
                <a:srgbClr val="FFFFFF"/>
              </a:highlight>
            </a:endParaRPr>
          </a:p>
          <a:p>
            <a:pPr marL="457200" lvl="0" indent="-317500" algn="l" rtl="0">
              <a:lnSpc>
                <a:spcPct val="158000"/>
              </a:lnSpc>
              <a:spcBef>
                <a:spcPts val="0"/>
              </a:spcBef>
              <a:spcAft>
                <a:spcPts val="0"/>
              </a:spcAft>
              <a:buSzPts val="1400"/>
              <a:buChar char="●"/>
            </a:pPr>
            <a:r>
              <a:rPr lang="en" sz="1400">
                <a:solidFill>
                  <a:srgbClr val="181818"/>
                </a:solidFill>
                <a:highlight>
                  <a:srgbClr val="FFFFFF"/>
                </a:highlight>
              </a:rPr>
              <a:t>If this field is negative, then the corresponding </a:t>
            </a:r>
            <a:r>
              <a:rPr lang="en" sz="1400" i="1">
                <a:solidFill>
                  <a:srgbClr val="006000"/>
                </a:solidFill>
                <a:highlight>
                  <a:srgbClr val="FFFFFF"/>
                </a:highlight>
              </a:rPr>
              <a:t>events</a:t>
            </a:r>
            <a:r>
              <a:rPr lang="en" sz="1400">
                <a:solidFill>
                  <a:srgbClr val="181818"/>
                </a:solidFill>
                <a:highlight>
                  <a:srgbClr val="FFFFFF"/>
                </a:highlight>
              </a:rPr>
              <a:t> field is ignored and the </a:t>
            </a:r>
            <a:r>
              <a:rPr lang="en" sz="1400" i="1">
                <a:solidFill>
                  <a:srgbClr val="006000"/>
                </a:solidFill>
                <a:highlight>
                  <a:srgbClr val="FFFFFF"/>
                </a:highlight>
              </a:rPr>
              <a:t>revents</a:t>
            </a:r>
            <a:r>
              <a:rPr lang="en" sz="1400">
                <a:solidFill>
                  <a:srgbClr val="181818"/>
                </a:solidFill>
                <a:highlight>
                  <a:srgbClr val="FFFFFF"/>
                </a:highlight>
              </a:rPr>
              <a:t> field returns zero.  </a:t>
            </a:r>
            <a:endParaRPr sz="1400">
              <a:solidFill>
                <a:srgbClr val="181818"/>
              </a:solidFill>
              <a:highlight>
                <a:srgbClr val="FFFFFF"/>
              </a:highlight>
            </a:endParaRPr>
          </a:p>
          <a:p>
            <a:pPr marL="457200" lvl="0" indent="-317500" algn="l" rtl="0">
              <a:lnSpc>
                <a:spcPct val="158000"/>
              </a:lnSpc>
              <a:spcBef>
                <a:spcPts val="0"/>
              </a:spcBef>
              <a:spcAft>
                <a:spcPts val="0"/>
              </a:spcAft>
              <a:buSzPts val="1400"/>
              <a:buChar char="●"/>
            </a:pPr>
            <a:r>
              <a:rPr lang="en" sz="1400">
                <a:solidFill>
                  <a:srgbClr val="181818"/>
                </a:solidFill>
                <a:highlight>
                  <a:srgbClr val="FFFFFF"/>
                </a:highlight>
              </a:rPr>
              <a:t>This provides an easy way of ignoring a file descriptor for a single </a:t>
            </a:r>
            <a:r>
              <a:rPr lang="en" sz="1400" b="1">
                <a:solidFill>
                  <a:srgbClr val="502000"/>
                </a:solidFill>
                <a:highlight>
                  <a:srgbClr val="FFFFFF"/>
                </a:highlight>
                <a:latin typeface="Courier New"/>
                <a:ea typeface="Courier New"/>
                <a:cs typeface="Courier New"/>
                <a:sym typeface="Courier New"/>
              </a:rPr>
              <a:t>poll</a:t>
            </a:r>
            <a:r>
              <a:rPr lang="en" sz="1400">
                <a:solidFill>
                  <a:srgbClr val="181818"/>
                </a:solidFill>
                <a:highlight>
                  <a:srgbClr val="FFFFFF"/>
                </a:highlight>
              </a:rPr>
              <a:t>() call: simply negate the </a:t>
            </a:r>
            <a:r>
              <a:rPr lang="en" sz="1400" i="1">
                <a:solidFill>
                  <a:srgbClr val="006000"/>
                </a:solidFill>
                <a:highlight>
                  <a:srgbClr val="FFFFFF"/>
                </a:highlight>
              </a:rPr>
              <a:t>fd</a:t>
            </a:r>
            <a:r>
              <a:rPr lang="en" sz="1400">
                <a:solidFill>
                  <a:srgbClr val="181818"/>
                </a:solidFill>
                <a:highlight>
                  <a:srgbClr val="FFFFFF"/>
                </a:highlight>
              </a:rPr>
              <a:t> field.  Note, however, that this technique can't be used to ignore file descriptor 0.</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475000" y="1318650"/>
            <a:ext cx="80751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Project 1A: Multi-process telnet-like client and server</a:t>
            </a:r>
            <a:endParaRPr sz="2400"/>
          </a:p>
        </p:txBody>
      </p:sp>
      <p:sp>
        <p:nvSpPr>
          <p:cNvPr id="105" name="Google Shape;105;p16"/>
          <p:cNvSpPr txBox="1">
            <a:spLocks noGrp="1"/>
          </p:cNvSpPr>
          <p:nvPr>
            <p:ph type="body" idx="1"/>
          </p:nvPr>
        </p:nvSpPr>
        <p:spPr>
          <a:xfrm>
            <a:off x="727650" y="1782150"/>
            <a:ext cx="7688700" cy="2261100"/>
          </a:xfrm>
          <a:prstGeom prst="rect">
            <a:avLst/>
          </a:prstGeom>
        </p:spPr>
        <p:txBody>
          <a:bodyPr spcFirstLastPara="1" wrap="square" lIns="91425" tIns="91425" rIns="91425" bIns="91425" anchor="t" anchorCtr="0">
            <a:noAutofit/>
          </a:bodyPr>
          <a:lstStyle/>
          <a:p>
            <a:pPr marL="457200" lvl="0" indent="-317500" algn="l" rtl="0">
              <a:spcBef>
                <a:spcPts val="1200"/>
              </a:spcBef>
              <a:spcAft>
                <a:spcPts val="0"/>
              </a:spcAft>
              <a:buClr>
                <a:srgbClr val="000000"/>
              </a:buClr>
              <a:buSzPts val="1400"/>
              <a:buFont typeface="Arial"/>
              <a:buChar char="●"/>
            </a:pPr>
            <a:r>
              <a:rPr lang="en" sz="1400" dirty="0"/>
              <a:t>Build a multi-process telnet-like client and server:</a:t>
            </a:r>
            <a:endParaRPr sz="1400" dirty="0"/>
          </a:p>
          <a:p>
            <a:pPr marL="914400" lvl="1" indent="-317500" algn="l" rtl="0">
              <a:spcBef>
                <a:spcPts val="0"/>
              </a:spcBef>
              <a:spcAft>
                <a:spcPts val="0"/>
              </a:spcAft>
              <a:buClr>
                <a:srgbClr val="434343"/>
              </a:buClr>
              <a:buSzPts val="1400"/>
              <a:buFont typeface="Arial"/>
              <a:buAutoNum type="alphaLcPeriod"/>
            </a:pPr>
            <a:r>
              <a:rPr lang="en" sz="1400" dirty="0"/>
              <a:t>Character-at-a-time, full duplex terminal I/O </a:t>
            </a:r>
            <a:endParaRPr sz="1400" dirty="0"/>
          </a:p>
          <a:p>
            <a:pPr marL="914400" lvl="1" indent="-317500" algn="l" rtl="0">
              <a:spcBef>
                <a:spcPts val="0"/>
              </a:spcBef>
              <a:spcAft>
                <a:spcPts val="0"/>
              </a:spcAft>
              <a:buClr>
                <a:srgbClr val="434343"/>
              </a:buClr>
              <a:buSzPts val="1400"/>
              <a:buFont typeface="Arial"/>
              <a:buAutoNum type="alphaLcPeriod"/>
            </a:pPr>
            <a:r>
              <a:rPr lang="en" sz="1400" dirty="0"/>
              <a:t>Polled I/O and passing input and output between two processes</a:t>
            </a:r>
            <a:endParaRPr sz="1400" dirty="0"/>
          </a:p>
          <a:p>
            <a:pPr marL="457200" lvl="0" indent="-317500" algn="l" rtl="0">
              <a:spcBef>
                <a:spcPts val="0"/>
              </a:spcBef>
              <a:spcAft>
                <a:spcPts val="0"/>
              </a:spcAft>
              <a:buClr>
                <a:srgbClr val="000000"/>
              </a:buClr>
              <a:buSzPts val="1400"/>
              <a:buFont typeface="Lato"/>
              <a:buChar char="●"/>
            </a:pPr>
            <a:r>
              <a:rPr lang="en" sz="1400" dirty="0"/>
              <a:t>What is telnet?</a:t>
            </a:r>
            <a:endParaRPr sz="1400" dirty="0"/>
          </a:p>
          <a:p>
            <a:pPr marL="914400" lvl="1" indent="-317500" algn="l" rtl="0">
              <a:spcBef>
                <a:spcPts val="0"/>
              </a:spcBef>
              <a:spcAft>
                <a:spcPts val="0"/>
              </a:spcAft>
              <a:buClr>
                <a:srgbClr val="434343"/>
              </a:buClr>
              <a:buSzPts val="1400"/>
              <a:buFont typeface="Lato"/>
              <a:buAutoNum type="alphaLcPeriod"/>
            </a:pPr>
            <a:r>
              <a:rPr lang="en" sz="1400" dirty="0">
                <a:solidFill>
                  <a:srgbClr val="434343"/>
                </a:solidFill>
                <a:highlight>
                  <a:srgbClr val="FFFFFF"/>
                </a:highlight>
              </a:rPr>
              <a:t>Telnet is a protocol that allows you to connect to remote computers (called hosts) over a TCP/IP network (such as the </a:t>
            </a:r>
            <a:r>
              <a:rPr lang="en" sz="1400" dirty="0">
                <a:solidFill>
                  <a:srgbClr val="434343"/>
                </a:solidFill>
              </a:rPr>
              <a:t>internet</a:t>
            </a:r>
            <a:r>
              <a:rPr lang="en" sz="1400" dirty="0">
                <a:solidFill>
                  <a:srgbClr val="434343"/>
                </a:solidFill>
                <a:highlight>
                  <a:srgbClr val="FFFFFF"/>
                </a:highlight>
              </a:rPr>
              <a:t>). </a:t>
            </a:r>
            <a:endParaRPr sz="1400" dirty="0">
              <a:solidFill>
                <a:srgbClr val="434343"/>
              </a:solidFill>
              <a:highlight>
                <a:srgbClr val="FFFFFF"/>
              </a:highlight>
            </a:endParaRPr>
          </a:p>
          <a:p>
            <a:pPr marL="914400" lvl="1" indent="-317500" algn="l" rtl="0">
              <a:spcBef>
                <a:spcPts val="0"/>
              </a:spcBef>
              <a:spcAft>
                <a:spcPts val="0"/>
              </a:spcAft>
              <a:buClr>
                <a:srgbClr val="434343"/>
              </a:buClr>
              <a:buSzPts val="1400"/>
              <a:buFont typeface="Lato"/>
              <a:buAutoNum type="alphaLcPeriod"/>
            </a:pPr>
            <a:r>
              <a:rPr lang="en" sz="1400" dirty="0">
                <a:solidFill>
                  <a:srgbClr val="434343"/>
                </a:solidFill>
                <a:highlight>
                  <a:srgbClr val="FFFFFF"/>
                </a:highlight>
              </a:rPr>
              <a:t>Using telnet </a:t>
            </a:r>
            <a:r>
              <a:rPr lang="en" sz="1400" b="1" dirty="0">
                <a:solidFill>
                  <a:srgbClr val="434343"/>
                </a:solidFill>
                <a:highlight>
                  <a:srgbClr val="FFFFFF"/>
                </a:highlight>
              </a:rPr>
              <a:t>client</a:t>
            </a:r>
            <a:r>
              <a:rPr lang="en" sz="1400" dirty="0">
                <a:solidFill>
                  <a:srgbClr val="434343"/>
                </a:solidFill>
                <a:highlight>
                  <a:srgbClr val="FFFFFF"/>
                </a:highlight>
              </a:rPr>
              <a:t> software on your computer, you can make a connection to a telnet </a:t>
            </a:r>
            <a:r>
              <a:rPr lang="en" sz="1400" b="1" dirty="0">
                <a:solidFill>
                  <a:srgbClr val="434343"/>
                </a:solidFill>
                <a:highlight>
                  <a:srgbClr val="FFFFFF"/>
                </a:highlight>
              </a:rPr>
              <a:t>server</a:t>
            </a:r>
            <a:r>
              <a:rPr lang="en" sz="1400" dirty="0">
                <a:solidFill>
                  <a:srgbClr val="434343"/>
                </a:solidFill>
                <a:highlight>
                  <a:srgbClr val="FFFFFF"/>
                </a:highlight>
              </a:rPr>
              <a:t> (that is, the remote host). Once your telnet client establishes a connection to the remote host, your client becomes a virtual terminal, allowing you to communicate with the remote host from your computer</a:t>
            </a:r>
            <a:endParaRPr sz="1400" dirty="0">
              <a:solidFill>
                <a:srgbClr val="434343"/>
              </a:solidFill>
              <a:highlight>
                <a:srgbClr val="FFFFFF"/>
              </a:highlight>
            </a:endParaRPr>
          </a:p>
          <a:p>
            <a:pPr marL="914400" lvl="1" indent="-317500" algn="l" rtl="0">
              <a:spcBef>
                <a:spcPts val="0"/>
              </a:spcBef>
              <a:spcAft>
                <a:spcPts val="0"/>
              </a:spcAft>
              <a:buClr>
                <a:srgbClr val="434343"/>
              </a:buClr>
              <a:buSzPts val="1400"/>
              <a:buFont typeface="Arial"/>
              <a:buAutoNum type="alphaLcPeriod"/>
            </a:pPr>
            <a:r>
              <a:rPr lang="en" sz="1400" dirty="0">
                <a:solidFill>
                  <a:srgbClr val="434343"/>
                </a:solidFill>
                <a:highlight>
                  <a:srgbClr val="FFFFFF"/>
                </a:highlight>
              </a:rPr>
              <a:t>Telnet has Full Duplex Communication</a:t>
            </a:r>
            <a:endParaRPr sz="1400" dirty="0">
              <a:solidFill>
                <a:srgbClr val="434343"/>
              </a:solidFill>
              <a:highlight>
                <a:srgbClr val="FFFFFF"/>
              </a:highlight>
            </a:endParaRPr>
          </a:p>
          <a:p>
            <a:pPr marL="914400" lvl="1" indent="-317500" algn="l" rtl="0">
              <a:spcBef>
                <a:spcPts val="0"/>
              </a:spcBef>
              <a:spcAft>
                <a:spcPts val="0"/>
              </a:spcAft>
              <a:buClr>
                <a:srgbClr val="434343"/>
              </a:buClr>
              <a:buSzPts val="1400"/>
              <a:buFont typeface="Arial"/>
              <a:buAutoNum type="alphaLcPeriod"/>
            </a:pPr>
            <a:r>
              <a:rPr lang="en" sz="1400" dirty="0">
                <a:solidFill>
                  <a:srgbClr val="434343"/>
                </a:solidFill>
                <a:highlight>
                  <a:srgbClr val="FFFFFF"/>
                </a:highlight>
              </a:rPr>
              <a:t>We are going to build a multi process telnet-like client and server </a:t>
            </a:r>
            <a:endParaRPr sz="1400" dirty="0">
              <a:solidFill>
                <a:srgbClr val="434343"/>
              </a:solidFill>
              <a:highlight>
                <a:srgbClr val="FFFFFF"/>
              </a:highlight>
            </a:endParaRPr>
          </a:p>
          <a:p>
            <a:pPr marL="0" lvl="0" indent="0" algn="l" rtl="0">
              <a:spcBef>
                <a:spcPts val="1200"/>
              </a:spcBef>
              <a:spcAft>
                <a:spcPts val="1600"/>
              </a:spcAft>
              <a:buNone/>
            </a:pPr>
            <a:endParaRPr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53"/>
          <p:cNvSpPr txBox="1">
            <a:spLocks noGrp="1"/>
          </p:cNvSpPr>
          <p:nvPr>
            <p:ph type="title"/>
          </p:nvPr>
        </p:nvSpPr>
        <p:spPr>
          <a:xfrm>
            <a:off x="729450" y="122007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Poll flags</a:t>
            </a:r>
            <a:endParaRPr/>
          </a:p>
        </p:txBody>
      </p:sp>
      <p:sp>
        <p:nvSpPr>
          <p:cNvPr id="354" name="Google Shape;354;p53"/>
          <p:cNvSpPr txBox="1">
            <a:spLocks noGrp="1"/>
          </p:cNvSpPr>
          <p:nvPr>
            <p:ph type="body" idx="1"/>
          </p:nvPr>
        </p:nvSpPr>
        <p:spPr>
          <a:xfrm>
            <a:off x="729450" y="1755275"/>
            <a:ext cx="7688700" cy="2261100"/>
          </a:xfrm>
          <a:prstGeom prst="rect">
            <a:avLst/>
          </a:prstGeom>
        </p:spPr>
        <p:txBody>
          <a:bodyPr spcFirstLastPara="1" wrap="square" lIns="91425" tIns="91425" rIns="91425" bIns="91425" anchor="t" anchorCtr="0">
            <a:noAutofit/>
          </a:bodyPr>
          <a:lstStyle/>
          <a:p>
            <a:pPr marL="76200" lvl="0" indent="0" algn="l" rtl="0">
              <a:lnSpc>
                <a:spcPct val="158000"/>
              </a:lnSpc>
              <a:spcBef>
                <a:spcPts val="0"/>
              </a:spcBef>
              <a:spcAft>
                <a:spcPts val="0"/>
              </a:spcAft>
              <a:buNone/>
            </a:pPr>
            <a:r>
              <a:rPr lang="en" sz="1400" b="1">
                <a:solidFill>
                  <a:srgbClr val="502000"/>
                </a:solidFill>
                <a:highlight>
                  <a:srgbClr val="FFFFFF"/>
                </a:highlight>
              </a:rPr>
              <a:t>POLLIN </a:t>
            </a:r>
            <a:r>
              <a:rPr lang="en" sz="1400">
                <a:solidFill>
                  <a:srgbClr val="181818"/>
                </a:solidFill>
                <a:highlight>
                  <a:srgbClr val="FFFFFF"/>
                </a:highlight>
              </a:rPr>
              <a:t>There is data to read.</a:t>
            </a:r>
            <a:endParaRPr sz="1400">
              <a:solidFill>
                <a:srgbClr val="181818"/>
              </a:solidFill>
              <a:highlight>
                <a:srgbClr val="FFFFFF"/>
              </a:highlight>
            </a:endParaRPr>
          </a:p>
          <a:p>
            <a:pPr marL="76200" lvl="0" indent="0" algn="l" rtl="0">
              <a:lnSpc>
                <a:spcPct val="158000"/>
              </a:lnSpc>
              <a:spcBef>
                <a:spcPts val="3600"/>
              </a:spcBef>
              <a:spcAft>
                <a:spcPts val="0"/>
              </a:spcAft>
              <a:buNone/>
            </a:pPr>
            <a:r>
              <a:rPr lang="en" sz="1400" b="1">
                <a:solidFill>
                  <a:srgbClr val="502000"/>
                </a:solidFill>
                <a:highlight>
                  <a:srgbClr val="FFFFFF"/>
                </a:highlight>
              </a:rPr>
              <a:t>POLLERR</a:t>
            </a:r>
            <a:r>
              <a:rPr lang="en" sz="1400">
                <a:solidFill>
                  <a:srgbClr val="181818"/>
                </a:solidFill>
                <a:highlight>
                  <a:srgbClr val="FFFFFF"/>
                </a:highlight>
              </a:rPr>
              <a:t> Error condition (only returned in </a:t>
            </a:r>
            <a:r>
              <a:rPr lang="en" sz="1400" i="1">
                <a:solidFill>
                  <a:srgbClr val="006000"/>
                </a:solidFill>
                <a:highlight>
                  <a:srgbClr val="FFFFFF"/>
                </a:highlight>
              </a:rPr>
              <a:t>revents</a:t>
            </a:r>
            <a:r>
              <a:rPr lang="en" sz="1400">
                <a:solidFill>
                  <a:srgbClr val="181818"/>
                </a:solidFill>
                <a:highlight>
                  <a:srgbClr val="FFFFFF"/>
                </a:highlight>
              </a:rPr>
              <a:t>; ignored in </a:t>
            </a:r>
            <a:r>
              <a:rPr lang="en" sz="1400" i="1">
                <a:solidFill>
                  <a:srgbClr val="006000"/>
                </a:solidFill>
                <a:highlight>
                  <a:srgbClr val="FFFFFF"/>
                </a:highlight>
              </a:rPr>
              <a:t>events</a:t>
            </a:r>
            <a:r>
              <a:rPr lang="en" sz="1400">
                <a:solidFill>
                  <a:srgbClr val="181818"/>
                </a:solidFill>
                <a:highlight>
                  <a:srgbClr val="FFFFFF"/>
                </a:highlight>
              </a:rPr>
              <a:t>). This bit is also set for a file descriptor referring to the write end of a pipe when the read end has been closed.</a:t>
            </a:r>
            <a:endParaRPr sz="1400">
              <a:solidFill>
                <a:srgbClr val="181818"/>
              </a:solidFill>
              <a:highlight>
                <a:srgbClr val="FFFFFF"/>
              </a:highlight>
            </a:endParaRPr>
          </a:p>
          <a:p>
            <a:pPr marL="76200" lvl="0" indent="0" algn="l" rtl="0">
              <a:lnSpc>
                <a:spcPct val="158000"/>
              </a:lnSpc>
              <a:spcBef>
                <a:spcPts val="3600"/>
              </a:spcBef>
              <a:spcAft>
                <a:spcPts val="0"/>
              </a:spcAft>
              <a:buNone/>
            </a:pPr>
            <a:r>
              <a:rPr lang="en" sz="1400" b="1">
                <a:solidFill>
                  <a:srgbClr val="502000"/>
                </a:solidFill>
                <a:highlight>
                  <a:srgbClr val="FFFFFF"/>
                </a:highlight>
              </a:rPr>
              <a:t>POLLHUP</a:t>
            </a:r>
            <a:r>
              <a:rPr lang="en" sz="1400">
                <a:solidFill>
                  <a:srgbClr val="181818"/>
                </a:solidFill>
                <a:highlight>
                  <a:srgbClr val="FFFFFF"/>
                </a:highlight>
              </a:rPr>
              <a:t> Hang up (only returned in </a:t>
            </a:r>
            <a:r>
              <a:rPr lang="en" sz="1400" i="1">
                <a:solidFill>
                  <a:srgbClr val="006000"/>
                </a:solidFill>
                <a:highlight>
                  <a:srgbClr val="FFFFFF"/>
                </a:highlight>
              </a:rPr>
              <a:t>revents</a:t>
            </a:r>
            <a:r>
              <a:rPr lang="en" sz="1400">
                <a:solidFill>
                  <a:srgbClr val="181818"/>
                </a:solidFill>
                <a:highlight>
                  <a:srgbClr val="FFFFFF"/>
                </a:highlight>
              </a:rPr>
              <a:t>; ignored in </a:t>
            </a:r>
            <a:r>
              <a:rPr lang="en" sz="1400" i="1">
                <a:solidFill>
                  <a:srgbClr val="006000"/>
                </a:solidFill>
                <a:highlight>
                  <a:srgbClr val="FFFFFF"/>
                </a:highlight>
              </a:rPr>
              <a:t>events</a:t>
            </a:r>
            <a:r>
              <a:rPr lang="en" sz="1400">
                <a:solidFill>
                  <a:srgbClr val="181818"/>
                </a:solidFill>
                <a:highlight>
                  <a:srgbClr val="FFFFFF"/>
                </a:highlight>
              </a:rPr>
              <a:t>).  Note that when reading from a channel such as a pipe or a stream socket, this event merely indicates that the peer closed its end of the channel.  Subsequent reads from the channel will return 0 (end of file) only after all outstanding data in the channel has been consumed.</a:t>
            </a:r>
            <a:endParaRPr sz="1400">
              <a:solidFill>
                <a:srgbClr val="181818"/>
              </a:solidFill>
              <a:highlight>
                <a:srgbClr val="FFFFFF"/>
              </a:highlight>
            </a:endParaRPr>
          </a:p>
          <a:p>
            <a:pPr marL="0" lvl="0" indent="0" algn="l" rtl="0">
              <a:spcBef>
                <a:spcPts val="3600"/>
              </a:spcBef>
              <a:spcAft>
                <a:spcPts val="1600"/>
              </a:spcAft>
              <a:buNone/>
            </a:pPr>
            <a:endParaRPr sz="14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54"/>
          <p:cNvSpPr txBox="1">
            <a:spLocks noGrp="1"/>
          </p:cNvSpPr>
          <p:nvPr>
            <p:ph type="title"/>
          </p:nvPr>
        </p:nvSpPr>
        <p:spPr>
          <a:xfrm>
            <a:off x="543025" y="58887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Demo</a:t>
            </a:r>
            <a:endParaRPr/>
          </a:p>
        </p:txBody>
      </p:sp>
      <p:sp>
        <p:nvSpPr>
          <p:cNvPr id="360" name="Google Shape;360;p54"/>
          <p:cNvSpPr txBox="1">
            <a:spLocks noGrp="1"/>
          </p:cNvSpPr>
          <p:nvPr>
            <p:ph type="body" idx="1"/>
          </p:nvPr>
        </p:nvSpPr>
        <p:spPr>
          <a:xfrm>
            <a:off x="279225" y="11240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Courier New"/>
                <a:ea typeface="Courier New"/>
                <a:cs typeface="Courier New"/>
                <a:sym typeface="Courier New"/>
              </a:rPr>
              <a:t>#include &lt;</a:t>
            </a:r>
            <a:r>
              <a:rPr lang="en" dirty="0" err="1">
                <a:latin typeface="Courier New"/>
                <a:ea typeface="Courier New"/>
                <a:cs typeface="Courier New"/>
                <a:sym typeface="Courier New"/>
              </a:rPr>
              <a:t>stdio.h</a:t>
            </a:r>
            <a:r>
              <a:rPr lang="en" dirty="0">
                <a:latin typeface="Courier New"/>
                <a:ea typeface="Courier New"/>
                <a:cs typeface="Courier New"/>
                <a:sym typeface="Courier New"/>
              </a:rPr>
              <a:t>&gt;</a:t>
            </a:r>
            <a:endParaRPr dirty="0">
              <a:latin typeface="Courier New"/>
              <a:ea typeface="Courier New"/>
              <a:cs typeface="Courier New"/>
              <a:sym typeface="Courier New"/>
            </a:endParaRPr>
          </a:p>
          <a:p>
            <a:pPr marL="0" lvl="0" indent="0" algn="l" rtl="0">
              <a:spcBef>
                <a:spcPts val="0"/>
              </a:spcBef>
              <a:spcAft>
                <a:spcPts val="0"/>
              </a:spcAft>
              <a:buNone/>
            </a:pPr>
            <a:r>
              <a:rPr lang="en" dirty="0">
                <a:latin typeface="Courier New"/>
                <a:ea typeface="Courier New"/>
                <a:cs typeface="Courier New"/>
                <a:sym typeface="Courier New"/>
              </a:rPr>
              <a:t>#include &lt;</a:t>
            </a:r>
            <a:r>
              <a:rPr lang="en" dirty="0" err="1">
                <a:latin typeface="Courier New"/>
                <a:ea typeface="Courier New"/>
                <a:cs typeface="Courier New"/>
                <a:sym typeface="Courier New"/>
              </a:rPr>
              <a:t>unistd.h</a:t>
            </a:r>
            <a:r>
              <a:rPr lang="en" dirty="0">
                <a:latin typeface="Courier New"/>
                <a:ea typeface="Courier New"/>
                <a:cs typeface="Courier New"/>
                <a:sym typeface="Courier New"/>
              </a:rPr>
              <a:t>&gt;</a:t>
            </a:r>
            <a:endParaRPr dirty="0">
              <a:latin typeface="Courier New"/>
              <a:ea typeface="Courier New"/>
              <a:cs typeface="Courier New"/>
              <a:sym typeface="Courier New"/>
            </a:endParaRPr>
          </a:p>
          <a:p>
            <a:pPr marL="0" lvl="0" indent="0" algn="l" rtl="0">
              <a:spcBef>
                <a:spcPts val="0"/>
              </a:spcBef>
              <a:spcAft>
                <a:spcPts val="0"/>
              </a:spcAft>
              <a:buNone/>
            </a:pPr>
            <a:r>
              <a:rPr lang="en" dirty="0">
                <a:latin typeface="Courier New"/>
                <a:ea typeface="Courier New"/>
                <a:cs typeface="Courier New"/>
                <a:sym typeface="Courier New"/>
              </a:rPr>
              <a:t>#include &lt;sys/</a:t>
            </a:r>
            <a:r>
              <a:rPr lang="en" dirty="0" err="1">
                <a:latin typeface="Courier New"/>
                <a:ea typeface="Courier New"/>
                <a:cs typeface="Courier New"/>
                <a:sym typeface="Courier New"/>
              </a:rPr>
              <a:t>poll.h</a:t>
            </a:r>
            <a:r>
              <a:rPr lang="en" dirty="0">
                <a:latin typeface="Courier New"/>
                <a:ea typeface="Courier New"/>
                <a:cs typeface="Courier New"/>
                <a:sym typeface="Courier New"/>
              </a:rPr>
              <a:t>&gt;</a:t>
            </a:r>
            <a:endParaRPr dirty="0">
              <a:latin typeface="Courier New"/>
              <a:ea typeface="Courier New"/>
              <a:cs typeface="Courier New"/>
              <a:sym typeface="Courier New"/>
            </a:endParaRPr>
          </a:p>
          <a:p>
            <a:pPr marL="0" lvl="0" indent="0" algn="l" rtl="0">
              <a:spcBef>
                <a:spcPts val="0"/>
              </a:spcBef>
              <a:spcAft>
                <a:spcPts val="0"/>
              </a:spcAft>
              <a:buNone/>
            </a:pPr>
            <a:r>
              <a:rPr lang="en" dirty="0">
                <a:latin typeface="Courier New"/>
                <a:ea typeface="Courier New"/>
                <a:cs typeface="Courier New"/>
                <a:sym typeface="Courier New"/>
              </a:rPr>
              <a:t>#define TIMEOUT 5</a:t>
            </a:r>
            <a:endParaRPr dirty="0">
              <a:latin typeface="Courier New"/>
              <a:ea typeface="Courier New"/>
              <a:cs typeface="Courier New"/>
              <a:sym typeface="Courier New"/>
            </a:endParaRPr>
          </a:p>
          <a:p>
            <a:pPr marL="0" lvl="0" indent="0" algn="l" rtl="0">
              <a:spcBef>
                <a:spcPts val="0"/>
              </a:spcBef>
              <a:spcAft>
                <a:spcPts val="0"/>
              </a:spcAft>
              <a:buNone/>
            </a:pPr>
            <a:endParaRPr dirty="0">
              <a:latin typeface="Courier New"/>
              <a:ea typeface="Courier New"/>
              <a:cs typeface="Courier New"/>
              <a:sym typeface="Courier New"/>
            </a:endParaRPr>
          </a:p>
          <a:p>
            <a:pPr marL="0" lvl="0" indent="0" algn="l" rtl="0">
              <a:spcBef>
                <a:spcPts val="0"/>
              </a:spcBef>
              <a:spcAft>
                <a:spcPts val="0"/>
              </a:spcAft>
              <a:buNone/>
            </a:pPr>
            <a:r>
              <a:rPr lang="en" dirty="0">
                <a:latin typeface="Courier New"/>
                <a:ea typeface="Courier New"/>
                <a:cs typeface="Courier New"/>
                <a:sym typeface="Courier New"/>
              </a:rPr>
              <a:t>int main (void){</a:t>
            </a:r>
            <a:endParaRPr dirty="0">
              <a:latin typeface="Courier New"/>
              <a:ea typeface="Courier New"/>
              <a:cs typeface="Courier New"/>
              <a:sym typeface="Courier New"/>
            </a:endParaRPr>
          </a:p>
          <a:p>
            <a:pPr marL="0" lvl="0" indent="0" algn="l" rtl="0">
              <a:spcBef>
                <a:spcPts val="0"/>
              </a:spcBef>
              <a:spcAft>
                <a:spcPts val="0"/>
              </a:spcAft>
              <a:buNone/>
            </a:pPr>
            <a:r>
              <a:rPr lang="en" dirty="0">
                <a:latin typeface="Courier New"/>
                <a:ea typeface="Courier New"/>
                <a:cs typeface="Courier New"/>
                <a:sym typeface="Courier New"/>
              </a:rPr>
              <a:t>	struct </a:t>
            </a:r>
            <a:r>
              <a:rPr lang="en" dirty="0" err="1">
                <a:latin typeface="Courier New"/>
                <a:ea typeface="Courier New"/>
                <a:cs typeface="Courier New"/>
                <a:sym typeface="Courier New"/>
              </a:rPr>
              <a:t>pollfd</a:t>
            </a:r>
            <a:r>
              <a:rPr lang="en" dirty="0">
                <a:latin typeface="Courier New"/>
                <a:ea typeface="Courier New"/>
                <a:cs typeface="Courier New"/>
                <a:sym typeface="Courier New"/>
              </a:rPr>
              <a:t> </a:t>
            </a:r>
            <a:r>
              <a:rPr lang="en" dirty="0" err="1">
                <a:latin typeface="Courier New"/>
                <a:ea typeface="Courier New"/>
                <a:cs typeface="Courier New"/>
                <a:sym typeface="Courier New"/>
              </a:rPr>
              <a:t>fds</a:t>
            </a:r>
            <a:r>
              <a:rPr lang="en" dirty="0">
                <a:latin typeface="Courier New"/>
                <a:ea typeface="Courier New"/>
                <a:cs typeface="Courier New"/>
                <a:sym typeface="Courier New"/>
              </a:rPr>
              <a:t>[2];</a:t>
            </a:r>
            <a:endParaRPr dirty="0">
              <a:latin typeface="Courier New"/>
              <a:ea typeface="Courier New"/>
              <a:cs typeface="Courier New"/>
              <a:sym typeface="Courier New"/>
            </a:endParaRPr>
          </a:p>
          <a:p>
            <a:pPr marL="0" lvl="0" indent="0" algn="l" rtl="0">
              <a:spcBef>
                <a:spcPts val="0"/>
              </a:spcBef>
              <a:spcAft>
                <a:spcPts val="0"/>
              </a:spcAft>
              <a:buNone/>
            </a:pPr>
            <a:r>
              <a:rPr lang="en" dirty="0">
                <a:latin typeface="Courier New"/>
                <a:ea typeface="Courier New"/>
                <a:cs typeface="Courier New"/>
                <a:sym typeface="Courier New"/>
              </a:rPr>
              <a:t>	int ret;</a:t>
            </a:r>
            <a:endParaRPr dirty="0">
              <a:latin typeface="Courier New"/>
              <a:ea typeface="Courier New"/>
              <a:cs typeface="Courier New"/>
              <a:sym typeface="Courier New"/>
            </a:endParaRPr>
          </a:p>
          <a:p>
            <a:pPr marL="0" lvl="0" indent="0" algn="l" rtl="0">
              <a:spcBef>
                <a:spcPts val="0"/>
              </a:spcBef>
              <a:spcAft>
                <a:spcPts val="0"/>
              </a:spcAft>
              <a:buNone/>
            </a:pPr>
            <a:endParaRPr dirty="0">
              <a:latin typeface="Courier New"/>
              <a:ea typeface="Courier New"/>
              <a:cs typeface="Courier New"/>
              <a:sym typeface="Courier New"/>
            </a:endParaRPr>
          </a:p>
          <a:p>
            <a:pPr marL="0" lvl="0" indent="0" algn="l" rtl="0">
              <a:spcBef>
                <a:spcPts val="0"/>
              </a:spcBef>
              <a:spcAft>
                <a:spcPts val="0"/>
              </a:spcAft>
              <a:buNone/>
            </a:pPr>
            <a:r>
              <a:rPr lang="en" dirty="0">
                <a:latin typeface="Courier New"/>
                <a:ea typeface="Courier New"/>
                <a:cs typeface="Courier New"/>
                <a:sym typeface="Courier New"/>
              </a:rPr>
              <a:t>	/* watch stdin for input */</a:t>
            </a:r>
            <a:endParaRPr dirty="0">
              <a:latin typeface="Courier New"/>
              <a:ea typeface="Courier New"/>
              <a:cs typeface="Courier New"/>
              <a:sym typeface="Courier New"/>
            </a:endParaRPr>
          </a:p>
          <a:p>
            <a:pPr marL="0" lvl="0" indent="0" algn="l" rtl="0">
              <a:spcBef>
                <a:spcPts val="0"/>
              </a:spcBef>
              <a:spcAft>
                <a:spcPts val="0"/>
              </a:spcAft>
              <a:buNone/>
            </a:pPr>
            <a:r>
              <a:rPr lang="en" dirty="0">
                <a:latin typeface="Courier New"/>
                <a:ea typeface="Courier New"/>
                <a:cs typeface="Courier New"/>
                <a:sym typeface="Courier New"/>
              </a:rPr>
              <a:t>	</a:t>
            </a:r>
            <a:r>
              <a:rPr lang="en" dirty="0" err="1">
                <a:latin typeface="Courier New"/>
                <a:ea typeface="Courier New"/>
                <a:cs typeface="Courier New"/>
                <a:sym typeface="Courier New"/>
              </a:rPr>
              <a:t>fds</a:t>
            </a:r>
            <a:r>
              <a:rPr lang="en" dirty="0">
                <a:latin typeface="Courier New"/>
                <a:ea typeface="Courier New"/>
                <a:cs typeface="Courier New"/>
                <a:sym typeface="Courier New"/>
              </a:rPr>
              <a:t>[0].</a:t>
            </a:r>
            <a:r>
              <a:rPr lang="en" dirty="0" err="1">
                <a:latin typeface="Courier New"/>
                <a:ea typeface="Courier New"/>
                <a:cs typeface="Courier New"/>
                <a:sym typeface="Courier New"/>
              </a:rPr>
              <a:t>fd</a:t>
            </a:r>
            <a:r>
              <a:rPr lang="en" dirty="0">
                <a:latin typeface="Courier New"/>
                <a:ea typeface="Courier New"/>
                <a:cs typeface="Courier New"/>
                <a:sym typeface="Courier New"/>
              </a:rPr>
              <a:t> = STDIN_FILENO;</a:t>
            </a:r>
            <a:endParaRPr dirty="0">
              <a:latin typeface="Courier New"/>
              <a:ea typeface="Courier New"/>
              <a:cs typeface="Courier New"/>
              <a:sym typeface="Courier New"/>
            </a:endParaRPr>
          </a:p>
          <a:p>
            <a:pPr marL="0" lvl="0" indent="0" algn="l" rtl="0">
              <a:spcBef>
                <a:spcPts val="0"/>
              </a:spcBef>
              <a:spcAft>
                <a:spcPts val="0"/>
              </a:spcAft>
              <a:buNone/>
            </a:pPr>
            <a:r>
              <a:rPr lang="en" dirty="0">
                <a:latin typeface="Courier New"/>
                <a:ea typeface="Courier New"/>
                <a:cs typeface="Courier New"/>
                <a:sym typeface="Courier New"/>
              </a:rPr>
              <a:t>	</a:t>
            </a:r>
            <a:r>
              <a:rPr lang="en" dirty="0" err="1">
                <a:latin typeface="Courier New"/>
                <a:ea typeface="Courier New"/>
                <a:cs typeface="Courier New"/>
                <a:sym typeface="Courier New"/>
              </a:rPr>
              <a:t>fds</a:t>
            </a:r>
            <a:r>
              <a:rPr lang="en" dirty="0">
                <a:latin typeface="Courier New"/>
                <a:ea typeface="Courier New"/>
                <a:cs typeface="Courier New"/>
                <a:sym typeface="Courier New"/>
              </a:rPr>
              <a:t>[0].events = POLLIN;</a:t>
            </a:r>
            <a:endParaRPr dirty="0">
              <a:latin typeface="Courier New"/>
              <a:ea typeface="Courier New"/>
              <a:cs typeface="Courier New"/>
              <a:sym typeface="Courier New"/>
            </a:endParaRPr>
          </a:p>
          <a:p>
            <a:pPr marL="0" lvl="0" indent="0" algn="l" rtl="0">
              <a:spcBef>
                <a:spcPts val="0"/>
              </a:spcBef>
              <a:spcAft>
                <a:spcPts val="0"/>
              </a:spcAft>
              <a:buNone/>
            </a:pPr>
            <a:endParaRPr dirty="0">
              <a:latin typeface="Courier New"/>
              <a:ea typeface="Courier New"/>
              <a:cs typeface="Courier New"/>
              <a:sym typeface="Courier New"/>
            </a:endParaRPr>
          </a:p>
          <a:p>
            <a:pPr marL="0" lvl="0" indent="0" algn="l" rtl="0">
              <a:spcBef>
                <a:spcPts val="0"/>
              </a:spcBef>
              <a:spcAft>
                <a:spcPts val="0"/>
              </a:spcAft>
              <a:buNone/>
            </a:pPr>
            <a:r>
              <a:rPr lang="en" dirty="0">
                <a:latin typeface="Courier New"/>
                <a:ea typeface="Courier New"/>
                <a:cs typeface="Courier New"/>
                <a:sym typeface="Courier New"/>
              </a:rPr>
              <a:t>	/* watch </a:t>
            </a:r>
            <a:r>
              <a:rPr lang="en" dirty="0" err="1">
                <a:latin typeface="Courier New"/>
                <a:ea typeface="Courier New"/>
                <a:cs typeface="Courier New"/>
                <a:sym typeface="Courier New"/>
              </a:rPr>
              <a:t>stdout</a:t>
            </a:r>
            <a:r>
              <a:rPr lang="en" dirty="0">
                <a:latin typeface="Courier New"/>
                <a:ea typeface="Courier New"/>
                <a:cs typeface="Courier New"/>
                <a:sym typeface="Courier New"/>
              </a:rPr>
              <a:t> for output*/</a:t>
            </a:r>
            <a:endParaRPr dirty="0">
              <a:latin typeface="Courier New"/>
              <a:ea typeface="Courier New"/>
              <a:cs typeface="Courier New"/>
              <a:sym typeface="Courier New"/>
            </a:endParaRPr>
          </a:p>
          <a:p>
            <a:pPr marL="0" lvl="0" indent="0" algn="l" rtl="0">
              <a:spcBef>
                <a:spcPts val="0"/>
              </a:spcBef>
              <a:spcAft>
                <a:spcPts val="0"/>
              </a:spcAft>
              <a:buNone/>
            </a:pPr>
            <a:r>
              <a:rPr lang="en" dirty="0">
                <a:latin typeface="Courier New"/>
                <a:ea typeface="Courier New"/>
                <a:cs typeface="Courier New"/>
                <a:sym typeface="Courier New"/>
              </a:rPr>
              <a:t>	</a:t>
            </a:r>
            <a:r>
              <a:rPr lang="en" dirty="0" err="1">
                <a:latin typeface="Courier New"/>
                <a:ea typeface="Courier New"/>
                <a:cs typeface="Courier New"/>
                <a:sym typeface="Courier New"/>
              </a:rPr>
              <a:t>fds</a:t>
            </a:r>
            <a:r>
              <a:rPr lang="en" dirty="0">
                <a:latin typeface="Courier New"/>
                <a:ea typeface="Courier New"/>
                <a:cs typeface="Courier New"/>
                <a:sym typeface="Courier New"/>
              </a:rPr>
              <a:t>[1].</a:t>
            </a:r>
            <a:r>
              <a:rPr lang="en" dirty="0" err="1">
                <a:latin typeface="Courier New"/>
                <a:ea typeface="Courier New"/>
                <a:cs typeface="Courier New"/>
                <a:sym typeface="Courier New"/>
              </a:rPr>
              <a:t>fd</a:t>
            </a:r>
            <a:r>
              <a:rPr lang="en" dirty="0">
                <a:latin typeface="Courier New"/>
                <a:ea typeface="Courier New"/>
                <a:cs typeface="Courier New"/>
                <a:sym typeface="Courier New"/>
              </a:rPr>
              <a:t> = STDOUT_FILENO;</a:t>
            </a:r>
            <a:endParaRPr dirty="0">
              <a:latin typeface="Courier New"/>
              <a:ea typeface="Courier New"/>
              <a:cs typeface="Courier New"/>
              <a:sym typeface="Courier New"/>
            </a:endParaRPr>
          </a:p>
          <a:p>
            <a:pPr marL="0" lvl="0" indent="0" algn="l" rtl="0">
              <a:spcBef>
                <a:spcPts val="0"/>
              </a:spcBef>
              <a:spcAft>
                <a:spcPts val="0"/>
              </a:spcAft>
              <a:buNone/>
            </a:pPr>
            <a:r>
              <a:rPr lang="en" dirty="0">
                <a:latin typeface="Courier New"/>
                <a:ea typeface="Courier New"/>
                <a:cs typeface="Courier New"/>
                <a:sym typeface="Courier New"/>
              </a:rPr>
              <a:t>	</a:t>
            </a:r>
            <a:r>
              <a:rPr lang="en" dirty="0" err="1">
                <a:latin typeface="Courier New"/>
                <a:ea typeface="Courier New"/>
                <a:cs typeface="Courier New"/>
                <a:sym typeface="Courier New"/>
              </a:rPr>
              <a:t>fds</a:t>
            </a:r>
            <a:r>
              <a:rPr lang="en" dirty="0">
                <a:latin typeface="Courier New"/>
                <a:ea typeface="Courier New"/>
                <a:cs typeface="Courier New"/>
                <a:sym typeface="Courier New"/>
              </a:rPr>
              <a:t>[1].events = POLLOUT;</a:t>
            </a:r>
            <a:endParaRPr dirty="0">
              <a:latin typeface="Courier New"/>
              <a:ea typeface="Courier New"/>
              <a:cs typeface="Courier New"/>
              <a:sym typeface="Courier New"/>
            </a:endParaRPr>
          </a:p>
          <a:p>
            <a:pPr marL="0" lvl="0" indent="457200" algn="l" rtl="0">
              <a:spcBef>
                <a:spcPts val="0"/>
              </a:spcBef>
              <a:spcAft>
                <a:spcPts val="0"/>
              </a:spcAft>
              <a:buNone/>
            </a:pPr>
            <a:r>
              <a:rPr lang="en" dirty="0">
                <a:latin typeface="Courier New"/>
                <a:ea typeface="Courier New"/>
                <a:cs typeface="Courier New"/>
                <a:sym typeface="Courier New"/>
              </a:rPr>
              <a:t>ret = poll(</a:t>
            </a:r>
            <a:r>
              <a:rPr lang="en" dirty="0" err="1">
                <a:latin typeface="Courier New"/>
                <a:ea typeface="Courier New"/>
                <a:cs typeface="Courier New"/>
                <a:sym typeface="Courier New"/>
              </a:rPr>
              <a:t>fds</a:t>
            </a:r>
            <a:r>
              <a:rPr lang="en" dirty="0">
                <a:latin typeface="Courier New"/>
                <a:ea typeface="Courier New"/>
                <a:cs typeface="Courier New"/>
                <a:sym typeface="Courier New"/>
              </a:rPr>
              <a:t>, 2, TIMEOUT * 1000);</a:t>
            </a:r>
            <a:endParaRPr dirty="0">
              <a:latin typeface="Courier New"/>
              <a:ea typeface="Courier New"/>
              <a:cs typeface="Courier New"/>
              <a:sym typeface="Courier New"/>
            </a:endParaRPr>
          </a:p>
          <a:p>
            <a:pPr marL="0" lvl="0" indent="0" algn="l" rtl="0">
              <a:spcBef>
                <a:spcPts val="0"/>
              </a:spcBef>
              <a:spcAft>
                <a:spcPts val="0"/>
              </a:spcAft>
              <a:buNone/>
            </a:pPr>
            <a:endParaRPr dirty="0">
              <a:latin typeface="Courier New"/>
              <a:ea typeface="Courier New"/>
              <a:cs typeface="Courier New"/>
              <a:sym typeface="Courier New"/>
            </a:endParaRPr>
          </a:p>
          <a:p>
            <a:pPr marL="0" lvl="0" indent="0" algn="l" rtl="0">
              <a:spcBef>
                <a:spcPts val="0"/>
              </a:spcBef>
              <a:spcAft>
                <a:spcPts val="0"/>
              </a:spcAft>
              <a:buNone/>
            </a:pPr>
            <a:r>
              <a:rPr lang="en" dirty="0">
                <a:latin typeface="Courier New"/>
                <a:ea typeface="Courier New"/>
                <a:cs typeface="Courier New"/>
                <a:sym typeface="Courier New"/>
              </a:rPr>
              <a:t>	</a:t>
            </a:r>
            <a:endParaRPr dirty="0">
              <a:latin typeface="Courier New"/>
              <a:ea typeface="Courier New"/>
              <a:cs typeface="Courier New"/>
              <a:sym typeface="Courier New"/>
            </a:endParaRPr>
          </a:p>
        </p:txBody>
      </p:sp>
      <p:sp>
        <p:nvSpPr>
          <p:cNvPr id="361" name="Google Shape;361;p54"/>
          <p:cNvSpPr txBox="1"/>
          <p:nvPr/>
        </p:nvSpPr>
        <p:spPr>
          <a:xfrm>
            <a:off x="5099800" y="800300"/>
            <a:ext cx="4264200" cy="3939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100" dirty="0">
                <a:solidFill>
                  <a:schemeClr val="accent1"/>
                </a:solidFill>
                <a:latin typeface="Courier New"/>
                <a:ea typeface="Courier New"/>
                <a:cs typeface="Courier New"/>
                <a:sym typeface="Courier New"/>
              </a:rPr>
              <a:t>if (ret == -1) {</a:t>
            </a:r>
            <a:endParaRPr sz="1100" dirty="0">
              <a:solidFill>
                <a:schemeClr val="accent1"/>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1100" dirty="0">
                <a:solidFill>
                  <a:schemeClr val="accent1"/>
                </a:solidFill>
                <a:latin typeface="Courier New"/>
                <a:ea typeface="Courier New"/>
                <a:cs typeface="Courier New"/>
                <a:sym typeface="Courier New"/>
              </a:rPr>
              <a:t>		</a:t>
            </a:r>
            <a:r>
              <a:rPr lang="en" sz="1100" dirty="0" err="1">
                <a:solidFill>
                  <a:schemeClr val="accent1"/>
                </a:solidFill>
                <a:latin typeface="Courier New"/>
                <a:ea typeface="Courier New"/>
                <a:cs typeface="Courier New"/>
                <a:sym typeface="Courier New"/>
              </a:rPr>
              <a:t>perror</a:t>
            </a:r>
            <a:r>
              <a:rPr lang="en" sz="1100" dirty="0">
                <a:solidFill>
                  <a:schemeClr val="accent1"/>
                </a:solidFill>
                <a:latin typeface="Courier New"/>
                <a:ea typeface="Courier New"/>
                <a:cs typeface="Courier New"/>
                <a:sym typeface="Courier New"/>
              </a:rPr>
              <a:t> ("poll");</a:t>
            </a:r>
            <a:endParaRPr sz="1100" dirty="0">
              <a:solidFill>
                <a:schemeClr val="accent1"/>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1100" dirty="0">
                <a:solidFill>
                  <a:schemeClr val="accent1"/>
                </a:solidFill>
                <a:latin typeface="Courier New"/>
                <a:ea typeface="Courier New"/>
                <a:cs typeface="Courier New"/>
                <a:sym typeface="Courier New"/>
              </a:rPr>
              <a:t>		return 1;</a:t>
            </a:r>
            <a:endParaRPr sz="1100" dirty="0">
              <a:solidFill>
                <a:schemeClr val="accent1"/>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1100" dirty="0">
                <a:solidFill>
                  <a:schemeClr val="accent1"/>
                </a:solidFill>
                <a:latin typeface="Courier New"/>
                <a:ea typeface="Courier New"/>
                <a:cs typeface="Courier New"/>
                <a:sym typeface="Courier New"/>
              </a:rPr>
              <a:t>	}</a:t>
            </a:r>
            <a:endParaRPr sz="1100" dirty="0">
              <a:solidFill>
                <a:schemeClr val="accent1"/>
              </a:solidFill>
              <a:latin typeface="Courier New"/>
              <a:ea typeface="Courier New"/>
              <a:cs typeface="Courier New"/>
              <a:sym typeface="Courier New"/>
            </a:endParaRPr>
          </a:p>
          <a:p>
            <a:pPr marL="0" lvl="0" indent="0" algn="l" rtl="0">
              <a:lnSpc>
                <a:spcPct val="115000"/>
              </a:lnSpc>
              <a:spcBef>
                <a:spcPts val="0"/>
              </a:spcBef>
              <a:spcAft>
                <a:spcPts val="0"/>
              </a:spcAft>
              <a:buNone/>
            </a:pPr>
            <a:endParaRPr sz="1100" dirty="0">
              <a:solidFill>
                <a:schemeClr val="accent1"/>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1100" dirty="0">
                <a:solidFill>
                  <a:schemeClr val="accent1"/>
                </a:solidFill>
                <a:latin typeface="Courier New"/>
                <a:ea typeface="Courier New"/>
                <a:cs typeface="Courier New"/>
                <a:sym typeface="Courier New"/>
              </a:rPr>
              <a:t>if (!ret) {</a:t>
            </a:r>
            <a:endParaRPr sz="1100" dirty="0">
              <a:solidFill>
                <a:schemeClr val="accent1"/>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1100" dirty="0">
                <a:solidFill>
                  <a:schemeClr val="accent1"/>
                </a:solidFill>
                <a:latin typeface="Courier New"/>
                <a:ea typeface="Courier New"/>
                <a:cs typeface="Courier New"/>
                <a:sym typeface="Courier New"/>
              </a:rPr>
              <a:t>	</a:t>
            </a:r>
            <a:r>
              <a:rPr lang="en" sz="1100" dirty="0" err="1">
                <a:solidFill>
                  <a:schemeClr val="accent1"/>
                </a:solidFill>
                <a:latin typeface="Courier New"/>
                <a:ea typeface="Courier New"/>
                <a:cs typeface="Courier New"/>
                <a:sym typeface="Courier New"/>
              </a:rPr>
              <a:t>printf</a:t>
            </a:r>
            <a:r>
              <a:rPr lang="en" sz="1100" dirty="0">
                <a:solidFill>
                  <a:schemeClr val="accent1"/>
                </a:solidFill>
                <a:latin typeface="Courier New"/>
                <a:ea typeface="Courier New"/>
                <a:cs typeface="Courier New"/>
                <a:sym typeface="Courier New"/>
              </a:rPr>
              <a:t> ("%d seconds elapsed.\n", TIMEOUT);</a:t>
            </a:r>
            <a:endParaRPr sz="1100" dirty="0">
              <a:solidFill>
                <a:schemeClr val="accent1"/>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1100" dirty="0">
                <a:solidFill>
                  <a:schemeClr val="accent1"/>
                </a:solidFill>
                <a:latin typeface="Courier New"/>
                <a:ea typeface="Courier New"/>
                <a:cs typeface="Courier New"/>
                <a:sym typeface="Courier New"/>
              </a:rPr>
              <a:t>	return 0;</a:t>
            </a:r>
            <a:endParaRPr sz="1100" dirty="0">
              <a:solidFill>
                <a:schemeClr val="accent1"/>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1100" dirty="0">
                <a:solidFill>
                  <a:schemeClr val="accent1"/>
                </a:solidFill>
                <a:latin typeface="Courier New"/>
                <a:ea typeface="Courier New"/>
                <a:cs typeface="Courier New"/>
                <a:sym typeface="Courier New"/>
              </a:rPr>
              <a:t>}</a:t>
            </a:r>
            <a:endParaRPr sz="1100" dirty="0">
              <a:solidFill>
                <a:schemeClr val="accent1"/>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1100" dirty="0" err="1">
                <a:solidFill>
                  <a:schemeClr val="accent1"/>
                </a:solidFill>
                <a:latin typeface="Courier New"/>
                <a:ea typeface="Courier New"/>
                <a:cs typeface="Courier New"/>
                <a:sym typeface="Courier New"/>
              </a:rPr>
              <a:t>printf</a:t>
            </a:r>
            <a:r>
              <a:rPr lang="en" sz="1100" dirty="0">
                <a:solidFill>
                  <a:schemeClr val="accent1"/>
                </a:solidFill>
                <a:latin typeface="Courier New"/>
                <a:ea typeface="Courier New"/>
                <a:cs typeface="Courier New"/>
                <a:sym typeface="Courier New"/>
              </a:rPr>
              <a:t>(“%d %d %d %d” , POLLIN, POLLOUT, </a:t>
            </a:r>
            <a:r>
              <a:rPr lang="en" sz="1100" dirty="0" err="1">
                <a:solidFill>
                  <a:schemeClr val="accent1"/>
                </a:solidFill>
                <a:latin typeface="Courier New"/>
                <a:ea typeface="Courier New"/>
                <a:cs typeface="Courier New"/>
                <a:sym typeface="Courier New"/>
              </a:rPr>
              <a:t>fds</a:t>
            </a:r>
            <a:r>
              <a:rPr lang="en" sz="1100" dirty="0">
                <a:solidFill>
                  <a:schemeClr val="accent1"/>
                </a:solidFill>
                <a:latin typeface="Courier New"/>
                <a:ea typeface="Courier New"/>
                <a:cs typeface="Courier New"/>
                <a:sym typeface="Courier New"/>
              </a:rPr>
              <a:t>[0].</a:t>
            </a:r>
            <a:r>
              <a:rPr lang="en" sz="1100" dirty="0" err="1">
                <a:solidFill>
                  <a:schemeClr val="accent1"/>
                </a:solidFill>
                <a:latin typeface="Courier New"/>
                <a:ea typeface="Courier New"/>
                <a:cs typeface="Courier New"/>
                <a:sym typeface="Courier New"/>
              </a:rPr>
              <a:t>revents,fds</a:t>
            </a:r>
            <a:r>
              <a:rPr lang="en" sz="1100" dirty="0">
                <a:solidFill>
                  <a:schemeClr val="accent1"/>
                </a:solidFill>
                <a:latin typeface="Courier New"/>
                <a:ea typeface="Courier New"/>
                <a:cs typeface="Courier New"/>
                <a:sym typeface="Courier New"/>
              </a:rPr>
              <a:t>[1].</a:t>
            </a:r>
            <a:r>
              <a:rPr lang="en" sz="1100" dirty="0" err="1">
                <a:solidFill>
                  <a:schemeClr val="accent1"/>
                </a:solidFill>
                <a:latin typeface="Courier New"/>
                <a:ea typeface="Courier New"/>
                <a:cs typeface="Courier New"/>
                <a:sym typeface="Courier New"/>
              </a:rPr>
              <a:t>revents</a:t>
            </a:r>
            <a:r>
              <a:rPr lang="en" sz="1100" dirty="0">
                <a:solidFill>
                  <a:schemeClr val="accent1"/>
                </a:solidFill>
                <a:latin typeface="Courier New"/>
                <a:ea typeface="Courier New"/>
                <a:cs typeface="Courier New"/>
                <a:sym typeface="Courier New"/>
              </a:rPr>
              <a:t>);</a:t>
            </a:r>
            <a:endParaRPr sz="1100" dirty="0">
              <a:solidFill>
                <a:schemeClr val="accent1"/>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1100" dirty="0">
                <a:solidFill>
                  <a:schemeClr val="accent1"/>
                </a:solidFill>
                <a:latin typeface="Courier New"/>
                <a:ea typeface="Courier New"/>
                <a:cs typeface="Courier New"/>
                <a:sym typeface="Courier New"/>
              </a:rPr>
              <a:t>if (</a:t>
            </a:r>
            <a:r>
              <a:rPr lang="en" sz="1100" dirty="0" err="1">
                <a:solidFill>
                  <a:schemeClr val="accent1"/>
                </a:solidFill>
                <a:latin typeface="Courier New"/>
                <a:ea typeface="Courier New"/>
                <a:cs typeface="Courier New"/>
                <a:sym typeface="Courier New"/>
              </a:rPr>
              <a:t>fds</a:t>
            </a:r>
            <a:r>
              <a:rPr lang="en" sz="1100" dirty="0">
                <a:solidFill>
                  <a:schemeClr val="accent1"/>
                </a:solidFill>
                <a:latin typeface="Courier New"/>
                <a:ea typeface="Courier New"/>
                <a:cs typeface="Courier New"/>
                <a:sym typeface="Courier New"/>
              </a:rPr>
              <a:t>[0].</a:t>
            </a:r>
            <a:r>
              <a:rPr lang="en" sz="1100" dirty="0" err="1">
                <a:solidFill>
                  <a:schemeClr val="accent1"/>
                </a:solidFill>
                <a:latin typeface="Courier New"/>
                <a:ea typeface="Courier New"/>
                <a:cs typeface="Courier New"/>
                <a:sym typeface="Courier New"/>
              </a:rPr>
              <a:t>revents</a:t>
            </a:r>
            <a:r>
              <a:rPr lang="en" sz="1100" dirty="0">
                <a:solidFill>
                  <a:schemeClr val="accent1"/>
                </a:solidFill>
                <a:latin typeface="Courier New"/>
                <a:ea typeface="Courier New"/>
                <a:cs typeface="Courier New"/>
                <a:sym typeface="Courier New"/>
              </a:rPr>
              <a:t> &amp; POLLIN)</a:t>
            </a:r>
            <a:endParaRPr sz="1100" dirty="0">
              <a:solidFill>
                <a:schemeClr val="accent1"/>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1100" dirty="0">
                <a:solidFill>
                  <a:schemeClr val="accent1"/>
                </a:solidFill>
                <a:latin typeface="Courier New"/>
                <a:ea typeface="Courier New"/>
                <a:cs typeface="Courier New"/>
                <a:sym typeface="Courier New"/>
              </a:rPr>
              <a:t>	</a:t>
            </a:r>
            <a:r>
              <a:rPr lang="en" sz="1100" dirty="0" err="1">
                <a:solidFill>
                  <a:schemeClr val="accent1"/>
                </a:solidFill>
                <a:latin typeface="Courier New"/>
                <a:ea typeface="Courier New"/>
                <a:cs typeface="Courier New"/>
                <a:sym typeface="Courier New"/>
              </a:rPr>
              <a:t>printf</a:t>
            </a:r>
            <a:r>
              <a:rPr lang="en" sz="1100" dirty="0">
                <a:solidFill>
                  <a:schemeClr val="accent1"/>
                </a:solidFill>
                <a:latin typeface="Courier New"/>
                <a:ea typeface="Courier New"/>
                <a:cs typeface="Courier New"/>
                <a:sym typeface="Courier New"/>
              </a:rPr>
              <a:t> ("stdin is readable\n");</a:t>
            </a:r>
            <a:endParaRPr sz="1100" dirty="0">
              <a:solidFill>
                <a:schemeClr val="accent1"/>
              </a:solidFill>
              <a:latin typeface="Courier New"/>
              <a:ea typeface="Courier New"/>
              <a:cs typeface="Courier New"/>
              <a:sym typeface="Courier New"/>
            </a:endParaRPr>
          </a:p>
          <a:p>
            <a:pPr marL="0" lvl="0" indent="0" algn="l" rtl="0">
              <a:lnSpc>
                <a:spcPct val="115000"/>
              </a:lnSpc>
              <a:spcBef>
                <a:spcPts val="0"/>
              </a:spcBef>
              <a:spcAft>
                <a:spcPts val="0"/>
              </a:spcAft>
              <a:buNone/>
            </a:pPr>
            <a:endParaRPr sz="1100" dirty="0">
              <a:solidFill>
                <a:schemeClr val="accent1"/>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1100" dirty="0">
                <a:solidFill>
                  <a:schemeClr val="accent1"/>
                </a:solidFill>
                <a:latin typeface="Courier New"/>
                <a:ea typeface="Courier New"/>
                <a:cs typeface="Courier New"/>
                <a:sym typeface="Courier New"/>
              </a:rPr>
              <a:t>if (</a:t>
            </a:r>
            <a:r>
              <a:rPr lang="en" sz="1100" dirty="0" err="1">
                <a:solidFill>
                  <a:schemeClr val="accent1"/>
                </a:solidFill>
                <a:latin typeface="Courier New"/>
                <a:ea typeface="Courier New"/>
                <a:cs typeface="Courier New"/>
                <a:sym typeface="Courier New"/>
              </a:rPr>
              <a:t>fds</a:t>
            </a:r>
            <a:r>
              <a:rPr lang="en" sz="1100" dirty="0">
                <a:solidFill>
                  <a:schemeClr val="accent1"/>
                </a:solidFill>
                <a:latin typeface="Courier New"/>
                <a:ea typeface="Courier New"/>
                <a:cs typeface="Courier New"/>
                <a:sym typeface="Courier New"/>
              </a:rPr>
              <a:t>[1].</a:t>
            </a:r>
            <a:r>
              <a:rPr lang="en" sz="1100" dirty="0" err="1">
                <a:solidFill>
                  <a:schemeClr val="accent1"/>
                </a:solidFill>
                <a:latin typeface="Courier New"/>
                <a:ea typeface="Courier New"/>
                <a:cs typeface="Courier New"/>
                <a:sym typeface="Courier New"/>
              </a:rPr>
              <a:t>revents</a:t>
            </a:r>
            <a:r>
              <a:rPr lang="en" sz="1100" dirty="0">
                <a:solidFill>
                  <a:schemeClr val="accent1"/>
                </a:solidFill>
                <a:latin typeface="Courier New"/>
                <a:ea typeface="Courier New"/>
                <a:cs typeface="Courier New"/>
                <a:sym typeface="Courier New"/>
              </a:rPr>
              <a:t> &amp; POLLOUT)</a:t>
            </a:r>
            <a:endParaRPr sz="1100" dirty="0">
              <a:solidFill>
                <a:schemeClr val="accent1"/>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1100" dirty="0">
                <a:solidFill>
                  <a:schemeClr val="accent1"/>
                </a:solidFill>
                <a:latin typeface="Courier New"/>
                <a:ea typeface="Courier New"/>
                <a:cs typeface="Courier New"/>
                <a:sym typeface="Courier New"/>
              </a:rPr>
              <a:t>	</a:t>
            </a:r>
            <a:r>
              <a:rPr lang="en" sz="1100" dirty="0" err="1">
                <a:solidFill>
                  <a:schemeClr val="accent1"/>
                </a:solidFill>
                <a:latin typeface="Courier New"/>
                <a:ea typeface="Courier New"/>
                <a:cs typeface="Courier New"/>
                <a:sym typeface="Courier New"/>
              </a:rPr>
              <a:t>printf</a:t>
            </a:r>
            <a:r>
              <a:rPr lang="en" sz="1100" dirty="0">
                <a:solidFill>
                  <a:schemeClr val="accent1"/>
                </a:solidFill>
                <a:latin typeface="Courier New"/>
                <a:ea typeface="Courier New"/>
                <a:cs typeface="Courier New"/>
                <a:sym typeface="Courier New"/>
              </a:rPr>
              <a:t> ("</a:t>
            </a:r>
            <a:r>
              <a:rPr lang="en" sz="1100" dirty="0" err="1">
                <a:solidFill>
                  <a:schemeClr val="accent1"/>
                </a:solidFill>
                <a:latin typeface="Courier New"/>
                <a:ea typeface="Courier New"/>
                <a:cs typeface="Courier New"/>
                <a:sym typeface="Courier New"/>
              </a:rPr>
              <a:t>stdout</a:t>
            </a:r>
            <a:r>
              <a:rPr lang="en" sz="1100" dirty="0">
                <a:solidFill>
                  <a:schemeClr val="accent1"/>
                </a:solidFill>
                <a:latin typeface="Courier New"/>
                <a:ea typeface="Courier New"/>
                <a:cs typeface="Courier New"/>
                <a:sym typeface="Courier New"/>
              </a:rPr>
              <a:t> is writable\n");</a:t>
            </a:r>
            <a:endParaRPr sz="1100" dirty="0">
              <a:solidFill>
                <a:schemeClr val="accent1"/>
              </a:solidFill>
              <a:latin typeface="Courier New"/>
              <a:ea typeface="Courier New"/>
              <a:cs typeface="Courier New"/>
              <a:sym typeface="Courier New"/>
            </a:endParaRPr>
          </a:p>
          <a:p>
            <a:pPr marL="0" lvl="0" indent="0" algn="l" rtl="0">
              <a:lnSpc>
                <a:spcPct val="115000"/>
              </a:lnSpc>
              <a:spcBef>
                <a:spcPts val="0"/>
              </a:spcBef>
              <a:spcAft>
                <a:spcPts val="0"/>
              </a:spcAft>
              <a:buNone/>
            </a:pPr>
            <a:endParaRPr sz="1100" dirty="0">
              <a:solidFill>
                <a:schemeClr val="accent1"/>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1100" dirty="0">
                <a:solidFill>
                  <a:schemeClr val="accent1"/>
                </a:solidFill>
                <a:latin typeface="Courier New"/>
                <a:ea typeface="Courier New"/>
                <a:cs typeface="Courier New"/>
                <a:sym typeface="Courier New"/>
              </a:rPr>
              <a:t>return 0;</a:t>
            </a:r>
            <a:endParaRPr sz="1100" dirty="0">
              <a:solidFill>
                <a:schemeClr val="accent1"/>
              </a:solidFill>
              <a:latin typeface="Courier New"/>
              <a:ea typeface="Courier New"/>
              <a:cs typeface="Courier New"/>
              <a:sym typeface="Courier New"/>
            </a:endParaRPr>
          </a:p>
          <a:p>
            <a:pPr marL="0" lvl="0" indent="0" algn="l" rtl="0">
              <a:lnSpc>
                <a:spcPct val="115000"/>
              </a:lnSpc>
              <a:spcBef>
                <a:spcPts val="0"/>
              </a:spcBef>
              <a:spcAft>
                <a:spcPts val="0"/>
              </a:spcAft>
              <a:buNone/>
            </a:pPr>
            <a:endParaRPr sz="1100" dirty="0">
              <a:solidFill>
                <a:schemeClr val="accent1"/>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1100" dirty="0">
                <a:solidFill>
                  <a:schemeClr val="accent1"/>
                </a:solidFill>
                <a:latin typeface="Courier New"/>
                <a:ea typeface="Courier New"/>
                <a:cs typeface="Courier New"/>
                <a:sym typeface="Courier New"/>
              </a:rPr>
              <a:t>}</a:t>
            </a:r>
            <a:endParaRPr sz="1100" dirty="0">
              <a:solidFill>
                <a:schemeClr val="accent1"/>
              </a:solidFill>
              <a:latin typeface="Courier New"/>
              <a:ea typeface="Courier New"/>
              <a:cs typeface="Courier New"/>
              <a:sym typeface="Courier New"/>
            </a:endParaRPr>
          </a:p>
          <a:p>
            <a:pPr marL="0" lvl="0" indent="0" algn="l" rtl="0">
              <a:spcBef>
                <a:spcPts val="0"/>
              </a:spcBef>
              <a:spcAft>
                <a:spcPts val="0"/>
              </a:spcAft>
              <a:buNone/>
            </a:pPr>
            <a:endParaRPr sz="1100" dirty="0">
              <a:latin typeface="Courier New"/>
              <a:ea typeface="Courier New"/>
              <a:cs typeface="Courier New"/>
              <a:sym typeface="Courier New"/>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5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Demo Output </a:t>
            </a:r>
            <a:endParaRPr/>
          </a:p>
        </p:txBody>
      </p:sp>
      <p:sp>
        <p:nvSpPr>
          <p:cNvPr id="367" name="Google Shape;367;p5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latin typeface="Courier New"/>
                <a:ea typeface="Courier New"/>
                <a:cs typeface="Courier New"/>
                <a:sym typeface="Courier New"/>
              </a:rPr>
              <a:t>Output:</a:t>
            </a:r>
            <a:endParaRPr sz="1400" dirty="0">
              <a:latin typeface="Courier New"/>
              <a:ea typeface="Courier New"/>
              <a:cs typeface="Courier New"/>
              <a:sym typeface="Courier New"/>
            </a:endParaRPr>
          </a:p>
          <a:p>
            <a:pPr marL="0" lvl="0" indent="0" algn="l" rtl="0">
              <a:spcBef>
                <a:spcPts val="0"/>
              </a:spcBef>
              <a:spcAft>
                <a:spcPts val="0"/>
              </a:spcAft>
              <a:buNone/>
            </a:pPr>
            <a:r>
              <a:rPr lang="en" sz="1400" b="1" dirty="0">
                <a:latin typeface="Courier New"/>
                <a:ea typeface="Courier New"/>
                <a:cs typeface="Courier New"/>
                <a:sym typeface="Courier New"/>
              </a:rPr>
              <a:t>./</a:t>
            </a:r>
            <a:r>
              <a:rPr lang="en" sz="1400" b="1" dirty="0" err="1">
                <a:latin typeface="Courier New"/>
                <a:ea typeface="Courier New"/>
                <a:cs typeface="Courier New"/>
                <a:sym typeface="Courier New"/>
              </a:rPr>
              <a:t>a.out</a:t>
            </a:r>
            <a:endParaRPr sz="1400" b="1" dirty="0">
              <a:latin typeface="Courier New"/>
              <a:ea typeface="Courier New"/>
              <a:cs typeface="Courier New"/>
              <a:sym typeface="Courier New"/>
            </a:endParaRPr>
          </a:p>
          <a:p>
            <a:pPr marL="0" lvl="0" indent="0" algn="l" rtl="0">
              <a:spcBef>
                <a:spcPts val="0"/>
              </a:spcBef>
              <a:spcAft>
                <a:spcPts val="0"/>
              </a:spcAft>
              <a:buNone/>
            </a:pPr>
            <a:r>
              <a:rPr lang="en" sz="1400" b="1" dirty="0">
                <a:latin typeface="Courier New"/>
                <a:ea typeface="Courier New"/>
                <a:cs typeface="Courier New"/>
                <a:sym typeface="Courier New"/>
              </a:rPr>
              <a:t>ls</a:t>
            </a:r>
            <a:endParaRPr sz="1400" b="1" dirty="0">
              <a:latin typeface="Courier New"/>
              <a:ea typeface="Courier New"/>
              <a:cs typeface="Courier New"/>
              <a:sym typeface="Courier New"/>
            </a:endParaRPr>
          </a:p>
          <a:p>
            <a:pPr marL="0" lvl="0" indent="0" algn="l" rtl="0">
              <a:spcBef>
                <a:spcPts val="0"/>
              </a:spcBef>
              <a:spcAft>
                <a:spcPts val="0"/>
              </a:spcAft>
              <a:buNone/>
            </a:pPr>
            <a:endParaRPr sz="1400" dirty="0">
              <a:latin typeface="Courier New"/>
              <a:ea typeface="Courier New"/>
              <a:cs typeface="Courier New"/>
              <a:sym typeface="Courier New"/>
            </a:endParaRPr>
          </a:p>
          <a:p>
            <a:pPr marL="0" lvl="0" indent="0" algn="l" rtl="0">
              <a:spcBef>
                <a:spcPts val="0"/>
              </a:spcBef>
              <a:spcAft>
                <a:spcPts val="0"/>
              </a:spcAft>
              <a:buNone/>
            </a:pPr>
            <a:r>
              <a:rPr lang="en" sz="1400" dirty="0">
                <a:latin typeface="Courier New"/>
                <a:ea typeface="Courier New"/>
                <a:cs typeface="Courier New"/>
                <a:sym typeface="Courier New"/>
              </a:rPr>
              <a:t> </a:t>
            </a:r>
            <a:r>
              <a:rPr lang="en" sz="1400" b="1" dirty="0">
                <a:latin typeface="Courier New"/>
                <a:ea typeface="Courier New"/>
                <a:cs typeface="Courier New"/>
                <a:sym typeface="Courier New"/>
              </a:rPr>
              <a:t>POLLIN =1</a:t>
            </a:r>
            <a:endParaRPr sz="1400" b="1" dirty="0">
              <a:latin typeface="Courier New"/>
              <a:ea typeface="Courier New"/>
              <a:cs typeface="Courier New"/>
              <a:sym typeface="Courier New"/>
            </a:endParaRPr>
          </a:p>
          <a:p>
            <a:pPr marL="0" lvl="0" indent="0" algn="l" rtl="0">
              <a:spcBef>
                <a:spcPts val="0"/>
              </a:spcBef>
              <a:spcAft>
                <a:spcPts val="0"/>
              </a:spcAft>
              <a:buNone/>
            </a:pPr>
            <a:r>
              <a:rPr lang="en" sz="1400" b="1" dirty="0">
                <a:latin typeface="Courier New"/>
                <a:ea typeface="Courier New"/>
                <a:cs typeface="Courier New"/>
                <a:sym typeface="Courier New"/>
              </a:rPr>
              <a:t> POLLOUT = 4</a:t>
            </a:r>
            <a:endParaRPr sz="1400" b="1" dirty="0">
              <a:latin typeface="Courier New"/>
              <a:ea typeface="Courier New"/>
              <a:cs typeface="Courier New"/>
              <a:sym typeface="Courier New"/>
            </a:endParaRPr>
          </a:p>
          <a:p>
            <a:pPr marL="0" lvl="0" indent="0" algn="l" rtl="0">
              <a:spcBef>
                <a:spcPts val="0"/>
              </a:spcBef>
              <a:spcAft>
                <a:spcPts val="0"/>
              </a:spcAft>
              <a:buNone/>
            </a:pPr>
            <a:r>
              <a:rPr lang="en" sz="1400" b="1" dirty="0">
                <a:latin typeface="Courier New"/>
                <a:ea typeface="Courier New"/>
                <a:cs typeface="Courier New"/>
                <a:sym typeface="Courier New"/>
              </a:rPr>
              <a:t> </a:t>
            </a:r>
            <a:r>
              <a:rPr lang="en" sz="1400" b="1" dirty="0" err="1">
                <a:latin typeface="Courier New"/>
                <a:ea typeface="Courier New"/>
                <a:cs typeface="Courier New"/>
                <a:sym typeface="Courier New"/>
              </a:rPr>
              <a:t>fds</a:t>
            </a:r>
            <a:r>
              <a:rPr lang="en" sz="1400" b="1" dirty="0">
                <a:latin typeface="Courier New"/>
                <a:ea typeface="Courier New"/>
                <a:cs typeface="Courier New"/>
                <a:sym typeface="Courier New"/>
              </a:rPr>
              <a:t>[0].</a:t>
            </a:r>
            <a:r>
              <a:rPr lang="en" sz="1400" b="1" dirty="0" err="1">
                <a:latin typeface="Courier New"/>
                <a:ea typeface="Courier New"/>
                <a:cs typeface="Courier New"/>
                <a:sym typeface="Courier New"/>
              </a:rPr>
              <a:t>revents</a:t>
            </a:r>
            <a:r>
              <a:rPr lang="en" sz="1400" b="1" dirty="0">
                <a:latin typeface="Courier New"/>
                <a:ea typeface="Courier New"/>
                <a:cs typeface="Courier New"/>
                <a:sym typeface="Courier New"/>
              </a:rPr>
              <a:t> = 1</a:t>
            </a:r>
            <a:endParaRPr sz="1400" b="1" dirty="0">
              <a:latin typeface="Courier New"/>
              <a:ea typeface="Courier New"/>
              <a:cs typeface="Courier New"/>
              <a:sym typeface="Courier New"/>
            </a:endParaRPr>
          </a:p>
          <a:p>
            <a:pPr marL="0" lvl="0" indent="0" algn="l" rtl="0">
              <a:spcBef>
                <a:spcPts val="0"/>
              </a:spcBef>
              <a:spcAft>
                <a:spcPts val="0"/>
              </a:spcAft>
              <a:buNone/>
            </a:pPr>
            <a:r>
              <a:rPr lang="en" sz="1400" b="1" dirty="0">
                <a:latin typeface="Courier New"/>
                <a:ea typeface="Courier New"/>
                <a:cs typeface="Courier New"/>
                <a:sym typeface="Courier New"/>
              </a:rPr>
              <a:t> </a:t>
            </a:r>
            <a:r>
              <a:rPr lang="en" sz="1400" b="1" dirty="0" err="1">
                <a:latin typeface="Courier New"/>
                <a:ea typeface="Courier New"/>
                <a:cs typeface="Courier New"/>
                <a:sym typeface="Courier New"/>
              </a:rPr>
              <a:t>fds</a:t>
            </a:r>
            <a:r>
              <a:rPr lang="en" sz="1400" b="1" dirty="0">
                <a:latin typeface="Courier New"/>
                <a:ea typeface="Courier New"/>
                <a:cs typeface="Courier New"/>
                <a:sym typeface="Courier New"/>
              </a:rPr>
              <a:t>[1].</a:t>
            </a:r>
            <a:r>
              <a:rPr lang="en" sz="1400" b="1" dirty="0" err="1">
                <a:latin typeface="Courier New"/>
                <a:ea typeface="Courier New"/>
                <a:cs typeface="Courier New"/>
                <a:sym typeface="Courier New"/>
              </a:rPr>
              <a:t>revents</a:t>
            </a:r>
            <a:r>
              <a:rPr lang="en" sz="1400" b="1" dirty="0">
                <a:latin typeface="Courier New"/>
                <a:ea typeface="Courier New"/>
                <a:cs typeface="Courier New"/>
                <a:sym typeface="Courier New"/>
              </a:rPr>
              <a:t>= 1</a:t>
            </a:r>
            <a:endParaRPr sz="1400" b="1" dirty="0">
              <a:latin typeface="Courier New"/>
              <a:ea typeface="Courier New"/>
              <a:cs typeface="Courier New"/>
              <a:sym typeface="Courier New"/>
            </a:endParaRPr>
          </a:p>
          <a:p>
            <a:pPr marL="0" lvl="0" indent="0" algn="l" rtl="0">
              <a:spcBef>
                <a:spcPts val="0"/>
              </a:spcBef>
              <a:spcAft>
                <a:spcPts val="0"/>
              </a:spcAft>
              <a:buNone/>
            </a:pPr>
            <a:r>
              <a:rPr lang="en" sz="1400" b="1" dirty="0">
                <a:latin typeface="Courier New"/>
                <a:ea typeface="Courier New"/>
                <a:cs typeface="Courier New"/>
                <a:sym typeface="Courier New"/>
              </a:rPr>
              <a:t> stdin is readable</a:t>
            </a:r>
            <a:endParaRPr sz="1400" b="1" dirty="0">
              <a:latin typeface="Courier New"/>
              <a:ea typeface="Courier New"/>
              <a:cs typeface="Courier New"/>
              <a:sym typeface="Courier New"/>
            </a:endParaRPr>
          </a:p>
          <a:p>
            <a:pPr marL="0" lvl="0" indent="0" algn="l" rtl="0">
              <a:spcBef>
                <a:spcPts val="0"/>
              </a:spcBef>
              <a:spcAft>
                <a:spcPts val="1600"/>
              </a:spcAft>
              <a:buNone/>
            </a:pPr>
            <a:endParaRPr dirty="0"/>
          </a:p>
        </p:txBody>
      </p:sp>
      <p:sp>
        <p:nvSpPr>
          <p:cNvPr id="368" name="Google Shape;368;p55"/>
          <p:cNvSpPr txBox="1"/>
          <p:nvPr/>
        </p:nvSpPr>
        <p:spPr>
          <a:xfrm>
            <a:off x="4377150" y="1669200"/>
            <a:ext cx="4338000" cy="28143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rgbClr val="434343"/>
              </a:buClr>
              <a:buSzPts val="1400"/>
              <a:buFont typeface="Lato"/>
              <a:buChar char="●"/>
            </a:pPr>
            <a:r>
              <a:rPr lang="en" dirty="0">
                <a:solidFill>
                  <a:srgbClr val="434343"/>
                </a:solidFill>
                <a:latin typeface="Courier New"/>
                <a:ea typeface="Courier New"/>
                <a:cs typeface="Courier New"/>
                <a:sym typeface="Courier New"/>
              </a:rPr>
              <a:t>POLLIN</a:t>
            </a:r>
            <a:r>
              <a:rPr lang="en" dirty="0">
                <a:solidFill>
                  <a:srgbClr val="434343"/>
                </a:solidFill>
                <a:latin typeface="Lato"/>
                <a:ea typeface="Lato"/>
                <a:cs typeface="Lato"/>
                <a:sym typeface="Lato"/>
              </a:rPr>
              <a:t> and </a:t>
            </a:r>
            <a:r>
              <a:rPr lang="en" dirty="0">
                <a:solidFill>
                  <a:srgbClr val="434343"/>
                </a:solidFill>
                <a:latin typeface="Courier New"/>
                <a:ea typeface="Courier New"/>
                <a:cs typeface="Courier New"/>
                <a:sym typeface="Courier New"/>
              </a:rPr>
              <a:t>POLLOUT</a:t>
            </a:r>
            <a:r>
              <a:rPr lang="en" dirty="0">
                <a:solidFill>
                  <a:srgbClr val="434343"/>
                </a:solidFill>
                <a:latin typeface="Lato"/>
                <a:ea typeface="Lato"/>
                <a:cs typeface="Lato"/>
                <a:sym typeface="Lato"/>
              </a:rPr>
              <a:t> are 1 and 4 respectively</a:t>
            </a:r>
            <a:endParaRPr dirty="0">
              <a:solidFill>
                <a:srgbClr val="434343"/>
              </a:solidFill>
              <a:latin typeface="Lato"/>
              <a:ea typeface="Lato"/>
              <a:cs typeface="Lato"/>
              <a:sym typeface="Lato"/>
            </a:endParaRPr>
          </a:p>
          <a:p>
            <a:pPr marL="457200" lvl="0" indent="-317500" algn="l" rtl="0">
              <a:spcBef>
                <a:spcPts val="0"/>
              </a:spcBef>
              <a:spcAft>
                <a:spcPts val="0"/>
              </a:spcAft>
              <a:buClr>
                <a:srgbClr val="434343"/>
              </a:buClr>
              <a:buSzPts val="1400"/>
              <a:buFont typeface="Lato"/>
              <a:buChar char="●"/>
            </a:pPr>
            <a:r>
              <a:rPr lang="en" dirty="0">
                <a:solidFill>
                  <a:srgbClr val="434343"/>
                </a:solidFill>
                <a:latin typeface="Lato"/>
                <a:ea typeface="Lato"/>
                <a:cs typeface="Lato"/>
                <a:sym typeface="Lato"/>
              </a:rPr>
              <a:t>The  line</a:t>
            </a:r>
            <a:r>
              <a:rPr lang="en" dirty="0">
                <a:solidFill>
                  <a:srgbClr val="434343"/>
                </a:solidFill>
                <a:latin typeface="Courier New"/>
                <a:ea typeface="Courier New"/>
                <a:cs typeface="Courier New"/>
                <a:sym typeface="Courier New"/>
              </a:rPr>
              <a:t> </a:t>
            </a:r>
            <a:r>
              <a:rPr lang="en" dirty="0" err="1">
                <a:solidFill>
                  <a:srgbClr val="434343"/>
                </a:solidFill>
                <a:latin typeface="Courier New"/>
                <a:ea typeface="Courier New"/>
                <a:cs typeface="Courier New"/>
                <a:sym typeface="Courier New"/>
              </a:rPr>
              <a:t>fds</a:t>
            </a:r>
            <a:r>
              <a:rPr lang="en" dirty="0">
                <a:solidFill>
                  <a:srgbClr val="434343"/>
                </a:solidFill>
                <a:latin typeface="Courier New"/>
                <a:ea typeface="Courier New"/>
                <a:cs typeface="Courier New"/>
                <a:sym typeface="Courier New"/>
              </a:rPr>
              <a:t>[1].events</a:t>
            </a:r>
            <a:r>
              <a:rPr lang="en" dirty="0">
                <a:solidFill>
                  <a:srgbClr val="434343"/>
                </a:solidFill>
                <a:latin typeface="Lato"/>
                <a:ea typeface="Lato"/>
                <a:cs typeface="Lato"/>
                <a:sym typeface="Lato"/>
              </a:rPr>
              <a:t> = </a:t>
            </a:r>
            <a:r>
              <a:rPr lang="en" dirty="0">
                <a:solidFill>
                  <a:srgbClr val="434343"/>
                </a:solidFill>
                <a:latin typeface="Courier New"/>
                <a:ea typeface="Courier New"/>
                <a:cs typeface="Courier New"/>
                <a:sym typeface="Courier New"/>
              </a:rPr>
              <a:t>POLLIN</a:t>
            </a:r>
            <a:r>
              <a:rPr lang="en" dirty="0">
                <a:solidFill>
                  <a:srgbClr val="434343"/>
                </a:solidFill>
                <a:latin typeface="Lato"/>
                <a:ea typeface="Lato"/>
                <a:cs typeface="Lato"/>
                <a:sym typeface="Lato"/>
              </a:rPr>
              <a:t>,  </a:t>
            </a:r>
            <a:r>
              <a:rPr lang="en" dirty="0" err="1">
                <a:solidFill>
                  <a:srgbClr val="434343"/>
                </a:solidFill>
                <a:latin typeface="Courier New"/>
                <a:ea typeface="Courier New"/>
                <a:cs typeface="Courier New"/>
                <a:sym typeface="Courier New"/>
              </a:rPr>
              <a:t>fds</a:t>
            </a:r>
            <a:r>
              <a:rPr lang="en" dirty="0">
                <a:solidFill>
                  <a:srgbClr val="434343"/>
                </a:solidFill>
                <a:latin typeface="Courier New"/>
                <a:ea typeface="Courier New"/>
                <a:cs typeface="Courier New"/>
                <a:sym typeface="Courier New"/>
              </a:rPr>
              <a:t>[0].events = POLLIN </a:t>
            </a:r>
            <a:r>
              <a:rPr lang="en" dirty="0">
                <a:solidFill>
                  <a:srgbClr val="434343"/>
                </a:solidFill>
                <a:latin typeface="Lato"/>
                <a:ea typeface="Lato"/>
                <a:cs typeface="Lato"/>
                <a:sym typeface="Lato"/>
              </a:rPr>
              <a:t>mean that the </a:t>
            </a:r>
            <a:r>
              <a:rPr lang="en" dirty="0" err="1">
                <a:solidFill>
                  <a:srgbClr val="434343"/>
                </a:solidFill>
                <a:latin typeface="Lato"/>
                <a:ea typeface="Lato"/>
                <a:cs typeface="Lato"/>
                <a:sym typeface="Lato"/>
              </a:rPr>
              <a:t>stdout,stdin</a:t>
            </a:r>
            <a:r>
              <a:rPr lang="en" dirty="0">
                <a:solidFill>
                  <a:srgbClr val="434343"/>
                </a:solidFill>
                <a:latin typeface="Lato"/>
                <a:ea typeface="Lato"/>
                <a:cs typeface="Lato"/>
                <a:sym typeface="Lato"/>
              </a:rPr>
              <a:t> are waiting for an input. </a:t>
            </a:r>
            <a:endParaRPr dirty="0">
              <a:solidFill>
                <a:srgbClr val="434343"/>
              </a:solidFill>
              <a:latin typeface="Lato"/>
              <a:ea typeface="Lato"/>
              <a:cs typeface="Lato"/>
              <a:sym typeface="Lato"/>
            </a:endParaRPr>
          </a:p>
          <a:p>
            <a:pPr marL="457200" lvl="0" indent="-317500" algn="l" rtl="0">
              <a:spcBef>
                <a:spcPts val="0"/>
              </a:spcBef>
              <a:spcAft>
                <a:spcPts val="0"/>
              </a:spcAft>
              <a:buClr>
                <a:srgbClr val="434343"/>
              </a:buClr>
              <a:buSzPts val="1400"/>
              <a:buFont typeface="Lato"/>
              <a:buChar char="●"/>
            </a:pPr>
            <a:r>
              <a:rPr lang="en" dirty="0">
                <a:solidFill>
                  <a:srgbClr val="434343"/>
                </a:solidFill>
                <a:latin typeface="Lato"/>
                <a:ea typeface="Lato"/>
                <a:cs typeface="Lato"/>
                <a:sym typeface="Lato"/>
              </a:rPr>
              <a:t>Once we type an input,  </a:t>
            </a:r>
            <a:r>
              <a:rPr lang="en" dirty="0" err="1">
                <a:solidFill>
                  <a:srgbClr val="434343"/>
                </a:solidFill>
                <a:latin typeface="Courier New"/>
                <a:ea typeface="Courier New"/>
                <a:cs typeface="Courier New"/>
                <a:sym typeface="Courier New"/>
              </a:rPr>
              <a:t>fds</a:t>
            </a:r>
            <a:r>
              <a:rPr lang="en" dirty="0">
                <a:solidFill>
                  <a:srgbClr val="434343"/>
                </a:solidFill>
                <a:latin typeface="Courier New"/>
                <a:ea typeface="Courier New"/>
                <a:cs typeface="Courier New"/>
                <a:sym typeface="Courier New"/>
              </a:rPr>
              <a:t>[0].</a:t>
            </a:r>
            <a:r>
              <a:rPr lang="en" dirty="0" err="1">
                <a:solidFill>
                  <a:srgbClr val="434343"/>
                </a:solidFill>
                <a:latin typeface="Courier New"/>
                <a:ea typeface="Courier New"/>
                <a:cs typeface="Courier New"/>
                <a:sym typeface="Courier New"/>
              </a:rPr>
              <a:t>revents</a:t>
            </a:r>
            <a:r>
              <a:rPr lang="en" dirty="0">
                <a:solidFill>
                  <a:srgbClr val="434343"/>
                </a:solidFill>
                <a:latin typeface="Lato"/>
                <a:ea typeface="Lato"/>
                <a:cs typeface="Lato"/>
                <a:sym typeface="Lato"/>
              </a:rPr>
              <a:t> becomes 1  and </a:t>
            </a:r>
            <a:r>
              <a:rPr lang="en" dirty="0" err="1">
                <a:solidFill>
                  <a:srgbClr val="434343"/>
                </a:solidFill>
                <a:latin typeface="Courier New"/>
                <a:ea typeface="Courier New"/>
                <a:cs typeface="Courier New"/>
                <a:sym typeface="Courier New"/>
              </a:rPr>
              <a:t>fds</a:t>
            </a:r>
            <a:r>
              <a:rPr lang="en" dirty="0">
                <a:solidFill>
                  <a:srgbClr val="434343"/>
                </a:solidFill>
                <a:latin typeface="Courier New"/>
                <a:ea typeface="Courier New"/>
                <a:cs typeface="Courier New"/>
                <a:sym typeface="Courier New"/>
              </a:rPr>
              <a:t>[1].</a:t>
            </a:r>
            <a:r>
              <a:rPr lang="en" dirty="0" err="1">
                <a:solidFill>
                  <a:srgbClr val="434343"/>
                </a:solidFill>
                <a:latin typeface="Courier New"/>
                <a:ea typeface="Courier New"/>
                <a:cs typeface="Courier New"/>
                <a:sym typeface="Courier New"/>
              </a:rPr>
              <a:t>revents</a:t>
            </a:r>
            <a:r>
              <a:rPr lang="en" dirty="0">
                <a:solidFill>
                  <a:srgbClr val="434343"/>
                </a:solidFill>
                <a:latin typeface="Lato"/>
                <a:ea typeface="Lato"/>
                <a:cs typeface="Lato"/>
                <a:sym typeface="Lato"/>
              </a:rPr>
              <a:t> becomes 1</a:t>
            </a:r>
            <a:endParaRPr dirty="0">
              <a:solidFill>
                <a:srgbClr val="434343"/>
              </a:solidFill>
              <a:latin typeface="Lato"/>
              <a:ea typeface="Lato"/>
              <a:cs typeface="Lato"/>
              <a:sym typeface="Lato"/>
            </a:endParaRPr>
          </a:p>
          <a:p>
            <a:pPr marL="457200" lvl="0" indent="-317500" algn="l" rtl="0">
              <a:spcBef>
                <a:spcPts val="0"/>
              </a:spcBef>
              <a:spcAft>
                <a:spcPts val="0"/>
              </a:spcAft>
              <a:buClr>
                <a:srgbClr val="434343"/>
              </a:buClr>
              <a:buSzPts val="1400"/>
              <a:buFont typeface="Lato"/>
              <a:buChar char="●"/>
            </a:pPr>
            <a:r>
              <a:rPr lang="en" dirty="0">
                <a:solidFill>
                  <a:srgbClr val="434343"/>
                </a:solidFill>
                <a:latin typeface="Lato"/>
                <a:ea typeface="Lato"/>
                <a:cs typeface="Lato"/>
                <a:sym typeface="Lato"/>
              </a:rPr>
              <a:t>Once </a:t>
            </a:r>
            <a:r>
              <a:rPr lang="en" dirty="0" err="1">
                <a:solidFill>
                  <a:srgbClr val="434343"/>
                </a:solidFill>
                <a:latin typeface="Lato"/>
                <a:ea typeface="Lato"/>
                <a:cs typeface="Lato"/>
                <a:sym typeface="Lato"/>
              </a:rPr>
              <a:t>fds</a:t>
            </a:r>
            <a:r>
              <a:rPr lang="en" dirty="0">
                <a:solidFill>
                  <a:srgbClr val="434343"/>
                </a:solidFill>
                <a:latin typeface="Lato"/>
                <a:ea typeface="Lato"/>
                <a:cs typeface="Lato"/>
                <a:sym typeface="Lato"/>
              </a:rPr>
              <a:t>[0].</a:t>
            </a:r>
            <a:r>
              <a:rPr lang="en" dirty="0" err="1">
                <a:solidFill>
                  <a:srgbClr val="434343"/>
                </a:solidFill>
                <a:latin typeface="Lato"/>
                <a:ea typeface="Lato"/>
                <a:cs typeface="Lato"/>
                <a:sym typeface="Lato"/>
              </a:rPr>
              <a:t>revents</a:t>
            </a:r>
            <a:r>
              <a:rPr lang="en" dirty="0">
                <a:solidFill>
                  <a:srgbClr val="434343"/>
                </a:solidFill>
                <a:latin typeface="Lato"/>
                <a:ea typeface="Lato"/>
                <a:cs typeface="Lato"/>
                <a:sym typeface="Lato"/>
              </a:rPr>
              <a:t>  becomes 1, </a:t>
            </a:r>
            <a:r>
              <a:rPr lang="en" dirty="0" err="1">
                <a:solidFill>
                  <a:schemeClr val="accent1"/>
                </a:solidFill>
                <a:latin typeface="Courier New"/>
                <a:ea typeface="Courier New"/>
                <a:cs typeface="Courier New"/>
                <a:sym typeface="Courier New"/>
              </a:rPr>
              <a:t>fds</a:t>
            </a:r>
            <a:r>
              <a:rPr lang="en" dirty="0">
                <a:solidFill>
                  <a:schemeClr val="accent1"/>
                </a:solidFill>
                <a:latin typeface="Courier New"/>
                <a:ea typeface="Courier New"/>
                <a:cs typeface="Courier New"/>
                <a:sym typeface="Courier New"/>
              </a:rPr>
              <a:t>[0].</a:t>
            </a:r>
            <a:r>
              <a:rPr lang="en" dirty="0" err="1">
                <a:solidFill>
                  <a:schemeClr val="accent1"/>
                </a:solidFill>
                <a:latin typeface="Courier New"/>
                <a:ea typeface="Courier New"/>
                <a:cs typeface="Courier New"/>
                <a:sym typeface="Courier New"/>
              </a:rPr>
              <a:t>revents</a:t>
            </a:r>
            <a:r>
              <a:rPr lang="en" dirty="0">
                <a:solidFill>
                  <a:schemeClr val="accent1"/>
                </a:solidFill>
                <a:latin typeface="Courier New"/>
                <a:ea typeface="Courier New"/>
                <a:cs typeface="Courier New"/>
                <a:sym typeface="Courier New"/>
              </a:rPr>
              <a:t> &amp; POLLIN </a:t>
            </a:r>
            <a:r>
              <a:rPr lang="en" dirty="0">
                <a:solidFill>
                  <a:schemeClr val="accent1"/>
                </a:solidFill>
                <a:latin typeface="Lato"/>
                <a:ea typeface="Lato"/>
                <a:cs typeface="Lato"/>
                <a:sym typeface="Lato"/>
              </a:rPr>
              <a:t>becomes 1</a:t>
            </a:r>
            <a:r>
              <a:rPr lang="en" dirty="0">
                <a:solidFill>
                  <a:schemeClr val="accent1"/>
                </a:solidFill>
                <a:latin typeface="Courier New"/>
                <a:ea typeface="Courier New"/>
                <a:cs typeface="Courier New"/>
                <a:sym typeface="Courier New"/>
              </a:rPr>
              <a:t> </a:t>
            </a:r>
            <a:endParaRPr dirty="0">
              <a:solidFill>
                <a:schemeClr val="accent1"/>
              </a:solidFill>
              <a:latin typeface="Courier New"/>
              <a:ea typeface="Courier New"/>
              <a:cs typeface="Courier New"/>
              <a:sym typeface="Courier New"/>
            </a:endParaRPr>
          </a:p>
          <a:p>
            <a:pPr marL="457200" lvl="0" indent="-317500" algn="l" rtl="0">
              <a:spcBef>
                <a:spcPts val="0"/>
              </a:spcBef>
              <a:spcAft>
                <a:spcPts val="0"/>
              </a:spcAft>
              <a:buClr>
                <a:srgbClr val="434343"/>
              </a:buClr>
              <a:buSzPts val="1400"/>
              <a:buFont typeface="Lato"/>
              <a:buChar char="●"/>
            </a:pPr>
            <a:r>
              <a:rPr lang="en" dirty="0">
                <a:solidFill>
                  <a:srgbClr val="434343"/>
                </a:solidFill>
                <a:latin typeface="Lato"/>
                <a:ea typeface="Lato"/>
                <a:cs typeface="Lato"/>
                <a:sym typeface="Lato"/>
              </a:rPr>
              <a:t>Once </a:t>
            </a:r>
            <a:r>
              <a:rPr lang="en" dirty="0" err="1">
                <a:solidFill>
                  <a:srgbClr val="434343"/>
                </a:solidFill>
                <a:latin typeface="Lato"/>
                <a:ea typeface="Lato"/>
                <a:cs typeface="Lato"/>
                <a:sym typeface="Lato"/>
              </a:rPr>
              <a:t>fds</a:t>
            </a:r>
            <a:r>
              <a:rPr lang="en" dirty="0">
                <a:solidFill>
                  <a:srgbClr val="434343"/>
                </a:solidFill>
                <a:latin typeface="Lato"/>
                <a:ea typeface="Lato"/>
                <a:cs typeface="Lato"/>
                <a:sym typeface="Lato"/>
              </a:rPr>
              <a:t>[1].</a:t>
            </a:r>
            <a:r>
              <a:rPr lang="en" dirty="0" err="1">
                <a:solidFill>
                  <a:srgbClr val="434343"/>
                </a:solidFill>
                <a:latin typeface="Lato"/>
                <a:ea typeface="Lato"/>
                <a:cs typeface="Lato"/>
                <a:sym typeface="Lato"/>
              </a:rPr>
              <a:t>revents</a:t>
            </a:r>
            <a:r>
              <a:rPr lang="en" dirty="0">
                <a:solidFill>
                  <a:srgbClr val="434343"/>
                </a:solidFill>
                <a:latin typeface="Lato"/>
                <a:ea typeface="Lato"/>
                <a:cs typeface="Lato"/>
                <a:sym typeface="Lato"/>
              </a:rPr>
              <a:t>  becomes 1, </a:t>
            </a:r>
            <a:r>
              <a:rPr lang="en" dirty="0" err="1">
                <a:solidFill>
                  <a:schemeClr val="accent1"/>
                </a:solidFill>
                <a:latin typeface="Courier New"/>
                <a:ea typeface="Courier New"/>
                <a:cs typeface="Courier New"/>
                <a:sym typeface="Courier New"/>
              </a:rPr>
              <a:t>fds</a:t>
            </a:r>
            <a:r>
              <a:rPr lang="en" dirty="0">
                <a:solidFill>
                  <a:schemeClr val="accent1"/>
                </a:solidFill>
                <a:latin typeface="Courier New"/>
                <a:ea typeface="Courier New"/>
                <a:cs typeface="Courier New"/>
                <a:sym typeface="Courier New"/>
              </a:rPr>
              <a:t>[1].</a:t>
            </a:r>
            <a:r>
              <a:rPr lang="en" dirty="0" err="1">
                <a:solidFill>
                  <a:schemeClr val="accent1"/>
                </a:solidFill>
                <a:latin typeface="Courier New"/>
                <a:ea typeface="Courier New"/>
                <a:cs typeface="Courier New"/>
                <a:sym typeface="Courier New"/>
              </a:rPr>
              <a:t>revents</a:t>
            </a:r>
            <a:r>
              <a:rPr lang="en" dirty="0">
                <a:solidFill>
                  <a:schemeClr val="accent1"/>
                </a:solidFill>
                <a:latin typeface="Courier New"/>
                <a:ea typeface="Courier New"/>
                <a:cs typeface="Courier New"/>
                <a:sym typeface="Courier New"/>
              </a:rPr>
              <a:t> &amp; POLLOUT </a:t>
            </a:r>
            <a:r>
              <a:rPr lang="en" dirty="0">
                <a:solidFill>
                  <a:schemeClr val="accent1"/>
                </a:solidFill>
                <a:latin typeface="Lato"/>
                <a:ea typeface="Lato"/>
                <a:cs typeface="Lato"/>
                <a:sym typeface="Lato"/>
              </a:rPr>
              <a:t>becomes 1 &amp; 4 = 0</a:t>
            </a:r>
            <a:r>
              <a:rPr lang="en" dirty="0">
                <a:solidFill>
                  <a:schemeClr val="accent1"/>
                </a:solidFill>
                <a:latin typeface="Courier New"/>
                <a:ea typeface="Courier New"/>
                <a:cs typeface="Courier New"/>
                <a:sym typeface="Courier New"/>
              </a:rPr>
              <a:t> </a:t>
            </a:r>
            <a:endParaRPr dirty="0">
              <a:solidFill>
                <a:schemeClr val="accent1"/>
              </a:solidFill>
              <a:latin typeface="Courier New"/>
              <a:ea typeface="Courier New"/>
              <a:cs typeface="Courier New"/>
              <a:sym typeface="Courier New"/>
            </a:endParaRPr>
          </a:p>
          <a:p>
            <a:pPr marL="457200" lvl="0" indent="0" algn="l" rtl="0">
              <a:spcBef>
                <a:spcPts val="0"/>
              </a:spcBef>
              <a:spcAft>
                <a:spcPts val="0"/>
              </a:spcAft>
              <a:buNone/>
            </a:pPr>
            <a:endParaRPr dirty="0">
              <a:solidFill>
                <a:schemeClr val="accent1"/>
              </a:solidFill>
              <a:latin typeface="Courier New"/>
              <a:ea typeface="Courier New"/>
              <a:cs typeface="Courier New"/>
              <a:sym typeface="Courier New"/>
            </a:endParaRPr>
          </a:p>
        </p:txBody>
      </p:sp>
      <p:sp>
        <p:nvSpPr>
          <p:cNvPr id="369" name="Google Shape;369;p55"/>
          <p:cNvSpPr txBox="1"/>
          <p:nvPr/>
        </p:nvSpPr>
        <p:spPr>
          <a:xfrm>
            <a:off x="4572000" y="1318650"/>
            <a:ext cx="2173800" cy="35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Lato"/>
                <a:ea typeface="Lato"/>
                <a:cs typeface="Lato"/>
                <a:sym typeface="Lato"/>
              </a:rPr>
              <a:t>Explanation</a:t>
            </a:r>
            <a:r>
              <a:rPr lang="en">
                <a:latin typeface="Lato"/>
                <a:ea typeface="Lato"/>
                <a:cs typeface="Lato"/>
                <a:sym typeface="Lato"/>
              </a:rPr>
              <a:t>:</a:t>
            </a:r>
            <a:endParaRPr>
              <a:latin typeface="Lato"/>
              <a:ea typeface="Lato"/>
              <a:cs typeface="Lato"/>
              <a:sym typeface="Lato"/>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5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stty sane</a:t>
            </a:r>
            <a:endParaRPr/>
          </a:p>
          <a:p>
            <a:pPr marL="0" lvl="0" indent="0" algn="l" rtl="0">
              <a:lnSpc>
                <a:spcPct val="115000"/>
              </a:lnSpc>
              <a:spcBef>
                <a:spcPts val="0"/>
              </a:spcBef>
              <a:spcAft>
                <a:spcPts val="0"/>
              </a:spcAft>
              <a:buNone/>
            </a:pPr>
            <a:endParaRPr sz="2400">
              <a:solidFill>
                <a:schemeClr val="accent1"/>
              </a:solidFill>
            </a:endParaRPr>
          </a:p>
          <a:p>
            <a:pPr marL="0" lvl="0" indent="0" algn="l" rtl="0">
              <a:spcBef>
                <a:spcPts val="1600"/>
              </a:spcBef>
              <a:spcAft>
                <a:spcPts val="0"/>
              </a:spcAft>
              <a:buNone/>
            </a:pPr>
            <a:endParaRPr/>
          </a:p>
        </p:txBody>
      </p:sp>
      <p:sp>
        <p:nvSpPr>
          <p:cNvPr id="375" name="Google Shape;375;p56"/>
          <p:cNvSpPr txBox="1">
            <a:spLocks noGrp="1"/>
          </p:cNvSpPr>
          <p:nvPr>
            <p:ph type="body" idx="1"/>
          </p:nvPr>
        </p:nvSpPr>
        <p:spPr>
          <a:xfrm>
            <a:off x="729450" y="1853850"/>
            <a:ext cx="7688700" cy="2261100"/>
          </a:xfrm>
          <a:prstGeom prst="rect">
            <a:avLst/>
          </a:prstGeom>
        </p:spPr>
        <p:txBody>
          <a:bodyPr spcFirstLastPara="1" wrap="square" lIns="91425" tIns="91425" rIns="91425" bIns="91425" anchor="t" anchorCtr="0">
            <a:noAutofit/>
          </a:bodyPr>
          <a:lstStyle/>
          <a:p>
            <a:pPr marL="0" lvl="0" indent="0" algn="l" rtl="0">
              <a:lnSpc>
                <a:spcPct val="140000"/>
              </a:lnSpc>
              <a:spcBef>
                <a:spcPts val="1100"/>
              </a:spcBef>
              <a:spcAft>
                <a:spcPts val="0"/>
              </a:spcAft>
              <a:buNone/>
            </a:pPr>
            <a:r>
              <a:rPr lang="en" sz="1400" b="1">
                <a:solidFill>
                  <a:srgbClr val="3D3B49"/>
                </a:solidFill>
                <a:highlight>
                  <a:srgbClr val="FFFFFF"/>
                </a:highlight>
              </a:rPr>
              <a:t>Problem</a:t>
            </a:r>
            <a:endParaRPr sz="1400" b="1">
              <a:solidFill>
                <a:srgbClr val="3D3B49"/>
              </a:solidFill>
              <a:highlight>
                <a:srgbClr val="FFFFFF"/>
              </a:highlight>
            </a:endParaRPr>
          </a:p>
          <a:p>
            <a:pPr marL="0" lvl="0" indent="0" algn="l" rtl="0">
              <a:lnSpc>
                <a:spcPct val="165000"/>
              </a:lnSpc>
              <a:spcBef>
                <a:spcPts val="1100"/>
              </a:spcBef>
              <a:spcAft>
                <a:spcPts val="0"/>
              </a:spcAft>
              <a:buNone/>
            </a:pPr>
            <a:r>
              <a:rPr lang="en" sz="1400">
                <a:solidFill>
                  <a:srgbClr val="333333"/>
                </a:solidFill>
                <a:highlight>
                  <a:srgbClr val="FFFFFF"/>
                </a:highlight>
              </a:rPr>
              <a:t>Suppose you have aborted an SSH session and now you can’t see what you are typing. Or perhaps you accidentally displayed a binary file and your terminal window is now gibberish.</a:t>
            </a:r>
            <a:endParaRPr sz="1400">
              <a:solidFill>
                <a:srgbClr val="333333"/>
              </a:solidFill>
              <a:highlight>
                <a:srgbClr val="FFFFFF"/>
              </a:highlight>
            </a:endParaRPr>
          </a:p>
          <a:p>
            <a:pPr marL="0" lvl="0" indent="0" algn="l" rtl="0">
              <a:lnSpc>
                <a:spcPct val="140000"/>
              </a:lnSpc>
              <a:spcBef>
                <a:spcPts val="1900"/>
              </a:spcBef>
              <a:spcAft>
                <a:spcPts val="0"/>
              </a:spcAft>
              <a:buNone/>
            </a:pPr>
            <a:r>
              <a:rPr lang="en" sz="1400" b="1">
                <a:solidFill>
                  <a:srgbClr val="3D3B49"/>
                </a:solidFill>
                <a:highlight>
                  <a:srgbClr val="FFFFFF"/>
                </a:highlight>
              </a:rPr>
              <a:t>Solution</a:t>
            </a:r>
            <a:endParaRPr sz="1400" b="1">
              <a:solidFill>
                <a:srgbClr val="3D3B49"/>
              </a:solidFill>
              <a:highlight>
                <a:srgbClr val="FFFFFF"/>
              </a:highlight>
            </a:endParaRPr>
          </a:p>
          <a:p>
            <a:pPr marL="0" lvl="0" indent="0" algn="l" rtl="0">
              <a:lnSpc>
                <a:spcPct val="165000"/>
              </a:lnSpc>
              <a:spcBef>
                <a:spcPts val="1100"/>
              </a:spcBef>
              <a:spcAft>
                <a:spcPts val="0"/>
              </a:spcAft>
              <a:buNone/>
            </a:pPr>
            <a:r>
              <a:rPr lang="en" sz="1400">
                <a:solidFill>
                  <a:srgbClr val="333333"/>
                </a:solidFill>
                <a:highlight>
                  <a:srgbClr val="FFFFFF"/>
                </a:highlight>
              </a:rPr>
              <a:t>Type </a:t>
            </a:r>
            <a:r>
              <a:rPr lang="en" sz="1400">
                <a:solidFill>
                  <a:srgbClr val="333333"/>
                </a:solidFill>
                <a:highlight>
                  <a:srgbClr val="FFFFFF"/>
                </a:highlight>
                <a:latin typeface="Courier New"/>
                <a:ea typeface="Courier New"/>
                <a:cs typeface="Courier New"/>
                <a:sym typeface="Courier New"/>
              </a:rPr>
              <a:t>stty sane</a:t>
            </a:r>
            <a:r>
              <a:rPr lang="en" sz="1400">
                <a:solidFill>
                  <a:srgbClr val="333333"/>
                </a:solidFill>
                <a:highlight>
                  <a:srgbClr val="FFFFFF"/>
                </a:highlight>
              </a:rPr>
              <a:t> and then the Enter key, even if you can’t see what you are typing, to restore sane terminal settings. You may want to hit Enter a few times first, to make sure you don’t have anything else on your input line before you start typing the command.</a:t>
            </a:r>
            <a:endParaRPr sz="1400">
              <a:solidFill>
                <a:srgbClr val="333333"/>
              </a:solidFill>
              <a:highlight>
                <a:srgbClr val="FFFFFF"/>
              </a:highlight>
            </a:endParaRPr>
          </a:p>
          <a:p>
            <a:pPr marL="0" lvl="0" indent="0" algn="l" rtl="0">
              <a:spcBef>
                <a:spcPts val="1900"/>
              </a:spcBef>
              <a:spcAft>
                <a:spcPts val="1600"/>
              </a:spcAft>
              <a:buNone/>
            </a:pPr>
            <a:endParaRPr sz="14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A330C-C2DD-3942-91B3-A8AD075470CD}"/>
              </a:ext>
            </a:extLst>
          </p:cNvPr>
          <p:cNvSpPr>
            <a:spLocks noGrp="1"/>
          </p:cNvSpPr>
          <p:nvPr>
            <p:ph type="title"/>
          </p:nvPr>
        </p:nvSpPr>
        <p:spPr>
          <a:xfrm>
            <a:off x="727650" y="427898"/>
            <a:ext cx="7688700" cy="535200"/>
          </a:xfrm>
        </p:spPr>
        <p:txBody>
          <a:bodyPr/>
          <a:lstStyle/>
          <a:p>
            <a:r>
              <a:rPr lang="en-US" dirty="0"/>
              <a:t>Few Important Links</a:t>
            </a:r>
          </a:p>
        </p:txBody>
      </p:sp>
      <p:sp>
        <p:nvSpPr>
          <p:cNvPr id="3" name="Text Placeholder 2">
            <a:extLst>
              <a:ext uri="{FF2B5EF4-FFF2-40B4-BE49-F238E27FC236}">
                <a16:creationId xmlns:a16="http://schemas.microsoft.com/office/drawing/2014/main" id="{F6213E23-9F80-FC4F-B2C0-616E1DDDD972}"/>
              </a:ext>
            </a:extLst>
          </p:cNvPr>
          <p:cNvSpPr>
            <a:spLocks noGrp="1"/>
          </p:cNvSpPr>
          <p:nvPr>
            <p:ph type="body" idx="1"/>
          </p:nvPr>
        </p:nvSpPr>
        <p:spPr>
          <a:xfrm>
            <a:off x="727650" y="1156592"/>
            <a:ext cx="7688700" cy="2261100"/>
          </a:xfrm>
        </p:spPr>
        <p:txBody>
          <a:bodyPr/>
          <a:lstStyle/>
          <a:p>
            <a:pPr marL="146050" indent="0">
              <a:buNone/>
            </a:pPr>
            <a:r>
              <a:rPr lang="en-US" sz="1000" dirty="0"/>
              <a:t>Pipe</a:t>
            </a:r>
          </a:p>
          <a:p>
            <a:r>
              <a:rPr lang="en-US" sz="1000" dirty="0"/>
              <a:t>https://</a:t>
            </a:r>
            <a:r>
              <a:rPr lang="en-US" sz="1000" dirty="0" err="1"/>
              <a:t>www.geeksforgeeks.org</a:t>
            </a:r>
            <a:r>
              <a:rPr lang="en-US" sz="1000" dirty="0"/>
              <a:t>/pipe-system-call/</a:t>
            </a:r>
          </a:p>
          <a:p>
            <a:r>
              <a:rPr lang="en-US" sz="1000" dirty="0">
                <a:hlinkClick r:id="rId2"/>
              </a:rPr>
              <a:t>https://www.geeksforgeeks.org/c-program-demonstrate-fork-and-pipe/</a:t>
            </a:r>
            <a:endParaRPr lang="en-US" sz="1000" dirty="0"/>
          </a:p>
          <a:p>
            <a:pPr marL="146050" indent="0">
              <a:buNone/>
            </a:pPr>
            <a:r>
              <a:rPr lang="en-US" sz="1000" dirty="0"/>
              <a:t>ASCII</a:t>
            </a:r>
          </a:p>
          <a:p>
            <a:r>
              <a:rPr lang="en-US" sz="1000" dirty="0">
                <a:hlinkClick r:id="rId3"/>
              </a:rPr>
              <a:t>http://www.asciitable.com/</a:t>
            </a:r>
            <a:endParaRPr lang="en-US" sz="1000" dirty="0"/>
          </a:p>
          <a:p>
            <a:pPr marL="146050" indent="0">
              <a:buNone/>
            </a:pPr>
            <a:r>
              <a:rPr lang="en-US" sz="1000" dirty="0"/>
              <a:t>Poll</a:t>
            </a:r>
          </a:p>
          <a:p>
            <a:r>
              <a:rPr lang="en-US" sz="1000" dirty="0">
                <a:hlinkClick r:id="rId4"/>
              </a:rPr>
              <a:t>http://man7.org/linux/man-pages/man2/poll.2.html</a:t>
            </a:r>
            <a:endParaRPr lang="en-US" sz="1000" dirty="0"/>
          </a:p>
          <a:p>
            <a:pPr marL="146050" indent="0">
              <a:buNone/>
            </a:pPr>
            <a:r>
              <a:rPr lang="en-US" sz="1000" dirty="0" err="1"/>
              <a:t>stty</a:t>
            </a:r>
            <a:r>
              <a:rPr lang="en-US" sz="1000" dirty="0"/>
              <a:t> sane</a:t>
            </a:r>
          </a:p>
          <a:p>
            <a:r>
              <a:rPr lang="en-US" sz="1000" dirty="0">
                <a:hlinkClick r:id="rId5"/>
              </a:rPr>
              <a:t>http://www.peachpit.com/articles/article.aspx?p=659655&amp;seqNum=13</a:t>
            </a:r>
            <a:endParaRPr lang="en-US" sz="1000" dirty="0"/>
          </a:p>
          <a:p>
            <a:pPr marL="146050" indent="0">
              <a:buNone/>
            </a:pPr>
            <a:r>
              <a:rPr lang="en-US" sz="1000" dirty="0"/>
              <a:t>Additional links:</a:t>
            </a:r>
          </a:p>
          <a:p>
            <a:r>
              <a:rPr lang="en-US" sz="1000" dirty="0"/>
              <a:t>http://man7.org/</a:t>
            </a:r>
            <a:r>
              <a:rPr lang="en-US" sz="1000" dirty="0" err="1"/>
              <a:t>linux</a:t>
            </a:r>
            <a:r>
              <a:rPr lang="en-US" sz="1000" dirty="0"/>
              <a:t>/man-pages/man3/termios.3.html</a:t>
            </a:r>
          </a:p>
          <a:p>
            <a:r>
              <a:rPr lang="en-US" sz="1000" dirty="0"/>
              <a:t>https://</a:t>
            </a:r>
            <a:r>
              <a:rPr lang="en-US" sz="1000" dirty="0" err="1"/>
              <a:t>linux.die.net</a:t>
            </a:r>
            <a:r>
              <a:rPr lang="en-US" sz="1000" dirty="0"/>
              <a:t>/man/3/</a:t>
            </a:r>
            <a:r>
              <a:rPr lang="en-US" sz="1000" dirty="0" err="1"/>
              <a:t>tcgetattr</a:t>
            </a:r>
            <a:endParaRPr lang="en-US" sz="1000" dirty="0"/>
          </a:p>
          <a:p>
            <a:r>
              <a:rPr lang="en-US" sz="1000" dirty="0">
                <a:hlinkClick r:id="rId6"/>
              </a:rPr>
              <a:t>https://linux.die.net/man/3/tcsetattr</a:t>
            </a:r>
            <a:endParaRPr lang="en-US" sz="1000" dirty="0"/>
          </a:p>
          <a:p>
            <a:pPr marL="146050" indent="0">
              <a:buNone/>
            </a:pPr>
            <a:r>
              <a:rPr lang="en-US" sz="1000" dirty="0" err="1"/>
              <a:t>Termios</a:t>
            </a:r>
            <a:endParaRPr lang="en-US" sz="1000" dirty="0"/>
          </a:p>
          <a:p>
            <a:r>
              <a:rPr lang="en-US" sz="1000" dirty="0">
                <a:hlinkClick r:id="rId7"/>
              </a:rPr>
              <a:t>https://en.wikibooks.org/wiki/Serial_Programming/termios</a:t>
            </a:r>
            <a:endParaRPr lang="en-US" sz="1000" dirty="0"/>
          </a:p>
          <a:p>
            <a:r>
              <a:rPr lang="en-US" sz="1000" dirty="0">
                <a:hlinkClick r:id="rId8"/>
              </a:rPr>
              <a:t>https://blog.nelhage.com/2009/12/a-brief-introduction-to-termios/</a:t>
            </a:r>
            <a:endParaRPr lang="en-US" sz="1000" dirty="0"/>
          </a:p>
          <a:p>
            <a:pPr marL="146050" indent="0">
              <a:buNone/>
            </a:pPr>
            <a:r>
              <a:rPr lang="en-US" sz="1000" dirty="0" err="1"/>
              <a:t>Waitpid</a:t>
            </a:r>
            <a:endParaRPr lang="en-US" sz="1000" dirty="0"/>
          </a:p>
          <a:p>
            <a:r>
              <a:rPr lang="en-US" sz="1000" dirty="0">
                <a:hlinkClick r:id="rId9"/>
              </a:rPr>
              <a:t>https://linux.die.net/man/2/waitpid</a:t>
            </a:r>
            <a:endParaRPr lang="en-US" sz="1000" dirty="0"/>
          </a:p>
        </p:txBody>
      </p:sp>
    </p:spTree>
    <p:extLst>
      <p:ext uri="{BB962C8B-B14F-4D97-AF65-F5344CB8AC3E}">
        <p14:creationId xmlns:p14="http://schemas.microsoft.com/office/powerpoint/2010/main" val="40855433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57"/>
          <p:cNvSpPr txBox="1">
            <a:spLocks noGrp="1"/>
          </p:cNvSpPr>
          <p:nvPr>
            <p:ph type="title"/>
          </p:nvPr>
        </p:nvSpPr>
        <p:spPr>
          <a:xfrm>
            <a:off x="321600" y="2636050"/>
            <a:ext cx="7688700" cy="535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Thank you!</a:t>
            </a:r>
            <a:endParaRPr b="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big picture</a:t>
            </a:r>
            <a:endParaRPr/>
          </a:p>
        </p:txBody>
      </p:sp>
      <p:sp>
        <p:nvSpPr>
          <p:cNvPr id="111" name="Google Shape;111;p17"/>
          <p:cNvSpPr txBox="1">
            <a:spLocks noGrp="1"/>
          </p:cNvSpPr>
          <p:nvPr>
            <p:ph type="body" idx="1"/>
          </p:nvPr>
        </p:nvSpPr>
        <p:spPr>
          <a:xfrm>
            <a:off x="727650" y="1886850"/>
            <a:ext cx="7688700" cy="22611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a:t>The server program will connect with the client, receive the client's commands and send them to the shell, and will "serve" the client the outputs of those commands. </a:t>
            </a:r>
            <a:endParaRPr/>
          </a:p>
          <a:p>
            <a:pPr marL="0" lvl="0" indent="0" algn="l" rtl="0">
              <a:spcBef>
                <a:spcPts val="1200"/>
              </a:spcBef>
              <a:spcAft>
                <a:spcPts val="0"/>
              </a:spcAft>
              <a:buNone/>
            </a:pPr>
            <a:endParaRPr/>
          </a:p>
          <a:p>
            <a:pPr marL="0" lvl="0" indent="0" algn="l" rtl="0">
              <a:spcBef>
                <a:spcPts val="0"/>
              </a:spcBef>
              <a:spcAft>
                <a:spcPts val="1600"/>
              </a:spcAft>
              <a:buNone/>
            </a:pPr>
            <a:endParaRPr/>
          </a:p>
        </p:txBody>
      </p:sp>
      <p:pic>
        <p:nvPicPr>
          <p:cNvPr id="112" name="Google Shape;112;p17"/>
          <p:cNvPicPr preferRelativeResize="0"/>
          <p:nvPr/>
        </p:nvPicPr>
        <p:blipFill>
          <a:blip r:embed="rId3">
            <a:alphaModFix/>
          </a:blip>
          <a:stretch>
            <a:fillRect/>
          </a:stretch>
        </p:blipFill>
        <p:spPr>
          <a:xfrm>
            <a:off x="726250" y="3284150"/>
            <a:ext cx="1828003" cy="983826"/>
          </a:xfrm>
          <a:prstGeom prst="rect">
            <a:avLst/>
          </a:prstGeom>
          <a:noFill/>
          <a:ln>
            <a:noFill/>
          </a:ln>
        </p:spPr>
      </p:pic>
      <p:pic>
        <p:nvPicPr>
          <p:cNvPr id="113" name="Google Shape;113;p17"/>
          <p:cNvPicPr preferRelativeResize="0"/>
          <p:nvPr/>
        </p:nvPicPr>
        <p:blipFill>
          <a:blip r:embed="rId4">
            <a:alphaModFix/>
          </a:blip>
          <a:stretch>
            <a:fillRect/>
          </a:stretch>
        </p:blipFill>
        <p:spPr>
          <a:xfrm>
            <a:off x="3641600" y="3178913"/>
            <a:ext cx="1986625" cy="1194325"/>
          </a:xfrm>
          <a:prstGeom prst="rect">
            <a:avLst/>
          </a:prstGeom>
          <a:noFill/>
          <a:ln>
            <a:noFill/>
          </a:ln>
        </p:spPr>
      </p:pic>
      <p:sp>
        <p:nvSpPr>
          <p:cNvPr id="114" name="Google Shape;114;p17"/>
          <p:cNvSpPr txBox="1"/>
          <p:nvPr/>
        </p:nvSpPr>
        <p:spPr>
          <a:xfrm>
            <a:off x="6850050" y="3284213"/>
            <a:ext cx="1568100" cy="119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a:ea typeface="Lato"/>
              <a:cs typeface="Lato"/>
              <a:sym typeface="Lato"/>
            </a:endParaRPr>
          </a:p>
        </p:txBody>
      </p:sp>
      <p:sp>
        <p:nvSpPr>
          <p:cNvPr id="115" name="Google Shape;115;p17"/>
          <p:cNvSpPr/>
          <p:nvPr/>
        </p:nvSpPr>
        <p:spPr>
          <a:xfrm>
            <a:off x="6805225" y="3178925"/>
            <a:ext cx="1568100" cy="1194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Lato"/>
              <a:ea typeface="Lato"/>
              <a:cs typeface="Lato"/>
              <a:sym typeface="Lato"/>
            </a:endParaRPr>
          </a:p>
          <a:p>
            <a:pPr marL="0" lvl="0" indent="0" algn="l" rtl="0">
              <a:spcBef>
                <a:spcPts val="0"/>
              </a:spcBef>
              <a:spcAft>
                <a:spcPts val="0"/>
              </a:spcAft>
              <a:buNone/>
            </a:pPr>
            <a:r>
              <a:rPr lang="en" b="1">
                <a:latin typeface="Lato"/>
                <a:ea typeface="Lato"/>
                <a:cs typeface="Lato"/>
                <a:sym typeface="Lato"/>
              </a:rPr>
              <a:t>Shell</a:t>
            </a:r>
            <a:r>
              <a:rPr lang="en">
                <a:latin typeface="Lato"/>
                <a:ea typeface="Lato"/>
                <a:cs typeface="Lato"/>
                <a:sym typeface="Lato"/>
              </a:rPr>
              <a:t>: </a:t>
            </a:r>
            <a:r>
              <a:rPr lang="en">
                <a:solidFill>
                  <a:srgbClr val="0A0A23"/>
                </a:solidFill>
                <a:latin typeface="Lato"/>
                <a:ea typeface="Lato"/>
                <a:cs typeface="Lato"/>
                <a:sym typeface="Lato"/>
              </a:rPr>
              <a:t>Simply a macro processor that executes commands</a:t>
            </a:r>
            <a:r>
              <a:rPr lang="en" sz="1650">
                <a:solidFill>
                  <a:srgbClr val="0A0A23"/>
                </a:solidFill>
                <a:latin typeface="Lato"/>
                <a:ea typeface="Lato"/>
                <a:cs typeface="Lato"/>
                <a:sym typeface="Lato"/>
              </a:rPr>
              <a:t>.</a:t>
            </a:r>
            <a:endParaRPr>
              <a:latin typeface="Lato"/>
              <a:ea typeface="Lato"/>
              <a:cs typeface="Lato"/>
              <a:sym typeface="Lato"/>
            </a:endParaRPr>
          </a:p>
          <a:p>
            <a:pPr marL="0" lvl="0" indent="0" algn="l" rtl="0">
              <a:spcBef>
                <a:spcPts val="0"/>
              </a:spcBef>
              <a:spcAft>
                <a:spcPts val="0"/>
              </a:spcAft>
              <a:buNone/>
            </a:pPr>
            <a:endParaRPr/>
          </a:p>
        </p:txBody>
      </p:sp>
      <p:cxnSp>
        <p:nvCxnSpPr>
          <p:cNvPr id="116" name="Google Shape;116;p17"/>
          <p:cNvCxnSpPr/>
          <p:nvPr/>
        </p:nvCxnSpPr>
        <p:spPr>
          <a:xfrm rot="10800000" flipH="1">
            <a:off x="2742000" y="3396100"/>
            <a:ext cx="788700" cy="9000"/>
          </a:xfrm>
          <a:prstGeom prst="straightConnector1">
            <a:avLst/>
          </a:prstGeom>
          <a:noFill/>
          <a:ln w="9525" cap="flat" cmpd="sng">
            <a:solidFill>
              <a:schemeClr val="dk2"/>
            </a:solidFill>
            <a:prstDash val="solid"/>
            <a:round/>
            <a:headEnd type="none" w="med" len="med"/>
            <a:tailEnd type="triangle" w="med" len="med"/>
          </a:ln>
        </p:spPr>
      </p:cxnSp>
      <p:cxnSp>
        <p:nvCxnSpPr>
          <p:cNvPr id="117" name="Google Shape;117;p17"/>
          <p:cNvCxnSpPr/>
          <p:nvPr/>
        </p:nvCxnSpPr>
        <p:spPr>
          <a:xfrm flipH="1">
            <a:off x="2794900" y="4086125"/>
            <a:ext cx="816300" cy="9900"/>
          </a:xfrm>
          <a:prstGeom prst="straightConnector1">
            <a:avLst/>
          </a:prstGeom>
          <a:noFill/>
          <a:ln w="9525" cap="flat" cmpd="sng">
            <a:solidFill>
              <a:schemeClr val="dk2"/>
            </a:solidFill>
            <a:prstDash val="solid"/>
            <a:round/>
            <a:headEnd type="none" w="med" len="med"/>
            <a:tailEnd type="triangle" w="med" len="med"/>
          </a:ln>
        </p:spPr>
      </p:cxnSp>
      <p:cxnSp>
        <p:nvCxnSpPr>
          <p:cNvPr id="118" name="Google Shape;118;p17"/>
          <p:cNvCxnSpPr/>
          <p:nvPr/>
        </p:nvCxnSpPr>
        <p:spPr>
          <a:xfrm rot="10800000" flipH="1">
            <a:off x="5811725" y="3342400"/>
            <a:ext cx="788700" cy="9000"/>
          </a:xfrm>
          <a:prstGeom prst="straightConnector1">
            <a:avLst/>
          </a:prstGeom>
          <a:noFill/>
          <a:ln w="9525" cap="flat" cmpd="sng">
            <a:solidFill>
              <a:schemeClr val="dk2"/>
            </a:solidFill>
            <a:prstDash val="solid"/>
            <a:round/>
            <a:headEnd type="none" w="med" len="med"/>
            <a:tailEnd type="triangle" w="med" len="med"/>
          </a:ln>
        </p:spPr>
      </p:cxnSp>
      <p:cxnSp>
        <p:nvCxnSpPr>
          <p:cNvPr id="119" name="Google Shape;119;p17"/>
          <p:cNvCxnSpPr/>
          <p:nvPr/>
        </p:nvCxnSpPr>
        <p:spPr>
          <a:xfrm flipH="1">
            <a:off x="5811425" y="3996525"/>
            <a:ext cx="810600" cy="10200"/>
          </a:xfrm>
          <a:prstGeom prst="straightConnector1">
            <a:avLst/>
          </a:prstGeom>
          <a:noFill/>
          <a:ln w="9525" cap="flat" cmpd="sng">
            <a:solidFill>
              <a:schemeClr val="dk2"/>
            </a:solidFill>
            <a:prstDash val="solid"/>
            <a:round/>
            <a:headEnd type="none" w="med" len="med"/>
            <a:tailEnd type="triangle" w="med" len="med"/>
          </a:ln>
        </p:spPr>
      </p:cxnSp>
      <p:sp>
        <p:nvSpPr>
          <p:cNvPr id="120" name="Google Shape;120;p17"/>
          <p:cNvSpPr txBox="1"/>
          <p:nvPr/>
        </p:nvSpPr>
        <p:spPr>
          <a:xfrm>
            <a:off x="619275" y="4267975"/>
            <a:ext cx="2167500" cy="17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User types into keyboard</a:t>
            </a:r>
            <a:endParaRPr>
              <a:latin typeface="Lato"/>
              <a:ea typeface="Lato"/>
              <a:cs typeface="Lato"/>
              <a:sym typeface="Lato"/>
            </a:endParaRPr>
          </a:p>
        </p:txBody>
      </p:sp>
      <p:sp>
        <p:nvSpPr>
          <p:cNvPr id="121" name="Google Shape;121;p17"/>
          <p:cNvSpPr txBox="1"/>
          <p:nvPr/>
        </p:nvSpPr>
        <p:spPr>
          <a:xfrm>
            <a:off x="2794900" y="3084725"/>
            <a:ext cx="663900" cy="9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stdin</a:t>
            </a:r>
            <a:endParaRPr>
              <a:latin typeface="Lato"/>
              <a:ea typeface="Lato"/>
              <a:cs typeface="Lato"/>
              <a:sym typeface="Lato"/>
            </a:endParaRPr>
          </a:p>
        </p:txBody>
      </p:sp>
      <p:sp>
        <p:nvSpPr>
          <p:cNvPr id="122" name="Google Shape;122;p17"/>
          <p:cNvSpPr txBox="1"/>
          <p:nvPr/>
        </p:nvSpPr>
        <p:spPr>
          <a:xfrm>
            <a:off x="2903200" y="3792875"/>
            <a:ext cx="708000" cy="17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stdout</a:t>
            </a:r>
            <a:endParaRPr>
              <a:latin typeface="Lato"/>
              <a:ea typeface="Lato"/>
              <a:cs typeface="Lato"/>
              <a:sym typeface="Lato"/>
            </a:endParaRPr>
          </a:p>
        </p:txBody>
      </p:sp>
      <p:sp>
        <p:nvSpPr>
          <p:cNvPr id="123" name="Google Shape;123;p17"/>
          <p:cNvSpPr txBox="1"/>
          <p:nvPr/>
        </p:nvSpPr>
        <p:spPr>
          <a:xfrm>
            <a:off x="5470925" y="3008675"/>
            <a:ext cx="1491600" cy="13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(forward)stdin</a:t>
            </a: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p:txBody>
      </p:sp>
      <p:sp>
        <p:nvSpPr>
          <p:cNvPr id="124" name="Google Shape;124;p17"/>
          <p:cNvSpPr txBox="1"/>
          <p:nvPr/>
        </p:nvSpPr>
        <p:spPr>
          <a:xfrm>
            <a:off x="5815550" y="3700800"/>
            <a:ext cx="788700" cy="9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stdout</a:t>
            </a:r>
            <a:endParaRPr>
              <a:latin typeface="Lato"/>
              <a:ea typeface="Lato"/>
              <a:cs typeface="Lato"/>
              <a:sym typeface="Lato"/>
            </a:endParaRPr>
          </a:p>
        </p:txBody>
      </p:sp>
      <p:sp>
        <p:nvSpPr>
          <p:cNvPr id="125" name="Google Shape;125;p17"/>
          <p:cNvSpPr txBox="1"/>
          <p:nvPr/>
        </p:nvSpPr>
        <p:spPr>
          <a:xfrm>
            <a:off x="3902825" y="4297900"/>
            <a:ext cx="1568100" cy="24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Terminal Process</a:t>
            </a:r>
            <a:endParaRPr>
              <a:latin typeface="Lato"/>
              <a:ea typeface="Lato"/>
              <a:cs typeface="Lato"/>
              <a:sym typeface="Lato"/>
            </a:endParaRPr>
          </a:p>
        </p:txBody>
      </p:sp>
      <p:sp>
        <p:nvSpPr>
          <p:cNvPr id="126" name="Google Shape;126;p17"/>
          <p:cNvSpPr txBox="1"/>
          <p:nvPr/>
        </p:nvSpPr>
        <p:spPr>
          <a:xfrm>
            <a:off x="6944100" y="4339975"/>
            <a:ext cx="1380000" cy="24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Shell (forked)</a:t>
            </a:r>
            <a:endParaRPr>
              <a:latin typeface="Lato"/>
              <a:ea typeface="Lato"/>
              <a:cs typeface="Lato"/>
              <a:sym typeface="Lato"/>
            </a:endParaRPr>
          </a:p>
        </p:txBody>
      </p:sp>
      <p:sp>
        <p:nvSpPr>
          <p:cNvPr id="127" name="Google Shape;127;p17"/>
          <p:cNvSpPr txBox="1"/>
          <p:nvPr/>
        </p:nvSpPr>
        <p:spPr>
          <a:xfrm>
            <a:off x="1165425" y="4565000"/>
            <a:ext cx="1075200" cy="17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(Client)</a:t>
            </a:r>
            <a:endParaRPr>
              <a:latin typeface="Lato"/>
              <a:ea typeface="Lato"/>
              <a:cs typeface="Lato"/>
              <a:sym typeface="Lato"/>
            </a:endParaRPr>
          </a:p>
        </p:txBody>
      </p:sp>
      <p:sp>
        <p:nvSpPr>
          <p:cNvPr id="128" name="Google Shape;128;p17"/>
          <p:cNvSpPr txBox="1"/>
          <p:nvPr/>
        </p:nvSpPr>
        <p:spPr>
          <a:xfrm>
            <a:off x="4234325" y="4565000"/>
            <a:ext cx="905100" cy="24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(Server)</a:t>
            </a:r>
            <a:endParaRPr>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9"/>
          <p:cNvSpPr txBox="1">
            <a:spLocks noGrp="1"/>
          </p:cNvSpPr>
          <p:nvPr>
            <p:ph type="title"/>
          </p:nvPr>
        </p:nvSpPr>
        <p:spPr>
          <a:xfrm>
            <a:off x="727650" y="12290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Character-at-a-time, full duplex terminal I/O</a:t>
            </a:r>
            <a:endParaRPr/>
          </a:p>
        </p:txBody>
      </p:sp>
      <p:sp>
        <p:nvSpPr>
          <p:cNvPr id="140" name="Google Shape;140;p19"/>
          <p:cNvSpPr txBox="1">
            <a:spLocks noGrp="1"/>
          </p:cNvSpPr>
          <p:nvPr>
            <p:ph type="body" idx="1"/>
          </p:nvPr>
        </p:nvSpPr>
        <p:spPr>
          <a:xfrm>
            <a:off x="727650" y="16700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project spec says:</a:t>
            </a:r>
            <a:endParaRPr dirty="0"/>
          </a:p>
          <a:p>
            <a:pPr marL="0" lvl="0" indent="0" algn="l" rtl="0">
              <a:spcBef>
                <a:spcPts val="1600"/>
              </a:spcBef>
              <a:spcAft>
                <a:spcPts val="0"/>
              </a:spcAft>
              <a:buNone/>
            </a:pPr>
            <a:r>
              <a:rPr lang="en" dirty="0"/>
              <a:t>“put the keyboard (the file open on file descriptor 0) into character-at-a-time, no-echo mode (also known as non-canonical input mode with no echo). It is suggested that you get the current terminal modes, save them for restoration, and then make a copy with only the following changes:</a:t>
            </a:r>
            <a:endParaRPr dirty="0"/>
          </a:p>
          <a:p>
            <a:pPr marL="0" lvl="0" indent="0" algn="l" rtl="0">
              <a:spcBef>
                <a:spcPts val="1600"/>
              </a:spcBef>
              <a:spcAft>
                <a:spcPts val="0"/>
              </a:spcAft>
              <a:buNone/>
            </a:pPr>
            <a:r>
              <a:rPr lang="en" dirty="0"/>
              <a:t>	</a:t>
            </a:r>
            <a:r>
              <a:rPr lang="en" dirty="0" err="1"/>
              <a:t>c_iflag</a:t>
            </a:r>
            <a:r>
              <a:rPr lang="en" dirty="0"/>
              <a:t> = ISTRIP;	/* only lower 7 bits	*/</a:t>
            </a:r>
            <a:endParaRPr dirty="0"/>
          </a:p>
          <a:p>
            <a:pPr marL="0" lvl="0" indent="0" algn="l" rtl="0">
              <a:spcBef>
                <a:spcPts val="1600"/>
              </a:spcBef>
              <a:spcAft>
                <a:spcPts val="0"/>
              </a:spcAft>
              <a:buNone/>
            </a:pPr>
            <a:r>
              <a:rPr lang="en" dirty="0"/>
              <a:t>	</a:t>
            </a:r>
            <a:r>
              <a:rPr lang="en" dirty="0" err="1"/>
              <a:t>c_oflag</a:t>
            </a:r>
            <a:r>
              <a:rPr lang="en" dirty="0"/>
              <a:t> = 0;		/* no processing	*/</a:t>
            </a:r>
            <a:endParaRPr dirty="0"/>
          </a:p>
          <a:p>
            <a:pPr marL="0" lvl="0" indent="0" algn="l" rtl="0">
              <a:spcBef>
                <a:spcPts val="1600"/>
              </a:spcBef>
              <a:spcAft>
                <a:spcPts val="0"/>
              </a:spcAft>
              <a:buNone/>
            </a:pPr>
            <a:r>
              <a:rPr lang="en" dirty="0"/>
              <a:t>	</a:t>
            </a:r>
            <a:r>
              <a:rPr lang="en" dirty="0" err="1"/>
              <a:t>c_lflag</a:t>
            </a:r>
            <a:r>
              <a:rPr lang="en" dirty="0"/>
              <a:t> = 0;		/* no processing	*/</a:t>
            </a:r>
            <a:endParaRPr dirty="0"/>
          </a:p>
          <a:p>
            <a:pPr marL="0" lvl="0" indent="0" algn="l" rtl="0">
              <a:spcBef>
                <a:spcPts val="1600"/>
              </a:spcBef>
              <a:spcAft>
                <a:spcPts val="0"/>
              </a:spcAft>
              <a:buNone/>
            </a:pPr>
            <a:r>
              <a:rPr lang="en" dirty="0"/>
              <a:t>and these changes should be made with the TCSANOW option”</a:t>
            </a:r>
            <a:endParaRPr dirty="0"/>
          </a:p>
          <a:p>
            <a:pPr marL="0" lvl="0" indent="0" algn="l" rtl="0">
              <a:spcBef>
                <a:spcPts val="1600"/>
              </a:spcBef>
              <a:spcAft>
                <a:spcPts val="0"/>
              </a:spcAft>
              <a:buNone/>
            </a:pPr>
            <a:r>
              <a:rPr lang="en" dirty="0"/>
              <a:t>Let’s talk about </a:t>
            </a:r>
            <a:r>
              <a:rPr lang="en" dirty="0" err="1"/>
              <a:t>Termios</a:t>
            </a:r>
            <a:r>
              <a:rPr lang="en" dirty="0"/>
              <a:t>( </a:t>
            </a:r>
            <a:r>
              <a:rPr lang="en" dirty="0" err="1"/>
              <a:t>tcsetattr</a:t>
            </a:r>
            <a:r>
              <a:rPr lang="en" dirty="0"/>
              <a:t>, </a:t>
            </a:r>
            <a:r>
              <a:rPr lang="en" dirty="0" err="1"/>
              <a:t>tcgetattr</a:t>
            </a:r>
            <a:r>
              <a:rPr lang="en" dirty="0"/>
              <a:t>), Echo, Non-Canonical, </a:t>
            </a:r>
            <a:r>
              <a:rPr lang="en" dirty="0" err="1"/>
              <a:t>c_iflag</a:t>
            </a:r>
            <a:r>
              <a:rPr lang="en" dirty="0"/>
              <a:t>/</a:t>
            </a:r>
            <a:r>
              <a:rPr lang="en" dirty="0" err="1"/>
              <a:t>c_oflag</a:t>
            </a:r>
            <a:r>
              <a:rPr lang="en" dirty="0"/>
              <a:t>/</a:t>
            </a:r>
            <a:r>
              <a:rPr lang="en" dirty="0" err="1"/>
              <a:t>c_lflag</a:t>
            </a:r>
            <a:r>
              <a:rPr lang="en" dirty="0"/>
              <a:t>.</a:t>
            </a:r>
            <a:endParaRPr dirty="0"/>
          </a:p>
          <a:p>
            <a:pPr marL="0" lvl="0" indent="0" algn="l" rtl="0">
              <a:spcBef>
                <a:spcPts val="1600"/>
              </a:spcBef>
              <a:spcAft>
                <a:spcPts val="1600"/>
              </a:spcAft>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brief introduction to Termios</a:t>
            </a:r>
            <a:endParaRPr/>
          </a:p>
        </p:txBody>
      </p:sp>
      <p:sp>
        <p:nvSpPr>
          <p:cNvPr id="146" name="Google Shape;146;p2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434343"/>
              </a:buClr>
              <a:buSzPts val="1400"/>
              <a:buChar char="●"/>
            </a:pPr>
            <a:r>
              <a:rPr lang="en" sz="1400" dirty="0" err="1">
                <a:solidFill>
                  <a:srgbClr val="434343"/>
                </a:solidFill>
              </a:rPr>
              <a:t>Termios</a:t>
            </a:r>
            <a:r>
              <a:rPr lang="en" sz="1400" dirty="0">
                <a:solidFill>
                  <a:srgbClr val="434343"/>
                </a:solidFill>
              </a:rPr>
              <a:t> is responsible for things like:</a:t>
            </a:r>
            <a:endParaRPr sz="1400" dirty="0">
              <a:solidFill>
                <a:srgbClr val="434343"/>
              </a:solidFill>
            </a:endParaRPr>
          </a:p>
          <a:p>
            <a:pPr marL="914400" lvl="1" indent="-317500" algn="l" rtl="0">
              <a:spcBef>
                <a:spcPts val="0"/>
              </a:spcBef>
              <a:spcAft>
                <a:spcPts val="0"/>
              </a:spcAft>
              <a:buClr>
                <a:srgbClr val="434343"/>
              </a:buClr>
              <a:buSzPts val="1400"/>
              <a:buChar char="○"/>
            </a:pPr>
            <a:r>
              <a:rPr lang="en" sz="1400" dirty="0">
                <a:solidFill>
                  <a:srgbClr val="434343"/>
                </a:solidFill>
              </a:rPr>
              <a:t>If you press ^C or ^Z it kills or stops the foreground program</a:t>
            </a:r>
            <a:endParaRPr sz="1400" dirty="0">
              <a:solidFill>
                <a:srgbClr val="434343"/>
              </a:solidFill>
            </a:endParaRPr>
          </a:p>
          <a:p>
            <a:pPr marL="457200" lvl="0" indent="-317500" algn="l" rtl="0">
              <a:spcBef>
                <a:spcPts val="0"/>
              </a:spcBef>
              <a:spcAft>
                <a:spcPts val="0"/>
              </a:spcAft>
              <a:buClr>
                <a:srgbClr val="434343"/>
              </a:buClr>
              <a:buSzPts val="1400"/>
              <a:buChar char="●"/>
            </a:pPr>
            <a:r>
              <a:rPr lang="en" sz="1400" dirty="0">
                <a:solidFill>
                  <a:srgbClr val="434343"/>
                </a:solidFill>
              </a:rPr>
              <a:t>The primary abstraction that governs any interaction with a terminal in Unix is a “terminal” device, or </a:t>
            </a:r>
            <a:r>
              <a:rPr lang="en" sz="1400" dirty="0" err="1">
                <a:solidFill>
                  <a:srgbClr val="434343"/>
                </a:solidFill>
              </a:rPr>
              <a:t>tty</a:t>
            </a:r>
            <a:r>
              <a:rPr lang="en" sz="1400" dirty="0">
                <a:solidFill>
                  <a:srgbClr val="434343"/>
                </a:solidFill>
              </a:rPr>
              <a:t> for short.</a:t>
            </a:r>
            <a:endParaRPr sz="1400" dirty="0">
              <a:solidFill>
                <a:srgbClr val="434343"/>
              </a:solidFill>
            </a:endParaRPr>
          </a:p>
          <a:p>
            <a:pPr marL="457200" lvl="0" indent="-317500" algn="l" rtl="0">
              <a:spcBef>
                <a:spcPts val="0"/>
              </a:spcBef>
              <a:spcAft>
                <a:spcPts val="0"/>
              </a:spcAft>
              <a:buClr>
                <a:srgbClr val="434343"/>
              </a:buClr>
              <a:buSzPts val="1400"/>
              <a:buChar char="●"/>
            </a:pPr>
            <a:r>
              <a:rPr lang="en" sz="1400" dirty="0">
                <a:solidFill>
                  <a:srgbClr val="434343"/>
                </a:solidFill>
              </a:rPr>
              <a:t>In most cases these days, since you’re not interacting with a physical terminal, you’ll be dealing with a “pseudo-terminal” or </a:t>
            </a:r>
            <a:r>
              <a:rPr lang="en" sz="1400" dirty="0" err="1">
                <a:solidFill>
                  <a:srgbClr val="434343"/>
                </a:solidFill>
              </a:rPr>
              <a:t>pty</a:t>
            </a:r>
            <a:endParaRPr sz="1400" dirty="0">
              <a:solidFill>
                <a:srgbClr val="434343"/>
              </a:solidFill>
            </a:endParaRPr>
          </a:p>
          <a:p>
            <a:pPr marL="457200" lvl="0" indent="-317500" algn="l" rtl="0">
              <a:spcBef>
                <a:spcPts val="0"/>
              </a:spcBef>
              <a:spcAft>
                <a:spcPts val="0"/>
              </a:spcAft>
              <a:buClr>
                <a:srgbClr val="434343"/>
              </a:buClr>
              <a:buSzPts val="1400"/>
              <a:buChar char="●"/>
            </a:pPr>
            <a:r>
              <a:rPr lang="en" sz="1400" dirty="0">
                <a:solidFill>
                  <a:srgbClr val="434343"/>
                </a:solidFill>
              </a:rPr>
              <a:t>What makes terminal devices special is the layer that sits between the master and slave, which can filter, transform, and act upon the streams in both directions.</a:t>
            </a:r>
            <a:endParaRPr sz="1400" dirty="0">
              <a:solidFill>
                <a:srgbClr val="434343"/>
              </a:solidFill>
            </a:endParaRPr>
          </a:p>
          <a:p>
            <a:pPr marL="0" lvl="0" indent="0" algn="l" rtl="0">
              <a:spcBef>
                <a:spcPts val="1600"/>
              </a:spcBef>
              <a:spcAft>
                <a:spcPts val="1600"/>
              </a:spcAft>
              <a:buNone/>
            </a:pPr>
            <a:endParaRPr sz="1400" dirty="0">
              <a:solidFill>
                <a:srgbClr val="434343"/>
              </a:solidFill>
              <a:highlight>
                <a:srgbClr val="FAFAFA"/>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a:spLocks noGrp="1"/>
          </p:cNvSpPr>
          <p:nvPr>
            <p:ph type="body" idx="1"/>
          </p:nvPr>
        </p:nvSpPr>
        <p:spPr>
          <a:xfrm>
            <a:off x="727650" y="1372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400">
                <a:solidFill>
                  <a:srgbClr val="434343"/>
                </a:solidFill>
              </a:rPr>
              <a:t>In standard usage, the “master” pty is connected to your terminal emulator (e.g. xterm, ssh), and the “slave” pty is connected to the program being run (e.g. your shell). “Input” flows from the user into the master pty and out the slave, and “output” flows from your program into the slave and then out the master. The basic diagram for what’s going on, then is:</a:t>
            </a:r>
            <a:endParaRPr sz="1400">
              <a:solidFill>
                <a:srgbClr val="434343"/>
              </a:solidFill>
            </a:endParaRPr>
          </a:p>
        </p:txBody>
      </p:sp>
      <p:pic>
        <p:nvPicPr>
          <p:cNvPr id="152" name="Google Shape;152;p21"/>
          <p:cNvPicPr preferRelativeResize="0"/>
          <p:nvPr/>
        </p:nvPicPr>
        <p:blipFill>
          <a:blip r:embed="rId3">
            <a:alphaModFix/>
          </a:blip>
          <a:stretch>
            <a:fillRect/>
          </a:stretch>
        </p:blipFill>
        <p:spPr>
          <a:xfrm>
            <a:off x="1837750" y="2745450"/>
            <a:ext cx="5378849" cy="1860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happens in the middle?</a:t>
            </a:r>
            <a:endParaRPr/>
          </a:p>
        </p:txBody>
      </p:sp>
      <p:sp>
        <p:nvSpPr>
          <p:cNvPr id="158" name="Google Shape;158;p22"/>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762000" lvl="0" indent="-317500" algn="l" rtl="0">
              <a:spcBef>
                <a:spcPts val="0"/>
              </a:spcBef>
              <a:spcAft>
                <a:spcPts val="0"/>
              </a:spcAft>
              <a:buClr>
                <a:srgbClr val="434343"/>
              </a:buClr>
              <a:buSzPts val="1400"/>
              <a:buFont typeface="Lato"/>
              <a:buChar char="●"/>
            </a:pPr>
            <a:r>
              <a:rPr lang="en" sz="1400" b="1" i="1" dirty="0">
                <a:solidFill>
                  <a:srgbClr val="434343"/>
                </a:solidFill>
              </a:rPr>
              <a:t>Line buffering</a:t>
            </a:r>
            <a:r>
              <a:rPr lang="en" sz="1400" dirty="0">
                <a:solidFill>
                  <a:srgbClr val="434343"/>
                </a:solidFill>
              </a:rPr>
              <a:t> – when characters come in the left, it holds on to them until it receives a newline, at which point they are all emitted out the right at once.</a:t>
            </a:r>
            <a:endParaRPr sz="1400" dirty="0">
              <a:solidFill>
                <a:srgbClr val="434343"/>
              </a:solidFill>
            </a:endParaRPr>
          </a:p>
          <a:p>
            <a:pPr marL="762000" lvl="0" indent="-317500" algn="l" rtl="0">
              <a:spcBef>
                <a:spcPts val="0"/>
              </a:spcBef>
              <a:spcAft>
                <a:spcPts val="0"/>
              </a:spcAft>
              <a:buClr>
                <a:srgbClr val="434343"/>
              </a:buClr>
              <a:buSzPts val="1400"/>
              <a:buFont typeface="Lato"/>
              <a:buChar char="●"/>
            </a:pPr>
            <a:r>
              <a:rPr lang="en" sz="1400" b="1" i="1" dirty="0">
                <a:solidFill>
                  <a:srgbClr val="434343"/>
                </a:solidFill>
              </a:rPr>
              <a:t>Echo</a:t>
            </a:r>
            <a:r>
              <a:rPr lang="en" sz="1400" dirty="0">
                <a:solidFill>
                  <a:srgbClr val="434343"/>
                </a:solidFill>
              </a:rPr>
              <a:t> – when a character comes in the left, in addition to being buffered or sent out the right, it is also sent back out the left. This is why you can see what you’re typing.</a:t>
            </a:r>
            <a:endParaRPr sz="1400" dirty="0">
              <a:solidFill>
                <a:srgbClr val="434343"/>
              </a:solidFill>
            </a:endParaRPr>
          </a:p>
          <a:p>
            <a:pPr marL="762000" lvl="0" indent="-317500" algn="l" rtl="0">
              <a:spcBef>
                <a:spcPts val="0"/>
              </a:spcBef>
              <a:spcAft>
                <a:spcPts val="0"/>
              </a:spcAft>
              <a:buClr>
                <a:srgbClr val="434343"/>
              </a:buClr>
              <a:buSzPts val="1400"/>
              <a:buFont typeface="Lato"/>
              <a:buChar char="●"/>
            </a:pPr>
            <a:r>
              <a:rPr lang="en" sz="1400" dirty="0">
                <a:solidFill>
                  <a:srgbClr val="434343"/>
                </a:solidFill>
              </a:rPr>
              <a:t>There is even more that happens in that box, but these are the most noticeable ones, and selected to give you a feel of how the system works. </a:t>
            </a:r>
            <a:endParaRPr sz="1400" dirty="0">
              <a:solidFill>
                <a:srgbClr val="434343"/>
              </a:solidFill>
            </a:endParaRPr>
          </a:p>
          <a:p>
            <a:pPr marL="762000" lvl="0" indent="-317500" algn="l" rtl="0">
              <a:spcBef>
                <a:spcPts val="0"/>
              </a:spcBef>
              <a:spcAft>
                <a:spcPts val="0"/>
              </a:spcAft>
              <a:buClr>
                <a:srgbClr val="434343"/>
              </a:buClr>
              <a:buSzPts val="1400"/>
              <a:buFont typeface="Lato"/>
              <a:buChar char="●"/>
            </a:pPr>
            <a:r>
              <a:rPr lang="en" sz="1400" dirty="0">
                <a:solidFill>
                  <a:srgbClr val="434343"/>
                </a:solidFill>
              </a:rPr>
              <a:t>Programs using the terminal can selectively enable or disable each of these features individually (like ECHO, ICANON)</a:t>
            </a:r>
            <a:endParaRPr sz="1400" dirty="0">
              <a:solidFill>
                <a:srgbClr val="434343"/>
              </a:solidFill>
            </a:endParaRPr>
          </a:p>
          <a:p>
            <a:pPr marL="0" lvl="0" indent="0" algn="l" rtl="0">
              <a:spcBef>
                <a:spcPts val="3600"/>
              </a:spcBef>
              <a:spcAft>
                <a:spcPts val="1600"/>
              </a:spcAft>
              <a:buNone/>
            </a:pPr>
            <a:endParaRPr dirty="0"/>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3599</TotalTime>
  <Words>4313</Words>
  <Application>Microsoft Macintosh PowerPoint</Application>
  <PresentationFormat>全屏显示(16:9)</PresentationFormat>
  <Paragraphs>437</Paragraphs>
  <Slides>45</Slides>
  <Notes>44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45</vt:i4>
      </vt:variant>
    </vt:vector>
  </HeadingPairs>
  <TitlesOfParts>
    <vt:vector size="52" baseType="lpstr">
      <vt:lpstr>Georgia</vt:lpstr>
      <vt:lpstr>Lato</vt:lpstr>
      <vt:lpstr>Raleway Black</vt:lpstr>
      <vt:lpstr>Raleway</vt:lpstr>
      <vt:lpstr>Arial</vt:lpstr>
      <vt:lpstr>Courier New</vt:lpstr>
      <vt:lpstr>Streamline</vt:lpstr>
      <vt:lpstr>CS 111 Operating Systems</vt:lpstr>
      <vt:lpstr>Things we are going to discuss:</vt:lpstr>
      <vt:lpstr>And as you know:</vt:lpstr>
      <vt:lpstr>Project 1A: Multi-process telnet-like client and server</vt:lpstr>
      <vt:lpstr>The big picture</vt:lpstr>
      <vt:lpstr>Character-at-a-time, full duplex terminal I/O</vt:lpstr>
      <vt:lpstr>A brief introduction to Termios</vt:lpstr>
      <vt:lpstr>PowerPoint 演示文稿</vt:lpstr>
      <vt:lpstr>What happens in the middle?</vt:lpstr>
      <vt:lpstr>Canonical vs Non-canonical input</vt:lpstr>
      <vt:lpstr>Termios in greater detail</vt:lpstr>
      <vt:lpstr>So what’s inside struct termios?</vt:lpstr>
      <vt:lpstr>Some local modes inside of c_lflag,c_iflag</vt:lpstr>
      <vt:lpstr>Storing current terminal mode and restoring</vt:lpstr>
      <vt:lpstr>Storing current terminal mode and restoring </vt:lpstr>
      <vt:lpstr>Tcsetattr in detail: </vt:lpstr>
      <vt:lpstr>Tcgetattr in detail:  </vt:lpstr>
      <vt:lpstr>Demo </vt:lpstr>
      <vt:lpstr>Passing input and output between two processes</vt:lpstr>
      <vt:lpstr>Fork</vt:lpstr>
      <vt:lpstr>Fork</vt:lpstr>
      <vt:lpstr>Fork demo 1</vt:lpstr>
      <vt:lpstr>Fork Demo 1 Output</vt:lpstr>
      <vt:lpstr>Fork Demo 2</vt:lpstr>
      <vt:lpstr>Fork Demo 2 Output</vt:lpstr>
      <vt:lpstr>Fork Demo 3</vt:lpstr>
      <vt:lpstr>Fork Demo 3 Output</vt:lpstr>
      <vt:lpstr>Fork Demo 4 </vt:lpstr>
      <vt:lpstr>Fork Demo 4 Output</vt:lpstr>
      <vt:lpstr>Pipe</vt:lpstr>
      <vt:lpstr>Pipe</vt:lpstr>
      <vt:lpstr>Pipe</vt:lpstr>
      <vt:lpstr>Pipe</vt:lpstr>
      <vt:lpstr>Demo</vt:lpstr>
      <vt:lpstr>Demo Output</vt:lpstr>
      <vt:lpstr>The poll system call</vt:lpstr>
      <vt:lpstr>Poll  </vt:lpstr>
      <vt:lpstr>Poll return values</vt:lpstr>
      <vt:lpstr>Poll</vt:lpstr>
      <vt:lpstr>Poll flags</vt:lpstr>
      <vt:lpstr>Demo</vt:lpstr>
      <vt:lpstr>Demo Output </vt:lpstr>
      <vt:lpstr>stty sane  </vt:lpstr>
      <vt:lpstr>Few Important Links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111 Operating Systems</dc:title>
  <cp:lastModifiedBy>allenliux@163.com</cp:lastModifiedBy>
  <cp:revision>14</cp:revision>
  <dcterms:modified xsi:type="dcterms:W3CDTF">2020-01-22T18:46:22Z</dcterms:modified>
</cp:coreProperties>
</file>