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5143500" type="screen16x9"/>
  <p:notesSz cx="6858000" cy="9144000"/>
  <p:embeddedFontLst>
    <p:embeddedFont>
      <p:font typeface="Consolas" panose="020B0609020204030204" pitchFamily="49" charset="0"/>
      <p:regular r:id="rId64"/>
      <p:bold r:id="rId65"/>
      <p:italic r:id="rId66"/>
      <p:boldItalic r:id="rId67"/>
    </p:embeddedFont>
    <p:embeddedFont>
      <p:font typeface="Lato" panose="020F0502020204030203"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BED120-81FF-42BE-BD77-B65EF1D77E0B}">
  <a:tblStyle styleId="{C4BED120-81FF-42BE-BD77-B65EF1D77E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cd283a08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cd283a08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cd283a08f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cd283a08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cd283a08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cd283a08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cd283a08f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cd283a08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cd283a08f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cd283a08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cd283a08f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cd283a08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cd283a08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cd283a08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cd283a08f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cd283a08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cd283a08f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cd283a08f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cd283a08f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cd283a08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cd824d42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cd824d4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cd283a08f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cd283a08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cd283a08f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cd283a08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cd283a08f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cd283a08f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cd283a08f_0_3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7cd283a08f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7cd283a08f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7cd283a08f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7cd283a08f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7cd283a08f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7cd283a08f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7cd283a08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7cd824d426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7cd824d426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7cd824d426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7cd824d426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cd824d426_0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cd824d42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cd824d426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cd824d42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cd283a08f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cd283a08f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7cd824d426_0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cd824d426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7cd824d426_0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7cd824d426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7cd824d426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7cd824d426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cd824d426_0_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7cd824d426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7cd824d426_0_7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7cd824d426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7cd824d426_0_9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7cd824d426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7cd824d426_0_10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7cd824d426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7cd824d426_0_10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7cd824d426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7cd824d426_0_1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7cd824d426_0_1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cd824d426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cd824d42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7cd824d426_0_1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7cd824d426_0_1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cd824d426_0_1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cd824d426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cd824d426_0_1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cd824d426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7cd824d426_0_1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7cd824d426_0_1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7cd824d426_0_1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7cd824d426_0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7cd824d426_0_1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7cd824d426_0_1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7cd824d426_0_1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7cd824d426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7cd824d426_0_19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7cd824d426_0_1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7cd824d426_0_19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7cd824d426_0_1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7cd824d426_0_20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7cd824d426_0_2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cd824d426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cd824d42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7cd824d426_0_2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7cd824d426_0_2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cd824d426_0_2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cd824d426_0_2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7cd283a08f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7cd283a08f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7cd283a08f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7cd283a08f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7cd00a1b3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7cd00a1b3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7cd283a08f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7cd283a08f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7cd00a1b3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7cd00a1b3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7cd00a1b3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7cd00a1b3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7cd00a1b3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7cd00a1b3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7cd283a08f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7cd283a08f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cd283a08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cd283a0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cd283a08f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cd283a08f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7cd283a08f_0_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7cd283a08f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cd283a08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cd283a0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cd283a08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cd283a08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cd283a08f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cd283a08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cs.rpi.edu/~moorthy/Courses/os98/Pgms/socket.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youtube.com/watch?v=LtXEMwSG5-8"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eb.cs.ucla.edu/~harryxu/courses/111/winter20/ProjectGuide/P1B.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www.cs.rpi.edu/~moorthy/Courses/os98/Pgms/socket.html"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www.cs.rpi.edu/~moorthy/Courses/os98/Pgms/server.c"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www.cs.rpi.edu/~moorthy/Courses/os98/Pgms/client.c"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man7.org/linux/man-pages/man2/socket.2.html"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man7.org/linux/man-pages/man2/accept.2.html"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man7.org/linux/man-pages/man2/socket.2.html"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man7.org/linux/man-pages/man3/errno.3.html" TargetMode="External"/><Relationship Id="rId5" Type="http://schemas.openxmlformats.org/officeDocument/2006/relationships/hyperlink" Target="http://man7.org/linux/man-pages/man2/listen.2.html" TargetMode="External"/><Relationship Id="rId4" Type="http://schemas.openxmlformats.org/officeDocument/2006/relationships/hyperlink" Target="http://man7.org/linux/man-pages/man2/bind.2.html"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www.zlib.net/zpipe.c"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www.zlib.net/manual.html" TargetMode="External"/><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linux.die.net/man/3/ulimit" TargetMode="External"/><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www.bolet.org/~pornin/deflate-flush.html"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344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CS111</a:t>
            </a:r>
            <a:endParaRPr/>
          </a:p>
        </p:txBody>
      </p:sp>
      <p:sp>
        <p:nvSpPr>
          <p:cNvPr id="55" name="Google Shape;55;p13"/>
          <p:cNvSpPr txBox="1">
            <a:spLocks noGrp="1"/>
          </p:cNvSpPr>
          <p:nvPr>
            <p:ph type="subTitle" idx="1"/>
          </p:nvPr>
        </p:nvSpPr>
        <p:spPr>
          <a:xfrm>
            <a:off x="311700" y="2309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Week 3</a:t>
            </a:r>
            <a:endParaRPr/>
          </a:p>
          <a:p>
            <a:pPr marL="0" lvl="0" indent="0" algn="ctr" rtl="0">
              <a:spcBef>
                <a:spcPts val="0"/>
              </a:spcBef>
              <a:spcAft>
                <a:spcPts val="0"/>
              </a:spcAft>
              <a:buNone/>
            </a:pPr>
            <a:endParaRPr/>
          </a:p>
          <a:p>
            <a:pPr marL="0" lvl="0" indent="0" algn="ctr" rtl="0">
              <a:spcBef>
                <a:spcPts val="0"/>
              </a:spcBef>
              <a:spcAft>
                <a:spcPts val="0"/>
              </a:spcAft>
              <a:buNone/>
            </a:pPr>
            <a:r>
              <a:rPr lang="en"/>
              <a:t>Slides by: Rishab, Nikita, Karen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1A - parent</a:t>
            </a:r>
            <a:endParaRPr/>
          </a:p>
        </p:txBody>
      </p:sp>
      <p:sp>
        <p:nvSpPr>
          <p:cNvPr id="126" name="Google Shape;126;p22"/>
          <p:cNvSpPr txBox="1">
            <a:spLocks noGrp="1"/>
          </p:cNvSpPr>
          <p:nvPr>
            <p:ph type="body" idx="1"/>
          </p:nvPr>
        </p:nvSpPr>
        <p:spPr>
          <a:xfrm>
            <a:off x="311700" y="1152475"/>
            <a:ext cx="3740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input from keyboard </a:t>
            </a:r>
            <a:endParaRPr/>
          </a:p>
          <a:p>
            <a:pPr marL="457200" lvl="0" indent="-342900" algn="l" rtl="0">
              <a:spcBef>
                <a:spcPts val="1600"/>
              </a:spcBef>
              <a:spcAft>
                <a:spcPts val="0"/>
              </a:spcAft>
              <a:buSzPts val="1800"/>
              <a:buAutoNum type="arabicPeriod"/>
            </a:pPr>
            <a:r>
              <a:rPr lang="en"/>
              <a:t>Display input on stdout (screen)</a:t>
            </a:r>
            <a:endParaRPr/>
          </a:p>
          <a:p>
            <a:pPr marL="457200" lvl="0" indent="-342900" algn="l" rtl="0">
              <a:spcBef>
                <a:spcPts val="0"/>
              </a:spcBef>
              <a:spcAft>
                <a:spcPts val="0"/>
              </a:spcAft>
              <a:buSzPts val="1800"/>
              <a:buAutoNum type="arabicPeriod"/>
            </a:pPr>
            <a:r>
              <a:rPr lang="en"/>
              <a:t>Send input to child-shell</a:t>
            </a:r>
            <a:endParaRPr/>
          </a:p>
          <a:p>
            <a:pPr marL="0" lvl="0" indent="0" algn="l" rtl="0">
              <a:spcBef>
                <a:spcPts val="1600"/>
              </a:spcBef>
              <a:spcAft>
                <a:spcPts val="0"/>
              </a:spcAft>
              <a:buNone/>
            </a:pPr>
            <a:r>
              <a:rPr lang="en"/>
              <a:t>Display processed output from child shell </a:t>
            </a:r>
            <a:endParaRPr/>
          </a:p>
          <a:p>
            <a:pPr marL="457200" lvl="0" indent="-342900" algn="l" rtl="0">
              <a:spcBef>
                <a:spcPts val="1600"/>
              </a:spcBef>
              <a:spcAft>
                <a:spcPts val="0"/>
              </a:spcAft>
              <a:buSzPts val="1800"/>
              <a:buAutoNum type="arabicPeriod"/>
            </a:pPr>
            <a:r>
              <a:rPr lang="en"/>
              <a:t>Output of child-shell on processing must be shown on stdout (screen)</a:t>
            </a: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1A - parent</a:t>
            </a:r>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Special cases:</a:t>
            </a:r>
            <a:endParaRPr/>
          </a:p>
          <a:p>
            <a:pPr marL="0" lvl="0" indent="0" algn="l" rtl="0">
              <a:spcBef>
                <a:spcPts val="1600"/>
              </a:spcBef>
              <a:spcAft>
                <a:spcPts val="0"/>
              </a:spcAft>
              <a:buNone/>
            </a:pPr>
            <a:r>
              <a:rPr lang="en"/>
              <a:t>If Ctrl+D is received from keyboard:</a:t>
            </a:r>
            <a:endParaRPr/>
          </a:p>
          <a:p>
            <a:pPr marL="457200" lvl="0" indent="-342900" algn="l" rtl="0">
              <a:spcBef>
                <a:spcPts val="1600"/>
              </a:spcBef>
              <a:spcAft>
                <a:spcPts val="0"/>
              </a:spcAft>
              <a:buSzPts val="1800"/>
              <a:buChar char="●"/>
            </a:pPr>
            <a:r>
              <a:rPr lang="en"/>
              <a:t>Stop reading input from keyboard</a:t>
            </a:r>
            <a:endParaRPr/>
          </a:p>
          <a:p>
            <a:pPr marL="457200" lvl="0" indent="-342900" algn="l" rtl="0">
              <a:spcBef>
                <a:spcPts val="0"/>
              </a:spcBef>
              <a:spcAft>
                <a:spcPts val="0"/>
              </a:spcAft>
              <a:buSzPts val="1800"/>
              <a:buChar char="●"/>
            </a:pPr>
            <a:r>
              <a:rPr lang="en"/>
              <a:t>Process any remaining output from child shell</a:t>
            </a:r>
            <a:endParaRPr/>
          </a:p>
          <a:p>
            <a:pPr marL="457200" lvl="0" indent="-342900" algn="l" rtl="0">
              <a:spcBef>
                <a:spcPts val="0"/>
              </a:spcBef>
              <a:spcAft>
                <a:spcPts val="0"/>
              </a:spcAft>
              <a:buSzPts val="1800"/>
              <a:buChar char="●"/>
            </a:pPr>
            <a:r>
              <a:rPr lang="en"/>
              <a:t>Restore normal terminal modes</a:t>
            </a:r>
            <a:endParaRPr/>
          </a:p>
          <a:p>
            <a:pPr marL="457200" lvl="0" indent="-342900" algn="l" rtl="0">
              <a:spcBef>
                <a:spcPts val="0"/>
              </a:spcBef>
              <a:spcAft>
                <a:spcPts val="0"/>
              </a:spcAft>
              <a:buSzPts val="1800"/>
              <a:buChar char="●"/>
            </a:pPr>
            <a:r>
              <a:rPr lang="en"/>
              <a:t>Report the status </a:t>
            </a:r>
            <a:endParaRPr/>
          </a:p>
          <a:p>
            <a:pPr marL="457200" lvl="0" indent="-342900" algn="l" rtl="0">
              <a:spcBef>
                <a:spcPts val="0"/>
              </a:spcBef>
              <a:spcAft>
                <a:spcPts val="0"/>
              </a:spcAft>
              <a:buSzPts val="1800"/>
              <a:buChar char="●"/>
            </a:pPr>
            <a:r>
              <a:rPr lang="en"/>
              <a:t>Exit the program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1A - parent</a:t>
            </a:r>
            <a:endParaRPr/>
          </a:p>
        </p:txBody>
      </p:sp>
      <p:sp>
        <p:nvSpPr>
          <p:cNvPr id="138" name="Google Shape;13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Special cases:</a:t>
            </a:r>
            <a:endParaRPr/>
          </a:p>
          <a:p>
            <a:pPr marL="0" lvl="0" indent="0" algn="l" rtl="0">
              <a:spcBef>
                <a:spcPts val="1600"/>
              </a:spcBef>
              <a:spcAft>
                <a:spcPts val="0"/>
              </a:spcAft>
              <a:buNone/>
            </a:pPr>
            <a:r>
              <a:rPr lang="en"/>
              <a:t>If Ctrl+C is received from keyboard:</a:t>
            </a:r>
            <a:endParaRPr/>
          </a:p>
          <a:p>
            <a:pPr marL="457200" lvl="0" indent="-342900" algn="l" rtl="0">
              <a:spcBef>
                <a:spcPts val="1600"/>
              </a:spcBef>
              <a:spcAft>
                <a:spcPts val="0"/>
              </a:spcAft>
              <a:buSzPts val="1800"/>
              <a:buChar char="●"/>
            </a:pPr>
            <a:r>
              <a:rPr lang="en"/>
              <a:t>Stop reading input from keyboard</a:t>
            </a:r>
            <a:endParaRPr/>
          </a:p>
          <a:p>
            <a:pPr marL="457200" lvl="0" indent="-342900" algn="l" rtl="0">
              <a:spcBef>
                <a:spcPts val="0"/>
              </a:spcBef>
              <a:spcAft>
                <a:spcPts val="0"/>
              </a:spcAft>
              <a:buSzPts val="1800"/>
              <a:buChar char="●"/>
            </a:pPr>
            <a:r>
              <a:rPr lang="en"/>
              <a:t>Use kill(2) to send a SIGINT to shell program</a:t>
            </a:r>
            <a:endParaRPr/>
          </a:p>
          <a:p>
            <a:pPr marL="457200" lvl="0" indent="-342900" algn="l" rtl="0">
              <a:spcBef>
                <a:spcPts val="0"/>
              </a:spcBef>
              <a:spcAft>
                <a:spcPts val="0"/>
              </a:spcAft>
              <a:buSzPts val="1800"/>
              <a:buChar char="●"/>
            </a:pPr>
            <a:r>
              <a:rPr lang="en"/>
              <a:t>Process any remaining output from child shell</a:t>
            </a:r>
            <a:endParaRPr/>
          </a:p>
          <a:p>
            <a:pPr marL="457200" lvl="0" indent="-342900" algn="l" rtl="0">
              <a:spcBef>
                <a:spcPts val="0"/>
              </a:spcBef>
              <a:spcAft>
                <a:spcPts val="0"/>
              </a:spcAft>
              <a:buSzPts val="1800"/>
              <a:buChar char="●"/>
            </a:pPr>
            <a:r>
              <a:rPr lang="en"/>
              <a:t>Restore normal terminal modes</a:t>
            </a:r>
            <a:endParaRPr/>
          </a:p>
          <a:p>
            <a:pPr marL="457200" lvl="0" indent="-342900" algn="l" rtl="0">
              <a:spcBef>
                <a:spcPts val="0"/>
              </a:spcBef>
              <a:spcAft>
                <a:spcPts val="0"/>
              </a:spcAft>
              <a:buSzPts val="1800"/>
              <a:buChar char="●"/>
            </a:pPr>
            <a:r>
              <a:rPr lang="en"/>
              <a:t>Report the status </a:t>
            </a:r>
            <a:endParaRPr/>
          </a:p>
          <a:p>
            <a:pPr marL="457200" lvl="0" indent="-342900" algn="l" rtl="0">
              <a:spcBef>
                <a:spcPts val="0"/>
              </a:spcBef>
              <a:spcAft>
                <a:spcPts val="0"/>
              </a:spcAft>
              <a:buSzPts val="1800"/>
              <a:buChar char="●"/>
            </a:pPr>
            <a:r>
              <a:rPr lang="en"/>
              <a:t>Exit the program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1A - communication - Pipes recap</a:t>
            </a:r>
            <a:endParaRPr/>
          </a:p>
        </p:txBody>
      </p:sp>
      <p:sp>
        <p:nvSpPr>
          <p:cNvPr id="144" name="Google Shape;144;p25"/>
          <p:cNvSpPr txBox="1">
            <a:spLocks noGrp="1"/>
          </p:cNvSpPr>
          <p:nvPr>
            <p:ph type="body" idx="1"/>
          </p:nvPr>
        </p:nvSpPr>
        <p:spPr>
          <a:xfrm>
            <a:off x="311700" y="1152475"/>
            <a:ext cx="6654300" cy="744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Unidirectional flow of data from one process to another.</a:t>
            </a:r>
            <a:endParaRPr sz="1200"/>
          </a:p>
          <a:p>
            <a:pPr marL="457200" lvl="0" indent="-304800" algn="l" rtl="0">
              <a:spcBef>
                <a:spcPts val="0"/>
              </a:spcBef>
              <a:spcAft>
                <a:spcPts val="0"/>
              </a:spcAft>
              <a:buSzPts val="1200"/>
              <a:buChar char="●"/>
            </a:pPr>
            <a:r>
              <a:rPr lang="en" sz="1200"/>
              <a:t>Buffers data till read end of pipe doesn’t consume data present at write end of the pipe.</a:t>
            </a:r>
            <a:endParaRPr sz="1200"/>
          </a:p>
        </p:txBody>
      </p:sp>
      <p:pic>
        <p:nvPicPr>
          <p:cNvPr id="145" name="Google Shape;145;p25"/>
          <p:cNvPicPr preferRelativeResize="0"/>
          <p:nvPr/>
        </p:nvPicPr>
        <p:blipFill>
          <a:blip r:embed="rId3">
            <a:alphaModFix/>
          </a:blip>
          <a:stretch>
            <a:fillRect/>
          </a:stretch>
        </p:blipFill>
        <p:spPr>
          <a:xfrm>
            <a:off x="381000" y="1896475"/>
            <a:ext cx="3707024" cy="294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Pipes</a:t>
            </a:r>
            <a:endParaRPr/>
          </a:p>
        </p:txBody>
      </p:sp>
      <p:sp>
        <p:nvSpPr>
          <p:cNvPr id="151" name="Google Shape;15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Writing from child to parent:</a:t>
            </a:r>
            <a:endParaRPr/>
          </a:p>
          <a:p>
            <a:pPr marL="0" lvl="0" indent="0" algn="l" rtl="0">
              <a:spcBef>
                <a:spcPts val="1600"/>
              </a:spcBef>
              <a:spcAft>
                <a:spcPts val="0"/>
              </a:spcAft>
              <a:buNone/>
            </a:pPr>
            <a:r>
              <a:rPr lang="en"/>
              <a:t>Child: I don’t need read end of pipe, I will close it</a:t>
            </a:r>
            <a:endParaRPr/>
          </a:p>
          <a:p>
            <a:pPr marL="0" lvl="0" indent="0" algn="l" rtl="0">
              <a:spcBef>
                <a:spcPts val="1600"/>
              </a:spcBef>
              <a:spcAft>
                <a:spcPts val="0"/>
              </a:spcAft>
              <a:buNone/>
            </a:pPr>
            <a:r>
              <a:rPr lang="en"/>
              <a:t>Parent: I don’t need write end of pipe, I will close it</a:t>
            </a:r>
            <a:endParaRPr/>
          </a:p>
          <a:p>
            <a:pPr marL="0" lvl="0" indent="0" algn="l" rtl="0">
              <a:spcBef>
                <a:spcPts val="1600"/>
              </a:spcBef>
              <a:spcAft>
                <a:spcPts val="0"/>
              </a:spcAft>
              <a:buNone/>
            </a:pPr>
            <a:r>
              <a:rPr lang="en"/>
              <a:t>Child: I want to send a message to parent, I will write to write end of pipe</a:t>
            </a:r>
            <a:endParaRPr/>
          </a:p>
          <a:p>
            <a:pPr marL="0" lvl="0" indent="0" algn="l" rtl="0">
              <a:spcBef>
                <a:spcPts val="1600"/>
              </a:spcBef>
              <a:spcAft>
                <a:spcPts val="1600"/>
              </a:spcAft>
              <a:buNone/>
            </a:pPr>
            <a:r>
              <a:rPr lang="en"/>
              <a:t>Parent: I want to receive messages from child, I will read from read end of pipe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body" idx="1"/>
          </p:nvPr>
        </p:nvSpPr>
        <p:spPr>
          <a:xfrm>
            <a:off x="4838225" y="1152475"/>
            <a:ext cx="399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pipes:</a:t>
            </a:r>
            <a:endParaRPr/>
          </a:p>
          <a:p>
            <a:pPr marL="0" lvl="0" indent="0" algn="l" rtl="0">
              <a:spcBef>
                <a:spcPts val="1600"/>
              </a:spcBef>
              <a:spcAft>
                <a:spcPts val="0"/>
              </a:spcAft>
              <a:buNone/>
            </a:pPr>
            <a:r>
              <a:rPr lang="en"/>
              <a:t>Write to child shell </a:t>
            </a:r>
            <a:endParaRPr/>
          </a:p>
          <a:p>
            <a:pPr marL="0" lvl="0" indent="0" algn="l" rtl="0">
              <a:spcBef>
                <a:spcPts val="1600"/>
              </a:spcBef>
              <a:spcAft>
                <a:spcPts val="0"/>
              </a:spcAft>
              <a:buNone/>
            </a:pPr>
            <a:r>
              <a:rPr lang="en"/>
              <a:t>Read from child shell</a:t>
            </a:r>
            <a:endParaRPr/>
          </a:p>
          <a:p>
            <a:pPr marL="0" lvl="0" indent="0" algn="l" rtl="0">
              <a:spcBef>
                <a:spcPts val="1600"/>
              </a:spcBef>
              <a:spcAft>
                <a:spcPts val="0"/>
              </a:spcAft>
              <a:buNone/>
            </a:pPr>
            <a:endParaRPr sz="1400"/>
          </a:p>
          <a:p>
            <a:pPr marL="0" lvl="0" indent="0" algn="l" rtl="0">
              <a:spcBef>
                <a:spcPts val="1600"/>
              </a:spcBef>
              <a:spcAft>
                <a:spcPts val="0"/>
              </a:spcAft>
              <a:buNone/>
            </a:pPr>
            <a:r>
              <a:rPr lang="en" sz="1400"/>
              <a:t>Parent, Child:</a:t>
            </a:r>
            <a:endParaRPr sz="1400"/>
          </a:p>
          <a:p>
            <a:pPr marL="457200" lvl="0" indent="-317500" algn="l" rtl="0">
              <a:spcBef>
                <a:spcPts val="1600"/>
              </a:spcBef>
              <a:spcAft>
                <a:spcPts val="0"/>
              </a:spcAft>
              <a:buSzPts val="1400"/>
              <a:buChar char="●"/>
            </a:pPr>
            <a:r>
              <a:rPr lang="en" sz="1400"/>
              <a:t>I don’t need to read from which pipe?,       I can close the read end of that pipe.</a:t>
            </a:r>
            <a:endParaRPr sz="1400"/>
          </a:p>
          <a:p>
            <a:pPr marL="457200" lvl="0" indent="-317500" algn="l" rtl="0">
              <a:spcBef>
                <a:spcPts val="0"/>
              </a:spcBef>
              <a:spcAft>
                <a:spcPts val="0"/>
              </a:spcAft>
              <a:buSzPts val="1400"/>
              <a:buChar char="●"/>
            </a:pPr>
            <a:r>
              <a:rPr lang="en" sz="1400"/>
              <a:t>I don’t need to send data to which pipe?,   I can close the write end of that pipe.</a:t>
            </a:r>
            <a:endParaRPr sz="1400"/>
          </a:p>
        </p:txBody>
      </p:sp>
      <p:sp>
        <p:nvSpPr>
          <p:cNvPr id="157" name="Google Shape;15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1a - pipes recap</a:t>
            </a:r>
            <a:endParaRPr/>
          </a:p>
        </p:txBody>
      </p:sp>
      <p:sp>
        <p:nvSpPr>
          <p:cNvPr id="158" name="Google Shape;158;p27"/>
          <p:cNvSpPr/>
          <p:nvPr/>
        </p:nvSpPr>
        <p:spPr>
          <a:xfrm>
            <a:off x="1060425" y="1801100"/>
            <a:ext cx="642600" cy="114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PARENT</a:t>
            </a:r>
            <a:endParaRPr sz="800" b="1"/>
          </a:p>
        </p:txBody>
      </p:sp>
      <p:sp>
        <p:nvSpPr>
          <p:cNvPr id="159" name="Google Shape;159;p27"/>
          <p:cNvSpPr/>
          <p:nvPr/>
        </p:nvSpPr>
        <p:spPr>
          <a:xfrm>
            <a:off x="3112326" y="1786725"/>
            <a:ext cx="584700" cy="11403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CHILD</a:t>
            </a:r>
            <a:endParaRPr sz="800" b="1"/>
          </a:p>
          <a:p>
            <a:pPr marL="0" lvl="0" indent="0" algn="l" rtl="0">
              <a:spcBef>
                <a:spcPts val="0"/>
              </a:spcBef>
              <a:spcAft>
                <a:spcPts val="0"/>
              </a:spcAft>
              <a:buNone/>
            </a:pPr>
            <a:r>
              <a:rPr lang="en" sz="800" b="1"/>
              <a:t>SHELL</a:t>
            </a:r>
            <a:endParaRPr sz="800" b="1"/>
          </a:p>
        </p:txBody>
      </p:sp>
      <p:sp>
        <p:nvSpPr>
          <p:cNvPr id="160" name="Google Shape;160;p27"/>
          <p:cNvSpPr/>
          <p:nvPr/>
        </p:nvSpPr>
        <p:spPr>
          <a:xfrm rot="-5400000">
            <a:off x="2226369" y="1375954"/>
            <a:ext cx="304784" cy="1431696"/>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rot="5400000">
            <a:off x="2244077" y="1968318"/>
            <a:ext cx="304784" cy="1431696"/>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txBox="1"/>
          <p:nvPr/>
        </p:nvSpPr>
        <p:spPr>
          <a:xfrm>
            <a:off x="1758028" y="1939391"/>
            <a:ext cx="1386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a:t>
            </a:r>
            <a:endParaRPr>
              <a:solidFill>
                <a:schemeClr val="dk1"/>
              </a:solidFill>
            </a:endParaRPr>
          </a:p>
        </p:txBody>
      </p:sp>
      <p:sp>
        <p:nvSpPr>
          <p:cNvPr id="163" name="Google Shape;163;p27"/>
          <p:cNvSpPr txBox="1"/>
          <p:nvPr/>
        </p:nvSpPr>
        <p:spPr>
          <a:xfrm>
            <a:off x="1703178" y="2497204"/>
            <a:ext cx="1386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a:t>
            </a:r>
            <a:endParaRPr b="1">
              <a:solidFill>
                <a:schemeClr val="dk1"/>
              </a:solidFill>
            </a:endParaRPr>
          </a:p>
        </p:txBody>
      </p:sp>
      <p:sp>
        <p:nvSpPr>
          <p:cNvPr id="164" name="Google Shape;164;p27"/>
          <p:cNvSpPr/>
          <p:nvPr/>
        </p:nvSpPr>
        <p:spPr>
          <a:xfrm>
            <a:off x="116622" y="1834472"/>
            <a:ext cx="943800" cy="2232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165" name="Google Shape;165;p27"/>
          <p:cNvSpPr/>
          <p:nvPr/>
        </p:nvSpPr>
        <p:spPr>
          <a:xfrm>
            <a:off x="116550" y="2572512"/>
            <a:ext cx="943800" cy="2166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166" name="Google Shape;166;p27"/>
          <p:cNvSpPr/>
          <p:nvPr/>
        </p:nvSpPr>
        <p:spPr>
          <a:xfrm>
            <a:off x="419721" y="3454636"/>
            <a:ext cx="379500" cy="3048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419721" y="3845105"/>
            <a:ext cx="379500" cy="3048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txBox="1"/>
          <p:nvPr/>
        </p:nvSpPr>
        <p:spPr>
          <a:xfrm>
            <a:off x="802451" y="3467775"/>
            <a:ext cx="1288200" cy="2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Output from parent</a:t>
            </a:r>
            <a:endParaRPr sz="1000"/>
          </a:p>
        </p:txBody>
      </p:sp>
      <p:sp>
        <p:nvSpPr>
          <p:cNvPr id="169" name="Google Shape;169;p27"/>
          <p:cNvSpPr txBox="1"/>
          <p:nvPr/>
        </p:nvSpPr>
        <p:spPr>
          <a:xfrm>
            <a:off x="802448" y="3858245"/>
            <a:ext cx="1058700" cy="2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Input to parent</a:t>
            </a:r>
            <a:endParaRPr sz="1000"/>
          </a:p>
        </p:txBody>
      </p:sp>
      <p:sp>
        <p:nvSpPr>
          <p:cNvPr id="170" name="Google Shape;170;p27"/>
          <p:cNvSpPr/>
          <p:nvPr/>
        </p:nvSpPr>
        <p:spPr>
          <a:xfrm rot="-5400000">
            <a:off x="8169969" y="1147354"/>
            <a:ext cx="304784" cy="1431696"/>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rot="5400000">
            <a:off x="8187677" y="1663518"/>
            <a:ext cx="304784" cy="1431696"/>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1a - File Descriptors - Child</a:t>
            </a:r>
            <a:endParaRPr/>
          </a:p>
        </p:txBody>
      </p:sp>
      <p:sp>
        <p:nvSpPr>
          <p:cNvPr id="177" name="Google Shape;177;p28"/>
          <p:cNvSpPr/>
          <p:nvPr/>
        </p:nvSpPr>
        <p:spPr>
          <a:xfrm>
            <a:off x="1683125" y="1627100"/>
            <a:ext cx="8124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PARENT</a:t>
            </a:r>
            <a:endParaRPr sz="800" b="1"/>
          </a:p>
        </p:txBody>
      </p:sp>
      <p:sp>
        <p:nvSpPr>
          <p:cNvPr id="178" name="Google Shape;178;p28"/>
          <p:cNvSpPr/>
          <p:nvPr/>
        </p:nvSpPr>
        <p:spPr>
          <a:xfrm>
            <a:off x="4533700" y="1607475"/>
            <a:ext cx="910500" cy="1557600"/>
          </a:xfrm>
          <a:prstGeom prst="rect">
            <a:avLst/>
          </a:prstGeom>
          <a:solidFill>
            <a:srgbClr val="FCE5CD"/>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CHILD</a:t>
            </a:r>
            <a:endParaRPr b="1"/>
          </a:p>
          <a:p>
            <a:pPr marL="0" lvl="0" indent="0" algn="l" rtl="0">
              <a:spcBef>
                <a:spcPts val="0"/>
              </a:spcBef>
              <a:spcAft>
                <a:spcPts val="0"/>
              </a:spcAft>
              <a:buNone/>
            </a:pPr>
            <a:r>
              <a:rPr lang="en" b="1"/>
              <a:t>SHELL</a:t>
            </a:r>
            <a:endParaRPr b="1"/>
          </a:p>
        </p:txBody>
      </p:sp>
      <p:sp>
        <p:nvSpPr>
          <p:cNvPr id="179" name="Google Shape;179;p28"/>
          <p:cNvSpPr/>
          <p:nvPr/>
        </p:nvSpPr>
        <p:spPr>
          <a:xfrm rot="-5400000">
            <a:off x="3306437" y="1029738"/>
            <a:ext cx="416350" cy="1988975"/>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5400000">
            <a:off x="3331037" y="1838938"/>
            <a:ext cx="416350" cy="1988975"/>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txBox="1"/>
          <p:nvPr/>
        </p:nvSpPr>
        <p:spPr>
          <a:xfrm>
            <a:off x="2652263" y="18160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a:t>
            </a:r>
            <a:endParaRPr>
              <a:solidFill>
                <a:schemeClr val="dk1"/>
              </a:solidFill>
            </a:endParaRPr>
          </a:p>
        </p:txBody>
      </p:sp>
      <p:sp>
        <p:nvSpPr>
          <p:cNvPr id="182" name="Google Shape;182;p28"/>
          <p:cNvSpPr txBox="1"/>
          <p:nvPr/>
        </p:nvSpPr>
        <p:spPr>
          <a:xfrm>
            <a:off x="2576063" y="25780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a:t>
            </a:r>
            <a:endParaRPr b="1">
              <a:solidFill>
                <a:schemeClr val="dk1"/>
              </a:solidFill>
            </a:endParaRPr>
          </a:p>
        </p:txBody>
      </p:sp>
      <p:sp>
        <p:nvSpPr>
          <p:cNvPr id="183" name="Google Shape;183;p28"/>
          <p:cNvSpPr/>
          <p:nvPr/>
        </p:nvSpPr>
        <p:spPr>
          <a:xfrm>
            <a:off x="371950" y="1672700"/>
            <a:ext cx="1311300" cy="3051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184" name="Google Shape;184;p28"/>
          <p:cNvSpPr/>
          <p:nvPr/>
        </p:nvSpPr>
        <p:spPr>
          <a:xfrm>
            <a:off x="371850" y="2680900"/>
            <a:ext cx="1311300" cy="2958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185" name="Google Shape;185;p28"/>
          <p:cNvSpPr txBox="1"/>
          <p:nvPr/>
        </p:nvSpPr>
        <p:spPr>
          <a:xfrm>
            <a:off x="2922575" y="1223300"/>
            <a:ext cx="16560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 - Read end of pipe to child shell</a:t>
            </a:r>
            <a:endParaRPr sz="1000"/>
          </a:p>
        </p:txBody>
      </p:sp>
      <p:sp>
        <p:nvSpPr>
          <p:cNvPr id="186" name="Google Shape;186;p28"/>
          <p:cNvSpPr txBox="1"/>
          <p:nvPr/>
        </p:nvSpPr>
        <p:spPr>
          <a:xfrm>
            <a:off x="2922575" y="3280700"/>
            <a:ext cx="16560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 - Write end of pipe from child shell</a:t>
            </a:r>
            <a:endParaRPr sz="1000"/>
          </a:p>
        </p:txBody>
      </p:sp>
      <p:sp>
        <p:nvSpPr>
          <p:cNvPr id="187" name="Google Shape;187;p28"/>
          <p:cNvSpPr txBox="1"/>
          <p:nvPr/>
        </p:nvSpPr>
        <p:spPr>
          <a:xfrm>
            <a:off x="6091950" y="3607025"/>
            <a:ext cx="2544000" cy="11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0" lvl="0" indent="0" algn="l" rtl="0">
              <a:spcBef>
                <a:spcPts val="0"/>
              </a:spcBef>
              <a:spcAft>
                <a:spcPts val="0"/>
              </a:spcAft>
              <a:buNone/>
            </a:pPr>
            <a:r>
              <a:rPr lang="en" sz="1200"/>
              <a:t>Redirect / Change stdin and stdout of child shell to the appropriate pipe ends.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Recall dup()</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1a - File Descriptors - Parent</a:t>
            </a:r>
            <a:endParaRPr/>
          </a:p>
        </p:txBody>
      </p:sp>
      <p:sp>
        <p:nvSpPr>
          <p:cNvPr id="193" name="Google Shape;193;p29"/>
          <p:cNvSpPr/>
          <p:nvPr/>
        </p:nvSpPr>
        <p:spPr>
          <a:xfrm>
            <a:off x="2849924" y="1810498"/>
            <a:ext cx="927000" cy="1885800"/>
          </a:xfrm>
          <a:prstGeom prst="rect">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PARENT</a:t>
            </a:r>
            <a:endParaRPr b="1"/>
          </a:p>
        </p:txBody>
      </p:sp>
      <p:sp>
        <p:nvSpPr>
          <p:cNvPr id="194" name="Google Shape;194;p29"/>
          <p:cNvSpPr/>
          <p:nvPr/>
        </p:nvSpPr>
        <p:spPr>
          <a:xfrm>
            <a:off x="5810300" y="1786725"/>
            <a:ext cx="843600" cy="18858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CHILD</a:t>
            </a:r>
            <a:endParaRPr sz="800" b="1"/>
          </a:p>
          <a:p>
            <a:pPr marL="0" lvl="0" indent="0" algn="l" rtl="0">
              <a:spcBef>
                <a:spcPts val="0"/>
              </a:spcBef>
              <a:spcAft>
                <a:spcPts val="0"/>
              </a:spcAft>
              <a:buNone/>
            </a:pPr>
            <a:r>
              <a:rPr lang="en" sz="800" b="1"/>
              <a:t>SHELL</a:t>
            </a:r>
            <a:endParaRPr sz="800" b="1"/>
          </a:p>
        </p:txBody>
      </p:sp>
      <p:sp>
        <p:nvSpPr>
          <p:cNvPr id="195" name="Google Shape;195;p29"/>
          <p:cNvSpPr/>
          <p:nvPr/>
        </p:nvSpPr>
        <p:spPr>
          <a:xfrm rot="-5400000">
            <a:off x="4499929" y="1258465"/>
            <a:ext cx="504044" cy="2065577"/>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rot="5400000">
            <a:off x="4525476" y="2238104"/>
            <a:ext cx="504044" cy="2065577"/>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txBox="1"/>
          <p:nvPr/>
        </p:nvSpPr>
        <p:spPr>
          <a:xfrm>
            <a:off x="3856389" y="2039201"/>
            <a:ext cx="2000400" cy="5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a:t>
            </a:r>
            <a:endParaRPr>
              <a:solidFill>
                <a:schemeClr val="dk1"/>
              </a:solidFill>
            </a:endParaRPr>
          </a:p>
        </p:txBody>
      </p:sp>
      <p:sp>
        <p:nvSpPr>
          <p:cNvPr id="198" name="Google Shape;198;p29"/>
          <p:cNvSpPr txBox="1"/>
          <p:nvPr/>
        </p:nvSpPr>
        <p:spPr>
          <a:xfrm>
            <a:off x="3777254" y="2961699"/>
            <a:ext cx="2000400" cy="5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a:t>
            </a:r>
            <a:endParaRPr b="1">
              <a:solidFill>
                <a:schemeClr val="dk1"/>
              </a:solidFill>
            </a:endParaRPr>
          </a:p>
        </p:txBody>
      </p:sp>
      <p:sp>
        <p:nvSpPr>
          <p:cNvPr id="199" name="Google Shape;199;p29"/>
          <p:cNvSpPr/>
          <p:nvPr/>
        </p:nvSpPr>
        <p:spPr>
          <a:xfrm>
            <a:off x="1488254" y="1865688"/>
            <a:ext cx="1361700" cy="3690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200" name="Google Shape;200;p29"/>
          <p:cNvSpPr/>
          <p:nvPr/>
        </p:nvSpPr>
        <p:spPr>
          <a:xfrm>
            <a:off x="1488150" y="3086242"/>
            <a:ext cx="1361700" cy="3582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201" name="Google Shape;201;p29"/>
          <p:cNvSpPr txBox="1"/>
          <p:nvPr/>
        </p:nvSpPr>
        <p:spPr>
          <a:xfrm>
            <a:off x="943600" y="1361100"/>
            <a:ext cx="16560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STDIN - Input from Keyboard</a:t>
            </a:r>
            <a:endParaRPr sz="1000"/>
          </a:p>
        </p:txBody>
      </p:sp>
      <p:sp>
        <p:nvSpPr>
          <p:cNvPr id="202" name="Google Shape;202;p29"/>
          <p:cNvSpPr txBox="1"/>
          <p:nvPr/>
        </p:nvSpPr>
        <p:spPr>
          <a:xfrm>
            <a:off x="943600" y="3570900"/>
            <a:ext cx="16560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STDOUT - Output to monitor</a:t>
            </a:r>
            <a:endParaRPr sz="1000"/>
          </a:p>
        </p:txBody>
      </p:sp>
      <p:sp>
        <p:nvSpPr>
          <p:cNvPr id="203" name="Google Shape;203;p29"/>
          <p:cNvSpPr txBox="1"/>
          <p:nvPr/>
        </p:nvSpPr>
        <p:spPr>
          <a:xfrm>
            <a:off x="3839200" y="1361100"/>
            <a:ext cx="16560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FD1 - Write end of pipe to child shell</a:t>
            </a:r>
            <a:endParaRPr sz="1000"/>
          </a:p>
        </p:txBody>
      </p:sp>
      <p:sp>
        <p:nvSpPr>
          <p:cNvPr id="204" name="Google Shape;204;p29"/>
          <p:cNvSpPr txBox="1"/>
          <p:nvPr/>
        </p:nvSpPr>
        <p:spPr>
          <a:xfrm>
            <a:off x="3839200" y="3647100"/>
            <a:ext cx="16560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FD2 - Read end of pipe from child shell</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1a - Poll</a:t>
            </a:r>
            <a:endParaRPr/>
          </a:p>
        </p:txBody>
      </p:sp>
      <p:sp>
        <p:nvSpPr>
          <p:cNvPr id="210" name="Google Shape;210;p30"/>
          <p:cNvSpPr txBox="1">
            <a:spLocks noGrp="1"/>
          </p:cNvSpPr>
          <p:nvPr>
            <p:ph type="body" idx="1"/>
          </p:nvPr>
        </p:nvSpPr>
        <p:spPr>
          <a:xfrm>
            <a:off x="6831900" y="1152475"/>
            <a:ext cx="2000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Parent reading from 2 inputs (highlighted in yellow).</a:t>
            </a:r>
            <a:endParaRPr/>
          </a:p>
          <a:p>
            <a:pPr marL="0" lvl="0" indent="0" algn="l" rtl="0">
              <a:spcBef>
                <a:spcPts val="1600"/>
              </a:spcBef>
              <a:spcAft>
                <a:spcPts val="0"/>
              </a:spcAft>
              <a:buNone/>
            </a:pPr>
            <a:r>
              <a:rPr lang="en"/>
              <a:t>Need to poll between the file descriptors to see if there is any new input</a:t>
            </a:r>
            <a:endParaRPr/>
          </a:p>
          <a:p>
            <a:pPr marL="0" lvl="0" indent="0" algn="l" rtl="0">
              <a:spcBef>
                <a:spcPts val="1600"/>
              </a:spcBef>
              <a:spcAft>
                <a:spcPts val="1600"/>
              </a:spcAft>
              <a:buNone/>
            </a:pPr>
            <a:r>
              <a:rPr lang="en"/>
              <a:t>poll()</a:t>
            </a:r>
            <a:endParaRPr/>
          </a:p>
        </p:txBody>
      </p:sp>
      <p:sp>
        <p:nvSpPr>
          <p:cNvPr id="211" name="Google Shape;211;p30"/>
          <p:cNvSpPr/>
          <p:nvPr/>
        </p:nvSpPr>
        <p:spPr>
          <a:xfrm>
            <a:off x="2240324" y="1810498"/>
            <a:ext cx="927000" cy="1885800"/>
          </a:xfrm>
          <a:prstGeom prst="rect">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PARENT</a:t>
            </a:r>
            <a:endParaRPr b="1"/>
          </a:p>
        </p:txBody>
      </p:sp>
      <p:sp>
        <p:nvSpPr>
          <p:cNvPr id="212" name="Google Shape;212;p30"/>
          <p:cNvSpPr/>
          <p:nvPr/>
        </p:nvSpPr>
        <p:spPr>
          <a:xfrm>
            <a:off x="5200700" y="1786725"/>
            <a:ext cx="843600" cy="18858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CHILD</a:t>
            </a:r>
            <a:endParaRPr sz="800" b="1"/>
          </a:p>
          <a:p>
            <a:pPr marL="0" lvl="0" indent="0" algn="l" rtl="0">
              <a:spcBef>
                <a:spcPts val="0"/>
              </a:spcBef>
              <a:spcAft>
                <a:spcPts val="0"/>
              </a:spcAft>
              <a:buNone/>
            </a:pPr>
            <a:r>
              <a:rPr lang="en" sz="800" b="1"/>
              <a:t>SHELL</a:t>
            </a:r>
            <a:endParaRPr sz="800" b="1"/>
          </a:p>
        </p:txBody>
      </p:sp>
      <p:sp>
        <p:nvSpPr>
          <p:cNvPr id="213" name="Google Shape;213;p30"/>
          <p:cNvSpPr/>
          <p:nvPr/>
        </p:nvSpPr>
        <p:spPr>
          <a:xfrm rot="-5400000">
            <a:off x="3890329" y="1258465"/>
            <a:ext cx="504044" cy="2065577"/>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rot="5400000">
            <a:off x="3915876" y="2238104"/>
            <a:ext cx="504044" cy="2065577"/>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txBox="1"/>
          <p:nvPr/>
        </p:nvSpPr>
        <p:spPr>
          <a:xfrm>
            <a:off x="3246789" y="2039201"/>
            <a:ext cx="2000400" cy="5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a:t>
            </a:r>
            <a:endParaRPr>
              <a:solidFill>
                <a:schemeClr val="dk1"/>
              </a:solidFill>
            </a:endParaRPr>
          </a:p>
        </p:txBody>
      </p:sp>
      <p:sp>
        <p:nvSpPr>
          <p:cNvPr id="216" name="Google Shape;216;p30"/>
          <p:cNvSpPr txBox="1"/>
          <p:nvPr/>
        </p:nvSpPr>
        <p:spPr>
          <a:xfrm>
            <a:off x="3167654" y="2961699"/>
            <a:ext cx="2000400" cy="5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a:t>
            </a:r>
            <a:endParaRPr b="1">
              <a:solidFill>
                <a:schemeClr val="dk1"/>
              </a:solidFill>
            </a:endParaRPr>
          </a:p>
        </p:txBody>
      </p:sp>
      <p:sp>
        <p:nvSpPr>
          <p:cNvPr id="217" name="Google Shape;217;p30"/>
          <p:cNvSpPr/>
          <p:nvPr/>
        </p:nvSpPr>
        <p:spPr>
          <a:xfrm>
            <a:off x="878654" y="1865688"/>
            <a:ext cx="1361700" cy="3690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218" name="Google Shape;218;p30"/>
          <p:cNvSpPr/>
          <p:nvPr/>
        </p:nvSpPr>
        <p:spPr>
          <a:xfrm>
            <a:off x="878550" y="3086242"/>
            <a:ext cx="1361700" cy="3582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219" name="Google Shape;219;p30"/>
          <p:cNvSpPr txBox="1"/>
          <p:nvPr/>
        </p:nvSpPr>
        <p:spPr>
          <a:xfrm>
            <a:off x="334000" y="1361100"/>
            <a:ext cx="1656000" cy="449400"/>
          </a:xfrm>
          <a:prstGeom prst="rect">
            <a:avLst/>
          </a:prstGeom>
          <a:solidFill>
            <a:srgbClr val="FFD966"/>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STDIN - Input from Keyboard</a:t>
            </a:r>
            <a:endParaRPr sz="1000"/>
          </a:p>
        </p:txBody>
      </p:sp>
      <p:sp>
        <p:nvSpPr>
          <p:cNvPr id="220" name="Google Shape;220;p30"/>
          <p:cNvSpPr txBox="1"/>
          <p:nvPr/>
        </p:nvSpPr>
        <p:spPr>
          <a:xfrm>
            <a:off x="334000" y="3570900"/>
            <a:ext cx="16560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STDOUT - Output to monitor</a:t>
            </a:r>
            <a:endParaRPr sz="1000"/>
          </a:p>
        </p:txBody>
      </p:sp>
      <p:sp>
        <p:nvSpPr>
          <p:cNvPr id="221" name="Google Shape;221;p30"/>
          <p:cNvSpPr txBox="1"/>
          <p:nvPr/>
        </p:nvSpPr>
        <p:spPr>
          <a:xfrm>
            <a:off x="3229600" y="1361100"/>
            <a:ext cx="16560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FD1 - Write end of pipe to child shell</a:t>
            </a:r>
            <a:endParaRPr sz="1000"/>
          </a:p>
        </p:txBody>
      </p:sp>
      <p:sp>
        <p:nvSpPr>
          <p:cNvPr id="222" name="Google Shape;222;p30"/>
          <p:cNvSpPr txBox="1"/>
          <p:nvPr/>
        </p:nvSpPr>
        <p:spPr>
          <a:xfrm>
            <a:off x="3229600" y="3647100"/>
            <a:ext cx="1656000" cy="449400"/>
          </a:xfrm>
          <a:prstGeom prst="rect">
            <a:avLst/>
          </a:prstGeom>
          <a:solidFill>
            <a:srgbClr val="FFD966"/>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FD2 - Read end of pipe from child shell</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1b</a:t>
            </a:r>
            <a:endParaRPr/>
          </a:p>
        </p:txBody>
      </p:sp>
      <p:sp>
        <p:nvSpPr>
          <p:cNvPr id="228" name="Google Shape;228;p31"/>
          <p:cNvSpPr/>
          <p:nvPr/>
        </p:nvSpPr>
        <p:spPr>
          <a:xfrm>
            <a:off x="5340725" y="1627100"/>
            <a:ext cx="8124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SERVER</a:t>
            </a:r>
            <a:endParaRPr sz="1200" b="1"/>
          </a:p>
        </p:txBody>
      </p:sp>
      <p:sp>
        <p:nvSpPr>
          <p:cNvPr id="229" name="Google Shape;229;p31"/>
          <p:cNvSpPr/>
          <p:nvPr/>
        </p:nvSpPr>
        <p:spPr>
          <a:xfrm>
            <a:off x="8191300" y="1607475"/>
            <a:ext cx="703200" cy="1557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CHILD</a:t>
            </a:r>
            <a:endParaRPr sz="1200" b="1"/>
          </a:p>
          <a:p>
            <a:pPr marL="0" lvl="0" indent="0" algn="l" rtl="0">
              <a:spcBef>
                <a:spcPts val="0"/>
              </a:spcBef>
              <a:spcAft>
                <a:spcPts val="0"/>
              </a:spcAft>
              <a:buNone/>
            </a:pPr>
            <a:r>
              <a:rPr lang="en" sz="1200" b="1"/>
              <a:t>SHELL</a:t>
            </a:r>
            <a:endParaRPr sz="1200" b="1"/>
          </a:p>
        </p:txBody>
      </p:sp>
      <p:sp>
        <p:nvSpPr>
          <p:cNvPr id="230" name="Google Shape;230;p31"/>
          <p:cNvSpPr/>
          <p:nvPr/>
        </p:nvSpPr>
        <p:spPr>
          <a:xfrm rot="-5400000">
            <a:off x="6964037" y="1029738"/>
            <a:ext cx="416350" cy="1988975"/>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rot="5400000">
            <a:off x="6988637" y="1838938"/>
            <a:ext cx="416350" cy="1988975"/>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txBox="1"/>
          <p:nvPr/>
        </p:nvSpPr>
        <p:spPr>
          <a:xfrm>
            <a:off x="6309863" y="18160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a:t>
            </a:r>
            <a:endParaRPr>
              <a:solidFill>
                <a:schemeClr val="dk1"/>
              </a:solidFill>
            </a:endParaRPr>
          </a:p>
        </p:txBody>
      </p:sp>
      <p:sp>
        <p:nvSpPr>
          <p:cNvPr id="233" name="Google Shape;233;p31"/>
          <p:cNvSpPr/>
          <p:nvPr/>
        </p:nvSpPr>
        <p:spPr>
          <a:xfrm>
            <a:off x="1378325" y="1627100"/>
            <a:ext cx="8124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CLIENT</a:t>
            </a:r>
            <a:endParaRPr sz="1200" b="1"/>
          </a:p>
        </p:txBody>
      </p:sp>
      <p:sp>
        <p:nvSpPr>
          <p:cNvPr id="234" name="Google Shape;234;p31"/>
          <p:cNvSpPr txBox="1"/>
          <p:nvPr/>
        </p:nvSpPr>
        <p:spPr>
          <a:xfrm>
            <a:off x="6233663" y="25780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a:t>
            </a:r>
            <a:endParaRPr b="1">
              <a:solidFill>
                <a:schemeClr val="dk1"/>
              </a:solidFill>
            </a:endParaRPr>
          </a:p>
        </p:txBody>
      </p:sp>
      <p:sp>
        <p:nvSpPr>
          <p:cNvPr id="235" name="Google Shape;235;p31"/>
          <p:cNvSpPr/>
          <p:nvPr/>
        </p:nvSpPr>
        <p:spPr>
          <a:xfrm>
            <a:off x="67150" y="1672700"/>
            <a:ext cx="1311300" cy="3051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236" name="Google Shape;236;p31"/>
          <p:cNvSpPr/>
          <p:nvPr/>
        </p:nvSpPr>
        <p:spPr>
          <a:xfrm>
            <a:off x="67050" y="2680900"/>
            <a:ext cx="1311300" cy="2958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237" name="Google Shape;237;p31"/>
          <p:cNvSpPr/>
          <p:nvPr/>
        </p:nvSpPr>
        <p:spPr>
          <a:xfrm>
            <a:off x="2190725" y="2081475"/>
            <a:ext cx="3150300" cy="5727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TCP SOCKET</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we are going to discuss:</a:t>
            </a:r>
            <a:endParaRPr/>
          </a:p>
        </p:txBody>
      </p:sp>
      <p:sp>
        <p:nvSpPr>
          <p:cNvPr id="61" name="Google Shape;61;p14"/>
          <p:cNvSpPr txBox="1">
            <a:spLocks noGrp="1"/>
          </p:cNvSpPr>
          <p:nvPr>
            <p:ph type="body" idx="1"/>
          </p:nvPr>
        </p:nvSpPr>
        <p:spPr>
          <a:xfrm>
            <a:off x="727650" y="1125775"/>
            <a:ext cx="7688700" cy="311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Recap of Project 1A</a:t>
            </a:r>
            <a:endParaRPr sz="1400"/>
          </a:p>
          <a:p>
            <a:pPr marL="457200" lvl="0" indent="-317500" algn="l" rtl="0">
              <a:spcBef>
                <a:spcPts val="0"/>
              </a:spcBef>
              <a:spcAft>
                <a:spcPts val="0"/>
              </a:spcAft>
              <a:buSzPts val="1400"/>
              <a:buChar char="●"/>
            </a:pPr>
            <a:r>
              <a:rPr lang="en" sz="1400"/>
              <a:t>Illustration of Project 1A and Project 1B</a:t>
            </a:r>
            <a:endParaRPr sz="1400"/>
          </a:p>
          <a:p>
            <a:pPr marL="457200" lvl="0" indent="-317500" algn="l" rtl="0">
              <a:spcBef>
                <a:spcPts val="0"/>
              </a:spcBef>
              <a:spcAft>
                <a:spcPts val="0"/>
              </a:spcAft>
              <a:buSzPts val="1400"/>
              <a:buChar char="●"/>
            </a:pPr>
            <a:r>
              <a:rPr lang="en" sz="1400"/>
              <a:t>Overview of Project 1B:The Big Picture</a:t>
            </a:r>
            <a:endParaRPr sz="1400"/>
          </a:p>
          <a:p>
            <a:pPr marL="457200" lvl="0" indent="-317500" algn="l" rtl="0">
              <a:spcBef>
                <a:spcPts val="0"/>
              </a:spcBef>
              <a:spcAft>
                <a:spcPts val="0"/>
              </a:spcAft>
              <a:buSzPts val="1400"/>
              <a:buChar char="●"/>
            </a:pPr>
            <a:r>
              <a:rPr lang="en" sz="1400"/>
              <a:t>Introduction</a:t>
            </a:r>
            <a:endParaRPr sz="1400"/>
          </a:p>
          <a:p>
            <a:pPr marL="457200" lvl="0" indent="-317500" algn="l" rtl="0">
              <a:spcBef>
                <a:spcPts val="0"/>
              </a:spcBef>
              <a:spcAft>
                <a:spcPts val="0"/>
              </a:spcAft>
              <a:buSzPts val="1400"/>
              <a:buChar char="●"/>
            </a:pPr>
            <a:r>
              <a:rPr lang="en" sz="1400"/>
              <a:t>Socket</a:t>
            </a:r>
            <a:endParaRPr sz="1400"/>
          </a:p>
          <a:p>
            <a:pPr marL="914400" lvl="1" indent="-317500" algn="l" rtl="0">
              <a:spcBef>
                <a:spcPts val="0"/>
              </a:spcBef>
              <a:spcAft>
                <a:spcPts val="0"/>
              </a:spcAft>
              <a:buSzPts val="1400"/>
              <a:buChar char="○"/>
            </a:pPr>
            <a:r>
              <a:rPr lang="en" sz="1400"/>
              <a:t>Address Domain</a:t>
            </a:r>
            <a:endParaRPr sz="1400"/>
          </a:p>
          <a:p>
            <a:pPr marL="914400" lvl="1" indent="-317500" algn="l" rtl="0">
              <a:spcBef>
                <a:spcPts val="0"/>
              </a:spcBef>
              <a:spcAft>
                <a:spcPts val="0"/>
              </a:spcAft>
              <a:buSzPts val="1400"/>
              <a:buChar char="○"/>
            </a:pPr>
            <a:r>
              <a:rPr lang="en" sz="1400"/>
              <a:t>Socket Type</a:t>
            </a:r>
            <a:endParaRPr sz="1400"/>
          </a:p>
          <a:p>
            <a:pPr marL="914400" lvl="1" indent="-317500" algn="l" rtl="0">
              <a:spcBef>
                <a:spcPts val="0"/>
              </a:spcBef>
              <a:spcAft>
                <a:spcPts val="0"/>
              </a:spcAft>
              <a:buSzPts val="1400"/>
              <a:buChar char="○"/>
            </a:pPr>
            <a:r>
              <a:rPr lang="en" sz="1400"/>
              <a:t>Reference: </a:t>
            </a:r>
            <a:endParaRPr sz="1400"/>
          </a:p>
          <a:p>
            <a:pPr marL="1371600" lvl="2" indent="-317500" algn="l" rtl="0">
              <a:spcBef>
                <a:spcPts val="0"/>
              </a:spcBef>
              <a:spcAft>
                <a:spcPts val="0"/>
              </a:spcAft>
              <a:buSzPts val="1400"/>
              <a:buChar char="■"/>
            </a:pPr>
            <a:r>
              <a:rPr lang="en" sz="1400" u="sng">
                <a:solidFill>
                  <a:schemeClr val="hlink"/>
                </a:solidFill>
                <a:hlinkClick r:id="rId3"/>
              </a:rPr>
              <a:t>https://www.cs.rpi.edu/~moorthy/Courses/os98/Pgms/socket.html</a:t>
            </a:r>
            <a:endParaRPr sz="1400"/>
          </a:p>
          <a:p>
            <a:pPr marL="1371600" lvl="2" indent="-317500" algn="l" rtl="0">
              <a:spcBef>
                <a:spcPts val="0"/>
              </a:spcBef>
              <a:spcAft>
                <a:spcPts val="0"/>
              </a:spcAft>
              <a:buSzPts val="1400"/>
              <a:buChar char="■"/>
            </a:pPr>
            <a:r>
              <a:rPr lang="en" sz="1400" u="sng">
                <a:solidFill>
                  <a:schemeClr val="hlink"/>
                </a:solidFill>
                <a:hlinkClick r:id="rId4"/>
              </a:rPr>
              <a:t>https://www.youtube.com/watch?v=LtXEMwSG5-8</a:t>
            </a:r>
            <a:endParaRPr sz="1400"/>
          </a:p>
          <a:p>
            <a:pPr marL="457200" lvl="0" indent="-317500" algn="l" rtl="0">
              <a:spcBef>
                <a:spcPts val="0"/>
              </a:spcBef>
              <a:spcAft>
                <a:spcPts val="0"/>
              </a:spcAft>
              <a:buSzPts val="1400"/>
              <a:buChar char="●"/>
            </a:pPr>
            <a:r>
              <a:rPr lang="en" sz="1400"/>
              <a:t>TCP/UDP</a:t>
            </a:r>
            <a:endParaRPr sz="1400"/>
          </a:p>
          <a:p>
            <a:pPr marL="457200" lvl="0" indent="-317500" algn="l" rtl="0">
              <a:spcBef>
                <a:spcPts val="0"/>
              </a:spcBef>
              <a:spcAft>
                <a:spcPts val="0"/>
              </a:spcAft>
              <a:buSzPts val="1400"/>
              <a:buChar char="●"/>
            </a:pPr>
            <a:r>
              <a:rPr lang="en" sz="1400"/>
              <a:t>Important functions for socket programming + Demo</a:t>
            </a:r>
            <a:endParaRPr sz="1400"/>
          </a:p>
          <a:p>
            <a:pPr marL="457200" lvl="0" indent="-317500" algn="l" rtl="0">
              <a:spcBef>
                <a:spcPts val="0"/>
              </a:spcBef>
              <a:spcAft>
                <a:spcPts val="0"/>
              </a:spcAft>
              <a:buSzPts val="1400"/>
              <a:buChar char="●"/>
            </a:pPr>
            <a:r>
              <a:rPr lang="en" sz="1400"/>
              <a:t>Ports</a:t>
            </a:r>
            <a:endParaRPr sz="1400"/>
          </a:p>
          <a:p>
            <a:pPr marL="457200" lvl="0" indent="-317500" algn="l" rtl="0">
              <a:spcBef>
                <a:spcPts val="0"/>
              </a:spcBef>
              <a:spcAft>
                <a:spcPts val="0"/>
              </a:spcAft>
              <a:buSzPts val="1400"/>
              <a:buChar char="●"/>
            </a:pPr>
            <a:r>
              <a:rPr lang="en" sz="1400"/>
              <a:t>Options</a:t>
            </a:r>
            <a:endParaRPr sz="1400"/>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1b</a:t>
            </a:r>
            <a:endParaRPr/>
          </a:p>
        </p:txBody>
      </p:sp>
      <p:sp>
        <p:nvSpPr>
          <p:cNvPr id="243" name="Google Shape;243;p32"/>
          <p:cNvSpPr/>
          <p:nvPr/>
        </p:nvSpPr>
        <p:spPr>
          <a:xfrm>
            <a:off x="5340725" y="3227300"/>
            <a:ext cx="8124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SERVER</a:t>
            </a:r>
            <a:endParaRPr sz="1200" b="1"/>
          </a:p>
        </p:txBody>
      </p:sp>
      <p:sp>
        <p:nvSpPr>
          <p:cNvPr id="244" name="Google Shape;244;p32"/>
          <p:cNvSpPr/>
          <p:nvPr/>
        </p:nvSpPr>
        <p:spPr>
          <a:xfrm>
            <a:off x="8191300" y="3207675"/>
            <a:ext cx="703200" cy="1557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CHILD</a:t>
            </a:r>
            <a:endParaRPr sz="1200" b="1"/>
          </a:p>
          <a:p>
            <a:pPr marL="0" lvl="0" indent="0" algn="l" rtl="0">
              <a:spcBef>
                <a:spcPts val="0"/>
              </a:spcBef>
              <a:spcAft>
                <a:spcPts val="0"/>
              </a:spcAft>
              <a:buNone/>
            </a:pPr>
            <a:r>
              <a:rPr lang="en" sz="1200" b="1"/>
              <a:t>SHELL</a:t>
            </a:r>
            <a:endParaRPr sz="1200" b="1"/>
          </a:p>
        </p:txBody>
      </p:sp>
      <p:sp>
        <p:nvSpPr>
          <p:cNvPr id="245" name="Google Shape;245;p32"/>
          <p:cNvSpPr/>
          <p:nvPr/>
        </p:nvSpPr>
        <p:spPr>
          <a:xfrm rot="-5400000">
            <a:off x="6964037" y="2629938"/>
            <a:ext cx="416350" cy="1988975"/>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rot="5400000">
            <a:off x="6988637" y="3439138"/>
            <a:ext cx="416350" cy="1988975"/>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txBox="1"/>
          <p:nvPr/>
        </p:nvSpPr>
        <p:spPr>
          <a:xfrm>
            <a:off x="6309863" y="34162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a:t>
            </a:r>
            <a:endParaRPr>
              <a:solidFill>
                <a:schemeClr val="dk1"/>
              </a:solidFill>
            </a:endParaRPr>
          </a:p>
        </p:txBody>
      </p:sp>
      <p:sp>
        <p:nvSpPr>
          <p:cNvPr id="248" name="Google Shape;248;p32"/>
          <p:cNvSpPr txBox="1"/>
          <p:nvPr/>
        </p:nvSpPr>
        <p:spPr>
          <a:xfrm>
            <a:off x="6233663" y="41782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a:t>
            </a:r>
            <a:endParaRPr b="1">
              <a:solidFill>
                <a:schemeClr val="dk1"/>
              </a:solidFill>
            </a:endParaRPr>
          </a:p>
        </p:txBody>
      </p:sp>
      <p:sp>
        <p:nvSpPr>
          <p:cNvPr id="249" name="Google Shape;249;p32"/>
          <p:cNvSpPr/>
          <p:nvPr/>
        </p:nvSpPr>
        <p:spPr>
          <a:xfrm>
            <a:off x="1378325" y="3227300"/>
            <a:ext cx="8124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CLIENT</a:t>
            </a:r>
            <a:endParaRPr sz="1200" b="1"/>
          </a:p>
        </p:txBody>
      </p:sp>
      <p:sp>
        <p:nvSpPr>
          <p:cNvPr id="250" name="Google Shape;250;p32"/>
          <p:cNvSpPr/>
          <p:nvPr/>
        </p:nvSpPr>
        <p:spPr>
          <a:xfrm>
            <a:off x="67150" y="3272900"/>
            <a:ext cx="1311300" cy="3051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251" name="Google Shape;251;p32"/>
          <p:cNvSpPr/>
          <p:nvPr/>
        </p:nvSpPr>
        <p:spPr>
          <a:xfrm>
            <a:off x="67050" y="4281100"/>
            <a:ext cx="1311300" cy="2958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252" name="Google Shape;252;p32"/>
          <p:cNvSpPr/>
          <p:nvPr/>
        </p:nvSpPr>
        <p:spPr>
          <a:xfrm>
            <a:off x="2190725" y="3121950"/>
            <a:ext cx="3150300" cy="17484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TCP SOCKET</a:t>
            </a:r>
            <a:endParaRPr b="1"/>
          </a:p>
        </p:txBody>
      </p:sp>
      <p:sp>
        <p:nvSpPr>
          <p:cNvPr id="253" name="Google Shape;253;p32"/>
          <p:cNvSpPr/>
          <p:nvPr/>
        </p:nvSpPr>
        <p:spPr>
          <a:xfrm>
            <a:off x="1136625" y="1267700"/>
            <a:ext cx="642600" cy="114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PARENT</a:t>
            </a:r>
            <a:endParaRPr sz="800" b="1"/>
          </a:p>
        </p:txBody>
      </p:sp>
      <p:sp>
        <p:nvSpPr>
          <p:cNvPr id="254" name="Google Shape;254;p32"/>
          <p:cNvSpPr/>
          <p:nvPr/>
        </p:nvSpPr>
        <p:spPr>
          <a:xfrm>
            <a:off x="3188526" y="1253325"/>
            <a:ext cx="584700" cy="11403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CHILD</a:t>
            </a:r>
            <a:endParaRPr sz="800" b="1"/>
          </a:p>
          <a:p>
            <a:pPr marL="0" lvl="0" indent="0" algn="l" rtl="0">
              <a:spcBef>
                <a:spcPts val="0"/>
              </a:spcBef>
              <a:spcAft>
                <a:spcPts val="0"/>
              </a:spcAft>
              <a:buNone/>
            </a:pPr>
            <a:r>
              <a:rPr lang="en" sz="800" b="1"/>
              <a:t>SHELL</a:t>
            </a:r>
            <a:endParaRPr sz="800" b="1"/>
          </a:p>
        </p:txBody>
      </p:sp>
      <p:sp>
        <p:nvSpPr>
          <p:cNvPr id="255" name="Google Shape;255;p32"/>
          <p:cNvSpPr/>
          <p:nvPr/>
        </p:nvSpPr>
        <p:spPr>
          <a:xfrm rot="-5400000">
            <a:off x="2302569" y="842554"/>
            <a:ext cx="304784" cy="1431696"/>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rot="5400000">
            <a:off x="2320277" y="1434918"/>
            <a:ext cx="304784" cy="1431696"/>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txBox="1"/>
          <p:nvPr/>
        </p:nvSpPr>
        <p:spPr>
          <a:xfrm>
            <a:off x="1834228" y="1405991"/>
            <a:ext cx="1386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a:t>
            </a:r>
            <a:endParaRPr>
              <a:solidFill>
                <a:schemeClr val="dk1"/>
              </a:solidFill>
            </a:endParaRPr>
          </a:p>
        </p:txBody>
      </p:sp>
      <p:sp>
        <p:nvSpPr>
          <p:cNvPr id="258" name="Google Shape;258;p32"/>
          <p:cNvSpPr txBox="1"/>
          <p:nvPr/>
        </p:nvSpPr>
        <p:spPr>
          <a:xfrm>
            <a:off x="1779378" y="1963804"/>
            <a:ext cx="1386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a:t>
            </a:r>
            <a:endParaRPr b="1">
              <a:solidFill>
                <a:schemeClr val="dk1"/>
              </a:solidFill>
            </a:endParaRPr>
          </a:p>
        </p:txBody>
      </p:sp>
      <p:sp>
        <p:nvSpPr>
          <p:cNvPr id="259" name="Google Shape;259;p32"/>
          <p:cNvSpPr/>
          <p:nvPr/>
        </p:nvSpPr>
        <p:spPr>
          <a:xfrm>
            <a:off x="192822" y="1301072"/>
            <a:ext cx="943800" cy="2232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260" name="Google Shape;260;p32"/>
          <p:cNvSpPr/>
          <p:nvPr/>
        </p:nvSpPr>
        <p:spPr>
          <a:xfrm>
            <a:off x="192750" y="2039112"/>
            <a:ext cx="943800" cy="2166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261" name="Google Shape;261;p32"/>
          <p:cNvSpPr/>
          <p:nvPr/>
        </p:nvSpPr>
        <p:spPr>
          <a:xfrm rot="-5400000">
            <a:off x="3637600" y="2199725"/>
            <a:ext cx="199550" cy="3089800"/>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rot="5400000">
            <a:off x="3674462" y="2819687"/>
            <a:ext cx="144325" cy="3089800"/>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txBox="1"/>
          <p:nvPr/>
        </p:nvSpPr>
        <p:spPr>
          <a:xfrm>
            <a:off x="2190726" y="3539600"/>
            <a:ext cx="31254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 → →  → →  →</a:t>
            </a:r>
            <a:endParaRPr>
              <a:solidFill>
                <a:schemeClr val="dk1"/>
              </a:solidFill>
            </a:endParaRPr>
          </a:p>
        </p:txBody>
      </p:sp>
      <p:sp>
        <p:nvSpPr>
          <p:cNvPr id="264" name="Google Shape;264;p32"/>
          <p:cNvSpPr txBox="1"/>
          <p:nvPr/>
        </p:nvSpPr>
        <p:spPr>
          <a:xfrm>
            <a:off x="2201726" y="4173600"/>
            <a:ext cx="30804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 ← ←  ← ←  </a:t>
            </a:r>
            <a:endParaRPr b="1">
              <a:solidFill>
                <a:schemeClr val="dk1"/>
              </a:solidFill>
            </a:endParaRPr>
          </a:p>
        </p:txBody>
      </p:sp>
      <p:sp>
        <p:nvSpPr>
          <p:cNvPr id="265" name="Google Shape;265;p32"/>
          <p:cNvSpPr txBox="1"/>
          <p:nvPr/>
        </p:nvSpPr>
        <p:spPr>
          <a:xfrm>
            <a:off x="5569050" y="971350"/>
            <a:ext cx="3263100" cy="13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TCP Socket - </a:t>
            </a:r>
            <a:endParaRPr/>
          </a:p>
          <a:p>
            <a:pPr marL="457200" lvl="0" indent="-317500" algn="l" rtl="0">
              <a:spcBef>
                <a:spcPts val="0"/>
              </a:spcBef>
              <a:spcAft>
                <a:spcPts val="0"/>
              </a:spcAft>
              <a:buSzPts val="1400"/>
              <a:buChar char="●"/>
            </a:pPr>
            <a:r>
              <a:rPr lang="en"/>
              <a:t>Socket is again a file descriptor</a:t>
            </a:r>
            <a:endParaRPr/>
          </a:p>
          <a:p>
            <a:pPr marL="457200" lvl="0" indent="-317500" algn="l" rtl="0">
              <a:spcBef>
                <a:spcPts val="0"/>
              </a:spcBef>
              <a:spcAft>
                <a:spcPts val="0"/>
              </a:spcAft>
              <a:buSzPts val="1400"/>
              <a:buChar char="●"/>
            </a:pPr>
            <a:r>
              <a:rPr lang="en"/>
              <a:t>Full duplex - you can read and write from the same file descriptor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1b - File descriptors (TELNET client)</a:t>
            </a:r>
            <a:endParaRPr/>
          </a:p>
        </p:txBody>
      </p:sp>
      <p:sp>
        <p:nvSpPr>
          <p:cNvPr id="271" name="Google Shape;271;p33"/>
          <p:cNvSpPr/>
          <p:nvPr/>
        </p:nvSpPr>
        <p:spPr>
          <a:xfrm>
            <a:off x="5340725" y="3455900"/>
            <a:ext cx="8124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SERVER</a:t>
            </a:r>
            <a:endParaRPr sz="1200" b="1"/>
          </a:p>
        </p:txBody>
      </p:sp>
      <p:sp>
        <p:nvSpPr>
          <p:cNvPr id="272" name="Google Shape;272;p33"/>
          <p:cNvSpPr/>
          <p:nvPr/>
        </p:nvSpPr>
        <p:spPr>
          <a:xfrm>
            <a:off x="8191300" y="3436275"/>
            <a:ext cx="703200" cy="1557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CHILD</a:t>
            </a:r>
            <a:endParaRPr sz="1200" b="1"/>
          </a:p>
          <a:p>
            <a:pPr marL="0" lvl="0" indent="0" algn="l" rtl="0">
              <a:spcBef>
                <a:spcPts val="0"/>
              </a:spcBef>
              <a:spcAft>
                <a:spcPts val="0"/>
              </a:spcAft>
              <a:buNone/>
            </a:pPr>
            <a:r>
              <a:rPr lang="en" sz="1200" b="1"/>
              <a:t>SHELL</a:t>
            </a:r>
            <a:endParaRPr sz="1200" b="1"/>
          </a:p>
        </p:txBody>
      </p:sp>
      <p:sp>
        <p:nvSpPr>
          <p:cNvPr id="273" name="Google Shape;273;p33"/>
          <p:cNvSpPr/>
          <p:nvPr/>
        </p:nvSpPr>
        <p:spPr>
          <a:xfrm rot="-5400000">
            <a:off x="6964037" y="2858538"/>
            <a:ext cx="416350" cy="1988975"/>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rot="5400000">
            <a:off x="6988637" y="3667738"/>
            <a:ext cx="416350" cy="1988975"/>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txBox="1"/>
          <p:nvPr/>
        </p:nvSpPr>
        <p:spPr>
          <a:xfrm>
            <a:off x="6309863" y="36448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a:t>
            </a:r>
            <a:endParaRPr>
              <a:solidFill>
                <a:schemeClr val="dk1"/>
              </a:solidFill>
            </a:endParaRPr>
          </a:p>
        </p:txBody>
      </p:sp>
      <p:sp>
        <p:nvSpPr>
          <p:cNvPr id="276" name="Google Shape;276;p33"/>
          <p:cNvSpPr txBox="1"/>
          <p:nvPr/>
        </p:nvSpPr>
        <p:spPr>
          <a:xfrm>
            <a:off x="6233663" y="44068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a:t>
            </a:r>
            <a:endParaRPr b="1">
              <a:solidFill>
                <a:schemeClr val="dk1"/>
              </a:solidFill>
            </a:endParaRPr>
          </a:p>
        </p:txBody>
      </p:sp>
      <p:sp>
        <p:nvSpPr>
          <p:cNvPr id="277" name="Google Shape;277;p33"/>
          <p:cNvSpPr/>
          <p:nvPr/>
        </p:nvSpPr>
        <p:spPr>
          <a:xfrm>
            <a:off x="1378325" y="3455900"/>
            <a:ext cx="812400" cy="1557600"/>
          </a:xfrm>
          <a:prstGeom prst="rect">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CLIENT</a:t>
            </a:r>
            <a:endParaRPr sz="1200" b="1"/>
          </a:p>
        </p:txBody>
      </p:sp>
      <p:sp>
        <p:nvSpPr>
          <p:cNvPr id="278" name="Google Shape;278;p33"/>
          <p:cNvSpPr/>
          <p:nvPr/>
        </p:nvSpPr>
        <p:spPr>
          <a:xfrm>
            <a:off x="67150" y="3501500"/>
            <a:ext cx="1311300" cy="3051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279" name="Google Shape;279;p33"/>
          <p:cNvSpPr/>
          <p:nvPr/>
        </p:nvSpPr>
        <p:spPr>
          <a:xfrm>
            <a:off x="67050" y="4509700"/>
            <a:ext cx="1311300" cy="2958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280" name="Google Shape;280;p33"/>
          <p:cNvSpPr/>
          <p:nvPr/>
        </p:nvSpPr>
        <p:spPr>
          <a:xfrm>
            <a:off x="2190725" y="3350550"/>
            <a:ext cx="3150300" cy="17484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TCP SOCKET</a:t>
            </a:r>
            <a:endParaRPr b="1"/>
          </a:p>
        </p:txBody>
      </p:sp>
      <p:sp>
        <p:nvSpPr>
          <p:cNvPr id="281" name="Google Shape;281;p33"/>
          <p:cNvSpPr/>
          <p:nvPr/>
        </p:nvSpPr>
        <p:spPr>
          <a:xfrm rot="-5400000">
            <a:off x="3648188" y="2438912"/>
            <a:ext cx="178375" cy="3089800"/>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rot="5400000">
            <a:off x="3661912" y="3035737"/>
            <a:ext cx="169425" cy="3089800"/>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txBox="1"/>
          <p:nvPr/>
        </p:nvSpPr>
        <p:spPr>
          <a:xfrm>
            <a:off x="2190726" y="3768200"/>
            <a:ext cx="31254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 → →  → →  →</a:t>
            </a:r>
            <a:endParaRPr>
              <a:solidFill>
                <a:schemeClr val="dk1"/>
              </a:solidFill>
            </a:endParaRPr>
          </a:p>
        </p:txBody>
      </p:sp>
      <p:sp>
        <p:nvSpPr>
          <p:cNvPr id="284" name="Google Shape;284;p33"/>
          <p:cNvSpPr txBox="1"/>
          <p:nvPr/>
        </p:nvSpPr>
        <p:spPr>
          <a:xfrm>
            <a:off x="2201726" y="4326000"/>
            <a:ext cx="30804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 ← ←  ← ←  </a:t>
            </a:r>
            <a:endParaRPr b="1">
              <a:solidFill>
                <a:schemeClr val="dk1"/>
              </a:solidFill>
            </a:endParaRPr>
          </a:p>
        </p:txBody>
      </p:sp>
      <p:sp>
        <p:nvSpPr>
          <p:cNvPr id="285" name="Google Shape;285;p33"/>
          <p:cNvSpPr/>
          <p:nvPr/>
        </p:nvSpPr>
        <p:spPr>
          <a:xfrm>
            <a:off x="1698426" y="1242925"/>
            <a:ext cx="854700" cy="14112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PARENT</a:t>
            </a:r>
            <a:endParaRPr sz="1200" b="1"/>
          </a:p>
        </p:txBody>
      </p:sp>
      <p:sp>
        <p:nvSpPr>
          <p:cNvPr id="286" name="Google Shape;286;p33"/>
          <p:cNvSpPr/>
          <p:nvPr/>
        </p:nvSpPr>
        <p:spPr>
          <a:xfrm>
            <a:off x="3953799" y="1225137"/>
            <a:ext cx="642600" cy="14112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CHILD</a:t>
            </a:r>
            <a:endParaRPr sz="800" b="1"/>
          </a:p>
          <a:p>
            <a:pPr marL="0" lvl="0" indent="0" algn="l" rtl="0">
              <a:spcBef>
                <a:spcPts val="0"/>
              </a:spcBef>
              <a:spcAft>
                <a:spcPts val="0"/>
              </a:spcAft>
              <a:buNone/>
            </a:pPr>
            <a:r>
              <a:rPr lang="en" sz="800" b="1"/>
              <a:t>SHELL</a:t>
            </a:r>
            <a:endParaRPr sz="800" b="1"/>
          </a:p>
        </p:txBody>
      </p:sp>
      <p:sp>
        <p:nvSpPr>
          <p:cNvPr id="287" name="Google Shape;287;p33"/>
          <p:cNvSpPr/>
          <p:nvPr/>
        </p:nvSpPr>
        <p:spPr>
          <a:xfrm rot="-5400000">
            <a:off x="2958905" y="815831"/>
            <a:ext cx="377167" cy="1573672"/>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rot="5400000">
            <a:off x="2978369" y="1548877"/>
            <a:ext cx="377167" cy="1573672"/>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txBox="1"/>
          <p:nvPr/>
        </p:nvSpPr>
        <p:spPr>
          <a:xfrm>
            <a:off x="2465200" y="1414061"/>
            <a:ext cx="1524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a:t>
            </a:r>
            <a:endParaRPr>
              <a:solidFill>
                <a:schemeClr val="dk1"/>
              </a:solidFill>
            </a:endParaRPr>
          </a:p>
        </p:txBody>
      </p:sp>
      <p:sp>
        <p:nvSpPr>
          <p:cNvPr id="290" name="Google Shape;290;p33"/>
          <p:cNvSpPr txBox="1"/>
          <p:nvPr/>
        </p:nvSpPr>
        <p:spPr>
          <a:xfrm>
            <a:off x="2404911" y="2104349"/>
            <a:ext cx="1524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a:t>
            </a:r>
            <a:r>
              <a:rPr lang="en" b="1">
                <a:solidFill>
                  <a:schemeClr val="dk1"/>
                </a:solidFill>
              </a:rPr>
              <a:t> ← ← ← ← ← </a:t>
            </a:r>
            <a:endParaRPr b="1">
              <a:solidFill>
                <a:schemeClr val="dk1"/>
              </a:solidFill>
            </a:endParaRPr>
          </a:p>
        </p:txBody>
      </p:sp>
      <p:sp>
        <p:nvSpPr>
          <p:cNvPr id="291" name="Google Shape;291;p33"/>
          <p:cNvSpPr/>
          <p:nvPr/>
        </p:nvSpPr>
        <p:spPr>
          <a:xfrm>
            <a:off x="661023" y="1284224"/>
            <a:ext cx="1037400" cy="2760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292" name="Google Shape;292;p33"/>
          <p:cNvSpPr/>
          <p:nvPr/>
        </p:nvSpPr>
        <p:spPr>
          <a:xfrm>
            <a:off x="660944" y="2197542"/>
            <a:ext cx="1037400" cy="2679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293" name="Google Shape;293;p33"/>
          <p:cNvSpPr txBox="1"/>
          <p:nvPr/>
        </p:nvSpPr>
        <p:spPr>
          <a:xfrm>
            <a:off x="246075" y="906650"/>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STDIN - Input from Keyboard</a:t>
            </a:r>
            <a:endParaRPr sz="1000"/>
          </a:p>
        </p:txBody>
      </p:sp>
      <p:sp>
        <p:nvSpPr>
          <p:cNvPr id="294" name="Google Shape;294;p33"/>
          <p:cNvSpPr txBox="1"/>
          <p:nvPr/>
        </p:nvSpPr>
        <p:spPr>
          <a:xfrm>
            <a:off x="246075" y="2407803"/>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STDOUT - Output to monitor</a:t>
            </a:r>
            <a:endParaRPr sz="1000"/>
          </a:p>
        </p:txBody>
      </p:sp>
      <p:sp>
        <p:nvSpPr>
          <p:cNvPr id="295" name="Google Shape;295;p33"/>
          <p:cNvSpPr txBox="1"/>
          <p:nvPr/>
        </p:nvSpPr>
        <p:spPr>
          <a:xfrm>
            <a:off x="2604505" y="906650"/>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FD1 - Write end of pipe to child shell</a:t>
            </a:r>
            <a:endParaRPr sz="1000"/>
          </a:p>
        </p:txBody>
      </p:sp>
      <p:sp>
        <p:nvSpPr>
          <p:cNvPr id="296" name="Google Shape;296;p33"/>
          <p:cNvSpPr txBox="1"/>
          <p:nvPr/>
        </p:nvSpPr>
        <p:spPr>
          <a:xfrm>
            <a:off x="2604505" y="2464822"/>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FD2 - Read end of pipe from child shell</a:t>
            </a:r>
            <a:endParaRPr sz="1000"/>
          </a:p>
        </p:txBody>
      </p:sp>
      <p:sp>
        <p:nvSpPr>
          <p:cNvPr id="297" name="Google Shape;297;p33"/>
          <p:cNvSpPr txBox="1"/>
          <p:nvPr/>
        </p:nvSpPr>
        <p:spPr>
          <a:xfrm>
            <a:off x="17475" y="3192650"/>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STDIN - Input from Keyboard</a:t>
            </a:r>
            <a:endParaRPr sz="1000"/>
          </a:p>
        </p:txBody>
      </p:sp>
      <p:sp>
        <p:nvSpPr>
          <p:cNvPr id="298" name="Google Shape;298;p33"/>
          <p:cNvSpPr txBox="1"/>
          <p:nvPr/>
        </p:nvSpPr>
        <p:spPr>
          <a:xfrm>
            <a:off x="169875" y="4160403"/>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STDOUT - Output to monitor</a:t>
            </a:r>
            <a:endParaRPr sz="1000"/>
          </a:p>
        </p:txBody>
      </p:sp>
      <p:sp>
        <p:nvSpPr>
          <p:cNvPr id="299" name="Google Shape;299;p33"/>
          <p:cNvSpPr txBox="1"/>
          <p:nvPr/>
        </p:nvSpPr>
        <p:spPr>
          <a:xfrm>
            <a:off x="3137905" y="3421250"/>
            <a:ext cx="1261500" cy="3363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FD1 = SocketFD</a:t>
            </a:r>
            <a:endParaRPr sz="1000" b="1"/>
          </a:p>
        </p:txBody>
      </p:sp>
      <p:sp>
        <p:nvSpPr>
          <p:cNvPr id="300" name="Google Shape;300;p33"/>
          <p:cNvSpPr txBox="1"/>
          <p:nvPr/>
        </p:nvSpPr>
        <p:spPr>
          <a:xfrm>
            <a:off x="3137905" y="4716650"/>
            <a:ext cx="1261500" cy="3363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FD2 = SocketFD</a:t>
            </a:r>
            <a:endParaRPr sz="1000" b="1"/>
          </a:p>
        </p:txBody>
      </p:sp>
      <p:sp>
        <p:nvSpPr>
          <p:cNvPr id="301" name="Google Shape;301;p33"/>
          <p:cNvSpPr txBox="1"/>
          <p:nvPr/>
        </p:nvSpPr>
        <p:spPr>
          <a:xfrm>
            <a:off x="5569050" y="971350"/>
            <a:ext cx="3263100" cy="13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TCP Socket - </a:t>
            </a:r>
            <a:endParaRPr/>
          </a:p>
          <a:p>
            <a:pPr marL="457200" lvl="0" indent="-317500" algn="l" rtl="0">
              <a:spcBef>
                <a:spcPts val="0"/>
              </a:spcBef>
              <a:spcAft>
                <a:spcPts val="0"/>
              </a:spcAft>
              <a:buSzPts val="1400"/>
              <a:buChar char="●"/>
            </a:pPr>
            <a:r>
              <a:rPr lang="en"/>
              <a:t>Socket is again a file descriptor</a:t>
            </a:r>
            <a:endParaRPr/>
          </a:p>
          <a:p>
            <a:pPr marL="457200" lvl="0" indent="-317500" algn="l" rtl="0">
              <a:spcBef>
                <a:spcPts val="0"/>
              </a:spcBef>
              <a:spcAft>
                <a:spcPts val="0"/>
              </a:spcAft>
              <a:buSzPts val="1400"/>
              <a:buChar char="●"/>
            </a:pPr>
            <a:r>
              <a:rPr lang="en"/>
              <a:t>Full duplex - you can read and write from the same file descriptor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02" name="Google Shape;302;p33"/>
          <p:cNvSpPr/>
          <p:nvPr/>
        </p:nvSpPr>
        <p:spPr>
          <a:xfrm>
            <a:off x="6031575" y="2516250"/>
            <a:ext cx="323700" cy="24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txBox="1"/>
          <p:nvPr/>
        </p:nvSpPr>
        <p:spPr>
          <a:xfrm>
            <a:off x="6360225" y="2507000"/>
            <a:ext cx="1723500" cy="24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Modified file descriptors</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1b - File descriptors (TELNET server)</a:t>
            </a:r>
            <a:endParaRPr/>
          </a:p>
        </p:txBody>
      </p:sp>
      <p:sp>
        <p:nvSpPr>
          <p:cNvPr id="309" name="Google Shape;309;p34"/>
          <p:cNvSpPr/>
          <p:nvPr/>
        </p:nvSpPr>
        <p:spPr>
          <a:xfrm>
            <a:off x="5340725" y="3455900"/>
            <a:ext cx="812400" cy="1557600"/>
          </a:xfrm>
          <a:prstGeom prst="rect">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SERVER</a:t>
            </a:r>
            <a:endParaRPr sz="1200" b="1"/>
          </a:p>
        </p:txBody>
      </p:sp>
      <p:sp>
        <p:nvSpPr>
          <p:cNvPr id="310" name="Google Shape;310;p34"/>
          <p:cNvSpPr/>
          <p:nvPr/>
        </p:nvSpPr>
        <p:spPr>
          <a:xfrm>
            <a:off x="8191300" y="3436275"/>
            <a:ext cx="703200" cy="1557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CHILD</a:t>
            </a:r>
            <a:endParaRPr sz="1200" b="1"/>
          </a:p>
          <a:p>
            <a:pPr marL="0" lvl="0" indent="0" algn="l" rtl="0">
              <a:spcBef>
                <a:spcPts val="0"/>
              </a:spcBef>
              <a:spcAft>
                <a:spcPts val="0"/>
              </a:spcAft>
              <a:buNone/>
            </a:pPr>
            <a:r>
              <a:rPr lang="en" sz="1200" b="1"/>
              <a:t>SHELL</a:t>
            </a:r>
            <a:endParaRPr sz="1200" b="1"/>
          </a:p>
        </p:txBody>
      </p:sp>
      <p:sp>
        <p:nvSpPr>
          <p:cNvPr id="311" name="Google Shape;311;p34"/>
          <p:cNvSpPr/>
          <p:nvPr/>
        </p:nvSpPr>
        <p:spPr>
          <a:xfrm rot="-5400000">
            <a:off x="6964037" y="2858538"/>
            <a:ext cx="416350" cy="1988975"/>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5400000">
            <a:off x="6988637" y="3667738"/>
            <a:ext cx="416350" cy="1988975"/>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txBox="1"/>
          <p:nvPr/>
        </p:nvSpPr>
        <p:spPr>
          <a:xfrm>
            <a:off x="6309863" y="36448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a:t>
            </a:r>
            <a:endParaRPr>
              <a:solidFill>
                <a:schemeClr val="dk1"/>
              </a:solidFill>
            </a:endParaRPr>
          </a:p>
        </p:txBody>
      </p:sp>
      <p:sp>
        <p:nvSpPr>
          <p:cNvPr id="314" name="Google Shape;314;p34"/>
          <p:cNvSpPr txBox="1"/>
          <p:nvPr/>
        </p:nvSpPr>
        <p:spPr>
          <a:xfrm>
            <a:off x="6233663" y="44068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a:t>
            </a:r>
            <a:endParaRPr b="1">
              <a:solidFill>
                <a:schemeClr val="dk1"/>
              </a:solidFill>
            </a:endParaRPr>
          </a:p>
        </p:txBody>
      </p:sp>
      <p:sp>
        <p:nvSpPr>
          <p:cNvPr id="315" name="Google Shape;315;p34"/>
          <p:cNvSpPr/>
          <p:nvPr/>
        </p:nvSpPr>
        <p:spPr>
          <a:xfrm>
            <a:off x="1378325" y="3455900"/>
            <a:ext cx="8124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CLIENT</a:t>
            </a:r>
            <a:endParaRPr sz="1200" b="1"/>
          </a:p>
        </p:txBody>
      </p:sp>
      <p:sp>
        <p:nvSpPr>
          <p:cNvPr id="316" name="Google Shape;316;p34"/>
          <p:cNvSpPr/>
          <p:nvPr/>
        </p:nvSpPr>
        <p:spPr>
          <a:xfrm>
            <a:off x="67150" y="3501500"/>
            <a:ext cx="1311300" cy="3051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317" name="Google Shape;317;p34"/>
          <p:cNvSpPr/>
          <p:nvPr/>
        </p:nvSpPr>
        <p:spPr>
          <a:xfrm>
            <a:off x="67050" y="4509700"/>
            <a:ext cx="1311300" cy="2958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318" name="Google Shape;318;p34"/>
          <p:cNvSpPr/>
          <p:nvPr/>
        </p:nvSpPr>
        <p:spPr>
          <a:xfrm>
            <a:off x="2190725" y="3350550"/>
            <a:ext cx="3150300" cy="17484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TCP SOCKET</a:t>
            </a:r>
            <a:endParaRPr b="1"/>
          </a:p>
        </p:txBody>
      </p:sp>
      <p:sp>
        <p:nvSpPr>
          <p:cNvPr id="319" name="Google Shape;319;p34"/>
          <p:cNvSpPr/>
          <p:nvPr/>
        </p:nvSpPr>
        <p:spPr>
          <a:xfrm rot="-5400000">
            <a:off x="3648188" y="2438912"/>
            <a:ext cx="178375" cy="3089800"/>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5400000">
            <a:off x="3661912" y="3035737"/>
            <a:ext cx="169425" cy="3089800"/>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txBox="1"/>
          <p:nvPr/>
        </p:nvSpPr>
        <p:spPr>
          <a:xfrm>
            <a:off x="2190726" y="3768200"/>
            <a:ext cx="31254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 → →  → →  →</a:t>
            </a:r>
            <a:endParaRPr>
              <a:solidFill>
                <a:schemeClr val="dk1"/>
              </a:solidFill>
            </a:endParaRPr>
          </a:p>
        </p:txBody>
      </p:sp>
      <p:sp>
        <p:nvSpPr>
          <p:cNvPr id="322" name="Google Shape;322;p34"/>
          <p:cNvSpPr txBox="1"/>
          <p:nvPr/>
        </p:nvSpPr>
        <p:spPr>
          <a:xfrm>
            <a:off x="2201726" y="4326000"/>
            <a:ext cx="30804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 ← ←  ← ←  </a:t>
            </a:r>
            <a:endParaRPr b="1">
              <a:solidFill>
                <a:schemeClr val="dk1"/>
              </a:solidFill>
            </a:endParaRPr>
          </a:p>
        </p:txBody>
      </p:sp>
      <p:sp>
        <p:nvSpPr>
          <p:cNvPr id="323" name="Google Shape;323;p34"/>
          <p:cNvSpPr txBox="1"/>
          <p:nvPr/>
        </p:nvSpPr>
        <p:spPr>
          <a:xfrm>
            <a:off x="5569050" y="971350"/>
            <a:ext cx="3263100" cy="13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TCP Socket - </a:t>
            </a:r>
            <a:endParaRPr/>
          </a:p>
          <a:p>
            <a:pPr marL="457200" lvl="0" indent="-317500" algn="l" rtl="0">
              <a:spcBef>
                <a:spcPts val="0"/>
              </a:spcBef>
              <a:spcAft>
                <a:spcPts val="0"/>
              </a:spcAft>
              <a:buSzPts val="1400"/>
              <a:buChar char="●"/>
            </a:pPr>
            <a:r>
              <a:rPr lang="en"/>
              <a:t>Socket is again a file descriptor</a:t>
            </a:r>
            <a:endParaRPr/>
          </a:p>
          <a:p>
            <a:pPr marL="457200" lvl="0" indent="-317500" algn="l" rtl="0">
              <a:spcBef>
                <a:spcPts val="0"/>
              </a:spcBef>
              <a:spcAft>
                <a:spcPts val="0"/>
              </a:spcAft>
              <a:buSzPts val="1400"/>
              <a:buChar char="●"/>
            </a:pPr>
            <a:r>
              <a:rPr lang="en"/>
              <a:t>Full duplex - you can read and write from the same file descriptor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24" name="Google Shape;324;p34"/>
          <p:cNvSpPr/>
          <p:nvPr/>
        </p:nvSpPr>
        <p:spPr>
          <a:xfrm>
            <a:off x="1698426" y="1242925"/>
            <a:ext cx="854700" cy="14112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PARENT</a:t>
            </a:r>
            <a:endParaRPr sz="1200" b="1"/>
          </a:p>
        </p:txBody>
      </p:sp>
      <p:sp>
        <p:nvSpPr>
          <p:cNvPr id="325" name="Google Shape;325;p34"/>
          <p:cNvSpPr/>
          <p:nvPr/>
        </p:nvSpPr>
        <p:spPr>
          <a:xfrm>
            <a:off x="3953799" y="1225137"/>
            <a:ext cx="642600" cy="14112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CHILD</a:t>
            </a:r>
            <a:endParaRPr sz="800" b="1"/>
          </a:p>
          <a:p>
            <a:pPr marL="0" lvl="0" indent="0" algn="l" rtl="0">
              <a:spcBef>
                <a:spcPts val="0"/>
              </a:spcBef>
              <a:spcAft>
                <a:spcPts val="0"/>
              </a:spcAft>
              <a:buNone/>
            </a:pPr>
            <a:r>
              <a:rPr lang="en" sz="800" b="1"/>
              <a:t>SHELL</a:t>
            </a:r>
            <a:endParaRPr sz="800" b="1"/>
          </a:p>
        </p:txBody>
      </p:sp>
      <p:sp>
        <p:nvSpPr>
          <p:cNvPr id="326" name="Google Shape;326;p34"/>
          <p:cNvSpPr/>
          <p:nvPr/>
        </p:nvSpPr>
        <p:spPr>
          <a:xfrm rot="-5400000">
            <a:off x="2958905" y="815831"/>
            <a:ext cx="377167" cy="1573672"/>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rot="5400000">
            <a:off x="2978369" y="1548877"/>
            <a:ext cx="377167" cy="1573672"/>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txBox="1"/>
          <p:nvPr/>
        </p:nvSpPr>
        <p:spPr>
          <a:xfrm>
            <a:off x="2465200" y="1414061"/>
            <a:ext cx="1524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a:t>
            </a:r>
            <a:endParaRPr>
              <a:solidFill>
                <a:schemeClr val="dk1"/>
              </a:solidFill>
            </a:endParaRPr>
          </a:p>
        </p:txBody>
      </p:sp>
      <p:sp>
        <p:nvSpPr>
          <p:cNvPr id="329" name="Google Shape;329;p34"/>
          <p:cNvSpPr txBox="1"/>
          <p:nvPr/>
        </p:nvSpPr>
        <p:spPr>
          <a:xfrm>
            <a:off x="2404911" y="2104349"/>
            <a:ext cx="1524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a:t>
            </a:r>
            <a:r>
              <a:rPr lang="en" b="1">
                <a:solidFill>
                  <a:schemeClr val="dk1"/>
                </a:solidFill>
              </a:rPr>
              <a:t> ← ← ← ← ← </a:t>
            </a:r>
            <a:endParaRPr b="1">
              <a:solidFill>
                <a:schemeClr val="dk1"/>
              </a:solidFill>
            </a:endParaRPr>
          </a:p>
        </p:txBody>
      </p:sp>
      <p:sp>
        <p:nvSpPr>
          <p:cNvPr id="330" name="Google Shape;330;p34"/>
          <p:cNvSpPr/>
          <p:nvPr/>
        </p:nvSpPr>
        <p:spPr>
          <a:xfrm>
            <a:off x="661023" y="1284224"/>
            <a:ext cx="1037400" cy="2760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331" name="Google Shape;331;p34"/>
          <p:cNvSpPr/>
          <p:nvPr/>
        </p:nvSpPr>
        <p:spPr>
          <a:xfrm>
            <a:off x="660944" y="2197542"/>
            <a:ext cx="1037400" cy="2679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332" name="Google Shape;332;p34"/>
          <p:cNvSpPr txBox="1"/>
          <p:nvPr/>
        </p:nvSpPr>
        <p:spPr>
          <a:xfrm>
            <a:off x="246075" y="906650"/>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STDIN - Input from Keyboard</a:t>
            </a:r>
            <a:endParaRPr sz="1000"/>
          </a:p>
        </p:txBody>
      </p:sp>
      <p:sp>
        <p:nvSpPr>
          <p:cNvPr id="333" name="Google Shape;333;p34"/>
          <p:cNvSpPr txBox="1"/>
          <p:nvPr/>
        </p:nvSpPr>
        <p:spPr>
          <a:xfrm>
            <a:off x="246075" y="2407803"/>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STDOUT - Output to monitor</a:t>
            </a:r>
            <a:endParaRPr sz="1000"/>
          </a:p>
        </p:txBody>
      </p:sp>
      <p:sp>
        <p:nvSpPr>
          <p:cNvPr id="334" name="Google Shape;334;p34"/>
          <p:cNvSpPr txBox="1"/>
          <p:nvPr/>
        </p:nvSpPr>
        <p:spPr>
          <a:xfrm>
            <a:off x="2604505" y="906650"/>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FD1 - Write end of pipe to child shell</a:t>
            </a:r>
            <a:endParaRPr sz="1000"/>
          </a:p>
        </p:txBody>
      </p:sp>
      <p:sp>
        <p:nvSpPr>
          <p:cNvPr id="335" name="Google Shape;335;p34"/>
          <p:cNvSpPr txBox="1"/>
          <p:nvPr/>
        </p:nvSpPr>
        <p:spPr>
          <a:xfrm>
            <a:off x="2604505" y="2464822"/>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FD2 - Read end of pipe from child shell</a:t>
            </a:r>
            <a:endParaRPr sz="1000"/>
          </a:p>
        </p:txBody>
      </p:sp>
      <p:sp>
        <p:nvSpPr>
          <p:cNvPr id="336" name="Google Shape;336;p34"/>
          <p:cNvSpPr txBox="1"/>
          <p:nvPr/>
        </p:nvSpPr>
        <p:spPr>
          <a:xfrm>
            <a:off x="3137900" y="3421250"/>
            <a:ext cx="1311300" cy="3363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STDIN = SocketFD</a:t>
            </a:r>
            <a:endParaRPr sz="1000" b="1"/>
          </a:p>
        </p:txBody>
      </p:sp>
      <p:sp>
        <p:nvSpPr>
          <p:cNvPr id="337" name="Google Shape;337;p34"/>
          <p:cNvSpPr txBox="1"/>
          <p:nvPr/>
        </p:nvSpPr>
        <p:spPr>
          <a:xfrm>
            <a:off x="3074213" y="4716650"/>
            <a:ext cx="1497600" cy="336300"/>
          </a:xfrm>
          <a:prstGeom prst="rect">
            <a:avLst/>
          </a:prstGeom>
          <a:solidFill>
            <a:srgbClr val="F4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STDOUT = SocketFD</a:t>
            </a:r>
            <a:endParaRPr sz="1000" b="1"/>
          </a:p>
        </p:txBody>
      </p:sp>
      <p:sp>
        <p:nvSpPr>
          <p:cNvPr id="338" name="Google Shape;338;p34"/>
          <p:cNvSpPr txBox="1"/>
          <p:nvPr/>
        </p:nvSpPr>
        <p:spPr>
          <a:xfrm>
            <a:off x="6468205" y="3210400"/>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FD1 - Write end of pipe to child shell</a:t>
            </a:r>
            <a:endParaRPr sz="800"/>
          </a:p>
        </p:txBody>
      </p:sp>
      <p:sp>
        <p:nvSpPr>
          <p:cNvPr id="339" name="Google Shape;339;p34"/>
          <p:cNvSpPr txBox="1"/>
          <p:nvPr/>
        </p:nvSpPr>
        <p:spPr>
          <a:xfrm>
            <a:off x="6468205" y="4805497"/>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FD2 - Read end of pipe from child shell</a:t>
            </a:r>
            <a:endParaRPr sz="800"/>
          </a:p>
        </p:txBody>
      </p:sp>
      <p:sp>
        <p:nvSpPr>
          <p:cNvPr id="340" name="Google Shape;340;p34"/>
          <p:cNvSpPr/>
          <p:nvPr/>
        </p:nvSpPr>
        <p:spPr>
          <a:xfrm>
            <a:off x="6031575" y="2516250"/>
            <a:ext cx="323700" cy="24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txBox="1"/>
          <p:nvPr/>
        </p:nvSpPr>
        <p:spPr>
          <a:xfrm>
            <a:off x="6360225" y="2507000"/>
            <a:ext cx="1723500" cy="24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Modified file descriptors</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5"/>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1b - Poll (TELNET client)</a:t>
            </a:r>
            <a:endParaRPr/>
          </a:p>
        </p:txBody>
      </p:sp>
      <p:sp>
        <p:nvSpPr>
          <p:cNvPr id="347" name="Google Shape;347;p35"/>
          <p:cNvSpPr/>
          <p:nvPr/>
        </p:nvSpPr>
        <p:spPr>
          <a:xfrm>
            <a:off x="5340725" y="3455900"/>
            <a:ext cx="8124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SERVER</a:t>
            </a:r>
            <a:endParaRPr sz="1200" b="1"/>
          </a:p>
        </p:txBody>
      </p:sp>
      <p:sp>
        <p:nvSpPr>
          <p:cNvPr id="348" name="Google Shape;348;p35"/>
          <p:cNvSpPr/>
          <p:nvPr/>
        </p:nvSpPr>
        <p:spPr>
          <a:xfrm>
            <a:off x="8191300" y="3436275"/>
            <a:ext cx="703200" cy="1557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CHILD</a:t>
            </a:r>
            <a:endParaRPr sz="1200" b="1"/>
          </a:p>
          <a:p>
            <a:pPr marL="0" lvl="0" indent="0" algn="l" rtl="0">
              <a:spcBef>
                <a:spcPts val="0"/>
              </a:spcBef>
              <a:spcAft>
                <a:spcPts val="0"/>
              </a:spcAft>
              <a:buNone/>
            </a:pPr>
            <a:r>
              <a:rPr lang="en" sz="1200" b="1"/>
              <a:t>SHELL</a:t>
            </a:r>
            <a:endParaRPr sz="1200" b="1"/>
          </a:p>
        </p:txBody>
      </p:sp>
      <p:sp>
        <p:nvSpPr>
          <p:cNvPr id="349" name="Google Shape;349;p35"/>
          <p:cNvSpPr/>
          <p:nvPr/>
        </p:nvSpPr>
        <p:spPr>
          <a:xfrm rot="-5400000">
            <a:off x="6964037" y="2858538"/>
            <a:ext cx="416350" cy="1988975"/>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rot="5400000">
            <a:off x="6988637" y="3667738"/>
            <a:ext cx="416350" cy="1988975"/>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txBox="1"/>
          <p:nvPr/>
        </p:nvSpPr>
        <p:spPr>
          <a:xfrm>
            <a:off x="6309863" y="36448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a:t>
            </a:r>
            <a:endParaRPr>
              <a:solidFill>
                <a:schemeClr val="dk1"/>
              </a:solidFill>
            </a:endParaRPr>
          </a:p>
        </p:txBody>
      </p:sp>
      <p:sp>
        <p:nvSpPr>
          <p:cNvPr id="352" name="Google Shape;352;p35"/>
          <p:cNvSpPr txBox="1"/>
          <p:nvPr/>
        </p:nvSpPr>
        <p:spPr>
          <a:xfrm>
            <a:off x="6233663" y="44068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a:t>
            </a:r>
            <a:endParaRPr b="1">
              <a:solidFill>
                <a:schemeClr val="dk1"/>
              </a:solidFill>
            </a:endParaRPr>
          </a:p>
        </p:txBody>
      </p:sp>
      <p:sp>
        <p:nvSpPr>
          <p:cNvPr id="353" name="Google Shape;353;p35"/>
          <p:cNvSpPr/>
          <p:nvPr/>
        </p:nvSpPr>
        <p:spPr>
          <a:xfrm>
            <a:off x="1378325" y="3455900"/>
            <a:ext cx="812400" cy="1557600"/>
          </a:xfrm>
          <a:prstGeom prst="rect">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CLIENT</a:t>
            </a:r>
            <a:endParaRPr sz="1200" b="1"/>
          </a:p>
        </p:txBody>
      </p:sp>
      <p:sp>
        <p:nvSpPr>
          <p:cNvPr id="354" name="Google Shape;354;p35"/>
          <p:cNvSpPr/>
          <p:nvPr/>
        </p:nvSpPr>
        <p:spPr>
          <a:xfrm>
            <a:off x="67150" y="3501500"/>
            <a:ext cx="1311300" cy="3051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355" name="Google Shape;355;p35"/>
          <p:cNvSpPr/>
          <p:nvPr/>
        </p:nvSpPr>
        <p:spPr>
          <a:xfrm>
            <a:off x="67050" y="4509700"/>
            <a:ext cx="1311300" cy="2958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356" name="Google Shape;356;p35"/>
          <p:cNvSpPr/>
          <p:nvPr/>
        </p:nvSpPr>
        <p:spPr>
          <a:xfrm>
            <a:off x="2190725" y="3350550"/>
            <a:ext cx="3150300" cy="17484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TCP SOCKET</a:t>
            </a:r>
            <a:endParaRPr b="1"/>
          </a:p>
        </p:txBody>
      </p:sp>
      <p:sp>
        <p:nvSpPr>
          <p:cNvPr id="357" name="Google Shape;357;p35"/>
          <p:cNvSpPr/>
          <p:nvPr/>
        </p:nvSpPr>
        <p:spPr>
          <a:xfrm rot="-5400000">
            <a:off x="3648188" y="2438912"/>
            <a:ext cx="178375" cy="3089800"/>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rot="5400000">
            <a:off x="3661912" y="3035737"/>
            <a:ext cx="169425" cy="3089800"/>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txBox="1"/>
          <p:nvPr/>
        </p:nvSpPr>
        <p:spPr>
          <a:xfrm>
            <a:off x="2190726" y="3768200"/>
            <a:ext cx="31254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 → →  → →  →</a:t>
            </a:r>
            <a:endParaRPr>
              <a:solidFill>
                <a:schemeClr val="dk1"/>
              </a:solidFill>
            </a:endParaRPr>
          </a:p>
        </p:txBody>
      </p:sp>
      <p:sp>
        <p:nvSpPr>
          <p:cNvPr id="360" name="Google Shape;360;p35"/>
          <p:cNvSpPr txBox="1"/>
          <p:nvPr/>
        </p:nvSpPr>
        <p:spPr>
          <a:xfrm>
            <a:off x="2201726" y="4326000"/>
            <a:ext cx="30804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 ← ←  ← ←  </a:t>
            </a:r>
            <a:endParaRPr b="1">
              <a:solidFill>
                <a:schemeClr val="dk1"/>
              </a:solidFill>
            </a:endParaRPr>
          </a:p>
        </p:txBody>
      </p:sp>
      <p:sp>
        <p:nvSpPr>
          <p:cNvPr id="361" name="Google Shape;361;p35"/>
          <p:cNvSpPr/>
          <p:nvPr/>
        </p:nvSpPr>
        <p:spPr>
          <a:xfrm>
            <a:off x="1698426" y="1242925"/>
            <a:ext cx="854700" cy="14112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PARENT</a:t>
            </a:r>
            <a:endParaRPr sz="1200" b="1"/>
          </a:p>
        </p:txBody>
      </p:sp>
      <p:sp>
        <p:nvSpPr>
          <p:cNvPr id="362" name="Google Shape;362;p35"/>
          <p:cNvSpPr/>
          <p:nvPr/>
        </p:nvSpPr>
        <p:spPr>
          <a:xfrm>
            <a:off x="3953799" y="1225137"/>
            <a:ext cx="642600" cy="14112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CHILD</a:t>
            </a:r>
            <a:endParaRPr sz="800" b="1"/>
          </a:p>
          <a:p>
            <a:pPr marL="0" lvl="0" indent="0" algn="l" rtl="0">
              <a:spcBef>
                <a:spcPts val="0"/>
              </a:spcBef>
              <a:spcAft>
                <a:spcPts val="0"/>
              </a:spcAft>
              <a:buNone/>
            </a:pPr>
            <a:r>
              <a:rPr lang="en" sz="800" b="1"/>
              <a:t>SHELL</a:t>
            </a:r>
            <a:endParaRPr sz="800" b="1"/>
          </a:p>
        </p:txBody>
      </p:sp>
      <p:sp>
        <p:nvSpPr>
          <p:cNvPr id="363" name="Google Shape;363;p35"/>
          <p:cNvSpPr/>
          <p:nvPr/>
        </p:nvSpPr>
        <p:spPr>
          <a:xfrm rot="-5400000">
            <a:off x="2958905" y="815831"/>
            <a:ext cx="377167" cy="1573672"/>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rot="5400000">
            <a:off x="2978369" y="1548877"/>
            <a:ext cx="377167" cy="1573672"/>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txBox="1"/>
          <p:nvPr/>
        </p:nvSpPr>
        <p:spPr>
          <a:xfrm>
            <a:off x="2465200" y="1414061"/>
            <a:ext cx="1524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a:t>
            </a:r>
            <a:endParaRPr>
              <a:solidFill>
                <a:schemeClr val="dk1"/>
              </a:solidFill>
            </a:endParaRPr>
          </a:p>
        </p:txBody>
      </p:sp>
      <p:sp>
        <p:nvSpPr>
          <p:cNvPr id="366" name="Google Shape;366;p35"/>
          <p:cNvSpPr txBox="1"/>
          <p:nvPr/>
        </p:nvSpPr>
        <p:spPr>
          <a:xfrm>
            <a:off x="2404911" y="2104349"/>
            <a:ext cx="1524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a:t>
            </a:r>
            <a:r>
              <a:rPr lang="en" b="1">
                <a:solidFill>
                  <a:schemeClr val="dk1"/>
                </a:solidFill>
              </a:rPr>
              <a:t> ← ← ← ← ← </a:t>
            </a:r>
            <a:endParaRPr b="1">
              <a:solidFill>
                <a:schemeClr val="dk1"/>
              </a:solidFill>
            </a:endParaRPr>
          </a:p>
        </p:txBody>
      </p:sp>
      <p:sp>
        <p:nvSpPr>
          <p:cNvPr id="367" name="Google Shape;367;p35"/>
          <p:cNvSpPr/>
          <p:nvPr/>
        </p:nvSpPr>
        <p:spPr>
          <a:xfrm>
            <a:off x="661023" y="1284224"/>
            <a:ext cx="1037400" cy="2760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368" name="Google Shape;368;p35"/>
          <p:cNvSpPr/>
          <p:nvPr/>
        </p:nvSpPr>
        <p:spPr>
          <a:xfrm>
            <a:off x="660944" y="2197542"/>
            <a:ext cx="1037400" cy="2679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369" name="Google Shape;369;p35"/>
          <p:cNvSpPr txBox="1"/>
          <p:nvPr/>
        </p:nvSpPr>
        <p:spPr>
          <a:xfrm>
            <a:off x="246075" y="906650"/>
            <a:ext cx="1261500" cy="377100"/>
          </a:xfrm>
          <a:prstGeom prst="rect">
            <a:avLst/>
          </a:prstGeom>
          <a:solidFill>
            <a:srgbClr val="FFD9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STDIN - Input from Keyboard</a:t>
            </a:r>
            <a:endParaRPr sz="1000"/>
          </a:p>
        </p:txBody>
      </p:sp>
      <p:sp>
        <p:nvSpPr>
          <p:cNvPr id="370" name="Google Shape;370;p35"/>
          <p:cNvSpPr txBox="1"/>
          <p:nvPr/>
        </p:nvSpPr>
        <p:spPr>
          <a:xfrm>
            <a:off x="246075" y="2407803"/>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STDOUT - Output to monitor</a:t>
            </a:r>
            <a:endParaRPr sz="1000"/>
          </a:p>
        </p:txBody>
      </p:sp>
      <p:sp>
        <p:nvSpPr>
          <p:cNvPr id="371" name="Google Shape;371;p35"/>
          <p:cNvSpPr txBox="1"/>
          <p:nvPr/>
        </p:nvSpPr>
        <p:spPr>
          <a:xfrm>
            <a:off x="2604505" y="906650"/>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FD1 - Write end of pipe to child shell</a:t>
            </a:r>
            <a:endParaRPr sz="1000"/>
          </a:p>
        </p:txBody>
      </p:sp>
      <p:sp>
        <p:nvSpPr>
          <p:cNvPr id="372" name="Google Shape;372;p35"/>
          <p:cNvSpPr txBox="1"/>
          <p:nvPr/>
        </p:nvSpPr>
        <p:spPr>
          <a:xfrm>
            <a:off x="2604500" y="2464827"/>
            <a:ext cx="1261500" cy="572700"/>
          </a:xfrm>
          <a:prstGeom prst="rect">
            <a:avLst/>
          </a:prstGeom>
          <a:solidFill>
            <a:srgbClr val="FFD9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FD2 - Read end of pipe from child shell</a:t>
            </a:r>
            <a:endParaRPr sz="1000"/>
          </a:p>
        </p:txBody>
      </p:sp>
      <p:sp>
        <p:nvSpPr>
          <p:cNvPr id="373" name="Google Shape;373;p35"/>
          <p:cNvSpPr txBox="1"/>
          <p:nvPr/>
        </p:nvSpPr>
        <p:spPr>
          <a:xfrm>
            <a:off x="17475" y="3192650"/>
            <a:ext cx="1261500" cy="336300"/>
          </a:xfrm>
          <a:prstGeom prst="rect">
            <a:avLst/>
          </a:prstGeom>
          <a:solidFill>
            <a:srgbClr val="FFD9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STDIN - Input from Keyboard</a:t>
            </a:r>
            <a:endParaRPr sz="1000"/>
          </a:p>
        </p:txBody>
      </p:sp>
      <p:sp>
        <p:nvSpPr>
          <p:cNvPr id="374" name="Google Shape;374;p35"/>
          <p:cNvSpPr txBox="1"/>
          <p:nvPr/>
        </p:nvSpPr>
        <p:spPr>
          <a:xfrm>
            <a:off x="169875" y="4160403"/>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STDOUT - Output to monitor</a:t>
            </a:r>
            <a:endParaRPr sz="1000"/>
          </a:p>
        </p:txBody>
      </p:sp>
      <p:sp>
        <p:nvSpPr>
          <p:cNvPr id="375" name="Google Shape;375;p35"/>
          <p:cNvSpPr txBox="1"/>
          <p:nvPr/>
        </p:nvSpPr>
        <p:spPr>
          <a:xfrm>
            <a:off x="3137905" y="3421250"/>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FD1 = SocketFD</a:t>
            </a:r>
            <a:endParaRPr sz="1000" b="1"/>
          </a:p>
        </p:txBody>
      </p:sp>
      <p:sp>
        <p:nvSpPr>
          <p:cNvPr id="376" name="Google Shape;376;p35"/>
          <p:cNvSpPr txBox="1"/>
          <p:nvPr/>
        </p:nvSpPr>
        <p:spPr>
          <a:xfrm>
            <a:off x="3137905" y="4716650"/>
            <a:ext cx="1261500" cy="336300"/>
          </a:xfrm>
          <a:prstGeom prst="rect">
            <a:avLst/>
          </a:prstGeom>
          <a:solidFill>
            <a:srgbClr val="FFD9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FD2 = SocketFD</a:t>
            </a:r>
            <a:endParaRPr sz="1000" b="1"/>
          </a:p>
        </p:txBody>
      </p:sp>
      <p:sp>
        <p:nvSpPr>
          <p:cNvPr id="377" name="Google Shape;377;p35"/>
          <p:cNvSpPr txBox="1"/>
          <p:nvPr/>
        </p:nvSpPr>
        <p:spPr>
          <a:xfrm>
            <a:off x="5569050" y="971350"/>
            <a:ext cx="3263100" cy="13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TCP Socket - </a:t>
            </a:r>
            <a:endParaRPr/>
          </a:p>
          <a:p>
            <a:pPr marL="457200" lvl="0" indent="-317500" algn="l" rtl="0">
              <a:spcBef>
                <a:spcPts val="0"/>
              </a:spcBef>
              <a:spcAft>
                <a:spcPts val="0"/>
              </a:spcAft>
              <a:buSzPts val="1400"/>
              <a:buChar char="●"/>
            </a:pPr>
            <a:r>
              <a:rPr lang="en"/>
              <a:t>Socket is again a file descriptor</a:t>
            </a:r>
            <a:endParaRPr/>
          </a:p>
          <a:p>
            <a:pPr marL="457200" lvl="0" indent="-317500" algn="l" rtl="0">
              <a:spcBef>
                <a:spcPts val="0"/>
              </a:spcBef>
              <a:spcAft>
                <a:spcPts val="0"/>
              </a:spcAft>
              <a:buSzPts val="1400"/>
              <a:buChar char="●"/>
            </a:pPr>
            <a:r>
              <a:rPr lang="en"/>
              <a:t>Full duplex - you can read and write from the same file descriptor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78" name="Google Shape;378;p35"/>
          <p:cNvSpPr/>
          <p:nvPr/>
        </p:nvSpPr>
        <p:spPr>
          <a:xfrm>
            <a:off x="6031575" y="2516250"/>
            <a:ext cx="323700" cy="240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txBox="1"/>
          <p:nvPr/>
        </p:nvSpPr>
        <p:spPr>
          <a:xfrm>
            <a:off x="6350975" y="2436000"/>
            <a:ext cx="13113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FD’s being polled</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6"/>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1b - Poll (TELNET server)</a:t>
            </a:r>
            <a:endParaRPr/>
          </a:p>
        </p:txBody>
      </p:sp>
      <p:sp>
        <p:nvSpPr>
          <p:cNvPr id="385" name="Google Shape;385;p36"/>
          <p:cNvSpPr/>
          <p:nvPr/>
        </p:nvSpPr>
        <p:spPr>
          <a:xfrm>
            <a:off x="5340725" y="3455900"/>
            <a:ext cx="812400" cy="1557600"/>
          </a:xfrm>
          <a:prstGeom prst="rect">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SERVER</a:t>
            </a:r>
            <a:endParaRPr sz="1200" b="1"/>
          </a:p>
        </p:txBody>
      </p:sp>
      <p:sp>
        <p:nvSpPr>
          <p:cNvPr id="386" name="Google Shape;386;p36"/>
          <p:cNvSpPr/>
          <p:nvPr/>
        </p:nvSpPr>
        <p:spPr>
          <a:xfrm>
            <a:off x="8191300" y="3436275"/>
            <a:ext cx="703200" cy="1557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CHILD</a:t>
            </a:r>
            <a:endParaRPr sz="1200" b="1"/>
          </a:p>
          <a:p>
            <a:pPr marL="0" lvl="0" indent="0" algn="l" rtl="0">
              <a:spcBef>
                <a:spcPts val="0"/>
              </a:spcBef>
              <a:spcAft>
                <a:spcPts val="0"/>
              </a:spcAft>
              <a:buNone/>
            </a:pPr>
            <a:r>
              <a:rPr lang="en" sz="1200" b="1"/>
              <a:t>SHELL</a:t>
            </a:r>
            <a:endParaRPr sz="1200" b="1"/>
          </a:p>
        </p:txBody>
      </p:sp>
      <p:sp>
        <p:nvSpPr>
          <p:cNvPr id="387" name="Google Shape;387;p36"/>
          <p:cNvSpPr/>
          <p:nvPr/>
        </p:nvSpPr>
        <p:spPr>
          <a:xfrm rot="-5400000">
            <a:off x="6964037" y="2858538"/>
            <a:ext cx="416350" cy="1988975"/>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rot="5400000">
            <a:off x="6988637" y="3667738"/>
            <a:ext cx="416350" cy="1988975"/>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txBox="1"/>
          <p:nvPr/>
        </p:nvSpPr>
        <p:spPr>
          <a:xfrm>
            <a:off x="6309863" y="36448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a:t>
            </a:r>
            <a:endParaRPr>
              <a:solidFill>
                <a:schemeClr val="dk1"/>
              </a:solidFill>
            </a:endParaRPr>
          </a:p>
        </p:txBody>
      </p:sp>
      <p:sp>
        <p:nvSpPr>
          <p:cNvPr id="390" name="Google Shape;390;p36"/>
          <p:cNvSpPr txBox="1"/>
          <p:nvPr/>
        </p:nvSpPr>
        <p:spPr>
          <a:xfrm>
            <a:off x="6233663" y="44068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a:t>
            </a:r>
            <a:endParaRPr b="1">
              <a:solidFill>
                <a:schemeClr val="dk1"/>
              </a:solidFill>
            </a:endParaRPr>
          </a:p>
        </p:txBody>
      </p:sp>
      <p:sp>
        <p:nvSpPr>
          <p:cNvPr id="391" name="Google Shape;391;p36"/>
          <p:cNvSpPr/>
          <p:nvPr/>
        </p:nvSpPr>
        <p:spPr>
          <a:xfrm>
            <a:off x="1378325" y="3455900"/>
            <a:ext cx="8124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CLIENT</a:t>
            </a:r>
            <a:endParaRPr sz="1200" b="1"/>
          </a:p>
        </p:txBody>
      </p:sp>
      <p:sp>
        <p:nvSpPr>
          <p:cNvPr id="392" name="Google Shape;392;p36"/>
          <p:cNvSpPr/>
          <p:nvPr/>
        </p:nvSpPr>
        <p:spPr>
          <a:xfrm>
            <a:off x="67150" y="3501500"/>
            <a:ext cx="1311300" cy="3051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393" name="Google Shape;393;p36"/>
          <p:cNvSpPr/>
          <p:nvPr/>
        </p:nvSpPr>
        <p:spPr>
          <a:xfrm>
            <a:off x="67050" y="4509700"/>
            <a:ext cx="1311300" cy="2958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394" name="Google Shape;394;p36"/>
          <p:cNvSpPr/>
          <p:nvPr/>
        </p:nvSpPr>
        <p:spPr>
          <a:xfrm>
            <a:off x="2190725" y="3350550"/>
            <a:ext cx="3150300" cy="17484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TCP SOCKET</a:t>
            </a:r>
            <a:endParaRPr b="1"/>
          </a:p>
        </p:txBody>
      </p:sp>
      <p:sp>
        <p:nvSpPr>
          <p:cNvPr id="395" name="Google Shape;395;p36"/>
          <p:cNvSpPr/>
          <p:nvPr/>
        </p:nvSpPr>
        <p:spPr>
          <a:xfrm rot="-5400000">
            <a:off x="3648188" y="2438912"/>
            <a:ext cx="178375" cy="3089800"/>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rot="5400000">
            <a:off x="3661912" y="3035737"/>
            <a:ext cx="169425" cy="3089800"/>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txBox="1"/>
          <p:nvPr/>
        </p:nvSpPr>
        <p:spPr>
          <a:xfrm>
            <a:off x="2190726" y="3768200"/>
            <a:ext cx="31254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 → →  → →  →</a:t>
            </a:r>
            <a:endParaRPr>
              <a:solidFill>
                <a:schemeClr val="dk1"/>
              </a:solidFill>
            </a:endParaRPr>
          </a:p>
        </p:txBody>
      </p:sp>
      <p:sp>
        <p:nvSpPr>
          <p:cNvPr id="398" name="Google Shape;398;p36"/>
          <p:cNvSpPr txBox="1"/>
          <p:nvPr/>
        </p:nvSpPr>
        <p:spPr>
          <a:xfrm>
            <a:off x="2201726" y="4326000"/>
            <a:ext cx="30804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 ← ←  ← ←  </a:t>
            </a:r>
            <a:endParaRPr b="1">
              <a:solidFill>
                <a:schemeClr val="dk1"/>
              </a:solidFill>
            </a:endParaRPr>
          </a:p>
        </p:txBody>
      </p:sp>
      <p:sp>
        <p:nvSpPr>
          <p:cNvPr id="399" name="Google Shape;399;p36"/>
          <p:cNvSpPr txBox="1"/>
          <p:nvPr/>
        </p:nvSpPr>
        <p:spPr>
          <a:xfrm>
            <a:off x="5569050" y="971350"/>
            <a:ext cx="3263100" cy="13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TCP Socket - </a:t>
            </a:r>
            <a:endParaRPr/>
          </a:p>
          <a:p>
            <a:pPr marL="457200" lvl="0" indent="-317500" algn="l" rtl="0">
              <a:spcBef>
                <a:spcPts val="0"/>
              </a:spcBef>
              <a:spcAft>
                <a:spcPts val="0"/>
              </a:spcAft>
              <a:buSzPts val="1400"/>
              <a:buChar char="●"/>
            </a:pPr>
            <a:r>
              <a:rPr lang="en"/>
              <a:t>Socket is again a file descriptor</a:t>
            </a:r>
            <a:endParaRPr/>
          </a:p>
          <a:p>
            <a:pPr marL="457200" lvl="0" indent="-317500" algn="l" rtl="0">
              <a:spcBef>
                <a:spcPts val="0"/>
              </a:spcBef>
              <a:spcAft>
                <a:spcPts val="0"/>
              </a:spcAft>
              <a:buSzPts val="1400"/>
              <a:buChar char="●"/>
            </a:pPr>
            <a:r>
              <a:rPr lang="en"/>
              <a:t>Full duplex - you can read and write from the same file descriptor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00" name="Google Shape;400;p36"/>
          <p:cNvSpPr/>
          <p:nvPr/>
        </p:nvSpPr>
        <p:spPr>
          <a:xfrm>
            <a:off x="1698426" y="1242925"/>
            <a:ext cx="854700" cy="14112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PARENT</a:t>
            </a:r>
            <a:endParaRPr sz="1200" b="1"/>
          </a:p>
        </p:txBody>
      </p:sp>
      <p:sp>
        <p:nvSpPr>
          <p:cNvPr id="401" name="Google Shape;401;p36"/>
          <p:cNvSpPr/>
          <p:nvPr/>
        </p:nvSpPr>
        <p:spPr>
          <a:xfrm>
            <a:off x="3953799" y="1225137"/>
            <a:ext cx="642600" cy="14112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t>CHILD</a:t>
            </a:r>
            <a:endParaRPr sz="800" b="1"/>
          </a:p>
          <a:p>
            <a:pPr marL="0" lvl="0" indent="0" algn="l" rtl="0">
              <a:spcBef>
                <a:spcPts val="0"/>
              </a:spcBef>
              <a:spcAft>
                <a:spcPts val="0"/>
              </a:spcAft>
              <a:buNone/>
            </a:pPr>
            <a:r>
              <a:rPr lang="en" sz="800" b="1"/>
              <a:t>SHELL</a:t>
            </a:r>
            <a:endParaRPr sz="800" b="1"/>
          </a:p>
        </p:txBody>
      </p:sp>
      <p:sp>
        <p:nvSpPr>
          <p:cNvPr id="402" name="Google Shape;402;p36"/>
          <p:cNvSpPr/>
          <p:nvPr/>
        </p:nvSpPr>
        <p:spPr>
          <a:xfrm rot="-5400000">
            <a:off x="2958905" y="815831"/>
            <a:ext cx="377167" cy="1573672"/>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rot="5400000">
            <a:off x="2978369" y="1548877"/>
            <a:ext cx="377167" cy="1573672"/>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txBox="1"/>
          <p:nvPr/>
        </p:nvSpPr>
        <p:spPr>
          <a:xfrm>
            <a:off x="2465200" y="1414061"/>
            <a:ext cx="1524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a:t>
            </a:r>
            <a:endParaRPr>
              <a:solidFill>
                <a:schemeClr val="dk1"/>
              </a:solidFill>
            </a:endParaRPr>
          </a:p>
        </p:txBody>
      </p:sp>
      <p:sp>
        <p:nvSpPr>
          <p:cNvPr id="405" name="Google Shape;405;p36"/>
          <p:cNvSpPr txBox="1"/>
          <p:nvPr/>
        </p:nvSpPr>
        <p:spPr>
          <a:xfrm>
            <a:off x="2404911" y="2104349"/>
            <a:ext cx="15240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a:t>
            </a:r>
            <a:r>
              <a:rPr lang="en" b="1">
                <a:solidFill>
                  <a:schemeClr val="dk1"/>
                </a:solidFill>
              </a:rPr>
              <a:t> ← ← ← ← ← </a:t>
            </a:r>
            <a:endParaRPr b="1">
              <a:solidFill>
                <a:schemeClr val="dk1"/>
              </a:solidFill>
            </a:endParaRPr>
          </a:p>
        </p:txBody>
      </p:sp>
      <p:sp>
        <p:nvSpPr>
          <p:cNvPr id="406" name="Google Shape;406;p36"/>
          <p:cNvSpPr/>
          <p:nvPr/>
        </p:nvSpPr>
        <p:spPr>
          <a:xfrm>
            <a:off x="661023" y="1284224"/>
            <a:ext cx="1037400" cy="2760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407" name="Google Shape;407;p36"/>
          <p:cNvSpPr/>
          <p:nvPr/>
        </p:nvSpPr>
        <p:spPr>
          <a:xfrm>
            <a:off x="660944" y="2197542"/>
            <a:ext cx="1037400" cy="2679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408" name="Google Shape;408;p36"/>
          <p:cNvSpPr txBox="1"/>
          <p:nvPr/>
        </p:nvSpPr>
        <p:spPr>
          <a:xfrm>
            <a:off x="246075" y="906650"/>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STDIN - Input from Keyboard</a:t>
            </a:r>
            <a:endParaRPr sz="1000"/>
          </a:p>
        </p:txBody>
      </p:sp>
      <p:sp>
        <p:nvSpPr>
          <p:cNvPr id="409" name="Google Shape;409;p36"/>
          <p:cNvSpPr txBox="1"/>
          <p:nvPr/>
        </p:nvSpPr>
        <p:spPr>
          <a:xfrm>
            <a:off x="246075" y="2407803"/>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STDOUT - Output to monitor</a:t>
            </a:r>
            <a:endParaRPr sz="1000"/>
          </a:p>
        </p:txBody>
      </p:sp>
      <p:sp>
        <p:nvSpPr>
          <p:cNvPr id="410" name="Google Shape;410;p36"/>
          <p:cNvSpPr txBox="1"/>
          <p:nvPr/>
        </p:nvSpPr>
        <p:spPr>
          <a:xfrm>
            <a:off x="2604505" y="906650"/>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FD1 - Write end of pipe to child shell</a:t>
            </a:r>
            <a:endParaRPr sz="1000"/>
          </a:p>
        </p:txBody>
      </p:sp>
      <p:sp>
        <p:nvSpPr>
          <p:cNvPr id="411" name="Google Shape;411;p36"/>
          <p:cNvSpPr txBox="1"/>
          <p:nvPr/>
        </p:nvSpPr>
        <p:spPr>
          <a:xfrm>
            <a:off x="2604505" y="2464822"/>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FD2 - Read end of pipe from child shell</a:t>
            </a:r>
            <a:endParaRPr sz="1000"/>
          </a:p>
        </p:txBody>
      </p:sp>
      <p:sp>
        <p:nvSpPr>
          <p:cNvPr id="412" name="Google Shape;412;p36"/>
          <p:cNvSpPr txBox="1"/>
          <p:nvPr/>
        </p:nvSpPr>
        <p:spPr>
          <a:xfrm>
            <a:off x="3137900" y="3421250"/>
            <a:ext cx="1311300" cy="336300"/>
          </a:xfrm>
          <a:prstGeom prst="rect">
            <a:avLst/>
          </a:prstGeom>
          <a:solidFill>
            <a:srgbClr val="FFD9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STDIN = SocketFD</a:t>
            </a:r>
            <a:endParaRPr sz="1000" b="1"/>
          </a:p>
        </p:txBody>
      </p:sp>
      <p:sp>
        <p:nvSpPr>
          <p:cNvPr id="413" name="Google Shape;413;p36"/>
          <p:cNvSpPr txBox="1"/>
          <p:nvPr/>
        </p:nvSpPr>
        <p:spPr>
          <a:xfrm>
            <a:off x="3074213" y="4716650"/>
            <a:ext cx="14976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t>STDOUT = SocketFD</a:t>
            </a:r>
            <a:endParaRPr sz="1000" b="1"/>
          </a:p>
        </p:txBody>
      </p:sp>
      <p:sp>
        <p:nvSpPr>
          <p:cNvPr id="414" name="Google Shape;414;p36"/>
          <p:cNvSpPr txBox="1"/>
          <p:nvPr/>
        </p:nvSpPr>
        <p:spPr>
          <a:xfrm>
            <a:off x="6468205" y="3210400"/>
            <a:ext cx="126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FD1 - Write end of pipe to child shell</a:t>
            </a:r>
            <a:endParaRPr sz="800"/>
          </a:p>
        </p:txBody>
      </p:sp>
      <p:sp>
        <p:nvSpPr>
          <p:cNvPr id="415" name="Google Shape;415;p36"/>
          <p:cNvSpPr txBox="1"/>
          <p:nvPr/>
        </p:nvSpPr>
        <p:spPr>
          <a:xfrm>
            <a:off x="6468205" y="4805497"/>
            <a:ext cx="1261500" cy="336300"/>
          </a:xfrm>
          <a:prstGeom prst="rect">
            <a:avLst/>
          </a:prstGeom>
          <a:solidFill>
            <a:srgbClr val="FFD96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FD2 - Read end of pipe from child shell</a:t>
            </a:r>
            <a:endParaRPr sz="800"/>
          </a:p>
        </p:txBody>
      </p:sp>
      <p:sp>
        <p:nvSpPr>
          <p:cNvPr id="416" name="Google Shape;416;p36"/>
          <p:cNvSpPr/>
          <p:nvPr/>
        </p:nvSpPr>
        <p:spPr>
          <a:xfrm>
            <a:off x="6031575" y="2516250"/>
            <a:ext cx="323700" cy="2406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txBox="1"/>
          <p:nvPr/>
        </p:nvSpPr>
        <p:spPr>
          <a:xfrm>
            <a:off x="6350975" y="2436000"/>
            <a:ext cx="1311300" cy="3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FD’s being polled</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Socket Programming - Server</a:t>
            </a:r>
            <a:endParaRPr/>
          </a:p>
        </p:txBody>
      </p:sp>
      <p:sp>
        <p:nvSpPr>
          <p:cNvPr id="423" name="Google Shape;42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SzPts val="1800"/>
              <a:buChar char="●"/>
            </a:pPr>
            <a:r>
              <a:rPr lang="en"/>
              <a:t>Create a socket with the socket() system call</a:t>
            </a:r>
            <a:endParaRPr/>
          </a:p>
          <a:p>
            <a:pPr marL="457200" lvl="0" indent="-342900" algn="l" rtl="0">
              <a:spcBef>
                <a:spcPts val="0"/>
              </a:spcBef>
              <a:spcAft>
                <a:spcPts val="0"/>
              </a:spcAft>
              <a:buSzPts val="1800"/>
              <a:buChar char="●"/>
            </a:pPr>
            <a:r>
              <a:rPr lang="en"/>
              <a:t>Bind the socket to an address using the bind() system call. For a server socket on the Internet, an address consists of a port number on the host machine.</a:t>
            </a:r>
            <a:endParaRPr/>
          </a:p>
          <a:p>
            <a:pPr marL="457200" lvl="0" indent="-342900" algn="l" rtl="0">
              <a:spcBef>
                <a:spcPts val="0"/>
              </a:spcBef>
              <a:spcAft>
                <a:spcPts val="0"/>
              </a:spcAft>
              <a:buSzPts val="1800"/>
              <a:buChar char="●"/>
            </a:pPr>
            <a:r>
              <a:rPr lang="en"/>
              <a:t>Listen for connections with the listen() system call</a:t>
            </a:r>
            <a:endParaRPr/>
          </a:p>
          <a:p>
            <a:pPr marL="457200" lvl="0" indent="-342900" algn="l" rtl="0">
              <a:spcBef>
                <a:spcPts val="0"/>
              </a:spcBef>
              <a:spcAft>
                <a:spcPts val="0"/>
              </a:spcAft>
              <a:buSzPts val="1800"/>
              <a:buChar char="●"/>
            </a:pPr>
            <a:r>
              <a:rPr lang="en"/>
              <a:t>Accept a connection with the accept() system call. This call typically blocks until a client connects with the server.</a:t>
            </a:r>
            <a:endParaRPr/>
          </a:p>
          <a:p>
            <a:pPr marL="457200" lvl="0" indent="-342900" algn="l" rtl="0">
              <a:spcBef>
                <a:spcPts val="0"/>
              </a:spcBef>
              <a:spcAft>
                <a:spcPts val="0"/>
              </a:spcAft>
              <a:buSzPts val="1800"/>
              <a:buChar char="●"/>
            </a:pPr>
            <a:r>
              <a:rPr lang="en"/>
              <a:t>Send and receive data</a:t>
            </a:r>
            <a:endParaRPr/>
          </a:p>
          <a:p>
            <a:pPr marL="0" lvl="0" indent="0" algn="l" rtl="0">
              <a:spcBef>
                <a:spcPts val="12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SzPts val="1800"/>
              <a:buAutoNum type="arabicPeriod"/>
            </a:pPr>
            <a:r>
              <a:rPr lang="en"/>
              <a:t>Create a socket with the socket() system call</a:t>
            </a:r>
            <a:endParaRPr/>
          </a:p>
          <a:p>
            <a:pPr marL="457200" lvl="0" indent="-342900" algn="l" rtl="0">
              <a:spcBef>
                <a:spcPts val="0"/>
              </a:spcBef>
              <a:spcAft>
                <a:spcPts val="0"/>
              </a:spcAft>
              <a:buSzPts val="1800"/>
              <a:buAutoNum type="arabicPeriod"/>
            </a:pPr>
            <a:r>
              <a:rPr lang="en"/>
              <a:t>Connect the socket to the address of the server using the connect() system call</a:t>
            </a:r>
            <a:endParaRPr/>
          </a:p>
          <a:p>
            <a:pPr marL="457200" lvl="0" indent="-342900" algn="l" rtl="0">
              <a:spcBef>
                <a:spcPts val="0"/>
              </a:spcBef>
              <a:spcAft>
                <a:spcPts val="0"/>
              </a:spcAft>
              <a:buSzPts val="1800"/>
              <a:buAutoNum type="arabicPeriod"/>
            </a:pPr>
            <a:r>
              <a:rPr lang="en"/>
              <a:t>Send and receive data. There are a number of ways to do this, but the simplest is to use the read() and write() system calls.</a:t>
            </a:r>
            <a:endParaRPr/>
          </a:p>
        </p:txBody>
      </p:sp>
      <p:sp>
        <p:nvSpPr>
          <p:cNvPr id="429" name="Google Shape;4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Socket Programming - Client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Socket </a:t>
            </a:r>
            <a:endParaRPr/>
          </a:p>
        </p:txBody>
      </p:sp>
      <p:sp>
        <p:nvSpPr>
          <p:cNvPr id="435" name="Google Shape;435;p39"/>
          <p:cNvSpPr txBox="1">
            <a:spLocks noGrp="1"/>
          </p:cNvSpPr>
          <p:nvPr>
            <p:ph type="body" idx="1"/>
          </p:nvPr>
        </p:nvSpPr>
        <p:spPr>
          <a:xfrm>
            <a:off x="727650" y="1313275"/>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Char char="●"/>
            </a:pPr>
            <a:r>
              <a:rPr lang="en">
                <a:solidFill>
                  <a:srgbClr val="434343"/>
                </a:solidFill>
              </a:rPr>
              <a:t>When a socket is created, the program has to specify the address domain and the socket type.</a:t>
            </a:r>
            <a:endParaRPr>
              <a:solidFill>
                <a:srgbClr val="434343"/>
              </a:solidFill>
              <a:highlight>
                <a:srgbClr val="FFFFFF"/>
              </a:highlight>
            </a:endParaRPr>
          </a:p>
          <a:p>
            <a:pPr marL="0" lvl="0" indent="0" algn="l" rtl="0">
              <a:spcBef>
                <a:spcPts val="0"/>
              </a:spcBef>
              <a:spcAft>
                <a:spcPts val="0"/>
              </a:spcAft>
              <a:buNone/>
            </a:pPr>
            <a:endParaRPr>
              <a:solidFill>
                <a:srgbClr val="434343"/>
              </a:solidFill>
              <a:highlight>
                <a:srgbClr val="FFFFFF"/>
              </a:highlight>
            </a:endParaRPr>
          </a:p>
          <a:p>
            <a:pPr marL="457200" lvl="0" indent="-342900" algn="l" rtl="0">
              <a:spcBef>
                <a:spcPts val="0"/>
              </a:spcBef>
              <a:spcAft>
                <a:spcPts val="0"/>
              </a:spcAft>
              <a:buClr>
                <a:srgbClr val="434343"/>
              </a:buClr>
              <a:buSzPts val="1800"/>
              <a:buChar char="●"/>
            </a:pPr>
            <a:r>
              <a:rPr lang="en">
                <a:solidFill>
                  <a:srgbClr val="434343"/>
                </a:solidFill>
                <a:highlight>
                  <a:srgbClr val="FFFFFF"/>
                </a:highlight>
              </a:rPr>
              <a:t>Two processes can communicate with each other only if their sockets are of the same </a:t>
            </a:r>
            <a:r>
              <a:rPr lang="en" b="1">
                <a:solidFill>
                  <a:srgbClr val="434343"/>
                </a:solidFill>
                <a:highlight>
                  <a:srgbClr val="FFFFFF"/>
                </a:highlight>
              </a:rPr>
              <a:t>type</a:t>
            </a:r>
            <a:r>
              <a:rPr lang="en">
                <a:solidFill>
                  <a:srgbClr val="434343"/>
                </a:solidFill>
                <a:highlight>
                  <a:srgbClr val="FFFFFF"/>
                </a:highlight>
              </a:rPr>
              <a:t> and in the same </a:t>
            </a:r>
            <a:r>
              <a:rPr lang="en" b="1">
                <a:solidFill>
                  <a:srgbClr val="434343"/>
                </a:solidFill>
                <a:highlight>
                  <a:srgbClr val="FFFFFF"/>
                </a:highlight>
              </a:rPr>
              <a:t>domain</a:t>
            </a:r>
            <a:r>
              <a:rPr lang="en">
                <a:solidFill>
                  <a:srgbClr val="434343"/>
                </a:solidFill>
                <a:highlight>
                  <a:srgbClr val="FFFFFF"/>
                </a:highlight>
              </a:rPr>
              <a:t>. </a:t>
            </a:r>
            <a:endParaRPr>
              <a:solidFill>
                <a:srgbClr val="434343"/>
              </a:solidFill>
              <a:highlight>
                <a:srgbClr val="FFFFFF"/>
              </a:highlight>
            </a:endParaRPr>
          </a:p>
          <a:p>
            <a:pPr marL="457200" lvl="0" indent="0" algn="l" rtl="0">
              <a:spcBef>
                <a:spcPts val="0"/>
              </a:spcBef>
              <a:spcAft>
                <a:spcPts val="0"/>
              </a:spcAft>
              <a:buNone/>
            </a:pPr>
            <a:endParaRPr>
              <a:solidFill>
                <a:srgbClr val="434343"/>
              </a:solidFill>
              <a:highlight>
                <a:srgbClr val="FFFFFF"/>
              </a:highlight>
            </a:endParaRPr>
          </a:p>
          <a:p>
            <a:pPr marL="457200" lvl="0" indent="-342900" algn="l" rtl="0">
              <a:spcBef>
                <a:spcPts val="0"/>
              </a:spcBef>
              <a:spcAft>
                <a:spcPts val="0"/>
              </a:spcAft>
              <a:buClr>
                <a:srgbClr val="434343"/>
              </a:buClr>
              <a:buSzPts val="1800"/>
              <a:buChar char="●"/>
            </a:pPr>
            <a:r>
              <a:rPr lang="en">
                <a:solidFill>
                  <a:srgbClr val="434343"/>
                </a:solidFill>
                <a:highlight>
                  <a:srgbClr val="FFFFFF"/>
                </a:highlight>
              </a:rPr>
              <a:t>So, let’s discuss address domains and socket types.</a:t>
            </a:r>
            <a:endParaRPr>
              <a:solidFill>
                <a:srgbClr val="434343"/>
              </a:solidFill>
            </a:endParaRPr>
          </a:p>
          <a:p>
            <a:pPr marL="0" lvl="0" indent="0" algn="l" rtl="0">
              <a:spcBef>
                <a:spcPts val="0"/>
              </a:spcBef>
              <a:spcAft>
                <a:spcPts val="1600"/>
              </a:spcAft>
              <a:buNone/>
            </a:pPr>
            <a:endParaRPr>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txBox="1">
            <a:spLocks noGrp="1"/>
          </p:cNvSpPr>
          <p:nvPr>
            <p:ph type="title"/>
          </p:nvPr>
        </p:nvSpPr>
        <p:spPr>
          <a:xfrm>
            <a:off x="727650" y="627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Address Domain</a:t>
            </a:r>
            <a:endParaRPr/>
          </a:p>
        </p:txBody>
      </p:sp>
      <p:sp>
        <p:nvSpPr>
          <p:cNvPr id="441" name="Google Shape;441;p40"/>
          <p:cNvSpPr txBox="1">
            <a:spLocks noGrp="1"/>
          </p:cNvSpPr>
          <p:nvPr>
            <p:ph type="body" idx="1"/>
          </p:nvPr>
        </p:nvSpPr>
        <p:spPr>
          <a:xfrm>
            <a:off x="228375" y="1283525"/>
            <a:ext cx="86163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There are two widely used address domains.  Each of these has its own address format. </a:t>
            </a:r>
            <a:endParaRPr sz="1400">
              <a:solidFill>
                <a:srgbClr val="434343"/>
              </a:solidFill>
              <a:highlight>
                <a:srgbClr val="FFFFFF"/>
              </a:highlight>
            </a:endParaRPr>
          </a:p>
          <a:p>
            <a:pPr marL="914400" lvl="1" indent="-317500" algn="l" rtl="0">
              <a:spcBef>
                <a:spcPts val="0"/>
              </a:spcBef>
              <a:spcAft>
                <a:spcPts val="0"/>
              </a:spcAft>
              <a:buClr>
                <a:srgbClr val="434343"/>
              </a:buClr>
              <a:buSzPts val="1400"/>
              <a:buChar char="○"/>
            </a:pPr>
            <a:r>
              <a:rPr lang="en" sz="1400" i="1">
                <a:solidFill>
                  <a:srgbClr val="434343"/>
                </a:solidFill>
              </a:rPr>
              <a:t>Unix domain</a:t>
            </a:r>
            <a:r>
              <a:rPr lang="en" sz="1400">
                <a:solidFill>
                  <a:srgbClr val="434343"/>
                </a:solidFill>
                <a:highlight>
                  <a:srgbClr val="FFFFFF"/>
                </a:highlight>
              </a:rPr>
              <a:t> : </a:t>
            </a:r>
            <a:endParaRPr sz="1400">
              <a:solidFill>
                <a:srgbClr val="434343"/>
              </a:solidFill>
              <a:highlight>
                <a:srgbClr val="FFFFFF"/>
              </a:highlight>
            </a:endParaRPr>
          </a:p>
          <a:p>
            <a:pPr marL="1371600" lvl="2" indent="-317500" algn="l" rtl="0">
              <a:spcBef>
                <a:spcPts val="0"/>
              </a:spcBef>
              <a:spcAft>
                <a:spcPts val="0"/>
              </a:spcAft>
              <a:buClr>
                <a:srgbClr val="434343"/>
              </a:buClr>
              <a:buSzPts val="1400"/>
              <a:buChar char="■"/>
            </a:pPr>
            <a:r>
              <a:rPr lang="en" sz="1400">
                <a:solidFill>
                  <a:srgbClr val="434343"/>
                </a:solidFill>
                <a:highlight>
                  <a:srgbClr val="FFFFFF"/>
                </a:highlight>
              </a:rPr>
              <a:t>Two processes which share a common file system communicate</a:t>
            </a:r>
            <a:endParaRPr sz="1400">
              <a:solidFill>
                <a:srgbClr val="434343"/>
              </a:solidFill>
              <a:highlight>
                <a:srgbClr val="FFFFFF"/>
              </a:highlight>
            </a:endParaRPr>
          </a:p>
          <a:p>
            <a:pPr marL="1371600" lvl="2" indent="-317500" algn="l" rtl="0">
              <a:spcBef>
                <a:spcPts val="0"/>
              </a:spcBef>
              <a:spcAft>
                <a:spcPts val="0"/>
              </a:spcAft>
              <a:buClr>
                <a:srgbClr val="434343"/>
              </a:buClr>
              <a:buSzPts val="1400"/>
              <a:buChar char="■"/>
            </a:pPr>
            <a:r>
              <a:rPr lang="en" sz="1400">
                <a:solidFill>
                  <a:srgbClr val="434343"/>
                </a:solidFill>
              </a:rPr>
              <a:t>The address of a socket in the Unix domain is a character string which is basically an entry in the file system.</a:t>
            </a:r>
            <a:endParaRPr sz="1400">
              <a:solidFill>
                <a:srgbClr val="434343"/>
              </a:solidFill>
            </a:endParaRPr>
          </a:p>
          <a:p>
            <a:pPr marL="914400" lvl="1" indent="-317500" algn="l" rtl="0">
              <a:spcBef>
                <a:spcPts val="0"/>
              </a:spcBef>
              <a:spcAft>
                <a:spcPts val="0"/>
              </a:spcAft>
              <a:buClr>
                <a:srgbClr val="434343"/>
              </a:buClr>
              <a:buSzPts val="1400"/>
              <a:buChar char="○"/>
            </a:pPr>
            <a:r>
              <a:rPr lang="en" sz="1400" i="1">
                <a:solidFill>
                  <a:srgbClr val="434343"/>
                </a:solidFill>
              </a:rPr>
              <a:t>Internet domain</a:t>
            </a:r>
            <a:r>
              <a:rPr lang="en" sz="1400">
                <a:solidFill>
                  <a:srgbClr val="434343"/>
                </a:solidFill>
              </a:rPr>
              <a:t> : </a:t>
            </a:r>
            <a:endParaRPr sz="1400">
              <a:solidFill>
                <a:srgbClr val="434343"/>
              </a:solidFill>
            </a:endParaRPr>
          </a:p>
          <a:p>
            <a:pPr marL="1371600" lvl="2" indent="-317500" algn="l" rtl="0">
              <a:spcBef>
                <a:spcPts val="0"/>
              </a:spcBef>
              <a:spcAft>
                <a:spcPts val="0"/>
              </a:spcAft>
              <a:buClr>
                <a:srgbClr val="434343"/>
              </a:buClr>
              <a:buSzPts val="1400"/>
              <a:buChar char="■"/>
            </a:pPr>
            <a:r>
              <a:rPr lang="en" sz="1400">
                <a:solidFill>
                  <a:srgbClr val="434343"/>
                </a:solidFill>
                <a:highlight>
                  <a:srgbClr val="FFFFFF"/>
                </a:highlight>
              </a:rPr>
              <a:t>Two processes running on any two hosts on the Internet communicate</a:t>
            </a:r>
            <a:endParaRPr sz="1400">
              <a:solidFill>
                <a:srgbClr val="434343"/>
              </a:solidFill>
            </a:endParaRPr>
          </a:p>
          <a:p>
            <a:pPr marL="1371600" lvl="2" indent="-317500" algn="l" rtl="0">
              <a:spcBef>
                <a:spcPts val="0"/>
              </a:spcBef>
              <a:spcAft>
                <a:spcPts val="0"/>
              </a:spcAft>
              <a:buClr>
                <a:srgbClr val="434343"/>
              </a:buClr>
              <a:buSzPts val="1400"/>
              <a:buChar char="■"/>
            </a:pPr>
            <a:r>
              <a:rPr lang="en" sz="1400">
                <a:solidFill>
                  <a:srgbClr val="434343"/>
                </a:solidFill>
              </a:rPr>
              <a:t>The address of a socket consists of the Internet address of the host machine (its IP address) </a:t>
            </a:r>
            <a:endParaRPr sz="1400">
              <a:solidFill>
                <a:srgbClr val="434343"/>
              </a:solidFill>
            </a:endParaRPr>
          </a:p>
          <a:p>
            <a:pPr marL="1371600" lvl="2" indent="-317500" algn="l" rtl="0">
              <a:spcBef>
                <a:spcPts val="0"/>
              </a:spcBef>
              <a:spcAft>
                <a:spcPts val="0"/>
              </a:spcAft>
              <a:buClr>
                <a:srgbClr val="434343"/>
              </a:buClr>
              <a:buSzPts val="1400"/>
              <a:buChar char="■"/>
            </a:pPr>
            <a:r>
              <a:rPr lang="en" sz="1400">
                <a:solidFill>
                  <a:srgbClr val="434343"/>
                </a:solidFill>
              </a:rPr>
              <a:t>In addition, each socket needs a port number on that host. Port numbers are 16 bit unsigned integers. The lower numbers are reserved in Unix for standard services. </a:t>
            </a:r>
            <a:endParaRPr sz="1400">
              <a:solidFill>
                <a:srgbClr val="434343"/>
              </a:solidFill>
            </a:endParaRPr>
          </a:p>
          <a:p>
            <a:pPr marL="1371600" lvl="2" indent="-317500" algn="l" rtl="0">
              <a:spcBef>
                <a:spcPts val="0"/>
              </a:spcBef>
              <a:spcAft>
                <a:spcPts val="0"/>
              </a:spcAft>
              <a:buClr>
                <a:srgbClr val="434343"/>
              </a:buClr>
              <a:buSzPts val="1400"/>
              <a:buChar char="■"/>
            </a:pPr>
            <a:r>
              <a:rPr lang="en" sz="1400">
                <a:solidFill>
                  <a:srgbClr val="434343"/>
                </a:solidFill>
              </a:rPr>
              <a:t>For example, the port number for the FTP server is 21. It is important that standard services be at the same port on all computers so that clients will know their addresses. However, port numbers above 2000 are generally available.</a:t>
            </a:r>
            <a:endParaRPr sz="1400">
              <a:solidFill>
                <a:srgbClr val="434343"/>
              </a:solidFill>
            </a:endParaRPr>
          </a:p>
          <a:p>
            <a:pPr marL="0" lvl="0" indent="0" algn="l" rtl="0">
              <a:spcBef>
                <a:spcPts val="0"/>
              </a:spcBef>
              <a:spcAft>
                <a:spcPts val="1600"/>
              </a:spcAft>
              <a:buNone/>
            </a:pPr>
            <a:endParaRPr sz="1400">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Socket Type</a:t>
            </a:r>
            <a:endParaRPr/>
          </a:p>
        </p:txBody>
      </p:sp>
      <p:sp>
        <p:nvSpPr>
          <p:cNvPr id="447" name="Google Shape;447;p41"/>
          <p:cNvSpPr txBox="1">
            <a:spLocks noGrp="1"/>
          </p:cNvSpPr>
          <p:nvPr>
            <p:ph type="body" idx="1"/>
          </p:nvPr>
        </p:nvSpPr>
        <p:spPr>
          <a:xfrm>
            <a:off x="727650" y="1243725"/>
            <a:ext cx="7688700" cy="22611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rgbClr val="000000"/>
              </a:buClr>
              <a:buSzPts val="1400"/>
              <a:buChar char="●"/>
            </a:pPr>
            <a:r>
              <a:rPr lang="en" sz="1400">
                <a:solidFill>
                  <a:srgbClr val="000000"/>
                </a:solidFill>
              </a:rPr>
              <a:t>There are two widely used socket types, </a:t>
            </a:r>
            <a:r>
              <a:rPr lang="en" sz="1400" i="1">
                <a:solidFill>
                  <a:srgbClr val="000000"/>
                </a:solidFill>
              </a:rPr>
              <a:t>stream sockets</a:t>
            </a:r>
            <a:r>
              <a:rPr lang="en" sz="1400">
                <a:solidFill>
                  <a:srgbClr val="000000"/>
                </a:solidFill>
              </a:rPr>
              <a:t>, and </a:t>
            </a:r>
            <a:r>
              <a:rPr lang="en" sz="1400" i="1">
                <a:solidFill>
                  <a:srgbClr val="000000"/>
                </a:solidFill>
              </a:rPr>
              <a:t>datagram sockets</a:t>
            </a:r>
            <a:r>
              <a:rPr lang="en" sz="1400">
                <a:solidFill>
                  <a:srgbClr val="000000"/>
                </a:solidFill>
              </a:rPr>
              <a:t>. </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Stream sockets:</a:t>
            </a:r>
            <a:endParaRPr sz="1400">
              <a:solidFill>
                <a:srgbClr val="000000"/>
              </a:solidFill>
            </a:endParaRPr>
          </a:p>
          <a:p>
            <a:pPr marL="1371600" lvl="2" indent="-317500" algn="l" rtl="0">
              <a:spcBef>
                <a:spcPts val="0"/>
              </a:spcBef>
              <a:spcAft>
                <a:spcPts val="0"/>
              </a:spcAft>
              <a:buClr>
                <a:srgbClr val="000000"/>
              </a:buClr>
              <a:buSzPts val="1400"/>
              <a:buChar char="■"/>
            </a:pPr>
            <a:r>
              <a:rPr lang="en" sz="1400">
                <a:solidFill>
                  <a:srgbClr val="000000"/>
                </a:solidFill>
              </a:rPr>
              <a:t>Treat communications as a continuous stream of characters</a:t>
            </a:r>
            <a:endParaRPr sz="1400">
              <a:solidFill>
                <a:srgbClr val="000000"/>
              </a:solidFill>
            </a:endParaRPr>
          </a:p>
          <a:p>
            <a:pPr marL="1371600" lvl="2" indent="-317500" algn="l" rtl="0">
              <a:spcBef>
                <a:spcPts val="0"/>
              </a:spcBef>
              <a:spcAft>
                <a:spcPts val="0"/>
              </a:spcAft>
              <a:buClr>
                <a:srgbClr val="000000"/>
              </a:buClr>
              <a:buSzPts val="1400"/>
              <a:buChar char="■"/>
            </a:pPr>
            <a:r>
              <a:rPr lang="en" sz="1400">
                <a:solidFill>
                  <a:srgbClr val="000000"/>
                </a:solidFill>
              </a:rPr>
              <a:t>Uses TCP (Transmission Control Protocol), which is a reliable, stream oriented protocol</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Datagram sockets:</a:t>
            </a:r>
            <a:endParaRPr sz="1400">
              <a:solidFill>
                <a:srgbClr val="000000"/>
              </a:solidFill>
            </a:endParaRPr>
          </a:p>
          <a:p>
            <a:pPr marL="1371600" lvl="2" indent="-317500" algn="l" rtl="0">
              <a:spcBef>
                <a:spcPts val="0"/>
              </a:spcBef>
              <a:spcAft>
                <a:spcPts val="0"/>
              </a:spcAft>
              <a:buClr>
                <a:srgbClr val="000000"/>
              </a:buClr>
              <a:buSzPts val="1400"/>
              <a:buChar char="■"/>
            </a:pPr>
            <a:r>
              <a:rPr lang="en" sz="1400">
                <a:solidFill>
                  <a:srgbClr val="000000"/>
                </a:solidFill>
              </a:rPr>
              <a:t>Have to read entire messages at once </a:t>
            </a:r>
            <a:endParaRPr sz="1400">
              <a:solidFill>
                <a:srgbClr val="000000"/>
              </a:solidFill>
            </a:endParaRPr>
          </a:p>
          <a:p>
            <a:pPr marL="1371600" lvl="2" indent="-317500" algn="l" rtl="0">
              <a:spcBef>
                <a:spcPts val="0"/>
              </a:spcBef>
              <a:spcAft>
                <a:spcPts val="0"/>
              </a:spcAft>
              <a:buClr>
                <a:srgbClr val="000000"/>
              </a:buClr>
              <a:buSzPts val="1400"/>
              <a:buChar char="■"/>
            </a:pPr>
            <a:r>
              <a:rPr lang="en" sz="1400">
                <a:solidFill>
                  <a:srgbClr val="000000"/>
                </a:solidFill>
              </a:rPr>
              <a:t>Uses UDP (Unix Datagram Protocol), which is unreliable and message oriented.</a:t>
            </a:r>
            <a:endParaRPr sz="1400">
              <a:solidFill>
                <a:srgbClr val="000000"/>
              </a:solidFill>
            </a:endParaRPr>
          </a:p>
          <a:p>
            <a:pPr marL="0" lvl="0" indent="0" algn="l" rtl="0">
              <a:spcBef>
                <a:spcPts val="1200"/>
              </a:spcBef>
              <a:spcAft>
                <a:spcPts val="1200"/>
              </a:spcAft>
              <a:buNone/>
            </a:pPr>
            <a:r>
              <a:rPr lang="en" sz="1400">
                <a:solidFill>
                  <a:srgbClr val="000000"/>
                </a:solidFill>
              </a:rPr>
              <a:t>The examples in this tutorial will use sockets in the </a:t>
            </a:r>
            <a:r>
              <a:rPr lang="en" sz="1400" b="1">
                <a:solidFill>
                  <a:srgbClr val="000000"/>
                </a:solidFill>
              </a:rPr>
              <a:t>Internet domain </a:t>
            </a:r>
            <a:r>
              <a:rPr lang="en" sz="1400">
                <a:solidFill>
                  <a:srgbClr val="000000"/>
                </a:solidFill>
              </a:rPr>
              <a:t>using the </a:t>
            </a:r>
            <a:r>
              <a:rPr lang="en" sz="1400" b="1">
                <a:solidFill>
                  <a:srgbClr val="000000"/>
                </a:solidFill>
              </a:rPr>
              <a:t>TCP protocol.</a:t>
            </a:r>
            <a:endParaRPr sz="1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as you know:</a:t>
            </a:r>
            <a:endParaRPr/>
          </a:p>
        </p:txBody>
      </p:sp>
      <p:sp>
        <p:nvSpPr>
          <p:cNvPr id="67" name="Google Shape;67;p15"/>
          <p:cNvSpPr txBox="1">
            <a:spLocks noGrp="1"/>
          </p:cNvSpPr>
          <p:nvPr>
            <p:ph type="body" idx="1"/>
          </p:nvPr>
        </p:nvSpPr>
        <p:spPr>
          <a:xfrm>
            <a:off x="656700" y="1248825"/>
            <a:ext cx="78306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a:solidFill>
                  <a:srgbClr val="434343"/>
                </a:solidFill>
              </a:rPr>
              <a:t>Project 1B</a:t>
            </a:r>
            <a:endParaRPr sz="1400">
              <a:solidFill>
                <a:srgbClr val="434343"/>
              </a:solidFill>
            </a:endParaRPr>
          </a:p>
          <a:p>
            <a:pPr marL="914400" lvl="1" indent="-317500" algn="l" rtl="0">
              <a:spcBef>
                <a:spcPts val="0"/>
              </a:spcBef>
              <a:spcAft>
                <a:spcPts val="0"/>
              </a:spcAft>
              <a:buClr>
                <a:srgbClr val="434343"/>
              </a:buClr>
              <a:buSzPts val="1400"/>
              <a:buChar char="○"/>
            </a:pPr>
            <a:r>
              <a:rPr lang="en" sz="1400">
                <a:solidFill>
                  <a:srgbClr val="434343"/>
                </a:solidFill>
              </a:rPr>
              <a:t>Spec: </a:t>
            </a:r>
            <a:r>
              <a:rPr lang="en" u="sng">
                <a:solidFill>
                  <a:schemeClr val="hlink"/>
                </a:solidFill>
                <a:latin typeface="Arial"/>
                <a:ea typeface="Arial"/>
                <a:cs typeface="Arial"/>
                <a:sym typeface="Arial"/>
                <a:hlinkClick r:id="rId3"/>
              </a:rPr>
              <a:t>http://web.cs.ucla.edu/~harryxu/courses/111/winter20/ProjectGuide/P1B.html</a:t>
            </a:r>
            <a:endParaRPr sz="1400">
              <a:solidFill>
                <a:srgbClr val="434343"/>
              </a:solidFill>
            </a:endParaRPr>
          </a:p>
          <a:p>
            <a:pPr marL="914400" lvl="1" indent="-317500" algn="l" rtl="0">
              <a:spcBef>
                <a:spcPts val="0"/>
              </a:spcBef>
              <a:spcAft>
                <a:spcPts val="0"/>
              </a:spcAft>
              <a:buClr>
                <a:srgbClr val="434343"/>
              </a:buClr>
              <a:buSzPts val="1400"/>
              <a:buChar char="○"/>
            </a:pPr>
            <a:r>
              <a:rPr lang="en" sz="1400">
                <a:solidFill>
                  <a:srgbClr val="434343"/>
                </a:solidFill>
              </a:rPr>
              <a:t>Due on Wednesday (01/29/2020) at 11:59 PM</a:t>
            </a:r>
            <a:endParaRPr sz="1400">
              <a:solidFill>
                <a:srgbClr val="434343"/>
              </a:solidFill>
            </a:endParaRPr>
          </a:p>
          <a:p>
            <a:pPr marL="457200" lvl="0" indent="-317500" algn="l" rtl="0">
              <a:spcBef>
                <a:spcPts val="0"/>
              </a:spcBef>
              <a:spcAft>
                <a:spcPts val="0"/>
              </a:spcAft>
              <a:buClr>
                <a:srgbClr val="434343"/>
              </a:buClr>
              <a:buSzPts val="1400"/>
              <a:buChar char="●"/>
            </a:pPr>
            <a:r>
              <a:rPr lang="en" sz="1400" b="1">
                <a:solidFill>
                  <a:srgbClr val="434343"/>
                </a:solidFill>
              </a:rPr>
              <a:t>Late Policy</a:t>
            </a:r>
            <a:r>
              <a:rPr lang="en" sz="1400">
                <a:solidFill>
                  <a:srgbClr val="434343"/>
                </a:solidFill>
              </a:rPr>
              <a:t> : Exponential as discussed previously</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Please remember to </a:t>
            </a:r>
            <a:r>
              <a:rPr lang="en" sz="1400" b="1">
                <a:solidFill>
                  <a:srgbClr val="434343"/>
                </a:solidFill>
              </a:rPr>
              <a:t>download your submissions</a:t>
            </a:r>
            <a:r>
              <a:rPr lang="en" sz="1400">
                <a:solidFill>
                  <a:srgbClr val="434343"/>
                </a:solidFill>
              </a:rPr>
              <a:t> and check if you submitted the correct files. Empty submissions - or submissions in the wrong format - cannot be graded and will therefore be scored with a 0</a:t>
            </a:r>
            <a:endParaRPr sz="14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2"/>
          <p:cNvSpPr txBox="1">
            <a:spLocks noGrp="1"/>
          </p:cNvSpPr>
          <p:nvPr>
            <p:ph type="body" idx="1"/>
          </p:nvPr>
        </p:nvSpPr>
        <p:spPr>
          <a:xfrm>
            <a:off x="311700" y="771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telnet server and client need to communicate over internet:</a:t>
            </a:r>
            <a:endParaRPr/>
          </a:p>
          <a:p>
            <a:pPr marL="0" lvl="0" indent="0" algn="l" rtl="0">
              <a:spcBef>
                <a:spcPts val="1600"/>
              </a:spcBef>
              <a:spcAft>
                <a:spcPts val="0"/>
              </a:spcAft>
              <a:buNone/>
            </a:pPr>
            <a:r>
              <a:rPr lang="en">
                <a:latin typeface="Consolas"/>
                <a:ea typeface="Consolas"/>
                <a:cs typeface="Consolas"/>
                <a:sym typeface="Consolas"/>
              </a:rPr>
              <a:t>sockfd = socket(AF_INET, SOCK_STREAM, 0);</a:t>
            </a:r>
            <a:endParaRPr>
              <a:latin typeface="Consolas"/>
              <a:ea typeface="Consolas"/>
              <a:cs typeface="Consolas"/>
              <a:sym typeface="Consolas"/>
            </a:endParaRPr>
          </a:p>
          <a:p>
            <a:pPr marL="0" lvl="0" indent="0" algn="l" rtl="0">
              <a:spcBef>
                <a:spcPts val="1600"/>
              </a:spcBef>
              <a:spcAft>
                <a:spcPts val="0"/>
              </a:spcAft>
              <a:buNone/>
            </a:pPr>
            <a:r>
              <a:rPr lang="en"/>
              <a:t>We will create TCP sockets to communicate between two processes over the internet.</a:t>
            </a:r>
            <a:endParaRPr/>
          </a:p>
          <a:p>
            <a:pPr marL="0" lvl="0" indent="0" algn="l" rtl="0">
              <a:spcBef>
                <a:spcPts val="1600"/>
              </a:spcBef>
              <a:spcAft>
                <a:spcPts val="0"/>
              </a:spcAft>
              <a:buNone/>
            </a:pPr>
            <a:r>
              <a:rPr lang="en"/>
              <a:t>TCP: A protocol that ensures that you as an application programmer need not worry about network inconsistencies. </a:t>
            </a:r>
            <a:endParaRPr/>
          </a:p>
          <a:p>
            <a:pPr marL="457200" lvl="0" indent="-342900" algn="l" rtl="0">
              <a:spcBef>
                <a:spcPts val="1600"/>
              </a:spcBef>
              <a:spcAft>
                <a:spcPts val="0"/>
              </a:spcAft>
              <a:buSzPts val="1800"/>
              <a:buChar char="-"/>
            </a:pPr>
            <a:r>
              <a:rPr lang="en"/>
              <a:t>i.e., if a network packet is dropped due to any specific reason, TCP will ensure that it will resend that packet so that client and server need not worry about unreliable networks</a:t>
            </a:r>
            <a:endParaRPr/>
          </a:p>
          <a:p>
            <a:pPr marL="0" lvl="0" indent="0" algn="l" rtl="0">
              <a:spcBef>
                <a:spcPts val="1600"/>
              </a:spcBef>
              <a:spcAft>
                <a:spcPts val="1600"/>
              </a:spcAft>
              <a:buNone/>
            </a:pPr>
            <a:r>
              <a:rPr lang="en"/>
              <a:t>Follow up: Go through detailed explanation on socket programming </a:t>
            </a:r>
            <a:r>
              <a:rPr lang="en" u="sng">
                <a:solidFill>
                  <a:schemeClr val="hlink"/>
                </a:solidFill>
                <a:hlinkClick r:id="rId3"/>
              </a:rPr>
              <a:t>here</a:t>
            </a:r>
            <a:endParaRPr/>
          </a:p>
        </p:txBody>
      </p:sp>
      <p:sp>
        <p:nvSpPr>
          <p:cNvPr id="453" name="Google Shape;453;p4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will we use socket programming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3"/>
          <p:cNvSpPr txBox="1">
            <a:spLocks noGrp="1"/>
          </p:cNvSpPr>
          <p:nvPr>
            <p:ph type="title"/>
          </p:nvPr>
        </p:nvSpPr>
        <p:spPr>
          <a:xfrm>
            <a:off x="727650" y="500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Socket in detail</a:t>
            </a:r>
            <a:endParaRPr/>
          </a:p>
        </p:txBody>
      </p:sp>
      <p:sp>
        <p:nvSpPr>
          <p:cNvPr id="459" name="Google Shape;459;p43"/>
          <p:cNvSpPr txBox="1">
            <a:spLocks noGrp="1"/>
          </p:cNvSpPr>
          <p:nvPr>
            <p:ph type="body" idx="1"/>
          </p:nvPr>
        </p:nvSpPr>
        <p:spPr>
          <a:xfrm>
            <a:off x="404400" y="1071275"/>
            <a:ext cx="83352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b="1">
                <a:solidFill>
                  <a:srgbClr val="434343"/>
                </a:solidFill>
              </a:rPr>
              <a:t>Function signature:</a:t>
            </a:r>
            <a:r>
              <a:rPr lang="en" sz="1400">
                <a:solidFill>
                  <a:srgbClr val="434343"/>
                </a:solidFill>
              </a:rPr>
              <a:t> int socket(int </a:t>
            </a:r>
            <a:r>
              <a:rPr lang="en" sz="1400" i="1">
                <a:solidFill>
                  <a:srgbClr val="434343"/>
                </a:solidFill>
              </a:rPr>
              <a:t>domain</a:t>
            </a:r>
            <a:r>
              <a:rPr lang="en" sz="1400">
                <a:solidFill>
                  <a:srgbClr val="434343"/>
                </a:solidFill>
              </a:rPr>
              <a:t>, int </a:t>
            </a:r>
            <a:r>
              <a:rPr lang="en" sz="1400" i="1">
                <a:solidFill>
                  <a:srgbClr val="434343"/>
                </a:solidFill>
              </a:rPr>
              <a:t>type</a:t>
            </a:r>
            <a:r>
              <a:rPr lang="en" sz="1400">
                <a:solidFill>
                  <a:srgbClr val="434343"/>
                </a:solidFill>
              </a:rPr>
              <a:t>, int </a:t>
            </a:r>
            <a:r>
              <a:rPr lang="en" sz="1400" i="1">
                <a:solidFill>
                  <a:srgbClr val="434343"/>
                </a:solidFill>
              </a:rPr>
              <a:t>protocol</a:t>
            </a:r>
            <a:r>
              <a:rPr lang="en" sz="1400">
                <a:solidFill>
                  <a:srgbClr val="434343"/>
                </a:solidFill>
              </a:rPr>
              <a:t>);</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The </a:t>
            </a:r>
            <a:r>
              <a:rPr lang="en" sz="1400" b="1" i="1">
                <a:solidFill>
                  <a:srgbClr val="434343"/>
                </a:solidFill>
                <a:highlight>
                  <a:srgbClr val="FFFFFF"/>
                </a:highlight>
              </a:rPr>
              <a:t>socket</a:t>
            </a:r>
            <a:r>
              <a:rPr lang="en" sz="1400">
                <a:solidFill>
                  <a:srgbClr val="434343"/>
                </a:solidFill>
                <a:highlight>
                  <a:srgbClr val="FFFFFF"/>
                </a:highlight>
              </a:rPr>
              <a:t>() function shall create an unbound socket in a communications domain, and return a file descriptor that can be used in later function calls that operate on sockets.</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The </a:t>
            </a:r>
            <a:r>
              <a:rPr lang="en" sz="1400" b="1" i="1">
                <a:solidFill>
                  <a:srgbClr val="434343"/>
                </a:solidFill>
                <a:highlight>
                  <a:srgbClr val="FFFFFF"/>
                </a:highlight>
              </a:rPr>
              <a:t>socket</a:t>
            </a:r>
            <a:r>
              <a:rPr lang="en" sz="1400">
                <a:solidFill>
                  <a:srgbClr val="434343"/>
                </a:solidFill>
                <a:highlight>
                  <a:srgbClr val="FFFFFF"/>
                </a:highlight>
              </a:rPr>
              <a:t>() function takes the following arguments:</a:t>
            </a:r>
            <a:endParaRPr sz="1400">
              <a:solidFill>
                <a:srgbClr val="434343"/>
              </a:solidFill>
              <a:highlight>
                <a:srgbClr val="FFFFFF"/>
              </a:highlight>
            </a:endParaRPr>
          </a:p>
          <a:p>
            <a:pPr marL="914400" lvl="1" indent="-317500" algn="l" rtl="0">
              <a:spcBef>
                <a:spcPts val="0"/>
              </a:spcBef>
              <a:spcAft>
                <a:spcPts val="0"/>
              </a:spcAft>
              <a:buClr>
                <a:srgbClr val="434343"/>
              </a:buClr>
              <a:buSzPts val="1400"/>
              <a:buChar char="○"/>
            </a:pPr>
            <a:r>
              <a:rPr lang="en" sz="1400" i="1">
                <a:solidFill>
                  <a:srgbClr val="434343"/>
                </a:solidFill>
                <a:highlight>
                  <a:srgbClr val="FFFFFF"/>
                </a:highlight>
              </a:rPr>
              <a:t>Domain</a:t>
            </a:r>
            <a:endParaRPr sz="1400" i="1">
              <a:solidFill>
                <a:srgbClr val="434343"/>
              </a:solidFill>
              <a:highlight>
                <a:srgbClr val="FFFFFF"/>
              </a:highlight>
            </a:endParaRPr>
          </a:p>
          <a:p>
            <a:pPr marL="1371600" marR="381000" lvl="2" indent="-317500" algn="l" rtl="0">
              <a:spcBef>
                <a:spcPts val="0"/>
              </a:spcBef>
              <a:spcAft>
                <a:spcPts val="0"/>
              </a:spcAft>
              <a:buClr>
                <a:srgbClr val="434343"/>
              </a:buClr>
              <a:buSzPts val="1400"/>
              <a:buChar char="■"/>
            </a:pPr>
            <a:r>
              <a:rPr lang="en" sz="1400">
                <a:solidFill>
                  <a:srgbClr val="434343"/>
                </a:solidFill>
                <a:highlight>
                  <a:srgbClr val="FFFFFF"/>
                </a:highlight>
              </a:rPr>
              <a:t>Specifies the communications domain in which a socket is to be created.</a:t>
            </a:r>
            <a:endParaRPr sz="1400">
              <a:solidFill>
                <a:srgbClr val="434343"/>
              </a:solidFill>
              <a:highlight>
                <a:srgbClr val="FFFFFF"/>
              </a:highlight>
            </a:endParaRPr>
          </a:p>
          <a:p>
            <a:pPr marL="914400" marR="381000" lvl="1" indent="-317500" algn="l" rtl="0">
              <a:spcBef>
                <a:spcPts val="0"/>
              </a:spcBef>
              <a:spcAft>
                <a:spcPts val="0"/>
              </a:spcAft>
              <a:buClr>
                <a:srgbClr val="434343"/>
              </a:buClr>
              <a:buSzPts val="1400"/>
              <a:buChar char="○"/>
            </a:pPr>
            <a:r>
              <a:rPr lang="en" sz="1400" i="1">
                <a:solidFill>
                  <a:srgbClr val="434343"/>
                </a:solidFill>
                <a:highlight>
                  <a:srgbClr val="FFFFFF"/>
                </a:highlight>
              </a:rPr>
              <a:t>Type</a:t>
            </a:r>
            <a:endParaRPr sz="1400" i="1">
              <a:solidFill>
                <a:srgbClr val="434343"/>
              </a:solidFill>
              <a:highlight>
                <a:srgbClr val="FFFFFF"/>
              </a:highlight>
            </a:endParaRPr>
          </a:p>
          <a:p>
            <a:pPr marL="1371600" marR="381000" lvl="2" indent="-317500" algn="l" rtl="0">
              <a:spcBef>
                <a:spcPts val="0"/>
              </a:spcBef>
              <a:spcAft>
                <a:spcPts val="0"/>
              </a:spcAft>
              <a:buClr>
                <a:srgbClr val="434343"/>
              </a:buClr>
              <a:buSzPts val="1400"/>
              <a:buChar char="■"/>
            </a:pPr>
            <a:r>
              <a:rPr lang="en" sz="1400">
                <a:solidFill>
                  <a:srgbClr val="434343"/>
                </a:solidFill>
                <a:highlight>
                  <a:srgbClr val="FFFFFF"/>
                </a:highlight>
              </a:rPr>
              <a:t>Specifies the type of socket to be created.</a:t>
            </a:r>
            <a:endParaRPr sz="1400">
              <a:solidFill>
                <a:srgbClr val="434343"/>
              </a:solidFill>
              <a:highlight>
                <a:srgbClr val="FFFFFF"/>
              </a:highlight>
            </a:endParaRPr>
          </a:p>
          <a:p>
            <a:pPr marL="914400" marR="381000" lvl="1" indent="-317500" algn="l" rtl="0">
              <a:spcBef>
                <a:spcPts val="0"/>
              </a:spcBef>
              <a:spcAft>
                <a:spcPts val="0"/>
              </a:spcAft>
              <a:buClr>
                <a:srgbClr val="434343"/>
              </a:buClr>
              <a:buSzPts val="1400"/>
              <a:buChar char="○"/>
            </a:pPr>
            <a:r>
              <a:rPr lang="en" sz="1400" i="1">
                <a:solidFill>
                  <a:srgbClr val="434343"/>
                </a:solidFill>
                <a:highlight>
                  <a:srgbClr val="FFFFFF"/>
                </a:highlight>
              </a:rPr>
              <a:t>Protocol</a:t>
            </a:r>
            <a:endParaRPr sz="1400" i="1">
              <a:solidFill>
                <a:srgbClr val="434343"/>
              </a:solidFill>
              <a:highlight>
                <a:srgbClr val="FFFFFF"/>
              </a:highlight>
            </a:endParaRPr>
          </a:p>
          <a:p>
            <a:pPr marL="1371600" marR="381000" lvl="2" indent="-317500" algn="l" rtl="0">
              <a:spcBef>
                <a:spcPts val="0"/>
              </a:spcBef>
              <a:spcAft>
                <a:spcPts val="0"/>
              </a:spcAft>
              <a:buClr>
                <a:srgbClr val="434343"/>
              </a:buClr>
              <a:buSzPts val="1400"/>
              <a:buChar char="■"/>
            </a:pPr>
            <a:r>
              <a:rPr lang="en" sz="1400">
                <a:solidFill>
                  <a:srgbClr val="434343"/>
                </a:solidFill>
                <a:highlight>
                  <a:srgbClr val="FFFFFF"/>
                </a:highlight>
              </a:rPr>
              <a:t>Specifies a particular protocol to be used with the socket. Specifying a </a:t>
            </a:r>
            <a:r>
              <a:rPr lang="en" sz="1400" i="1">
                <a:solidFill>
                  <a:srgbClr val="434343"/>
                </a:solidFill>
                <a:highlight>
                  <a:srgbClr val="FFFFFF"/>
                </a:highlight>
              </a:rPr>
              <a:t>protocol</a:t>
            </a:r>
            <a:r>
              <a:rPr lang="en" sz="1400">
                <a:solidFill>
                  <a:srgbClr val="434343"/>
                </a:solidFill>
                <a:highlight>
                  <a:srgbClr val="FFFFFF"/>
                </a:highlight>
              </a:rPr>
              <a:t> of 0 causes </a:t>
            </a:r>
            <a:r>
              <a:rPr lang="en" sz="1400" i="1">
                <a:solidFill>
                  <a:srgbClr val="434343"/>
                </a:solidFill>
                <a:highlight>
                  <a:srgbClr val="FFFFFF"/>
                </a:highlight>
              </a:rPr>
              <a:t>socket</a:t>
            </a:r>
            <a:r>
              <a:rPr lang="en" sz="1400">
                <a:solidFill>
                  <a:srgbClr val="434343"/>
                </a:solidFill>
                <a:highlight>
                  <a:srgbClr val="FFFFFF"/>
                </a:highlight>
              </a:rPr>
              <a:t>() to use an unspecified default protocol appropriate for the requested socket type.</a:t>
            </a:r>
            <a:endParaRPr sz="1400">
              <a:solidFill>
                <a:srgbClr val="434343"/>
              </a:solidFill>
              <a:highlight>
                <a:srgbClr val="FFFFFF"/>
              </a:highlight>
            </a:endParaRPr>
          </a:p>
          <a:p>
            <a:pPr marL="457200" marR="381000" lvl="0" indent="-317500" algn="l" rtl="0">
              <a:spcBef>
                <a:spcPts val="0"/>
              </a:spcBef>
              <a:spcAft>
                <a:spcPts val="0"/>
              </a:spcAft>
              <a:buClr>
                <a:srgbClr val="434343"/>
              </a:buClr>
              <a:buSzPts val="1400"/>
              <a:buChar char="●"/>
            </a:pPr>
            <a:r>
              <a:rPr lang="en" sz="1400">
                <a:solidFill>
                  <a:srgbClr val="434343"/>
                </a:solidFill>
              </a:rPr>
              <a:t>Upon successful completion, </a:t>
            </a:r>
            <a:r>
              <a:rPr lang="en" sz="1400" i="1">
                <a:solidFill>
                  <a:srgbClr val="434343"/>
                </a:solidFill>
              </a:rPr>
              <a:t>socket</a:t>
            </a:r>
            <a:r>
              <a:rPr lang="en" sz="1400">
                <a:solidFill>
                  <a:srgbClr val="434343"/>
                </a:solidFill>
              </a:rPr>
              <a:t>() shall return a non-negative integer, the socket file descriptor. Otherwise, a value of -1 shall be returned and </a:t>
            </a:r>
            <a:r>
              <a:rPr lang="en" sz="1400" i="1">
                <a:solidFill>
                  <a:srgbClr val="434343"/>
                </a:solidFill>
              </a:rPr>
              <a:t>errno</a:t>
            </a:r>
            <a:r>
              <a:rPr lang="en" sz="1400">
                <a:solidFill>
                  <a:srgbClr val="434343"/>
                </a:solidFill>
              </a:rPr>
              <a:t> set to indicate the error.</a:t>
            </a:r>
            <a:endParaRPr sz="1400">
              <a:solidFill>
                <a:srgbClr val="434343"/>
              </a:solidFill>
            </a:endParaRPr>
          </a:p>
          <a:p>
            <a:pPr marL="0" marR="381000" lvl="0" indent="0" algn="l" rtl="0">
              <a:spcBef>
                <a:spcPts val="1000"/>
              </a:spcBef>
              <a:spcAft>
                <a:spcPts val="0"/>
              </a:spcAft>
              <a:buNone/>
            </a:pPr>
            <a:endParaRPr sz="1400">
              <a:solidFill>
                <a:srgbClr val="434343"/>
              </a:solidFill>
              <a:highlight>
                <a:srgbClr val="FFFFFF"/>
              </a:highlight>
            </a:endParaRPr>
          </a:p>
          <a:p>
            <a:pPr marL="0" marR="381000" lvl="0" indent="0" algn="l" rtl="0">
              <a:spcBef>
                <a:spcPts val="0"/>
              </a:spcBef>
              <a:spcAft>
                <a:spcPts val="0"/>
              </a:spcAft>
              <a:buNone/>
            </a:pPr>
            <a:endParaRPr sz="1400">
              <a:solidFill>
                <a:srgbClr val="43434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a socket() call</a:t>
            </a:r>
            <a:endParaRPr/>
          </a:p>
        </p:txBody>
      </p:sp>
      <p:sp>
        <p:nvSpPr>
          <p:cNvPr id="465" name="Google Shape;46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Before we dive into the demo, let’s take a look at a socket() call:</a:t>
            </a:r>
            <a:endParaRPr/>
          </a:p>
          <a:p>
            <a:pPr marL="457200" lvl="0" indent="-342900" algn="l" rtl="0">
              <a:spcBef>
                <a:spcPts val="0"/>
              </a:spcBef>
              <a:spcAft>
                <a:spcPts val="0"/>
              </a:spcAft>
              <a:buSzPts val="1800"/>
              <a:buChar char="●"/>
            </a:pPr>
            <a:r>
              <a:rPr lang="en"/>
              <a:t>Let’s see what each of these mean.</a:t>
            </a:r>
            <a:endParaRPr/>
          </a:p>
        </p:txBody>
      </p:sp>
      <p:pic>
        <p:nvPicPr>
          <p:cNvPr id="466" name="Google Shape;466;p44"/>
          <p:cNvPicPr preferRelativeResize="0"/>
          <p:nvPr/>
        </p:nvPicPr>
        <p:blipFill>
          <a:blip r:embed="rId3">
            <a:alphaModFix/>
          </a:blip>
          <a:stretch>
            <a:fillRect/>
          </a:stretch>
        </p:blipFill>
        <p:spPr>
          <a:xfrm>
            <a:off x="1305300" y="2345613"/>
            <a:ext cx="5387150" cy="1030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5"/>
          <p:cNvSpPr txBox="1">
            <a:spLocks noGrp="1"/>
          </p:cNvSpPr>
          <p:nvPr>
            <p:ph type="title"/>
          </p:nvPr>
        </p:nvSpPr>
        <p:spPr>
          <a:xfrm>
            <a:off x="729450" y="1221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a socket() call (continued)</a:t>
            </a:r>
            <a:endParaRPr/>
          </a:p>
        </p:txBody>
      </p:sp>
      <p:sp>
        <p:nvSpPr>
          <p:cNvPr id="472" name="Google Shape;472;p45"/>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The </a:t>
            </a:r>
            <a:r>
              <a:rPr lang="en" sz="1400">
                <a:solidFill>
                  <a:srgbClr val="434343"/>
                </a:solidFill>
              </a:rPr>
              <a:t>socket()</a:t>
            </a:r>
            <a:r>
              <a:rPr lang="en" sz="1400">
                <a:solidFill>
                  <a:srgbClr val="434343"/>
                </a:solidFill>
                <a:highlight>
                  <a:srgbClr val="FFFFFF"/>
                </a:highlight>
              </a:rPr>
              <a:t> system call creates a new socket. It takes three arguments. The first is the address domain of the socket. Recall that there are two possible address domains, the unix domain for two processes which share a common file system, and the Internet domain for any two hosts on the Internet. </a:t>
            </a:r>
            <a:endParaRPr sz="1400">
              <a:solidFill>
                <a:srgbClr val="434343"/>
              </a:solidFill>
              <a:highlight>
                <a:srgbClr val="FFFFFF"/>
              </a:highlight>
            </a:endParaRPr>
          </a:p>
          <a:p>
            <a:pPr marL="914400" lvl="1" indent="-317500" algn="l" rtl="0">
              <a:spcBef>
                <a:spcPts val="0"/>
              </a:spcBef>
              <a:spcAft>
                <a:spcPts val="0"/>
              </a:spcAft>
              <a:buClr>
                <a:srgbClr val="434343"/>
              </a:buClr>
              <a:buSzPts val="1400"/>
              <a:buChar char="○"/>
            </a:pPr>
            <a:r>
              <a:rPr lang="en" sz="1400">
                <a:solidFill>
                  <a:srgbClr val="434343"/>
                </a:solidFill>
                <a:highlight>
                  <a:srgbClr val="FFFFFF"/>
                </a:highlight>
              </a:rPr>
              <a:t>The symbol constant </a:t>
            </a:r>
            <a:r>
              <a:rPr lang="en" sz="1400">
                <a:solidFill>
                  <a:srgbClr val="434343"/>
                </a:solidFill>
              </a:rPr>
              <a:t>AF_UNIX</a:t>
            </a:r>
            <a:r>
              <a:rPr lang="en" sz="1400">
                <a:solidFill>
                  <a:srgbClr val="434343"/>
                </a:solidFill>
                <a:highlight>
                  <a:srgbClr val="FFFFFF"/>
                </a:highlight>
              </a:rPr>
              <a:t> is used for the former, and </a:t>
            </a:r>
            <a:r>
              <a:rPr lang="en" sz="1400">
                <a:solidFill>
                  <a:srgbClr val="434343"/>
                </a:solidFill>
              </a:rPr>
              <a:t>AF_INET</a:t>
            </a:r>
            <a:r>
              <a:rPr lang="en" sz="1400">
                <a:solidFill>
                  <a:srgbClr val="434343"/>
                </a:solidFill>
                <a:highlight>
                  <a:srgbClr val="FFFFFF"/>
                </a:highlight>
              </a:rPr>
              <a:t> for the latter (there are actually many other options which can be used here for specialized purposes).</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rPr>
              <a:t>The second argument is the type of socket. Recall that there are two choices here, a stream socket in which characters are read in a continuous stream as if from a file or pipe, and a datagram socket, in which messages are read in chunks. The two symbolic constants are SOCK_STREAM and SOCK_DGRAM. </a:t>
            </a:r>
            <a:endParaRPr sz="1400">
              <a:solidFill>
                <a:srgbClr val="434343"/>
              </a:solidFill>
            </a:endParaRPr>
          </a:p>
          <a:p>
            <a:pPr marL="0" lvl="0" indent="0" algn="l" rtl="0">
              <a:spcBef>
                <a:spcPts val="1600"/>
              </a:spcBef>
              <a:spcAft>
                <a:spcPts val="1600"/>
              </a:spcAft>
              <a:buNone/>
            </a:pPr>
            <a:endParaRPr sz="1400">
              <a:solidFill>
                <a:srgbClr val="434343"/>
              </a:solidFill>
            </a:endParaRPr>
          </a:p>
        </p:txBody>
      </p:sp>
      <p:pic>
        <p:nvPicPr>
          <p:cNvPr id="473" name="Google Shape;473;p45"/>
          <p:cNvPicPr preferRelativeResize="0"/>
          <p:nvPr/>
        </p:nvPicPr>
        <p:blipFill>
          <a:blip r:embed="rId3">
            <a:alphaModFix/>
          </a:blip>
          <a:stretch>
            <a:fillRect/>
          </a:stretch>
        </p:blipFill>
        <p:spPr>
          <a:xfrm>
            <a:off x="4976775" y="516800"/>
            <a:ext cx="4068325" cy="76814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6"/>
          <p:cNvSpPr txBox="1">
            <a:spLocks noGrp="1"/>
          </p:cNvSpPr>
          <p:nvPr>
            <p:ph type="title"/>
          </p:nvPr>
        </p:nvSpPr>
        <p:spPr>
          <a:xfrm>
            <a:off x="311700" y="1162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a socket() call (continued)</a:t>
            </a:r>
            <a:endParaRPr/>
          </a:p>
        </p:txBody>
      </p:sp>
      <p:sp>
        <p:nvSpPr>
          <p:cNvPr id="479" name="Google Shape;479;p46"/>
          <p:cNvSpPr txBox="1">
            <a:spLocks noGrp="1"/>
          </p:cNvSpPr>
          <p:nvPr>
            <p:ph type="body" idx="1"/>
          </p:nvPr>
        </p:nvSpPr>
        <p:spPr>
          <a:xfrm>
            <a:off x="311700" y="1883175"/>
            <a:ext cx="8520600" cy="2385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a:solidFill>
                  <a:srgbClr val="434343"/>
                </a:solidFill>
              </a:rPr>
              <a:t>The third argument is the protocol. If this argument is zero (and it always should be except for unusual circumstances), the operating system will choose the most appropriate protocol. It will choose TCP for stream sockets and UDP for datagram sockets.</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The socket system call returns an entry into the file descriptor table (i.e. a small integer). This value is used for all subsequent references to this socket. If the socket call fails, it returns -1. In this case the program displays and error message and exits. However, this system call is unlikely to fail.</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This is a simplified description of the socket call; there are numerous other choices for domains and types, but these are the most common</a:t>
            </a:r>
            <a:endParaRPr sz="1400">
              <a:solidFill>
                <a:srgbClr val="434343"/>
              </a:solidFill>
            </a:endParaRPr>
          </a:p>
          <a:p>
            <a:pPr marL="0" lvl="0" indent="0" algn="l" rtl="0">
              <a:spcBef>
                <a:spcPts val="1600"/>
              </a:spcBef>
              <a:spcAft>
                <a:spcPts val="0"/>
              </a:spcAft>
              <a:buNone/>
            </a:pPr>
            <a:endParaRPr sz="1400">
              <a:solidFill>
                <a:srgbClr val="434343"/>
              </a:solidFill>
            </a:endParaRPr>
          </a:p>
          <a:p>
            <a:pPr marL="0" lvl="0" indent="0" algn="l" rtl="0">
              <a:spcBef>
                <a:spcPts val="1600"/>
              </a:spcBef>
              <a:spcAft>
                <a:spcPts val="1600"/>
              </a:spcAft>
              <a:buNone/>
            </a:pPr>
            <a:endParaRPr/>
          </a:p>
        </p:txBody>
      </p:sp>
      <p:pic>
        <p:nvPicPr>
          <p:cNvPr id="480" name="Google Shape;480;p46"/>
          <p:cNvPicPr preferRelativeResize="0"/>
          <p:nvPr/>
        </p:nvPicPr>
        <p:blipFill>
          <a:blip r:embed="rId3">
            <a:alphaModFix/>
          </a:blip>
          <a:stretch>
            <a:fillRect/>
          </a:stretch>
        </p:blipFill>
        <p:spPr>
          <a:xfrm>
            <a:off x="5027850" y="394425"/>
            <a:ext cx="4068325" cy="76814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Socket Programming Demo</a:t>
            </a:r>
            <a:endParaRPr/>
          </a:p>
        </p:txBody>
      </p:sp>
      <p:sp>
        <p:nvSpPr>
          <p:cNvPr id="486" name="Google Shape;486;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t>
            </a:r>
            <a:r>
              <a:rPr lang="en" u="sng">
                <a:solidFill>
                  <a:schemeClr val="hlink"/>
                </a:solidFill>
                <a:hlinkClick r:id="rId3"/>
              </a:rPr>
              <a:t>Server.c</a:t>
            </a:r>
            <a:r>
              <a:rPr lang="en"/>
              <a:t> </a:t>
            </a:r>
            <a:r>
              <a:rPr lang="en" u="sng">
                <a:solidFill>
                  <a:schemeClr val="hlink"/>
                </a:solidFill>
                <a:hlinkClick r:id="rId4"/>
              </a:rPr>
              <a:t>client.c</a:t>
            </a:r>
            <a:endParaRPr/>
          </a:p>
          <a:p>
            <a:pPr marL="0" lvl="0" indent="0" algn="l" rtl="0">
              <a:spcBef>
                <a:spcPts val="1600"/>
              </a:spcBef>
              <a:spcAft>
                <a:spcPts val="0"/>
              </a:spcAft>
              <a:buNone/>
            </a:pPr>
            <a:r>
              <a:rPr lang="en"/>
              <a:t>Compile server : gcc -o server server.c</a:t>
            </a:r>
            <a:endParaRPr/>
          </a:p>
          <a:p>
            <a:pPr marL="0" lvl="0" indent="0" algn="l" rtl="0">
              <a:spcBef>
                <a:spcPts val="1600"/>
              </a:spcBef>
              <a:spcAft>
                <a:spcPts val="0"/>
              </a:spcAft>
              <a:buNone/>
            </a:pPr>
            <a:r>
              <a:rPr lang="en"/>
              <a:t>Compile client : gcc -o client client.c</a:t>
            </a:r>
            <a:endParaRPr/>
          </a:p>
          <a:p>
            <a:pPr marL="0" lvl="0" indent="0" algn="l" rtl="0">
              <a:spcBef>
                <a:spcPts val="1600"/>
              </a:spcBef>
              <a:spcAft>
                <a:spcPts val="0"/>
              </a:spcAft>
              <a:buNone/>
            </a:pPr>
            <a:r>
              <a:rPr lang="en"/>
              <a:t>Run server : ./server 8080</a:t>
            </a:r>
            <a:endParaRPr/>
          </a:p>
          <a:p>
            <a:pPr marL="0" lvl="0" indent="0" algn="l" rtl="0">
              <a:spcBef>
                <a:spcPts val="1600"/>
              </a:spcBef>
              <a:spcAft>
                <a:spcPts val="1600"/>
              </a:spcAft>
              <a:buNone/>
            </a:pPr>
            <a:r>
              <a:rPr lang="en"/>
              <a:t>Run client : ./client localhost 8080</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look at some useful functions</a:t>
            </a:r>
            <a:endParaRPr/>
          </a:p>
        </p:txBody>
      </p:sp>
      <p:sp>
        <p:nvSpPr>
          <p:cNvPr id="492" name="Google Shape;492;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Let’s quickly run through some functions that might help us understand the </a:t>
            </a:r>
            <a:r>
              <a:rPr lang="en" sz="1400" b="1" i="1"/>
              <a:t>server.c </a:t>
            </a:r>
            <a:r>
              <a:rPr lang="en" sz="1400"/>
              <a:t>code better</a:t>
            </a:r>
            <a:endParaRPr sz="1400"/>
          </a:p>
          <a:p>
            <a:pPr marL="457200" lvl="0" indent="-317500" algn="l" rtl="0">
              <a:spcBef>
                <a:spcPts val="0"/>
              </a:spcBef>
              <a:spcAft>
                <a:spcPts val="0"/>
              </a:spcAft>
              <a:buSzPts val="1400"/>
              <a:buChar char="●"/>
            </a:pPr>
            <a:r>
              <a:rPr lang="en" sz="1400"/>
              <a:t>Functions we will discuss:</a:t>
            </a:r>
            <a:endParaRPr sz="1400"/>
          </a:p>
          <a:p>
            <a:pPr marL="914400" lvl="1" indent="-317500" algn="l" rtl="0">
              <a:spcBef>
                <a:spcPts val="0"/>
              </a:spcBef>
              <a:spcAft>
                <a:spcPts val="0"/>
              </a:spcAft>
              <a:buSzPts val="1400"/>
              <a:buChar char="○"/>
            </a:pPr>
            <a:r>
              <a:rPr lang="en" sz="1400"/>
              <a:t>bzero()</a:t>
            </a:r>
            <a:endParaRPr sz="1400"/>
          </a:p>
          <a:p>
            <a:pPr marL="914400" lvl="1" indent="-317500" algn="l" rtl="0">
              <a:spcBef>
                <a:spcPts val="0"/>
              </a:spcBef>
              <a:spcAft>
                <a:spcPts val="0"/>
              </a:spcAft>
              <a:buSzPts val="1400"/>
              <a:buChar char="○"/>
            </a:pPr>
            <a:r>
              <a:rPr lang="en" sz="1400"/>
              <a:t>bind()</a:t>
            </a:r>
            <a:endParaRPr sz="1400"/>
          </a:p>
          <a:p>
            <a:pPr marL="914400" lvl="1" indent="-317500" algn="l" rtl="0">
              <a:spcBef>
                <a:spcPts val="0"/>
              </a:spcBef>
              <a:spcAft>
                <a:spcPts val="0"/>
              </a:spcAft>
              <a:buSzPts val="1400"/>
              <a:buChar char="○"/>
            </a:pPr>
            <a:r>
              <a:rPr lang="en" sz="1400"/>
              <a:t>listen()</a:t>
            </a:r>
            <a:endParaRPr sz="1400"/>
          </a:p>
          <a:p>
            <a:pPr marL="914400" lvl="1" indent="-317500" algn="l" rtl="0">
              <a:spcBef>
                <a:spcPts val="0"/>
              </a:spcBef>
              <a:spcAft>
                <a:spcPts val="0"/>
              </a:spcAft>
              <a:buSzPts val="1400"/>
              <a:buChar char="○"/>
            </a:pPr>
            <a:r>
              <a:rPr lang="en" sz="1400"/>
              <a:t>accept()</a:t>
            </a:r>
            <a:endParaRPr sz="1400"/>
          </a:p>
          <a:p>
            <a:pPr marL="914400" lvl="1" indent="-317500" algn="l" rtl="0">
              <a:spcBef>
                <a:spcPts val="0"/>
              </a:spcBef>
              <a:spcAft>
                <a:spcPts val="0"/>
              </a:spcAft>
              <a:buSzPts val="1400"/>
              <a:buChar char="○"/>
            </a:pPr>
            <a:r>
              <a:rPr lang="en" sz="1400"/>
              <a:t>read()</a:t>
            </a:r>
            <a:endParaRPr sz="1400"/>
          </a:p>
          <a:p>
            <a:pPr marL="914400" lvl="1" indent="-317500" algn="l" rtl="0">
              <a:spcBef>
                <a:spcPts val="0"/>
              </a:spcBef>
              <a:spcAft>
                <a:spcPts val="0"/>
              </a:spcAft>
              <a:buSzPts val="1400"/>
              <a:buChar char="○"/>
            </a:pPr>
            <a:r>
              <a:rPr lang="en" sz="1400"/>
              <a:t>write()</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bzero() - quick look at this useful function</a:t>
            </a:r>
            <a:endParaRPr/>
          </a:p>
        </p:txBody>
      </p:sp>
      <p:sp>
        <p:nvSpPr>
          <p:cNvPr id="498" name="Google Shape;498;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b="1">
                <a:solidFill>
                  <a:srgbClr val="434343"/>
                </a:solidFill>
              </a:rPr>
              <a:t>Function Signature:</a:t>
            </a:r>
            <a:r>
              <a:rPr lang="en" sz="1400">
                <a:solidFill>
                  <a:srgbClr val="434343"/>
                </a:solidFill>
              </a:rPr>
              <a:t>  void bzero(void *s, int nbyte);</a:t>
            </a:r>
            <a:endParaRPr sz="1400">
              <a:solidFill>
                <a:srgbClr val="434343"/>
              </a:solidFill>
            </a:endParaRPr>
          </a:p>
          <a:p>
            <a:pPr marL="457200" marR="25400" lvl="0" indent="-317500" algn="just" rtl="0">
              <a:spcBef>
                <a:spcPts val="0"/>
              </a:spcBef>
              <a:spcAft>
                <a:spcPts val="0"/>
              </a:spcAft>
              <a:buClr>
                <a:srgbClr val="434343"/>
              </a:buClr>
              <a:buSzPts val="1400"/>
              <a:buChar char="●"/>
            </a:pPr>
            <a:r>
              <a:rPr lang="en" sz="1400">
                <a:solidFill>
                  <a:srgbClr val="434343"/>
                </a:solidFill>
              </a:rPr>
              <a:t>This function does not return anything.</a:t>
            </a:r>
            <a:endParaRPr sz="1400">
              <a:solidFill>
                <a:srgbClr val="434343"/>
              </a:solidFill>
            </a:endParaRPr>
          </a:p>
          <a:p>
            <a:pPr marL="457200" marR="25400" lvl="0" indent="-317500" algn="just" rtl="0">
              <a:spcBef>
                <a:spcPts val="0"/>
              </a:spcBef>
              <a:spcAft>
                <a:spcPts val="0"/>
              </a:spcAft>
              <a:buClr>
                <a:srgbClr val="434343"/>
              </a:buClr>
              <a:buSzPts val="1400"/>
              <a:buChar char="●"/>
            </a:pPr>
            <a:r>
              <a:rPr lang="en" sz="1400">
                <a:solidFill>
                  <a:srgbClr val="434343"/>
                </a:solidFill>
              </a:rPr>
              <a:t>Example:</a:t>
            </a:r>
            <a:endParaRPr sz="1400">
              <a:solidFill>
                <a:srgbClr val="434343"/>
              </a:solidFill>
            </a:endParaRPr>
          </a:p>
          <a:p>
            <a:pPr marL="457200" marR="25400" lvl="0" indent="0" algn="just" rtl="0">
              <a:spcBef>
                <a:spcPts val="700"/>
              </a:spcBef>
              <a:spcAft>
                <a:spcPts val="0"/>
              </a:spcAft>
              <a:buNone/>
            </a:pPr>
            <a:endParaRPr sz="1400">
              <a:solidFill>
                <a:srgbClr val="434343"/>
              </a:solidFill>
            </a:endParaRPr>
          </a:p>
          <a:p>
            <a:pPr marL="457200" marR="25400" lvl="0" indent="-317500" algn="just" rtl="0">
              <a:spcBef>
                <a:spcPts val="700"/>
              </a:spcBef>
              <a:spcAft>
                <a:spcPts val="0"/>
              </a:spcAft>
              <a:buClr>
                <a:srgbClr val="434343"/>
              </a:buClr>
              <a:buSzPts val="1400"/>
              <a:buChar char="●"/>
            </a:pPr>
            <a:r>
              <a:rPr lang="en" sz="1400">
                <a:solidFill>
                  <a:srgbClr val="434343"/>
                </a:solidFill>
                <a:highlight>
                  <a:srgbClr val="FFFFFF"/>
                </a:highlight>
              </a:rPr>
              <a:t>The function </a:t>
            </a:r>
            <a:r>
              <a:rPr lang="en" sz="1400">
                <a:solidFill>
                  <a:srgbClr val="434343"/>
                </a:solidFill>
              </a:rPr>
              <a:t>bzero()</a:t>
            </a:r>
            <a:r>
              <a:rPr lang="en" sz="1400">
                <a:solidFill>
                  <a:srgbClr val="434343"/>
                </a:solidFill>
                <a:highlight>
                  <a:srgbClr val="FFFFFF"/>
                </a:highlight>
              </a:rPr>
              <a:t> sets all values in a buffer to zero. </a:t>
            </a:r>
            <a:endParaRPr sz="1400">
              <a:solidFill>
                <a:srgbClr val="434343"/>
              </a:solidFill>
              <a:highlight>
                <a:srgbClr val="FFFFFF"/>
              </a:highlight>
            </a:endParaRPr>
          </a:p>
          <a:p>
            <a:pPr marL="457200" marR="25400" lvl="0" indent="-317500" algn="just" rtl="0">
              <a:spcBef>
                <a:spcPts val="0"/>
              </a:spcBef>
              <a:spcAft>
                <a:spcPts val="0"/>
              </a:spcAft>
              <a:buClr>
                <a:srgbClr val="434343"/>
              </a:buClr>
              <a:buSzPts val="1400"/>
              <a:buChar char="●"/>
            </a:pPr>
            <a:r>
              <a:rPr lang="en" sz="1400">
                <a:solidFill>
                  <a:srgbClr val="434343"/>
                </a:solidFill>
                <a:highlight>
                  <a:srgbClr val="FFFFFF"/>
                </a:highlight>
              </a:rPr>
              <a:t>It takes two arguments, the first is a pointer to the buffer and the second is the size of the buffer. </a:t>
            </a:r>
            <a:endParaRPr sz="1400">
              <a:solidFill>
                <a:srgbClr val="434343"/>
              </a:solidFill>
              <a:highlight>
                <a:srgbClr val="FFFFFF"/>
              </a:highlight>
            </a:endParaRPr>
          </a:p>
          <a:p>
            <a:pPr marL="457200" marR="25400" lvl="0" indent="-317500" algn="just" rtl="0">
              <a:spcBef>
                <a:spcPts val="0"/>
              </a:spcBef>
              <a:spcAft>
                <a:spcPts val="0"/>
              </a:spcAft>
              <a:buClr>
                <a:srgbClr val="434343"/>
              </a:buClr>
              <a:buSzPts val="1400"/>
              <a:buChar char="●"/>
            </a:pPr>
            <a:r>
              <a:rPr lang="en" sz="1400">
                <a:solidFill>
                  <a:srgbClr val="434343"/>
                </a:solidFill>
                <a:highlight>
                  <a:srgbClr val="FFFFFF"/>
                </a:highlight>
              </a:rPr>
              <a:t>Thus, this line initializes </a:t>
            </a:r>
            <a:r>
              <a:rPr lang="en" sz="1400">
                <a:solidFill>
                  <a:srgbClr val="434343"/>
                </a:solidFill>
              </a:rPr>
              <a:t>serv_addr</a:t>
            </a:r>
            <a:r>
              <a:rPr lang="en" sz="1400">
                <a:solidFill>
                  <a:srgbClr val="434343"/>
                </a:solidFill>
                <a:highlight>
                  <a:srgbClr val="FFFFFF"/>
                </a:highlight>
              </a:rPr>
              <a:t> to zeros.</a:t>
            </a:r>
            <a:r>
              <a:rPr lang="en" sz="1400">
                <a:solidFill>
                  <a:srgbClr val="434343"/>
                </a:solidFill>
              </a:rPr>
              <a:t> </a:t>
            </a:r>
            <a:endParaRPr sz="1400">
              <a:solidFill>
                <a:srgbClr val="434343"/>
              </a:solidFill>
            </a:endParaRPr>
          </a:p>
          <a:p>
            <a:pPr marL="0" lvl="0" indent="0" algn="l" rtl="0">
              <a:spcBef>
                <a:spcPts val="700"/>
              </a:spcBef>
              <a:spcAft>
                <a:spcPts val="0"/>
              </a:spcAft>
              <a:buNone/>
            </a:pPr>
            <a:endParaRPr sz="1400">
              <a:solidFill>
                <a:srgbClr val="434343"/>
              </a:solidFill>
            </a:endParaRPr>
          </a:p>
          <a:p>
            <a:pPr marL="0" lvl="0" indent="0" algn="l" rtl="0">
              <a:spcBef>
                <a:spcPts val="1600"/>
              </a:spcBef>
              <a:spcAft>
                <a:spcPts val="0"/>
              </a:spcAft>
              <a:buNone/>
            </a:pPr>
            <a:endParaRPr sz="1400">
              <a:solidFill>
                <a:srgbClr val="434343"/>
              </a:solidFill>
            </a:endParaRPr>
          </a:p>
          <a:p>
            <a:pPr marL="0" lvl="0" indent="0" algn="l" rtl="0">
              <a:spcBef>
                <a:spcPts val="1600"/>
              </a:spcBef>
              <a:spcAft>
                <a:spcPts val="0"/>
              </a:spcAft>
              <a:buNone/>
            </a:pPr>
            <a:endParaRPr sz="1400">
              <a:solidFill>
                <a:srgbClr val="434343"/>
              </a:solidFill>
            </a:endParaRPr>
          </a:p>
          <a:p>
            <a:pPr marL="0" lvl="0" indent="0" algn="l" rtl="0">
              <a:spcBef>
                <a:spcPts val="1600"/>
              </a:spcBef>
              <a:spcAft>
                <a:spcPts val="0"/>
              </a:spcAft>
              <a:buNone/>
            </a:pPr>
            <a:endParaRPr sz="1400">
              <a:solidFill>
                <a:srgbClr val="434343"/>
              </a:solidFill>
            </a:endParaRPr>
          </a:p>
          <a:p>
            <a:pPr marL="0" lvl="0" indent="0" algn="l" rtl="0">
              <a:spcBef>
                <a:spcPts val="1600"/>
              </a:spcBef>
              <a:spcAft>
                <a:spcPts val="0"/>
              </a:spcAft>
              <a:buNone/>
            </a:pPr>
            <a:endParaRPr sz="1400">
              <a:solidFill>
                <a:srgbClr val="434343"/>
              </a:solidFill>
            </a:endParaRPr>
          </a:p>
          <a:p>
            <a:pPr marL="0" lvl="0" indent="0" algn="l" rtl="0">
              <a:spcBef>
                <a:spcPts val="0"/>
              </a:spcBef>
              <a:spcAft>
                <a:spcPts val="1600"/>
              </a:spcAft>
              <a:buNone/>
            </a:pPr>
            <a:endParaRPr sz="1400">
              <a:solidFill>
                <a:srgbClr val="434343"/>
              </a:solidFill>
            </a:endParaRPr>
          </a:p>
        </p:txBody>
      </p:sp>
      <p:pic>
        <p:nvPicPr>
          <p:cNvPr id="499" name="Google Shape;499;p49"/>
          <p:cNvPicPr preferRelativeResize="0"/>
          <p:nvPr/>
        </p:nvPicPr>
        <p:blipFill>
          <a:blip r:embed="rId3">
            <a:alphaModFix/>
          </a:blip>
          <a:stretch>
            <a:fillRect/>
          </a:stretch>
        </p:blipFill>
        <p:spPr>
          <a:xfrm>
            <a:off x="2110475" y="3646425"/>
            <a:ext cx="5553476" cy="489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0"/>
          <p:cNvSpPr txBox="1">
            <a:spLocks noGrp="1"/>
          </p:cNvSpPr>
          <p:nvPr>
            <p:ph type="title"/>
          </p:nvPr>
        </p:nvSpPr>
        <p:spPr>
          <a:xfrm>
            <a:off x="727650" y="3341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bind() - a quick look at this useful function</a:t>
            </a:r>
            <a:endParaRPr/>
          </a:p>
        </p:txBody>
      </p:sp>
      <p:sp>
        <p:nvSpPr>
          <p:cNvPr id="505" name="Google Shape;505;p50"/>
          <p:cNvSpPr txBox="1">
            <a:spLocks noGrp="1"/>
          </p:cNvSpPr>
          <p:nvPr>
            <p:ph type="body" idx="1"/>
          </p:nvPr>
        </p:nvSpPr>
        <p:spPr>
          <a:xfrm>
            <a:off x="43800" y="982875"/>
            <a:ext cx="90564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b="1">
                <a:solidFill>
                  <a:srgbClr val="434343"/>
                </a:solidFill>
              </a:rPr>
              <a:t>Function Signature</a:t>
            </a:r>
            <a:r>
              <a:rPr lang="en" sz="1400">
                <a:solidFill>
                  <a:srgbClr val="434343"/>
                </a:solidFill>
              </a:rPr>
              <a:t>: </a:t>
            </a:r>
            <a:endParaRPr sz="1400">
              <a:solidFill>
                <a:srgbClr val="434343"/>
              </a:solidFill>
            </a:endParaRPr>
          </a:p>
          <a:p>
            <a:pPr marL="914400" lvl="1" indent="-317500" algn="l" rtl="0">
              <a:spcBef>
                <a:spcPts val="0"/>
              </a:spcBef>
              <a:spcAft>
                <a:spcPts val="0"/>
              </a:spcAft>
              <a:buClr>
                <a:srgbClr val="434343"/>
              </a:buClr>
              <a:buSzPts val="1400"/>
              <a:buChar char="○"/>
            </a:pPr>
            <a:r>
              <a:rPr lang="en" sz="1400">
                <a:solidFill>
                  <a:srgbClr val="434343"/>
                </a:solidFill>
                <a:latin typeface="Courier New"/>
                <a:ea typeface="Courier New"/>
                <a:cs typeface="Courier New"/>
                <a:sym typeface="Courier New"/>
              </a:rPr>
              <a:t>int bind(int </a:t>
            </a:r>
            <a:r>
              <a:rPr lang="en" sz="1400" i="1">
                <a:solidFill>
                  <a:srgbClr val="434343"/>
                </a:solidFill>
                <a:latin typeface="Courier New"/>
                <a:ea typeface="Courier New"/>
                <a:cs typeface="Courier New"/>
                <a:sym typeface="Courier New"/>
              </a:rPr>
              <a:t>sockfd</a:t>
            </a:r>
            <a:r>
              <a:rPr lang="en" sz="1400">
                <a:solidFill>
                  <a:srgbClr val="434343"/>
                </a:solidFill>
                <a:latin typeface="Courier New"/>
                <a:ea typeface="Courier New"/>
                <a:cs typeface="Courier New"/>
                <a:sym typeface="Courier New"/>
              </a:rPr>
              <a:t>, const struct sockaddr *</a:t>
            </a:r>
            <a:r>
              <a:rPr lang="en" sz="1400" i="1">
                <a:solidFill>
                  <a:srgbClr val="434343"/>
                </a:solidFill>
                <a:latin typeface="Courier New"/>
                <a:ea typeface="Courier New"/>
                <a:cs typeface="Courier New"/>
                <a:sym typeface="Courier New"/>
              </a:rPr>
              <a:t>addr</a:t>
            </a:r>
            <a:r>
              <a:rPr lang="en" sz="1400">
                <a:solidFill>
                  <a:srgbClr val="434343"/>
                </a:solidFill>
                <a:latin typeface="Courier New"/>
                <a:ea typeface="Courier New"/>
                <a:cs typeface="Courier New"/>
                <a:sym typeface="Courier New"/>
              </a:rPr>
              <a:t>, socklen_t </a:t>
            </a:r>
            <a:r>
              <a:rPr lang="en" sz="1400" i="1">
                <a:solidFill>
                  <a:srgbClr val="434343"/>
                </a:solidFill>
                <a:latin typeface="Courier New"/>
                <a:ea typeface="Courier New"/>
                <a:cs typeface="Courier New"/>
                <a:sym typeface="Courier New"/>
              </a:rPr>
              <a:t>addrlen</a:t>
            </a:r>
            <a:r>
              <a:rPr lang="en" sz="1400">
                <a:solidFill>
                  <a:srgbClr val="434343"/>
                </a:solidFill>
                <a:latin typeface="Courier New"/>
                <a:ea typeface="Courier New"/>
                <a:cs typeface="Courier New"/>
                <a:sym typeface="Courier New"/>
              </a:rPr>
              <a:t>)</a:t>
            </a:r>
            <a:r>
              <a:rPr lang="en" sz="1400">
                <a:solidFill>
                  <a:srgbClr val="434343"/>
                </a:solidFill>
              </a:rPr>
              <a:t>;</a:t>
            </a:r>
            <a:endParaRPr sz="1400">
              <a:solidFill>
                <a:srgbClr val="434343"/>
              </a:solidFill>
            </a:endParaRPr>
          </a:p>
          <a:p>
            <a:pPr marL="914400" lvl="1" indent="-317500" algn="l" rtl="0">
              <a:spcBef>
                <a:spcPts val="0"/>
              </a:spcBef>
              <a:spcAft>
                <a:spcPts val="0"/>
              </a:spcAft>
              <a:buClr>
                <a:srgbClr val="434343"/>
              </a:buClr>
              <a:buSzPts val="1400"/>
              <a:buFont typeface="Courier New"/>
              <a:buChar char="○"/>
            </a:pPr>
            <a:r>
              <a:rPr lang="en" sz="1400" b="1">
                <a:solidFill>
                  <a:srgbClr val="434343"/>
                </a:solidFill>
              </a:rPr>
              <a:t>bind</a:t>
            </a:r>
            <a:r>
              <a:rPr lang="en" sz="1400">
                <a:solidFill>
                  <a:srgbClr val="434343"/>
                </a:solidFill>
              </a:rPr>
              <a:t>() assigns the address specified by </a:t>
            </a:r>
            <a:r>
              <a:rPr lang="en" sz="1400" b="1" i="1">
                <a:solidFill>
                  <a:srgbClr val="434343"/>
                </a:solidFill>
              </a:rPr>
              <a:t>addr</a:t>
            </a:r>
            <a:r>
              <a:rPr lang="en" sz="1400">
                <a:solidFill>
                  <a:srgbClr val="434343"/>
                </a:solidFill>
              </a:rPr>
              <a:t> to the socket referred to by the file descriptor </a:t>
            </a:r>
            <a:r>
              <a:rPr lang="en" sz="1400" b="1" i="1">
                <a:solidFill>
                  <a:srgbClr val="434343"/>
                </a:solidFill>
              </a:rPr>
              <a:t>sockfd</a:t>
            </a:r>
            <a:r>
              <a:rPr lang="en" sz="1400">
                <a:solidFill>
                  <a:srgbClr val="434343"/>
                </a:solidFill>
              </a:rPr>
              <a:t>.</a:t>
            </a:r>
            <a:endParaRPr sz="1400">
              <a:solidFill>
                <a:srgbClr val="434343"/>
              </a:solidFill>
            </a:endParaRPr>
          </a:p>
          <a:p>
            <a:pPr marL="914400" lvl="1" indent="-317500" algn="l" rtl="0">
              <a:spcBef>
                <a:spcPts val="0"/>
              </a:spcBef>
              <a:spcAft>
                <a:spcPts val="0"/>
              </a:spcAft>
              <a:buClr>
                <a:srgbClr val="434343"/>
              </a:buClr>
              <a:buSzPts val="1400"/>
              <a:buFont typeface="Courier New"/>
              <a:buChar char="○"/>
            </a:pPr>
            <a:r>
              <a:rPr lang="en" sz="1400" b="1" i="1">
                <a:solidFill>
                  <a:srgbClr val="434343"/>
                </a:solidFill>
              </a:rPr>
              <a:t>addrlen</a:t>
            </a:r>
            <a:r>
              <a:rPr lang="en" sz="1400">
                <a:solidFill>
                  <a:srgbClr val="434343"/>
                </a:solidFill>
              </a:rPr>
              <a:t> specifies the size, in bytes, of the address structure pointed to by </a:t>
            </a:r>
            <a:r>
              <a:rPr lang="en" sz="1400" b="1" i="1">
                <a:solidFill>
                  <a:srgbClr val="434343"/>
                </a:solidFill>
              </a:rPr>
              <a:t>addr</a:t>
            </a:r>
            <a:r>
              <a:rPr lang="en" sz="1400">
                <a:solidFill>
                  <a:srgbClr val="434343"/>
                </a:solidFill>
              </a:rPr>
              <a:t>.</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When a socket is created with</a:t>
            </a:r>
            <a:r>
              <a:rPr lang="en" sz="1400">
                <a:solidFill>
                  <a:srgbClr val="434343"/>
                </a:solidFill>
                <a:uFill>
                  <a:noFill/>
                </a:uFill>
                <a:hlinkClick r:id="rId3"/>
              </a:rPr>
              <a:t> socket(</a:t>
            </a:r>
            <a:r>
              <a:rPr lang="en" sz="1400">
                <a:solidFill>
                  <a:srgbClr val="434343"/>
                </a:solidFill>
              </a:rPr>
              <a:t>), it exists in a namespace (address family) but has no address assigned </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The bind() system call binds a socket to an address, in this case the address of the current host and port number on which the server will run</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It takes three arguments:</a:t>
            </a:r>
            <a:endParaRPr sz="1400">
              <a:solidFill>
                <a:srgbClr val="434343"/>
              </a:solidFill>
            </a:endParaRPr>
          </a:p>
          <a:p>
            <a:pPr marL="914400" lvl="1" indent="-317500" algn="l" rtl="0">
              <a:spcBef>
                <a:spcPts val="0"/>
              </a:spcBef>
              <a:spcAft>
                <a:spcPts val="0"/>
              </a:spcAft>
              <a:buClr>
                <a:srgbClr val="434343"/>
              </a:buClr>
              <a:buSzPts val="1400"/>
              <a:buChar char="○"/>
            </a:pPr>
            <a:r>
              <a:rPr lang="en" sz="1400">
                <a:solidFill>
                  <a:srgbClr val="434343"/>
                </a:solidFill>
              </a:rPr>
              <a:t>Socket file descriptor</a:t>
            </a:r>
            <a:endParaRPr sz="1400">
              <a:solidFill>
                <a:srgbClr val="434343"/>
              </a:solidFill>
            </a:endParaRPr>
          </a:p>
          <a:p>
            <a:pPr marL="914400" lvl="1" indent="-317500" algn="l" rtl="0">
              <a:spcBef>
                <a:spcPts val="0"/>
              </a:spcBef>
              <a:spcAft>
                <a:spcPts val="0"/>
              </a:spcAft>
              <a:buClr>
                <a:srgbClr val="434343"/>
              </a:buClr>
              <a:buSzPts val="1400"/>
              <a:buChar char="○"/>
            </a:pPr>
            <a:r>
              <a:rPr lang="en" sz="1400">
                <a:solidFill>
                  <a:srgbClr val="434343"/>
                </a:solidFill>
              </a:rPr>
              <a:t>Address to which is bound: Pointer to a structure of type sockaddr, but what is passed in is a structure of type sockaddr_in, and so this must be cast to the correct type</a:t>
            </a:r>
            <a:endParaRPr sz="1400">
              <a:solidFill>
                <a:srgbClr val="434343"/>
              </a:solidFill>
            </a:endParaRPr>
          </a:p>
          <a:p>
            <a:pPr marL="914400" lvl="1" indent="-317500" algn="l" rtl="0">
              <a:spcBef>
                <a:spcPts val="0"/>
              </a:spcBef>
              <a:spcAft>
                <a:spcPts val="0"/>
              </a:spcAft>
              <a:buClr>
                <a:srgbClr val="434343"/>
              </a:buClr>
              <a:buSzPts val="1400"/>
              <a:buChar char="○"/>
            </a:pPr>
            <a:r>
              <a:rPr lang="en" sz="1400">
                <a:solidFill>
                  <a:srgbClr val="434343"/>
                </a:solidFill>
              </a:rPr>
              <a:t>Size of the address to which it is bound</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This can fail for a number of reasons, the most obvious being that this socket is already in use on this machine</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Returns 0 for success, -1 for error</a:t>
            </a:r>
            <a:endParaRPr sz="1400">
              <a:solidFill>
                <a:srgbClr val="434343"/>
              </a:solidFill>
            </a:endParaRPr>
          </a:p>
          <a:p>
            <a:pPr marL="0" lvl="0" indent="0" algn="l" rtl="0">
              <a:spcBef>
                <a:spcPts val="1600"/>
              </a:spcBef>
              <a:spcAft>
                <a:spcPts val="0"/>
              </a:spcAft>
              <a:buNone/>
            </a:pPr>
            <a:endParaRPr sz="1400">
              <a:solidFill>
                <a:srgbClr val="434343"/>
              </a:solidFill>
            </a:endParaRPr>
          </a:p>
          <a:p>
            <a:pPr marL="0" lvl="0" indent="0" algn="l" rtl="0">
              <a:spcBef>
                <a:spcPts val="1600"/>
              </a:spcBef>
              <a:spcAft>
                <a:spcPts val="0"/>
              </a:spcAft>
              <a:buNone/>
            </a:pPr>
            <a:endParaRPr sz="1400">
              <a:solidFill>
                <a:srgbClr val="434343"/>
              </a:solidFill>
            </a:endParaRPr>
          </a:p>
          <a:p>
            <a:pPr marL="0" lvl="0" indent="0" algn="l" rtl="0">
              <a:spcBef>
                <a:spcPts val="1600"/>
              </a:spcBef>
              <a:spcAft>
                <a:spcPts val="1600"/>
              </a:spcAft>
              <a:buNone/>
            </a:pPr>
            <a:endParaRPr sz="1400">
              <a:solidFill>
                <a:srgbClr val="43434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listen() - a quick look at a useful function</a:t>
            </a:r>
            <a:endParaRPr/>
          </a:p>
        </p:txBody>
      </p:sp>
      <p:sp>
        <p:nvSpPr>
          <p:cNvPr id="511" name="Google Shape;511;p51"/>
          <p:cNvSpPr txBox="1">
            <a:spLocks noGrp="1"/>
          </p:cNvSpPr>
          <p:nvPr>
            <p:ph type="body" idx="1"/>
          </p:nvPr>
        </p:nvSpPr>
        <p:spPr>
          <a:xfrm>
            <a:off x="406650" y="1017725"/>
            <a:ext cx="8330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Char char="●"/>
            </a:pPr>
            <a:r>
              <a:rPr lang="en" b="1">
                <a:solidFill>
                  <a:srgbClr val="434343"/>
                </a:solidFill>
              </a:rPr>
              <a:t>Function Signature</a:t>
            </a:r>
            <a:r>
              <a:rPr lang="en">
                <a:solidFill>
                  <a:srgbClr val="434343"/>
                </a:solidFill>
              </a:rPr>
              <a:t>: </a:t>
            </a:r>
            <a:r>
              <a:rPr lang="en" sz="1200">
                <a:solidFill>
                  <a:srgbClr val="434343"/>
                </a:solidFill>
                <a:latin typeface="Courier New"/>
                <a:ea typeface="Courier New"/>
                <a:cs typeface="Courier New"/>
                <a:sym typeface="Courier New"/>
              </a:rPr>
              <a:t> int listen(int </a:t>
            </a:r>
            <a:r>
              <a:rPr lang="en" sz="1200" i="1">
                <a:solidFill>
                  <a:srgbClr val="434343"/>
                </a:solidFill>
                <a:latin typeface="Courier New"/>
                <a:ea typeface="Courier New"/>
                <a:cs typeface="Courier New"/>
                <a:sym typeface="Courier New"/>
              </a:rPr>
              <a:t>sockfd</a:t>
            </a:r>
            <a:r>
              <a:rPr lang="en" sz="1200">
                <a:solidFill>
                  <a:srgbClr val="434343"/>
                </a:solidFill>
                <a:latin typeface="Courier New"/>
                <a:ea typeface="Courier New"/>
                <a:cs typeface="Courier New"/>
                <a:sym typeface="Courier New"/>
              </a:rPr>
              <a:t>, int </a:t>
            </a:r>
            <a:r>
              <a:rPr lang="en" sz="1200" i="1">
                <a:solidFill>
                  <a:srgbClr val="434343"/>
                </a:solidFill>
                <a:latin typeface="Courier New"/>
                <a:ea typeface="Courier New"/>
                <a:cs typeface="Courier New"/>
                <a:sym typeface="Courier New"/>
              </a:rPr>
              <a:t>backlog</a:t>
            </a:r>
            <a:r>
              <a:rPr lang="en" sz="1200">
                <a:solidFill>
                  <a:srgbClr val="434343"/>
                </a:solidFill>
                <a:latin typeface="Courier New"/>
                <a:ea typeface="Courier New"/>
                <a:cs typeface="Courier New"/>
                <a:sym typeface="Courier New"/>
              </a:rPr>
              <a:t>);</a:t>
            </a:r>
            <a:endParaRPr sz="1200">
              <a:solidFill>
                <a:srgbClr val="434343"/>
              </a:solidFill>
              <a:latin typeface="Courier New"/>
              <a:ea typeface="Courier New"/>
              <a:cs typeface="Courier New"/>
              <a:sym typeface="Courier New"/>
            </a:endParaRPr>
          </a:p>
          <a:p>
            <a:pPr marL="457200" lvl="0" indent="-317500" algn="l" rtl="0">
              <a:spcBef>
                <a:spcPts val="0"/>
              </a:spcBef>
              <a:spcAft>
                <a:spcPts val="0"/>
              </a:spcAft>
              <a:buClr>
                <a:srgbClr val="434343"/>
              </a:buClr>
              <a:buSzPts val="1400"/>
              <a:buFont typeface="Courier New"/>
              <a:buChar char="●"/>
            </a:pPr>
            <a:r>
              <a:rPr lang="en" sz="1400">
                <a:solidFill>
                  <a:srgbClr val="434343"/>
                </a:solidFill>
              </a:rPr>
              <a:t>listen() marks the socket referred to by </a:t>
            </a:r>
            <a:r>
              <a:rPr lang="en" sz="1400" i="1">
                <a:solidFill>
                  <a:srgbClr val="434343"/>
                </a:solidFill>
              </a:rPr>
              <a:t>sockfd</a:t>
            </a:r>
            <a:r>
              <a:rPr lang="en" sz="1400">
                <a:solidFill>
                  <a:srgbClr val="434343"/>
                </a:solidFill>
              </a:rPr>
              <a:t> as a passive socket,that is, as a socket that will be used to accept incoming connection requests using</a:t>
            </a:r>
            <a:r>
              <a:rPr lang="en" sz="1400">
                <a:solidFill>
                  <a:srgbClr val="434343"/>
                </a:solidFill>
                <a:uFill>
                  <a:noFill/>
                </a:uFill>
                <a:hlinkClick r:id="rId3"/>
              </a:rPr>
              <a:t> accept()</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The first argument is the socket file descriptor, and the second is the size of the backlog queue, i.e., the number of connections that can be waiting while the process is handling a particular connection. </a:t>
            </a:r>
            <a:endParaRPr sz="1400">
              <a:solidFill>
                <a:srgbClr val="434343"/>
              </a:solidFill>
            </a:endParaRPr>
          </a:p>
          <a:p>
            <a:pPr marL="914400" lvl="1" indent="-317500" algn="l" rtl="0">
              <a:spcBef>
                <a:spcPts val="0"/>
              </a:spcBef>
              <a:spcAft>
                <a:spcPts val="0"/>
              </a:spcAft>
              <a:buClr>
                <a:srgbClr val="434343"/>
              </a:buClr>
              <a:buSzPts val="1400"/>
              <a:buChar char="○"/>
            </a:pPr>
            <a:r>
              <a:rPr lang="en" sz="1400">
                <a:solidFill>
                  <a:srgbClr val="434343"/>
                </a:solidFill>
              </a:rPr>
              <a:t>The </a:t>
            </a:r>
            <a:r>
              <a:rPr lang="en" sz="1400" i="1">
                <a:solidFill>
                  <a:srgbClr val="434343"/>
                </a:solidFill>
              </a:rPr>
              <a:t>sockfd</a:t>
            </a:r>
            <a:r>
              <a:rPr lang="en" sz="1400">
                <a:solidFill>
                  <a:srgbClr val="434343"/>
                </a:solidFill>
              </a:rPr>
              <a:t> argument is a file descriptor that refers to a socket of type SOCK_STREAM or SOCK_SEQPACKET.</a:t>
            </a:r>
            <a:endParaRPr sz="1400">
              <a:solidFill>
                <a:srgbClr val="434343"/>
              </a:solidFill>
            </a:endParaRPr>
          </a:p>
          <a:p>
            <a:pPr marL="914400" lvl="1" indent="-317500" algn="l" rtl="0">
              <a:spcBef>
                <a:spcPts val="0"/>
              </a:spcBef>
              <a:spcAft>
                <a:spcPts val="0"/>
              </a:spcAft>
              <a:buClr>
                <a:srgbClr val="434343"/>
              </a:buClr>
              <a:buSzPts val="1400"/>
              <a:buChar char="○"/>
            </a:pPr>
            <a:r>
              <a:rPr lang="en" sz="1400">
                <a:solidFill>
                  <a:srgbClr val="434343"/>
                </a:solidFill>
              </a:rPr>
              <a:t>The </a:t>
            </a:r>
            <a:r>
              <a:rPr lang="en" sz="1400" i="1">
                <a:solidFill>
                  <a:srgbClr val="434343"/>
                </a:solidFill>
              </a:rPr>
              <a:t>backlog</a:t>
            </a:r>
            <a:r>
              <a:rPr lang="en" sz="1400">
                <a:solidFill>
                  <a:srgbClr val="434343"/>
                </a:solidFill>
              </a:rPr>
              <a:t> argument defines the maximum length to which the queue ofpending connections for </a:t>
            </a:r>
            <a:r>
              <a:rPr lang="en" sz="1400" i="1">
                <a:solidFill>
                  <a:srgbClr val="434343"/>
                </a:solidFill>
              </a:rPr>
              <a:t>sockfd</a:t>
            </a:r>
            <a:r>
              <a:rPr lang="en" sz="1400">
                <a:solidFill>
                  <a:srgbClr val="434343"/>
                </a:solidFill>
              </a:rPr>
              <a:t> may grow.</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The </a:t>
            </a:r>
            <a:r>
              <a:rPr lang="en" sz="1400">
                <a:solidFill>
                  <a:srgbClr val="434343"/>
                </a:solidFill>
              </a:rPr>
              <a:t>listen</a:t>
            </a:r>
            <a:r>
              <a:rPr lang="en" sz="1400">
                <a:solidFill>
                  <a:srgbClr val="434343"/>
                </a:solidFill>
                <a:highlight>
                  <a:srgbClr val="FFFFFF"/>
                </a:highlight>
              </a:rPr>
              <a:t> system call allows the process to listen on the socket for connections. </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The backlog argument should be set to 5, the maximum size permitted by most systems. </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If the first argument is a valid socket, this call cannot fail, and so the code doesn't check for errors</a:t>
            </a:r>
            <a:endParaRPr sz="1400">
              <a:solidFill>
                <a:srgbClr val="434343"/>
              </a:solidFill>
            </a:endParaRPr>
          </a:p>
          <a:p>
            <a:pPr marL="0" lvl="0" indent="0" algn="l" rtl="0">
              <a:spcBef>
                <a:spcPts val="1600"/>
              </a:spcBef>
              <a:spcAft>
                <a:spcPts val="1600"/>
              </a:spcAft>
              <a:buNone/>
            </a:pPr>
            <a:endParaRPr sz="14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67900" y="658875"/>
            <a:ext cx="8075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Project 1B: </a:t>
            </a:r>
            <a:r>
              <a:rPr lang="en" sz="2300">
                <a:solidFill>
                  <a:srgbClr val="000000"/>
                </a:solidFill>
                <a:latin typeface="Arial"/>
                <a:ea typeface="Arial"/>
                <a:cs typeface="Arial"/>
                <a:sym typeface="Arial"/>
              </a:rPr>
              <a:t>Compressed Network Communication</a:t>
            </a:r>
            <a:endParaRPr sz="2300">
              <a:solidFill>
                <a:srgbClr val="000000"/>
              </a:solidFill>
              <a:latin typeface="Arial"/>
              <a:ea typeface="Arial"/>
              <a:cs typeface="Arial"/>
              <a:sym typeface="Arial"/>
            </a:endParaRPr>
          </a:p>
          <a:p>
            <a:pPr marL="0" lvl="0" indent="0" algn="l" rtl="0">
              <a:spcBef>
                <a:spcPts val="0"/>
              </a:spcBef>
              <a:spcAft>
                <a:spcPts val="0"/>
              </a:spcAft>
              <a:buNone/>
            </a:pPr>
            <a:endParaRPr sz="2400"/>
          </a:p>
        </p:txBody>
      </p:sp>
      <p:sp>
        <p:nvSpPr>
          <p:cNvPr id="73" name="Google Shape;73;p16"/>
          <p:cNvSpPr txBox="1">
            <a:spLocks noGrp="1"/>
          </p:cNvSpPr>
          <p:nvPr>
            <p:ph type="body" idx="1"/>
          </p:nvPr>
        </p:nvSpPr>
        <p:spPr>
          <a:xfrm>
            <a:off x="727650" y="1257150"/>
            <a:ext cx="7688700" cy="3114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t>In this project, you will build a multi-process telnet-like client and server.  This project is a continuation of Project 1A.  It can be broken up into two major steps:</a:t>
            </a:r>
            <a:endParaRPr sz="1400"/>
          </a:p>
          <a:p>
            <a:pPr marL="457200" lvl="0" indent="-317500" algn="l" rtl="0">
              <a:spcBef>
                <a:spcPts val="1200"/>
              </a:spcBef>
              <a:spcAft>
                <a:spcPts val="0"/>
              </a:spcAft>
              <a:buSzPts val="1400"/>
              <a:buChar char="●"/>
            </a:pPr>
            <a:r>
              <a:rPr lang="en" sz="1400"/>
              <a:t>Passing input and output over a TCP socket.</a:t>
            </a:r>
            <a:endParaRPr sz="1400"/>
          </a:p>
          <a:p>
            <a:pPr marL="457200" lvl="0" indent="-317500" algn="l" rtl="0">
              <a:spcBef>
                <a:spcPts val="0"/>
              </a:spcBef>
              <a:spcAft>
                <a:spcPts val="0"/>
              </a:spcAft>
              <a:buSzPts val="1400"/>
              <a:buChar char="●"/>
            </a:pPr>
            <a:r>
              <a:rPr lang="en" sz="1400"/>
              <a:t>Compressing communication between the client and server.</a:t>
            </a:r>
            <a:endParaRPr sz="1400"/>
          </a:p>
          <a:p>
            <a:pPr marL="0" lvl="0" indent="0" algn="l" rtl="0">
              <a:spcBef>
                <a:spcPts val="1200"/>
              </a:spcBef>
              <a:spcAft>
                <a:spcPts val="0"/>
              </a:spcAft>
              <a:buNone/>
            </a:pPr>
            <a:r>
              <a:rPr lang="en" sz="1400" b="1"/>
              <a:t>Project Objectives:</a:t>
            </a:r>
            <a:endParaRPr sz="1400" b="1"/>
          </a:p>
          <a:p>
            <a:pPr marL="457200" lvl="0" indent="-298450" algn="l" rtl="0">
              <a:spcBef>
                <a:spcPts val="1200"/>
              </a:spcBef>
              <a:spcAft>
                <a:spcPts val="0"/>
              </a:spcAft>
              <a:buClr>
                <a:srgbClr val="000000"/>
              </a:buClr>
              <a:buSzPts val="1100"/>
              <a:buFont typeface="Arial"/>
              <a:buChar char="●"/>
            </a:pPr>
            <a:r>
              <a:rPr lang="en" sz="1400"/>
              <a:t>Demonstrate the ability to research new APIs and debug code that exploits them</a:t>
            </a:r>
            <a:endParaRPr sz="1400"/>
          </a:p>
          <a:p>
            <a:pPr marL="457200" lvl="0" indent="-298450" algn="l" rtl="0">
              <a:spcBef>
                <a:spcPts val="0"/>
              </a:spcBef>
              <a:spcAft>
                <a:spcPts val="0"/>
              </a:spcAft>
              <a:buClr>
                <a:srgbClr val="000000"/>
              </a:buClr>
              <a:buSzPts val="1100"/>
              <a:buFont typeface="Arial"/>
              <a:buChar char="●"/>
            </a:pPr>
            <a:r>
              <a:rPr lang="en" sz="1400"/>
              <a:t>Demonstrate the ability to do basic network communication</a:t>
            </a:r>
            <a:endParaRPr sz="1400"/>
          </a:p>
          <a:p>
            <a:pPr marL="457200" lvl="0" indent="-298450" algn="l" rtl="0">
              <a:spcBef>
                <a:spcPts val="0"/>
              </a:spcBef>
              <a:spcAft>
                <a:spcPts val="0"/>
              </a:spcAft>
              <a:buClr>
                <a:srgbClr val="000000"/>
              </a:buClr>
              <a:buSzPts val="1100"/>
              <a:buFont typeface="Arial"/>
              <a:buChar char="●"/>
            </a:pPr>
            <a:r>
              <a:rPr lang="en" sz="1400"/>
              <a:t>Demonstrate the ability to exploit a new library</a:t>
            </a:r>
            <a:endParaRPr sz="1400"/>
          </a:p>
          <a:p>
            <a:pPr marL="457200" lvl="0" indent="-298450" algn="l" rtl="0">
              <a:spcBef>
                <a:spcPts val="0"/>
              </a:spcBef>
              <a:spcAft>
                <a:spcPts val="0"/>
              </a:spcAft>
              <a:buClr>
                <a:srgbClr val="000000"/>
              </a:buClr>
              <a:buSzPts val="1100"/>
              <a:buFont typeface="Arial"/>
              <a:buChar char="●"/>
            </a:pPr>
            <a:r>
              <a:rPr lang="en" sz="1400"/>
              <a:t>Develop multi-process debugging skills</a:t>
            </a:r>
            <a:endParaRPr sz="1100">
              <a:solidFill>
                <a:srgbClr val="000000"/>
              </a:solidFill>
              <a:latin typeface="Arial"/>
              <a:ea typeface="Arial"/>
              <a:cs typeface="Arial"/>
              <a:sym typeface="Arial"/>
            </a:endParaRPr>
          </a:p>
          <a:p>
            <a:pPr marL="0" lvl="0" indent="0" algn="l" rtl="0">
              <a:spcBef>
                <a:spcPts val="1200"/>
              </a:spcBef>
              <a:spcAft>
                <a:spcPts val="0"/>
              </a:spcAft>
              <a:buNone/>
            </a:pPr>
            <a:endParaRPr sz="1400"/>
          </a:p>
          <a:p>
            <a:pPr marL="0" lvl="0" indent="0" algn="l" rtl="0">
              <a:spcBef>
                <a:spcPts val="1200"/>
              </a:spcBef>
              <a:spcAft>
                <a:spcPts val="16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accept() - a quick look at a useful function</a:t>
            </a:r>
            <a:endParaRPr/>
          </a:p>
        </p:txBody>
      </p:sp>
      <p:sp>
        <p:nvSpPr>
          <p:cNvPr id="517" name="Google Shape;517;p52"/>
          <p:cNvSpPr txBox="1">
            <a:spLocks noGrp="1"/>
          </p:cNvSpPr>
          <p:nvPr>
            <p:ph type="body" idx="1"/>
          </p:nvPr>
        </p:nvSpPr>
        <p:spPr>
          <a:xfrm>
            <a:off x="559350" y="1017725"/>
            <a:ext cx="80253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Function Signature</a:t>
            </a:r>
            <a:r>
              <a:rPr lang="en"/>
              <a:t>: </a:t>
            </a:r>
            <a:r>
              <a:rPr lang="en" sz="1200">
                <a:solidFill>
                  <a:srgbClr val="181818"/>
                </a:solidFill>
                <a:latin typeface="Courier New"/>
                <a:ea typeface="Courier New"/>
                <a:cs typeface="Courier New"/>
                <a:sym typeface="Courier New"/>
              </a:rPr>
              <a:t> </a:t>
            </a:r>
            <a:r>
              <a:rPr lang="en" sz="1200">
                <a:solidFill>
                  <a:srgbClr val="434343"/>
                </a:solidFill>
                <a:latin typeface="Courier New"/>
                <a:ea typeface="Courier New"/>
                <a:cs typeface="Courier New"/>
                <a:sym typeface="Courier New"/>
              </a:rPr>
              <a:t>int accept(int </a:t>
            </a:r>
            <a:r>
              <a:rPr lang="en" sz="1200" i="1">
                <a:solidFill>
                  <a:srgbClr val="434343"/>
                </a:solidFill>
                <a:latin typeface="Courier New"/>
                <a:ea typeface="Courier New"/>
                <a:cs typeface="Courier New"/>
                <a:sym typeface="Courier New"/>
              </a:rPr>
              <a:t>sockfd</a:t>
            </a:r>
            <a:r>
              <a:rPr lang="en" sz="1200">
                <a:solidFill>
                  <a:srgbClr val="434343"/>
                </a:solidFill>
                <a:latin typeface="Courier New"/>
                <a:ea typeface="Courier New"/>
                <a:cs typeface="Courier New"/>
                <a:sym typeface="Courier New"/>
              </a:rPr>
              <a:t>, struct sockaddr *</a:t>
            </a:r>
            <a:r>
              <a:rPr lang="en" sz="1200" i="1">
                <a:solidFill>
                  <a:srgbClr val="434343"/>
                </a:solidFill>
                <a:latin typeface="Courier New"/>
                <a:ea typeface="Courier New"/>
                <a:cs typeface="Courier New"/>
                <a:sym typeface="Courier New"/>
              </a:rPr>
              <a:t>addr</a:t>
            </a:r>
            <a:r>
              <a:rPr lang="en" sz="1200">
                <a:solidFill>
                  <a:srgbClr val="434343"/>
                </a:solidFill>
                <a:latin typeface="Courier New"/>
                <a:ea typeface="Courier New"/>
                <a:cs typeface="Courier New"/>
                <a:sym typeface="Courier New"/>
              </a:rPr>
              <a:t>, socklen_t *</a:t>
            </a:r>
            <a:r>
              <a:rPr lang="en" sz="1200" i="1">
                <a:solidFill>
                  <a:srgbClr val="434343"/>
                </a:solidFill>
                <a:latin typeface="Courier New"/>
                <a:ea typeface="Courier New"/>
                <a:cs typeface="Courier New"/>
                <a:sym typeface="Courier New"/>
              </a:rPr>
              <a:t>addrlen</a:t>
            </a:r>
            <a:r>
              <a:rPr lang="en" sz="1200">
                <a:solidFill>
                  <a:srgbClr val="434343"/>
                </a:solidFill>
                <a:latin typeface="Courier New"/>
                <a:ea typeface="Courier New"/>
                <a:cs typeface="Courier New"/>
                <a:sym typeface="Courier New"/>
              </a:rPr>
              <a:t>);</a:t>
            </a:r>
            <a:endParaRPr sz="1200">
              <a:solidFill>
                <a:srgbClr val="434343"/>
              </a:solidFill>
              <a:latin typeface="Courier New"/>
              <a:ea typeface="Courier New"/>
              <a:cs typeface="Courier New"/>
              <a:sym typeface="Courier New"/>
            </a:endParaRPr>
          </a:p>
          <a:p>
            <a:pPr marL="457200" lvl="0" indent="-317500" algn="l" rtl="0">
              <a:spcBef>
                <a:spcPts val="0"/>
              </a:spcBef>
              <a:spcAft>
                <a:spcPts val="0"/>
              </a:spcAft>
              <a:buClr>
                <a:srgbClr val="434343"/>
              </a:buClr>
              <a:buSzPts val="1400"/>
              <a:buFont typeface="Courier New"/>
              <a:buChar char="●"/>
            </a:pPr>
            <a:r>
              <a:rPr lang="en" sz="1400">
                <a:solidFill>
                  <a:srgbClr val="434343"/>
                </a:solidFill>
              </a:rPr>
              <a:t>The </a:t>
            </a:r>
            <a:r>
              <a:rPr lang="en" sz="1400" b="1">
                <a:solidFill>
                  <a:srgbClr val="434343"/>
                </a:solidFill>
              </a:rPr>
              <a:t>accept</a:t>
            </a:r>
            <a:r>
              <a:rPr lang="en" sz="1400">
                <a:solidFill>
                  <a:srgbClr val="434343"/>
                </a:solidFill>
              </a:rPr>
              <a:t>() system call is used with connection-based socket types (</a:t>
            </a:r>
            <a:r>
              <a:rPr lang="en" sz="1400" b="1">
                <a:solidFill>
                  <a:srgbClr val="434343"/>
                </a:solidFill>
              </a:rPr>
              <a:t>SOCK_STREAM</a:t>
            </a:r>
            <a:r>
              <a:rPr lang="en" sz="1400">
                <a:solidFill>
                  <a:srgbClr val="434343"/>
                </a:solidFill>
              </a:rPr>
              <a:t>, </a:t>
            </a:r>
            <a:r>
              <a:rPr lang="en" sz="1400" b="1">
                <a:solidFill>
                  <a:srgbClr val="434343"/>
                </a:solidFill>
              </a:rPr>
              <a:t>SOCK_SEQPACKET</a:t>
            </a:r>
            <a:r>
              <a:rPr lang="en" sz="1400">
                <a:solidFill>
                  <a:srgbClr val="434343"/>
                </a:solidFill>
              </a:rPr>
              <a:t>).  </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It extracts the first connection request on the queue of pending connections for the listening socket, </a:t>
            </a:r>
            <a:r>
              <a:rPr lang="en" sz="1400" b="1" i="1">
                <a:solidFill>
                  <a:srgbClr val="434343"/>
                </a:solidFill>
              </a:rPr>
              <a:t>sockfd</a:t>
            </a:r>
            <a:r>
              <a:rPr lang="en" sz="1400">
                <a:solidFill>
                  <a:srgbClr val="434343"/>
                </a:solidFill>
              </a:rPr>
              <a:t>, creates a new connected socket, and returns a new file descriptor referring to that socket.  The newly created socket is not in the listening state.  </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434343"/>
                </a:solidFill>
              </a:rPr>
              <a:t>The original socket </a:t>
            </a:r>
            <a:r>
              <a:rPr lang="en" sz="1400" i="1">
                <a:solidFill>
                  <a:srgbClr val="434343"/>
                </a:solidFill>
              </a:rPr>
              <a:t>sockfd</a:t>
            </a:r>
            <a:r>
              <a:rPr lang="en" sz="1400">
                <a:solidFill>
                  <a:srgbClr val="434343"/>
                </a:solidFill>
              </a:rPr>
              <a:t> is unaffected by this call.</a:t>
            </a:r>
            <a:endParaRPr sz="1400">
              <a:solidFill>
                <a:srgbClr val="434343"/>
              </a:solidFill>
            </a:endParaRPr>
          </a:p>
          <a:p>
            <a:pPr marL="914400" lvl="1" indent="-317500" algn="l" rtl="0">
              <a:spcBef>
                <a:spcPts val="0"/>
              </a:spcBef>
              <a:spcAft>
                <a:spcPts val="0"/>
              </a:spcAft>
              <a:buClr>
                <a:srgbClr val="434343"/>
              </a:buClr>
              <a:buSzPts val="1400"/>
              <a:buChar char="○"/>
            </a:pPr>
            <a:r>
              <a:rPr lang="en" sz="1400" i="1">
                <a:solidFill>
                  <a:srgbClr val="434343"/>
                </a:solidFill>
              </a:rPr>
              <a:t>sockfd</a:t>
            </a:r>
            <a:r>
              <a:rPr lang="en" sz="1400">
                <a:solidFill>
                  <a:srgbClr val="434343"/>
                </a:solidFill>
              </a:rPr>
              <a:t> is a socket that has been created with</a:t>
            </a:r>
            <a:r>
              <a:rPr lang="en" sz="1400">
                <a:solidFill>
                  <a:srgbClr val="434343"/>
                </a:solidFill>
                <a:uFill>
                  <a:noFill/>
                </a:uFill>
                <a:hlinkClick r:id="rId3"/>
              </a:rPr>
              <a:t> socket()</a:t>
            </a:r>
            <a:r>
              <a:rPr lang="en" sz="1400">
                <a:solidFill>
                  <a:srgbClr val="434343"/>
                </a:solidFill>
              </a:rPr>
              <a:t>,bound to a local address with</a:t>
            </a:r>
            <a:r>
              <a:rPr lang="en" sz="1400">
                <a:solidFill>
                  <a:srgbClr val="434343"/>
                </a:solidFill>
                <a:uFill>
                  <a:noFill/>
                </a:uFill>
                <a:hlinkClick r:id="rId4"/>
              </a:rPr>
              <a:t> bind()</a:t>
            </a:r>
            <a:r>
              <a:rPr lang="en" sz="1400">
                <a:solidFill>
                  <a:srgbClr val="434343"/>
                </a:solidFill>
              </a:rPr>
              <a:t>, and is listening for connections after a</a:t>
            </a:r>
            <a:r>
              <a:rPr lang="en" sz="1400">
                <a:solidFill>
                  <a:srgbClr val="434343"/>
                </a:solidFill>
                <a:uFill>
                  <a:noFill/>
                </a:uFill>
                <a:hlinkClick r:id="rId5"/>
              </a:rPr>
              <a:t> listen()</a:t>
            </a:r>
            <a:r>
              <a:rPr lang="en" sz="1400">
                <a:solidFill>
                  <a:srgbClr val="434343"/>
                </a:solidFill>
              </a:rPr>
              <a:t>.</a:t>
            </a:r>
            <a:endParaRPr sz="1400">
              <a:solidFill>
                <a:srgbClr val="434343"/>
              </a:solidFill>
            </a:endParaRPr>
          </a:p>
          <a:p>
            <a:pPr marL="457200" lvl="0" indent="-317500" algn="l" rtl="0">
              <a:spcBef>
                <a:spcPts val="0"/>
              </a:spcBef>
              <a:spcAft>
                <a:spcPts val="0"/>
              </a:spcAft>
              <a:buClr>
                <a:srgbClr val="434343"/>
              </a:buClr>
              <a:buSzPts val="1400"/>
              <a:buChar char="●"/>
            </a:pPr>
            <a:r>
              <a:rPr lang="en" sz="1400">
                <a:solidFill>
                  <a:srgbClr val="181818"/>
                </a:solidFill>
              </a:rPr>
              <a:t>On success, these system calls return a nonnegative integer that is a file descriptor for the accepted socket.  </a:t>
            </a:r>
            <a:endParaRPr sz="1400">
              <a:solidFill>
                <a:srgbClr val="181818"/>
              </a:solidFill>
            </a:endParaRPr>
          </a:p>
          <a:p>
            <a:pPr marL="457200" lvl="0" indent="-317500" algn="l" rtl="0">
              <a:spcBef>
                <a:spcPts val="0"/>
              </a:spcBef>
              <a:spcAft>
                <a:spcPts val="0"/>
              </a:spcAft>
              <a:buClr>
                <a:srgbClr val="434343"/>
              </a:buClr>
              <a:buSzPts val="1400"/>
              <a:buChar char="●"/>
            </a:pPr>
            <a:r>
              <a:rPr lang="en" sz="1400">
                <a:solidFill>
                  <a:srgbClr val="181818"/>
                </a:solidFill>
              </a:rPr>
              <a:t>On error, -1 is returned,</a:t>
            </a:r>
            <a:r>
              <a:rPr lang="en" sz="1400" i="1">
                <a:solidFill>
                  <a:srgbClr val="4080DD"/>
                </a:solidFill>
                <a:uFill>
                  <a:noFill/>
                </a:uFill>
                <a:hlinkClick r:id="rId6"/>
              </a:rPr>
              <a:t>errno</a:t>
            </a:r>
            <a:r>
              <a:rPr lang="en" sz="1400">
                <a:solidFill>
                  <a:srgbClr val="181818"/>
                </a:solidFill>
              </a:rPr>
              <a:t> is set appropriately, and </a:t>
            </a:r>
            <a:r>
              <a:rPr lang="en" sz="1400" i="1">
                <a:solidFill>
                  <a:srgbClr val="006000"/>
                </a:solidFill>
              </a:rPr>
              <a:t>addrlen</a:t>
            </a:r>
            <a:r>
              <a:rPr lang="en" sz="1400">
                <a:solidFill>
                  <a:srgbClr val="181818"/>
                </a:solidFill>
              </a:rPr>
              <a:t> is left unchanged.</a:t>
            </a:r>
            <a:endParaRPr sz="1400">
              <a:solidFill>
                <a:srgbClr val="181818"/>
              </a:solidFill>
            </a:endParaRPr>
          </a:p>
          <a:p>
            <a:pPr marL="0" lvl="0" indent="0" algn="l" rtl="0">
              <a:spcBef>
                <a:spcPts val="1600"/>
              </a:spcBef>
              <a:spcAft>
                <a:spcPts val="0"/>
              </a:spcAft>
              <a:buNone/>
            </a:pPr>
            <a:endParaRPr sz="1400">
              <a:solidFill>
                <a:srgbClr val="434343"/>
              </a:solidFill>
            </a:endParaRPr>
          </a:p>
          <a:p>
            <a:pPr marL="0" lvl="0" indent="0" algn="l" rtl="0">
              <a:spcBef>
                <a:spcPts val="1600"/>
              </a:spcBef>
              <a:spcAft>
                <a:spcPts val="1600"/>
              </a:spcAft>
              <a:buNone/>
            </a:pPr>
            <a:endParaRPr sz="1200" b="1">
              <a:solidFill>
                <a:srgbClr val="502000"/>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accept() - Example</a:t>
            </a:r>
            <a:endParaRPr/>
          </a:p>
        </p:txBody>
      </p:sp>
      <p:sp>
        <p:nvSpPr>
          <p:cNvPr id="523" name="Google Shape;523;p53"/>
          <p:cNvSpPr txBox="1">
            <a:spLocks noGrp="1"/>
          </p:cNvSpPr>
          <p:nvPr>
            <p:ph type="body" idx="1"/>
          </p:nvPr>
        </p:nvSpPr>
        <p:spPr>
          <a:xfrm>
            <a:off x="549150" y="2571750"/>
            <a:ext cx="8045700" cy="2175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000000"/>
                </a:solidFill>
                <a:highlight>
                  <a:srgbClr val="FFFFFF"/>
                </a:highlight>
              </a:rPr>
              <a:t>The </a:t>
            </a:r>
            <a:r>
              <a:rPr lang="en" sz="1400">
                <a:solidFill>
                  <a:srgbClr val="000000"/>
                </a:solidFill>
              </a:rPr>
              <a:t>accept()</a:t>
            </a:r>
            <a:r>
              <a:rPr lang="en" sz="1400">
                <a:solidFill>
                  <a:srgbClr val="000000"/>
                </a:solidFill>
                <a:highlight>
                  <a:srgbClr val="FFFFFF"/>
                </a:highlight>
              </a:rPr>
              <a:t> system call causes the process to block until a client connects to the server.</a:t>
            </a:r>
            <a:endParaRPr sz="1400">
              <a:solidFill>
                <a:srgbClr val="000000"/>
              </a:solidFill>
              <a:highlight>
                <a:srgbClr val="FFFFFF"/>
              </a:highlight>
            </a:endParaRPr>
          </a:p>
          <a:p>
            <a:pPr marL="457200" lvl="0" indent="-317500" algn="l" rtl="0">
              <a:spcBef>
                <a:spcPts val="0"/>
              </a:spcBef>
              <a:spcAft>
                <a:spcPts val="0"/>
              </a:spcAft>
              <a:buSzPts val="1400"/>
              <a:buChar char="●"/>
            </a:pPr>
            <a:r>
              <a:rPr lang="en" sz="1400">
                <a:solidFill>
                  <a:srgbClr val="000000"/>
                </a:solidFill>
                <a:highlight>
                  <a:srgbClr val="FFFFFF"/>
                </a:highlight>
              </a:rPr>
              <a:t>Thus, it wakes up the server process when a connection from a client has been successfully established. </a:t>
            </a:r>
            <a:endParaRPr sz="1400">
              <a:solidFill>
                <a:srgbClr val="000000"/>
              </a:solidFill>
              <a:highlight>
                <a:srgbClr val="FFFFFF"/>
              </a:highlight>
            </a:endParaRPr>
          </a:p>
          <a:p>
            <a:pPr marL="457200" lvl="0" indent="-317500" algn="l" rtl="0">
              <a:spcBef>
                <a:spcPts val="0"/>
              </a:spcBef>
              <a:spcAft>
                <a:spcPts val="0"/>
              </a:spcAft>
              <a:buSzPts val="1400"/>
              <a:buChar char="●"/>
            </a:pPr>
            <a:r>
              <a:rPr lang="en" sz="1400">
                <a:solidFill>
                  <a:srgbClr val="000000"/>
                </a:solidFill>
                <a:highlight>
                  <a:srgbClr val="FFFFFF"/>
                </a:highlight>
              </a:rPr>
              <a:t>It returns a new file descriptor, and all communication on this connection should be done using the new file descriptor. </a:t>
            </a:r>
            <a:endParaRPr sz="1400">
              <a:solidFill>
                <a:srgbClr val="000000"/>
              </a:solidFill>
              <a:highlight>
                <a:srgbClr val="FFFFFF"/>
              </a:highlight>
            </a:endParaRPr>
          </a:p>
          <a:p>
            <a:pPr marL="457200" lvl="0" indent="-317500" algn="l" rtl="0">
              <a:spcBef>
                <a:spcPts val="0"/>
              </a:spcBef>
              <a:spcAft>
                <a:spcPts val="0"/>
              </a:spcAft>
              <a:buSzPts val="1400"/>
              <a:buChar char="●"/>
            </a:pPr>
            <a:r>
              <a:rPr lang="en" sz="1400">
                <a:solidFill>
                  <a:srgbClr val="000000"/>
                </a:solidFill>
                <a:highlight>
                  <a:srgbClr val="FFFFFF"/>
                </a:highlight>
              </a:rPr>
              <a:t>The second argument is a reference pointer to the address of the client on the other end of the connection, and the third argument is the size of this structure.</a:t>
            </a:r>
            <a:endParaRPr sz="1400"/>
          </a:p>
        </p:txBody>
      </p:sp>
      <p:pic>
        <p:nvPicPr>
          <p:cNvPr id="524" name="Google Shape;524;p53"/>
          <p:cNvPicPr preferRelativeResize="0"/>
          <p:nvPr/>
        </p:nvPicPr>
        <p:blipFill>
          <a:blip r:embed="rId3">
            <a:alphaModFix/>
          </a:blip>
          <a:stretch>
            <a:fillRect/>
          </a:stretch>
        </p:blipFill>
        <p:spPr>
          <a:xfrm>
            <a:off x="801350" y="1513325"/>
            <a:ext cx="7060742" cy="1013850"/>
          </a:xfrm>
          <a:prstGeom prst="rect">
            <a:avLst/>
          </a:prstGeom>
          <a:noFill/>
          <a:ln>
            <a:noFill/>
          </a:ln>
        </p:spPr>
      </p:pic>
      <p:sp>
        <p:nvSpPr>
          <p:cNvPr id="525" name="Google Shape;525;p53"/>
          <p:cNvSpPr txBox="1"/>
          <p:nvPr/>
        </p:nvSpPr>
        <p:spPr>
          <a:xfrm>
            <a:off x="879850" y="1093200"/>
            <a:ext cx="4902300" cy="62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sockaddr_in cli_addr;</a:t>
            </a:r>
            <a:endParaRPr/>
          </a:p>
          <a:p>
            <a:pPr marL="0" lvl="0" indent="0" algn="l" rtl="0">
              <a:spcBef>
                <a:spcPts val="0"/>
              </a:spcBef>
              <a:spcAft>
                <a:spcPts val="0"/>
              </a:spcAft>
              <a:buNone/>
            </a:pPr>
            <a:r>
              <a:rPr lang="en"/>
              <a:t>unsigned clilen = sizeof (cli_addr);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4"/>
          <p:cNvSpPr txBox="1">
            <a:spLocks noGrp="1"/>
          </p:cNvSpPr>
          <p:nvPr>
            <p:ph type="title"/>
          </p:nvPr>
        </p:nvSpPr>
        <p:spPr>
          <a:xfrm>
            <a:off x="376800" y="445025"/>
            <a:ext cx="792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socket() and accept() big picture</a:t>
            </a:r>
            <a:endParaRPr/>
          </a:p>
        </p:txBody>
      </p:sp>
      <p:sp>
        <p:nvSpPr>
          <p:cNvPr id="531" name="Google Shape;531;p54"/>
          <p:cNvSpPr txBox="1">
            <a:spLocks noGrp="1"/>
          </p:cNvSpPr>
          <p:nvPr>
            <p:ph type="body" idx="1"/>
          </p:nvPr>
        </p:nvSpPr>
        <p:spPr>
          <a:xfrm>
            <a:off x="376725" y="1103225"/>
            <a:ext cx="7925400" cy="22611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Each running process has a file descriptor table which contains pointers to all open i/o streams.  When a process starts, three entries are created in the first three cells of the table.  Entry 0 points to standard input, entry 1 points to standard output, and entry 2 points to standard error.</a:t>
            </a:r>
            <a:endParaRPr/>
          </a:p>
          <a:p>
            <a:pPr marL="457200" lvl="0" indent="-342900" algn="just" rtl="0">
              <a:spcBef>
                <a:spcPts val="0"/>
              </a:spcBef>
              <a:spcAft>
                <a:spcPts val="0"/>
              </a:spcAft>
              <a:buSzPts val="1800"/>
              <a:buChar char="●"/>
            </a:pPr>
            <a:r>
              <a:rPr lang="en"/>
              <a:t>Whenever a file is opened, a new entry is created in this table, usually in the first available empty slot.</a:t>
            </a:r>
            <a:endParaRPr/>
          </a:p>
          <a:p>
            <a:pPr marL="457200" lvl="0" indent="-342900" algn="just" rtl="0">
              <a:spcBef>
                <a:spcPts val="0"/>
              </a:spcBef>
              <a:spcAft>
                <a:spcPts val="0"/>
              </a:spcAft>
              <a:buSzPts val="1800"/>
              <a:buChar char="●"/>
            </a:pPr>
            <a:r>
              <a:rPr lang="en"/>
              <a:t>The </a:t>
            </a:r>
            <a:r>
              <a:rPr lang="en" b="1"/>
              <a:t>socket</a:t>
            </a:r>
            <a:r>
              <a:rPr lang="en"/>
              <a:t> system call returns an entry into this table; i.e. a small integer.  This value is used for other calls which use this socket.  </a:t>
            </a:r>
            <a:endParaRPr/>
          </a:p>
          <a:p>
            <a:pPr marL="457200" lvl="0" indent="-342900" algn="just" rtl="0">
              <a:spcBef>
                <a:spcPts val="0"/>
              </a:spcBef>
              <a:spcAft>
                <a:spcPts val="0"/>
              </a:spcAft>
              <a:buSzPts val="1800"/>
              <a:buChar char="●"/>
            </a:pPr>
            <a:r>
              <a:rPr lang="en"/>
              <a:t>The </a:t>
            </a:r>
            <a:r>
              <a:rPr lang="en" b="1"/>
              <a:t>accept</a:t>
            </a:r>
            <a:r>
              <a:rPr lang="en"/>
              <a:t> system call returns another entry into this table.  The value returned by accept is used for reading and writing to that connection</a:t>
            </a:r>
            <a:endParaRPr/>
          </a:p>
          <a:p>
            <a:pPr marL="0" lvl="0" indent="0" algn="just" rtl="0">
              <a:spcBef>
                <a:spcPts val="1600"/>
              </a:spcBef>
              <a:spcAft>
                <a:spcPts val="16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read(), write() - some useful tips</a:t>
            </a:r>
            <a:endParaRPr/>
          </a:p>
        </p:txBody>
      </p:sp>
      <p:sp>
        <p:nvSpPr>
          <p:cNvPr id="537" name="Google Shape;537;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Note that the </a:t>
            </a:r>
            <a:r>
              <a:rPr lang="en" sz="1400" b="1">
                <a:solidFill>
                  <a:srgbClr val="434343"/>
                </a:solidFill>
                <a:highlight>
                  <a:srgbClr val="FFFFFF"/>
                </a:highlight>
              </a:rPr>
              <a:t>read</a:t>
            </a:r>
            <a:r>
              <a:rPr lang="en" sz="1400">
                <a:solidFill>
                  <a:srgbClr val="434343"/>
                </a:solidFill>
                <a:highlight>
                  <a:srgbClr val="FFFFFF"/>
                </a:highlight>
              </a:rPr>
              <a:t> call uses the new file descriptor, the one returned by </a:t>
            </a:r>
            <a:r>
              <a:rPr lang="en" sz="1400">
                <a:solidFill>
                  <a:srgbClr val="434343"/>
                </a:solidFill>
              </a:rPr>
              <a:t>accept()</a:t>
            </a:r>
            <a:r>
              <a:rPr lang="en" sz="1400">
                <a:solidFill>
                  <a:srgbClr val="434343"/>
                </a:solidFill>
                <a:highlight>
                  <a:srgbClr val="FFFFFF"/>
                </a:highlight>
              </a:rPr>
              <a:t>, not the original file descriptor returned by </a:t>
            </a:r>
            <a:r>
              <a:rPr lang="en" sz="1400">
                <a:solidFill>
                  <a:srgbClr val="434343"/>
                </a:solidFill>
              </a:rPr>
              <a:t>socket()</a:t>
            </a:r>
            <a:r>
              <a:rPr lang="en" sz="1400">
                <a:solidFill>
                  <a:srgbClr val="434343"/>
                </a:solidFill>
                <a:highlight>
                  <a:srgbClr val="FFFFFF"/>
                </a:highlight>
              </a:rPr>
              <a:t>. </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Note also that the </a:t>
            </a:r>
            <a:r>
              <a:rPr lang="en" sz="1400" b="1">
                <a:solidFill>
                  <a:srgbClr val="434343"/>
                </a:solidFill>
              </a:rPr>
              <a:t>read()</a:t>
            </a:r>
            <a:r>
              <a:rPr lang="en" sz="1400">
                <a:solidFill>
                  <a:srgbClr val="434343"/>
                </a:solidFill>
              </a:rPr>
              <a:t> </a:t>
            </a:r>
            <a:r>
              <a:rPr lang="en" sz="1400">
                <a:solidFill>
                  <a:srgbClr val="434343"/>
                </a:solidFill>
                <a:highlight>
                  <a:srgbClr val="FFFFFF"/>
                </a:highlight>
              </a:rPr>
              <a:t>will block until there is something for it to read in the socket, i.e. after the client has executed a </a:t>
            </a:r>
            <a:r>
              <a:rPr lang="en" sz="1400" b="1">
                <a:solidFill>
                  <a:srgbClr val="434343"/>
                </a:solidFill>
              </a:rPr>
              <a:t>write()</a:t>
            </a:r>
            <a:r>
              <a:rPr lang="en" sz="1400">
                <a:solidFill>
                  <a:srgbClr val="434343"/>
                </a:solidFill>
                <a:highlight>
                  <a:srgbClr val="FFFFFF"/>
                </a:highlight>
              </a:rPr>
              <a:t>. </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It will read either the total number of characters in the socket or 255, whichever is less</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Returns the number of characters read </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Once a connection has been established, both ends can both read and write to the connection. </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Naturally, everything written by the client will be read by the server, and everything written by the server will be read by the client.</a:t>
            </a:r>
            <a:endParaRPr sz="1400">
              <a:solidFill>
                <a:srgbClr val="434343"/>
              </a:solidFill>
              <a:highlight>
                <a:srgbClr val="FFFFFF"/>
              </a:highlight>
            </a:endParaRPr>
          </a:p>
          <a:p>
            <a:pPr marL="457200" lvl="0" indent="0" algn="l" rtl="0">
              <a:spcBef>
                <a:spcPts val="1600"/>
              </a:spcBef>
              <a:spcAft>
                <a:spcPts val="1600"/>
              </a:spcAft>
              <a:buNone/>
            </a:pPr>
            <a:endParaRPr sz="1400">
              <a:solidFill>
                <a:srgbClr val="434343"/>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look at some useful functions</a:t>
            </a:r>
            <a:endParaRPr/>
          </a:p>
        </p:txBody>
      </p:sp>
      <p:sp>
        <p:nvSpPr>
          <p:cNvPr id="543" name="Google Shape;543;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Let’s quickly run through some functions that might help us understand the </a:t>
            </a:r>
            <a:r>
              <a:rPr lang="en" sz="1400" b="1" i="1"/>
              <a:t>client.c </a:t>
            </a:r>
            <a:r>
              <a:rPr lang="en" sz="1400"/>
              <a:t>code better</a:t>
            </a:r>
            <a:endParaRPr sz="1400"/>
          </a:p>
          <a:p>
            <a:pPr marL="457200" lvl="0" indent="-317500" algn="l" rtl="0">
              <a:spcBef>
                <a:spcPts val="0"/>
              </a:spcBef>
              <a:spcAft>
                <a:spcPts val="0"/>
              </a:spcAft>
              <a:buSzPts val="1400"/>
              <a:buChar char="●"/>
            </a:pPr>
            <a:r>
              <a:rPr lang="en" sz="1400"/>
              <a:t>Functions we will discuss:</a:t>
            </a:r>
            <a:endParaRPr sz="1400"/>
          </a:p>
          <a:p>
            <a:pPr marL="914400" lvl="1" indent="-317500" algn="l" rtl="0">
              <a:spcBef>
                <a:spcPts val="0"/>
              </a:spcBef>
              <a:spcAft>
                <a:spcPts val="0"/>
              </a:spcAft>
              <a:buSzPts val="1400"/>
              <a:buChar char="○"/>
            </a:pPr>
            <a:r>
              <a:rPr lang="en" sz="1400"/>
              <a:t>hostent()</a:t>
            </a:r>
            <a:endParaRPr sz="1400"/>
          </a:p>
          <a:p>
            <a:pPr marL="914400" lvl="1" indent="-317500" algn="l" rtl="0">
              <a:spcBef>
                <a:spcPts val="0"/>
              </a:spcBef>
              <a:spcAft>
                <a:spcPts val="0"/>
              </a:spcAft>
              <a:buSzPts val="1400"/>
              <a:buChar char="○"/>
            </a:pPr>
            <a:r>
              <a:rPr lang="en" sz="1400"/>
              <a:t>bcopy()</a:t>
            </a:r>
            <a:endParaRPr sz="1400"/>
          </a:p>
          <a:p>
            <a:pPr marL="914400" lvl="1" indent="-317500" algn="l" rtl="0">
              <a:spcBef>
                <a:spcPts val="0"/>
              </a:spcBef>
              <a:spcAft>
                <a:spcPts val="0"/>
              </a:spcAft>
              <a:buSzPts val="1400"/>
              <a:buChar char="○"/>
            </a:pPr>
            <a:r>
              <a:rPr lang="en" sz="1400"/>
              <a:t>connect()</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hostent()</a:t>
            </a:r>
            <a:endParaRPr/>
          </a:p>
        </p:txBody>
      </p:sp>
      <p:sp>
        <p:nvSpPr>
          <p:cNvPr id="549" name="Google Shape;549;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The variable server is a pointer to a structure of type hostent. This structure is defined in the header file netdb.h as follows:</a:t>
            </a:r>
            <a:endParaRPr sz="1400">
              <a:solidFill>
                <a:srgbClr val="434343"/>
              </a:solidFill>
              <a:highlight>
                <a:srgbClr val="FFFFFF"/>
              </a:highlight>
            </a:endParaRPr>
          </a:p>
          <a:p>
            <a:pPr marL="457200" lvl="0" indent="0" algn="l" rtl="0">
              <a:spcBef>
                <a:spcPts val="1600"/>
              </a:spcBef>
              <a:spcAft>
                <a:spcPts val="1600"/>
              </a:spcAft>
              <a:buNone/>
            </a:pPr>
            <a:endParaRPr sz="1100">
              <a:solidFill>
                <a:srgbClr val="000000"/>
              </a:solidFill>
              <a:highlight>
                <a:srgbClr val="FFFFFF"/>
              </a:highlight>
              <a:latin typeface="Arial"/>
              <a:ea typeface="Arial"/>
              <a:cs typeface="Arial"/>
              <a:sym typeface="Arial"/>
            </a:endParaRPr>
          </a:p>
        </p:txBody>
      </p:sp>
      <p:pic>
        <p:nvPicPr>
          <p:cNvPr id="550" name="Google Shape;550;p57"/>
          <p:cNvPicPr preferRelativeResize="0"/>
          <p:nvPr/>
        </p:nvPicPr>
        <p:blipFill>
          <a:blip r:embed="rId3">
            <a:alphaModFix/>
          </a:blip>
          <a:stretch>
            <a:fillRect/>
          </a:stretch>
        </p:blipFill>
        <p:spPr>
          <a:xfrm>
            <a:off x="1239938" y="2034700"/>
            <a:ext cx="6664124" cy="16519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hostent() (continued)</a:t>
            </a:r>
            <a:endParaRPr/>
          </a:p>
        </p:txBody>
      </p:sp>
      <p:sp>
        <p:nvSpPr>
          <p:cNvPr id="556" name="Google Shape;556;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It defines a host computer on the Internet. The members of this structure are:</a:t>
            </a:r>
            <a:endParaRPr sz="1400">
              <a:solidFill>
                <a:srgbClr val="434343"/>
              </a:solidFill>
              <a:highlight>
                <a:srgbClr val="FFFFFF"/>
              </a:highlight>
            </a:endParaRPr>
          </a:p>
          <a:p>
            <a:pPr marL="0" lvl="0" indent="0" algn="l" rtl="0">
              <a:spcBef>
                <a:spcPts val="1600"/>
              </a:spcBef>
              <a:spcAft>
                <a:spcPts val="0"/>
              </a:spcAft>
              <a:buNone/>
            </a:pPr>
            <a:endParaRPr sz="1100">
              <a:solidFill>
                <a:srgbClr val="000000"/>
              </a:solidFill>
              <a:highlight>
                <a:srgbClr val="FFFFFF"/>
              </a:highlight>
              <a:latin typeface="Arial"/>
              <a:ea typeface="Arial"/>
              <a:cs typeface="Arial"/>
              <a:sym typeface="Arial"/>
            </a:endParaRPr>
          </a:p>
          <a:p>
            <a:pPr marL="0" lvl="0" indent="0" algn="l" rtl="0">
              <a:spcBef>
                <a:spcPts val="1600"/>
              </a:spcBef>
              <a:spcAft>
                <a:spcPts val="1600"/>
              </a:spcAft>
              <a:buNone/>
            </a:pPr>
            <a:endParaRPr/>
          </a:p>
        </p:txBody>
      </p:sp>
      <p:pic>
        <p:nvPicPr>
          <p:cNvPr id="557" name="Google Shape;557;p58"/>
          <p:cNvPicPr preferRelativeResize="0"/>
          <p:nvPr/>
        </p:nvPicPr>
        <p:blipFill>
          <a:blip r:embed="rId3">
            <a:alphaModFix/>
          </a:blip>
          <a:stretch>
            <a:fillRect/>
          </a:stretch>
        </p:blipFill>
        <p:spPr>
          <a:xfrm>
            <a:off x="1578387" y="1574800"/>
            <a:ext cx="5987226" cy="2571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bcopy()</a:t>
            </a:r>
            <a:endParaRPr/>
          </a:p>
        </p:txBody>
      </p:sp>
      <p:sp>
        <p:nvSpPr>
          <p:cNvPr id="563" name="Google Shape;563;p59"/>
          <p:cNvSpPr txBox="1">
            <a:spLocks noGrp="1"/>
          </p:cNvSpPr>
          <p:nvPr>
            <p:ph type="body" idx="1"/>
          </p:nvPr>
        </p:nvSpPr>
        <p:spPr>
          <a:xfrm>
            <a:off x="311700" y="1152475"/>
            <a:ext cx="8520600" cy="3527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b="1">
                <a:solidFill>
                  <a:srgbClr val="000000"/>
                </a:solidFill>
                <a:latin typeface="Courier New"/>
                <a:ea typeface="Courier New"/>
                <a:cs typeface="Courier New"/>
                <a:sym typeface="Courier New"/>
              </a:rPr>
              <a:t>void bcopy(char *s1, char *s2, int length)</a:t>
            </a:r>
            <a:r>
              <a:rPr lang="en" sz="1400">
                <a:solidFill>
                  <a:srgbClr val="434343"/>
                </a:solidFill>
                <a:highlight>
                  <a:srgbClr val="FFFFFF"/>
                </a:highlight>
              </a:rPr>
              <a:t>copies </a:t>
            </a:r>
            <a:r>
              <a:rPr lang="en" sz="1400" i="1">
                <a:solidFill>
                  <a:srgbClr val="434343"/>
                </a:solidFill>
              </a:rPr>
              <a:t>length</a:t>
            </a:r>
            <a:r>
              <a:rPr lang="en" sz="1400">
                <a:solidFill>
                  <a:srgbClr val="434343"/>
                </a:solidFill>
                <a:highlight>
                  <a:srgbClr val="FFFFFF"/>
                </a:highlight>
              </a:rPr>
              <a:t> bytes from </a:t>
            </a:r>
            <a:r>
              <a:rPr lang="en" sz="1400" i="1">
                <a:solidFill>
                  <a:srgbClr val="434343"/>
                </a:solidFill>
              </a:rPr>
              <a:t>s1</a:t>
            </a:r>
            <a:r>
              <a:rPr lang="en" sz="1400">
                <a:solidFill>
                  <a:srgbClr val="434343"/>
                </a:solidFill>
                <a:highlight>
                  <a:srgbClr val="FFFFFF"/>
                </a:highlight>
              </a:rPr>
              <a:t> to </a:t>
            </a:r>
            <a:r>
              <a:rPr lang="en" sz="1400" i="1">
                <a:solidFill>
                  <a:srgbClr val="434343"/>
                </a:solidFill>
              </a:rPr>
              <a:t>s2</a:t>
            </a:r>
            <a:r>
              <a:rPr lang="en" sz="1400">
                <a:solidFill>
                  <a:srgbClr val="434343"/>
                </a:solidFill>
                <a:highlight>
                  <a:srgbClr val="FFFFFF"/>
                </a:highlight>
              </a:rPr>
              <a:t>.</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So once we have set </a:t>
            </a:r>
            <a:r>
              <a:rPr lang="en" sz="1400" b="1">
                <a:latin typeface="Courier New"/>
                <a:ea typeface="Courier New"/>
                <a:cs typeface="Courier New"/>
                <a:sym typeface="Courier New"/>
              </a:rPr>
              <a:t>char *h_addr</a:t>
            </a:r>
            <a:r>
              <a:rPr lang="en" sz="1400"/>
              <a:t>, we can copy it onto the </a:t>
            </a:r>
            <a:endParaRPr sz="1400"/>
          </a:p>
          <a:p>
            <a:pPr marL="457200" lvl="0" indent="0" algn="l" rtl="0">
              <a:spcBef>
                <a:spcPts val="1600"/>
              </a:spcBef>
              <a:spcAft>
                <a:spcPts val="0"/>
              </a:spcAft>
              <a:buNone/>
            </a:pPr>
            <a:r>
              <a:rPr lang="en" sz="1400" b="1"/>
              <a:t>(char *)&amp;serv_addr.sin_addr.s_addr</a:t>
            </a:r>
            <a:r>
              <a:rPr lang="en" sz="1400"/>
              <a:t> field</a:t>
            </a:r>
            <a:endParaRPr sz="1400"/>
          </a:p>
          <a:p>
            <a:pPr marL="457200" lvl="0" indent="-317500" algn="l" rtl="0">
              <a:spcBef>
                <a:spcPts val="1600"/>
              </a:spcBef>
              <a:spcAft>
                <a:spcPts val="0"/>
              </a:spcAft>
              <a:buSzPts val="1400"/>
              <a:buChar char="●"/>
            </a:pPr>
            <a:r>
              <a:rPr lang="en" sz="1400"/>
              <a:t>Usage example: </a:t>
            </a: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en" sz="1400" b="1">
                <a:solidFill>
                  <a:srgbClr val="222222"/>
                </a:solidFill>
                <a:highlight>
                  <a:srgbClr val="FFFFFF"/>
                </a:highlight>
              </a:rPr>
              <a:t>INADDR_ANY</a:t>
            </a:r>
            <a:r>
              <a:rPr lang="en" sz="1400">
                <a:solidFill>
                  <a:srgbClr val="222222"/>
                </a:solidFill>
                <a:highlight>
                  <a:srgbClr val="FFFFFF"/>
                </a:highlight>
              </a:rPr>
              <a:t> is used when you don't need to bind a socket to a specific IP. When you use this value as the address when calling bind() , the socket accepts connections to all the IPs of the machine.</a:t>
            </a:r>
            <a:endParaRPr sz="1400"/>
          </a:p>
          <a:p>
            <a:pPr marL="457200" lvl="0" indent="0" algn="l" rtl="0">
              <a:spcBef>
                <a:spcPts val="1600"/>
              </a:spcBef>
              <a:spcAft>
                <a:spcPts val="1600"/>
              </a:spcAft>
              <a:buNone/>
            </a:pPr>
            <a:endParaRPr sz="1400"/>
          </a:p>
        </p:txBody>
      </p:sp>
      <p:pic>
        <p:nvPicPr>
          <p:cNvPr id="564" name="Google Shape;564;p59"/>
          <p:cNvPicPr preferRelativeResize="0"/>
          <p:nvPr/>
        </p:nvPicPr>
        <p:blipFill>
          <a:blip r:embed="rId3">
            <a:alphaModFix/>
          </a:blip>
          <a:stretch>
            <a:fillRect/>
          </a:stretch>
        </p:blipFill>
        <p:spPr>
          <a:xfrm>
            <a:off x="701050" y="2832350"/>
            <a:ext cx="7372350" cy="990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a:t>
            </a:r>
            <a:endParaRPr/>
          </a:p>
        </p:txBody>
      </p:sp>
      <p:sp>
        <p:nvSpPr>
          <p:cNvPr id="570" name="Google Shape;570;p60"/>
          <p:cNvSpPr txBox="1">
            <a:spLocks noGrp="1"/>
          </p:cNvSpPr>
          <p:nvPr>
            <p:ph type="body" idx="1"/>
          </p:nvPr>
        </p:nvSpPr>
        <p:spPr>
          <a:xfrm>
            <a:off x="311700" y="114472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The </a:t>
            </a:r>
            <a:r>
              <a:rPr lang="en" sz="1400">
                <a:solidFill>
                  <a:srgbClr val="434343"/>
                </a:solidFill>
              </a:rPr>
              <a:t>connect</a:t>
            </a:r>
            <a:r>
              <a:rPr lang="en" sz="1400">
                <a:solidFill>
                  <a:srgbClr val="434343"/>
                </a:solidFill>
                <a:highlight>
                  <a:srgbClr val="FFFFFF"/>
                </a:highlight>
              </a:rPr>
              <a:t> function is called by the client to establish a connection to the server. </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It takes three arguments, the socket file descriptor, the address of the host to which it wants to connect (including the port number), and the size of this address.</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This function returns 0 on success and -1 if it fails.</a:t>
            </a:r>
            <a:endParaRPr sz="1400">
              <a:solidFill>
                <a:srgbClr val="434343"/>
              </a:solidFill>
              <a:highlight>
                <a:srgbClr val="FFFFFF"/>
              </a:highlight>
            </a:endParaRPr>
          </a:p>
          <a:p>
            <a:pPr marL="457200" lvl="0" indent="-317500" algn="l" rtl="0">
              <a:spcBef>
                <a:spcPts val="0"/>
              </a:spcBef>
              <a:spcAft>
                <a:spcPts val="0"/>
              </a:spcAft>
              <a:buClr>
                <a:srgbClr val="434343"/>
              </a:buClr>
              <a:buSzPts val="1400"/>
              <a:buChar char="●"/>
            </a:pPr>
            <a:r>
              <a:rPr lang="en" sz="1400">
                <a:solidFill>
                  <a:srgbClr val="434343"/>
                </a:solidFill>
                <a:highlight>
                  <a:srgbClr val="FFFFFF"/>
                </a:highlight>
              </a:rPr>
              <a:t>Example usage:</a:t>
            </a:r>
            <a:endParaRPr sz="1400">
              <a:solidFill>
                <a:srgbClr val="434343"/>
              </a:solidFill>
              <a:highlight>
                <a:srgbClr val="FFFFFF"/>
              </a:highlight>
            </a:endParaRPr>
          </a:p>
        </p:txBody>
      </p:sp>
      <p:pic>
        <p:nvPicPr>
          <p:cNvPr id="571" name="Google Shape;571;p60"/>
          <p:cNvPicPr preferRelativeResize="0"/>
          <p:nvPr/>
        </p:nvPicPr>
        <p:blipFill>
          <a:blip r:embed="rId3">
            <a:alphaModFix/>
          </a:blip>
          <a:stretch>
            <a:fillRect/>
          </a:stretch>
        </p:blipFill>
        <p:spPr>
          <a:xfrm>
            <a:off x="941513" y="2779125"/>
            <a:ext cx="7260976" cy="9093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ports? </a:t>
            </a:r>
            <a:endParaRPr/>
          </a:p>
        </p:txBody>
      </p:sp>
      <p:sp>
        <p:nvSpPr>
          <p:cNvPr id="577" name="Google Shape;577;p61"/>
          <p:cNvSpPr txBox="1">
            <a:spLocks noGrp="1"/>
          </p:cNvSpPr>
          <p:nvPr>
            <p:ph type="body" idx="1"/>
          </p:nvPr>
        </p:nvSpPr>
        <p:spPr>
          <a:xfrm>
            <a:off x="609300" y="1482925"/>
            <a:ext cx="7925400" cy="2261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212529"/>
              </a:buClr>
              <a:buSzPts val="1400"/>
              <a:buChar char="●"/>
            </a:pPr>
            <a:r>
              <a:rPr lang="en" sz="1400">
                <a:solidFill>
                  <a:srgbClr val="212529"/>
                </a:solidFill>
                <a:highlight>
                  <a:srgbClr val="FFFFFF"/>
                </a:highlight>
              </a:rPr>
              <a:t>Any server machine makes its services available to the Internet using numbered ports, one for each service that is available on the server. </a:t>
            </a:r>
            <a:endParaRPr sz="1400">
              <a:solidFill>
                <a:srgbClr val="212529"/>
              </a:solidFill>
              <a:highlight>
                <a:srgbClr val="FFFFFF"/>
              </a:highlight>
            </a:endParaRPr>
          </a:p>
          <a:p>
            <a:pPr marL="457200" lvl="0" indent="-317500" algn="l" rtl="0">
              <a:lnSpc>
                <a:spcPct val="150000"/>
              </a:lnSpc>
              <a:spcBef>
                <a:spcPts val="0"/>
              </a:spcBef>
              <a:spcAft>
                <a:spcPts val="0"/>
              </a:spcAft>
              <a:buClr>
                <a:srgbClr val="212529"/>
              </a:buClr>
              <a:buSzPts val="1400"/>
              <a:buChar char="●"/>
            </a:pPr>
            <a:r>
              <a:rPr lang="en" sz="1400">
                <a:solidFill>
                  <a:srgbClr val="212529"/>
                </a:solidFill>
                <a:highlight>
                  <a:srgbClr val="FFFFFF"/>
                </a:highlight>
              </a:rPr>
              <a:t>For example, if a server machine is running a Web server and an FTP server, the Web server would typically be available on port 80, and the FTP server would be available on port 21.</a:t>
            </a:r>
            <a:endParaRPr sz="1400">
              <a:solidFill>
                <a:srgbClr val="212529"/>
              </a:solidFill>
              <a:highlight>
                <a:srgbClr val="FFFFFF"/>
              </a:highlight>
            </a:endParaRPr>
          </a:p>
          <a:p>
            <a:pPr marL="457200" lvl="0" indent="-317500" algn="l" rtl="0">
              <a:lnSpc>
                <a:spcPct val="150000"/>
              </a:lnSpc>
              <a:spcBef>
                <a:spcPts val="0"/>
              </a:spcBef>
              <a:spcAft>
                <a:spcPts val="0"/>
              </a:spcAft>
              <a:buClr>
                <a:srgbClr val="212529"/>
              </a:buClr>
              <a:buSzPts val="1400"/>
              <a:buChar char="●"/>
            </a:pPr>
            <a:r>
              <a:rPr lang="en" sz="1400">
                <a:solidFill>
                  <a:srgbClr val="212529"/>
                </a:solidFill>
                <a:highlight>
                  <a:srgbClr val="FFFFFF"/>
                </a:highlight>
              </a:rPr>
              <a:t>Clients connect to a service at a specific IP address and on a specific port.</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big picture</a:t>
            </a:r>
            <a:endParaRPr/>
          </a:p>
        </p:txBody>
      </p:sp>
      <p:sp>
        <p:nvSpPr>
          <p:cNvPr id="79" name="Google Shape;79;p17"/>
          <p:cNvSpPr txBox="1">
            <a:spLocks noGrp="1"/>
          </p:cNvSpPr>
          <p:nvPr>
            <p:ph type="body" idx="1"/>
          </p:nvPr>
        </p:nvSpPr>
        <p:spPr>
          <a:xfrm>
            <a:off x="422575" y="1166700"/>
            <a:ext cx="3844200" cy="28101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a:t>Using Project 1A’s --shell option as a starting point create a client program (lab1b-client) and a server program (lab1b-server), both of which support a mandatory --port=port# switch.</a:t>
            </a:r>
            <a:endParaRPr sz="1400"/>
          </a:p>
          <a:p>
            <a:pPr marL="0" lvl="0" indent="0" algn="just" rtl="0">
              <a:spcBef>
                <a:spcPts val="1200"/>
              </a:spcBef>
              <a:spcAft>
                <a:spcPts val="1200"/>
              </a:spcAft>
              <a:buNone/>
            </a:pPr>
            <a:r>
              <a:rPr lang="en" sz="1400"/>
              <a:t>Your overall program design will look like the diagram to the right.  You have a client process, a server process, and a shell process.  The first two are connected via TCP connection, and the last two are connected via pipes.</a:t>
            </a:r>
            <a:endParaRPr sz="1400"/>
          </a:p>
        </p:txBody>
      </p:sp>
      <p:sp>
        <p:nvSpPr>
          <p:cNvPr id="80" name="Google Shape;80;p17"/>
          <p:cNvSpPr txBox="1"/>
          <p:nvPr/>
        </p:nvSpPr>
        <p:spPr>
          <a:xfrm>
            <a:off x="6850050" y="3284213"/>
            <a:ext cx="1568100" cy="1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pic>
        <p:nvPicPr>
          <p:cNvPr id="81" name="Google Shape;81;p17"/>
          <p:cNvPicPr preferRelativeResize="0"/>
          <p:nvPr/>
        </p:nvPicPr>
        <p:blipFill>
          <a:blip r:embed="rId3">
            <a:alphaModFix/>
          </a:blip>
          <a:stretch>
            <a:fillRect/>
          </a:stretch>
        </p:blipFill>
        <p:spPr>
          <a:xfrm>
            <a:off x="4515975" y="1405050"/>
            <a:ext cx="4229100" cy="25717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ports? (continued)</a:t>
            </a:r>
            <a:endParaRPr/>
          </a:p>
          <a:p>
            <a:pPr marL="0" lvl="0" indent="0" algn="ctr" rtl="0">
              <a:spcBef>
                <a:spcPts val="0"/>
              </a:spcBef>
              <a:spcAft>
                <a:spcPts val="0"/>
              </a:spcAft>
              <a:buNone/>
            </a:pPr>
            <a:endParaRPr/>
          </a:p>
        </p:txBody>
      </p:sp>
      <p:sp>
        <p:nvSpPr>
          <p:cNvPr id="583" name="Google Shape;583;p62"/>
          <p:cNvSpPr txBox="1">
            <a:spLocks noGrp="1"/>
          </p:cNvSpPr>
          <p:nvPr>
            <p:ph type="body" idx="1"/>
          </p:nvPr>
        </p:nvSpPr>
        <p:spPr>
          <a:xfrm>
            <a:off x="727650" y="1306400"/>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212529"/>
                </a:solidFill>
                <a:highlight>
                  <a:srgbClr val="FFFFFF"/>
                </a:highlight>
              </a:rPr>
              <a:t>If the server machine accepts connections on a port from the outside world, and if a firewall is not protecting the port, you can connect to the port from anywhere on the Internet and use the service. </a:t>
            </a:r>
            <a:endParaRPr sz="1400">
              <a:solidFill>
                <a:srgbClr val="212529"/>
              </a:solidFill>
              <a:highlight>
                <a:srgbClr val="FFFFFF"/>
              </a:highlight>
            </a:endParaRPr>
          </a:p>
          <a:p>
            <a:pPr marL="457200" lvl="0" indent="-317500" algn="l" rtl="0">
              <a:spcBef>
                <a:spcPts val="0"/>
              </a:spcBef>
              <a:spcAft>
                <a:spcPts val="0"/>
              </a:spcAft>
              <a:buSzPts val="1400"/>
              <a:buChar char="●"/>
            </a:pPr>
            <a:r>
              <a:rPr lang="en" sz="1400">
                <a:solidFill>
                  <a:srgbClr val="212529"/>
                </a:solidFill>
                <a:highlight>
                  <a:srgbClr val="FFFFFF"/>
                </a:highlight>
              </a:rPr>
              <a:t>Note that there is nothing that forces, for example, a Web server to be on port 80. If you were to set up your own machine and load Web server software on it, you could put the Web server on port 918, or any other unused port, if you wanted to. </a:t>
            </a:r>
            <a:endParaRPr sz="1400">
              <a:solidFill>
                <a:srgbClr val="212529"/>
              </a:solidFill>
              <a:highlight>
                <a:srgbClr val="FFFFFF"/>
              </a:highlight>
            </a:endParaRPr>
          </a:p>
          <a:p>
            <a:pPr marL="914400" lvl="1" indent="-317500" algn="l" rtl="0">
              <a:spcBef>
                <a:spcPts val="0"/>
              </a:spcBef>
              <a:spcAft>
                <a:spcPts val="0"/>
              </a:spcAft>
              <a:buSzPts val="1400"/>
              <a:buChar char="○"/>
            </a:pPr>
            <a:r>
              <a:rPr lang="en" sz="1400">
                <a:solidFill>
                  <a:srgbClr val="212529"/>
                </a:solidFill>
                <a:highlight>
                  <a:srgbClr val="FFFFFF"/>
                </a:highlight>
              </a:rPr>
              <a:t>Then, if your machine were known as xxx.yyy.com, someone on the Internet could connect to your server with the URL http://xxx.yyy.com:918. </a:t>
            </a:r>
            <a:endParaRPr sz="1400">
              <a:solidFill>
                <a:srgbClr val="212529"/>
              </a:solidFill>
              <a:highlight>
                <a:srgbClr val="FFFFFF"/>
              </a:highlight>
            </a:endParaRPr>
          </a:p>
          <a:p>
            <a:pPr marL="914400" lvl="1" indent="-317500" algn="l" rtl="0">
              <a:spcBef>
                <a:spcPts val="0"/>
              </a:spcBef>
              <a:spcAft>
                <a:spcPts val="0"/>
              </a:spcAft>
              <a:buSzPts val="1400"/>
              <a:buChar char="○"/>
            </a:pPr>
            <a:r>
              <a:rPr lang="en" sz="1400">
                <a:solidFill>
                  <a:srgbClr val="212529"/>
                </a:solidFill>
                <a:highlight>
                  <a:srgbClr val="FFFFFF"/>
                </a:highlight>
              </a:rPr>
              <a:t>The ":918" explicitly specifies the port number, and would have to be included for someone to reach your server. </a:t>
            </a:r>
            <a:endParaRPr sz="1400">
              <a:solidFill>
                <a:srgbClr val="212529"/>
              </a:solidFill>
              <a:highlight>
                <a:srgbClr val="FFFFFF"/>
              </a:highlight>
            </a:endParaRPr>
          </a:p>
          <a:p>
            <a:pPr marL="457200" lvl="0" indent="-317500" algn="l" rtl="0">
              <a:spcBef>
                <a:spcPts val="0"/>
              </a:spcBef>
              <a:spcAft>
                <a:spcPts val="0"/>
              </a:spcAft>
              <a:buSzPts val="1400"/>
              <a:buChar char="●"/>
            </a:pPr>
            <a:r>
              <a:rPr lang="en" sz="1400">
                <a:solidFill>
                  <a:srgbClr val="212529"/>
                </a:solidFill>
                <a:highlight>
                  <a:srgbClr val="FFFFFF"/>
                </a:highlight>
              </a:rPr>
              <a:t>When no port is specified, the browser simply assumes that the server is using the well-known port 80.</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ports? (continued)</a:t>
            </a:r>
            <a:endParaRPr/>
          </a:p>
        </p:txBody>
      </p:sp>
      <p:sp>
        <p:nvSpPr>
          <p:cNvPr id="589" name="Google Shape;58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101010"/>
              </a:buClr>
              <a:buSzPts val="1400"/>
              <a:buChar char="●"/>
            </a:pPr>
            <a:r>
              <a:rPr lang="en" sz="1400">
                <a:solidFill>
                  <a:srgbClr val="101010"/>
                </a:solidFill>
                <a:highlight>
                  <a:srgbClr val="FFFFFF"/>
                </a:highlight>
              </a:rPr>
              <a:t>In both TCP and UDP, port numbers start at 0 and go up to 65535. Numbers in the lower ranges are dedicated to common internet protocols such as port 25 for SMTP and port 21 for FTP.</a:t>
            </a:r>
            <a:endParaRPr sz="1400">
              <a:solidFill>
                <a:srgbClr val="101010"/>
              </a:solidFill>
              <a:highlight>
                <a:srgbClr val="FFFFFF"/>
              </a:highlight>
            </a:endParaRPr>
          </a:p>
          <a:p>
            <a:pPr marL="457200" lvl="0" indent="-317500" algn="l" rtl="0">
              <a:spcBef>
                <a:spcPts val="0"/>
              </a:spcBef>
              <a:spcAft>
                <a:spcPts val="0"/>
              </a:spcAft>
              <a:buClr>
                <a:srgbClr val="101010"/>
              </a:buClr>
              <a:buSzPts val="1400"/>
              <a:buChar char="●"/>
            </a:pPr>
            <a:r>
              <a:rPr lang="en" sz="1400">
                <a:solidFill>
                  <a:srgbClr val="000000"/>
                </a:solidFill>
                <a:highlight>
                  <a:srgbClr val="FFFFFF"/>
                </a:highlight>
              </a:rPr>
              <a:t>It is important that standard services be at the same port on all computers so that clients will know their addresses. </a:t>
            </a:r>
            <a:endParaRPr sz="1400">
              <a:solidFill>
                <a:srgbClr val="000000"/>
              </a:solidFill>
              <a:highlight>
                <a:srgbClr val="FFFFFF"/>
              </a:highlight>
            </a:endParaRPr>
          </a:p>
          <a:p>
            <a:pPr marL="457200" lvl="0" indent="-317500" algn="l" rtl="0">
              <a:spcBef>
                <a:spcPts val="0"/>
              </a:spcBef>
              <a:spcAft>
                <a:spcPts val="0"/>
              </a:spcAft>
              <a:buClr>
                <a:srgbClr val="101010"/>
              </a:buClr>
              <a:buSzPts val="1400"/>
              <a:buChar char="●"/>
            </a:pPr>
            <a:r>
              <a:rPr lang="en" sz="1400">
                <a:solidFill>
                  <a:srgbClr val="000000"/>
                </a:solidFill>
                <a:highlight>
                  <a:srgbClr val="FFFFFF"/>
                </a:highlight>
              </a:rPr>
              <a:t>However, port numbers above 2000 are generally available.</a:t>
            </a:r>
            <a:endParaRPr sz="1400">
              <a:solidFill>
                <a:srgbClr val="101010"/>
              </a:solidFill>
              <a:highlight>
                <a:srgbClr val="FFFFFF"/>
              </a:highlight>
            </a:endParaRPr>
          </a:p>
          <a:p>
            <a:pPr marL="0" lvl="0" indent="0" algn="l" rtl="0">
              <a:spcBef>
                <a:spcPts val="1600"/>
              </a:spcBef>
              <a:spcAft>
                <a:spcPts val="1600"/>
              </a:spcAft>
              <a:buNone/>
            </a:pPr>
            <a:endParaRPr sz="1400">
              <a:solidFill>
                <a:srgbClr val="101010"/>
              </a:solidFill>
              <a:highlight>
                <a:srgbClr val="FFFFFF"/>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Compression</a:t>
            </a:r>
            <a:endParaRPr/>
          </a:p>
        </p:txBody>
      </p:sp>
      <p:sp>
        <p:nvSpPr>
          <p:cNvPr id="595" name="Google Shape;59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purpose of compression is to reduce the amount of space data takes up. </a:t>
            </a:r>
            <a:endParaRPr/>
          </a:p>
          <a:p>
            <a:pPr marL="0" lvl="0" indent="0" algn="l" rtl="0">
              <a:spcBef>
                <a:spcPts val="1600"/>
              </a:spcBef>
              <a:spcAft>
                <a:spcPts val="0"/>
              </a:spcAft>
              <a:buNone/>
            </a:pPr>
            <a:r>
              <a:rPr lang="en"/>
              <a:t>In communications scenarios, a compressed version of data will use less bandwidth to transmit the same data than its uncompressed form would use. </a:t>
            </a:r>
            <a:endParaRPr/>
          </a:p>
          <a:p>
            <a:pPr marL="0" lvl="0" indent="0" algn="l" rtl="0">
              <a:spcBef>
                <a:spcPts val="1600"/>
              </a:spcBef>
              <a:spcAft>
                <a:spcPts val="0"/>
              </a:spcAft>
              <a:buNone/>
            </a:pPr>
            <a:r>
              <a:rPr lang="en"/>
              <a:t>On the other hand, compression will require processing at the sending and receiving end before the data can be effectively used at the receiving process. </a:t>
            </a:r>
            <a:endParaRPr/>
          </a:p>
          <a:p>
            <a:pPr marL="0" lvl="0" indent="0" algn="l" rtl="0">
              <a:spcBef>
                <a:spcPts val="1600"/>
              </a:spcBef>
              <a:spcAft>
                <a:spcPts val="1600"/>
              </a:spcAft>
              <a:buNone/>
            </a:pPr>
            <a:r>
              <a:rPr lang="en"/>
              <a:t>Sometimes the benefits in reduced bandwidth are worth the costs of extra processing and sometimes they are not, so compression is not used by default in network communications.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 --compress command line option to your client and server which, if included, will enable compression (of all traffic in both directions).</a:t>
            </a:r>
            <a:endParaRPr/>
          </a:p>
          <a:p>
            <a:pPr marL="0" lvl="0" indent="0" algn="l" rtl="0">
              <a:spcBef>
                <a:spcPts val="1600"/>
              </a:spcBef>
              <a:spcAft>
                <a:spcPts val="0"/>
              </a:spcAft>
              <a:buClr>
                <a:schemeClr val="dk1"/>
              </a:buClr>
              <a:buSzPts val="1100"/>
              <a:buFont typeface="Arial"/>
              <a:buNone/>
            </a:pPr>
            <a:r>
              <a:rPr lang="en"/>
              <a:t>Modify both the client and server applications to compress traffic before sending it over the network and decompress it after receiving it.</a:t>
            </a:r>
            <a:endParaRPr/>
          </a:p>
          <a:p>
            <a:pPr marL="0" lvl="0" indent="0" algn="l" rtl="0">
              <a:spcBef>
                <a:spcPts val="1600"/>
              </a:spcBef>
              <a:spcAft>
                <a:spcPts val="1600"/>
              </a:spcAft>
              <a:buNone/>
            </a:pPr>
            <a:endParaRPr/>
          </a:p>
        </p:txBody>
      </p:sp>
      <p:sp>
        <p:nvSpPr>
          <p:cNvPr id="601" name="Google Shape;601;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Compression - Server and Client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Compression (Server and Client)</a:t>
            </a:r>
            <a:endParaRPr/>
          </a:p>
        </p:txBody>
      </p:sp>
      <p:sp>
        <p:nvSpPr>
          <p:cNvPr id="607" name="Google Shape;607;p66"/>
          <p:cNvSpPr/>
          <p:nvPr/>
        </p:nvSpPr>
        <p:spPr>
          <a:xfrm>
            <a:off x="5033100" y="3227300"/>
            <a:ext cx="11199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SERVER</a:t>
            </a:r>
            <a:endParaRPr sz="1200" b="1"/>
          </a:p>
        </p:txBody>
      </p:sp>
      <p:sp>
        <p:nvSpPr>
          <p:cNvPr id="608" name="Google Shape;608;p66"/>
          <p:cNvSpPr/>
          <p:nvPr/>
        </p:nvSpPr>
        <p:spPr>
          <a:xfrm>
            <a:off x="8191300" y="3207675"/>
            <a:ext cx="703200" cy="1557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CHILD</a:t>
            </a:r>
            <a:endParaRPr sz="1200" b="1"/>
          </a:p>
          <a:p>
            <a:pPr marL="0" lvl="0" indent="0" algn="l" rtl="0">
              <a:spcBef>
                <a:spcPts val="0"/>
              </a:spcBef>
              <a:spcAft>
                <a:spcPts val="0"/>
              </a:spcAft>
              <a:buNone/>
            </a:pPr>
            <a:r>
              <a:rPr lang="en" sz="1200" b="1"/>
              <a:t>SHELL</a:t>
            </a:r>
            <a:endParaRPr sz="1200" b="1"/>
          </a:p>
        </p:txBody>
      </p:sp>
      <p:sp>
        <p:nvSpPr>
          <p:cNvPr id="609" name="Google Shape;609;p66"/>
          <p:cNvSpPr/>
          <p:nvPr/>
        </p:nvSpPr>
        <p:spPr>
          <a:xfrm rot="-5400000">
            <a:off x="6964037" y="2629938"/>
            <a:ext cx="416350" cy="1988975"/>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6"/>
          <p:cNvSpPr/>
          <p:nvPr/>
        </p:nvSpPr>
        <p:spPr>
          <a:xfrm rot="5400000">
            <a:off x="6988637" y="3439138"/>
            <a:ext cx="416350" cy="1988975"/>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6"/>
          <p:cNvSpPr txBox="1"/>
          <p:nvPr/>
        </p:nvSpPr>
        <p:spPr>
          <a:xfrm>
            <a:off x="6309863" y="34162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a:t>
            </a:r>
            <a:endParaRPr>
              <a:solidFill>
                <a:schemeClr val="dk1"/>
              </a:solidFill>
            </a:endParaRPr>
          </a:p>
        </p:txBody>
      </p:sp>
      <p:sp>
        <p:nvSpPr>
          <p:cNvPr id="612" name="Google Shape;612;p66"/>
          <p:cNvSpPr txBox="1"/>
          <p:nvPr/>
        </p:nvSpPr>
        <p:spPr>
          <a:xfrm>
            <a:off x="6233663" y="41782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a:t>
            </a:r>
            <a:endParaRPr b="1">
              <a:solidFill>
                <a:schemeClr val="dk1"/>
              </a:solidFill>
            </a:endParaRPr>
          </a:p>
        </p:txBody>
      </p:sp>
      <p:sp>
        <p:nvSpPr>
          <p:cNvPr id="613" name="Google Shape;613;p66"/>
          <p:cNvSpPr/>
          <p:nvPr/>
        </p:nvSpPr>
        <p:spPr>
          <a:xfrm>
            <a:off x="1378325" y="3227300"/>
            <a:ext cx="11199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TELNET</a:t>
            </a:r>
            <a:endParaRPr sz="1200" b="1"/>
          </a:p>
          <a:p>
            <a:pPr marL="0" lvl="0" indent="0" algn="l" rtl="0">
              <a:spcBef>
                <a:spcPts val="0"/>
              </a:spcBef>
              <a:spcAft>
                <a:spcPts val="0"/>
              </a:spcAft>
              <a:buNone/>
            </a:pPr>
            <a:r>
              <a:rPr lang="en" sz="1200" b="1"/>
              <a:t>CLIENT</a:t>
            </a:r>
            <a:endParaRPr sz="1200" b="1"/>
          </a:p>
        </p:txBody>
      </p:sp>
      <p:sp>
        <p:nvSpPr>
          <p:cNvPr id="614" name="Google Shape;614;p66"/>
          <p:cNvSpPr/>
          <p:nvPr/>
        </p:nvSpPr>
        <p:spPr>
          <a:xfrm>
            <a:off x="67150" y="3272900"/>
            <a:ext cx="1311300" cy="3051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615" name="Google Shape;615;p66"/>
          <p:cNvSpPr/>
          <p:nvPr/>
        </p:nvSpPr>
        <p:spPr>
          <a:xfrm>
            <a:off x="67050" y="4281100"/>
            <a:ext cx="1311300" cy="2958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616" name="Google Shape;616;p66"/>
          <p:cNvSpPr/>
          <p:nvPr/>
        </p:nvSpPr>
        <p:spPr>
          <a:xfrm>
            <a:off x="2488500" y="3121950"/>
            <a:ext cx="2544600" cy="17484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TCP SOCKET</a:t>
            </a:r>
            <a:endParaRPr b="1"/>
          </a:p>
        </p:txBody>
      </p:sp>
      <p:sp>
        <p:nvSpPr>
          <p:cNvPr id="617" name="Google Shape;617;p66"/>
          <p:cNvSpPr/>
          <p:nvPr/>
        </p:nvSpPr>
        <p:spPr>
          <a:xfrm rot="-5400000">
            <a:off x="3638059" y="2496704"/>
            <a:ext cx="199550" cy="2495842"/>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6"/>
          <p:cNvSpPr/>
          <p:nvPr/>
        </p:nvSpPr>
        <p:spPr>
          <a:xfrm rot="5400000">
            <a:off x="3673144" y="3116667"/>
            <a:ext cx="144325" cy="2495842"/>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6"/>
          <p:cNvSpPr txBox="1"/>
          <p:nvPr/>
        </p:nvSpPr>
        <p:spPr>
          <a:xfrm>
            <a:off x="2488500" y="3539600"/>
            <a:ext cx="25245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  → →  → → →  → →  →</a:t>
            </a:r>
            <a:endParaRPr>
              <a:solidFill>
                <a:srgbClr val="0000FF"/>
              </a:solidFill>
            </a:endParaRPr>
          </a:p>
        </p:txBody>
      </p:sp>
      <p:sp>
        <p:nvSpPr>
          <p:cNvPr id="620" name="Google Shape;620;p66"/>
          <p:cNvSpPr txBox="1"/>
          <p:nvPr/>
        </p:nvSpPr>
        <p:spPr>
          <a:xfrm>
            <a:off x="2497386" y="4173600"/>
            <a:ext cx="24882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FF"/>
                </a:solidFill>
              </a:rPr>
              <a:t> ← ←  ← ← ← ← ←  ← ←  </a:t>
            </a:r>
            <a:endParaRPr b="1">
              <a:solidFill>
                <a:srgbClr val="0000FF"/>
              </a:solidFill>
            </a:endParaRPr>
          </a:p>
        </p:txBody>
      </p:sp>
      <p:sp>
        <p:nvSpPr>
          <p:cNvPr id="621" name="Google Shape;621;p66"/>
          <p:cNvSpPr/>
          <p:nvPr/>
        </p:nvSpPr>
        <p:spPr>
          <a:xfrm>
            <a:off x="1914925" y="3580100"/>
            <a:ext cx="573600" cy="305100"/>
          </a:xfrm>
          <a:prstGeom prst="rightArrow">
            <a:avLst>
              <a:gd name="adj1" fmla="val 50000"/>
              <a:gd name="adj2"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6"/>
          <p:cNvSpPr/>
          <p:nvPr/>
        </p:nvSpPr>
        <p:spPr>
          <a:xfrm>
            <a:off x="5586513" y="3463250"/>
            <a:ext cx="573600" cy="3051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6"/>
          <p:cNvSpPr/>
          <p:nvPr/>
        </p:nvSpPr>
        <p:spPr>
          <a:xfrm>
            <a:off x="978513" y="1879150"/>
            <a:ext cx="573600" cy="3051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6"/>
          <p:cNvSpPr txBox="1"/>
          <p:nvPr/>
        </p:nvSpPr>
        <p:spPr>
          <a:xfrm>
            <a:off x="967100" y="1091125"/>
            <a:ext cx="14388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 → </a:t>
            </a:r>
            <a:endParaRPr/>
          </a:p>
        </p:txBody>
      </p:sp>
      <p:sp>
        <p:nvSpPr>
          <p:cNvPr id="625" name="Google Shape;625;p66"/>
          <p:cNvSpPr/>
          <p:nvPr/>
        </p:nvSpPr>
        <p:spPr>
          <a:xfrm>
            <a:off x="1819100" y="4216688"/>
            <a:ext cx="638400" cy="295800"/>
          </a:xfrm>
          <a:prstGeom prst="left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6"/>
          <p:cNvSpPr/>
          <p:nvPr/>
        </p:nvSpPr>
        <p:spPr>
          <a:xfrm>
            <a:off x="946125" y="2285200"/>
            <a:ext cx="573600" cy="295800"/>
          </a:xfrm>
          <a:prstGeom prst="left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6"/>
          <p:cNvSpPr/>
          <p:nvPr/>
        </p:nvSpPr>
        <p:spPr>
          <a:xfrm>
            <a:off x="5476700" y="4216688"/>
            <a:ext cx="638400" cy="295800"/>
          </a:xfrm>
          <a:prstGeom prst="lef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6"/>
          <p:cNvSpPr/>
          <p:nvPr/>
        </p:nvSpPr>
        <p:spPr>
          <a:xfrm>
            <a:off x="980900" y="2692688"/>
            <a:ext cx="638400" cy="295800"/>
          </a:xfrm>
          <a:prstGeom prst="lef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29" name="Google Shape;629;p66"/>
          <p:cNvGraphicFramePr/>
          <p:nvPr/>
        </p:nvGraphicFramePr>
        <p:xfrm>
          <a:off x="647700" y="1085850"/>
          <a:ext cx="3000000" cy="3000000"/>
        </p:xfrm>
        <a:graphic>
          <a:graphicData uri="http://schemas.openxmlformats.org/drawingml/2006/table">
            <a:tbl>
              <a:tblPr>
                <a:noFill/>
                <a:tableStyleId>{C4BED120-81FF-42BE-BD77-B65EF1D77E0B}</a:tableStyleId>
              </a:tblPr>
              <a:tblGrid>
                <a:gridCol w="1850525">
                  <a:extLst>
                    <a:ext uri="{9D8B030D-6E8A-4147-A177-3AD203B41FA5}">
                      <a16:colId xmlns:a16="http://schemas.microsoft.com/office/drawing/2014/main" val="20000"/>
                    </a:ext>
                  </a:extLst>
                </a:gridCol>
                <a:gridCol w="53884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Compressed data flowing through TCP sockets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Compress STDIN and send to socket</a:t>
                      </a:r>
                      <a:endParaRPr/>
                    </a:p>
                  </a:txBody>
                  <a:tcPr marL="91425" marR="91425" marT="91425" marB="91425">
                    <a:solidFill>
                      <a:srgbClr val="6D9EEB"/>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Decompress socket data and send to child shell’s STDIN</a:t>
                      </a:r>
                      <a:endParaRPr/>
                    </a:p>
                  </a:txBody>
                  <a:tcPr marL="91425" marR="91425" marT="91425" marB="91425">
                    <a:solidFill>
                      <a:srgbClr val="93C47D"/>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Decompress socket data and send to client’s STDOUT</a:t>
                      </a:r>
                      <a:endParaRPr/>
                    </a:p>
                  </a:txBody>
                  <a:tcPr marL="91425" marR="91425" marT="91425" marB="91425">
                    <a:solidFill>
                      <a:srgbClr val="93C47D"/>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Compress child shell’s STDOUT and send to socket</a:t>
                      </a:r>
                      <a:endParaRPr/>
                    </a:p>
                  </a:txBody>
                  <a:tcPr marL="91425" marR="91425" marT="91425" marB="91425">
                    <a:solidFill>
                      <a:srgbClr val="6D9EEB"/>
                    </a:solidFill>
                  </a:tcPr>
                </a:tc>
                <a:extLst>
                  <a:ext uri="{0D108BD9-81ED-4DB2-BD59-A6C34878D82A}">
                    <a16:rowId xmlns:a16="http://schemas.microsoft.com/office/drawing/2014/main" val="10004"/>
                  </a:ext>
                </a:extLst>
              </a:tr>
            </a:tbl>
          </a:graphicData>
        </a:graphic>
      </p:graphicFrame>
      <p:sp>
        <p:nvSpPr>
          <p:cNvPr id="630" name="Google Shape;630;p66"/>
          <p:cNvSpPr/>
          <p:nvPr/>
        </p:nvSpPr>
        <p:spPr>
          <a:xfrm>
            <a:off x="1054725" y="1486375"/>
            <a:ext cx="573600" cy="305100"/>
          </a:xfrm>
          <a:prstGeom prst="rightArrow">
            <a:avLst>
              <a:gd name="adj1" fmla="val 50000"/>
              <a:gd name="adj2" fmla="val 50000"/>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t>
            </a:r>
            <a:r>
              <a:rPr lang="en" u="sng">
                <a:solidFill>
                  <a:schemeClr val="hlink"/>
                </a:solidFill>
                <a:hlinkClick r:id="rId3"/>
              </a:rPr>
              <a:t>zpipe.c</a:t>
            </a:r>
            <a:endParaRPr/>
          </a:p>
          <a:p>
            <a:pPr marL="0" lvl="0" indent="0" algn="l" rtl="0">
              <a:spcBef>
                <a:spcPts val="1600"/>
              </a:spcBef>
              <a:spcAft>
                <a:spcPts val="0"/>
              </a:spcAft>
              <a:buNone/>
            </a:pPr>
            <a:r>
              <a:rPr lang="en"/>
              <a:t>Compile with -lz flag for including the zlib header file: </a:t>
            </a:r>
            <a:r>
              <a:rPr lang="en" sz="1400">
                <a:latin typeface="Consolas"/>
                <a:ea typeface="Consolas"/>
                <a:cs typeface="Consolas"/>
                <a:sym typeface="Consolas"/>
              </a:rPr>
              <a:t>gcc -o zpipe -lz zpipe.c</a:t>
            </a:r>
            <a:endParaRPr sz="1400">
              <a:latin typeface="Consolas"/>
              <a:ea typeface="Consolas"/>
              <a:cs typeface="Consolas"/>
              <a:sym typeface="Consolas"/>
            </a:endParaRPr>
          </a:p>
          <a:p>
            <a:pPr marL="0" lvl="0" indent="0" algn="l" rtl="0">
              <a:spcBef>
                <a:spcPts val="1600"/>
              </a:spcBef>
              <a:spcAft>
                <a:spcPts val="0"/>
              </a:spcAft>
              <a:buNone/>
            </a:pPr>
            <a:r>
              <a:rPr lang="en"/>
              <a:t>Compress a file(Deflate): </a:t>
            </a:r>
            <a:r>
              <a:rPr lang="en">
                <a:latin typeface="Consolas"/>
                <a:ea typeface="Consolas"/>
                <a:cs typeface="Consolas"/>
                <a:sym typeface="Consolas"/>
              </a:rPr>
              <a:t>./zpipe &lt; src &gt; srcCompressed</a:t>
            </a:r>
            <a:endParaRPr>
              <a:latin typeface="Consolas"/>
              <a:ea typeface="Consolas"/>
              <a:cs typeface="Consolas"/>
              <a:sym typeface="Consolas"/>
            </a:endParaRPr>
          </a:p>
          <a:p>
            <a:pPr marL="0" lvl="0" indent="0" algn="l" rtl="0">
              <a:spcBef>
                <a:spcPts val="1600"/>
              </a:spcBef>
              <a:spcAft>
                <a:spcPts val="0"/>
              </a:spcAft>
              <a:buNone/>
            </a:pPr>
            <a:r>
              <a:rPr lang="en"/>
              <a:t>Decompress a file(Inflate): </a:t>
            </a:r>
            <a:r>
              <a:rPr lang="en">
                <a:latin typeface="Consolas"/>
                <a:ea typeface="Consolas"/>
                <a:cs typeface="Consolas"/>
                <a:sym typeface="Consolas"/>
              </a:rPr>
              <a:t>./zpipe -d &lt; srcCompressed &gt; srcDecompressed</a:t>
            </a:r>
            <a:endParaRPr>
              <a:latin typeface="Consolas"/>
              <a:ea typeface="Consolas"/>
              <a:cs typeface="Consolas"/>
              <a:sym typeface="Consolas"/>
            </a:endParaRPr>
          </a:p>
          <a:p>
            <a:pPr marL="0" lvl="0" indent="0" algn="l" rtl="0">
              <a:spcBef>
                <a:spcPts val="1600"/>
              </a:spcBef>
              <a:spcAft>
                <a:spcPts val="0"/>
              </a:spcAft>
              <a:buNone/>
            </a:pPr>
            <a:r>
              <a:rPr lang="en"/>
              <a:t>Diff decompressed file and original file: </a:t>
            </a:r>
            <a:r>
              <a:rPr lang="en">
                <a:latin typeface="Consolas"/>
                <a:ea typeface="Consolas"/>
                <a:cs typeface="Consolas"/>
                <a:sym typeface="Consolas"/>
              </a:rPr>
              <a:t>diff src srcDecompressed</a:t>
            </a:r>
            <a:endParaRPr>
              <a:latin typeface="Consolas"/>
              <a:ea typeface="Consolas"/>
              <a:cs typeface="Consolas"/>
              <a:sym typeface="Consolas"/>
            </a:endParaRPr>
          </a:p>
          <a:p>
            <a:pPr marL="0" lvl="0" indent="0" algn="l" rtl="0">
              <a:spcBef>
                <a:spcPts val="1600"/>
              </a:spcBef>
              <a:spcAft>
                <a:spcPts val="1600"/>
              </a:spcAft>
              <a:buNone/>
            </a:pPr>
            <a:endParaRPr>
              <a:latin typeface="Consolas"/>
              <a:ea typeface="Consolas"/>
              <a:cs typeface="Consolas"/>
              <a:sym typeface="Consolas"/>
            </a:endParaRPr>
          </a:p>
        </p:txBody>
      </p:sp>
      <p:sp>
        <p:nvSpPr>
          <p:cNvPr id="636" name="Google Shape;636;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Zlib usage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Zlib compression - </a:t>
            </a:r>
            <a:r>
              <a:rPr lang="en" u="sng">
                <a:solidFill>
                  <a:schemeClr val="hlink"/>
                </a:solidFill>
                <a:hlinkClick r:id="rId3"/>
              </a:rPr>
              <a:t>man</a:t>
            </a:r>
            <a:endParaRPr/>
          </a:p>
        </p:txBody>
      </p:sp>
      <p:sp>
        <p:nvSpPr>
          <p:cNvPr id="642" name="Google Shape;642;p68"/>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highlight>
                  <a:srgbClr val="FFFFFF"/>
                </a:highlight>
              </a:rPr>
              <a:t>Zlib Metadata: The </a:t>
            </a:r>
            <a:r>
              <a:rPr lang="en" sz="1100" i="1"/>
              <a:t>zlib</a:t>
            </a:r>
            <a:r>
              <a:rPr lang="en" sz="1100">
                <a:highlight>
                  <a:srgbClr val="FFFFFF"/>
                </a:highlight>
              </a:rPr>
              <a:t> format has a very small header of only two bytes to identify it as a </a:t>
            </a:r>
            <a:r>
              <a:rPr lang="en" sz="1100" i="1"/>
              <a:t>zlib</a:t>
            </a:r>
            <a:r>
              <a:rPr lang="en" sz="1100">
                <a:highlight>
                  <a:srgbClr val="FFFFFF"/>
                </a:highlight>
              </a:rPr>
              <a:t> stream and to provide decoding information, and a four-byte trailer with a fast check value to verify the integrity of the uncompressed data after decoding.</a:t>
            </a:r>
            <a:endParaRPr sz="1100">
              <a:highlight>
                <a:srgbClr val="FFFFFF"/>
              </a:highlight>
            </a:endParaRPr>
          </a:p>
          <a:p>
            <a:pPr marL="0" lvl="0" indent="0" algn="l" rtl="0">
              <a:spcBef>
                <a:spcPts val="1600"/>
              </a:spcBef>
              <a:spcAft>
                <a:spcPts val="0"/>
              </a:spcAft>
              <a:buNone/>
            </a:pPr>
            <a:r>
              <a:rPr lang="en" sz="1100">
                <a:highlight>
                  <a:srgbClr val="FFFFFF"/>
                </a:highlight>
              </a:rPr>
              <a:t>Zlib allows you to define compression levels in the range of -1 to 9. Lower compression levels result in faster execution, but less compression. Higher levels result in greater compression, but slower execution. The </a:t>
            </a:r>
            <a:r>
              <a:rPr lang="en" sz="1100" i="1">
                <a:highlight>
                  <a:srgbClr val="FFFFFF"/>
                </a:highlight>
              </a:rPr>
              <a:t>zlib</a:t>
            </a:r>
            <a:r>
              <a:rPr lang="en" sz="1100">
                <a:highlight>
                  <a:srgbClr val="FFFFFF"/>
                </a:highlight>
              </a:rPr>
              <a:t> constant Z_DEFAULT_COMPRESSION, equal to -1, provides a good compromise between compression and speed and is equivalent to level 6. </a:t>
            </a:r>
            <a:endParaRPr sz="1100">
              <a:highlight>
                <a:srgbClr val="FFFFFF"/>
              </a:highlight>
            </a:endParaRPr>
          </a:p>
          <a:p>
            <a:pPr marL="0" lvl="0" indent="0" algn="l" rtl="0">
              <a:spcBef>
                <a:spcPts val="1600"/>
              </a:spcBef>
              <a:spcAft>
                <a:spcPts val="0"/>
              </a:spcAft>
              <a:buNone/>
            </a:pPr>
            <a:r>
              <a:rPr lang="en" sz="1100">
                <a:highlight>
                  <a:srgbClr val="FFFFFF"/>
                </a:highlight>
              </a:rPr>
              <a:t>Zlib state is inside a struct called as z_stream_s, we are mainly responsible for these 3 fields:</a:t>
            </a:r>
            <a:endParaRPr sz="1100">
              <a:highlight>
                <a:srgbClr val="FFFFFF"/>
              </a:highlight>
            </a:endParaRPr>
          </a:p>
          <a:p>
            <a:pPr marL="457200" lvl="0" indent="-298450" algn="l" rtl="0">
              <a:spcBef>
                <a:spcPts val="1600"/>
              </a:spcBef>
              <a:spcAft>
                <a:spcPts val="0"/>
              </a:spcAft>
              <a:buSzPts val="1100"/>
              <a:buChar char="●"/>
            </a:pPr>
            <a:r>
              <a:rPr lang="en" sz="1100" b="1"/>
              <a:t>alloc_func zalloc;  /* used to allocate the internal state */</a:t>
            </a:r>
            <a:endParaRPr sz="1100" b="1"/>
          </a:p>
          <a:p>
            <a:pPr marL="457200" lvl="0" indent="-298450" algn="l" rtl="0">
              <a:spcBef>
                <a:spcPts val="0"/>
              </a:spcBef>
              <a:spcAft>
                <a:spcPts val="0"/>
              </a:spcAft>
              <a:buSzPts val="1100"/>
              <a:buChar char="●"/>
            </a:pPr>
            <a:r>
              <a:rPr lang="en" sz="1100" b="1"/>
              <a:t>free_func  zfree;   /* used to free the internal state */</a:t>
            </a:r>
            <a:endParaRPr sz="1100" b="1"/>
          </a:p>
          <a:p>
            <a:pPr marL="457200" lvl="0" indent="-298450" algn="l" rtl="0">
              <a:spcBef>
                <a:spcPts val="0"/>
              </a:spcBef>
              <a:spcAft>
                <a:spcPts val="0"/>
              </a:spcAft>
              <a:buSzPts val="1100"/>
              <a:buChar char="●"/>
            </a:pPr>
            <a:r>
              <a:rPr lang="en" sz="1100" b="1"/>
              <a:t>voidpf opaque;  /* private data object passed to zalloc and zfree */</a:t>
            </a:r>
            <a:endParaRPr sz="1100" b="1"/>
          </a:p>
          <a:p>
            <a:pPr marL="0" lvl="0" indent="0" algn="l" rtl="0">
              <a:spcBef>
                <a:spcPts val="1600"/>
              </a:spcBef>
              <a:spcAft>
                <a:spcPts val="0"/>
              </a:spcAft>
              <a:buNone/>
            </a:pPr>
            <a:r>
              <a:rPr lang="en" sz="1100"/>
              <a:t>The application must initialize zalloc, zfree and opaque before calling the init function. All other fields are set by the compression library and must not be updated by the application.</a:t>
            </a:r>
            <a:endParaRPr sz="1100"/>
          </a:p>
          <a:p>
            <a:pPr marL="0" lvl="0" indent="0" algn="l" rtl="0">
              <a:spcBef>
                <a:spcPts val="1600"/>
              </a:spcBef>
              <a:spcAft>
                <a:spcPts val="0"/>
              </a:spcAft>
              <a:buNone/>
            </a:pPr>
            <a:r>
              <a:rPr lang="en" sz="1100"/>
              <a:t>When zalloc and zfree are Z_NULL on entry to the initialization function, they are set to internal routines that use the standard library functions malloc() and free().</a:t>
            </a:r>
            <a:endParaRPr sz="1100"/>
          </a:p>
          <a:p>
            <a:pPr marL="0" lvl="0" indent="0" algn="l" rtl="0">
              <a:spcBef>
                <a:spcPts val="1600"/>
              </a:spcBef>
              <a:spcAft>
                <a:spcPts val="0"/>
              </a:spcAft>
              <a:buNone/>
            </a:pPr>
            <a:r>
              <a:rPr lang="en" sz="1100"/>
              <a:t>We will set zalloc and zfree to Z_NULL</a:t>
            </a:r>
            <a:endParaRPr sz="1100"/>
          </a:p>
          <a:p>
            <a:pPr marL="0" lvl="0" indent="0" algn="l" rtl="0">
              <a:spcBef>
                <a:spcPts val="1600"/>
              </a:spcBef>
              <a:spcAft>
                <a:spcPts val="1600"/>
              </a:spcAft>
              <a:buNone/>
            </a:pPr>
            <a:endParaRPr sz="11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69"/>
          <p:cNvSpPr txBox="1">
            <a:spLocks noGrp="1"/>
          </p:cNvSpPr>
          <p:nvPr>
            <p:ph type="body" idx="1"/>
          </p:nvPr>
        </p:nvSpPr>
        <p:spPr>
          <a:xfrm>
            <a:off x="5300775" y="1152475"/>
            <a:ext cx="3531300" cy="3416400"/>
          </a:xfrm>
          <a:prstGeom prst="rect">
            <a:avLst/>
          </a:prstGeom>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rPr>
              <a:t>deflate()</a:t>
            </a:r>
            <a:r>
              <a:rPr lang="en" sz="1000">
                <a:solidFill>
                  <a:schemeClr val="dk1"/>
                </a:solidFill>
                <a:highlight>
                  <a:srgbClr val="FFFFFF"/>
                </a:highlight>
              </a:rPr>
              <a:t>: takes as many of the </a:t>
            </a:r>
            <a:r>
              <a:rPr lang="en" sz="1000">
                <a:solidFill>
                  <a:schemeClr val="dk1"/>
                </a:solidFill>
              </a:rPr>
              <a:t>avail_in</a:t>
            </a:r>
            <a:r>
              <a:rPr lang="en" sz="1000">
                <a:solidFill>
                  <a:schemeClr val="dk1"/>
                </a:solidFill>
                <a:highlight>
                  <a:srgbClr val="FFFFFF"/>
                </a:highlight>
              </a:rPr>
              <a:t> bytes at </a:t>
            </a:r>
            <a:r>
              <a:rPr lang="en" sz="1000">
                <a:solidFill>
                  <a:schemeClr val="dk1"/>
                </a:solidFill>
              </a:rPr>
              <a:t>next_in</a:t>
            </a:r>
            <a:r>
              <a:rPr lang="en" sz="1000">
                <a:solidFill>
                  <a:schemeClr val="dk1"/>
                </a:solidFill>
                <a:highlight>
                  <a:srgbClr val="FFFFFF"/>
                </a:highlight>
              </a:rPr>
              <a:t> as it can process, and writes as many as </a:t>
            </a:r>
            <a:r>
              <a:rPr lang="en" sz="1000">
                <a:solidFill>
                  <a:schemeClr val="dk1"/>
                </a:solidFill>
              </a:rPr>
              <a:t>avail_out</a:t>
            </a:r>
            <a:r>
              <a:rPr lang="en" sz="1000">
                <a:solidFill>
                  <a:schemeClr val="dk1"/>
                </a:solidFill>
                <a:highlight>
                  <a:srgbClr val="FFFFFF"/>
                </a:highlight>
              </a:rPr>
              <a:t> bytes to </a:t>
            </a:r>
            <a:r>
              <a:rPr lang="en" sz="1000">
                <a:solidFill>
                  <a:schemeClr val="dk1"/>
                </a:solidFill>
              </a:rPr>
              <a:t>next_out</a:t>
            </a:r>
            <a:r>
              <a:rPr lang="en" sz="1000">
                <a:solidFill>
                  <a:schemeClr val="dk1"/>
                </a:solidFill>
                <a:highlight>
                  <a:srgbClr val="FFFFFF"/>
                </a:highlight>
              </a:rPr>
              <a:t>. </a:t>
            </a:r>
            <a:endParaRPr sz="1000">
              <a:solidFill>
                <a:schemeClr val="dk1"/>
              </a:solidFill>
              <a:highlight>
                <a:srgbClr val="FFFFFF"/>
              </a:highlight>
            </a:endParaRPr>
          </a:p>
          <a:p>
            <a:pPr marL="0" lvl="0" indent="0" algn="l" rtl="0">
              <a:spcBef>
                <a:spcPts val="1600"/>
              </a:spcBef>
              <a:spcAft>
                <a:spcPts val="0"/>
              </a:spcAft>
              <a:buNone/>
            </a:pPr>
            <a:r>
              <a:rPr lang="en" sz="1000">
                <a:solidFill>
                  <a:schemeClr val="dk1"/>
                </a:solidFill>
                <a:highlight>
                  <a:srgbClr val="FFFFFF"/>
                </a:highlight>
              </a:rPr>
              <a:t>Those counters and pointers are then updated past the input data consumed and the output data written. </a:t>
            </a:r>
            <a:endParaRPr sz="1000">
              <a:solidFill>
                <a:schemeClr val="dk1"/>
              </a:solidFill>
              <a:highlight>
                <a:srgbClr val="FFFFFF"/>
              </a:highlight>
            </a:endParaRPr>
          </a:p>
          <a:p>
            <a:pPr marL="0" lvl="0" indent="0" algn="l" rtl="0">
              <a:spcBef>
                <a:spcPts val="1600"/>
              </a:spcBef>
              <a:spcAft>
                <a:spcPts val="0"/>
              </a:spcAft>
              <a:buNone/>
            </a:pPr>
            <a:r>
              <a:rPr lang="en" sz="1000">
                <a:solidFill>
                  <a:schemeClr val="dk1"/>
                </a:solidFill>
                <a:highlight>
                  <a:srgbClr val="FFFFFF"/>
                </a:highlight>
              </a:rPr>
              <a:t>It is the amount of output space available that may limit how much input is consumed. </a:t>
            </a:r>
            <a:endParaRPr sz="1000">
              <a:solidFill>
                <a:schemeClr val="dk1"/>
              </a:solidFill>
              <a:highlight>
                <a:srgbClr val="FFFFFF"/>
              </a:highlight>
            </a:endParaRPr>
          </a:p>
          <a:p>
            <a:pPr marL="0" lvl="0" indent="0" algn="l" rtl="0">
              <a:spcBef>
                <a:spcPts val="1600"/>
              </a:spcBef>
              <a:spcAft>
                <a:spcPts val="0"/>
              </a:spcAft>
              <a:buNone/>
            </a:pPr>
            <a:r>
              <a:rPr lang="en" sz="1000">
                <a:solidFill>
                  <a:schemeClr val="dk1"/>
                </a:solidFill>
                <a:highlight>
                  <a:srgbClr val="FFFFFF"/>
                </a:highlight>
              </a:rPr>
              <a:t>Hence the inner loop to make sure that all of the input is consumed by providing more output space each time. </a:t>
            </a:r>
            <a:endParaRPr sz="1000">
              <a:solidFill>
                <a:schemeClr val="dk1"/>
              </a:solidFill>
              <a:highlight>
                <a:srgbClr val="FFFFFF"/>
              </a:highlight>
            </a:endParaRPr>
          </a:p>
          <a:p>
            <a:pPr marL="0" lvl="0" indent="0" algn="l" rtl="0">
              <a:spcBef>
                <a:spcPts val="1600"/>
              </a:spcBef>
              <a:spcAft>
                <a:spcPts val="0"/>
              </a:spcAft>
              <a:buNone/>
            </a:pPr>
            <a:r>
              <a:rPr lang="en" sz="1000">
                <a:solidFill>
                  <a:schemeClr val="dk1"/>
                </a:solidFill>
                <a:highlight>
                  <a:srgbClr val="FFFFFF"/>
                </a:highlight>
              </a:rPr>
              <a:t>Since </a:t>
            </a:r>
            <a:r>
              <a:rPr lang="en" sz="1000">
                <a:solidFill>
                  <a:schemeClr val="dk1"/>
                </a:solidFill>
              </a:rPr>
              <a:t>avail_in</a:t>
            </a:r>
            <a:r>
              <a:rPr lang="en" sz="1000">
                <a:solidFill>
                  <a:schemeClr val="dk1"/>
                </a:solidFill>
                <a:highlight>
                  <a:srgbClr val="FFFFFF"/>
                </a:highlight>
              </a:rPr>
              <a:t> and </a:t>
            </a:r>
            <a:r>
              <a:rPr lang="en" sz="1000">
                <a:solidFill>
                  <a:schemeClr val="dk1"/>
                </a:solidFill>
              </a:rPr>
              <a:t>next_in</a:t>
            </a:r>
            <a:r>
              <a:rPr lang="en" sz="1000">
                <a:solidFill>
                  <a:schemeClr val="dk1"/>
                </a:solidFill>
                <a:highlight>
                  <a:srgbClr val="FFFFFF"/>
                </a:highlight>
              </a:rPr>
              <a:t> are updated by </a:t>
            </a:r>
            <a:r>
              <a:rPr lang="en" sz="1000">
                <a:solidFill>
                  <a:schemeClr val="dk1"/>
                </a:solidFill>
              </a:rPr>
              <a:t>deflate()</a:t>
            </a:r>
            <a:r>
              <a:rPr lang="en" sz="1000">
                <a:solidFill>
                  <a:schemeClr val="dk1"/>
                </a:solidFill>
                <a:highlight>
                  <a:srgbClr val="FFFFFF"/>
                </a:highlight>
              </a:rPr>
              <a:t>, we don't have to mess with those between </a:t>
            </a:r>
            <a:r>
              <a:rPr lang="en" sz="1000">
                <a:solidFill>
                  <a:schemeClr val="dk1"/>
                </a:solidFill>
              </a:rPr>
              <a:t>deflate()</a:t>
            </a:r>
            <a:r>
              <a:rPr lang="en" sz="1000">
                <a:solidFill>
                  <a:schemeClr val="dk1"/>
                </a:solidFill>
                <a:highlight>
                  <a:srgbClr val="FFFFFF"/>
                </a:highlight>
              </a:rPr>
              <a:t> calls until it's all used up.</a:t>
            </a:r>
            <a:endParaRPr sz="1000"/>
          </a:p>
          <a:p>
            <a:pPr marL="0" lvl="0" indent="0" algn="l" rtl="0">
              <a:spcBef>
                <a:spcPts val="1600"/>
              </a:spcBef>
              <a:spcAft>
                <a:spcPts val="1600"/>
              </a:spcAft>
              <a:buClr>
                <a:schemeClr val="dk1"/>
              </a:buClr>
              <a:buSzPts val="1100"/>
              <a:buFont typeface="Arial"/>
              <a:buNone/>
            </a:pPr>
            <a:endParaRPr sz="1000"/>
          </a:p>
        </p:txBody>
      </p:sp>
      <p:sp>
        <p:nvSpPr>
          <p:cNvPr id="648" name="Google Shape;648;p6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Deflate (Compress)</a:t>
            </a:r>
            <a:endParaRPr/>
          </a:p>
        </p:txBody>
      </p:sp>
      <p:pic>
        <p:nvPicPr>
          <p:cNvPr id="649" name="Google Shape;649;p69"/>
          <p:cNvPicPr preferRelativeResize="0"/>
          <p:nvPr/>
        </p:nvPicPr>
        <p:blipFill>
          <a:blip r:embed="rId3">
            <a:alphaModFix/>
          </a:blip>
          <a:stretch>
            <a:fillRect/>
          </a:stretch>
        </p:blipFill>
        <p:spPr>
          <a:xfrm>
            <a:off x="311700" y="865325"/>
            <a:ext cx="4480275" cy="412577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Inflate (Decompress)</a:t>
            </a:r>
            <a:endParaRPr/>
          </a:p>
        </p:txBody>
      </p:sp>
      <p:sp>
        <p:nvSpPr>
          <p:cNvPr id="655" name="Google Shape;655;p70"/>
          <p:cNvSpPr txBox="1">
            <a:spLocks noGrp="1"/>
          </p:cNvSpPr>
          <p:nvPr>
            <p:ph type="body" idx="1"/>
          </p:nvPr>
        </p:nvSpPr>
        <p:spPr>
          <a:xfrm>
            <a:off x="4921475" y="1152475"/>
            <a:ext cx="3910800" cy="3903600"/>
          </a:xfrm>
          <a:prstGeom prst="rect">
            <a:avLst/>
          </a:prstGeom>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highlight>
                  <a:srgbClr val="FFFFFF"/>
                </a:highlight>
              </a:rPr>
              <a:t>The outer </a:t>
            </a:r>
            <a:r>
              <a:rPr lang="en" sz="1000">
                <a:solidFill>
                  <a:schemeClr val="dk1"/>
                </a:solidFill>
              </a:rPr>
              <a:t>do</a:t>
            </a:r>
            <a:r>
              <a:rPr lang="en" sz="1000">
                <a:solidFill>
                  <a:schemeClr val="dk1"/>
                </a:solidFill>
                <a:highlight>
                  <a:srgbClr val="FFFFFF"/>
                </a:highlight>
              </a:rPr>
              <a:t>-loop decompresses input until </a:t>
            </a:r>
            <a:r>
              <a:rPr lang="en" sz="1000">
                <a:solidFill>
                  <a:schemeClr val="dk1"/>
                </a:solidFill>
              </a:rPr>
              <a:t>inflate()</a:t>
            </a:r>
            <a:r>
              <a:rPr lang="en" sz="1000">
                <a:solidFill>
                  <a:schemeClr val="dk1"/>
                </a:solidFill>
                <a:highlight>
                  <a:srgbClr val="FFFFFF"/>
                </a:highlight>
              </a:rPr>
              <a:t> indicates that it has reached the end of the compressed data and has produced all of the uncompressed output.</a:t>
            </a:r>
            <a:endParaRPr sz="1000">
              <a:solidFill>
                <a:schemeClr val="dk1"/>
              </a:solidFill>
              <a:highlight>
                <a:srgbClr val="FFFFFF"/>
              </a:highlight>
            </a:endParaRPr>
          </a:p>
          <a:p>
            <a:pPr marL="0" lvl="0" indent="0" algn="l" rtl="0">
              <a:spcBef>
                <a:spcPts val="1600"/>
              </a:spcBef>
              <a:spcAft>
                <a:spcPts val="0"/>
              </a:spcAft>
              <a:buClr>
                <a:schemeClr val="dk1"/>
              </a:buClr>
              <a:buSzPts val="1100"/>
              <a:buFont typeface="Arial"/>
              <a:buNone/>
            </a:pPr>
            <a:r>
              <a:rPr lang="en" sz="1000">
                <a:solidFill>
                  <a:schemeClr val="dk1"/>
                </a:solidFill>
                <a:highlight>
                  <a:srgbClr val="FFFFFF"/>
                </a:highlight>
              </a:rPr>
              <a:t>The inner </a:t>
            </a:r>
            <a:r>
              <a:rPr lang="en" sz="1000">
                <a:solidFill>
                  <a:schemeClr val="dk1"/>
                </a:solidFill>
              </a:rPr>
              <a:t>do</a:t>
            </a:r>
            <a:r>
              <a:rPr lang="en" sz="1000">
                <a:solidFill>
                  <a:schemeClr val="dk1"/>
                </a:solidFill>
                <a:highlight>
                  <a:srgbClr val="FFFFFF"/>
                </a:highlight>
              </a:rPr>
              <a:t>-loop has the same function it did in </a:t>
            </a:r>
            <a:r>
              <a:rPr lang="en" sz="1000">
                <a:solidFill>
                  <a:schemeClr val="dk1"/>
                </a:solidFill>
              </a:rPr>
              <a:t>def()</a:t>
            </a:r>
            <a:r>
              <a:rPr lang="en" sz="1000">
                <a:solidFill>
                  <a:schemeClr val="dk1"/>
                </a:solidFill>
                <a:highlight>
                  <a:srgbClr val="FFFFFF"/>
                </a:highlight>
              </a:rPr>
              <a:t>, which is to keep calling </a:t>
            </a:r>
            <a:r>
              <a:rPr lang="en" sz="1000">
                <a:solidFill>
                  <a:schemeClr val="dk1"/>
                </a:solidFill>
              </a:rPr>
              <a:t>inflate()</a:t>
            </a:r>
            <a:r>
              <a:rPr lang="en" sz="1000">
                <a:solidFill>
                  <a:schemeClr val="dk1"/>
                </a:solidFill>
                <a:highlight>
                  <a:srgbClr val="FFFFFF"/>
                </a:highlight>
              </a:rPr>
              <a:t> until has generated all of the output it can with the provided input.</a:t>
            </a:r>
            <a:endParaRPr sz="1000">
              <a:solidFill>
                <a:schemeClr val="dk1"/>
              </a:solidFill>
              <a:highlight>
                <a:srgbClr val="FFFFFF"/>
              </a:highlight>
            </a:endParaRPr>
          </a:p>
          <a:p>
            <a:pPr marL="0" lvl="0" indent="0" algn="l" rtl="0">
              <a:spcBef>
                <a:spcPts val="1600"/>
              </a:spcBef>
              <a:spcAft>
                <a:spcPts val="0"/>
              </a:spcAft>
              <a:buNone/>
            </a:pPr>
            <a:r>
              <a:rPr lang="en" sz="1000">
                <a:solidFill>
                  <a:schemeClr val="dk1"/>
                </a:solidFill>
                <a:highlight>
                  <a:srgbClr val="FFFFFF"/>
                </a:highlight>
              </a:rPr>
              <a:t>The inner </a:t>
            </a:r>
            <a:r>
              <a:rPr lang="en" sz="1000">
                <a:solidFill>
                  <a:schemeClr val="dk1"/>
                </a:solidFill>
              </a:rPr>
              <a:t>do</a:t>
            </a:r>
            <a:r>
              <a:rPr lang="en" sz="1000">
                <a:solidFill>
                  <a:schemeClr val="dk1"/>
                </a:solidFill>
                <a:highlight>
                  <a:srgbClr val="FFFFFF"/>
                </a:highlight>
              </a:rPr>
              <a:t>-loop ends when </a:t>
            </a:r>
            <a:r>
              <a:rPr lang="en" sz="1000">
                <a:solidFill>
                  <a:schemeClr val="dk1"/>
                </a:solidFill>
              </a:rPr>
              <a:t>inflate()</a:t>
            </a:r>
            <a:r>
              <a:rPr lang="en" sz="1000">
                <a:solidFill>
                  <a:schemeClr val="dk1"/>
                </a:solidFill>
                <a:highlight>
                  <a:srgbClr val="FFFFFF"/>
                </a:highlight>
              </a:rPr>
              <a:t> has no more output as indicated by not filling the output buffer, just as for </a:t>
            </a:r>
            <a:r>
              <a:rPr lang="en" sz="1000">
                <a:solidFill>
                  <a:schemeClr val="dk1"/>
                </a:solidFill>
              </a:rPr>
              <a:t>deflate()</a:t>
            </a:r>
            <a:r>
              <a:rPr lang="en" sz="1000">
                <a:solidFill>
                  <a:schemeClr val="dk1"/>
                </a:solidFill>
                <a:highlight>
                  <a:srgbClr val="FFFFFF"/>
                </a:highlight>
              </a:rPr>
              <a:t>. In this case, we cannot assert that </a:t>
            </a:r>
            <a:r>
              <a:rPr lang="en" sz="1000">
                <a:solidFill>
                  <a:schemeClr val="dk1"/>
                </a:solidFill>
              </a:rPr>
              <a:t>strm.avail_in</a:t>
            </a:r>
            <a:r>
              <a:rPr lang="en" sz="1000">
                <a:solidFill>
                  <a:schemeClr val="dk1"/>
                </a:solidFill>
                <a:highlight>
                  <a:srgbClr val="FFFFFF"/>
                </a:highlight>
              </a:rPr>
              <a:t> will be zero, since the deflate stream may end before the file does.</a:t>
            </a:r>
            <a:endParaRPr sz="1000">
              <a:solidFill>
                <a:schemeClr val="dk1"/>
              </a:solidFill>
              <a:highlight>
                <a:srgbClr val="FFFFFF"/>
              </a:highlight>
            </a:endParaRPr>
          </a:p>
          <a:p>
            <a:pPr marL="0" lvl="0" indent="0" algn="l" rtl="0">
              <a:spcBef>
                <a:spcPts val="1600"/>
              </a:spcBef>
              <a:spcAft>
                <a:spcPts val="0"/>
              </a:spcAft>
              <a:buClr>
                <a:schemeClr val="dk1"/>
              </a:buClr>
              <a:buSzPts val="1100"/>
              <a:buFont typeface="Arial"/>
              <a:buNone/>
            </a:pPr>
            <a:r>
              <a:rPr lang="en" sz="1000">
                <a:solidFill>
                  <a:schemeClr val="dk1"/>
                </a:solidFill>
                <a:highlight>
                  <a:srgbClr val="FFFFFF"/>
                </a:highlight>
              </a:rPr>
              <a:t>The outer </a:t>
            </a:r>
            <a:r>
              <a:rPr lang="en" sz="1000">
                <a:solidFill>
                  <a:schemeClr val="dk1"/>
                </a:solidFill>
              </a:rPr>
              <a:t>do</a:t>
            </a:r>
            <a:r>
              <a:rPr lang="en" sz="1000">
                <a:solidFill>
                  <a:schemeClr val="dk1"/>
                </a:solidFill>
                <a:highlight>
                  <a:srgbClr val="FFFFFF"/>
                </a:highlight>
              </a:rPr>
              <a:t>-loop ends when </a:t>
            </a:r>
            <a:r>
              <a:rPr lang="en" sz="1000">
                <a:solidFill>
                  <a:schemeClr val="dk1"/>
                </a:solidFill>
              </a:rPr>
              <a:t>inflate()</a:t>
            </a:r>
            <a:r>
              <a:rPr lang="en" sz="1000">
                <a:solidFill>
                  <a:schemeClr val="dk1"/>
                </a:solidFill>
                <a:highlight>
                  <a:srgbClr val="FFFFFF"/>
                </a:highlight>
              </a:rPr>
              <a:t> reports that it has reached the end of the input </a:t>
            </a:r>
            <a:r>
              <a:rPr lang="en" sz="1000" i="1">
                <a:solidFill>
                  <a:schemeClr val="dk1"/>
                </a:solidFill>
              </a:rPr>
              <a:t>zlib</a:t>
            </a:r>
            <a:r>
              <a:rPr lang="en" sz="1000">
                <a:solidFill>
                  <a:schemeClr val="dk1"/>
                </a:solidFill>
                <a:highlight>
                  <a:srgbClr val="FFFFFF"/>
                </a:highlight>
              </a:rPr>
              <a:t> stream, has completed the decompression and integrity check, and has provided all of the output. This is indicated by the </a:t>
            </a:r>
            <a:r>
              <a:rPr lang="en" sz="1000">
                <a:solidFill>
                  <a:schemeClr val="dk1"/>
                </a:solidFill>
              </a:rPr>
              <a:t>inflate()</a:t>
            </a:r>
            <a:r>
              <a:rPr lang="en" sz="1000">
                <a:solidFill>
                  <a:schemeClr val="dk1"/>
                </a:solidFill>
                <a:highlight>
                  <a:srgbClr val="FFFFFF"/>
                </a:highlight>
              </a:rPr>
              <a:t> return value </a:t>
            </a:r>
            <a:r>
              <a:rPr lang="en" sz="1000">
                <a:solidFill>
                  <a:schemeClr val="dk1"/>
                </a:solidFill>
              </a:rPr>
              <a:t>Z_STREAM_END</a:t>
            </a:r>
            <a:r>
              <a:rPr lang="en" sz="1000">
                <a:solidFill>
                  <a:schemeClr val="dk1"/>
                </a:solidFill>
                <a:highlight>
                  <a:srgbClr val="FFFFFF"/>
                </a:highlight>
              </a:rPr>
              <a:t>. The inner loop is guaranteed to leave </a:t>
            </a:r>
            <a:r>
              <a:rPr lang="en" sz="1000">
                <a:solidFill>
                  <a:schemeClr val="dk1"/>
                </a:solidFill>
              </a:rPr>
              <a:t>ret</a:t>
            </a:r>
            <a:r>
              <a:rPr lang="en" sz="1000">
                <a:solidFill>
                  <a:schemeClr val="dk1"/>
                </a:solidFill>
                <a:highlight>
                  <a:srgbClr val="FFFFFF"/>
                </a:highlight>
              </a:rPr>
              <a:t> equal to </a:t>
            </a:r>
            <a:r>
              <a:rPr lang="en" sz="1000">
                <a:solidFill>
                  <a:schemeClr val="dk1"/>
                </a:solidFill>
              </a:rPr>
              <a:t>Z_STREAM_END</a:t>
            </a:r>
            <a:r>
              <a:rPr lang="en" sz="1000">
                <a:solidFill>
                  <a:schemeClr val="dk1"/>
                </a:solidFill>
                <a:highlight>
                  <a:srgbClr val="FFFFFF"/>
                </a:highlight>
              </a:rPr>
              <a:t> if the last chunk of the input file read contained the end of the </a:t>
            </a:r>
            <a:r>
              <a:rPr lang="en" sz="1000" i="1">
                <a:solidFill>
                  <a:schemeClr val="dk1"/>
                </a:solidFill>
              </a:rPr>
              <a:t>zlib</a:t>
            </a:r>
            <a:r>
              <a:rPr lang="en" sz="1000">
                <a:solidFill>
                  <a:schemeClr val="dk1"/>
                </a:solidFill>
                <a:highlight>
                  <a:srgbClr val="FFFFFF"/>
                </a:highlight>
              </a:rPr>
              <a:t> stream. So if the return value is not </a:t>
            </a:r>
            <a:r>
              <a:rPr lang="en" sz="1000">
                <a:solidFill>
                  <a:schemeClr val="dk1"/>
                </a:solidFill>
              </a:rPr>
              <a:t>Z_STREAM_END</a:t>
            </a:r>
            <a:r>
              <a:rPr lang="en" sz="1000">
                <a:solidFill>
                  <a:schemeClr val="dk1"/>
                </a:solidFill>
                <a:highlight>
                  <a:srgbClr val="FFFFFF"/>
                </a:highlight>
              </a:rPr>
              <a:t>, the loop continues to read more input.</a:t>
            </a:r>
            <a:endParaRPr sz="1000">
              <a:solidFill>
                <a:schemeClr val="dk1"/>
              </a:solidFill>
              <a:highlight>
                <a:srgbClr val="FFFFFF"/>
              </a:highlight>
            </a:endParaRPr>
          </a:p>
          <a:p>
            <a:pPr marL="0" lvl="0" indent="0" algn="l" rtl="0">
              <a:spcBef>
                <a:spcPts val="1600"/>
              </a:spcBef>
              <a:spcAft>
                <a:spcPts val="0"/>
              </a:spcAft>
              <a:buClr>
                <a:schemeClr val="dk1"/>
              </a:buClr>
              <a:buSzPts val="1100"/>
              <a:buFont typeface="Arial"/>
              <a:buNone/>
            </a:pPr>
            <a:endParaRPr sz="1000">
              <a:solidFill>
                <a:schemeClr val="dk1"/>
              </a:solidFill>
              <a:highlight>
                <a:srgbClr val="FFFFFF"/>
              </a:highlight>
            </a:endParaRPr>
          </a:p>
          <a:p>
            <a:pPr marL="0" lvl="0" indent="0" algn="l" rtl="0">
              <a:spcBef>
                <a:spcPts val="1600"/>
              </a:spcBef>
              <a:spcAft>
                <a:spcPts val="1600"/>
              </a:spcAft>
              <a:buNone/>
            </a:pPr>
            <a:endParaRPr sz="1000">
              <a:solidFill>
                <a:schemeClr val="dk1"/>
              </a:solidFill>
              <a:highlight>
                <a:srgbClr val="FFFFFF"/>
              </a:highlight>
            </a:endParaRPr>
          </a:p>
        </p:txBody>
      </p:sp>
      <p:pic>
        <p:nvPicPr>
          <p:cNvPr id="656" name="Google Shape;656;p70"/>
          <p:cNvPicPr preferRelativeResize="0"/>
          <p:nvPr/>
        </p:nvPicPr>
        <p:blipFill>
          <a:blip r:embed="rId3">
            <a:alphaModFix/>
          </a:blip>
          <a:stretch>
            <a:fillRect/>
          </a:stretch>
        </p:blipFill>
        <p:spPr>
          <a:xfrm>
            <a:off x="-8922" y="1316300"/>
            <a:ext cx="4697501" cy="3163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Shut down order</a:t>
            </a:r>
            <a:endParaRPr/>
          </a:p>
        </p:txBody>
      </p:sp>
      <p:sp>
        <p:nvSpPr>
          <p:cNvPr id="662" name="Google Shape;662;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200">
                <a:solidFill>
                  <a:schemeClr val="dk1"/>
                </a:solidFill>
              </a:rPr>
              <a:t>If the client initiates the closing of the socket, it may not receive the last output from the shell. To ensure that no output is lost, shut-downs should be initiated from the server side:</a:t>
            </a:r>
            <a:endParaRPr sz="1200">
              <a:solidFill>
                <a:schemeClr val="dk1"/>
              </a:solidFill>
            </a:endParaRPr>
          </a:p>
          <a:p>
            <a:pPr marL="457200" lvl="0" indent="-304800" algn="l" rtl="0">
              <a:spcBef>
                <a:spcPts val="1200"/>
              </a:spcBef>
              <a:spcAft>
                <a:spcPts val="0"/>
              </a:spcAft>
              <a:buClr>
                <a:schemeClr val="dk1"/>
              </a:buClr>
              <a:buSzPts val="1200"/>
              <a:buAutoNum type="arabicPeriod"/>
            </a:pPr>
            <a:r>
              <a:rPr lang="en" sz="1200">
                <a:solidFill>
                  <a:schemeClr val="dk1"/>
                </a:solidFill>
              </a:rPr>
              <a:t>an </a:t>
            </a:r>
            <a:r>
              <a:rPr lang="en" sz="1200" i="1">
                <a:solidFill>
                  <a:schemeClr val="dk1"/>
                </a:solidFill>
              </a:rPr>
              <a:t>exit(1)</a:t>
            </a:r>
            <a:r>
              <a:rPr lang="en" sz="1200">
                <a:solidFill>
                  <a:schemeClr val="dk1"/>
                </a:solidFill>
              </a:rPr>
              <a:t> command is sent to the shell, or the server closes the write pipe to the shell.</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the shell exits, causing the server to receive an EOF on the read pipe from the shell.</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the server collects and reports the shell's termination status.</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the server closes the network socket to the client, and exits.</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the client continues to process output from the server until it receives an error on the network socket from the server.</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the client restores terminal modes and exits.</a:t>
            </a:r>
            <a:endParaRPr sz="1200">
              <a:solidFill>
                <a:schemeClr val="dk1"/>
              </a:solidFill>
            </a:endParaRPr>
          </a:p>
          <a:p>
            <a:pPr marL="0" lvl="0" indent="0" algn="l" rtl="0">
              <a:spcBef>
                <a:spcPts val="1200"/>
              </a:spcBef>
              <a:spcAft>
                <a:spcPts val="0"/>
              </a:spcAft>
              <a:buClr>
                <a:schemeClr val="dk1"/>
              </a:buClr>
              <a:buSzPts val="1100"/>
              <a:buFont typeface="Arial"/>
              <a:buNone/>
            </a:pPr>
            <a:r>
              <a:rPr lang="en" sz="1200">
                <a:solidFill>
                  <a:schemeClr val="dk1"/>
                </a:solidFill>
              </a:rPr>
              <a:t>After reporting the shell's termination status and closing the network socket, the server should exit. Otherwise it would tie up the socket and prevent testing new server versions. After your test is complete, the client, server, and shell should all be gone. There should be no remaining orphan processes.</a:t>
            </a:r>
            <a:endParaRPr sz="1200">
              <a:solidFill>
                <a:schemeClr val="dk1"/>
              </a:solidFill>
            </a:endParaRPr>
          </a:p>
          <a:p>
            <a:pPr marL="0" lvl="0" indent="0" algn="l" rtl="0">
              <a:spcBef>
                <a:spcPts val="1200"/>
              </a:spcBef>
              <a:spcAft>
                <a:spcPts val="1600"/>
              </a:spcAft>
              <a:buNone/>
            </a:pP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1 - Telnet</a:t>
            </a:r>
            <a:endParaRPr/>
          </a:p>
        </p:txBody>
      </p:sp>
      <p:pic>
        <p:nvPicPr>
          <p:cNvPr id="87" name="Google Shape;87;p18"/>
          <p:cNvPicPr preferRelativeResize="0"/>
          <p:nvPr/>
        </p:nvPicPr>
        <p:blipFill rotWithShape="1">
          <a:blip r:embed="rId3">
            <a:alphaModFix/>
          </a:blip>
          <a:srcRect l="5362" t="5398" r="5407" b="28686"/>
          <a:stretch/>
        </p:blipFill>
        <p:spPr>
          <a:xfrm>
            <a:off x="1531875" y="1614525"/>
            <a:ext cx="6172874" cy="25652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--log option</a:t>
            </a:r>
            <a:endParaRPr/>
          </a:p>
        </p:txBody>
      </p:sp>
      <p:sp>
        <p:nvSpPr>
          <p:cNvPr id="668" name="Google Shape;668;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solidFill>
                  <a:schemeClr val="dk1"/>
                </a:solidFill>
              </a:rPr>
              <a:t>To ensure that compression is being correctly done, we will ask you to add a </a:t>
            </a:r>
            <a:r>
              <a:rPr lang="en" sz="1100" b="1">
                <a:solidFill>
                  <a:schemeClr val="dk1"/>
                </a:solidFill>
              </a:rPr>
              <a:t>--log=</a:t>
            </a:r>
            <a:r>
              <a:rPr lang="en" sz="1100" i="1">
                <a:solidFill>
                  <a:schemeClr val="dk1"/>
                </a:solidFill>
              </a:rPr>
              <a:t>filename</a:t>
            </a:r>
            <a:r>
              <a:rPr lang="en" sz="1100">
                <a:solidFill>
                  <a:schemeClr val="dk1"/>
                </a:solidFill>
              </a:rPr>
              <a:t> option to your client. If this option is specified, </a:t>
            </a:r>
            <a:r>
              <a:rPr lang="en" sz="1100" u="sng">
                <a:solidFill>
                  <a:schemeClr val="dk1"/>
                </a:solidFill>
              </a:rPr>
              <a:t>all</a:t>
            </a:r>
            <a:r>
              <a:rPr lang="en" sz="1100">
                <a:solidFill>
                  <a:schemeClr val="dk1"/>
                </a:solidFill>
              </a:rPr>
              <a:t> data written to or read from the server should be logged to the specified file. </a:t>
            </a:r>
            <a:endParaRPr sz="1100">
              <a:solidFill>
                <a:schemeClr val="dk1"/>
              </a:solidFill>
            </a:endParaRPr>
          </a:p>
          <a:p>
            <a:pPr marL="0" lvl="0" indent="0" algn="l" rtl="0">
              <a:spcBef>
                <a:spcPts val="1200"/>
              </a:spcBef>
              <a:spcAft>
                <a:spcPts val="0"/>
              </a:spcAft>
              <a:buNone/>
            </a:pPr>
            <a:r>
              <a:rPr lang="en" sz="1100">
                <a:solidFill>
                  <a:schemeClr val="dk1"/>
                </a:solidFill>
              </a:rPr>
              <a:t>Prefix each log entry with </a:t>
            </a:r>
            <a:r>
              <a:rPr lang="en" sz="1100" b="1">
                <a:solidFill>
                  <a:schemeClr val="dk1"/>
                </a:solidFill>
              </a:rPr>
              <a:t>SENT</a:t>
            </a:r>
            <a:r>
              <a:rPr lang="en" sz="1100">
                <a:solidFill>
                  <a:schemeClr val="dk1"/>
                </a:solidFill>
              </a:rPr>
              <a:t> </a:t>
            </a:r>
            <a:r>
              <a:rPr lang="en" sz="1100" i="1">
                <a:solidFill>
                  <a:schemeClr val="dk1"/>
                </a:solidFill>
              </a:rPr>
              <a:t>#</a:t>
            </a:r>
            <a:r>
              <a:rPr lang="en" sz="1100">
                <a:solidFill>
                  <a:schemeClr val="dk1"/>
                </a:solidFill>
              </a:rPr>
              <a:t> </a:t>
            </a:r>
            <a:r>
              <a:rPr lang="en" sz="1100" b="1">
                <a:solidFill>
                  <a:schemeClr val="dk1"/>
                </a:solidFill>
              </a:rPr>
              <a:t>bytes:</a:t>
            </a:r>
            <a:r>
              <a:rPr lang="en" sz="1100">
                <a:solidFill>
                  <a:schemeClr val="dk1"/>
                </a:solidFill>
              </a:rPr>
              <a:t> or </a:t>
            </a:r>
            <a:r>
              <a:rPr lang="en" sz="1100" b="1">
                <a:solidFill>
                  <a:schemeClr val="dk1"/>
                </a:solidFill>
              </a:rPr>
              <a:t>RECEIVED</a:t>
            </a:r>
            <a:r>
              <a:rPr lang="en" sz="1100">
                <a:solidFill>
                  <a:schemeClr val="dk1"/>
                </a:solidFill>
              </a:rPr>
              <a:t> </a:t>
            </a:r>
            <a:r>
              <a:rPr lang="en" sz="1100" i="1">
                <a:solidFill>
                  <a:schemeClr val="dk1"/>
                </a:solidFill>
              </a:rPr>
              <a:t>#</a:t>
            </a:r>
            <a:r>
              <a:rPr lang="en" sz="1100">
                <a:solidFill>
                  <a:schemeClr val="dk1"/>
                </a:solidFill>
              </a:rPr>
              <a:t> </a:t>
            </a:r>
            <a:r>
              <a:rPr lang="en" sz="1100" b="1">
                <a:solidFill>
                  <a:schemeClr val="dk1"/>
                </a:solidFill>
              </a:rPr>
              <a:t>bytes:</a:t>
            </a:r>
            <a:r>
              <a:rPr lang="en" sz="1100">
                <a:solidFill>
                  <a:schemeClr val="dk1"/>
                </a:solidFill>
              </a:rPr>
              <a:t> as appropriate. </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100">
                <a:solidFill>
                  <a:schemeClr val="dk1"/>
                </a:solidFill>
              </a:rPr>
              <a:t>(Note the colon and space between the word </a:t>
            </a:r>
            <a:r>
              <a:rPr lang="en" sz="1100" b="1">
                <a:solidFill>
                  <a:schemeClr val="dk1"/>
                </a:solidFill>
              </a:rPr>
              <a:t>bytes</a:t>
            </a:r>
            <a:r>
              <a:rPr lang="en" sz="1100">
                <a:solidFill>
                  <a:schemeClr val="dk1"/>
                </a:solidFill>
              </a:rPr>
              <a:t> and the start of the data). Each of these lines should be followed by a newline character (even if the last character of the reported string was a newline).</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100">
                <a:solidFill>
                  <a:schemeClr val="dk1"/>
                </a:solidFill>
              </a:rPr>
              <a:t>Before running your program in a mode that creates a log file, please use the </a:t>
            </a:r>
            <a:r>
              <a:rPr lang="en" sz="1100" i="1">
                <a:solidFill>
                  <a:schemeClr val="dk1"/>
                </a:solidFill>
              </a:rPr>
              <a:t>ulimit</a:t>
            </a:r>
            <a:r>
              <a:rPr lang="en" sz="1100">
                <a:solidFill>
                  <a:schemeClr val="dk1"/>
                </a:solidFill>
              </a:rPr>
              <a:t> command to ensure that your log file does not get too large, which could happen if you have a bug in your program. </a:t>
            </a:r>
            <a:r>
              <a:rPr lang="en" sz="1100" i="1">
                <a:solidFill>
                  <a:schemeClr val="dk1"/>
                </a:solidFill>
              </a:rPr>
              <a:t>ulimit 10000</a:t>
            </a:r>
            <a:r>
              <a:rPr lang="en" sz="1100">
                <a:solidFill>
                  <a:schemeClr val="dk1"/>
                </a:solidFill>
              </a:rPr>
              <a:t> should be sufficient, but check out the </a:t>
            </a:r>
            <a:r>
              <a:rPr lang="en" sz="1100" u="sng">
                <a:solidFill>
                  <a:schemeClr val="hlink"/>
                </a:solidFill>
                <a:hlinkClick r:id="rId3"/>
              </a:rPr>
              <a:t>ulimit man page</a:t>
            </a:r>
            <a:r>
              <a:rPr lang="en" sz="1100">
                <a:solidFill>
                  <a:schemeClr val="dk1"/>
                </a:solidFill>
              </a:rPr>
              <a:t> for further details. Failing to limit the size of log files has filled up the HSSEAS Linux servers' /tmp directories in the past, which makes the machines hard to use for everybody, including you.</a:t>
            </a:r>
            <a:endParaRPr sz="1100">
              <a:solidFill>
                <a:schemeClr val="dk1"/>
              </a:solidFill>
            </a:endParaRPr>
          </a:p>
          <a:p>
            <a:pPr marL="0" lvl="0" indent="0" algn="l" rtl="0">
              <a:spcBef>
                <a:spcPts val="1200"/>
              </a:spcBef>
              <a:spcAft>
                <a:spcPts val="0"/>
              </a:spcAft>
              <a:buClr>
                <a:schemeClr val="dk1"/>
              </a:buClr>
              <a:buSzPts val="1100"/>
              <a:buFont typeface="Arial"/>
              <a:buNone/>
            </a:pPr>
            <a:r>
              <a:rPr lang="en" sz="1100">
                <a:solidFill>
                  <a:schemeClr val="dk1"/>
                </a:solidFill>
              </a:rPr>
              <a:t>Sample log format output:</a:t>
            </a:r>
            <a:endParaRPr sz="1100">
              <a:solidFill>
                <a:schemeClr val="dk1"/>
              </a:solidFill>
            </a:endParaRPr>
          </a:p>
          <a:p>
            <a:pPr marL="0" lvl="0" indent="0" algn="l" rtl="0">
              <a:spcBef>
                <a:spcPts val="0"/>
              </a:spcBef>
              <a:spcAft>
                <a:spcPts val="1600"/>
              </a:spcAft>
              <a:buNone/>
            </a:pPr>
            <a:r>
              <a:rPr lang="en" sz="1100" b="1">
                <a:solidFill>
                  <a:schemeClr val="dk1"/>
                </a:solidFill>
              </a:rPr>
              <a:t>SENT 35 bytes: sendingsendingsendingsendingsending</a:t>
            </a:r>
            <a:br>
              <a:rPr lang="en" sz="1100" b="1">
                <a:solidFill>
                  <a:schemeClr val="dk1"/>
                </a:solidFill>
              </a:rPr>
            </a:br>
            <a:r>
              <a:rPr lang="en" sz="1100" b="1">
                <a:solidFill>
                  <a:schemeClr val="dk1"/>
                </a:solidFill>
              </a:rPr>
              <a:t>RECEIVED 18 bytes: receivingreceiving</a:t>
            </a:r>
            <a:br>
              <a:rPr lang="en" sz="1100" b="1">
                <a:solidFill>
                  <a:schemeClr val="dk1"/>
                </a:solidFill>
              </a:rPr>
            </a:br>
            <a:br>
              <a:rPr lang="en" sz="1100" b="1">
                <a:solidFill>
                  <a:schemeClr val="dk1"/>
                </a:solidFill>
              </a:rPr>
            </a:b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674" name="Google Shape;674;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need to save and restore both clients and servers terminal modes?</a:t>
            </a:r>
            <a:endParaRPr/>
          </a:p>
          <a:p>
            <a:pPr marL="0" lvl="0" indent="0" algn="l" rtl="0">
              <a:spcBef>
                <a:spcPts val="1600"/>
              </a:spcBef>
              <a:spcAft>
                <a:spcPts val="0"/>
              </a:spcAft>
              <a:buNone/>
            </a:pPr>
            <a:r>
              <a:rPr lang="en"/>
              <a:t>Who exits first? Client or Server?</a:t>
            </a:r>
            <a:endParaRPr/>
          </a:p>
          <a:p>
            <a:pPr marL="0" lvl="0" indent="0" algn="l" rtl="0">
              <a:spcBef>
                <a:spcPts val="1600"/>
              </a:spcBef>
              <a:spcAft>
                <a:spcPts val="0"/>
              </a:spcAft>
              <a:buNone/>
            </a:pPr>
            <a:r>
              <a:rPr lang="en"/>
              <a:t>What all errors should you handle?</a:t>
            </a:r>
            <a:endParaRPr/>
          </a:p>
          <a:p>
            <a:pPr marL="0" lvl="0" indent="0" algn="l" rtl="0">
              <a:spcBef>
                <a:spcPts val="1600"/>
              </a:spcBef>
              <a:spcAft>
                <a:spcPts val="0"/>
              </a:spcAft>
              <a:buNone/>
            </a:pPr>
            <a:r>
              <a:rPr lang="en"/>
              <a:t>Polling on server and client should happen on which file descriptors?</a:t>
            </a:r>
            <a:endParaRPr/>
          </a:p>
          <a:p>
            <a:pPr marL="0" lvl="0" indent="0" algn="l" rtl="0">
              <a:spcBef>
                <a:spcPts val="1600"/>
              </a:spcBef>
              <a:spcAft>
                <a:spcPts val="0"/>
              </a:spcAft>
              <a:buNone/>
            </a:pPr>
            <a:r>
              <a:rPr lang="en"/>
              <a:t>What events should you poll on?</a:t>
            </a:r>
            <a:endParaRPr/>
          </a:p>
          <a:p>
            <a:pPr marL="0" lvl="0" indent="0" algn="l" rtl="0">
              <a:spcBef>
                <a:spcPts val="1600"/>
              </a:spcBef>
              <a:spcAft>
                <a:spcPts val="0"/>
              </a:spcAft>
              <a:buNone/>
            </a:pPr>
            <a:r>
              <a:rPr lang="en"/>
              <a:t>What flush flag is ideal for our use case?     </a:t>
            </a:r>
            <a:r>
              <a:rPr lang="en" sz="1100">
                <a:solidFill>
                  <a:schemeClr val="dk1"/>
                </a:solidFill>
                <a:highlight>
                  <a:srgbClr val="FFFFFF"/>
                </a:highlight>
                <a:latin typeface="Courier New"/>
                <a:ea typeface="Courier New"/>
                <a:cs typeface="Courier New"/>
                <a:sym typeface="Courier New"/>
              </a:rPr>
              <a:t>Z_SYNC_FLUSH (</a:t>
            </a:r>
            <a:r>
              <a:rPr lang="en" sz="1100" u="sng">
                <a:solidFill>
                  <a:schemeClr val="hlink"/>
                </a:solidFill>
                <a:hlinkClick r:id="rId3"/>
              </a:rPr>
              <a:t>https://www.bolet.org/~pornin/deflate-flush.html</a:t>
            </a:r>
            <a:r>
              <a:rPr lang="en" sz="1100">
                <a:solidFill>
                  <a:schemeClr val="dk1"/>
                </a:solidFill>
                <a:highlight>
                  <a:srgbClr val="FFFFFF"/>
                </a:highlight>
                <a:latin typeface="Courier New"/>
                <a:ea typeface="Courier New"/>
                <a:cs typeface="Courier New"/>
                <a:sym typeface="Courier New"/>
              </a:rPr>
              <a:t>)</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1A - Where are we?</a:t>
            </a:r>
            <a:endParaRPr/>
          </a:p>
        </p:txBody>
      </p:sp>
      <p:pic>
        <p:nvPicPr>
          <p:cNvPr id="93" name="Google Shape;93;p19"/>
          <p:cNvPicPr preferRelativeResize="0"/>
          <p:nvPr/>
        </p:nvPicPr>
        <p:blipFill rotWithShape="1">
          <a:blip r:embed="rId3">
            <a:alphaModFix/>
          </a:blip>
          <a:srcRect l="5362" t="5399" r="5407" b="29394"/>
          <a:stretch/>
        </p:blipFill>
        <p:spPr>
          <a:xfrm>
            <a:off x="1357775" y="1330900"/>
            <a:ext cx="5894675" cy="2423250"/>
          </a:xfrm>
          <a:prstGeom prst="rect">
            <a:avLst/>
          </a:prstGeom>
          <a:noFill/>
          <a:ln>
            <a:noFill/>
          </a:ln>
        </p:spPr>
      </p:pic>
      <p:sp>
        <p:nvSpPr>
          <p:cNvPr id="94" name="Google Shape;94;p19"/>
          <p:cNvSpPr/>
          <p:nvPr/>
        </p:nvSpPr>
        <p:spPr>
          <a:xfrm>
            <a:off x="4935600" y="1469175"/>
            <a:ext cx="2220300" cy="2229600"/>
          </a:xfrm>
          <a:prstGeom prst="rect">
            <a:avLst/>
          </a:prstGeom>
          <a:noFill/>
          <a:ln w="19050"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txBox="1"/>
          <p:nvPr/>
        </p:nvSpPr>
        <p:spPr>
          <a:xfrm>
            <a:off x="6017950" y="1598700"/>
            <a:ext cx="6846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FF"/>
                </a:solidFill>
              </a:rPr>
              <a:t>1A</a:t>
            </a:r>
            <a:endParaRPr sz="1800" b="1">
              <a:solidFill>
                <a:srgbClr val="0000FF"/>
              </a:solidFill>
            </a:endParaRPr>
          </a:p>
        </p:txBody>
      </p:sp>
      <p:sp>
        <p:nvSpPr>
          <p:cNvPr id="96" name="Google Shape;96;p19"/>
          <p:cNvSpPr/>
          <p:nvPr/>
        </p:nvSpPr>
        <p:spPr>
          <a:xfrm>
            <a:off x="2421350" y="1469175"/>
            <a:ext cx="2319000" cy="2229600"/>
          </a:xfrm>
          <a:prstGeom prst="rect">
            <a:avLst/>
          </a:prstGeom>
          <a:noFill/>
          <a:ln w="19050" cap="flat" cmpd="sng">
            <a:solidFill>
              <a:srgbClr val="38761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97" name="Google Shape;97;p19"/>
          <p:cNvSpPr txBox="1"/>
          <p:nvPr/>
        </p:nvSpPr>
        <p:spPr>
          <a:xfrm>
            <a:off x="3731950" y="1598700"/>
            <a:ext cx="6846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6AA84F"/>
                </a:solidFill>
              </a:rPr>
              <a:t>1B</a:t>
            </a:r>
            <a:endParaRPr sz="1800" b="1">
              <a:solidFill>
                <a:srgbClr val="6AA8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1A - Recap</a:t>
            </a:r>
            <a:endParaRPr/>
          </a:p>
        </p:txBody>
      </p:sp>
      <p:sp>
        <p:nvSpPr>
          <p:cNvPr id="103" name="Google Shape;103;p20"/>
          <p:cNvSpPr/>
          <p:nvPr/>
        </p:nvSpPr>
        <p:spPr>
          <a:xfrm>
            <a:off x="3130925" y="1627100"/>
            <a:ext cx="812400" cy="155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PARENT</a:t>
            </a:r>
            <a:endParaRPr sz="1200" b="1"/>
          </a:p>
        </p:txBody>
      </p:sp>
      <p:sp>
        <p:nvSpPr>
          <p:cNvPr id="104" name="Google Shape;104;p20"/>
          <p:cNvSpPr/>
          <p:nvPr/>
        </p:nvSpPr>
        <p:spPr>
          <a:xfrm>
            <a:off x="5981500" y="1607475"/>
            <a:ext cx="703200" cy="15576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t>CHILD</a:t>
            </a:r>
            <a:endParaRPr sz="1200" b="1"/>
          </a:p>
          <a:p>
            <a:pPr marL="0" lvl="0" indent="0" algn="l" rtl="0">
              <a:spcBef>
                <a:spcPts val="0"/>
              </a:spcBef>
              <a:spcAft>
                <a:spcPts val="0"/>
              </a:spcAft>
              <a:buNone/>
            </a:pPr>
            <a:r>
              <a:rPr lang="en" sz="1200" b="1"/>
              <a:t>SHELL</a:t>
            </a:r>
            <a:endParaRPr sz="1200" b="1"/>
          </a:p>
        </p:txBody>
      </p:sp>
      <p:sp>
        <p:nvSpPr>
          <p:cNvPr id="105" name="Google Shape;105;p20"/>
          <p:cNvSpPr/>
          <p:nvPr/>
        </p:nvSpPr>
        <p:spPr>
          <a:xfrm rot="-5400000">
            <a:off x="4754237" y="1029738"/>
            <a:ext cx="416350" cy="1988975"/>
          </a:xfrm>
          <a:prstGeom prst="flowChartMagneticDisk">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0"/>
          <p:cNvSpPr/>
          <p:nvPr/>
        </p:nvSpPr>
        <p:spPr>
          <a:xfrm rot="5400000">
            <a:off x="4778837" y="1838938"/>
            <a:ext cx="416350" cy="1988975"/>
          </a:xfrm>
          <a:prstGeom prst="flowChartMagneticDisk">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0"/>
          <p:cNvSpPr txBox="1"/>
          <p:nvPr/>
        </p:nvSpPr>
        <p:spPr>
          <a:xfrm>
            <a:off x="4100063" y="18160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 → → → → →</a:t>
            </a:r>
            <a:endParaRPr>
              <a:solidFill>
                <a:schemeClr val="dk1"/>
              </a:solidFill>
            </a:endParaRPr>
          </a:p>
        </p:txBody>
      </p:sp>
      <p:sp>
        <p:nvSpPr>
          <p:cNvPr id="108" name="Google Shape;108;p20"/>
          <p:cNvSpPr txBox="1"/>
          <p:nvPr/>
        </p:nvSpPr>
        <p:spPr>
          <a:xfrm>
            <a:off x="4023863" y="2578025"/>
            <a:ext cx="1926300" cy="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 ← </a:t>
            </a:r>
            <a:r>
              <a:rPr lang="en" b="1">
                <a:solidFill>
                  <a:schemeClr val="dk1"/>
                </a:solidFill>
              </a:rPr>
              <a:t>← ← ← ← ← ← </a:t>
            </a:r>
            <a:endParaRPr b="1">
              <a:solidFill>
                <a:schemeClr val="dk1"/>
              </a:solidFill>
            </a:endParaRPr>
          </a:p>
        </p:txBody>
      </p:sp>
      <p:sp>
        <p:nvSpPr>
          <p:cNvPr id="109" name="Google Shape;109;p20"/>
          <p:cNvSpPr/>
          <p:nvPr/>
        </p:nvSpPr>
        <p:spPr>
          <a:xfrm>
            <a:off x="1819750" y="1672700"/>
            <a:ext cx="1311300" cy="305100"/>
          </a:xfrm>
          <a:prstGeom prst="rightArrow">
            <a:avLst>
              <a:gd name="adj1" fmla="val 50000"/>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STDIN</a:t>
            </a:r>
            <a:endParaRPr sz="1000" b="1"/>
          </a:p>
        </p:txBody>
      </p:sp>
      <p:sp>
        <p:nvSpPr>
          <p:cNvPr id="110" name="Google Shape;110;p20"/>
          <p:cNvSpPr/>
          <p:nvPr/>
        </p:nvSpPr>
        <p:spPr>
          <a:xfrm>
            <a:off x="1819650" y="2680900"/>
            <a:ext cx="1311300" cy="2958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t>STDOUT</a:t>
            </a:r>
            <a:endParaRPr sz="1000" b="1"/>
          </a:p>
        </p:txBody>
      </p:sp>
      <p:sp>
        <p:nvSpPr>
          <p:cNvPr id="111" name="Google Shape;111;p20"/>
          <p:cNvSpPr/>
          <p:nvPr/>
        </p:nvSpPr>
        <p:spPr>
          <a:xfrm>
            <a:off x="6792825" y="3885925"/>
            <a:ext cx="527400" cy="416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6792825" y="4419325"/>
            <a:ext cx="527400" cy="416400"/>
          </a:xfrm>
          <a:prstGeom prst="ellipse">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txBox="1"/>
          <p:nvPr/>
        </p:nvSpPr>
        <p:spPr>
          <a:xfrm>
            <a:off x="7324525" y="3903875"/>
            <a:ext cx="1470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Output from parent</a:t>
            </a:r>
            <a:endParaRPr sz="1000"/>
          </a:p>
        </p:txBody>
      </p:sp>
      <p:sp>
        <p:nvSpPr>
          <p:cNvPr id="114" name="Google Shape;114;p20"/>
          <p:cNvSpPr txBox="1"/>
          <p:nvPr/>
        </p:nvSpPr>
        <p:spPr>
          <a:xfrm>
            <a:off x="7324525" y="4437275"/>
            <a:ext cx="1470900" cy="3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Input to parent</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1A - parent</a:t>
            </a:r>
            <a:endParaRPr/>
          </a:p>
        </p:txBody>
      </p:sp>
      <p:sp>
        <p:nvSpPr>
          <p:cNvPr id="120" name="Google Shape;12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Change keyboard input to character at a time, i.e., non-canonical input mode</a:t>
            </a:r>
            <a:endParaRPr/>
          </a:p>
          <a:p>
            <a:pPr marL="457200" lvl="0" indent="-342900" algn="l" rtl="0">
              <a:spcBef>
                <a:spcPts val="1600"/>
              </a:spcBef>
              <a:spcAft>
                <a:spcPts val="0"/>
              </a:spcAft>
              <a:buSzPts val="1800"/>
              <a:buChar char="-"/>
            </a:pPr>
            <a:r>
              <a:rPr lang="en"/>
              <a:t>termios, tcssetattr, tcsgetattr</a:t>
            </a:r>
            <a:endParaRPr/>
          </a:p>
          <a:p>
            <a:pPr marL="0" lvl="0" indent="0" algn="l" rtl="0">
              <a:spcBef>
                <a:spcPts val="1600"/>
              </a:spcBef>
              <a:spcAft>
                <a:spcPts val="0"/>
              </a:spcAft>
              <a:buNone/>
            </a:pPr>
            <a:r>
              <a:rPr lang="en"/>
              <a:t>Create a child shell process and execute commands</a:t>
            </a:r>
            <a:endParaRPr/>
          </a:p>
          <a:p>
            <a:pPr marL="457200" lvl="0" indent="-342900" algn="l" rtl="0">
              <a:spcBef>
                <a:spcPts val="1600"/>
              </a:spcBef>
              <a:spcAft>
                <a:spcPts val="0"/>
              </a:spcAft>
              <a:buSzPts val="1800"/>
              <a:buChar char="-"/>
            </a:pPr>
            <a:r>
              <a:rPr lang="en"/>
              <a:t>fork() to create, exec() to execute </a:t>
            </a:r>
            <a:endParaRPr/>
          </a:p>
          <a:p>
            <a:pPr marL="0" lvl="0" indent="0" algn="l" rtl="0">
              <a:spcBef>
                <a:spcPts val="1600"/>
              </a:spcBef>
              <a:spcAft>
                <a:spcPts val="0"/>
              </a:spcAft>
              <a:buNone/>
            </a:pPr>
            <a:r>
              <a:rPr lang="en"/>
              <a:t>Read input from keyboard pass it to child shell after processing</a:t>
            </a:r>
            <a:endParaRPr/>
          </a:p>
          <a:p>
            <a:pPr marL="0" lvl="0" indent="0" algn="l" rtl="0">
              <a:spcBef>
                <a:spcPts val="1600"/>
              </a:spcBef>
              <a:spcAft>
                <a:spcPts val="0"/>
              </a:spcAft>
              <a:buNone/>
            </a:pPr>
            <a:r>
              <a:rPr lang="en"/>
              <a:t>Read processed output from child shell </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5850</Words>
  <Application>Microsoft Macintosh PowerPoint</Application>
  <PresentationFormat>全屏显示(16:9)</PresentationFormat>
  <Paragraphs>573</Paragraphs>
  <Slides>61</Slides>
  <Notes>61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61</vt:i4>
      </vt:variant>
    </vt:vector>
  </HeadingPairs>
  <TitlesOfParts>
    <vt:vector size="66" baseType="lpstr">
      <vt:lpstr>Lato</vt:lpstr>
      <vt:lpstr>Arial</vt:lpstr>
      <vt:lpstr>Consolas</vt:lpstr>
      <vt:lpstr>Courier New</vt:lpstr>
      <vt:lpstr>Simple Light</vt:lpstr>
      <vt:lpstr>CS111</vt:lpstr>
      <vt:lpstr>Things we are going to discuss:</vt:lpstr>
      <vt:lpstr>And as you know:</vt:lpstr>
      <vt:lpstr>Project 1B: Compressed Network Communication </vt:lpstr>
      <vt:lpstr>The big picture</vt:lpstr>
      <vt:lpstr>Project 1 - Telnet</vt:lpstr>
      <vt:lpstr>Project 1A - Where are we?</vt:lpstr>
      <vt:lpstr>Project 1A - Recap</vt:lpstr>
      <vt:lpstr>Project 1A - parent</vt:lpstr>
      <vt:lpstr>Project 1A - parent</vt:lpstr>
      <vt:lpstr>Project 1A - parent</vt:lpstr>
      <vt:lpstr>Project 1A - parent</vt:lpstr>
      <vt:lpstr>Project 1A - communication - Pipes recap</vt:lpstr>
      <vt:lpstr>Pipes</vt:lpstr>
      <vt:lpstr>Project 1a - pipes recap</vt:lpstr>
      <vt:lpstr>Project 1a - File Descriptors - Child</vt:lpstr>
      <vt:lpstr>Project 1a - File Descriptors - Parent</vt:lpstr>
      <vt:lpstr>Project 1a - Poll</vt:lpstr>
      <vt:lpstr>Project 1b</vt:lpstr>
      <vt:lpstr>Project 1b</vt:lpstr>
      <vt:lpstr>Project 1b - File descriptors (TELNET client)</vt:lpstr>
      <vt:lpstr>Project 1b - File descriptors (TELNET server)</vt:lpstr>
      <vt:lpstr>Project 1b - Poll (TELNET client)</vt:lpstr>
      <vt:lpstr>Project 1b - Poll (TELNET server)</vt:lpstr>
      <vt:lpstr>Socket Programming - Server</vt:lpstr>
      <vt:lpstr>Socket Programming - Client</vt:lpstr>
      <vt:lpstr>Socket </vt:lpstr>
      <vt:lpstr>Address Domain</vt:lpstr>
      <vt:lpstr>Socket Type</vt:lpstr>
      <vt:lpstr>How will we use socket programming</vt:lpstr>
      <vt:lpstr>Socket in detail</vt:lpstr>
      <vt:lpstr>Example of a socket() call</vt:lpstr>
      <vt:lpstr>Example of a socket() call (continued)</vt:lpstr>
      <vt:lpstr>Example of a socket() call (continued)</vt:lpstr>
      <vt:lpstr>Socket Programming Demo</vt:lpstr>
      <vt:lpstr>Quick look at some useful functions</vt:lpstr>
      <vt:lpstr>bzero() - quick look at this useful function</vt:lpstr>
      <vt:lpstr>bind() - a quick look at this useful function</vt:lpstr>
      <vt:lpstr>listen() - a quick look at a useful function</vt:lpstr>
      <vt:lpstr>accept() - a quick look at a useful function</vt:lpstr>
      <vt:lpstr>accept() - Example</vt:lpstr>
      <vt:lpstr>socket() and accept() big picture</vt:lpstr>
      <vt:lpstr>read(), write() - some useful tips</vt:lpstr>
      <vt:lpstr>Quick look at some useful functions</vt:lpstr>
      <vt:lpstr>hostent()</vt:lpstr>
      <vt:lpstr>hostent() (continued)</vt:lpstr>
      <vt:lpstr>bcopy()</vt:lpstr>
      <vt:lpstr>connect()</vt:lpstr>
      <vt:lpstr>What are ports? </vt:lpstr>
      <vt:lpstr>What are ports? (continued) </vt:lpstr>
      <vt:lpstr>What are ports? (continued)</vt:lpstr>
      <vt:lpstr>Data Compression</vt:lpstr>
      <vt:lpstr>Data Compression - Server and Client</vt:lpstr>
      <vt:lpstr>Data Compression (Server and Client)</vt:lpstr>
      <vt:lpstr>Zlib usage</vt:lpstr>
      <vt:lpstr>Zlib compression - man</vt:lpstr>
      <vt:lpstr>Deflate (Compress)</vt:lpstr>
      <vt:lpstr>Inflate (Decompress)</vt:lpstr>
      <vt:lpstr>Shut down order</vt:lpstr>
      <vt:lpstr>The --log option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CS111</dc:title>
  <cp:lastModifiedBy>allenliux@163.com</cp:lastModifiedBy>
  <cp:revision>1</cp:revision>
  <dcterms:modified xsi:type="dcterms:W3CDTF">2020-01-24T22:56:04Z</dcterms:modified>
</cp:coreProperties>
</file>