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p:regular r:id="rId54"/>
      <p:bold r:id="rId55"/>
      <p:italic r:id="rId56"/>
      <p:boldItalic r:id="rId57"/>
    </p:embeddedFont>
    <p:embeddedFont>
      <p:font typeface="La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La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Lato-bold.fntdata"/><Relationship Id="rId14" Type="http://schemas.openxmlformats.org/officeDocument/2006/relationships/slide" Target="slides/slide9.xml"/><Relationship Id="rId58" Type="http://schemas.openxmlformats.org/officeDocument/2006/relationships/font" Target="fonts/La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d5ea7df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d5ea7df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d5ea7df9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d5ea7df9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d604d73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d604d73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d604d73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d604d73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d604d739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d604d739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d604d739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d604d739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d604d739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d604d739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d604d739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d604d739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d604d739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d604d739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d5ea7df92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d5ea7df92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7d5ea7df92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d5ea7df92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d5ea7df9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d5ea7df9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d604d739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d604d739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d604d7393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d604d7393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d604d739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d604d739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d5ea7df92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d5ea7df92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d604d739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d604d739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7d604d739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7d604d739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7d604d7393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7d604d7393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7d604d7393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7d604d7393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7d604d739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7d604d739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7d604d7393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7d604d7393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d5ea7df9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d5ea7df9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7d604d739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d604d739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7d5ea7df92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5ea7df92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7d5ea7df92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7d5ea7df92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7d5ea7df92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7d5ea7df92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7d5ea7df92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7d5ea7df92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7d5ea7df9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7d5ea7df9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7d5ea7df92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7d5ea7df92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7d5ea7df92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7d5ea7df92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7d5ea7df92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5ea7df92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7d5ea7df92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7d5ea7df92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d5ea7df9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d5ea7df9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7d5ea7df9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5ea7df9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7d5ea7df92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7d5ea7df92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7d5ea7df92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7d5ea7df92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7d5ea7df9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5ea7df9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7d5ea7df92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7d5ea7df92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g7d5ea7df92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7d5ea7df92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7d5ea7df92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7d5ea7df92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7d5ea7df92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7d5ea7df92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Google Shape;720;g7d5ea7df92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7d5ea7df92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d5ea7df9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d5ea7df9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d5ea7df9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d5ea7df9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d5ea7df9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5ea7df9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d5ea7df9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d5ea7df9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d5ea7df92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d5ea7df92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eb.cs.ucla.edu/~harryxu/courses/111/winter20/ProjectGuide/P1B.html" TargetMode="External"/><Relationship Id="rId4" Type="http://schemas.openxmlformats.org/officeDocument/2006/relationships/hyperlink" Target="http://web.cs.ucla.edu/~harryxu/courses/111/winter20/ProjectGuide/P1B.html" TargetMode="External"/><Relationship Id="rId5" Type="http://schemas.openxmlformats.org/officeDocument/2006/relationships/hyperlink" Target="http://web.cs.ucla.edu/~harryxu/courses/111/winter20/ProjectGuide/P1B.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47575" y="851750"/>
            <a:ext cx="7688100" cy="166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111 Operating Systems</a:t>
            </a:r>
            <a:endParaRPr/>
          </a:p>
        </p:txBody>
      </p:sp>
      <p:sp>
        <p:nvSpPr>
          <p:cNvPr id="55" name="Google Shape;55;p13"/>
          <p:cNvSpPr txBox="1"/>
          <p:nvPr>
            <p:ph idx="1" type="subTitle"/>
          </p:nvPr>
        </p:nvSpPr>
        <p:spPr>
          <a:xfrm>
            <a:off x="484327" y="251645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Week 5</a:t>
            </a:r>
            <a:endParaRPr sz="2400"/>
          </a:p>
          <a:p>
            <a:pPr indent="0" lvl="0" marL="0" rtl="0" algn="ctr">
              <a:spcBef>
                <a:spcPts val="0"/>
              </a:spcBef>
              <a:spcAft>
                <a:spcPts val="0"/>
              </a:spcAft>
              <a:buNone/>
            </a:pPr>
            <a:r>
              <a:rPr lang="en" sz="2400"/>
              <a:t>02/07/2020</a:t>
            </a:r>
            <a:endParaRPr sz="2400"/>
          </a:p>
          <a:p>
            <a:pPr indent="0" lvl="0" marL="0" rtl="0" algn="ctr">
              <a:spcBef>
                <a:spcPts val="0"/>
              </a:spcBef>
              <a:spcAft>
                <a:spcPts val="0"/>
              </a:spcAft>
              <a:buNone/>
            </a:pPr>
            <a:r>
              <a:rPr lang="en" sz="2400"/>
              <a:t>Nikita Sivakumar*</a:t>
            </a:r>
            <a:endParaRPr sz="2400"/>
          </a:p>
        </p:txBody>
      </p:sp>
      <p:sp>
        <p:nvSpPr>
          <p:cNvPr id="56" name="Google Shape;56;p13"/>
          <p:cNvSpPr txBox="1"/>
          <p:nvPr/>
        </p:nvSpPr>
        <p:spPr>
          <a:xfrm>
            <a:off x="6330800" y="4642325"/>
            <a:ext cx="27627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 In collaboration with TA Shaan</a:t>
            </a:r>
            <a:endParaRPr sz="2800">
              <a:solidFill>
                <a:schemeClr val="accent1"/>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Race conditions in Project 2A - a solution</a:t>
            </a:r>
            <a:endParaRPr/>
          </a:p>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729"/>
                </a:solidFill>
                <a:highlight>
                  <a:srgbClr val="FFFFFF"/>
                </a:highlight>
              </a:rPr>
              <a:t>This was an example of a multi-threaded r</a:t>
            </a:r>
            <a:r>
              <a:rPr lang="en">
                <a:solidFill>
                  <a:srgbClr val="242729"/>
                </a:solidFill>
                <a:highlight>
                  <a:srgbClr val="FFFFFF"/>
                </a:highlight>
              </a:rPr>
              <a:t>ace condition, and can be avoided by employing some sort of </a:t>
            </a:r>
            <a:r>
              <a:rPr b="1" lang="en">
                <a:solidFill>
                  <a:srgbClr val="242729"/>
                </a:solidFill>
                <a:highlight>
                  <a:srgbClr val="FFFFFF"/>
                </a:highlight>
              </a:rPr>
              <a:t>locking</a:t>
            </a:r>
            <a:r>
              <a:rPr lang="en">
                <a:solidFill>
                  <a:srgbClr val="242729"/>
                </a:solidFill>
                <a:highlight>
                  <a:srgbClr val="FFFFFF"/>
                </a:highlight>
              </a:rPr>
              <a:t> mechanism before the code that accesses the shared resource.</a:t>
            </a:r>
            <a:endParaRPr>
              <a:solidFill>
                <a:srgbClr val="242729"/>
              </a:solidFill>
              <a:highlight>
                <a:srgbClr val="FFFFFF"/>
              </a:highlight>
            </a:endParaRPr>
          </a:p>
          <a:p>
            <a:pPr indent="0" lvl="0" marL="0" rtl="0" algn="l">
              <a:spcBef>
                <a:spcPts val="1100"/>
              </a:spcBef>
              <a:spcAft>
                <a:spcPts val="0"/>
              </a:spcAft>
              <a:buNone/>
            </a:pPr>
            <a:r>
              <a:t/>
            </a:r>
            <a:endParaRPr>
              <a:solidFill>
                <a:srgbClr val="242729"/>
              </a:solidFill>
              <a:highlight>
                <a:srgbClr val="FFFFFF"/>
              </a:highlight>
            </a:endParaRPr>
          </a:p>
          <a:p>
            <a:pPr indent="0" lvl="0" marL="3276600" marR="76200" rtl="0" algn="l">
              <a:spcBef>
                <a:spcPts val="1100"/>
              </a:spcBef>
              <a:spcAft>
                <a:spcPts val="0"/>
              </a:spcAft>
              <a:buNone/>
            </a:pPr>
            <a:r>
              <a:rPr lang="en" sz="2400">
                <a:solidFill>
                  <a:srgbClr val="858C93"/>
                </a:solidFill>
                <a:highlight>
                  <a:srgbClr val="EFF0F1"/>
                </a:highlight>
                <a:latin typeface="Courier New"/>
                <a:ea typeface="Courier New"/>
                <a:cs typeface="Courier New"/>
                <a:sym typeface="Courier New"/>
              </a:rPr>
              <a:t>//lock x</a:t>
            </a:r>
            <a:r>
              <a:rPr lang="en" sz="2400">
                <a:solidFill>
                  <a:srgbClr val="303336"/>
                </a:solidFill>
                <a:highlight>
                  <a:srgbClr val="EFF0F1"/>
                </a:highlight>
                <a:latin typeface="Courier New"/>
                <a:ea typeface="Courier New"/>
                <a:cs typeface="Courier New"/>
                <a:sym typeface="Courier New"/>
              </a:rPr>
              <a:t> </a:t>
            </a:r>
            <a:endParaRPr sz="2400">
              <a:solidFill>
                <a:srgbClr val="303336"/>
              </a:solidFill>
              <a:highlight>
                <a:srgbClr val="EFF0F1"/>
              </a:highlight>
              <a:latin typeface="Courier New"/>
              <a:ea typeface="Courier New"/>
              <a:cs typeface="Courier New"/>
              <a:sym typeface="Courier New"/>
            </a:endParaRPr>
          </a:p>
          <a:p>
            <a:pPr indent="0" lvl="0" marL="3276600" marR="76200" rtl="0" algn="l">
              <a:spcBef>
                <a:spcPts val="1100"/>
              </a:spcBef>
              <a:spcAft>
                <a:spcPts val="0"/>
              </a:spcAft>
              <a:buNone/>
            </a:pPr>
            <a:r>
              <a:rPr lang="en" sz="2400">
                <a:solidFill>
                  <a:srgbClr val="303336"/>
                </a:solidFill>
                <a:highlight>
                  <a:srgbClr val="EFF0F1"/>
                </a:highlight>
                <a:latin typeface="Courier New"/>
                <a:ea typeface="Courier New"/>
                <a:cs typeface="Courier New"/>
                <a:sym typeface="Courier New"/>
              </a:rPr>
              <a:t>x = x + </a:t>
            </a:r>
            <a:r>
              <a:rPr lang="en" sz="2400">
                <a:solidFill>
                  <a:srgbClr val="7D2727"/>
                </a:solidFill>
                <a:highlight>
                  <a:srgbClr val="EFF0F1"/>
                </a:highlight>
                <a:latin typeface="Courier New"/>
                <a:ea typeface="Courier New"/>
                <a:cs typeface="Courier New"/>
                <a:sym typeface="Courier New"/>
              </a:rPr>
              <a:t>1</a:t>
            </a:r>
            <a:r>
              <a:rPr lang="en" sz="2400">
                <a:solidFill>
                  <a:srgbClr val="303336"/>
                </a:solidFill>
                <a:highlight>
                  <a:srgbClr val="EFF0F1"/>
                </a:highlight>
                <a:latin typeface="Courier New"/>
                <a:ea typeface="Courier New"/>
                <a:cs typeface="Courier New"/>
                <a:sym typeface="Courier New"/>
              </a:rPr>
              <a:t>; </a:t>
            </a:r>
            <a:endParaRPr sz="2400">
              <a:solidFill>
                <a:srgbClr val="303336"/>
              </a:solidFill>
              <a:highlight>
                <a:srgbClr val="EFF0F1"/>
              </a:highlight>
              <a:latin typeface="Courier New"/>
              <a:ea typeface="Courier New"/>
              <a:cs typeface="Courier New"/>
              <a:sym typeface="Courier New"/>
            </a:endParaRPr>
          </a:p>
          <a:p>
            <a:pPr indent="0" lvl="0" marL="3276600" marR="76200" rtl="0" algn="l">
              <a:spcBef>
                <a:spcPts val="1100"/>
              </a:spcBef>
              <a:spcAft>
                <a:spcPts val="0"/>
              </a:spcAft>
              <a:buNone/>
            </a:pPr>
            <a:r>
              <a:rPr lang="en" sz="2400">
                <a:solidFill>
                  <a:srgbClr val="858C93"/>
                </a:solidFill>
                <a:highlight>
                  <a:srgbClr val="EFF0F1"/>
                </a:highlight>
                <a:latin typeface="Courier New"/>
                <a:ea typeface="Courier New"/>
                <a:cs typeface="Courier New"/>
                <a:sym typeface="Courier New"/>
              </a:rPr>
              <a:t>//unlock x</a:t>
            </a:r>
            <a:endParaRPr sz="2400">
              <a:solidFill>
                <a:srgbClr val="858C93"/>
              </a:solidFill>
              <a:highlight>
                <a:srgbClr val="EFF0F1"/>
              </a:highlight>
              <a:latin typeface="Courier New"/>
              <a:ea typeface="Courier New"/>
              <a:cs typeface="Courier New"/>
              <a:sym typeface="Courier New"/>
            </a:endParaRPr>
          </a:p>
          <a:p>
            <a:pPr indent="0" lvl="0" marL="0" rtl="0" algn="l">
              <a:spcBef>
                <a:spcPts val="1100"/>
              </a:spcBef>
              <a:spcAft>
                <a:spcPts val="0"/>
              </a:spcAft>
              <a:buClr>
                <a:schemeClr val="dk1"/>
              </a:buClr>
              <a:buSzPts val="1100"/>
              <a:buFont typeface="Arial"/>
              <a:buNone/>
            </a:pPr>
            <a:r>
              <a:t/>
            </a:r>
            <a:endParaRPr>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600"/>
              </a:spcAft>
              <a:buNone/>
            </a:pPr>
            <a:r>
              <a:t/>
            </a:r>
            <a:endParaRPr>
              <a:solidFill>
                <a:srgbClr val="24272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122" name="Google Shape;122;p23"/>
          <p:cNvSpPr txBox="1"/>
          <p:nvPr>
            <p:ph idx="1" type="body"/>
          </p:nvPr>
        </p:nvSpPr>
        <p:spPr>
          <a:xfrm>
            <a:off x="5534700" y="4056050"/>
            <a:ext cx="3380700" cy="901200"/>
          </a:xfrm>
          <a:prstGeom prst="rect">
            <a:avLst/>
          </a:prstGeom>
        </p:spPr>
        <p:txBody>
          <a:bodyPr anchorCtr="0" anchor="t" bIns="91425" lIns="91425" spcFirstLastPara="1" rIns="91425" wrap="square" tIns="91425">
            <a:noAutofit/>
          </a:bodyPr>
          <a:lstStyle/>
          <a:p>
            <a:pPr indent="0" lvl="0" marL="0" rtl="0" algn="l">
              <a:lnSpc>
                <a:spcPct val="10000"/>
              </a:lnSpc>
              <a:spcBef>
                <a:spcPts val="0"/>
              </a:spcBef>
              <a:spcAft>
                <a:spcPts val="0"/>
              </a:spcAft>
              <a:buNone/>
            </a:pPr>
            <a:r>
              <a:rPr lang="en" sz="1200"/>
              <a:t>void add(long long *pointer, long long value) {</a:t>
            </a:r>
            <a:endParaRPr sz="1200"/>
          </a:p>
          <a:p>
            <a:pPr indent="0" lvl="0" marL="0" rtl="0" algn="l">
              <a:lnSpc>
                <a:spcPct val="10000"/>
              </a:lnSpc>
              <a:spcBef>
                <a:spcPts val="1600"/>
              </a:spcBef>
              <a:spcAft>
                <a:spcPts val="0"/>
              </a:spcAft>
              <a:buNone/>
            </a:pPr>
            <a:r>
              <a:rPr lang="en" sz="1200"/>
              <a:t>                long long sum = *pointer + value;</a:t>
            </a:r>
            <a:endParaRPr sz="1200"/>
          </a:p>
          <a:p>
            <a:pPr indent="0" lvl="0" marL="0" rtl="0" algn="l">
              <a:lnSpc>
                <a:spcPct val="10000"/>
              </a:lnSpc>
              <a:spcBef>
                <a:spcPts val="1600"/>
              </a:spcBef>
              <a:spcAft>
                <a:spcPts val="0"/>
              </a:spcAft>
              <a:buNone/>
            </a:pPr>
            <a:r>
              <a:rPr lang="en" sz="1200"/>
              <a:t>                *pointer = sum;</a:t>
            </a:r>
            <a:endParaRPr sz="1200"/>
          </a:p>
          <a:p>
            <a:pPr indent="0" lvl="0" marL="0" rtl="0" algn="l">
              <a:lnSpc>
                <a:spcPct val="10000"/>
              </a:lnSpc>
              <a:spcBef>
                <a:spcPts val="1600"/>
              </a:spcBef>
              <a:spcAft>
                <a:spcPts val="1600"/>
              </a:spcAft>
              <a:buNone/>
            </a:pPr>
            <a:r>
              <a:rPr lang="en" sz="1200"/>
              <a:t>}</a:t>
            </a:r>
            <a:endParaRPr sz="1200"/>
          </a:p>
        </p:txBody>
      </p:sp>
      <p:sp>
        <p:nvSpPr>
          <p:cNvPr id="123" name="Google Shape;123;p23"/>
          <p:cNvSpPr/>
          <p:nvPr/>
        </p:nvSpPr>
        <p:spPr>
          <a:xfrm>
            <a:off x="1107650" y="1825950"/>
            <a:ext cx="1464600" cy="149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cxnSp>
        <p:nvCxnSpPr>
          <p:cNvPr id="124" name="Google Shape;124;p23"/>
          <p:cNvCxnSpPr/>
          <p:nvPr/>
        </p:nvCxnSpPr>
        <p:spPr>
          <a:xfrm>
            <a:off x="2941125" y="2571750"/>
            <a:ext cx="703500" cy="0"/>
          </a:xfrm>
          <a:prstGeom prst="straightConnector1">
            <a:avLst/>
          </a:prstGeom>
          <a:noFill/>
          <a:ln cap="flat" cmpd="sng" w="9525">
            <a:solidFill>
              <a:srgbClr val="0000FF"/>
            </a:solidFill>
            <a:prstDash val="solid"/>
            <a:round/>
            <a:headEnd len="med" w="med" type="none"/>
            <a:tailEnd len="med" w="med" type="triangle"/>
          </a:ln>
        </p:spPr>
      </p:cxnSp>
      <p:sp>
        <p:nvSpPr>
          <p:cNvPr id="125" name="Google Shape;125;p23"/>
          <p:cNvSpPr txBox="1"/>
          <p:nvPr/>
        </p:nvSpPr>
        <p:spPr>
          <a:xfrm>
            <a:off x="1017750" y="1211575"/>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Imagine one thread whose job is to simply increment a counter and then decrement it...</a:t>
            </a:r>
            <a:endParaRPr/>
          </a:p>
        </p:txBody>
      </p:sp>
      <p:sp>
        <p:nvSpPr>
          <p:cNvPr id="126" name="Google Shape;126;p23"/>
          <p:cNvSpPr txBox="1"/>
          <p:nvPr/>
        </p:nvSpPr>
        <p:spPr>
          <a:xfrm>
            <a:off x="3069825" y="2372850"/>
            <a:ext cx="446100" cy="397800"/>
          </a:xfrm>
          <a:prstGeom prst="rect">
            <a:avLst/>
          </a:prstGeom>
          <a:solidFill>
            <a:srgbClr val="FFFFFF"/>
          </a:solid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+1</a:t>
            </a:r>
            <a:endParaRPr>
              <a:solidFill>
                <a:srgbClr val="0000FF"/>
              </a:solidFill>
            </a:endParaRPr>
          </a:p>
        </p:txBody>
      </p:sp>
      <p:cxnSp>
        <p:nvCxnSpPr>
          <p:cNvPr id="127" name="Google Shape;127;p23"/>
          <p:cNvCxnSpPr/>
          <p:nvPr/>
        </p:nvCxnSpPr>
        <p:spPr>
          <a:xfrm>
            <a:off x="5448300" y="2549025"/>
            <a:ext cx="825000" cy="0"/>
          </a:xfrm>
          <a:prstGeom prst="straightConnector1">
            <a:avLst/>
          </a:prstGeom>
          <a:noFill/>
          <a:ln cap="flat" cmpd="sng" w="9525">
            <a:solidFill>
              <a:srgbClr val="FF0000"/>
            </a:solidFill>
            <a:prstDash val="solid"/>
            <a:round/>
            <a:headEnd len="med" w="med" type="none"/>
            <a:tailEnd len="med" w="med" type="triangle"/>
          </a:ln>
        </p:spPr>
      </p:cxnSp>
      <p:sp>
        <p:nvSpPr>
          <p:cNvPr id="128" name="Google Shape;128;p23"/>
          <p:cNvSpPr txBox="1"/>
          <p:nvPr/>
        </p:nvSpPr>
        <p:spPr>
          <a:xfrm>
            <a:off x="5637750" y="2350125"/>
            <a:ext cx="446100" cy="397800"/>
          </a:xfrm>
          <a:prstGeom prst="rect">
            <a:avLst/>
          </a:prstGeom>
          <a:solidFill>
            <a:srgbClr val="FFFFFF"/>
          </a:solid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t>
            </a:r>
            <a:r>
              <a:rPr lang="en">
                <a:solidFill>
                  <a:srgbClr val="FF0000"/>
                </a:solidFill>
              </a:rPr>
              <a:t>1</a:t>
            </a:r>
            <a:endParaRPr>
              <a:solidFill>
                <a:srgbClr val="FF0000"/>
              </a:solidFill>
            </a:endParaRPr>
          </a:p>
        </p:txBody>
      </p:sp>
      <p:sp>
        <p:nvSpPr>
          <p:cNvPr id="129" name="Google Shape;129;p23"/>
          <p:cNvSpPr/>
          <p:nvPr/>
        </p:nvSpPr>
        <p:spPr>
          <a:xfrm>
            <a:off x="6591650" y="1825950"/>
            <a:ext cx="1464600" cy="149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130" name="Google Shape;130;p23"/>
          <p:cNvSpPr/>
          <p:nvPr/>
        </p:nvSpPr>
        <p:spPr>
          <a:xfrm>
            <a:off x="3832688" y="1803225"/>
            <a:ext cx="1464600" cy="149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1</a:t>
            </a:r>
            <a:endParaRPr sz="4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136" name="Google Shape;136;p24"/>
          <p:cNvSpPr/>
          <p:nvPr/>
        </p:nvSpPr>
        <p:spPr>
          <a:xfrm>
            <a:off x="1142425" y="1449600"/>
            <a:ext cx="1993200" cy="203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137" name="Google Shape;137;p24"/>
          <p:cNvSpPr txBox="1"/>
          <p:nvPr/>
        </p:nvSpPr>
        <p:spPr>
          <a:xfrm>
            <a:off x="1128725" y="43536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What actually happens? </a:t>
            </a:r>
            <a:r>
              <a:rPr lang="en"/>
              <a:t>The variable is loaded into a CPU register, that register is updated, and then stored back.</a:t>
            </a:r>
            <a:endParaRPr/>
          </a:p>
        </p:txBody>
      </p:sp>
      <p:sp>
        <p:nvSpPr>
          <p:cNvPr id="138" name="Google Shape;138;p24"/>
          <p:cNvSpPr txBox="1"/>
          <p:nvPr/>
        </p:nvSpPr>
        <p:spPr>
          <a:xfrm>
            <a:off x="1710175" y="359872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a:p>
            <a:pPr indent="0" lvl="0" marL="0" rtl="0" algn="l">
              <a:spcBef>
                <a:spcPts val="0"/>
              </a:spcBef>
              <a:spcAft>
                <a:spcPts val="0"/>
              </a:spcAft>
              <a:buNone/>
            </a:pPr>
            <a:r>
              <a:rPr lang="en"/>
              <a:t>Memory</a:t>
            </a:r>
            <a:endParaRPr/>
          </a:p>
        </p:txBody>
      </p:sp>
      <p:sp>
        <p:nvSpPr>
          <p:cNvPr id="139" name="Google Shape;139;p24"/>
          <p:cNvSpPr/>
          <p:nvPr/>
        </p:nvSpPr>
        <p:spPr>
          <a:xfrm>
            <a:off x="6697625" y="1405500"/>
            <a:ext cx="715200" cy="72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140" name="Google Shape;140;p24"/>
          <p:cNvSpPr txBox="1"/>
          <p:nvPr/>
        </p:nvSpPr>
        <p:spPr>
          <a:xfrm>
            <a:off x="6537700" y="358757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CPU Register</a:t>
            </a:r>
            <a:endParaRPr/>
          </a:p>
        </p:txBody>
      </p:sp>
      <p:cxnSp>
        <p:nvCxnSpPr>
          <p:cNvPr id="141" name="Google Shape;141;p24"/>
          <p:cNvCxnSpPr/>
          <p:nvPr/>
        </p:nvCxnSpPr>
        <p:spPr>
          <a:xfrm>
            <a:off x="3366200" y="1798150"/>
            <a:ext cx="2216400" cy="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4"/>
          <p:cNvCxnSpPr/>
          <p:nvPr/>
        </p:nvCxnSpPr>
        <p:spPr>
          <a:xfrm>
            <a:off x="7066435" y="2114227"/>
            <a:ext cx="0" cy="639300"/>
          </a:xfrm>
          <a:prstGeom prst="straightConnector1">
            <a:avLst/>
          </a:prstGeom>
          <a:noFill/>
          <a:ln cap="flat" cmpd="sng" w="9525">
            <a:solidFill>
              <a:srgbClr val="0000FF"/>
            </a:solidFill>
            <a:prstDash val="solid"/>
            <a:round/>
            <a:headEnd len="med" w="med" type="none"/>
            <a:tailEnd len="med" w="med" type="triangle"/>
          </a:ln>
        </p:spPr>
      </p:cxnSp>
      <p:sp>
        <p:nvSpPr>
          <p:cNvPr id="143" name="Google Shape;143;p24"/>
          <p:cNvSpPr txBox="1"/>
          <p:nvPr/>
        </p:nvSpPr>
        <p:spPr>
          <a:xfrm>
            <a:off x="6880424" y="2267964"/>
            <a:ext cx="372000" cy="331800"/>
          </a:xfrm>
          <a:prstGeom prst="rect">
            <a:avLst/>
          </a:prstGeom>
          <a:solidFill>
            <a:srgbClr val="FFFFFF"/>
          </a:solid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FF"/>
                </a:solidFill>
              </a:rPr>
              <a:t>+1</a:t>
            </a:r>
            <a:endParaRPr sz="1300">
              <a:solidFill>
                <a:srgbClr val="0000FF"/>
              </a:solidFill>
            </a:endParaRPr>
          </a:p>
        </p:txBody>
      </p:sp>
      <p:sp>
        <p:nvSpPr>
          <p:cNvPr id="144" name="Google Shape;144;p24"/>
          <p:cNvSpPr/>
          <p:nvPr/>
        </p:nvSpPr>
        <p:spPr>
          <a:xfrm>
            <a:off x="6708800" y="2707067"/>
            <a:ext cx="715200" cy="72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1</a:t>
            </a:r>
            <a:endParaRPr sz="4200"/>
          </a:p>
        </p:txBody>
      </p:sp>
      <p:sp>
        <p:nvSpPr>
          <p:cNvPr id="145" name="Google Shape;145;p24"/>
          <p:cNvSpPr txBox="1"/>
          <p:nvPr/>
        </p:nvSpPr>
        <p:spPr>
          <a:xfrm>
            <a:off x="3925625" y="14318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146" name="Google Shape;146;p24"/>
          <p:cNvCxnSpPr/>
          <p:nvPr/>
        </p:nvCxnSpPr>
        <p:spPr>
          <a:xfrm rot="10800000">
            <a:off x="3505850" y="30526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4"/>
          <p:cNvSpPr txBox="1"/>
          <p:nvPr/>
        </p:nvSpPr>
        <p:spPr>
          <a:xfrm>
            <a:off x="3978600" y="27460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148" name="Google Shape;148;p24"/>
          <p:cNvSpPr/>
          <p:nvPr/>
        </p:nvSpPr>
        <p:spPr>
          <a:xfrm flipH="1">
            <a:off x="6019225" y="1390350"/>
            <a:ext cx="2039100" cy="2150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154" name="Google Shape;154;p25"/>
          <p:cNvSpPr/>
          <p:nvPr/>
        </p:nvSpPr>
        <p:spPr>
          <a:xfrm>
            <a:off x="1142425" y="1449600"/>
            <a:ext cx="1993200" cy="203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a:t>
            </a:r>
            <a:endParaRPr sz="4200"/>
          </a:p>
        </p:txBody>
      </p:sp>
      <p:sp>
        <p:nvSpPr>
          <p:cNvPr id="155" name="Google Shape;155;p25"/>
          <p:cNvSpPr txBox="1"/>
          <p:nvPr/>
        </p:nvSpPr>
        <p:spPr>
          <a:xfrm>
            <a:off x="1128725" y="43536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What happens if: </a:t>
            </a:r>
            <a:r>
              <a:rPr lang="en"/>
              <a:t>Thread 1 loads, then Thread 2 loads, then Thread 1 stores, then Thread 2 stores?</a:t>
            </a:r>
            <a:endParaRPr/>
          </a:p>
        </p:txBody>
      </p:sp>
      <p:sp>
        <p:nvSpPr>
          <p:cNvPr id="156" name="Google Shape;156;p25"/>
          <p:cNvSpPr txBox="1"/>
          <p:nvPr/>
        </p:nvSpPr>
        <p:spPr>
          <a:xfrm>
            <a:off x="1710175" y="359872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a:p>
            <a:pPr indent="0" lvl="0" marL="0" rtl="0" algn="l">
              <a:spcBef>
                <a:spcPts val="0"/>
              </a:spcBef>
              <a:spcAft>
                <a:spcPts val="0"/>
              </a:spcAft>
              <a:buNone/>
            </a:pPr>
            <a:r>
              <a:rPr lang="en"/>
              <a:t>Memory</a:t>
            </a:r>
            <a:endParaRPr/>
          </a:p>
        </p:txBody>
      </p:sp>
      <p:sp>
        <p:nvSpPr>
          <p:cNvPr id="157" name="Google Shape;157;p25"/>
          <p:cNvSpPr/>
          <p:nvPr/>
        </p:nvSpPr>
        <p:spPr>
          <a:xfrm>
            <a:off x="6288383" y="13059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sp>
        <p:nvSpPr>
          <p:cNvPr id="158" name="Google Shape;158;p25"/>
          <p:cNvSpPr txBox="1"/>
          <p:nvPr/>
        </p:nvSpPr>
        <p:spPr>
          <a:xfrm>
            <a:off x="7134850" y="17056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1</a:t>
            </a:r>
            <a:endParaRPr/>
          </a:p>
        </p:txBody>
      </p:sp>
      <p:cxnSp>
        <p:nvCxnSpPr>
          <p:cNvPr id="159" name="Google Shape;159;p25"/>
          <p:cNvCxnSpPr/>
          <p:nvPr/>
        </p:nvCxnSpPr>
        <p:spPr>
          <a:xfrm>
            <a:off x="3366200" y="1798150"/>
            <a:ext cx="2216400" cy="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5"/>
          <p:cNvCxnSpPr/>
          <p:nvPr/>
        </p:nvCxnSpPr>
        <p:spPr>
          <a:xfrm>
            <a:off x="6496387" y="17056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161" name="Google Shape;161;p25"/>
          <p:cNvSpPr/>
          <p:nvPr/>
        </p:nvSpPr>
        <p:spPr>
          <a:xfrm>
            <a:off x="6294686" y="20400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162" name="Google Shape;162;p25"/>
          <p:cNvSpPr txBox="1"/>
          <p:nvPr/>
        </p:nvSpPr>
        <p:spPr>
          <a:xfrm>
            <a:off x="3925625" y="14318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163" name="Google Shape;163;p25"/>
          <p:cNvCxnSpPr/>
          <p:nvPr/>
        </p:nvCxnSpPr>
        <p:spPr>
          <a:xfrm rot="10800000">
            <a:off x="3505850" y="23668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164" name="Google Shape;164;p25"/>
          <p:cNvSpPr txBox="1"/>
          <p:nvPr/>
        </p:nvSpPr>
        <p:spPr>
          <a:xfrm>
            <a:off x="3978600" y="20602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165" name="Google Shape;165;p25"/>
          <p:cNvSpPr/>
          <p:nvPr/>
        </p:nvSpPr>
        <p:spPr>
          <a:xfrm flipH="1">
            <a:off x="5915175" y="12796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p:nvPr/>
        </p:nvSpPr>
        <p:spPr>
          <a:xfrm>
            <a:off x="6288383" y="26775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cxnSp>
        <p:nvCxnSpPr>
          <p:cNvPr id="167" name="Google Shape;167;p25"/>
          <p:cNvCxnSpPr/>
          <p:nvPr/>
        </p:nvCxnSpPr>
        <p:spPr>
          <a:xfrm>
            <a:off x="6496387" y="30772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168" name="Google Shape;168;p25"/>
          <p:cNvSpPr/>
          <p:nvPr/>
        </p:nvSpPr>
        <p:spPr>
          <a:xfrm>
            <a:off x="6294686" y="34116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169" name="Google Shape;169;p25"/>
          <p:cNvSpPr/>
          <p:nvPr/>
        </p:nvSpPr>
        <p:spPr>
          <a:xfrm flipH="1">
            <a:off x="5915175" y="26512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7134850" y="30010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2</a:t>
            </a:r>
            <a:endParaRPr/>
          </a:p>
        </p:txBody>
      </p:sp>
      <p:cxnSp>
        <p:nvCxnSpPr>
          <p:cNvPr id="171" name="Google Shape;171;p25"/>
          <p:cNvCxnSpPr/>
          <p:nvPr/>
        </p:nvCxnSpPr>
        <p:spPr>
          <a:xfrm>
            <a:off x="3442400" y="3093550"/>
            <a:ext cx="2216400" cy="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5"/>
          <p:cNvSpPr txBox="1"/>
          <p:nvPr/>
        </p:nvSpPr>
        <p:spPr>
          <a:xfrm>
            <a:off x="4001825" y="27272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173" name="Google Shape;173;p25"/>
          <p:cNvCxnSpPr/>
          <p:nvPr/>
        </p:nvCxnSpPr>
        <p:spPr>
          <a:xfrm rot="10800000">
            <a:off x="3582050" y="36622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5"/>
          <p:cNvSpPr txBox="1"/>
          <p:nvPr/>
        </p:nvSpPr>
        <p:spPr>
          <a:xfrm>
            <a:off x="4054800" y="33556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180" name="Google Shape;180;p26"/>
          <p:cNvSpPr/>
          <p:nvPr/>
        </p:nvSpPr>
        <p:spPr>
          <a:xfrm>
            <a:off x="1142425" y="1449600"/>
            <a:ext cx="1993200" cy="203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1</a:t>
            </a:r>
            <a:endParaRPr sz="4200"/>
          </a:p>
        </p:txBody>
      </p:sp>
      <p:sp>
        <p:nvSpPr>
          <p:cNvPr id="181" name="Google Shape;181;p26"/>
          <p:cNvSpPr txBox="1"/>
          <p:nvPr/>
        </p:nvSpPr>
        <p:spPr>
          <a:xfrm>
            <a:off x="1128725" y="41250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The variable would be at 1, even though two increments occurred!</a:t>
            </a:r>
            <a:endParaRPr/>
          </a:p>
        </p:txBody>
      </p:sp>
      <p:sp>
        <p:nvSpPr>
          <p:cNvPr id="182" name="Google Shape;182;p26"/>
          <p:cNvSpPr txBox="1"/>
          <p:nvPr/>
        </p:nvSpPr>
        <p:spPr>
          <a:xfrm>
            <a:off x="1710175" y="359872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a:p>
            <a:pPr indent="0" lvl="0" marL="0" rtl="0" algn="l">
              <a:spcBef>
                <a:spcPts val="0"/>
              </a:spcBef>
              <a:spcAft>
                <a:spcPts val="0"/>
              </a:spcAft>
              <a:buNone/>
            </a:pPr>
            <a:r>
              <a:rPr lang="en"/>
              <a:t>Memory</a:t>
            </a:r>
            <a:endParaRPr/>
          </a:p>
        </p:txBody>
      </p:sp>
      <p:sp>
        <p:nvSpPr>
          <p:cNvPr id="183" name="Google Shape;183;p26"/>
          <p:cNvSpPr/>
          <p:nvPr/>
        </p:nvSpPr>
        <p:spPr>
          <a:xfrm>
            <a:off x="6288383" y="13059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sp>
        <p:nvSpPr>
          <p:cNvPr id="184" name="Google Shape;184;p26"/>
          <p:cNvSpPr txBox="1"/>
          <p:nvPr/>
        </p:nvSpPr>
        <p:spPr>
          <a:xfrm>
            <a:off x="7134850" y="17056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1</a:t>
            </a:r>
            <a:endParaRPr/>
          </a:p>
        </p:txBody>
      </p:sp>
      <p:cxnSp>
        <p:nvCxnSpPr>
          <p:cNvPr id="185" name="Google Shape;185;p26"/>
          <p:cNvCxnSpPr/>
          <p:nvPr/>
        </p:nvCxnSpPr>
        <p:spPr>
          <a:xfrm>
            <a:off x="3366200" y="1798150"/>
            <a:ext cx="2216400" cy="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26"/>
          <p:cNvCxnSpPr/>
          <p:nvPr/>
        </p:nvCxnSpPr>
        <p:spPr>
          <a:xfrm>
            <a:off x="6496387" y="17056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187" name="Google Shape;187;p26"/>
          <p:cNvSpPr/>
          <p:nvPr/>
        </p:nvSpPr>
        <p:spPr>
          <a:xfrm>
            <a:off x="6294686" y="20400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188" name="Google Shape;188;p26"/>
          <p:cNvSpPr txBox="1"/>
          <p:nvPr/>
        </p:nvSpPr>
        <p:spPr>
          <a:xfrm>
            <a:off x="3925625" y="14318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189" name="Google Shape;189;p26"/>
          <p:cNvCxnSpPr/>
          <p:nvPr/>
        </p:nvCxnSpPr>
        <p:spPr>
          <a:xfrm rot="10800000">
            <a:off x="3505850" y="23668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26"/>
          <p:cNvSpPr txBox="1"/>
          <p:nvPr/>
        </p:nvSpPr>
        <p:spPr>
          <a:xfrm>
            <a:off x="3978600" y="20602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191" name="Google Shape;191;p26"/>
          <p:cNvSpPr/>
          <p:nvPr/>
        </p:nvSpPr>
        <p:spPr>
          <a:xfrm flipH="1">
            <a:off x="5915175" y="12796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6288383" y="26775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cxnSp>
        <p:nvCxnSpPr>
          <p:cNvPr id="193" name="Google Shape;193;p26"/>
          <p:cNvCxnSpPr/>
          <p:nvPr/>
        </p:nvCxnSpPr>
        <p:spPr>
          <a:xfrm>
            <a:off x="6496387" y="30772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194" name="Google Shape;194;p26"/>
          <p:cNvSpPr/>
          <p:nvPr/>
        </p:nvSpPr>
        <p:spPr>
          <a:xfrm>
            <a:off x="6294686" y="34116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195" name="Google Shape;195;p26"/>
          <p:cNvSpPr/>
          <p:nvPr/>
        </p:nvSpPr>
        <p:spPr>
          <a:xfrm flipH="1">
            <a:off x="5915175" y="26512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txBox="1"/>
          <p:nvPr/>
        </p:nvSpPr>
        <p:spPr>
          <a:xfrm>
            <a:off x="7134850" y="30010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2</a:t>
            </a:r>
            <a:endParaRPr/>
          </a:p>
        </p:txBody>
      </p:sp>
      <p:cxnSp>
        <p:nvCxnSpPr>
          <p:cNvPr id="197" name="Google Shape;197;p26"/>
          <p:cNvCxnSpPr/>
          <p:nvPr/>
        </p:nvCxnSpPr>
        <p:spPr>
          <a:xfrm>
            <a:off x="3442400" y="3093550"/>
            <a:ext cx="2216400" cy="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26"/>
          <p:cNvSpPr txBox="1"/>
          <p:nvPr/>
        </p:nvSpPr>
        <p:spPr>
          <a:xfrm>
            <a:off x="4001825" y="27272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199" name="Google Shape;199;p26"/>
          <p:cNvCxnSpPr/>
          <p:nvPr/>
        </p:nvCxnSpPr>
        <p:spPr>
          <a:xfrm rot="10800000">
            <a:off x="3582050" y="36622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200" name="Google Shape;200;p26"/>
          <p:cNvSpPr txBox="1"/>
          <p:nvPr/>
        </p:nvSpPr>
        <p:spPr>
          <a:xfrm>
            <a:off x="4054800" y="33556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201" name="Google Shape;201;p26"/>
          <p:cNvSpPr txBox="1"/>
          <p:nvPr/>
        </p:nvSpPr>
        <p:spPr>
          <a:xfrm>
            <a:off x="1128725" y="433505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What happens if: </a:t>
            </a:r>
            <a:r>
              <a:rPr lang="en"/>
              <a:t>Thread 1 loads, then Thread </a:t>
            </a:r>
            <a:r>
              <a:rPr lang="en"/>
              <a:t>2</a:t>
            </a:r>
            <a:r>
              <a:rPr lang="en"/>
              <a:t> </a:t>
            </a:r>
            <a:r>
              <a:rPr lang="en"/>
              <a:t>loads</a:t>
            </a:r>
            <a:r>
              <a:rPr lang="en"/>
              <a:t>, then Thread 2 </a:t>
            </a:r>
            <a:r>
              <a:rPr lang="en"/>
              <a:t>stores</a:t>
            </a:r>
            <a:r>
              <a:rPr lang="en"/>
              <a:t>, then Thread 1 stores?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207" name="Google Shape;207;p27"/>
          <p:cNvSpPr/>
          <p:nvPr/>
        </p:nvSpPr>
        <p:spPr>
          <a:xfrm>
            <a:off x="1142425" y="1449600"/>
            <a:ext cx="1993200" cy="203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1</a:t>
            </a:r>
            <a:endParaRPr sz="4200"/>
          </a:p>
        </p:txBody>
      </p:sp>
      <p:sp>
        <p:nvSpPr>
          <p:cNvPr id="208" name="Google Shape;208;p27"/>
          <p:cNvSpPr txBox="1"/>
          <p:nvPr/>
        </p:nvSpPr>
        <p:spPr>
          <a:xfrm>
            <a:off x="1281125" y="42774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Again t</a:t>
            </a:r>
            <a:r>
              <a:rPr b="1" lang="en"/>
              <a:t>he variable would be at 1, even though two increments occurred!</a:t>
            </a:r>
            <a:endParaRPr/>
          </a:p>
        </p:txBody>
      </p:sp>
      <p:sp>
        <p:nvSpPr>
          <p:cNvPr id="209" name="Google Shape;209;p27"/>
          <p:cNvSpPr txBox="1"/>
          <p:nvPr/>
        </p:nvSpPr>
        <p:spPr>
          <a:xfrm>
            <a:off x="1710175" y="359872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a:p>
            <a:pPr indent="0" lvl="0" marL="0" rtl="0" algn="l">
              <a:spcBef>
                <a:spcPts val="0"/>
              </a:spcBef>
              <a:spcAft>
                <a:spcPts val="0"/>
              </a:spcAft>
              <a:buNone/>
            </a:pPr>
            <a:r>
              <a:rPr lang="en"/>
              <a:t>Memory</a:t>
            </a:r>
            <a:endParaRPr/>
          </a:p>
        </p:txBody>
      </p:sp>
      <p:sp>
        <p:nvSpPr>
          <p:cNvPr id="210" name="Google Shape;210;p27"/>
          <p:cNvSpPr/>
          <p:nvPr/>
        </p:nvSpPr>
        <p:spPr>
          <a:xfrm>
            <a:off x="6288383" y="13059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sp>
        <p:nvSpPr>
          <p:cNvPr id="211" name="Google Shape;211;p27"/>
          <p:cNvSpPr txBox="1"/>
          <p:nvPr/>
        </p:nvSpPr>
        <p:spPr>
          <a:xfrm>
            <a:off x="7134850" y="17056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1</a:t>
            </a:r>
            <a:endParaRPr/>
          </a:p>
        </p:txBody>
      </p:sp>
      <p:cxnSp>
        <p:nvCxnSpPr>
          <p:cNvPr id="212" name="Google Shape;212;p27"/>
          <p:cNvCxnSpPr/>
          <p:nvPr/>
        </p:nvCxnSpPr>
        <p:spPr>
          <a:xfrm>
            <a:off x="3366200" y="1798150"/>
            <a:ext cx="2216400" cy="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7"/>
          <p:cNvCxnSpPr/>
          <p:nvPr/>
        </p:nvCxnSpPr>
        <p:spPr>
          <a:xfrm>
            <a:off x="6496387" y="17056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214" name="Google Shape;214;p27"/>
          <p:cNvSpPr/>
          <p:nvPr/>
        </p:nvSpPr>
        <p:spPr>
          <a:xfrm>
            <a:off x="6294686" y="20400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215" name="Google Shape;215;p27"/>
          <p:cNvSpPr txBox="1"/>
          <p:nvPr/>
        </p:nvSpPr>
        <p:spPr>
          <a:xfrm>
            <a:off x="3925625" y="14318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216" name="Google Shape;216;p27"/>
          <p:cNvCxnSpPr/>
          <p:nvPr/>
        </p:nvCxnSpPr>
        <p:spPr>
          <a:xfrm rot="10800000">
            <a:off x="3505850" y="23668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27"/>
          <p:cNvSpPr txBox="1"/>
          <p:nvPr/>
        </p:nvSpPr>
        <p:spPr>
          <a:xfrm>
            <a:off x="3978600" y="20602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218" name="Google Shape;218;p27"/>
          <p:cNvSpPr/>
          <p:nvPr/>
        </p:nvSpPr>
        <p:spPr>
          <a:xfrm flipH="1">
            <a:off x="5915175" y="12796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6288383" y="26775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cxnSp>
        <p:nvCxnSpPr>
          <p:cNvPr id="220" name="Google Shape;220;p27"/>
          <p:cNvCxnSpPr/>
          <p:nvPr/>
        </p:nvCxnSpPr>
        <p:spPr>
          <a:xfrm>
            <a:off x="6496387" y="30772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221" name="Google Shape;221;p27"/>
          <p:cNvSpPr/>
          <p:nvPr/>
        </p:nvSpPr>
        <p:spPr>
          <a:xfrm>
            <a:off x="6294686" y="34116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222" name="Google Shape;222;p27"/>
          <p:cNvSpPr/>
          <p:nvPr/>
        </p:nvSpPr>
        <p:spPr>
          <a:xfrm flipH="1">
            <a:off x="5915175" y="26512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txBox="1"/>
          <p:nvPr/>
        </p:nvSpPr>
        <p:spPr>
          <a:xfrm>
            <a:off x="7134850" y="30010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2</a:t>
            </a:r>
            <a:endParaRPr/>
          </a:p>
        </p:txBody>
      </p:sp>
      <p:cxnSp>
        <p:nvCxnSpPr>
          <p:cNvPr id="224" name="Google Shape;224;p27"/>
          <p:cNvCxnSpPr/>
          <p:nvPr/>
        </p:nvCxnSpPr>
        <p:spPr>
          <a:xfrm>
            <a:off x="3442400" y="3093550"/>
            <a:ext cx="2216400" cy="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27"/>
          <p:cNvSpPr txBox="1"/>
          <p:nvPr/>
        </p:nvSpPr>
        <p:spPr>
          <a:xfrm>
            <a:off x="4001825" y="27272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226" name="Google Shape;226;p27"/>
          <p:cNvCxnSpPr/>
          <p:nvPr/>
        </p:nvCxnSpPr>
        <p:spPr>
          <a:xfrm rot="10800000">
            <a:off x="3582050" y="36622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27"/>
          <p:cNvSpPr txBox="1"/>
          <p:nvPr/>
        </p:nvSpPr>
        <p:spPr>
          <a:xfrm>
            <a:off x="4054800" y="33556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228" name="Google Shape;228;p27"/>
          <p:cNvSpPr txBox="1"/>
          <p:nvPr/>
        </p:nvSpPr>
        <p:spPr>
          <a:xfrm>
            <a:off x="1253050" y="45748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What happens if: </a:t>
            </a:r>
            <a:r>
              <a:rPr lang="en"/>
              <a:t>Thread 1 loads, then Thread 1 stores, then Thread 2 loads, then Thread 2 stores?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Multithreaded Race Condition</a:t>
            </a:r>
            <a:endParaRPr/>
          </a:p>
        </p:txBody>
      </p:sp>
      <p:sp>
        <p:nvSpPr>
          <p:cNvPr id="234" name="Google Shape;234;p28"/>
          <p:cNvSpPr/>
          <p:nvPr/>
        </p:nvSpPr>
        <p:spPr>
          <a:xfrm>
            <a:off x="1142425" y="1449600"/>
            <a:ext cx="1993200" cy="203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2</a:t>
            </a:r>
            <a:endParaRPr sz="4200"/>
          </a:p>
        </p:txBody>
      </p:sp>
      <p:sp>
        <p:nvSpPr>
          <p:cNvPr id="235" name="Google Shape;235;p28"/>
          <p:cNvSpPr txBox="1"/>
          <p:nvPr/>
        </p:nvSpPr>
        <p:spPr>
          <a:xfrm>
            <a:off x="1281125" y="4277400"/>
            <a:ext cx="7108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The variable would be 2, which is what we want! </a:t>
            </a:r>
            <a:r>
              <a:rPr lang="en"/>
              <a:t>How can we guarantee this behavior?</a:t>
            </a:r>
            <a:endParaRPr/>
          </a:p>
        </p:txBody>
      </p:sp>
      <p:sp>
        <p:nvSpPr>
          <p:cNvPr id="236" name="Google Shape;236;p28"/>
          <p:cNvSpPr txBox="1"/>
          <p:nvPr/>
        </p:nvSpPr>
        <p:spPr>
          <a:xfrm>
            <a:off x="1710175" y="3598725"/>
            <a:ext cx="85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a:t>
            </a:r>
            <a:endParaRPr/>
          </a:p>
          <a:p>
            <a:pPr indent="0" lvl="0" marL="0" rtl="0" algn="l">
              <a:spcBef>
                <a:spcPts val="0"/>
              </a:spcBef>
              <a:spcAft>
                <a:spcPts val="0"/>
              </a:spcAft>
              <a:buNone/>
            </a:pPr>
            <a:r>
              <a:rPr lang="en"/>
              <a:t>Memory</a:t>
            </a:r>
            <a:endParaRPr/>
          </a:p>
        </p:txBody>
      </p:sp>
      <p:sp>
        <p:nvSpPr>
          <p:cNvPr id="237" name="Google Shape;237;p28"/>
          <p:cNvSpPr/>
          <p:nvPr/>
        </p:nvSpPr>
        <p:spPr>
          <a:xfrm>
            <a:off x="6288383" y="13059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sp>
        <p:nvSpPr>
          <p:cNvPr id="238" name="Google Shape;238;p28"/>
          <p:cNvSpPr txBox="1"/>
          <p:nvPr/>
        </p:nvSpPr>
        <p:spPr>
          <a:xfrm>
            <a:off x="7134850" y="17056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1</a:t>
            </a:r>
            <a:endParaRPr/>
          </a:p>
        </p:txBody>
      </p:sp>
      <p:cxnSp>
        <p:nvCxnSpPr>
          <p:cNvPr id="239" name="Google Shape;239;p28"/>
          <p:cNvCxnSpPr/>
          <p:nvPr/>
        </p:nvCxnSpPr>
        <p:spPr>
          <a:xfrm>
            <a:off x="3366200" y="1798150"/>
            <a:ext cx="2216400" cy="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p28"/>
          <p:cNvCxnSpPr/>
          <p:nvPr/>
        </p:nvCxnSpPr>
        <p:spPr>
          <a:xfrm>
            <a:off x="6496387" y="17056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241" name="Google Shape;241;p28"/>
          <p:cNvSpPr/>
          <p:nvPr/>
        </p:nvSpPr>
        <p:spPr>
          <a:xfrm>
            <a:off x="6294686" y="20400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242" name="Google Shape;242;p28"/>
          <p:cNvSpPr txBox="1"/>
          <p:nvPr/>
        </p:nvSpPr>
        <p:spPr>
          <a:xfrm>
            <a:off x="3925625" y="14318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243" name="Google Shape;243;p28"/>
          <p:cNvCxnSpPr/>
          <p:nvPr/>
        </p:nvCxnSpPr>
        <p:spPr>
          <a:xfrm rot="10800000">
            <a:off x="3505850" y="23668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28"/>
          <p:cNvSpPr txBox="1"/>
          <p:nvPr/>
        </p:nvSpPr>
        <p:spPr>
          <a:xfrm>
            <a:off x="3978600" y="20602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245" name="Google Shape;245;p28"/>
          <p:cNvSpPr/>
          <p:nvPr/>
        </p:nvSpPr>
        <p:spPr>
          <a:xfrm flipH="1">
            <a:off x="5915175" y="12796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6288383" y="2677544"/>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0</a:t>
            </a:r>
            <a:endParaRPr sz="2300"/>
          </a:p>
        </p:txBody>
      </p:sp>
      <p:cxnSp>
        <p:nvCxnSpPr>
          <p:cNvPr id="247" name="Google Shape;247;p28"/>
          <p:cNvCxnSpPr/>
          <p:nvPr/>
        </p:nvCxnSpPr>
        <p:spPr>
          <a:xfrm>
            <a:off x="6496387" y="3077256"/>
            <a:ext cx="0" cy="360600"/>
          </a:xfrm>
          <a:prstGeom prst="straightConnector1">
            <a:avLst/>
          </a:prstGeom>
          <a:noFill/>
          <a:ln cap="flat" cmpd="sng" w="9525">
            <a:solidFill>
              <a:srgbClr val="0000FF"/>
            </a:solidFill>
            <a:prstDash val="solid"/>
            <a:round/>
            <a:headEnd len="med" w="med" type="none"/>
            <a:tailEnd len="med" w="med" type="triangle"/>
          </a:ln>
        </p:spPr>
      </p:cxnSp>
      <p:sp>
        <p:nvSpPr>
          <p:cNvPr id="248" name="Google Shape;248;p28"/>
          <p:cNvSpPr/>
          <p:nvPr/>
        </p:nvSpPr>
        <p:spPr>
          <a:xfrm>
            <a:off x="6294686" y="3411609"/>
            <a:ext cx="403500" cy="4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t>1</a:t>
            </a:r>
            <a:endParaRPr sz="2300"/>
          </a:p>
        </p:txBody>
      </p:sp>
      <p:sp>
        <p:nvSpPr>
          <p:cNvPr id="249" name="Google Shape;249;p28"/>
          <p:cNvSpPr/>
          <p:nvPr/>
        </p:nvSpPr>
        <p:spPr>
          <a:xfrm flipH="1">
            <a:off x="5915175" y="2651250"/>
            <a:ext cx="1149900" cy="1212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txBox="1"/>
          <p:nvPr/>
        </p:nvSpPr>
        <p:spPr>
          <a:xfrm>
            <a:off x="7134850" y="3001050"/>
            <a:ext cx="12267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Thread 2</a:t>
            </a:r>
            <a:endParaRPr/>
          </a:p>
        </p:txBody>
      </p:sp>
      <p:cxnSp>
        <p:nvCxnSpPr>
          <p:cNvPr id="251" name="Google Shape;251;p28"/>
          <p:cNvCxnSpPr/>
          <p:nvPr/>
        </p:nvCxnSpPr>
        <p:spPr>
          <a:xfrm>
            <a:off x="3442400" y="3093550"/>
            <a:ext cx="2216400" cy="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28"/>
          <p:cNvSpPr txBox="1"/>
          <p:nvPr/>
        </p:nvSpPr>
        <p:spPr>
          <a:xfrm>
            <a:off x="4001825" y="2727288"/>
            <a:ext cx="13623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cxnSp>
        <p:nvCxnSpPr>
          <p:cNvPr id="253" name="Google Shape;253;p28"/>
          <p:cNvCxnSpPr/>
          <p:nvPr/>
        </p:nvCxnSpPr>
        <p:spPr>
          <a:xfrm rot="10800000">
            <a:off x="3582050" y="3662250"/>
            <a:ext cx="2039100" cy="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28"/>
          <p:cNvSpPr txBox="1"/>
          <p:nvPr/>
        </p:nvSpPr>
        <p:spPr>
          <a:xfrm>
            <a:off x="4054800" y="3355600"/>
            <a:ext cx="857700" cy="1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(un)Related Problem</a:t>
            </a:r>
            <a:endParaRPr/>
          </a:p>
        </p:txBody>
      </p:sp>
      <p:sp>
        <p:nvSpPr>
          <p:cNvPr id="260" name="Google Shape;2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that you and your friends are all trying to tell each other about how horrible the midterm was, but everyone is talking over each other since everyone wants to talk! </a:t>
            </a:r>
            <a:endParaRPr/>
          </a:p>
          <a:p>
            <a:pPr indent="0" lvl="0" marL="0" rtl="0" algn="l">
              <a:spcBef>
                <a:spcPts val="1600"/>
              </a:spcBef>
              <a:spcAft>
                <a:spcPts val="0"/>
              </a:spcAft>
              <a:buNone/>
            </a:pPr>
            <a:r>
              <a:rPr lang="en"/>
              <a:t>After being frustrated for a while, you pick up a stick on the ground and announce that this is the “talking stick.” Only someone holding the stick gets to talk; once they’re done talking, they may put down the stick for someone else to pick up.</a:t>
            </a:r>
            <a:endParaRPr/>
          </a:p>
          <a:p>
            <a:pPr indent="0" lvl="0" marL="0" rtl="0" algn="l">
              <a:spcBef>
                <a:spcPts val="1600"/>
              </a:spcBef>
              <a:spcAft>
                <a:spcPts val="1600"/>
              </a:spcAft>
              <a:buNone/>
            </a:pPr>
            <a:br>
              <a:rPr lang="en"/>
            </a:br>
            <a:r>
              <a:rPr b="1" lang="en"/>
              <a:t>Congrats, you’ve discovered synchronization!</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critical section?</a:t>
            </a:r>
            <a:endParaRPr/>
          </a:p>
          <a:p>
            <a:pPr indent="0" lvl="0" marL="0" rtl="0" algn="l">
              <a:spcBef>
                <a:spcPts val="0"/>
              </a:spcBef>
              <a:spcAft>
                <a:spcPts val="0"/>
              </a:spcAft>
              <a:buNone/>
            </a:pPr>
            <a:r>
              <a:t/>
            </a:r>
            <a:endParaRPr/>
          </a:p>
        </p:txBody>
      </p:sp>
      <p:sp>
        <p:nvSpPr>
          <p:cNvPr id="266" name="Google Shape;266;p30"/>
          <p:cNvSpPr txBox="1"/>
          <p:nvPr>
            <p:ph idx="1" type="body"/>
          </p:nvPr>
        </p:nvSpPr>
        <p:spPr>
          <a:xfrm>
            <a:off x="311700" y="1047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33333"/>
                </a:solidFill>
              </a:rPr>
              <a:t>A Critical Section is a code segment that accesses shared variables and has to be executed as an atomic action. It means that in a group of cooperating processes, at a given point of time, only one process must be executing its critical section. If any other process also wants to execute its critical section, it must wait until the first one finishes.</a:t>
            </a:r>
            <a:endParaRPr>
              <a:solidFill>
                <a:srgbClr val="333333"/>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600"/>
              </a:spcAft>
              <a:buNone/>
            </a:pPr>
            <a:r>
              <a:t/>
            </a:r>
            <a:endParaRPr/>
          </a:p>
        </p:txBody>
      </p:sp>
      <p:pic>
        <p:nvPicPr>
          <p:cNvPr id="267" name="Google Shape;267;p30"/>
          <p:cNvPicPr preferRelativeResize="0"/>
          <p:nvPr/>
        </p:nvPicPr>
        <p:blipFill>
          <a:blip r:embed="rId3">
            <a:alphaModFix/>
          </a:blip>
          <a:stretch>
            <a:fillRect/>
          </a:stretch>
        </p:blipFill>
        <p:spPr>
          <a:xfrm>
            <a:off x="2204125" y="2510575"/>
            <a:ext cx="6389676" cy="24295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atomic operation?</a:t>
            </a:r>
            <a:endParaRPr/>
          </a:p>
        </p:txBody>
      </p:sp>
      <p:sp>
        <p:nvSpPr>
          <p:cNvPr id="273" name="Google Shape;27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latin typeface="Roboto"/>
                <a:ea typeface="Roboto"/>
                <a:cs typeface="Roboto"/>
                <a:sym typeface="Roboto"/>
              </a:rPr>
              <a:t>Atomic operation are those operations that finish their tasks as a whole i.e. no other interruption is allowed before its completion while critical section is that part of the program which cannot be executed concurrently by more than one process. </a:t>
            </a:r>
            <a:endParaRPr>
              <a:solidFill>
                <a:srgbClr val="333333"/>
              </a:solidFill>
              <a:latin typeface="Roboto"/>
              <a:ea typeface="Roboto"/>
              <a:cs typeface="Roboto"/>
              <a:sym typeface="Roboto"/>
            </a:endParaRPr>
          </a:p>
          <a:p>
            <a:pPr indent="0" lvl="0" marL="0" rtl="0" algn="l">
              <a:spcBef>
                <a:spcPts val="1600"/>
              </a:spcBef>
              <a:spcAft>
                <a:spcPts val="0"/>
              </a:spcAft>
              <a:buNone/>
            </a:pPr>
            <a:r>
              <a:t/>
            </a:r>
            <a:endParaRPr>
              <a:solidFill>
                <a:srgbClr val="333333"/>
              </a:solidFill>
              <a:latin typeface="Roboto"/>
              <a:ea typeface="Roboto"/>
              <a:cs typeface="Roboto"/>
              <a:sym typeface="Roboto"/>
            </a:endParaRPr>
          </a:p>
          <a:p>
            <a:pPr indent="0" lvl="0" marL="0" rtl="0" algn="l">
              <a:spcBef>
                <a:spcPts val="1600"/>
              </a:spcBef>
              <a:spcAft>
                <a:spcPts val="1600"/>
              </a:spcAft>
              <a:buNone/>
            </a:pPr>
            <a:r>
              <a:rPr lang="en">
                <a:solidFill>
                  <a:srgbClr val="333333"/>
                </a:solidFill>
                <a:latin typeface="Roboto"/>
                <a:ea typeface="Roboto"/>
                <a:cs typeface="Roboto"/>
                <a:sym typeface="Roboto"/>
              </a:rPr>
              <a:t>We can indeed solve critical section problems using constraints of atomicity like disabling interrupts related to their shared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560725" y="477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we are going to discuss:</a:t>
            </a:r>
            <a:endParaRPr/>
          </a:p>
        </p:txBody>
      </p:sp>
      <p:sp>
        <p:nvSpPr>
          <p:cNvPr id="62" name="Google Shape;62;p14"/>
          <p:cNvSpPr txBox="1"/>
          <p:nvPr>
            <p:ph idx="1" type="body"/>
          </p:nvPr>
        </p:nvSpPr>
        <p:spPr>
          <a:xfrm>
            <a:off x="672000" y="1267450"/>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Overview of Project 2A:The Big Picture</a:t>
            </a:r>
            <a:endParaRPr/>
          </a:p>
          <a:p>
            <a:pPr indent="-342900" lvl="0" marL="457200" rtl="0" algn="l">
              <a:spcBef>
                <a:spcPts val="0"/>
              </a:spcBef>
              <a:spcAft>
                <a:spcPts val="0"/>
              </a:spcAft>
              <a:buSzPts val="1800"/>
              <a:buChar char="●"/>
            </a:pPr>
            <a:r>
              <a:rPr lang="en"/>
              <a:t>Race Conditions</a:t>
            </a:r>
            <a:endParaRPr/>
          </a:p>
          <a:p>
            <a:pPr indent="-342900" lvl="0" marL="457200" rtl="0" algn="l">
              <a:spcBef>
                <a:spcPts val="0"/>
              </a:spcBef>
              <a:spcAft>
                <a:spcPts val="0"/>
              </a:spcAft>
              <a:buSzPts val="1800"/>
              <a:buChar char="●"/>
            </a:pPr>
            <a:r>
              <a:rPr lang="en"/>
              <a:t>Critical Section</a:t>
            </a:r>
            <a:endParaRPr/>
          </a:p>
          <a:p>
            <a:pPr indent="-342900" lvl="0" marL="457200" rtl="0" algn="l">
              <a:spcBef>
                <a:spcPts val="0"/>
              </a:spcBef>
              <a:spcAft>
                <a:spcPts val="0"/>
              </a:spcAft>
              <a:buSzPts val="1800"/>
              <a:buChar char="●"/>
            </a:pPr>
            <a:r>
              <a:rPr lang="en"/>
              <a:t>Atomic Operation</a:t>
            </a:r>
            <a:endParaRPr/>
          </a:p>
          <a:p>
            <a:pPr indent="-342900" lvl="0" marL="457200" rtl="0" algn="l">
              <a:spcBef>
                <a:spcPts val="0"/>
              </a:spcBef>
              <a:spcAft>
                <a:spcPts val="0"/>
              </a:spcAft>
              <a:buSzPts val="1800"/>
              <a:buChar char="●"/>
            </a:pPr>
            <a:r>
              <a:rPr lang="en"/>
              <a:t>Locks</a:t>
            </a:r>
            <a:endParaRPr/>
          </a:p>
          <a:p>
            <a:pPr indent="-342900" lvl="0" marL="457200" rtl="0" algn="l">
              <a:spcBef>
                <a:spcPts val="0"/>
              </a:spcBef>
              <a:spcAft>
                <a:spcPts val="0"/>
              </a:spcAft>
              <a:buSzPts val="1800"/>
              <a:buChar char="●"/>
            </a:pPr>
            <a:r>
              <a:rPr lang="en"/>
              <a:t>Synchronization</a:t>
            </a:r>
            <a:endParaRPr/>
          </a:p>
          <a:p>
            <a:pPr indent="-342900" lvl="1" marL="914400" rtl="0" algn="l">
              <a:spcBef>
                <a:spcPts val="0"/>
              </a:spcBef>
              <a:spcAft>
                <a:spcPts val="0"/>
              </a:spcAft>
              <a:buSzPts val="1800"/>
              <a:buChar char="○"/>
            </a:pPr>
            <a:r>
              <a:rPr lang="en" sz="1800"/>
              <a:t>Course grained</a:t>
            </a:r>
            <a:endParaRPr sz="1800"/>
          </a:p>
          <a:p>
            <a:pPr indent="-342900" lvl="1" marL="914400" rtl="0" algn="l">
              <a:spcBef>
                <a:spcPts val="0"/>
              </a:spcBef>
              <a:spcAft>
                <a:spcPts val="0"/>
              </a:spcAft>
              <a:buSzPts val="1800"/>
              <a:buChar char="○"/>
            </a:pPr>
            <a:r>
              <a:rPr lang="en" sz="1800"/>
              <a:t>Fine grained</a:t>
            </a:r>
            <a:endParaRPr sz="1800"/>
          </a:p>
          <a:p>
            <a:pPr indent="-342900" lvl="0" marL="457200" rtl="0" algn="l">
              <a:spcBef>
                <a:spcPts val="0"/>
              </a:spcBef>
              <a:spcAft>
                <a:spcPts val="0"/>
              </a:spcAft>
              <a:buSzPts val="1800"/>
              <a:buChar char="●"/>
            </a:pPr>
            <a:r>
              <a:rPr lang="en"/>
              <a:t>Deadlocks</a:t>
            </a:r>
            <a:endParaRPr/>
          </a:p>
          <a:p>
            <a:pPr indent="-342900" lvl="0" marL="457200" rtl="0" algn="l">
              <a:spcBef>
                <a:spcPts val="0"/>
              </a:spcBef>
              <a:spcAft>
                <a:spcPts val="0"/>
              </a:spcAft>
              <a:buSzPts val="1800"/>
              <a:buChar char="●"/>
            </a:pPr>
            <a:r>
              <a:rPr lang="en"/>
              <a:t>Code example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Locks Solve Race Conditions</a:t>
            </a:r>
            <a:endParaRPr/>
          </a:p>
        </p:txBody>
      </p:sp>
      <p:sp>
        <p:nvSpPr>
          <p:cNvPr id="279" name="Google Shape;27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Locks are just the thread analog for talking sticks. When a thread wants to enter the </a:t>
            </a:r>
            <a:r>
              <a:rPr b="1" lang="en"/>
              <a:t>critical section </a:t>
            </a:r>
            <a:r>
              <a:rPr lang="en"/>
              <a:t>(a part of</a:t>
            </a:r>
            <a:r>
              <a:rPr lang="en"/>
              <a:t> the code that has a race condition), it must claim ownership of the lock before entering. This means that only one thread is allowed at a time!</a:t>
            </a:r>
            <a:endParaRPr/>
          </a:p>
          <a:p>
            <a:pPr indent="0" lvl="0" marL="0" rtl="0" algn="l">
              <a:spcBef>
                <a:spcPts val="1600"/>
              </a:spcBef>
              <a:spcAft>
                <a:spcPts val="0"/>
              </a:spcAft>
              <a:buNone/>
            </a:pPr>
            <a:r>
              <a:rPr lang="en"/>
              <a:t>Once the critical section is complete, the thread must release the lock so that other threads may get a chance at performing work in the critical section too.</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The act of making your code thread-safe (preventing race conditions from leaving your program in an invalid state) is called </a:t>
            </a:r>
            <a:r>
              <a:rPr b="1" lang="en"/>
              <a:t>synchronization</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3"/>
          <p:cNvSpPr/>
          <p:nvPr/>
        </p:nvSpPr>
        <p:spPr>
          <a:xfrm>
            <a:off x="3226649" y="1170125"/>
            <a:ext cx="2414400" cy="69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p:nvPr/>
        </p:nvSpPr>
        <p:spPr>
          <a:xfrm>
            <a:off x="3122775" y="1087050"/>
            <a:ext cx="2610900" cy="1654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86" name="Google Shape;286;p33"/>
          <p:cNvSpPr/>
          <p:nvPr/>
        </p:nvSpPr>
        <p:spPr>
          <a:xfrm>
            <a:off x="1768424" y="3110775"/>
            <a:ext cx="871800" cy="1781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a:off x="6254826" y="1170125"/>
            <a:ext cx="2414400" cy="69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flipH="1">
            <a:off x="647171" y="2030490"/>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flipH="1">
            <a:off x="1932015" y="1261957"/>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Synchronizing Add</a:t>
            </a:r>
            <a:endParaRPr/>
          </a:p>
        </p:txBody>
      </p:sp>
      <p:sp>
        <p:nvSpPr>
          <p:cNvPr id="291" name="Google Shape;291;p33"/>
          <p:cNvSpPr/>
          <p:nvPr/>
        </p:nvSpPr>
        <p:spPr>
          <a:xfrm>
            <a:off x="647053" y="1271331"/>
            <a:ext cx="499800" cy="50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292" name="Google Shape;292;p33"/>
          <p:cNvSpPr/>
          <p:nvPr/>
        </p:nvSpPr>
        <p:spPr>
          <a:xfrm>
            <a:off x="2101074" y="1273885"/>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sp>
        <p:nvSpPr>
          <p:cNvPr id="293" name="Google Shape;293;p33"/>
          <p:cNvSpPr txBox="1"/>
          <p:nvPr/>
        </p:nvSpPr>
        <p:spPr>
          <a:xfrm>
            <a:off x="2485068" y="1455210"/>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1</a:t>
            </a:r>
            <a:endParaRPr/>
          </a:p>
        </p:txBody>
      </p:sp>
      <p:cxnSp>
        <p:nvCxnSpPr>
          <p:cNvPr id="294" name="Google Shape;294;p33"/>
          <p:cNvCxnSpPr/>
          <p:nvPr/>
        </p:nvCxnSpPr>
        <p:spPr>
          <a:xfrm>
            <a:off x="1319182" y="1630661"/>
            <a:ext cx="529500" cy="18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33"/>
          <p:cNvCxnSpPr/>
          <p:nvPr/>
        </p:nvCxnSpPr>
        <p:spPr>
          <a:xfrm>
            <a:off x="2195433" y="1455212"/>
            <a:ext cx="0" cy="163800"/>
          </a:xfrm>
          <a:prstGeom prst="straightConnector1">
            <a:avLst/>
          </a:prstGeom>
          <a:noFill/>
          <a:ln cap="flat" cmpd="sng" w="9525">
            <a:solidFill>
              <a:srgbClr val="0000FF"/>
            </a:solidFill>
            <a:prstDash val="solid"/>
            <a:round/>
            <a:headEnd len="med" w="med" type="none"/>
            <a:tailEnd len="med" w="med" type="triangle"/>
          </a:ln>
        </p:spPr>
      </p:cxnSp>
      <p:sp>
        <p:nvSpPr>
          <p:cNvPr id="296" name="Google Shape;296;p33"/>
          <p:cNvSpPr/>
          <p:nvPr/>
        </p:nvSpPr>
        <p:spPr>
          <a:xfrm>
            <a:off x="2103933" y="1606890"/>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297" name="Google Shape;297;p33"/>
          <p:cNvSpPr txBox="1"/>
          <p:nvPr/>
        </p:nvSpPr>
        <p:spPr>
          <a:xfrm>
            <a:off x="1300119" y="1331019"/>
            <a:ext cx="618000" cy="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Load</a:t>
            </a:r>
            <a:endParaRPr/>
          </a:p>
        </p:txBody>
      </p:sp>
      <p:sp>
        <p:nvSpPr>
          <p:cNvPr id="298" name="Google Shape;298;p33"/>
          <p:cNvSpPr/>
          <p:nvPr/>
        </p:nvSpPr>
        <p:spPr>
          <a:xfrm>
            <a:off x="816230" y="2042418"/>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cxnSp>
        <p:nvCxnSpPr>
          <p:cNvPr id="299" name="Google Shape;299;p33"/>
          <p:cNvCxnSpPr/>
          <p:nvPr/>
        </p:nvCxnSpPr>
        <p:spPr>
          <a:xfrm>
            <a:off x="910589" y="2223746"/>
            <a:ext cx="0" cy="163800"/>
          </a:xfrm>
          <a:prstGeom prst="straightConnector1">
            <a:avLst/>
          </a:prstGeom>
          <a:noFill/>
          <a:ln cap="flat" cmpd="sng" w="9525">
            <a:solidFill>
              <a:srgbClr val="0000FF"/>
            </a:solidFill>
            <a:prstDash val="solid"/>
            <a:round/>
            <a:headEnd len="med" w="med" type="none"/>
            <a:tailEnd len="med" w="med" type="triangle"/>
          </a:ln>
        </p:spPr>
      </p:cxnSp>
      <p:sp>
        <p:nvSpPr>
          <p:cNvPr id="300" name="Google Shape;300;p33"/>
          <p:cNvSpPr/>
          <p:nvPr/>
        </p:nvSpPr>
        <p:spPr>
          <a:xfrm>
            <a:off x="819089" y="2375423"/>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01" name="Google Shape;301;p33"/>
          <p:cNvSpPr/>
          <p:nvPr/>
        </p:nvSpPr>
        <p:spPr>
          <a:xfrm>
            <a:off x="416063" y="1170125"/>
            <a:ext cx="2414400" cy="69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
          <p:cNvSpPr/>
          <p:nvPr/>
        </p:nvSpPr>
        <p:spPr>
          <a:xfrm flipH="1">
            <a:off x="3457757" y="2165938"/>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3"/>
          <p:cNvSpPr/>
          <p:nvPr/>
        </p:nvSpPr>
        <p:spPr>
          <a:xfrm flipH="1">
            <a:off x="4742601" y="1261957"/>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3"/>
          <p:cNvSpPr/>
          <p:nvPr/>
        </p:nvSpPr>
        <p:spPr>
          <a:xfrm>
            <a:off x="3457639" y="1271331"/>
            <a:ext cx="499800" cy="50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305" name="Google Shape;305;p33"/>
          <p:cNvSpPr/>
          <p:nvPr/>
        </p:nvSpPr>
        <p:spPr>
          <a:xfrm>
            <a:off x="4911660" y="1273885"/>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sp>
        <p:nvSpPr>
          <p:cNvPr id="306" name="Google Shape;306;p33"/>
          <p:cNvSpPr txBox="1"/>
          <p:nvPr/>
        </p:nvSpPr>
        <p:spPr>
          <a:xfrm>
            <a:off x="5295654" y="1455210"/>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a:t>
            </a:r>
            <a:endParaRPr/>
          </a:p>
        </p:txBody>
      </p:sp>
      <p:cxnSp>
        <p:nvCxnSpPr>
          <p:cNvPr id="307" name="Google Shape;307;p33"/>
          <p:cNvCxnSpPr/>
          <p:nvPr/>
        </p:nvCxnSpPr>
        <p:spPr>
          <a:xfrm>
            <a:off x="5006020" y="1455212"/>
            <a:ext cx="0" cy="163800"/>
          </a:xfrm>
          <a:prstGeom prst="straightConnector1">
            <a:avLst/>
          </a:prstGeom>
          <a:noFill/>
          <a:ln cap="flat" cmpd="sng" w="9525">
            <a:solidFill>
              <a:srgbClr val="0000FF"/>
            </a:solidFill>
            <a:prstDash val="solid"/>
            <a:round/>
            <a:headEnd len="med" w="med" type="none"/>
            <a:tailEnd len="med" w="med" type="triangle"/>
          </a:ln>
        </p:spPr>
      </p:cxnSp>
      <p:sp>
        <p:nvSpPr>
          <p:cNvPr id="308" name="Google Shape;308;p33"/>
          <p:cNvSpPr/>
          <p:nvPr/>
        </p:nvSpPr>
        <p:spPr>
          <a:xfrm>
            <a:off x="4914519" y="1606890"/>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09" name="Google Shape;309;p33"/>
          <p:cNvSpPr/>
          <p:nvPr/>
        </p:nvSpPr>
        <p:spPr>
          <a:xfrm>
            <a:off x="3626816" y="2177866"/>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cxnSp>
        <p:nvCxnSpPr>
          <p:cNvPr id="310" name="Google Shape;310;p33"/>
          <p:cNvCxnSpPr/>
          <p:nvPr/>
        </p:nvCxnSpPr>
        <p:spPr>
          <a:xfrm>
            <a:off x="3721175" y="2359193"/>
            <a:ext cx="0" cy="163800"/>
          </a:xfrm>
          <a:prstGeom prst="straightConnector1">
            <a:avLst/>
          </a:prstGeom>
          <a:noFill/>
          <a:ln cap="flat" cmpd="sng" w="9525">
            <a:solidFill>
              <a:srgbClr val="0000FF"/>
            </a:solidFill>
            <a:prstDash val="solid"/>
            <a:round/>
            <a:headEnd len="med" w="med" type="none"/>
            <a:tailEnd len="med" w="med" type="triangle"/>
          </a:ln>
        </p:spPr>
      </p:cxnSp>
      <p:sp>
        <p:nvSpPr>
          <p:cNvPr id="311" name="Google Shape;311;p33"/>
          <p:cNvSpPr/>
          <p:nvPr/>
        </p:nvSpPr>
        <p:spPr>
          <a:xfrm>
            <a:off x="3629675" y="2510871"/>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12" name="Google Shape;312;p33"/>
          <p:cNvSpPr txBox="1"/>
          <p:nvPr/>
        </p:nvSpPr>
        <p:spPr>
          <a:xfrm>
            <a:off x="1923195" y="3101669"/>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a:t>
            </a:r>
            <a:endParaRPr/>
          </a:p>
        </p:txBody>
      </p:sp>
      <p:cxnSp>
        <p:nvCxnSpPr>
          <p:cNvPr id="313" name="Google Shape;313;p33"/>
          <p:cNvCxnSpPr/>
          <p:nvPr/>
        </p:nvCxnSpPr>
        <p:spPr>
          <a:xfrm>
            <a:off x="3707471" y="1844320"/>
            <a:ext cx="0" cy="269700"/>
          </a:xfrm>
          <a:prstGeom prst="straightConnector1">
            <a:avLst/>
          </a:prstGeom>
          <a:noFill/>
          <a:ln cap="flat" cmpd="sng" w="9525">
            <a:solidFill>
              <a:schemeClr val="dk2"/>
            </a:solidFill>
            <a:prstDash val="solid"/>
            <a:round/>
            <a:headEnd len="med" w="med" type="none"/>
            <a:tailEnd len="med" w="med" type="triangle"/>
          </a:ln>
        </p:spPr>
      </p:cxnSp>
      <p:sp>
        <p:nvSpPr>
          <p:cNvPr id="314" name="Google Shape;314;p33"/>
          <p:cNvSpPr/>
          <p:nvPr/>
        </p:nvSpPr>
        <p:spPr>
          <a:xfrm>
            <a:off x="3626949" y="1926264"/>
            <a:ext cx="183000" cy="183000"/>
          </a:xfrm>
          <a:prstGeom prst="mathMultiply">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3"/>
          <p:cNvSpPr txBox="1"/>
          <p:nvPr/>
        </p:nvSpPr>
        <p:spPr>
          <a:xfrm>
            <a:off x="3786682" y="1856429"/>
            <a:ext cx="16422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Cannot Load since no lock</a:t>
            </a:r>
            <a:endParaRPr sz="900"/>
          </a:p>
        </p:txBody>
      </p:sp>
      <p:sp>
        <p:nvSpPr>
          <p:cNvPr id="316" name="Google Shape;316;p33"/>
          <p:cNvSpPr/>
          <p:nvPr/>
        </p:nvSpPr>
        <p:spPr>
          <a:xfrm flipH="1">
            <a:off x="6485934" y="2165938"/>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3"/>
          <p:cNvSpPr/>
          <p:nvPr/>
        </p:nvSpPr>
        <p:spPr>
          <a:xfrm flipH="1">
            <a:off x="7770778" y="1261957"/>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a:off x="6485816" y="1271331"/>
            <a:ext cx="499800" cy="50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319" name="Google Shape;319;p33"/>
          <p:cNvSpPr/>
          <p:nvPr/>
        </p:nvSpPr>
        <p:spPr>
          <a:xfrm>
            <a:off x="7939837" y="1273885"/>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sp>
        <p:nvSpPr>
          <p:cNvPr id="320" name="Google Shape;320;p33"/>
          <p:cNvSpPr txBox="1"/>
          <p:nvPr/>
        </p:nvSpPr>
        <p:spPr>
          <a:xfrm>
            <a:off x="8323831" y="1455210"/>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a:t>
            </a:r>
            <a:endParaRPr/>
          </a:p>
        </p:txBody>
      </p:sp>
      <p:cxnSp>
        <p:nvCxnSpPr>
          <p:cNvPr id="321" name="Google Shape;321;p33"/>
          <p:cNvCxnSpPr/>
          <p:nvPr/>
        </p:nvCxnSpPr>
        <p:spPr>
          <a:xfrm rot="10800000">
            <a:off x="7213702" y="1632882"/>
            <a:ext cx="413400" cy="36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33"/>
          <p:cNvCxnSpPr/>
          <p:nvPr/>
        </p:nvCxnSpPr>
        <p:spPr>
          <a:xfrm>
            <a:off x="8034197" y="1455212"/>
            <a:ext cx="0" cy="163800"/>
          </a:xfrm>
          <a:prstGeom prst="straightConnector1">
            <a:avLst/>
          </a:prstGeom>
          <a:noFill/>
          <a:ln cap="flat" cmpd="sng" w="9525">
            <a:solidFill>
              <a:srgbClr val="0000FF"/>
            </a:solidFill>
            <a:prstDash val="solid"/>
            <a:round/>
            <a:headEnd len="med" w="med" type="none"/>
            <a:tailEnd len="med" w="med" type="triangle"/>
          </a:ln>
        </p:spPr>
      </p:cxnSp>
      <p:sp>
        <p:nvSpPr>
          <p:cNvPr id="323" name="Google Shape;323;p33"/>
          <p:cNvSpPr/>
          <p:nvPr/>
        </p:nvSpPr>
        <p:spPr>
          <a:xfrm>
            <a:off x="7942696" y="1606890"/>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24" name="Google Shape;324;p33"/>
          <p:cNvSpPr txBox="1"/>
          <p:nvPr/>
        </p:nvSpPr>
        <p:spPr>
          <a:xfrm>
            <a:off x="7138882" y="1331019"/>
            <a:ext cx="618000" cy="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Store</a:t>
            </a:r>
            <a:endParaRPr/>
          </a:p>
        </p:txBody>
      </p:sp>
      <p:sp>
        <p:nvSpPr>
          <p:cNvPr id="325" name="Google Shape;325;p33"/>
          <p:cNvSpPr/>
          <p:nvPr/>
        </p:nvSpPr>
        <p:spPr>
          <a:xfrm>
            <a:off x="6654993" y="2177866"/>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cxnSp>
        <p:nvCxnSpPr>
          <p:cNvPr id="326" name="Google Shape;326;p33"/>
          <p:cNvCxnSpPr/>
          <p:nvPr/>
        </p:nvCxnSpPr>
        <p:spPr>
          <a:xfrm>
            <a:off x="6749352" y="2359193"/>
            <a:ext cx="0" cy="163800"/>
          </a:xfrm>
          <a:prstGeom prst="straightConnector1">
            <a:avLst/>
          </a:prstGeom>
          <a:noFill/>
          <a:ln cap="flat" cmpd="sng" w="9525">
            <a:solidFill>
              <a:srgbClr val="0000FF"/>
            </a:solidFill>
            <a:prstDash val="solid"/>
            <a:round/>
            <a:headEnd len="med" w="med" type="none"/>
            <a:tailEnd len="med" w="med" type="triangle"/>
          </a:ln>
        </p:spPr>
      </p:cxnSp>
      <p:sp>
        <p:nvSpPr>
          <p:cNvPr id="327" name="Google Shape;327;p33"/>
          <p:cNvSpPr/>
          <p:nvPr/>
        </p:nvSpPr>
        <p:spPr>
          <a:xfrm>
            <a:off x="6657852" y="2510871"/>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28" name="Google Shape;328;p33"/>
          <p:cNvSpPr txBox="1"/>
          <p:nvPr/>
        </p:nvSpPr>
        <p:spPr>
          <a:xfrm>
            <a:off x="5401422" y="3092569"/>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a:t>
            </a:r>
            <a:endParaRPr/>
          </a:p>
        </p:txBody>
      </p:sp>
      <p:sp>
        <p:nvSpPr>
          <p:cNvPr id="329" name="Google Shape;329;p33"/>
          <p:cNvSpPr/>
          <p:nvPr/>
        </p:nvSpPr>
        <p:spPr>
          <a:xfrm flipH="1">
            <a:off x="1940907" y="4105211"/>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flipH="1">
            <a:off x="3225751" y="3201230"/>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1940789" y="3210605"/>
            <a:ext cx="499800" cy="50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332" name="Google Shape;332;p33"/>
          <p:cNvSpPr/>
          <p:nvPr/>
        </p:nvSpPr>
        <p:spPr>
          <a:xfrm>
            <a:off x="3394810" y="3213158"/>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sp>
        <p:nvSpPr>
          <p:cNvPr id="333" name="Google Shape;333;p33"/>
          <p:cNvSpPr txBox="1"/>
          <p:nvPr/>
        </p:nvSpPr>
        <p:spPr>
          <a:xfrm>
            <a:off x="3778804" y="3394483"/>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a:t>
            </a:r>
            <a:endParaRPr/>
          </a:p>
        </p:txBody>
      </p:sp>
      <p:cxnSp>
        <p:nvCxnSpPr>
          <p:cNvPr id="334" name="Google Shape;334;p33"/>
          <p:cNvCxnSpPr/>
          <p:nvPr/>
        </p:nvCxnSpPr>
        <p:spPr>
          <a:xfrm>
            <a:off x="3489170" y="3394486"/>
            <a:ext cx="0" cy="163800"/>
          </a:xfrm>
          <a:prstGeom prst="straightConnector1">
            <a:avLst/>
          </a:prstGeom>
          <a:noFill/>
          <a:ln cap="flat" cmpd="sng" w="9525">
            <a:solidFill>
              <a:srgbClr val="0000FF"/>
            </a:solidFill>
            <a:prstDash val="solid"/>
            <a:round/>
            <a:headEnd len="med" w="med" type="none"/>
            <a:tailEnd len="med" w="med" type="triangle"/>
          </a:ln>
        </p:spPr>
      </p:cxnSp>
      <p:sp>
        <p:nvSpPr>
          <p:cNvPr id="335" name="Google Shape;335;p33"/>
          <p:cNvSpPr/>
          <p:nvPr/>
        </p:nvSpPr>
        <p:spPr>
          <a:xfrm>
            <a:off x="3397669" y="3546164"/>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36" name="Google Shape;336;p33"/>
          <p:cNvSpPr/>
          <p:nvPr/>
        </p:nvSpPr>
        <p:spPr>
          <a:xfrm>
            <a:off x="2109966" y="4117139"/>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cxnSp>
        <p:nvCxnSpPr>
          <p:cNvPr id="337" name="Google Shape;337;p33"/>
          <p:cNvCxnSpPr/>
          <p:nvPr/>
        </p:nvCxnSpPr>
        <p:spPr>
          <a:xfrm>
            <a:off x="2204325" y="4298467"/>
            <a:ext cx="0" cy="163800"/>
          </a:xfrm>
          <a:prstGeom prst="straightConnector1">
            <a:avLst/>
          </a:prstGeom>
          <a:noFill/>
          <a:ln cap="flat" cmpd="sng" w="9525">
            <a:solidFill>
              <a:srgbClr val="0000FF"/>
            </a:solidFill>
            <a:prstDash val="solid"/>
            <a:round/>
            <a:headEnd len="med" w="med" type="none"/>
            <a:tailEnd len="med" w="med" type="triangle"/>
          </a:ln>
        </p:spPr>
      </p:cxnSp>
      <p:sp>
        <p:nvSpPr>
          <p:cNvPr id="338" name="Google Shape;338;p33"/>
          <p:cNvSpPr/>
          <p:nvPr/>
        </p:nvSpPr>
        <p:spPr>
          <a:xfrm>
            <a:off x="2112825" y="4450145"/>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39" name="Google Shape;339;p33"/>
          <p:cNvSpPr txBox="1"/>
          <p:nvPr/>
        </p:nvSpPr>
        <p:spPr>
          <a:xfrm>
            <a:off x="1990919" y="4591595"/>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a:t>
            </a:r>
            <a:endParaRPr/>
          </a:p>
        </p:txBody>
      </p:sp>
      <p:sp>
        <p:nvSpPr>
          <p:cNvPr id="340" name="Google Shape;340;p33"/>
          <p:cNvSpPr/>
          <p:nvPr/>
        </p:nvSpPr>
        <p:spPr>
          <a:xfrm flipH="1">
            <a:off x="5419134" y="4096111"/>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flipH="1">
            <a:off x="6703978" y="3192130"/>
            <a:ext cx="521400" cy="55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a:off x="5419016" y="3201505"/>
            <a:ext cx="499800" cy="50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4200"/>
              <a:t>0</a:t>
            </a:r>
            <a:endParaRPr sz="4200"/>
          </a:p>
        </p:txBody>
      </p:sp>
      <p:sp>
        <p:nvSpPr>
          <p:cNvPr id="343" name="Google Shape;343;p33"/>
          <p:cNvSpPr/>
          <p:nvPr/>
        </p:nvSpPr>
        <p:spPr>
          <a:xfrm>
            <a:off x="6873037" y="3204058"/>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sp>
        <p:nvSpPr>
          <p:cNvPr id="344" name="Google Shape;344;p33"/>
          <p:cNvSpPr txBox="1"/>
          <p:nvPr/>
        </p:nvSpPr>
        <p:spPr>
          <a:xfrm>
            <a:off x="7257031" y="3385383"/>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a:t>
            </a:r>
            <a:endParaRPr/>
          </a:p>
        </p:txBody>
      </p:sp>
      <p:cxnSp>
        <p:nvCxnSpPr>
          <p:cNvPr id="345" name="Google Shape;345;p33"/>
          <p:cNvCxnSpPr/>
          <p:nvPr/>
        </p:nvCxnSpPr>
        <p:spPr>
          <a:xfrm>
            <a:off x="6967397" y="3385386"/>
            <a:ext cx="0" cy="163800"/>
          </a:xfrm>
          <a:prstGeom prst="straightConnector1">
            <a:avLst/>
          </a:prstGeom>
          <a:noFill/>
          <a:ln cap="flat" cmpd="sng" w="9525">
            <a:solidFill>
              <a:srgbClr val="0000FF"/>
            </a:solidFill>
            <a:prstDash val="solid"/>
            <a:round/>
            <a:headEnd len="med" w="med" type="none"/>
            <a:tailEnd len="med" w="med" type="triangle"/>
          </a:ln>
        </p:spPr>
      </p:cxnSp>
      <p:sp>
        <p:nvSpPr>
          <p:cNvPr id="346" name="Google Shape;346;p33"/>
          <p:cNvSpPr/>
          <p:nvPr/>
        </p:nvSpPr>
        <p:spPr>
          <a:xfrm>
            <a:off x="6875896" y="3537064"/>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47" name="Google Shape;347;p33"/>
          <p:cNvSpPr/>
          <p:nvPr/>
        </p:nvSpPr>
        <p:spPr>
          <a:xfrm>
            <a:off x="5588193" y="4108039"/>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0</a:t>
            </a:r>
            <a:endParaRPr sz="1500"/>
          </a:p>
        </p:txBody>
      </p:sp>
      <p:cxnSp>
        <p:nvCxnSpPr>
          <p:cNvPr id="348" name="Google Shape;348;p33"/>
          <p:cNvCxnSpPr/>
          <p:nvPr/>
        </p:nvCxnSpPr>
        <p:spPr>
          <a:xfrm>
            <a:off x="5682552" y="4289367"/>
            <a:ext cx="0" cy="163800"/>
          </a:xfrm>
          <a:prstGeom prst="straightConnector1">
            <a:avLst/>
          </a:prstGeom>
          <a:noFill/>
          <a:ln cap="flat" cmpd="sng" w="9525">
            <a:solidFill>
              <a:srgbClr val="0000FF"/>
            </a:solidFill>
            <a:prstDash val="solid"/>
            <a:round/>
            <a:headEnd len="med" w="med" type="none"/>
            <a:tailEnd len="med" w="med" type="triangle"/>
          </a:ln>
        </p:spPr>
      </p:cxnSp>
      <p:sp>
        <p:nvSpPr>
          <p:cNvPr id="349" name="Google Shape;349;p33"/>
          <p:cNvSpPr/>
          <p:nvPr/>
        </p:nvSpPr>
        <p:spPr>
          <a:xfrm>
            <a:off x="5591052" y="4441045"/>
            <a:ext cx="183000" cy="18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1</a:t>
            </a:r>
            <a:endParaRPr sz="1500"/>
          </a:p>
        </p:txBody>
      </p:sp>
      <p:sp>
        <p:nvSpPr>
          <p:cNvPr id="350" name="Google Shape;350;p33"/>
          <p:cNvSpPr txBox="1"/>
          <p:nvPr/>
        </p:nvSpPr>
        <p:spPr>
          <a:xfrm>
            <a:off x="5469146" y="4582495"/>
            <a:ext cx="5565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a:t>
            </a:r>
            <a:endParaRPr/>
          </a:p>
        </p:txBody>
      </p:sp>
      <p:cxnSp>
        <p:nvCxnSpPr>
          <p:cNvPr id="351" name="Google Shape;351;p33"/>
          <p:cNvCxnSpPr/>
          <p:nvPr/>
        </p:nvCxnSpPr>
        <p:spPr>
          <a:xfrm>
            <a:off x="5668848" y="3774493"/>
            <a:ext cx="0" cy="2697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33"/>
          <p:cNvSpPr txBox="1"/>
          <p:nvPr/>
        </p:nvSpPr>
        <p:spPr>
          <a:xfrm>
            <a:off x="5595659" y="3710403"/>
            <a:ext cx="16422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Load</a:t>
            </a:r>
            <a:endParaRPr sz="1100"/>
          </a:p>
        </p:txBody>
      </p:sp>
      <p:sp>
        <p:nvSpPr>
          <p:cNvPr id="353" name="Google Shape;353;p33"/>
          <p:cNvSpPr/>
          <p:nvPr/>
        </p:nvSpPr>
        <p:spPr>
          <a:xfrm>
            <a:off x="2942156" y="1648570"/>
            <a:ext cx="183000" cy="5091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a:off x="5820466" y="1657046"/>
            <a:ext cx="183000" cy="5091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a:off x="5297844" y="3077568"/>
            <a:ext cx="789900" cy="1781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33"/>
          <p:cNvCxnSpPr/>
          <p:nvPr/>
        </p:nvCxnSpPr>
        <p:spPr>
          <a:xfrm rot="10800000">
            <a:off x="2201466" y="3771239"/>
            <a:ext cx="0" cy="3459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33"/>
          <p:cNvSpPr txBox="1"/>
          <p:nvPr/>
        </p:nvSpPr>
        <p:spPr>
          <a:xfrm>
            <a:off x="2173809" y="3795703"/>
            <a:ext cx="16422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Store</a:t>
            </a:r>
            <a:endParaRPr sz="1100"/>
          </a:p>
        </p:txBody>
      </p:sp>
      <p:sp>
        <p:nvSpPr>
          <p:cNvPr id="358" name="Google Shape;358;p33"/>
          <p:cNvSpPr/>
          <p:nvPr/>
        </p:nvSpPr>
        <p:spPr>
          <a:xfrm>
            <a:off x="303375" y="1087050"/>
            <a:ext cx="2610900" cy="1654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a:off x="6170775" y="1087050"/>
            <a:ext cx="2610900" cy="1654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a:off x="5111300" y="3012675"/>
            <a:ext cx="2610900" cy="2004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a:off x="1517675" y="3012675"/>
            <a:ext cx="2610900" cy="2004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
          <p:cNvSpPr/>
          <p:nvPr/>
        </p:nvSpPr>
        <p:spPr>
          <a:xfrm flipH="1" rot="-5400000">
            <a:off x="7937150" y="3155475"/>
            <a:ext cx="556500" cy="699300"/>
          </a:xfrm>
          <a:prstGeom prst="bentUpArrow">
            <a:avLst>
              <a:gd fmla="val 25000" name="adj1"/>
              <a:gd fmla="val 23319" name="adj2"/>
              <a:gd fmla="val 25000" name="adj3"/>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a:off x="4412950" y="3719700"/>
            <a:ext cx="413400" cy="4149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a:off x="6769375" y="175250"/>
            <a:ext cx="1911600" cy="65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This notation means the thread owns the lock</a:t>
            </a:r>
            <a:endParaRPr/>
          </a:p>
        </p:txBody>
      </p:sp>
      <p:sp>
        <p:nvSpPr>
          <p:cNvPr id="365" name="Google Shape;365;p33"/>
          <p:cNvSpPr txBox="1"/>
          <p:nvPr/>
        </p:nvSpPr>
        <p:spPr>
          <a:xfrm>
            <a:off x="1104275" y="2223750"/>
            <a:ext cx="4134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a:t>
            </a:r>
            <a:endParaRPr/>
          </a:p>
        </p:txBody>
      </p:sp>
      <p:sp>
        <p:nvSpPr>
          <p:cNvPr id="366" name="Google Shape;366;p33"/>
          <p:cNvSpPr txBox="1"/>
          <p:nvPr/>
        </p:nvSpPr>
        <p:spPr>
          <a:xfrm>
            <a:off x="3913150" y="2233075"/>
            <a:ext cx="499800" cy="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a:t>
            </a:r>
            <a:endParaRPr/>
          </a:p>
        </p:txBody>
      </p:sp>
      <p:sp>
        <p:nvSpPr>
          <p:cNvPr id="367" name="Google Shape;367;p33"/>
          <p:cNvSpPr txBox="1"/>
          <p:nvPr/>
        </p:nvSpPr>
        <p:spPr>
          <a:xfrm>
            <a:off x="6936475" y="2242675"/>
            <a:ext cx="413400" cy="1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Coarse-Grained Synchronization</a:t>
            </a:r>
            <a:endParaRPr/>
          </a:p>
        </p:txBody>
      </p:sp>
      <p:sp>
        <p:nvSpPr>
          <p:cNvPr id="373" name="Google Shape;373;p34"/>
          <p:cNvSpPr txBox="1"/>
          <p:nvPr>
            <p:ph idx="1" type="body"/>
          </p:nvPr>
        </p:nvSpPr>
        <p:spPr>
          <a:xfrm>
            <a:off x="262250" y="1443050"/>
            <a:ext cx="8520600" cy="20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extend these ideas to more complicated settings. For instance suppose you have a linked list shared amongst multiple threads, and you want to avoid all race conditions. </a:t>
            </a:r>
            <a:endParaRPr/>
          </a:p>
          <a:p>
            <a:pPr indent="0" lvl="0" marL="0" rtl="0" algn="l">
              <a:spcBef>
                <a:spcPts val="1600"/>
              </a:spcBef>
              <a:spcAft>
                <a:spcPts val="0"/>
              </a:spcAft>
              <a:buNone/>
            </a:pPr>
            <a:r>
              <a:rPr lang="en"/>
              <a:t>What could be a race condition that occurs with linked lists?</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Coarse-Grained Synchronization</a:t>
            </a:r>
            <a:endParaRPr/>
          </a:p>
          <a:p>
            <a:pPr indent="0" lvl="0" marL="0" rtl="0" algn="l">
              <a:spcBef>
                <a:spcPts val="0"/>
              </a:spcBef>
              <a:spcAft>
                <a:spcPts val="0"/>
              </a:spcAft>
              <a:buNone/>
            </a:pPr>
            <a:r>
              <a:t/>
            </a:r>
            <a:endParaRPr/>
          </a:p>
        </p:txBody>
      </p:sp>
      <p:sp>
        <p:nvSpPr>
          <p:cNvPr id="379" name="Google Shape;379;p35"/>
          <p:cNvSpPr txBox="1"/>
          <p:nvPr>
            <p:ph idx="1" type="body"/>
          </p:nvPr>
        </p:nvSpPr>
        <p:spPr>
          <a:xfrm>
            <a:off x="311700" y="1183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simple idea is force all threads to acquire a lock </a:t>
            </a:r>
            <a:r>
              <a:rPr b="1" lang="en"/>
              <a:t>before</a:t>
            </a:r>
            <a:r>
              <a:rPr lang="en"/>
              <a:t> using the linked list, and release it </a:t>
            </a:r>
            <a:r>
              <a:rPr b="1" lang="en"/>
              <a:t>after the operation is complete</a:t>
            </a:r>
            <a:r>
              <a:rPr lang="en"/>
              <a:t>.</a:t>
            </a:r>
            <a:endParaRPr/>
          </a:p>
          <a:p>
            <a:pPr indent="0" lvl="0" marL="0" rtl="0" algn="l">
              <a:spcBef>
                <a:spcPts val="1600"/>
              </a:spcBef>
              <a:spcAft>
                <a:spcPts val="1600"/>
              </a:spcAft>
              <a:buNone/>
            </a:pPr>
            <a:r>
              <a:t/>
            </a:r>
            <a:endParaRPr/>
          </a:p>
        </p:txBody>
      </p:sp>
      <p:sp>
        <p:nvSpPr>
          <p:cNvPr id="380" name="Google Shape;380;p35"/>
          <p:cNvSpPr/>
          <p:nvPr/>
        </p:nvSpPr>
        <p:spPr>
          <a:xfrm>
            <a:off x="601325" y="2370975"/>
            <a:ext cx="2202300" cy="50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5"/>
          <p:cNvSpPr/>
          <p:nvPr/>
        </p:nvSpPr>
        <p:spPr>
          <a:xfrm>
            <a:off x="67380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2" name="Google Shape;382;p35"/>
          <p:cNvCxnSpPr>
            <a:stCxn id="381" idx="6"/>
            <a:endCxn id="383" idx="2"/>
          </p:cNvCxnSpPr>
          <p:nvPr/>
        </p:nvCxnSpPr>
        <p:spPr>
          <a:xfrm>
            <a:off x="1020600"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383" name="Google Shape;383;p35"/>
          <p:cNvSpPr/>
          <p:nvPr/>
        </p:nvSpPr>
        <p:spPr>
          <a:xfrm>
            <a:off x="123656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4" name="Google Shape;384;p35"/>
          <p:cNvCxnSpPr/>
          <p:nvPr/>
        </p:nvCxnSpPr>
        <p:spPr>
          <a:xfrm rot="10800000">
            <a:off x="100292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5"/>
          <p:cNvCxnSpPr>
            <a:endCxn id="386" idx="2"/>
          </p:cNvCxnSpPr>
          <p:nvPr/>
        </p:nvCxnSpPr>
        <p:spPr>
          <a:xfrm>
            <a:off x="158331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5"/>
          <p:cNvSpPr/>
          <p:nvPr/>
        </p:nvSpPr>
        <p:spPr>
          <a:xfrm>
            <a:off x="179931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7" name="Google Shape;387;p35"/>
          <p:cNvCxnSpPr/>
          <p:nvPr/>
        </p:nvCxnSpPr>
        <p:spPr>
          <a:xfrm rot="10800000">
            <a:off x="156568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35"/>
          <p:cNvCxnSpPr>
            <a:endCxn id="389" idx="2"/>
          </p:cNvCxnSpPr>
          <p:nvPr/>
        </p:nvCxnSpPr>
        <p:spPr>
          <a:xfrm>
            <a:off x="214607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389" name="Google Shape;389;p35"/>
          <p:cNvSpPr/>
          <p:nvPr/>
        </p:nvSpPr>
        <p:spPr>
          <a:xfrm>
            <a:off x="236207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0" name="Google Shape;390;p35"/>
          <p:cNvCxnSpPr/>
          <p:nvPr/>
        </p:nvCxnSpPr>
        <p:spPr>
          <a:xfrm rot="10800000">
            <a:off x="2128446" y="2661807"/>
            <a:ext cx="225000" cy="0"/>
          </a:xfrm>
          <a:prstGeom prst="straightConnector1">
            <a:avLst/>
          </a:prstGeom>
          <a:noFill/>
          <a:ln cap="flat" cmpd="sng" w="9525">
            <a:solidFill>
              <a:schemeClr val="dk2"/>
            </a:solidFill>
            <a:prstDash val="solid"/>
            <a:round/>
            <a:headEnd len="med" w="med" type="none"/>
            <a:tailEnd len="med" w="med" type="triangle"/>
          </a:ln>
        </p:spPr>
      </p:cxnSp>
      <p:sp>
        <p:nvSpPr>
          <p:cNvPr id="391" name="Google Shape;391;p35"/>
          <p:cNvSpPr txBox="1"/>
          <p:nvPr/>
        </p:nvSpPr>
        <p:spPr>
          <a:xfrm>
            <a:off x="676050" y="2855225"/>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 wants to append</a:t>
            </a:r>
            <a:endParaRPr/>
          </a:p>
        </p:txBody>
      </p:sp>
      <p:sp>
        <p:nvSpPr>
          <p:cNvPr id="392" name="Google Shape;392;p35"/>
          <p:cNvSpPr txBox="1"/>
          <p:nvPr/>
        </p:nvSpPr>
        <p:spPr>
          <a:xfrm>
            <a:off x="1742850" y="2855225"/>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a:t>
            </a:r>
            <a:endParaRPr/>
          </a:p>
        </p:txBody>
      </p:sp>
      <p:sp>
        <p:nvSpPr>
          <p:cNvPr id="393" name="Google Shape;393;p35"/>
          <p:cNvSpPr/>
          <p:nvPr/>
        </p:nvSpPr>
        <p:spPr>
          <a:xfrm>
            <a:off x="318840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35"/>
          <p:cNvCxnSpPr>
            <a:stCxn id="393" idx="6"/>
            <a:endCxn id="395" idx="2"/>
          </p:cNvCxnSpPr>
          <p:nvPr/>
        </p:nvCxnSpPr>
        <p:spPr>
          <a:xfrm>
            <a:off x="3535200"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395" name="Google Shape;395;p35"/>
          <p:cNvSpPr/>
          <p:nvPr/>
        </p:nvSpPr>
        <p:spPr>
          <a:xfrm>
            <a:off x="375116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35"/>
          <p:cNvCxnSpPr/>
          <p:nvPr/>
        </p:nvCxnSpPr>
        <p:spPr>
          <a:xfrm rot="10800000">
            <a:off x="351752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35"/>
          <p:cNvCxnSpPr>
            <a:endCxn id="398" idx="2"/>
          </p:cNvCxnSpPr>
          <p:nvPr/>
        </p:nvCxnSpPr>
        <p:spPr>
          <a:xfrm>
            <a:off x="409791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398" name="Google Shape;398;p35"/>
          <p:cNvSpPr/>
          <p:nvPr/>
        </p:nvSpPr>
        <p:spPr>
          <a:xfrm>
            <a:off x="431391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35"/>
          <p:cNvCxnSpPr/>
          <p:nvPr/>
        </p:nvCxnSpPr>
        <p:spPr>
          <a:xfrm rot="10800000">
            <a:off x="408028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35"/>
          <p:cNvCxnSpPr>
            <a:endCxn id="401" idx="2"/>
          </p:cNvCxnSpPr>
          <p:nvPr/>
        </p:nvCxnSpPr>
        <p:spPr>
          <a:xfrm>
            <a:off x="466067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01" name="Google Shape;401;p35"/>
          <p:cNvSpPr/>
          <p:nvPr/>
        </p:nvSpPr>
        <p:spPr>
          <a:xfrm>
            <a:off x="487667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2" name="Google Shape;402;p35"/>
          <p:cNvCxnSpPr/>
          <p:nvPr/>
        </p:nvCxnSpPr>
        <p:spPr>
          <a:xfrm rot="10800000">
            <a:off x="4643046" y="2661807"/>
            <a:ext cx="225000" cy="0"/>
          </a:xfrm>
          <a:prstGeom prst="straightConnector1">
            <a:avLst/>
          </a:prstGeom>
          <a:noFill/>
          <a:ln cap="flat" cmpd="sng" w="9525">
            <a:solidFill>
              <a:schemeClr val="dk2"/>
            </a:solidFill>
            <a:prstDash val="solid"/>
            <a:round/>
            <a:headEnd len="med" w="med" type="none"/>
            <a:tailEnd len="med" w="med" type="triangle"/>
          </a:ln>
        </p:spPr>
      </p:cxnSp>
      <p:sp>
        <p:nvSpPr>
          <p:cNvPr id="403" name="Google Shape;403;p35"/>
          <p:cNvSpPr txBox="1"/>
          <p:nvPr/>
        </p:nvSpPr>
        <p:spPr>
          <a:xfrm>
            <a:off x="3190650" y="2855225"/>
            <a:ext cx="988200" cy="65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T1 wants to append</a:t>
            </a:r>
            <a:endParaRPr/>
          </a:p>
        </p:txBody>
      </p:sp>
      <p:sp>
        <p:nvSpPr>
          <p:cNvPr id="404" name="Google Shape;404;p35"/>
          <p:cNvSpPr txBox="1"/>
          <p:nvPr/>
        </p:nvSpPr>
        <p:spPr>
          <a:xfrm>
            <a:off x="4257450" y="2855225"/>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a:t>
            </a:r>
            <a:endParaRPr/>
          </a:p>
        </p:txBody>
      </p:sp>
      <p:sp>
        <p:nvSpPr>
          <p:cNvPr id="405" name="Google Shape;405;p35"/>
          <p:cNvSpPr/>
          <p:nvPr/>
        </p:nvSpPr>
        <p:spPr>
          <a:xfrm>
            <a:off x="539820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6" name="Google Shape;406;p35"/>
          <p:cNvCxnSpPr>
            <a:stCxn id="405" idx="6"/>
            <a:endCxn id="407" idx="2"/>
          </p:cNvCxnSpPr>
          <p:nvPr/>
        </p:nvCxnSpPr>
        <p:spPr>
          <a:xfrm>
            <a:off x="5745000"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07" name="Google Shape;407;p35"/>
          <p:cNvSpPr/>
          <p:nvPr/>
        </p:nvSpPr>
        <p:spPr>
          <a:xfrm>
            <a:off x="5960960"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8" name="Google Shape;408;p35"/>
          <p:cNvCxnSpPr/>
          <p:nvPr/>
        </p:nvCxnSpPr>
        <p:spPr>
          <a:xfrm rot="10800000">
            <a:off x="572732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35"/>
          <p:cNvCxnSpPr>
            <a:endCxn id="410" idx="2"/>
          </p:cNvCxnSpPr>
          <p:nvPr/>
        </p:nvCxnSpPr>
        <p:spPr>
          <a:xfrm>
            <a:off x="630771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35"/>
          <p:cNvSpPr/>
          <p:nvPr/>
        </p:nvSpPr>
        <p:spPr>
          <a:xfrm>
            <a:off x="652371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1" name="Google Shape;411;p35"/>
          <p:cNvCxnSpPr/>
          <p:nvPr/>
        </p:nvCxnSpPr>
        <p:spPr>
          <a:xfrm rot="10800000">
            <a:off x="6290087" y="2661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12" name="Google Shape;412;p35"/>
          <p:cNvCxnSpPr>
            <a:endCxn id="413" idx="2"/>
          </p:cNvCxnSpPr>
          <p:nvPr/>
        </p:nvCxnSpPr>
        <p:spPr>
          <a:xfrm>
            <a:off x="687047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35"/>
          <p:cNvSpPr/>
          <p:nvPr/>
        </p:nvSpPr>
        <p:spPr>
          <a:xfrm>
            <a:off x="708647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35"/>
          <p:cNvCxnSpPr/>
          <p:nvPr/>
        </p:nvCxnSpPr>
        <p:spPr>
          <a:xfrm rot="10800000">
            <a:off x="6852846" y="2661807"/>
            <a:ext cx="225000" cy="0"/>
          </a:xfrm>
          <a:prstGeom prst="straightConnector1">
            <a:avLst/>
          </a:prstGeom>
          <a:noFill/>
          <a:ln cap="flat" cmpd="sng" w="9525">
            <a:solidFill>
              <a:schemeClr val="dk2"/>
            </a:solidFill>
            <a:prstDash val="solid"/>
            <a:round/>
            <a:headEnd len="med" w="med" type="none"/>
            <a:tailEnd len="med" w="med" type="triangle"/>
          </a:ln>
        </p:spPr>
      </p:cxnSp>
      <p:sp>
        <p:nvSpPr>
          <p:cNvPr id="415" name="Google Shape;415;p35"/>
          <p:cNvSpPr txBox="1"/>
          <p:nvPr/>
        </p:nvSpPr>
        <p:spPr>
          <a:xfrm>
            <a:off x="5781450" y="2855225"/>
            <a:ext cx="988200" cy="65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T1 appended</a:t>
            </a:r>
            <a:endParaRPr/>
          </a:p>
        </p:txBody>
      </p:sp>
      <p:sp>
        <p:nvSpPr>
          <p:cNvPr id="416" name="Google Shape;416;p35"/>
          <p:cNvSpPr txBox="1"/>
          <p:nvPr/>
        </p:nvSpPr>
        <p:spPr>
          <a:xfrm>
            <a:off x="6902375" y="2855225"/>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a:t>
            </a:r>
            <a:endParaRPr/>
          </a:p>
        </p:txBody>
      </p:sp>
      <p:cxnSp>
        <p:nvCxnSpPr>
          <p:cNvPr id="417" name="Google Shape;417;p35"/>
          <p:cNvCxnSpPr>
            <a:endCxn id="418" idx="2"/>
          </p:cNvCxnSpPr>
          <p:nvPr/>
        </p:nvCxnSpPr>
        <p:spPr>
          <a:xfrm>
            <a:off x="7480079" y="2602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18" name="Google Shape;418;p35"/>
          <p:cNvSpPr/>
          <p:nvPr/>
        </p:nvSpPr>
        <p:spPr>
          <a:xfrm>
            <a:off x="7696079" y="2429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35"/>
          <p:cNvCxnSpPr/>
          <p:nvPr/>
        </p:nvCxnSpPr>
        <p:spPr>
          <a:xfrm rot="10800000">
            <a:off x="7462446" y="2661807"/>
            <a:ext cx="225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36"/>
          <p:cNvSpPr/>
          <p:nvPr/>
        </p:nvSpPr>
        <p:spPr>
          <a:xfrm>
            <a:off x="487875" y="1293975"/>
            <a:ext cx="2202300" cy="50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Coarse-Grained Synchronization</a:t>
            </a:r>
            <a:endParaRPr/>
          </a:p>
        </p:txBody>
      </p:sp>
      <p:sp>
        <p:nvSpPr>
          <p:cNvPr id="426" name="Google Shape;426;p36"/>
          <p:cNvSpPr/>
          <p:nvPr/>
        </p:nvSpPr>
        <p:spPr>
          <a:xfrm>
            <a:off x="560350" y="1352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27" name="Google Shape;427;p36"/>
          <p:cNvCxnSpPr>
            <a:stCxn id="426" idx="6"/>
            <a:endCxn id="428" idx="2"/>
          </p:cNvCxnSpPr>
          <p:nvPr/>
        </p:nvCxnSpPr>
        <p:spPr>
          <a:xfrm>
            <a:off x="907150" y="1525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36"/>
          <p:cNvSpPr/>
          <p:nvPr/>
        </p:nvSpPr>
        <p:spPr>
          <a:xfrm>
            <a:off x="1123110" y="1352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429" name="Google Shape;429;p36"/>
          <p:cNvCxnSpPr/>
          <p:nvPr/>
        </p:nvCxnSpPr>
        <p:spPr>
          <a:xfrm rot="10800000">
            <a:off x="889477" y="1584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30" name="Google Shape;430;p36"/>
          <p:cNvCxnSpPr>
            <a:endCxn id="431" idx="2"/>
          </p:cNvCxnSpPr>
          <p:nvPr/>
        </p:nvCxnSpPr>
        <p:spPr>
          <a:xfrm>
            <a:off x="1469869" y="1525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31" name="Google Shape;431;p36"/>
          <p:cNvSpPr/>
          <p:nvPr/>
        </p:nvSpPr>
        <p:spPr>
          <a:xfrm>
            <a:off x="1685869" y="1352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32" name="Google Shape;432;p36"/>
          <p:cNvCxnSpPr/>
          <p:nvPr/>
        </p:nvCxnSpPr>
        <p:spPr>
          <a:xfrm rot="10800000">
            <a:off x="1452237" y="158480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33" name="Google Shape;433;p36"/>
          <p:cNvCxnSpPr>
            <a:endCxn id="434" idx="2"/>
          </p:cNvCxnSpPr>
          <p:nvPr/>
        </p:nvCxnSpPr>
        <p:spPr>
          <a:xfrm>
            <a:off x="2032629" y="1525500"/>
            <a:ext cx="216000" cy="0"/>
          </a:xfrm>
          <a:prstGeom prst="straightConnector1">
            <a:avLst/>
          </a:prstGeom>
          <a:noFill/>
          <a:ln cap="flat" cmpd="sng" w="9525">
            <a:solidFill>
              <a:schemeClr val="dk2"/>
            </a:solidFill>
            <a:prstDash val="solid"/>
            <a:round/>
            <a:headEnd len="med" w="med" type="none"/>
            <a:tailEnd len="med" w="med" type="triangle"/>
          </a:ln>
        </p:spPr>
      </p:cxnSp>
      <p:sp>
        <p:nvSpPr>
          <p:cNvPr id="434" name="Google Shape;434;p36"/>
          <p:cNvSpPr/>
          <p:nvPr/>
        </p:nvSpPr>
        <p:spPr>
          <a:xfrm>
            <a:off x="2248629" y="135210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435" name="Google Shape;435;p36"/>
          <p:cNvCxnSpPr/>
          <p:nvPr/>
        </p:nvCxnSpPr>
        <p:spPr>
          <a:xfrm rot="10800000">
            <a:off x="2014996" y="1584807"/>
            <a:ext cx="225000" cy="0"/>
          </a:xfrm>
          <a:prstGeom prst="straightConnector1">
            <a:avLst/>
          </a:prstGeom>
          <a:noFill/>
          <a:ln cap="flat" cmpd="sng" w="9525">
            <a:solidFill>
              <a:schemeClr val="dk2"/>
            </a:solidFill>
            <a:prstDash val="solid"/>
            <a:round/>
            <a:headEnd len="med" w="med" type="none"/>
            <a:tailEnd len="med" w="med" type="triangle"/>
          </a:ln>
        </p:spPr>
      </p:cxnSp>
      <p:sp>
        <p:nvSpPr>
          <p:cNvPr id="436" name="Google Shape;436;p36"/>
          <p:cNvSpPr txBox="1"/>
          <p:nvPr/>
        </p:nvSpPr>
        <p:spPr>
          <a:xfrm>
            <a:off x="562600" y="1778225"/>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 wants to append 5</a:t>
            </a:r>
            <a:endParaRPr/>
          </a:p>
        </p:txBody>
      </p:sp>
      <p:sp>
        <p:nvSpPr>
          <p:cNvPr id="437" name="Google Shape;437;p36"/>
          <p:cNvSpPr txBox="1"/>
          <p:nvPr/>
        </p:nvSpPr>
        <p:spPr>
          <a:xfrm>
            <a:off x="1629400" y="1778225"/>
            <a:ext cx="13116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remove 2nd to last</a:t>
            </a:r>
            <a:endParaRPr/>
          </a:p>
        </p:txBody>
      </p:sp>
      <p:sp>
        <p:nvSpPr>
          <p:cNvPr id="438" name="Google Shape;438;p36"/>
          <p:cNvSpPr/>
          <p:nvPr/>
        </p:nvSpPr>
        <p:spPr>
          <a:xfrm>
            <a:off x="3543375" y="129397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39" name="Google Shape;439;p36"/>
          <p:cNvCxnSpPr>
            <a:stCxn id="438" idx="6"/>
            <a:endCxn id="440" idx="2"/>
          </p:cNvCxnSpPr>
          <p:nvPr/>
        </p:nvCxnSpPr>
        <p:spPr>
          <a:xfrm>
            <a:off x="3890175" y="1467375"/>
            <a:ext cx="216000" cy="0"/>
          </a:xfrm>
          <a:prstGeom prst="straightConnector1">
            <a:avLst/>
          </a:prstGeom>
          <a:noFill/>
          <a:ln cap="flat" cmpd="sng" w="9525">
            <a:solidFill>
              <a:schemeClr val="dk2"/>
            </a:solidFill>
            <a:prstDash val="solid"/>
            <a:round/>
            <a:headEnd len="med" w="med" type="none"/>
            <a:tailEnd len="med" w="med" type="triangle"/>
          </a:ln>
        </p:spPr>
      </p:cxnSp>
      <p:sp>
        <p:nvSpPr>
          <p:cNvPr id="440" name="Google Shape;440;p36"/>
          <p:cNvSpPr/>
          <p:nvPr/>
        </p:nvSpPr>
        <p:spPr>
          <a:xfrm>
            <a:off x="4106135" y="129397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441" name="Google Shape;441;p36"/>
          <p:cNvCxnSpPr/>
          <p:nvPr/>
        </p:nvCxnSpPr>
        <p:spPr>
          <a:xfrm rot="10800000">
            <a:off x="3872502" y="1526682"/>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42" name="Google Shape;442;p36"/>
          <p:cNvCxnSpPr>
            <a:endCxn id="443" idx="2"/>
          </p:cNvCxnSpPr>
          <p:nvPr/>
        </p:nvCxnSpPr>
        <p:spPr>
          <a:xfrm>
            <a:off x="4452894" y="1467375"/>
            <a:ext cx="216000" cy="0"/>
          </a:xfrm>
          <a:prstGeom prst="straightConnector1">
            <a:avLst/>
          </a:prstGeom>
          <a:noFill/>
          <a:ln cap="flat" cmpd="sng" w="9525">
            <a:solidFill>
              <a:schemeClr val="dk2"/>
            </a:solidFill>
            <a:prstDash val="solid"/>
            <a:round/>
            <a:headEnd len="med" w="med" type="none"/>
            <a:tailEnd len="med" w="med" type="triangle"/>
          </a:ln>
        </p:spPr>
      </p:cxnSp>
      <p:sp>
        <p:nvSpPr>
          <p:cNvPr id="443" name="Google Shape;443;p36"/>
          <p:cNvSpPr/>
          <p:nvPr/>
        </p:nvSpPr>
        <p:spPr>
          <a:xfrm>
            <a:off x="4668894" y="129397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44" name="Google Shape;444;p36"/>
          <p:cNvCxnSpPr/>
          <p:nvPr/>
        </p:nvCxnSpPr>
        <p:spPr>
          <a:xfrm rot="10800000">
            <a:off x="4435262" y="1526682"/>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45" name="Google Shape;445;p36"/>
          <p:cNvCxnSpPr>
            <a:endCxn id="446" idx="2"/>
          </p:cNvCxnSpPr>
          <p:nvPr/>
        </p:nvCxnSpPr>
        <p:spPr>
          <a:xfrm>
            <a:off x="5015654" y="1467375"/>
            <a:ext cx="216000" cy="0"/>
          </a:xfrm>
          <a:prstGeom prst="straightConnector1">
            <a:avLst/>
          </a:prstGeom>
          <a:noFill/>
          <a:ln cap="flat" cmpd="sng" w="9525">
            <a:solidFill>
              <a:schemeClr val="dk2"/>
            </a:solidFill>
            <a:prstDash val="solid"/>
            <a:round/>
            <a:headEnd len="med" w="med" type="none"/>
            <a:tailEnd len="med" w="med" type="triangle"/>
          </a:ln>
        </p:spPr>
      </p:cxnSp>
      <p:sp>
        <p:nvSpPr>
          <p:cNvPr id="446" name="Google Shape;446;p36"/>
          <p:cNvSpPr/>
          <p:nvPr/>
        </p:nvSpPr>
        <p:spPr>
          <a:xfrm>
            <a:off x="5231654" y="129397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447" name="Google Shape;447;p36"/>
          <p:cNvCxnSpPr/>
          <p:nvPr/>
        </p:nvCxnSpPr>
        <p:spPr>
          <a:xfrm rot="10800000">
            <a:off x="4998021" y="1526682"/>
            <a:ext cx="225000" cy="0"/>
          </a:xfrm>
          <a:prstGeom prst="straightConnector1">
            <a:avLst/>
          </a:prstGeom>
          <a:noFill/>
          <a:ln cap="flat" cmpd="sng" w="9525">
            <a:solidFill>
              <a:schemeClr val="dk2"/>
            </a:solidFill>
            <a:prstDash val="solid"/>
            <a:round/>
            <a:headEnd len="med" w="med" type="none"/>
            <a:tailEnd len="med" w="med" type="triangle"/>
          </a:ln>
        </p:spPr>
      </p:cxnSp>
      <p:sp>
        <p:nvSpPr>
          <p:cNvPr id="448" name="Google Shape;448;p36"/>
          <p:cNvSpPr txBox="1"/>
          <p:nvPr/>
        </p:nvSpPr>
        <p:spPr>
          <a:xfrm>
            <a:off x="3545625" y="1720100"/>
            <a:ext cx="988200" cy="65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T1 wants to append</a:t>
            </a:r>
            <a:endParaRPr/>
          </a:p>
        </p:txBody>
      </p:sp>
      <p:sp>
        <p:nvSpPr>
          <p:cNvPr id="449" name="Google Shape;449;p36"/>
          <p:cNvSpPr txBox="1"/>
          <p:nvPr/>
        </p:nvSpPr>
        <p:spPr>
          <a:xfrm>
            <a:off x="4612425" y="1720100"/>
            <a:ext cx="1186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 2nd to last</a:t>
            </a:r>
            <a:endParaRPr/>
          </a:p>
        </p:txBody>
      </p:sp>
      <p:sp>
        <p:nvSpPr>
          <p:cNvPr id="450" name="Google Shape;450;p36"/>
          <p:cNvSpPr/>
          <p:nvPr/>
        </p:nvSpPr>
        <p:spPr>
          <a:xfrm>
            <a:off x="6158025" y="12266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51" name="Google Shape;451;p36"/>
          <p:cNvCxnSpPr>
            <a:stCxn id="450" idx="6"/>
            <a:endCxn id="452" idx="2"/>
          </p:cNvCxnSpPr>
          <p:nvPr/>
        </p:nvCxnSpPr>
        <p:spPr>
          <a:xfrm>
            <a:off x="6504825" y="14000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52" name="Google Shape;452;p36"/>
          <p:cNvSpPr/>
          <p:nvPr/>
        </p:nvSpPr>
        <p:spPr>
          <a:xfrm>
            <a:off x="6720785" y="12266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453" name="Google Shape;453;p36"/>
          <p:cNvCxnSpPr/>
          <p:nvPr/>
        </p:nvCxnSpPr>
        <p:spPr>
          <a:xfrm rot="10800000">
            <a:off x="6487152" y="14593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54" name="Google Shape;454;p36"/>
          <p:cNvCxnSpPr>
            <a:endCxn id="455" idx="2"/>
          </p:cNvCxnSpPr>
          <p:nvPr/>
        </p:nvCxnSpPr>
        <p:spPr>
          <a:xfrm>
            <a:off x="7067544" y="14000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55" name="Google Shape;455;p36"/>
          <p:cNvSpPr/>
          <p:nvPr/>
        </p:nvSpPr>
        <p:spPr>
          <a:xfrm>
            <a:off x="7283544" y="12266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56" name="Google Shape;456;p36"/>
          <p:cNvCxnSpPr/>
          <p:nvPr/>
        </p:nvCxnSpPr>
        <p:spPr>
          <a:xfrm rot="10800000">
            <a:off x="7049912" y="14593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57" name="Google Shape;457;p36"/>
          <p:cNvCxnSpPr>
            <a:endCxn id="458" idx="2"/>
          </p:cNvCxnSpPr>
          <p:nvPr/>
        </p:nvCxnSpPr>
        <p:spPr>
          <a:xfrm>
            <a:off x="7630304" y="14000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58" name="Google Shape;458;p36"/>
          <p:cNvSpPr/>
          <p:nvPr/>
        </p:nvSpPr>
        <p:spPr>
          <a:xfrm>
            <a:off x="7846304" y="12266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459" name="Google Shape;459;p36"/>
          <p:cNvCxnSpPr/>
          <p:nvPr/>
        </p:nvCxnSpPr>
        <p:spPr>
          <a:xfrm rot="10800000">
            <a:off x="7612671" y="14593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60" name="Google Shape;460;p36"/>
          <p:cNvSpPr txBox="1"/>
          <p:nvPr/>
        </p:nvSpPr>
        <p:spPr>
          <a:xfrm>
            <a:off x="6541275" y="1652775"/>
            <a:ext cx="988200" cy="6534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T1 appended</a:t>
            </a:r>
            <a:endParaRPr/>
          </a:p>
        </p:txBody>
      </p:sp>
      <p:sp>
        <p:nvSpPr>
          <p:cNvPr id="461" name="Google Shape;461;p36"/>
          <p:cNvSpPr txBox="1"/>
          <p:nvPr/>
        </p:nvSpPr>
        <p:spPr>
          <a:xfrm>
            <a:off x="7608075" y="1652775"/>
            <a:ext cx="13116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 2nd to last</a:t>
            </a:r>
            <a:endParaRPr/>
          </a:p>
        </p:txBody>
      </p:sp>
      <p:cxnSp>
        <p:nvCxnSpPr>
          <p:cNvPr id="462" name="Google Shape;462;p36"/>
          <p:cNvCxnSpPr>
            <a:endCxn id="463" idx="2"/>
          </p:cNvCxnSpPr>
          <p:nvPr/>
        </p:nvCxnSpPr>
        <p:spPr>
          <a:xfrm>
            <a:off x="8239904" y="14000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63" name="Google Shape;463;p36"/>
          <p:cNvSpPr/>
          <p:nvPr/>
        </p:nvSpPr>
        <p:spPr>
          <a:xfrm>
            <a:off x="8455904" y="12266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cxnSp>
        <p:nvCxnSpPr>
          <p:cNvPr id="464" name="Google Shape;464;p36"/>
          <p:cNvCxnSpPr/>
          <p:nvPr/>
        </p:nvCxnSpPr>
        <p:spPr>
          <a:xfrm rot="10800000">
            <a:off x="8222271" y="14593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65" name="Google Shape;465;p36"/>
          <p:cNvSpPr/>
          <p:nvPr/>
        </p:nvSpPr>
        <p:spPr>
          <a:xfrm>
            <a:off x="6081825"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66" name="Google Shape;466;p36"/>
          <p:cNvCxnSpPr>
            <a:stCxn id="465" idx="6"/>
            <a:endCxn id="467" idx="2"/>
          </p:cNvCxnSpPr>
          <p:nvPr/>
        </p:nvCxnSpPr>
        <p:spPr>
          <a:xfrm>
            <a:off x="6428625"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36"/>
          <p:cNvSpPr/>
          <p:nvPr/>
        </p:nvSpPr>
        <p:spPr>
          <a:xfrm>
            <a:off x="6644585"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468" name="Google Shape;468;p36"/>
          <p:cNvCxnSpPr/>
          <p:nvPr/>
        </p:nvCxnSpPr>
        <p:spPr>
          <a:xfrm rot="10800000">
            <a:off x="6410952" y="34405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69" name="Google Shape;469;p36"/>
          <p:cNvCxnSpPr>
            <a:endCxn id="470" idx="2"/>
          </p:cNvCxnSpPr>
          <p:nvPr/>
        </p:nvCxnSpPr>
        <p:spPr>
          <a:xfrm>
            <a:off x="699134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70" name="Google Shape;470;p36"/>
          <p:cNvSpPr/>
          <p:nvPr/>
        </p:nvSpPr>
        <p:spPr>
          <a:xfrm>
            <a:off x="720734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71" name="Google Shape;471;p36"/>
          <p:cNvCxnSpPr/>
          <p:nvPr/>
        </p:nvCxnSpPr>
        <p:spPr>
          <a:xfrm rot="10800000">
            <a:off x="6973712" y="34405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72" name="Google Shape;472;p36"/>
          <p:cNvCxnSpPr>
            <a:endCxn id="473" idx="2"/>
          </p:cNvCxnSpPr>
          <p:nvPr/>
        </p:nvCxnSpPr>
        <p:spPr>
          <a:xfrm>
            <a:off x="755410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73" name="Google Shape;473;p36"/>
          <p:cNvSpPr/>
          <p:nvPr/>
        </p:nvSpPr>
        <p:spPr>
          <a:xfrm>
            <a:off x="777010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474" name="Google Shape;474;p36"/>
          <p:cNvCxnSpPr/>
          <p:nvPr/>
        </p:nvCxnSpPr>
        <p:spPr>
          <a:xfrm rot="10800000">
            <a:off x="7536471" y="34405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75" name="Google Shape;475;p36"/>
          <p:cNvSpPr txBox="1"/>
          <p:nvPr/>
        </p:nvSpPr>
        <p:spPr>
          <a:xfrm>
            <a:off x="6141675" y="3633975"/>
            <a:ext cx="13116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 appended, lock released</a:t>
            </a:r>
            <a:endParaRPr/>
          </a:p>
        </p:txBody>
      </p:sp>
      <p:sp>
        <p:nvSpPr>
          <p:cNvPr id="476" name="Google Shape;476;p36"/>
          <p:cNvSpPr txBox="1"/>
          <p:nvPr/>
        </p:nvSpPr>
        <p:spPr>
          <a:xfrm>
            <a:off x="7531875" y="3633975"/>
            <a:ext cx="13116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 2nd to last</a:t>
            </a:r>
            <a:endParaRPr/>
          </a:p>
        </p:txBody>
      </p:sp>
      <p:cxnSp>
        <p:nvCxnSpPr>
          <p:cNvPr id="477" name="Google Shape;477;p36"/>
          <p:cNvCxnSpPr>
            <a:endCxn id="478" idx="2"/>
          </p:cNvCxnSpPr>
          <p:nvPr/>
        </p:nvCxnSpPr>
        <p:spPr>
          <a:xfrm>
            <a:off x="816370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78" name="Google Shape;478;p36"/>
          <p:cNvSpPr/>
          <p:nvPr/>
        </p:nvSpPr>
        <p:spPr>
          <a:xfrm>
            <a:off x="837970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cxnSp>
        <p:nvCxnSpPr>
          <p:cNvPr id="479" name="Google Shape;479;p36"/>
          <p:cNvCxnSpPr/>
          <p:nvPr/>
        </p:nvCxnSpPr>
        <p:spPr>
          <a:xfrm rot="10800000">
            <a:off x="8146071" y="34405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80" name="Google Shape;480;p36"/>
          <p:cNvSpPr/>
          <p:nvPr/>
        </p:nvSpPr>
        <p:spPr>
          <a:xfrm>
            <a:off x="6011350" y="3130300"/>
            <a:ext cx="2897100" cy="50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2957625"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82" name="Google Shape;482;p36"/>
          <p:cNvCxnSpPr>
            <a:stCxn id="481" idx="6"/>
            <a:endCxn id="483" idx="2"/>
          </p:cNvCxnSpPr>
          <p:nvPr/>
        </p:nvCxnSpPr>
        <p:spPr>
          <a:xfrm>
            <a:off x="3304425"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83" name="Google Shape;483;p36"/>
          <p:cNvSpPr/>
          <p:nvPr/>
        </p:nvSpPr>
        <p:spPr>
          <a:xfrm>
            <a:off x="3520385"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484" name="Google Shape;484;p36"/>
          <p:cNvCxnSpPr/>
          <p:nvPr/>
        </p:nvCxnSpPr>
        <p:spPr>
          <a:xfrm rot="10800000">
            <a:off x="3286752" y="34405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85" name="Google Shape;485;p36"/>
          <p:cNvCxnSpPr>
            <a:endCxn id="486" idx="2"/>
          </p:cNvCxnSpPr>
          <p:nvPr/>
        </p:nvCxnSpPr>
        <p:spPr>
          <a:xfrm>
            <a:off x="386714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86" name="Google Shape;486;p36"/>
          <p:cNvSpPr/>
          <p:nvPr/>
        </p:nvSpPr>
        <p:spPr>
          <a:xfrm>
            <a:off x="408314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487" name="Google Shape;487;p36"/>
          <p:cNvCxnSpPr/>
          <p:nvPr/>
        </p:nvCxnSpPr>
        <p:spPr>
          <a:xfrm rot="10800000">
            <a:off x="3849512" y="3440557"/>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36"/>
          <p:cNvCxnSpPr>
            <a:endCxn id="489" idx="2"/>
          </p:cNvCxnSpPr>
          <p:nvPr/>
        </p:nvCxnSpPr>
        <p:spPr>
          <a:xfrm>
            <a:off x="442990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36"/>
          <p:cNvSpPr/>
          <p:nvPr/>
        </p:nvSpPr>
        <p:spPr>
          <a:xfrm>
            <a:off x="464590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cxnSp>
        <p:nvCxnSpPr>
          <p:cNvPr id="490" name="Google Shape;490;p36"/>
          <p:cNvCxnSpPr/>
          <p:nvPr/>
        </p:nvCxnSpPr>
        <p:spPr>
          <a:xfrm rot="10800000">
            <a:off x="4412271" y="34405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91" name="Google Shape;491;p36"/>
          <p:cNvSpPr txBox="1"/>
          <p:nvPr/>
        </p:nvSpPr>
        <p:spPr>
          <a:xfrm>
            <a:off x="3017475" y="3633975"/>
            <a:ext cx="13116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 done</a:t>
            </a:r>
            <a:endParaRPr/>
          </a:p>
        </p:txBody>
      </p:sp>
      <p:sp>
        <p:nvSpPr>
          <p:cNvPr id="492" name="Google Shape;492;p36"/>
          <p:cNvSpPr txBox="1"/>
          <p:nvPr/>
        </p:nvSpPr>
        <p:spPr>
          <a:xfrm>
            <a:off x="4407675" y="3633975"/>
            <a:ext cx="1311600" cy="786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T2 wants to delete 2nd to last</a:t>
            </a:r>
            <a:endParaRPr/>
          </a:p>
        </p:txBody>
      </p:sp>
      <p:cxnSp>
        <p:nvCxnSpPr>
          <p:cNvPr id="493" name="Google Shape;493;p36"/>
          <p:cNvCxnSpPr>
            <a:endCxn id="494" idx="2"/>
          </p:cNvCxnSpPr>
          <p:nvPr/>
        </p:nvCxnSpPr>
        <p:spPr>
          <a:xfrm>
            <a:off x="5039504" y="3381250"/>
            <a:ext cx="216000" cy="0"/>
          </a:xfrm>
          <a:prstGeom prst="straightConnector1">
            <a:avLst/>
          </a:prstGeom>
          <a:noFill/>
          <a:ln cap="flat" cmpd="sng" w="9525">
            <a:solidFill>
              <a:schemeClr val="dk2"/>
            </a:solidFill>
            <a:prstDash val="solid"/>
            <a:round/>
            <a:headEnd len="med" w="med" type="none"/>
            <a:tailEnd len="med" w="med" type="triangle"/>
          </a:ln>
        </p:spPr>
      </p:cxnSp>
      <p:sp>
        <p:nvSpPr>
          <p:cNvPr id="494" name="Google Shape;494;p36"/>
          <p:cNvSpPr/>
          <p:nvPr/>
        </p:nvSpPr>
        <p:spPr>
          <a:xfrm>
            <a:off x="5255504" y="3207850"/>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cxnSp>
        <p:nvCxnSpPr>
          <p:cNvPr id="495" name="Google Shape;495;p36"/>
          <p:cNvCxnSpPr/>
          <p:nvPr/>
        </p:nvCxnSpPr>
        <p:spPr>
          <a:xfrm rot="10800000">
            <a:off x="5021871" y="3440557"/>
            <a:ext cx="225000" cy="0"/>
          </a:xfrm>
          <a:prstGeom prst="straightConnector1">
            <a:avLst/>
          </a:prstGeom>
          <a:noFill/>
          <a:ln cap="flat" cmpd="sng" w="9525">
            <a:solidFill>
              <a:schemeClr val="dk2"/>
            </a:solidFill>
            <a:prstDash val="solid"/>
            <a:round/>
            <a:headEnd len="med" w="med" type="none"/>
            <a:tailEnd len="med" w="med" type="triangle"/>
          </a:ln>
        </p:spPr>
      </p:cxnSp>
      <p:sp>
        <p:nvSpPr>
          <p:cNvPr id="496" name="Google Shape;496;p36"/>
          <p:cNvSpPr/>
          <p:nvPr/>
        </p:nvSpPr>
        <p:spPr>
          <a:xfrm>
            <a:off x="2887150" y="3130300"/>
            <a:ext cx="2897100" cy="50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454525" y="319212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498" name="Google Shape;498;p36"/>
          <p:cNvCxnSpPr>
            <a:stCxn id="497" idx="6"/>
            <a:endCxn id="499" idx="2"/>
          </p:cNvCxnSpPr>
          <p:nvPr/>
        </p:nvCxnSpPr>
        <p:spPr>
          <a:xfrm>
            <a:off x="801325" y="3365525"/>
            <a:ext cx="216000" cy="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36"/>
          <p:cNvSpPr/>
          <p:nvPr/>
        </p:nvSpPr>
        <p:spPr>
          <a:xfrm>
            <a:off x="1017285" y="319212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cxnSp>
        <p:nvCxnSpPr>
          <p:cNvPr id="500" name="Google Shape;500;p36"/>
          <p:cNvCxnSpPr/>
          <p:nvPr/>
        </p:nvCxnSpPr>
        <p:spPr>
          <a:xfrm rot="10800000">
            <a:off x="783652" y="3424832"/>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501" name="Google Shape;501;p36"/>
          <p:cNvCxnSpPr>
            <a:endCxn id="502" idx="2"/>
          </p:cNvCxnSpPr>
          <p:nvPr/>
        </p:nvCxnSpPr>
        <p:spPr>
          <a:xfrm>
            <a:off x="1364044" y="3365525"/>
            <a:ext cx="216000" cy="0"/>
          </a:xfrm>
          <a:prstGeom prst="straightConnector1">
            <a:avLst/>
          </a:prstGeom>
          <a:noFill/>
          <a:ln cap="flat" cmpd="sng" w="9525">
            <a:solidFill>
              <a:schemeClr val="dk2"/>
            </a:solidFill>
            <a:prstDash val="solid"/>
            <a:round/>
            <a:headEnd len="med" w="med" type="none"/>
            <a:tailEnd len="med" w="med" type="triangle"/>
          </a:ln>
        </p:spPr>
      </p:cxnSp>
      <p:sp>
        <p:nvSpPr>
          <p:cNvPr id="502" name="Google Shape;502;p36"/>
          <p:cNvSpPr/>
          <p:nvPr/>
        </p:nvSpPr>
        <p:spPr>
          <a:xfrm>
            <a:off x="1580044" y="319212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503" name="Google Shape;503;p36"/>
          <p:cNvCxnSpPr/>
          <p:nvPr/>
        </p:nvCxnSpPr>
        <p:spPr>
          <a:xfrm rot="10800000">
            <a:off x="1346412" y="3424832"/>
            <a:ext cx="225000" cy="0"/>
          </a:xfrm>
          <a:prstGeom prst="straightConnector1">
            <a:avLst/>
          </a:prstGeom>
          <a:noFill/>
          <a:ln cap="flat" cmpd="sng" w="9525">
            <a:solidFill>
              <a:schemeClr val="dk2"/>
            </a:solidFill>
            <a:prstDash val="solid"/>
            <a:round/>
            <a:headEnd len="med" w="med" type="none"/>
            <a:tailEnd len="med" w="med" type="triangle"/>
          </a:ln>
        </p:spPr>
      </p:cxnSp>
      <p:cxnSp>
        <p:nvCxnSpPr>
          <p:cNvPr id="504" name="Google Shape;504;p36"/>
          <p:cNvCxnSpPr>
            <a:endCxn id="505" idx="2"/>
          </p:cNvCxnSpPr>
          <p:nvPr/>
        </p:nvCxnSpPr>
        <p:spPr>
          <a:xfrm>
            <a:off x="1926804" y="3365525"/>
            <a:ext cx="216000" cy="0"/>
          </a:xfrm>
          <a:prstGeom prst="straightConnector1">
            <a:avLst/>
          </a:prstGeom>
          <a:noFill/>
          <a:ln cap="flat" cmpd="sng" w="9525">
            <a:solidFill>
              <a:schemeClr val="dk2"/>
            </a:solidFill>
            <a:prstDash val="solid"/>
            <a:round/>
            <a:headEnd len="med" w="med" type="none"/>
            <a:tailEnd len="med" w="med" type="triangle"/>
          </a:ln>
        </p:spPr>
      </p:cxnSp>
      <p:sp>
        <p:nvSpPr>
          <p:cNvPr id="505" name="Google Shape;505;p36"/>
          <p:cNvSpPr/>
          <p:nvPr/>
        </p:nvSpPr>
        <p:spPr>
          <a:xfrm>
            <a:off x="2142804" y="3192125"/>
            <a:ext cx="346800" cy="346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cxnSp>
        <p:nvCxnSpPr>
          <p:cNvPr id="506" name="Google Shape;506;p36"/>
          <p:cNvCxnSpPr/>
          <p:nvPr/>
        </p:nvCxnSpPr>
        <p:spPr>
          <a:xfrm rot="10800000">
            <a:off x="1909171" y="3424832"/>
            <a:ext cx="225000" cy="0"/>
          </a:xfrm>
          <a:prstGeom prst="straightConnector1">
            <a:avLst/>
          </a:prstGeom>
          <a:noFill/>
          <a:ln cap="flat" cmpd="sng" w="9525">
            <a:solidFill>
              <a:schemeClr val="dk2"/>
            </a:solidFill>
            <a:prstDash val="solid"/>
            <a:round/>
            <a:headEnd len="med" w="med" type="none"/>
            <a:tailEnd len="med" w="med" type="triangle"/>
          </a:ln>
        </p:spPr>
      </p:cxnSp>
      <p:sp>
        <p:nvSpPr>
          <p:cNvPr id="507" name="Google Shape;507;p36"/>
          <p:cNvSpPr txBox="1"/>
          <p:nvPr/>
        </p:nvSpPr>
        <p:spPr>
          <a:xfrm>
            <a:off x="456775" y="3618250"/>
            <a:ext cx="9882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T1 done</a:t>
            </a:r>
            <a:endParaRPr/>
          </a:p>
        </p:txBody>
      </p:sp>
      <p:sp>
        <p:nvSpPr>
          <p:cNvPr id="508" name="Google Shape;508;p36"/>
          <p:cNvSpPr txBox="1"/>
          <p:nvPr/>
        </p:nvSpPr>
        <p:spPr>
          <a:xfrm>
            <a:off x="1523575" y="3618250"/>
            <a:ext cx="1186200" cy="7866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T2 deleted</a:t>
            </a:r>
            <a:endParaRPr/>
          </a:p>
        </p:txBody>
      </p:sp>
      <p:sp>
        <p:nvSpPr>
          <p:cNvPr id="509" name="Google Shape;509;p36"/>
          <p:cNvSpPr/>
          <p:nvPr/>
        </p:nvSpPr>
        <p:spPr>
          <a:xfrm>
            <a:off x="2996900" y="1714500"/>
            <a:ext cx="346800" cy="2508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5816300" y="1714500"/>
            <a:ext cx="346800" cy="2508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rot="5400000">
            <a:off x="7416500" y="2628900"/>
            <a:ext cx="346800" cy="250800"/>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5805650" y="3666075"/>
            <a:ext cx="216000" cy="2508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2757650" y="3666075"/>
            <a:ext cx="216000" cy="2508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6769375" y="175250"/>
            <a:ext cx="1911600" cy="65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This notation means the thread owns the lock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Fine Grained Synchronization</a:t>
            </a:r>
            <a:endParaRPr/>
          </a:p>
        </p:txBody>
      </p:sp>
      <p:sp>
        <p:nvSpPr>
          <p:cNvPr id="520" name="Google Shape;520;p37"/>
          <p:cNvSpPr txBox="1"/>
          <p:nvPr>
            <p:ph idx="1" type="body"/>
          </p:nvPr>
        </p:nvSpPr>
        <p:spPr>
          <a:xfrm>
            <a:off x="311700" y="1152475"/>
            <a:ext cx="85206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Though coarse-grained synchronization is easier to verify correctness, it is slower because only one thread accesses the data structure at a time </a:t>
            </a:r>
            <a:r>
              <a:rPr b="1" lang="en"/>
              <a:t>even though different threads may not actually interfere with each other</a:t>
            </a:r>
            <a:r>
              <a:rPr lang="en"/>
              <a:t>.</a:t>
            </a:r>
            <a:endParaRPr/>
          </a:p>
          <a:p>
            <a:pPr indent="0" lvl="0" marL="0" rtl="0" algn="l">
              <a:spcBef>
                <a:spcPts val="1600"/>
              </a:spcBef>
              <a:spcAft>
                <a:spcPts val="1600"/>
              </a:spcAft>
              <a:buNone/>
            </a:pPr>
            <a:r>
              <a:t/>
            </a:r>
            <a:endParaRPr/>
          </a:p>
        </p:txBody>
      </p:sp>
      <p:sp>
        <p:nvSpPr>
          <p:cNvPr id="521" name="Google Shape;521;p37"/>
          <p:cNvSpPr/>
          <p:nvPr/>
        </p:nvSpPr>
        <p:spPr>
          <a:xfrm>
            <a:off x="755625"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522" name="Google Shape;522;p37"/>
          <p:cNvCxnSpPr>
            <a:stCxn id="521" idx="6"/>
            <a:endCxn id="523" idx="2"/>
          </p:cNvCxnSpPr>
          <p:nvPr/>
        </p:nvCxnSpPr>
        <p:spPr>
          <a:xfrm>
            <a:off x="1242825"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23" name="Google Shape;523;p37"/>
          <p:cNvSpPr/>
          <p:nvPr/>
        </p:nvSpPr>
        <p:spPr>
          <a:xfrm>
            <a:off x="1546009"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524" name="Google Shape;524;p37"/>
          <p:cNvCxnSpPr/>
          <p:nvPr/>
        </p:nvCxnSpPr>
        <p:spPr>
          <a:xfrm rot="10800000">
            <a:off x="1217984"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25" name="Google Shape;525;p37"/>
          <p:cNvCxnSpPr>
            <a:endCxn id="526" idx="2"/>
          </p:cNvCxnSpPr>
          <p:nvPr/>
        </p:nvCxnSpPr>
        <p:spPr>
          <a:xfrm>
            <a:off x="2033093"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26" name="Google Shape;526;p37"/>
          <p:cNvSpPr/>
          <p:nvPr/>
        </p:nvSpPr>
        <p:spPr>
          <a:xfrm>
            <a:off x="2336393"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19</a:t>
            </a:r>
            <a:endParaRPr sz="1100"/>
          </a:p>
        </p:txBody>
      </p:sp>
      <p:cxnSp>
        <p:nvCxnSpPr>
          <p:cNvPr id="527" name="Google Shape;527;p37"/>
          <p:cNvCxnSpPr/>
          <p:nvPr/>
        </p:nvCxnSpPr>
        <p:spPr>
          <a:xfrm rot="10800000">
            <a:off x="2008368"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28" name="Google Shape;528;p37"/>
          <p:cNvCxnSpPr>
            <a:endCxn id="529" idx="2"/>
          </p:cNvCxnSpPr>
          <p:nvPr/>
        </p:nvCxnSpPr>
        <p:spPr>
          <a:xfrm>
            <a:off x="2823477"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29" name="Google Shape;529;p37"/>
          <p:cNvSpPr/>
          <p:nvPr/>
        </p:nvSpPr>
        <p:spPr>
          <a:xfrm>
            <a:off x="3126777"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29</a:t>
            </a:r>
            <a:endParaRPr sz="1100"/>
          </a:p>
        </p:txBody>
      </p:sp>
      <p:cxnSp>
        <p:nvCxnSpPr>
          <p:cNvPr id="530" name="Google Shape;530;p37"/>
          <p:cNvCxnSpPr/>
          <p:nvPr/>
        </p:nvCxnSpPr>
        <p:spPr>
          <a:xfrm rot="10800000">
            <a:off x="2798752" y="3080308"/>
            <a:ext cx="315900" cy="0"/>
          </a:xfrm>
          <a:prstGeom prst="straightConnector1">
            <a:avLst/>
          </a:prstGeom>
          <a:noFill/>
          <a:ln cap="flat" cmpd="sng" w="9525">
            <a:solidFill>
              <a:schemeClr val="dk2"/>
            </a:solidFill>
            <a:prstDash val="solid"/>
            <a:round/>
            <a:headEnd len="med" w="med" type="none"/>
            <a:tailEnd len="med" w="med" type="triangle"/>
          </a:ln>
        </p:spPr>
      </p:cxnSp>
      <p:sp>
        <p:nvSpPr>
          <p:cNvPr id="531" name="Google Shape;531;p37"/>
          <p:cNvSpPr/>
          <p:nvPr/>
        </p:nvSpPr>
        <p:spPr>
          <a:xfrm>
            <a:off x="4413225"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532" name="Google Shape;532;p37"/>
          <p:cNvCxnSpPr>
            <a:stCxn id="531" idx="6"/>
            <a:endCxn id="533" idx="2"/>
          </p:cNvCxnSpPr>
          <p:nvPr/>
        </p:nvCxnSpPr>
        <p:spPr>
          <a:xfrm>
            <a:off x="4900425"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33" name="Google Shape;533;p37"/>
          <p:cNvSpPr/>
          <p:nvPr/>
        </p:nvSpPr>
        <p:spPr>
          <a:xfrm>
            <a:off x="5203609"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534" name="Google Shape;534;p37"/>
          <p:cNvCxnSpPr/>
          <p:nvPr/>
        </p:nvCxnSpPr>
        <p:spPr>
          <a:xfrm rot="10800000">
            <a:off x="4875584"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35" name="Google Shape;535;p37"/>
          <p:cNvCxnSpPr>
            <a:endCxn id="536" idx="2"/>
          </p:cNvCxnSpPr>
          <p:nvPr/>
        </p:nvCxnSpPr>
        <p:spPr>
          <a:xfrm>
            <a:off x="5690693"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36" name="Google Shape;536;p37"/>
          <p:cNvSpPr/>
          <p:nvPr/>
        </p:nvSpPr>
        <p:spPr>
          <a:xfrm>
            <a:off x="5993993"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19</a:t>
            </a:r>
            <a:endParaRPr sz="1100"/>
          </a:p>
        </p:txBody>
      </p:sp>
      <p:cxnSp>
        <p:nvCxnSpPr>
          <p:cNvPr id="537" name="Google Shape;537;p37"/>
          <p:cNvCxnSpPr/>
          <p:nvPr/>
        </p:nvCxnSpPr>
        <p:spPr>
          <a:xfrm rot="10800000">
            <a:off x="5665968"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38" name="Google Shape;538;p37"/>
          <p:cNvCxnSpPr>
            <a:endCxn id="539" idx="2"/>
          </p:cNvCxnSpPr>
          <p:nvPr/>
        </p:nvCxnSpPr>
        <p:spPr>
          <a:xfrm>
            <a:off x="6481077"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39" name="Google Shape;539;p37"/>
          <p:cNvSpPr/>
          <p:nvPr/>
        </p:nvSpPr>
        <p:spPr>
          <a:xfrm>
            <a:off x="6784377"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23</a:t>
            </a:r>
            <a:endParaRPr sz="1100"/>
          </a:p>
        </p:txBody>
      </p:sp>
      <p:cxnSp>
        <p:nvCxnSpPr>
          <p:cNvPr id="540" name="Google Shape;540;p37"/>
          <p:cNvCxnSpPr/>
          <p:nvPr/>
        </p:nvCxnSpPr>
        <p:spPr>
          <a:xfrm rot="10800000">
            <a:off x="6456352"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41" name="Google Shape;541;p37"/>
          <p:cNvCxnSpPr>
            <a:endCxn id="542" idx="2"/>
          </p:cNvCxnSpPr>
          <p:nvPr/>
        </p:nvCxnSpPr>
        <p:spPr>
          <a:xfrm>
            <a:off x="7319277" y="29970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42" name="Google Shape;542;p37"/>
          <p:cNvSpPr/>
          <p:nvPr/>
        </p:nvSpPr>
        <p:spPr>
          <a:xfrm>
            <a:off x="7622577" y="27534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29</a:t>
            </a:r>
            <a:endParaRPr sz="1100"/>
          </a:p>
        </p:txBody>
      </p:sp>
      <p:cxnSp>
        <p:nvCxnSpPr>
          <p:cNvPr id="543" name="Google Shape;543;p37"/>
          <p:cNvCxnSpPr/>
          <p:nvPr/>
        </p:nvCxnSpPr>
        <p:spPr>
          <a:xfrm rot="10800000">
            <a:off x="7294552" y="30803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44" name="Google Shape;544;p37"/>
          <p:cNvCxnSpPr/>
          <p:nvPr/>
        </p:nvCxnSpPr>
        <p:spPr>
          <a:xfrm rot="10800000">
            <a:off x="992850" y="3336400"/>
            <a:ext cx="0" cy="330900"/>
          </a:xfrm>
          <a:prstGeom prst="straightConnector1">
            <a:avLst/>
          </a:prstGeom>
          <a:noFill/>
          <a:ln cap="flat" cmpd="sng" w="9525">
            <a:solidFill>
              <a:srgbClr val="0000FF"/>
            </a:solidFill>
            <a:prstDash val="solid"/>
            <a:round/>
            <a:headEnd len="med" w="med" type="none"/>
            <a:tailEnd len="med" w="med" type="triangle"/>
          </a:ln>
        </p:spPr>
      </p:cxnSp>
      <p:cxnSp>
        <p:nvCxnSpPr>
          <p:cNvPr id="545" name="Google Shape;545;p37"/>
          <p:cNvCxnSpPr/>
          <p:nvPr/>
        </p:nvCxnSpPr>
        <p:spPr>
          <a:xfrm rot="10800000">
            <a:off x="3355050" y="3336400"/>
            <a:ext cx="0" cy="330900"/>
          </a:xfrm>
          <a:prstGeom prst="straightConnector1">
            <a:avLst/>
          </a:prstGeom>
          <a:noFill/>
          <a:ln cap="flat" cmpd="sng" w="9525">
            <a:solidFill>
              <a:srgbClr val="FF0000"/>
            </a:solidFill>
            <a:prstDash val="solid"/>
            <a:round/>
            <a:headEnd len="med" w="med" type="none"/>
            <a:tailEnd len="med" w="med" type="triangle"/>
          </a:ln>
        </p:spPr>
      </p:cxnSp>
      <p:sp>
        <p:nvSpPr>
          <p:cNvPr id="546" name="Google Shape;546;p37"/>
          <p:cNvSpPr txBox="1"/>
          <p:nvPr/>
        </p:nvSpPr>
        <p:spPr>
          <a:xfrm>
            <a:off x="917350" y="4081000"/>
            <a:ext cx="70188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Thread 1 </a:t>
            </a:r>
            <a:r>
              <a:rPr lang="en"/>
              <a:t>wants to change 1 to a 3, and </a:t>
            </a:r>
            <a:r>
              <a:rPr lang="en">
                <a:solidFill>
                  <a:srgbClr val="FF0000"/>
                </a:solidFill>
              </a:rPr>
              <a:t>Thread 2 </a:t>
            </a:r>
            <a:r>
              <a:rPr lang="en"/>
              <a:t>wants to insert 23 before 29. They seem to not really interfere with each other. Can we create a synchronization mechanism that captures this idea and allows a more efficient synchronization?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Fine Grained Synchronization</a:t>
            </a:r>
            <a:endParaRPr/>
          </a:p>
        </p:txBody>
      </p:sp>
      <p:sp>
        <p:nvSpPr>
          <p:cNvPr id="552" name="Google Shape;55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intuition is that we don’t need to synchronize access to the entire linked list, but need to synchronize access to a smaller unit of the linked list-- the nodes.</a:t>
            </a:r>
            <a:endParaRPr/>
          </a:p>
          <a:p>
            <a:pPr indent="0" lvl="0" marL="0" rtl="0" algn="l">
              <a:spcBef>
                <a:spcPts val="1600"/>
              </a:spcBef>
              <a:spcAft>
                <a:spcPts val="1600"/>
              </a:spcAft>
              <a:buNone/>
            </a:pPr>
            <a:r>
              <a:rPr lang="en"/>
              <a:t>If a thread wants to modify a linked list, then they want to modify a few nodes (e.g. inserting requires accessing two nodes to switch pointers around). If two threads want to modify separate nodes on the list, they should be able to do so. So let’s give every node a lock.</a:t>
            </a:r>
            <a:endParaRPr/>
          </a:p>
        </p:txBody>
      </p:sp>
      <p:sp>
        <p:nvSpPr>
          <p:cNvPr id="553" name="Google Shape;553;p38"/>
          <p:cNvSpPr/>
          <p:nvPr/>
        </p:nvSpPr>
        <p:spPr>
          <a:xfrm>
            <a:off x="755625" y="3591675"/>
            <a:ext cx="487200" cy="487200"/>
          </a:xfrm>
          <a:prstGeom prst="ellipse">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554" name="Google Shape;554;p38"/>
          <p:cNvCxnSpPr>
            <a:stCxn id="553" idx="6"/>
            <a:endCxn id="555" idx="2"/>
          </p:cNvCxnSpPr>
          <p:nvPr/>
        </p:nvCxnSpPr>
        <p:spPr>
          <a:xfrm>
            <a:off x="1242825"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55" name="Google Shape;555;p38"/>
          <p:cNvSpPr/>
          <p:nvPr/>
        </p:nvSpPr>
        <p:spPr>
          <a:xfrm>
            <a:off x="1546009"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556" name="Google Shape;556;p38"/>
          <p:cNvCxnSpPr/>
          <p:nvPr/>
        </p:nvCxnSpPr>
        <p:spPr>
          <a:xfrm rot="10800000">
            <a:off x="1217984"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57" name="Google Shape;557;p38"/>
          <p:cNvCxnSpPr>
            <a:endCxn id="558" idx="2"/>
          </p:cNvCxnSpPr>
          <p:nvPr/>
        </p:nvCxnSpPr>
        <p:spPr>
          <a:xfrm>
            <a:off x="2033093"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58" name="Google Shape;558;p38"/>
          <p:cNvSpPr/>
          <p:nvPr/>
        </p:nvSpPr>
        <p:spPr>
          <a:xfrm>
            <a:off x="2336393" y="3591675"/>
            <a:ext cx="487200" cy="487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19</a:t>
            </a:r>
            <a:endParaRPr sz="1100"/>
          </a:p>
        </p:txBody>
      </p:sp>
      <p:cxnSp>
        <p:nvCxnSpPr>
          <p:cNvPr id="559" name="Google Shape;559;p38"/>
          <p:cNvCxnSpPr/>
          <p:nvPr/>
        </p:nvCxnSpPr>
        <p:spPr>
          <a:xfrm rot="10800000">
            <a:off x="2008368"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60" name="Google Shape;560;p38"/>
          <p:cNvCxnSpPr>
            <a:endCxn id="561" idx="2"/>
          </p:cNvCxnSpPr>
          <p:nvPr/>
        </p:nvCxnSpPr>
        <p:spPr>
          <a:xfrm>
            <a:off x="2823477"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61" name="Google Shape;561;p38"/>
          <p:cNvSpPr/>
          <p:nvPr/>
        </p:nvSpPr>
        <p:spPr>
          <a:xfrm>
            <a:off x="3126777" y="3591675"/>
            <a:ext cx="487200" cy="4872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29</a:t>
            </a:r>
            <a:endParaRPr sz="1100"/>
          </a:p>
        </p:txBody>
      </p:sp>
      <p:cxnSp>
        <p:nvCxnSpPr>
          <p:cNvPr id="562" name="Google Shape;562;p38"/>
          <p:cNvCxnSpPr/>
          <p:nvPr/>
        </p:nvCxnSpPr>
        <p:spPr>
          <a:xfrm rot="10800000">
            <a:off x="2798752" y="3918508"/>
            <a:ext cx="315900" cy="0"/>
          </a:xfrm>
          <a:prstGeom prst="straightConnector1">
            <a:avLst/>
          </a:prstGeom>
          <a:noFill/>
          <a:ln cap="flat" cmpd="sng" w="9525">
            <a:solidFill>
              <a:schemeClr val="dk2"/>
            </a:solidFill>
            <a:prstDash val="solid"/>
            <a:round/>
            <a:headEnd len="med" w="med" type="none"/>
            <a:tailEnd len="med" w="med" type="triangle"/>
          </a:ln>
        </p:spPr>
      </p:cxnSp>
      <p:sp>
        <p:nvSpPr>
          <p:cNvPr id="563" name="Google Shape;563;p38"/>
          <p:cNvSpPr/>
          <p:nvPr/>
        </p:nvSpPr>
        <p:spPr>
          <a:xfrm>
            <a:off x="4413225"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cxnSp>
        <p:nvCxnSpPr>
          <p:cNvPr id="564" name="Google Shape;564;p38"/>
          <p:cNvCxnSpPr>
            <a:stCxn id="563" idx="6"/>
            <a:endCxn id="565" idx="2"/>
          </p:cNvCxnSpPr>
          <p:nvPr/>
        </p:nvCxnSpPr>
        <p:spPr>
          <a:xfrm>
            <a:off x="4900425"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65" name="Google Shape;565;p38"/>
          <p:cNvSpPr/>
          <p:nvPr/>
        </p:nvSpPr>
        <p:spPr>
          <a:xfrm>
            <a:off x="5203609"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7</a:t>
            </a:r>
            <a:endParaRPr/>
          </a:p>
        </p:txBody>
      </p:sp>
      <p:cxnSp>
        <p:nvCxnSpPr>
          <p:cNvPr id="566" name="Google Shape;566;p38"/>
          <p:cNvCxnSpPr/>
          <p:nvPr/>
        </p:nvCxnSpPr>
        <p:spPr>
          <a:xfrm rot="10800000">
            <a:off x="4875584"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67" name="Google Shape;567;p38"/>
          <p:cNvCxnSpPr>
            <a:endCxn id="568" idx="2"/>
          </p:cNvCxnSpPr>
          <p:nvPr/>
        </p:nvCxnSpPr>
        <p:spPr>
          <a:xfrm>
            <a:off x="5690693"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68" name="Google Shape;568;p38"/>
          <p:cNvSpPr/>
          <p:nvPr/>
        </p:nvSpPr>
        <p:spPr>
          <a:xfrm>
            <a:off x="5993993"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19</a:t>
            </a:r>
            <a:endParaRPr sz="1100"/>
          </a:p>
        </p:txBody>
      </p:sp>
      <p:cxnSp>
        <p:nvCxnSpPr>
          <p:cNvPr id="569" name="Google Shape;569;p38"/>
          <p:cNvCxnSpPr/>
          <p:nvPr/>
        </p:nvCxnSpPr>
        <p:spPr>
          <a:xfrm rot="10800000">
            <a:off x="5665968"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70" name="Google Shape;570;p38"/>
          <p:cNvCxnSpPr>
            <a:endCxn id="571" idx="2"/>
          </p:cNvCxnSpPr>
          <p:nvPr/>
        </p:nvCxnSpPr>
        <p:spPr>
          <a:xfrm>
            <a:off x="6481077"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71" name="Google Shape;571;p38"/>
          <p:cNvSpPr/>
          <p:nvPr/>
        </p:nvSpPr>
        <p:spPr>
          <a:xfrm>
            <a:off x="6784377"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23</a:t>
            </a:r>
            <a:endParaRPr sz="1100"/>
          </a:p>
        </p:txBody>
      </p:sp>
      <p:cxnSp>
        <p:nvCxnSpPr>
          <p:cNvPr id="572" name="Google Shape;572;p38"/>
          <p:cNvCxnSpPr/>
          <p:nvPr/>
        </p:nvCxnSpPr>
        <p:spPr>
          <a:xfrm rot="10800000">
            <a:off x="6456352"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73" name="Google Shape;573;p38"/>
          <p:cNvCxnSpPr>
            <a:endCxn id="574" idx="2"/>
          </p:cNvCxnSpPr>
          <p:nvPr/>
        </p:nvCxnSpPr>
        <p:spPr>
          <a:xfrm>
            <a:off x="7319277" y="3835275"/>
            <a:ext cx="303300" cy="0"/>
          </a:xfrm>
          <a:prstGeom prst="straightConnector1">
            <a:avLst/>
          </a:prstGeom>
          <a:noFill/>
          <a:ln cap="flat" cmpd="sng" w="9525">
            <a:solidFill>
              <a:schemeClr val="dk2"/>
            </a:solidFill>
            <a:prstDash val="solid"/>
            <a:round/>
            <a:headEnd len="med" w="med" type="none"/>
            <a:tailEnd len="med" w="med" type="triangle"/>
          </a:ln>
        </p:spPr>
      </p:cxnSp>
      <p:sp>
        <p:nvSpPr>
          <p:cNvPr id="574" name="Google Shape;574;p38"/>
          <p:cNvSpPr/>
          <p:nvPr/>
        </p:nvSpPr>
        <p:spPr>
          <a:xfrm>
            <a:off x="7622577" y="3591675"/>
            <a:ext cx="487200" cy="487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29</a:t>
            </a:r>
            <a:endParaRPr sz="1100"/>
          </a:p>
        </p:txBody>
      </p:sp>
      <p:cxnSp>
        <p:nvCxnSpPr>
          <p:cNvPr id="575" name="Google Shape;575;p38"/>
          <p:cNvCxnSpPr/>
          <p:nvPr/>
        </p:nvCxnSpPr>
        <p:spPr>
          <a:xfrm rot="10800000">
            <a:off x="7294552" y="3918508"/>
            <a:ext cx="315900" cy="0"/>
          </a:xfrm>
          <a:prstGeom prst="straightConnector1">
            <a:avLst/>
          </a:prstGeom>
          <a:noFill/>
          <a:ln cap="flat" cmpd="sng" w="9525">
            <a:solidFill>
              <a:schemeClr val="dk2"/>
            </a:solidFill>
            <a:prstDash val="solid"/>
            <a:round/>
            <a:headEnd len="med" w="med" type="none"/>
            <a:tailEnd len="med" w="med" type="triangle"/>
          </a:ln>
        </p:spPr>
      </p:cxnSp>
      <p:cxnSp>
        <p:nvCxnSpPr>
          <p:cNvPr id="576" name="Google Shape;576;p38"/>
          <p:cNvCxnSpPr/>
          <p:nvPr/>
        </p:nvCxnSpPr>
        <p:spPr>
          <a:xfrm rot="10800000">
            <a:off x="992850" y="4174600"/>
            <a:ext cx="0" cy="330900"/>
          </a:xfrm>
          <a:prstGeom prst="straightConnector1">
            <a:avLst/>
          </a:prstGeom>
          <a:noFill/>
          <a:ln cap="flat" cmpd="sng" w="9525">
            <a:solidFill>
              <a:srgbClr val="0000FF"/>
            </a:solidFill>
            <a:prstDash val="solid"/>
            <a:round/>
            <a:headEnd len="med" w="med" type="none"/>
            <a:tailEnd len="med" w="med" type="triangle"/>
          </a:ln>
        </p:spPr>
      </p:cxnSp>
      <p:cxnSp>
        <p:nvCxnSpPr>
          <p:cNvPr id="577" name="Google Shape;577;p38"/>
          <p:cNvCxnSpPr/>
          <p:nvPr/>
        </p:nvCxnSpPr>
        <p:spPr>
          <a:xfrm rot="10800000">
            <a:off x="3355050" y="4174600"/>
            <a:ext cx="0" cy="330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Deadlocks</a:t>
            </a:r>
            <a:endParaRPr/>
          </a:p>
        </p:txBody>
      </p:sp>
      <p:sp>
        <p:nvSpPr>
          <p:cNvPr id="583" name="Google Shape;583;p39"/>
          <p:cNvSpPr txBox="1"/>
          <p:nvPr>
            <p:ph idx="1" type="body"/>
          </p:nvPr>
        </p:nvSpPr>
        <p:spPr>
          <a:xfrm>
            <a:off x="311700" y="1152475"/>
            <a:ext cx="8520600" cy="11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a:t>
            </a:r>
            <a:r>
              <a:rPr lang="en">
                <a:solidFill>
                  <a:srgbClr val="4A86E8"/>
                </a:solidFill>
              </a:rPr>
              <a:t>Thread 1 wants to insert a node in front of 1</a:t>
            </a:r>
            <a:r>
              <a:rPr lang="en">
                <a:solidFill>
                  <a:srgbClr val="000000"/>
                </a:solidFill>
              </a:rPr>
              <a:t>, and </a:t>
            </a:r>
            <a:r>
              <a:rPr lang="en">
                <a:solidFill>
                  <a:srgbClr val="FF0000"/>
                </a:solidFill>
              </a:rPr>
              <a:t>Thread 2 wants to insert a node behind 7</a:t>
            </a:r>
            <a:r>
              <a:rPr lang="en">
                <a:solidFill>
                  <a:srgbClr val="000000"/>
                </a:solidFill>
              </a:rPr>
              <a:t>. Thread 1 needs to modify the “previous” pointer of 7, and Thread 2 needs to modify the “next” pointer of 1. Each node has a corresponding lock to access that node.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584" name="Google Shape;584;p39"/>
          <p:cNvSpPr/>
          <p:nvPr/>
        </p:nvSpPr>
        <p:spPr>
          <a:xfrm>
            <a:off x="3265325" y="2571750"/>
            <a:ext cx="865500" cy="865500"/>
          </a:xfrm>
          <a:prstGeom prst="ellipse">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1</a:t>
            </a:r>
            <a:endParaRPr sz="3000"/>
          </a:p>
        </p:txBody>
      </p:sp>
      <p:cxnSp>
        <p:nvCxnSpPr>
          <p:cNvPr id="585" name="Google Shape;585;p39"/>
          <p:cNvCxnSpPr>
            <a:stCxn id="584" idx="6"/>
            <a:endCxn id="586" idx="2"/>
          </p:cNvCxnSpPr>
          <p:nvPr/>
        </p:nvCxnSpPr>
        <p:spPr>
          <a:xfrm>
            <a:off x="4130825" y="3004500"/>
            <a:ext cx="538800" cy="0"/>
          </a:xfrm>
          <a:prstGeom prst="straightConnector1">
            <a:avLst/>
          </a:prstGeom>
          <a:noFill/>
          <a:ln cap="flat" cmpd="sng" w="9525">
            <a:solidFill>
              <a:schemeClr val="dk2"/>
            </a:solidFill>
            <a:prstDash val="solid"/>
            <a:round/>
            <a:headEnd len="med" w="med" type="none"/>
            <a:tailEnd len="med" w="med" type="triangle"/>
          </a:ln>
        </p:spPr>
      </p:cxnSp>
      <p:sp>
        <p:nvSpPr>
          <p:cNvPr id="586" name="Google Shape;586;p39"/>
          <p:cNvSpPr/>
          <p:nvPr/>
        </p:nvSpPr>
        <p:spPr>
          <a:xfrm>
            <a:off x="4669501" y="2571750"/>
            <a:ext cx="865500" cy="865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7</a:t>
            </a:r>
            <a:endParaRPr sz="3000"/>
          </a:p>
        </p:txBody>
      </p:sp>
      <p:cxnSp>
        <p:nvCxnSpPr>
          <p:cNvPr id="587" name="Google Shape;587;p39"/>
          <p:cNvCxnSpPr/>
          <p:nvPr/>
        </p:nvCxnSpPr>
        <p:spPr>
          <a:xfrm rot="10800000">
            <a:off x="4086661" y="3152392"/>
            <a:ext cx="561300" cy="0"/>
          </a:xfrm>
          <a:prstGeom prst="straightConnector1">
            <a:avLst/>
          </a:prstGeom>
          <a:noFill/>
          <a:ln cap="flat" cmpd="sng" w="9525">
            <a:solidFill>
              <a:schemeClr val="dk2"/>
            </a:solidFill>
            <a:prstDash val="solid"/>
            <a:round/>
            <a:headEnd len="med" w="med" type="none"/>
            <a:tailEnd len="med" w="med" type="triangle"/>
          </a:ln>
        </p:spPr>
      </p:cxnSp>
      <p:cxnSp>
        <p:nvCxnSpPr>
          <p:cNvPr id="588" name="Google Shape;588;p39"/>
          <p:cNvCxnSpPr/>
          <p:nvPr/>
        </p:nvCxnSpPr>
        <p:spPr>
          <a:xfrm rot="10800000">
            <a:off x="3686773" y="3607225"/>
            <a:ext cx="0" cy="588000"/>
          </a:xfrm>
          <a:prstGeom prst="straightConnector1">
            <a:avLst/>
          </a:prstGeom>
          <a:noFill/>
          <a:ln cap="flat" cmpd="sng" w="9525">
            <a:solidFill>
              <a:srgbClr val="0000FF"/>
            </a:solidFill>
            <a:prstDash val="solid"/>
            <a:round/>
            <a:headEnd len="med" w="med" type="none"/>
            <a:tailEnd len="med" w="med" type="triangle"/>
          </a:ln>
        </p:spPr>
      </p:cxnSp>
      <p:cxnSp>
        <p:nvCxnSpPr>
          <p:cNvPr id="589" name="Google Shape;589;p39"/>
          <p:cNvCxnSpPr/>
          <p:nvPr/>
        </p:nvCxnSpPr>
        <p:spPr>
          <a:xfrm rot="10800000">
            <a:off x="5102247" y="3607225"/>
            <a:ext cx="0" cy="588000"/>
          </a:xfrm>
          <a:prstGeom prst="straightConnector1">
            <a:avLst/>
          </a:prstGeom>
          <a:noFill/>
          <a:ln cap="flat" cmpd="sng" w="9525">
            <a:solidFill>
              <a:srgbClr val="FF0000"/>
            </a:solidFill>
            <a:prstDash val="solid"/>
            <a:round/>
            <a:headEnd len="med" w="med" type="none"/>
            <a:tailEnd len="med" w="med" type="triangle"/>
          </a:ln>
        </p:spPr>
      </p:cxnSp>
      <p:sp>
        <p:nvSpPr>
          <p:cNvPr id="590" name="Google Shape;590;p39"/>
          <p:cNvSpPr txBox="1"/>
          <p:nvPr>
            <p:ph idx="1" type="body"/>
          </p:nvPr>
        </p:nvSpPr>
        <p:spPr>
          <a:xfrm>
            <a:off x="139925" y="4291000"/>
            <a:ext cx="8520600" cy="45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What happens if Thread 1 gets 1’s lock, and then Thread 2 gets 2’s lock?</a:t>
            </a: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Deadlocks</a:t>
            </a:r>
            <a:endParaRPr/>
          </a:p>
        </p:txBody>
      </p:sp>
      <p:sp>
        <p:nvSpPr>
          <p:cNvPr id="596" name="Google Shape;596;p40"/>
          <p:cNvSpPr txBox="1"/>
          <p:nvPr>
            <p:ph idx="1" type="body"/>
          </p:nvPr>
        </p:nvSpPr>
        <p:spPr>
          <a:xfrm>
            <a:off x="311700" y="1152475"/>
            <a:ext cx="8520600" cy="117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Suppose </a:t>
            </a:r>
            <a:r>
              <a:rPr lang="en"/>
              <a:t>Thread 1 gets 1’s lock, and then Thread 2 gets 2’s lock. Because Thread 1 wants to change 7’s previous pointer, it needs 7’s lock too. Because Thread 2 wants to change 1’s next pointer, it needs 1’s lock too. Each thread waits for the other to release their lock, and both threads halt.</a:t>
            </a:r>
            <a:endParaRPr>
              <a:solidFill>
                <a:schemeClr val="dk1"/>
              </a:solidFill>
            </a:endParaRPr>
          </a:p>
        </p:txBody>
      </p:sp>
      <p:sp>
        <p:nvSpPr>
          <p:cNvPr id="597" name="Google Shape;597;p40"/>
          <p:cNvSpPr/>
          <p:nvPr/>
        </p:nvSpPr>
        <p:spPr>
          <a:xfrm>
            <a:off x="3265325" y="2571750"/>
            <a:ext cx="865500" cy="865500"/>
          </a:xfrm>
          <a:prstGeom prst="ellipse">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1</a:t>
            </a:r>
            <a:endParaRPr sz="3000"/>
          </a:p>
        </p:txBody>
      </p:sp>
      <p:cxnSp>
        <p:nvCxnSpPr>
          <p:cNvPr id="598" name="Google Shape;598;p40"/>
          <p:cNvCxnSpPr>
            <a:stCxn id="597" idx="6"/>
            <a:endCxn id="599" idx="2"/>
          </p:cNvCxnSpPr>
          <p:nvPr/>
        </p:nvCxnSpPr>
        <p:spPr>
          <a:xfrm>
            <a:off x="4130825" y="3004500"/>
            <a:ext cx="538800" cy="0"/>
          </a:xfrm>
          <a:prstGeom prst="straightConnector1">
            <a:avLst/>
          </a:prstGeom>
          <a:noFill/>
          <a:ln cap="flat" cmpd="sng" w="9525">
            <a:solidFill>
              <a:schemeClr val="dk2"/>
            </a:solidFill>
            <a:prstDash val="solid"/>
            <a:round/>
            <a:headEnd len="med" w="med" type="none"/>
            <a:tailEnd len="med" w="med" type="triangle"/>
          </a:ln>
        </p:spPr>
      </p:cxnSp>
      <p:sp>
        <p:nvSpPr>
          <p:cNvPr id="599" name="Google Shape;599;p40"/>
          <p:cNvSpPr/>
          <p:nvPr/>
        </p:nvSpPr>
        <p:spPr>
          <a:xfrm>
            <a:off x="4669501" y="2571750"/>
            <a:ext cx="865500" cy="865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7</a:t>
            </a:r>
            <a:endParaRPr sz="3000"/>
          </a:p>
        </p:txBody>
      </p:sp>
      <p:cxnSp>
        <p:nvCxnSpPr>
          <p:cNvPr id="600" name="Google Shape;600;p40"/>
          <p:cNvCxnSpPr/>
          <p:nvPr/>
        </p:nvCxnSpPr>
        <p:spPr>
          <a:xfrm rot="10800000">
            <a:off x="4086661" y="3152392"/>
            <a:ext cx="561300" cy="0"/>
          </a:xfrm>
          <a:prstGeom prst="straightConnector1">
            <a:avLst/>
          </a:prstGeom>
          <a:noFill/>
          <a:ln cap="flat" cmpd="sng" w="9525">
            <a:solidFill>
              <a:schemeClr val="dk2"/>
            </a:solidFill>
            <a:prstDash val="solid"/>
            <a:round/>
            <a:headEnd len="med" w="med" type="none"/>
            <a:tailEnd len="med" w="med" type="triangle"/>
          </a:ln>
        </p:spPr>
      </p:cxnSp>
      <p:cxnSp>
        <p:nvCxnSpPr>
          <p:cNvPr id="601" name="Google Shape;601;p40"/>
          <p:cNvCxnSpPr/>
          <p:nvPr/>
        </p:nvCxnSpPr>
        <p:spPr>
          <a:xfrm rot="10800000">
            <a:off x="3686773" y="3607225"/>
            <a:ext cx="0" cy="588000"/>
          </a:xfrm>
          <a:prstGeom prst="straightConnector1">
            <a:avLst/>
          </a:prstGeom>
          <a:noFill/>
          <a:ln cap="flat" cmpd="sng" w="9525">
            <a:solidFill>
              <a:srgbClr val="0000FF"/>
            </a:solidFill>
            <a:prstDash val="solid"/>
            <a:round/>
            <a:headEnd len="med" w="med" type="none"/>
            <a:tailEnd len="med" w="med" type="triangle"/>
          </a:ln>
        </p:spPr>
      </p:cxnSp>
      <p:cxnSp>
        <p:nvCxnSpPr>
          <p:cNvPr id="602" name="Google Shape;602;p40"/>
          <p:cNvCxnSpPr/>
          <p:nvPr/>
        </p:nvCxnSpPr>
        <p:spPr>
          <a:xfrm rot="10800000">
            <a:off x="5102247" y="3607225"/>
            <a:ext cx="0" cy="588000"/>
          </a:xfrm>
          <a:prstGeom prst="straightConnector1">
            <a:avLst/>
          </a:prstGeom>
          <a:noFill/>
          <a:ln cap="flat" cmpd="sng" w="9525">
            <a:solidFill>
              <a:srgbClr val="FF0000"/>
            </a:solidFill>
            <a:prstDash val="solid"/>
            <a:round/>
            <a:headEnd len="med" w="med" type="none"/>
            <a:tailEnd len="med" w="med" type="triangle"/>
          </a:ln>
        </p:spPr>
      </p:cxnSp>
      <p:sp>
        <p:nvSpPr>
          <p:cNvPr id="603" name="Google Shape;603;p40"/>
          <p:cNvSpPr txBox="1"/>
          <p:nvPr/>
        </p:nvSpPr>
        <p:spPr>
          <a:xfrm>
            <a:off x="592950" y="4329925"/>
            <a:ext cx="78600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When two threads wait for each other to release locks, we call this a </a:t>
            </a:r>
            <a:r>
              <a:rPr b="1" i="1" lang="en" sz="1600"/>
              <a:t>deadlock</a:t>
            </a:r>
            <a:r>
              <a:rPr b="1" lang="en" sz="1600"/>
              <a:t>.</a:t>
            </a:r>
            <a:endParaRPr b="1"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to Avoid </a:t>
            </a:r>
            <a:r>
              <a:rPr lang="en"/>
              <a:t>Deadlocks</a:t>
            </a:r>
            <a:endParaRPr/>
          </a:p>
        </p:txBody>
      </p:sp>
      <p:sp>
        <p:nvSpPr>
          <p:cNvPr id="609" name="Google Shape;609;p41"/>
          <p:cNvSpPr txBox="1"/>
          <p:nvPr>
            <p:ph idx="1" type="body"/>
          </p:nvPr>
        </p:nvSpPr>
        <p:spPr>
          <a:xfrm>
            <a:off x="311700" y="1152475"/>
            <a:ext cx="4749000" cy="35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simple ways to avoid deadlocks when your program has multiple locks:</a:t>
            </a:r>
            <a:endParaRPr/>
          </a:p>
          <a:p>
            <a:pPr indent="-342900" lvl="0" marL="457200" rtl="0" algn="l">
              <a:spcBef>
                <a:spcPts val="1600"/>
              </a:spcBef>
              <a:spcAft>
                <a:spcPts val="0"/>
              </a:spcAft>
              <a:buSzPts val="1800"/>
              <a:buAutoNum type="arabicPeriod"/>
            </a:pPr>
            <a:r>
              <a:rPr lang="en"/>
              <a:t>Have a </a:t>
            </a:r>
            <a:r>
              <a:rPr i="1" lang="en"/>
              <a:t>global lock</a:t>
            </a:r>
            <a:r>
              <a:rPr lang="en"/>
              <a:t> that every thread needs to acquire before trying to acquire other locks. (Synchronizing lock acquisition)</a:t>
            </a:r>
            <a:endParaRPr/>
          </a:p>
          <a:p>
            <a:pPr indent="-342900" lvl="0" marL="457200" rtl="0" algn="l">
              <a:spcBef>
                <a:spcPts val="0"/>
              </a:spcBef>
              <a:spcAft>
                <a:spcPts val="0"/>
              </a:spcAft>
              <a:buSzPts val="1800"/>
              <a:buAutoNum type="arabicPeriod"/>
            </a:pPr>
            <a:r>
              <a:rPr lang="en"/>
              <a:t>Establish a </a:t>
            </a:r>
            <a:r>
              <a:rPr i="1" lang="en"/>
              <a:t>partial ordering</a:t>
            </a:r>
            <a:r>
              <a:rPr lang="en"/>
              <a:t> of your locks (some locks come before others). For example you might insist that threads acquire the locks of a linked list from left to right. </a:t>
            </a:r>
            <a:endParaRPr/>
          </a:p>
        </p:txBody>
      </p:sp>
      <p:sp>
        <p:nvSpPr>
          <p:cNvPr id="610" name="Google Shape;610;p41"/>
          <p:cNvSpPr/>
          <p:nvPr/>
        </p:nvSpPr>
        <p:spPr>
          <a:xfrm>
            <a:off x="5915728" y="1411475"/>
            <a:ext cx="859200" cy="859200"/>
          </a:xfrm>
          <a:prstGeom prst="ellipse">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1</a:t>
            </a:r>
            <a:endParaRPr sz="3000"/>
          </a:p>
        </p:txBody>
      </p:sp>
      <p:cxnSp>
        <p:nvCxnSpPr>
          <p:cNvPr id="611" name="Google Shape;611;p41"/>
          <p:cNvCxnSpPr>
            <a:stCxn id="610" idx="6"/>
            <a:endCxn id="612" idx="2"/>
          </p:cNvCxnSpPr>
          <p:nvPr/>
        </p:nvCxnSpPr>
        <p:spPr>
          <a:xfrm>
            <a:off x="6774928" y="1841075"/>
            <a:ext cx="534600" cy="0"/>
          </a:xfrm>
          <a:prstGeom prst="straightConnector1">
            <a:avLst/>
          </a:prstGeom>
          <a:noFill/>
          <a:ln cap="flat" cmpd="sng" w="9525">
            <a:solidFill>
              <a:schemeClr val="dk2"/>
            </a:solidFill>
            <a:prstDash val="solid"/>
            <a:round/>
            <a:headEnd len="med" w="med" type="none"/>
            <a:tailEnd len="med" w="med" type="triangle"/>
          </a:ln>
        </p:spPr>
      </p:cxnSp>
      <p:sp>
        <p:nvSpPr>
          <p:cNvPr id="612" name="Google Shape;612;p41"/>
          <p:cNvSpPr/>
          <p:nvPr/>
        </p:nvSpPr>
        <p:spPr>
          <a:xfrm>
            <a:off x="7309674" y="1411475"/>
            <a:ext cx="859200" cy="8592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7</a:t>
            </a:r>
            <a:endParaRPr sz="3000"/>
          </a:p>
        </p:txBody>
      </p:sp>
      <p:cxnSp>
        <p:nvCxnSpPr>
          <p:cNvPr id="613" name="Google Shape;613;p41"/>
          <p:cNvCxnSpPr/>
          <p:nvPr/>
        </p:nvCxnSpPr>
        <p:spPr>
          <a:xfrm rot="10800000">
            <a:off x="6731190" y="1987888"/>
            <a:ext cx="557100" cy="0"/>
          </a:xfrm>
          <a:prstGeom prst="straightConnector1">
            <a:avLst/>
          </a:prstGeom>
          <a:noFill/>
          <a:ln cap="flat" cmpd="sng" w="9525">
            <a:solidFill>
              <a:schemeClr val="dk2"/>
            </a:solidFill>
            <a:prstDash val="solid"/>
            <a:round/>
            <a:headEnd len="med" w="med" type="none"/>
            <a:tailEnd len="med" w="med" type="triangle"/>
          </a:ln>
        </p:spPr>
      </p:cxnSp>
      <p:cxnSp>
        <p:nvCxnSpPr>
          <p:cNvPr id="614" name="Google Shape;614;p41"/>
          <p:cNvCxnSpPr/>
          <p:nvPr/>
        </p:nvCxnSpPr>
        <p:spPr>
          <a:xfrm rot="10800000">
            <a:off x="6334106" y="2439625"/>
            <a:ext cx="0" cy="583500"/>
          </a:xfrm>
          <a:prstGeom prst="straightConnector1">
            <a:avLst/>
          </a:prstGeom>
          <a:noFill/>
          <a:ln cap="flat" cmpd="sng" w="9525">
            <a:solidFill>
              <a:srgbClr val="0000FF"/>
            </a:solidFill>
            <a:prstDash val="solid"/>
            <a:round/>
            <a:headEnd len="med" w="med" type="none"/>
            <a:tailEnd len="med" w="med" type="triangle"/>
          </a:ln>
        </p:spPr>
      </p:cxnSp>
      <p:cxnSp>
        <p:nvCxnSpPr>
          <p:cNvPr id="615" name="Google Shape;615;p41"/>
          <p:cNvCxnSpPr/>
          <p:nvPr/>
        </p:nvCxnSpPr>
        <p:spPr>
          <a:xfrm rot="10800000">
            <a:off x="7739267" y="2439625"/>
            <a:ext cx="0" cy="583500"/>
          </a:xfrm>
          <a:prstGeom prst="straightConnector1">
            <a:avLst/>
          </a:prstGeom>
          <a:noFill/>
          <a:ln cap="flat" cmpd="sng" w="9525">
            <a:solidFill>
              <a:srgbClr val="FF0000"/>
            </a:solidFill>
            <a:prstDash val="solid"/>
            <a:round/>
            <a:headEnd len="med" w="med" type="none"/>
            <a:tailEnd len="med" w="med" type="triangle"/>
          </a:ln>
        </p:spPr>
      </p:cxnSp>
      <p:sp>
        <p:nvSpPr>
          <p:cNvPr id="616" name="Google Shape;616;p41"/>
          <p:cNvSpPr txBox="1"/>
          <p:nvPr/>
        </p:nvSpPr>
        <p:spPr>
          <a:xfrm>
            <a:off x="5909900" y="3144025"/>
            <a:ext cx="25512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If we force the threads to acquire locks from left-to-right, then </a:t>
            </a:r>
            <a:r>
              <a:rPr lang="en">
                <a:solidFill>
                  <a:srgbClr val="FF0000"/>
                </a:solidFill>
              </a:rPr>
              <a:t>Thread 2 </a:t>
            </a:r>
            <a:r>
              <a:rPr lang="en"/>
              <a:t>cannot own 7’s lock before it owns 1’s lock.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as you know:</a:t>
            </a:r>
            <a:endParaRPr/>
          </a:p>
        </p:txBody>
      </p:sp>
      <p:sp>
        <p:nvSpPr>
          <p:cNvPr id="68" name="Google Shape;68;p15"/>
          <p:cNvSpPr txBox="1"/>
          <p:nvPr>
            <p:ph idx="1" type="body"/>
          </p:nvPr>
        </p:nvSpPr>
        <p:spPr>
          <a:xfrm>
            <a:off x="729450" y="1224725"/>
            <a:ext cx="78306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Char char="●"/>
            </a:pPr>
            <a:r>
              <a:rPr lang="en" sz="1400">
                <a:solidFill>
                  <a:srgbClr val="434343"/>
                </a:solidFill>
              </a:rPr>
              <a:t>Project 2A</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Spec: </a:t>
            </a:r>
            <a:r>
              <a:rPr lang="en" u="sng">
                <a:solidFill>
                  <a:schemeClr val="hlink"/>
                </a:solidFill>
                <a:latin typeface="Arial"/>
                <a:ea typeface="Arial"/>
                <a:cs typeface="Arial"/>
                <a:sym typeface="Arial"/>
                <a:hlinkClick r:id="rId3"/>
              </a:rPr>
              <a:t>http://web.cs.ucla.edu/~harryxu/courses/111/winter20/ProjectGuide/P</a:t>
            </a:r>
            <a:r>
              <a:rPr lang="en" u="sng">
                <a:solidFill>
                  <a:schemeClr val="hlink"/>
                </a:solidFill>
                <a:hlinkClick r:id="rId4"/>
              </a:rPr>
              <a:t>2A</a:t>
            </a:r>
            <a:r>
              <a:rPr lang="en" u="sng">
                <a:solidFill>
                  <a:schemeClr val="hlink"/>
                </a:solidFill>
                <a:latin typeface="Arial"/>
                <a:ea typeface="Arial"/>
                <a:cs typeface="Arial"/>
                <a:sym typeface="Arial"/>
                <a:hlinkClick r:id="rId5"/>
              </a:rPr>
              <a:t>.html</a:t>
            </a:r>
            <a:endParaRPr sz="1400">
              <a:solidFill>
                <a:srgbClr val="434343"/>
              </a:solidFill>
            </a:endParaRPr>
          </a:p>
          <a:p>
            <a:pPr indent="-317500" lvl="1" marL="914400" rtl="0" algn="l">
              <a:spcBef>
                <a:spcPts val="0"/>
              </a:spcBef>
              <a:spcAft>
                <a:spcPts val="0"/>
              </a:spcAft>
              <a:buClr>
                <a:srgbClr val="434343"/>
              </a:buClr>
              <a:buSzPts val="1400"/>
              <a:buChar char="○"/>
            </a:pPr>
            <a:r>
              <a:rPr lang="en" sz="1400">
                <a:solidFill>
                  <a:srgbClr val="434343"/>
                </a:solidFill>
              </a:rPr>
              <a:t>Due on Wednesday (0</a:t>
            </a:r>
            <a:r>
              <a:rPr lang="en">
                <a:solidFill>
                  <a:srgbClr val="434343"/>
                </a:solidFill>
              </a:rPr>
              <a:t>2</a:t>
            </a:r>
            <a:r>
              <a:rPr lang="en" sz="1400">
                <a:solidFill>
                  <a:srgbClr val="434343"/>
                </a:solidFill>
              </a:rPr>
              <a:t>/</a:t>
            </a:r>
            <a:r>
              <a:rPr lang="en">
                <a:solidFill>
                  <a:srgbClr val="434343"/>
                </a:solidFill>
              </a:rPr>
              <a:t>12</a:t>
            </a:r>
            <a:r>
              <a:rPr lang="en" sz="1400">
                <a:solidFill>
                  <a:srgbClr val="434343"/>
                </a:solidFill>
              </a:rPr>
              <a:t>/2020) at 11:59 PM</a:t>
            </a:r>
            <a:endParaRPr sz="1400">
              <a:solidFill>
                <a:srgbClr val="434343"/>
              </a:solidFill>
            </a:endParaRPr>
          </a:p>
          <a:p>
            <a:pPr indent="-317500" lvl="0" marL="457200" rtl="0" algn="l">
              <a:spcBef>
                <a:spcPts val="0"/>
              </a:spcBef>
              <a:spcAft>
                <a:spcPts val="0"/>
              </a:spcAft>
              <a:buClr>
                <a:srgbClr val="434343"/>
              </a:buClr>
              <a:buSzPts val="1400"/>
              <a:buChar char="●"/>
            </a:pPr>
            <a:r>
              <a:rPr b="1" lang="en" sz="1400">
                <a:solidFill>
                  <a:srgbClr val="434343"/>
                </a:solidFill>
              </a:rPr>
              <a:t>Late Policy</a:t>
            </a:r>
            <a:r>
              <a:rPr lang="en" sz="1400">
                <a:solidFill>
                  <a:srgbClr val="434343"/>
                </a:solidFill>
              </a:rPr>
              <a:t> : Exponential as discussed previously</a:t>
            </a:r>
            <a:endParaRPr sz="1400">
              <a:solidFill>
                <a:srgbClr val="434343"/>
              </a:solidFill>
            </a:endParaRPr>
          </a:p>
          <a:p>
            <a:pPr indent="-317500" lvl="0" marL="457200" rtl="0" algn="l">
              <a:spcBef>
                <a:spcPts val="0"/>
              </a:spcBef>
              <a:spcAft>
                <a:spcPts val="0"/>
              </a:spcAft>
              <a:buClr>
                <a:srgbClr val="434343"/>
              </a:buClr>
              <a:buSzPts val="1400"/>
              <a:buChar char="●"/>
            </a:pPr>
            <a:r>
              <a:rPr lang="en" sz="1400">
                <a:solidFill>
                  <a:srgbClr val="434343"/>
                </a:solidFill>
              </a:rPr>
              <a:t>Please remember to </a:t>
            </a:r>
            <a:r>
              <a:rPr b="1" lang="en" sz="1400">
                <a:solidFill>
                  <a:srgbClr val="434343"/>
                </a:solidFill>
              </a:rPr>
              <a:t>download your submissions</a:t>
            </a:r>
            <a:r>
              <a:rPr lang="en" sz="1400">
                <a:solidFill>
                  <a:srgbClr val="434343"/>
                </a:solidFill>
              </a:rPr>
              <a:t> and check if you submitted the correct files. Empty submissions - or submissions in the wrong format - cannot be graded and will therefore be scored with a 0</a:t>
            </a:r>
            <a:endParaRPr sz="14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Synchronization Primitives</a:t>
            </a:r>
            <a:endParaRPr/>
          </a:p>
        </p:txBody>
      </p:sp>
      <p:sp>
        <p:nvSpPr>
          <p:cNvPr id="622" name="Google Shape;622;p42"/>
          <p:cNvSpPr txBox="1"/>
          <p:nvPr>
            <p:ph idx="1" type="body"/>
          </p:nvPr>
        </p:nvSpPr>
        <p:spPr>
          <a:xfrm>
            <a:off x="311700" y="913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various synchronization primitives, each with performance tradeoffs:</a:t>
            </a:r>
            <a:endParaRPr/>
          </a:p>
          <a:p>
            <a:pPr indent="-336550" lvl="0" marL="457200" rtl="0" algn="l">
              <a:spcBef>
                <a:spcPts val="1600"/>
              </a:spcBef>
              <a:spcAft>
                <a:spcPts val="0"/>
              </a:spcAft>
              <a:buSzPts val="1700"/>
              <a:buAutoNum type="arabicPeriod"/>
            </a:pPr>
            <a:r>
              <a:rPr b="1" lang="en" sz="1700"/>
              <a:t>Spin Locks </a:t>
            </a:r>
            <a:r>
              <a:rPr lang="en" sz="1700"/>
              <a:t>- This lock works by having a boolean flag where we loop if it is false and “acquire” it by setting the flag to true. The read/write operation must be atomic. Why?</a:t>
            </a:r>
            <a:endParaRPr sz="1700"/>
          </a:p>
          <a:p>
            <a:pPr indent="-336550" lvl="0" marL="457200" rtl="0" algn="l">
              <a:spcBef>
                <a:spcPts val="0"/>
              </a:spcBef>
              <a:spcAft>
                <a:spcPts val="0"/>
              </a:spcAft>
              <a:buSzPts val="1700"/>
              <a:buAutoNum type="arabicPeriod"/>
            </a:pPr>
            <a:r>
              <a:rPr b="1" lang="en" sz="1700"/>
              <a:t>Mutex </a:t>
            </a:r>
            <a:r>
              <a:rPr lang="en" sz="1700"/>
              <a:t>- This lock tends to involve OS system calls that force a thread to go to sleep if the lock is being used, woken up by the OS if the lock becomes available.</a:t>
            </a:r>
            <a:endParaRPr sz="1700"/>
          </a:p>
          <a:p>
            <a:pPr indent="-336550" lvl="0" marL="457200" rtl="0" algn="l">
              <a:spcBef>
                <a:spcPts val="0"/>
              </a:spcBef>
              <a:spcAft>
                <a:spcPts val="0"/>
              </a:spcAft>
              <a:buSzPts val="1700"/>
              <a:buAutoNum type="arabicPeriod"/>
            </a:pPr>
            <a:r>
              <a:rPr b="1" lang="en" sz="1700"/>
              <a:t>Atomic Compare-and-Swap </a:t>
            </a:r>
            <a:r>
              <a:rPr lang="en" sz="1700"/>
              <a:t>- This allows us to atomically change the value of a variable if it is currently equal to some value. For example if a boolean flag is currently false, we will swap its value with true. This can be used to implement spin locks as well.</a:t>
            </a:r>
            <a:endParaRPr sz="1700"/>
          </a:p>
          <a:p>
            <a:pPr indent="-336550" lvl="0" marL="457200" rtl="0" algn="l">
              <a:spcBef>
                <a:spcPts val="0"/>
              </a:spcBef>
              <a:spcAft>
                <a:spcPts val="0"/>
              </a:spcAft>
              <a:buSzPts val="1700"/>
              <a:buAutoNum type="arabicPeriod"/>
            </a:pPr>
            <a:r>
              <a:rPr b="1" lang="en" sz="1700"/>
              <a:t>Atomic Test-and-set </a:t>
            </a:r>
            <a:r>
              <a:rPr lang="en" sz="1700"/>
              <a:t>- Atomically (“instantly”) tests if the lock holds 0, and sets it to 1. This can be used to implement spin locks as well (where the variable is boolean flag to see if the lock is acquired)</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43"/>
          <p:cNvSpPr txBox="1"/>
          <p:nvPr>
            <p:ph type="title"/>
          </p:nvPr>
        </p:nvSpPr>
        <p:spPr>
          <a:xfrm>
            <a:off x="240650" y="2047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look at some code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44"/>
          <p:cNvSpPr txBox="1"/>
          <p:nvPr>
            <p:ph idx="1" type="body"/>
          </p:nvPr>
        </p:nvSpPr>
        <p:spPr>
          <a:xfrm>
            <a:off x="175500" y="-38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#include &lt;pthread.h&gt;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#include &lt;stdio.h&gt;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#include &lt;stdlib.h&gt;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#include &lt;string.h&gt;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#include &lt;unistd.h&gt;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000">
                <a:solidFill>
                  <a:srgbClr val="000000"/>
                </a:solidFill>
                <a:latin typeface="Courier New"/>
                <a:ea typeface="Courier New"/>
                <a:cs typeface="Courier New"/>
                <a:sym typeface="Courier New"/>
              </a:rPr>
              <a:t>pthread_t tid[2]; int counter;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000">
                <a:solidFill>
                  <a:srgbClr val="000000"/>
                </a:solidFill>
                <a:latin typeface="Courier New"/>
                <a:ea typeface="Courier New"/>
                <a:cs typeface="Courier New"/>
                <a:sym typeface="Courier New"/>
              </a:rPr>
              <a:t>void* trythis(void* arg) {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000">
                <a:solidFill>
                  <a:srgbClr val="000000"/>
                </a:solidFill>
                <a:latin typeface="Courier New"/>
                <a:ea typeface="Courier New"/>
                <a:cs typeface="Courier New"/>
                <a:sym typeface="Courier New"/>
              </a:rPr>
              <a:t>    unsigned long i = 0;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1000">
                <a:solidFill>
                  <a:srgbClr val="000000"/>
                </a:solidFill>
                <a:latin typeface="Courier New"/>
                <a:ea typeface="Courier New"/>
                <a:cs typeface="Courier New"/>
                <a:sym typeface="Courier New"/>
              </a:rPr>
              <a:t>    counter += 1; </a:t>
            </a:r>
            <a:endParaRPr b="1"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1000">
                <a:solidFill>
                  <a:srgbClr val="000000"/>
                </a:solidFill>
                <a:latin typeface="Courier New"/>
                <a:ea typeface="Courier New"/>
                <a:cs typeface="Courier New"/>
                <a:sym typeface="Courier New"/>
              </a:rPr>
              <a:t>    printf("\n Job %d has started\n", counter);</a:t>
            </a:r>
            <a:endParaRPr b="1"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000">
                <a:solidFill>
                  <a:srgbClr val="000000"/>
                </a:solidFill>
                <a:latin typeface="Courier New"/>
                <a:ea typeface="Courier New"/>
                <a:cs typeface="Courier New"/>
                <a:sym typeface="Courier New"/>
              </a:rPr>
              <a:t>    for (i = 0; i &lt; (0xFFFFFFFF); i++) ;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1000">
                <a:solidFill>
                  <a:srgbClr val="000000"/>
                </a:solidFill>
                <a:latin typeface="Courier New"/>
                <a:ea typeface="Courier New"/>
                <a:cs typeface="Courier New"/>
                <a:sym typeface="Courier New"/>
              </a:rPr>
              <a:t>    printf("\n Job %d has finished\n", counter); </a:t>
            </a:r>
            <a:endParaRPr b="1"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000">
                <a:solidFill>
                  <a:srgbClr val="000000"/>
                </a:solidFill>
                <a:latin typeface="Courier New"/>
                <a:ea typeface="Courier New"/>
                <a:cs typeface="Courier New"/>
                <a:sym typeface="Courier New"/>
              </a:rPr>
              <a:t>    return NULL;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1000">
                <a:solidFill>
                  <a:srgbClr val="000000"/>
                </a:solidFill>
                <a:latin typeface="Courier New"/>
                <a:ea typeface="Courier New"/>
                <a:cs typeface="Courier New"/>
                <a:sym typeface="Courier New"/>
              </a:rPr>
              <a:t>} </a:t>
            </a:r>
            <a:endParaRPr sz="1000">
              <a:solidFill>
                <a:srgbClr val="000000"/>
              </a:solidFill>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t/>
            </a:r>
            <a:endParaRPr sz="1100">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1600"/>
              </a:spcBef>
              <a:spcAft>
                <a:spcPts val="160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p:txBody>
      </p:sp>
      <p:sp>
        <p:nvSpPr>
          <p:cNvPr id="633" name="Google Shape;633;p44"/>
          <p:cNvSpPr txBox="1"/>
          <p:nvPr/>
        </p:nvSpPr>
        <p:spPr>
          <a:xfrm>
            <a:off x="4310275" y="181050"/>
            <a:ext cx="4691100" cy="49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int main(void) {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int i = 0;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int error;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while (i &lt; 2) {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error = pthread_create(&amp;(tid[i]), NULL, &amp;trythis, NULL);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if (error != 0)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printf("\nThread can't be created : [%s]", strerror(error));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i++;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r>
              <a:rPr b="1" lang="en" sz="1000">
                <a:latin typeface="Courier New"/>
                <a:ea typeface="Courier New"/>
                <a:cs typeface="Courier New"/>
                <a:sym typeface="Courier New"/>
              </a:rPr>
              <a:t> pthread_join(tid[0], NULL); </a:t>
            </a:r>
            <a:endParaRPr b="1"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00">
                <a:latin typeface="Courier New"/>
                <a:ea typeface="Courier New"/>
                <a:cs typeface="Courier New"/>
                <a:sym typeface="Courier New"/>
              </a:rPr>
              <a:t>    pthread_join(tid[1], NULL);</a:t>
            </a: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return 0; </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45"/>
          <p:cNvSpPr txBox="1"/>
          <p:nvPr>
            <p:ph type="title"/>
          </p:nvPr>
        </p:nvSpPr>
        <p:spPr>
          <a:xfrm>
            <a:off x="227700" y="1892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could be the output?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644" name="Google Shape;644;p46"/>
          <p:cNvPicPr preferRelativeResize="0"/>
          <p:nvPr/>
        </p:nvPicPr>
        <p:blipFill>
          <a:blip r:embed="rId3">
            <a:alphaModFix/>
          </a:blip>
          <a:stretch>
            <a:fillRect/>
          </a:stretch>
        </p:blipFill>
        <p:spPr>
          <a:xfrm>
            <a:off x="2198075" y="1432200"/>
            <a:ext cx="3390900" cy="1943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47"/>
          <p:cNvSpPr txBox="1"/>
          <p:nvPr>
            <p:ph type="title"/>
          </p:nvPr>
        </p:nvSpPr>
        <p:spPr>
          <a:xfrm>
            <a:off x="279350" y="-91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this is occurring</a:t>
            </a:r>
            <a:endParaRPr/>
          </a:p>
        </p:txBody>
      </p:sp>
      <p:sp>
        <p:nvSpPr>
          <p:cNvPr id="650" name="Google Shape;650;p47"/>
          <p:cNvSpPr txBox="1"/>
          <p:nvPr>
            <p:ph idx="1" type="body"/>
          </p:nvPr>
        </p:nvSpPr>
        <p:spPr>
          <a:xfrm>
            <a:off x="279350" y="331925"/>
            <a:ext cx="8520600" cy="3416400"/>
          </a:xfrm>
          <a:prstGeom prst="rect">
            <a:avLst/>
          </a:prstGeom>
        </p:spPr>
        <p:txBody>
          <a:bodyPr anchorCtr="0" anchor="t" bIns="91425" lIns="91425" spcFirstLastPara="1" rIns="91425" wrap="square" tIns="91425">
            <a:noAutofit/>
          </a:bodyPr>
          <a:lstStyle/>
          <a:p>
            <a:pPr indent="0" lvl="0" marL="0" rtl="0" algn="l">
              <a:lnSpc>
                <a:spcPct val="171429"/>
              </a:lnSpc>
              <a:spcBef>
                <a:spcPts val="0"/>
              </a:spcBef>
              <a:spcAft>
                <a:spcPts val="0"/>
              </a:spcAft>
              <a:buClr>
                <a:schemeClr val="dk1"/>
              </a:buClr>
              <a:buSzPts val="1100"/>
              <a:buFont typeface="Arial"/>
              <a:buNone/>
            </a:pPr>
            <a:r>
              <a:rPr lang="en" sz="1400">
                <a:solidFill>
                  <a:schemeClr val="dk1"/>
                </a:solidFill>
                <a:highlight>
                  <a:srgbClr val="FFFFFF"/>
                </a:highlight>
              </a:rPr>
              <a:t>On observing closely and visualizing the execution of the code, we can see that :</a:t>
            </a:r>
            <a:endParaRPr sz="1400">
              <a:solidFill>
                <a:schemeClr val="dk1"/>
              </a:solidFill>
              <a:highlight>
                <a:srgbClr val="FFFFFF"/>
              </a:highlight>
            </a:endParaRPr>
          </a:p>
          <a:p>
            <a:pPr indent="-317500" lvl="0" marL="800100" rtl="0" algn="l">
              <a:lnSpc>
                <a:spcPct val="158000"/>
              </a:lnSpc>
              <a:spcBef>
                <a:spcPts val="800"/>
              </a:spcBef>
              <a:spcAft>
                <a:spcPts val="0"/>
              </a:spcAft>
              <a:buClr>
                <a:schemeClr val="dk1"/>
              </a:buClr>
              <a:buSzPts val="1400"/>
              <a:buFont typeface="Arial"/>
              <a:buChar char="●"/>
            </a:pPr>
            <a:r>
              <a:rPr lang="en" sz="1400">
                <a:solidFill>
                  <a:schemeClr val="dk1"/>
                </a:solidFill>
                <a:highlight>
                  <a:srgbClr val="FFFFFF"/>
                </a:highlight>
              </a:rPr>
              <a:t>The log ‘</a:t>
            </a:r>
            <a:r>
              <a:rPr i="1" lang="en" sz="1400">
                <a:solidFill>
                  <a:schemeClr val="dk1"/>
                </a:solidFill>
                <a:highlight>
                  <a:srgbClr val="FFFFFF"/>
                </a:highlight>
              </a:rPr>
              <a:t>Job 2 has started</a:t>
            </a:r>
            <a:r>
              <a:rPr lang="en" sz="1400">
                <a:solidFill>
                  <a:schemeClr val="dk1"/>
                </a:solidFill>
                <a:highlight>
                  <a:srgbClr val="FFFFFF"/>
                </a:highlight>
              </a:rPr>
              <a:t>’ is printed just after ‘</a:t>
            </a:r>
            <a:r>
              <a:rPr i="1" lang="en" sz="1400">
                <a:solidFill>
                  <a:schemeClr val="dk1"/>
                </a:solidFill>
                <a:highlight>
                  <a:srgbClr val="FFFFFF"/>
                </a:highlight>
              </a:rPr>
              <a:t>Job 1 has Started</a:t>
            </a:r>
            <a:r>
              <a:rPr lang="en" sz="1400">
                <a:solidFill>
                  <a:schemeClr val="dk1"/>
                </a:solidFill>
                <a:highlight>
                  <a:srgbClr val="FFFFFF"/>
                </a:highlight>
              </a:rPr>
              <a:t>’ so it can easily be concluded that while thread 1 was processing the scheduler scheduled the thread 2.</a:t>
            </a:r>
            <a:endParaRPr sz="1400">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lang="en" sz="1400">
                <a:solidFill>
                  <a:schemeClr val="dk1"/>
                </a:solidFill>
                <a:highlight>
                  <a:srgbClr val="FFFFFF"/>
                </a:highlight>
              </a:rPr>
              <a:t>If we take the above assumption, then the value of the ‘</a:t>
            </a:r>
            <a:r>
              <a:rPr i="1" lang="en" sz="1400">
                <a:solidFill>
                  <a:schemeClr val="dk1"/>
                </a:solidFill>
                <a:highlight>
                  <a:srgbClr val="FFFFFF"/>
                </a:highlight>
              </a:rPr>
              <a:t>counter</a:t>
            </a:r>
            <a:r>
              <a:rPr lang="en" sz="1400">
                <a:solidFill>
                  <a:schemeClr val="dk1"/>
                </a:solidFill>
                <a:highlight>
                  <a:srgbClr val="FFFFFF"/>
                </a:highlight>
              </a:rPr>
              <a:t>’ variable got incremented again before job 1 got finished.</a:t>
            </a:r>
            <a:endParaRPr sz="1400">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lang="en" sz="1400">
                <a:solidFill>
                  <a:schemeClr val="dk1"/>
                </a:solidFill>
                <a:highlight>
                  <a:srgbClr val="FFFFFF"/>
                </a:highlight>
              </a:rPr>
              <a:t>So, when Job 1 actually got finished, then the wrong value of counter produced the log ‘</a:t>
            </a:r>
            <a:r>
              <a:rPr i="1" lang="en" sz="1400">
                <a:solidFill>
                  <a:schemeClr val="dk1"/>
                </a:solidFill>
                <a:highlight>
                  <a:srgbClr val="FFFFFF"/>
                </a:highlight>
              </a:rPr>
              <a:t>Job 2 has finished</a:t>
            </a:r>
            <a:r>
              <a:rPr lang="en" sz="1400">
                <a:solidFill>
                  <a:schemeClr val="dk1"/>
                </a:solidFill>
                <a:highlight>
                  <a:srgbClr val="FFFFFF"/>
                </a:highlight>
              </a:rPr>
              <a:t>’ followed by the ‘</a:t>
            </a:r>
            <a:r>
              <a:rPr i="1" lang="en" sz="1400">
                <a:solidFill>
                  <a:schemeClr val="dk1"/>
                </a:solidFill>
                <a:highlight>
                  <a:srgbClr val="FFFFFF"/>
                </a:highlight>
              </a:rPr>
              <a:t>Job 2 has finished</a:t>
            </a:r>
            <a:r>
              <a:rPr lang="en" sz="1400">
                <a:solidFill>
                  <a:schemeClr val="dk1"/>
                </a:solidFill>
                <a:highlight>
                  <a:srgbClr val="FFFFFF"/>
                </a:highlight>
              </a:rPr>
              <a:t>’ for the actual job 2 or vice versa as it is dependent on scheduler.</a:t>
            </a:r>
            <a:endParaRPr sz="1400">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Arial"/>
              <a:buChar char="●"/>
            </a:pPr>
            <a:r>
              <a:rPr lang="en" sz="1400">
                <a:solidFill>
                  <a:schemeClr val="dk1"/>
                </a:solidFill>
                <a:highlight>
                  <a:srgbClr val="FFFFFF"/>
                </a:highlight>
              </a:rPr>
              <a:t>So we see that it’s not the repetitive log but the wrong value of the ‘counter’ variable that is the problem.</a:t>
            </a:r>
            <a:endParaRPr sz="1400">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rPr>
              <a:t>The actual problem was the </a:t>
            </a:r>
            <a:r>
              <a:rPr b="1" lang="en" sz="1400">
                <a:solidFill>
                  <a:schemeClr val="dk1"/>
                </a:solidFill>
                <a:highlight>
                  <a:srgbClr val="FFFFFF"/>
                </a:highlight>
              </a:rPr>
              <a:t>usage of the variable ‘counter’ by a second thread when the first thread was using or about to use it</a:t>
            </a:r>
            <a:r>
              <a:rPr lang="en" sz="1400">
                <a:solidFill>
                  <a:schemeClr val="dk1"/>
                </a:solidFill>
                <a:highlight>
                  <a:srgbClr val="FFFFFF"/>
                </a:highlight>
              </a:rPr>
              <a:t>.</a:t>
            </a:r>
            <a:endParaRPr sz="1400">
              <a:solidFill>
                <a:schemeClr val="dk1"/>
              </a:solidFill>
              <a:highlight>
                <a:srgbClr val="FFFFFF"/>
              </a:highlight>
            </a:endParaRPr>
          </a:p>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rPr>
              <a:t>In other words, we can say that </a:t>
            </a:r>
            <a:r>
              <a:rPr b="1" lang="en" sz="1400">
                <a:solidFill>
                  <a:schemeClr val="dk1"/>
                </a:solidFill>
                <a:highlight>
                  <a:srgbClr val="FFFFFF"/>
                </a:highlight>
              </a:rPr>
              <a:t>Synchronization problem</a:t>
            </a:r>
            <a:r>
              <a:rPr lang="en" sz="1400">
                <a:solidFill>
                  <a:schemeClr val="dk1"/>
                </a:solidFill>
                <a:highlight>
                  <a:srgbClr val="FFFFFF"/>
                </a:highlight>
              </a:rPr>
              <a:t> between the threads while using the shared resource ‘counter’ caused the problems</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656" name="Google Shape;65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latin typeface="Roboto"/>
                <a:ea typeface="Roboto"/>
                <a:cs typeface="Roboto"/>
                <a:sym typeface="Roboto"/>
              </a:rPr>
              <a:t>From the last two logs, one can see that the log ‘</a:t>
            </a:r>
            <a:r>
              <a:rPr i="1" lang="en">
                <a:solidFill>
                  <a:schemeClr val="dk1"/>
                </a:solidFill>
                <a:highlight>
                  <a:srgbClr val="FFFFFF"/>
                </a:highlight>
                <a:latin typeface="Roboto"/>
                <a:ea typeface="Roboto"/>
                <a:cs typeface="Roboto"/>
                <a:sym typeface="Roboto"/>
              </a:rPr>
              <a:t>Job 2 has finished</a:t>
            </a:r>
            <a:r>
              <a:rPr lang="en">
                <a:solidFill>
                  <a:schemeClr val="dk1"/>
                </a:solidFill>
                <a:highlight>
                  <a:srgbClr val="FFFFFF"/>
                </a:highlight>
                <a:latin typeface="Roboto"/>
                <a:ea typeface="Roboto"/>
                <a:cs typeface="Roboto"/>
                <a:sym typeface="Roboto"/>
              </a:rPr>
              <a:t>’ is repeated twice while no log for ‘</a:t>
            </a:r>
            <a:r>
              <a:rPr i="1" lang="en">
                <a:solidFill>
                  <a:schemeClr val="dk1"/>
                </a:solidFill>
                <a:highlight>
                  <a:srgbClr val="FFFFFF"/>
                </a:highlight>
                <a:latin typeface="Roboto"/>
                <a:ea typeface="Roboto"/>
                <a:cs typeface="Roboto"/>
                <a:sym typeface="Roboto"/>
              </a:rPr>
              <a:t>Job 1 has finished</a:t>
            </a:r>
            <a:r>
              <a:rPr lang="en">
                <a:solidFill>
                  <a:schemeClr val="dk1"/>
                </a:solidFill>
                <a:highlight>
                  <a:srgbClr val="FFFFFF"/>
                </a:highlight>
                <a:latin typeface="Roboto"/>
                <a:ea typeface="Roboto"/>
                <a:cs typeface="Roboto"/>
                <a:sym typeface="Roboto"/>
              </a:rPr>
              <a:t>’ is seen.</a:t>
            </a:r>
            <a:endParaRPr>
              <a:solidFill>
                <a:schemeClr val="dk1"/>
              </a:solidFill>
              <a:highlight>
                <a:srgbClr val="FFFFFF"/>
              </a:highlight>
              <a:latin typeface="Roboto"/>
              <a:ea typeface="Roboto"/>
              <a:cs typeface="Roboto"/>
              <a:sym typeface="Roboto"/>
            </a:endParaRPr>
          </a:p>
          <a:p>
            <a:pPr indent="0" lvl="0" marL="0" rtl="0" algn="l">
              <a:spcBef>
                <a:spcPts val="1600"/>
              </a:spcBef>
              <a:spcAft>
                <a:spcPts val="1600"/>
              </a:spcAft>
              <a:buNone/>
            </a:pPr>
            <a:r>
              <a:rPr lang="en">
                <a:solidFill>
                  <a:schemeClr val="dk1"/>
                </a:solidFill>
                <a:highlight>
                  <a:srgbClr val="FFFFFF"/>
                </a:highlight>
                <a:latin typeface="Roboto"/>
                <a:ea typeface="Roboto"/>
                <a:cs typeface="Roboto"/>
                <a:sym typeface="Roboto"/>
              </a:rPr>
              <a:t>Why is this occurring?</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49"/>
          <p:cNvSpPr txBox="1"/>
          <p:nvPr>
            <p:ph type="title"/>
          </p:nvPr>
        </p:nvSpPr>
        <p:spPr>
          <a:xfrm>
            <a:off x="195100" y="1922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Based on today’s discussion, how can we solve this?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kind of lock: Mutex Lock</a:t>
            </a:r>
            <a:endParaRPr/>
          </a:p>
        </p:txBody>
      </p:sp>
      <p:sp>
        <p:nvSpPr>
          <p:cNvPr id="667" name="Google Shape;66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A Mutex is a lock that we set before using a shared resource and release after using it.</a:t>
            </a:r>
            <a:endParaRPr sz="1400">
              <a:solidFill>
                <a:schemeClr val="dk1"/>
              </a:solidFill>
              <a:highlight>
                <a:srgbClr val="FFFFFF"/>
              </a:highlight>
              <a:latin typeface="Roboto"/>
              <a:ea typeface="Roboto"/>
              <a:cs typeface="Roboto"/>
              <a:sym typeface="Roboto"/>
            </a:endParaRPr>
          </a:p>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When the lock is set, no other thread can access the locked region of code.</a:t>
            </a:r>
            <a:endParaRPr sz="1400">
              <a:solidFill>
                <a:schemeClr val="dk1"/>
              </a:solidFill>
              <a:highlight>
                <a:srgbClr val="FFFFFF"/>
              </a:highlight>
              <a:latin typeface="Roboto"/>
              <a:ea typeface="Roboto"/>
              <a:cs typeface="Roboto"/>
              <a:sym typeface="Roboto"/>
            </a:endParaRPr>
          </a:p>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So we see that even if thread 2 is scheduled while thread 1 was not done accessing the shared resource and the code is locked by thread 1 using mutexes then thread 2 cannot even access that region of code.</a:t>
            </a:r>
            <a:endParaRPr sz="1400">
              <a:solidFill>
                <a:schemeClr val="dk1"/>
              </a:solidFill>
              <a:highlight>
                <a:srgbClr val="FFFFFF"/>
              </a:highlight>
              <a:latin typeface="Roboto"/>
              <a:ea typeface="Roboto"/>
              <a:cs typeface="Roboto"/>
              <a:sym typeface="Roboto"/>
            </a:endParaRPr>
          </a:p>
          <a:p>
            <a:pPr indent="-317500" lvl="0" marL="800100" rtl="0" algn="l">
              <a:lnSpc>
                <a:spcPct val="158000"/>
              </a:lnSpc>
              <a:spcBef>
                <a:spcPts val="0"/>
              </a:spcBef>
              <a:spcAft>
                <a:spcPts val="0"/>
              </a:spcAft>
              <a:buClr>
                <a:schemeClr val="dk1"/>
              </a:buClr>
              <a:buSzPts val="1400"/>
              <a:buFont typeface="Roboto"/>
              <a:buChar char="●"/>
            </a:pPr>
            <a:r>
              <a:rPr lang="en" sz="1400">
                <a:solidFill>
                  <a:schemeClr val="dk1"/>
                </a:solidFill>
                <a:highlight>
                  <a:srgbClr val="FFFFFF"/>
                </a:highlight>
                <a:latin typeface="Roboto"/>
                <a:ea typeface="Roboto"/>
                <a:cs typeface="Roboto"/>
                <a:sym typeface="Roboto"/>
              </a:rPr>
              <a:t>So this ensures synchronized access of shared resources in the code</a:t>
            </a:r>
            <a:endParaRPr sz="1400">
              <a:solidFill>
                <a:schemeClr val="dk1"/>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51"/>
          <p:cNvSpPr txBox="1"/>
          <p:nvPr>
            <p:ph type="title"/>
          </p:nvPr>
        </p:nvSpPr>
        <p:spPr>
          <a:xfrm>
            <a:off x="266300" y="1956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Let’s look at some lock-based code</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Conditions</a:t>
            </a:r>
            <a:endParaRPr/>
          </a:p>
        </p:txBody>
      </p:sp>
      <p:sp>
        <p:nvSpPr>
          <p:cNvPr id="74" name="Google Shape;74;p16"/>
          <p:cNvSpPr txBox="1"/>
          <p:nvPr>
            <p:ph idx="1" type="body"/>
          </p:nvPr>
        </p:nvSpPr>
        <p:spPr>
          <a:xfrm>
            <a:off x="311700" y="991550"/>
            <a:ext cx="85206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a:solidFill>
                  <a:srgbClr val="242729"/>
                </a:solidFill>
                <a:highlight>
                  <a:srgbClr val="FFFFFF"/>
                </a:highlight>
              </a:rPr>
              <a:t>A race condition occurs when two or more threads can access shared data and they try to change it at the same time. Because the thread scheduling algorithm can swap between threads at any time, you don't know the order in which the threads will attempt to access the shared data. </a:t>
            </a:r>
            <a:endParaRPr>
              <a:solidFill>
                <a:srgbClr val="242729"/>
              </a:solidFill>
              <a:highlight>
                <a:srgbClr val="FFFFFF"/>
              </a:highlight>
            </a:endParaRPr>
          </a:p>
          <a:p>
            <a:pPr indent="0" lvl="0" marL="0" rtl="0" algn="l">
              <a:lnSpc>
                <a:spcPct val="130000"/>
              </a:lnSpc>
              <a:spcBef>
                <a:spcPts val="1500"/>
              </a:spcBef>
              <a:spcAft>
                <a:spcPts val="0"/>
              </a:spcAft>
              <a:buNone/>
            </a:pPr>
            <a:r>
              <a:t/>
            </a:r>
            <a:endParaRPr>
              <a:solidFill>
                <a:srgbClr val="242729"/>
              </a:solidFill>
              <a:highlight>
                <a:srgbClr val="FFFFFF"/>
              </a:highlight>
            </a:endParaRPr>
          </a:p>
          <a:p>
            <a:pPr indent="0" lvl="0" marL="0" rtl="0" algn="l">
              <a:lnSpc>
                <a:spcPct val="130000"/>
              </a:lnSpc>
              <a:spcBef>
                <a:spcPts val="1500"/>
              </a:spcBef>
              <a:spcAft>
                <a:spcPts val="0"/>
              </a:spcAft>
              <a:buClr>
                <a:schemeClr val="dk1"/>
              </a:buClr>
              <a:buSzPts val="1100"/>
              <a:buFont typeface="Arial"/>
              <a:buNone/>
            </a:pPr>
            <a:r>
              <a:rPr lang="en">
                <a:solidFill>
                  <a:srgbClr val="242729"/>
                </a:solidFill>
                <a:highlight>
                  <a:srgbClr val="FFFFFF"/>
                </a:highlight>
              </a:rPr>
              <a:t>Therefore, the result of the change in data is dependent on the thread scheduling algorithm, i.e. both threads are "racing" to access/change the data.</a:t>
            </a:r>
            <a:endParaRPr>
              <a:solidFill>
                <a:srgbClr val="242729"/>
              </a:solidFill>
              <a:highlight>
                <a:srgbClr val="FFFFFF"/>
              </a:highlight>
            </a:endParaRPr>
          </a:p>
          <a:p>
            <a:pPr indent="0" lvl="0" marL="0" rtl="0" algn="l">
              <a:spcBef>
                <a:spcPts val="1500"/>
              </a:spcBef>
              <a:spcAft>
                <a:spcPts val="16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52"/>
          <p:cNvSpPr txBox="1"/>
          <p:nvPr>
            <p:ph idx="1" type="body"/>
          </p:nvPr>
        </p:nvSpPr>
        <p:spPr>
          <a:xfrm>
            <a:off x="175500" y="-38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000000"/>
                </a:solidFill>
                <a:latin typeface="Courier New"/>
                <a:ea typeface="Courier New"/>
                <a:cs typeface="Courier New"/>
                <a:sym typeface="Courier New"/>
              </a:rPr>
              <a:t>#include &lt;pthread.h&gt;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#include &lt;stdio.h&gt;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#include &lt;stdlib.h&gt; #include &lt;string.h&gt; #include &lt;unistd.h&gt;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pthread_t tid[2]; int counter;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void* trythis(void* arg) {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900">
                <a:solidFill>
                  <a:srgbClr val="000000"/>
                </a:solidFill>
                <a:latin typeface="Courier New"/>
                <a:ea typeface="Courier New"/>
                <a:cs typeface="Courier New"/>
                <a:sym typeface="Courier New"/>
              </a:rPr>
              <a:t>    pthread_mutex_lock(&amp;lock); </a:t>
            </a:r>
            <a:endParaRPr b="1"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unsigned long i = 0;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counter += 1;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printf("\n Job %d has started\n", counter);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for (i = 0; i &lt; (0xFFFFFFFF); i++) ;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printf("\n Job %d has finished\n", counter);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b="1" lang="en" sz="900">
                <a:solidFill>
                  <a:srgbClr val="000000"/>
                </a:solidFill>
                <a:latin typeface="Courier New"/>
                <a:ea typeface="Courier New"/>
                <a:cs typeface="Courier New"/>
                <a:sym typeface="Courier New"/>
              </a:rPr>
              <a:t>    pthread_mutex_unlock(&amp;lock); </a:t>
            </a:r>
            <a:endParaRPr b="1"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return NULL;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t/>
            </a:r>
            <a:endParaRPr sz="9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en" sz="900">
                <a:solidFill>
                  <a:srgbClr val="000000"/>
                </a:solidFill>
                <a:latin typeface="Courier New"/>
                <a:ea typeface="Courier New"/>
                <a:cs typeface="Courier New"/>
                <a:sym typeface="Courier New"/>
              </a:rPr>
              <a:t>  </a:t>
            </a:r>
            <a:endParaRPr sz="900">
              <a:solidFill>
                <a:srgbClr val="000000"/>
              </a:solidFill>
              <a:latin typeface="Courier New"/>
              <a:ea typeface="Courier New"/>
              <a:cs typeface="Courier New"/>
              <a:sym typeface="Courier New"/>
            </a:endParaRPr>
          </a:p>
          <a:p>
            <a:pPr indent="0" lvl="0" marL="0" rtl="0" algn="l">
              <a:spcBef>
                <a:spcPts val="1600"/>
              </a:spcBef>
              <a:spcAft>
                <a:spcPts val="1600"/>
              </a:spcAft>
              <a:buNone/>
            </a:pPr>
            <a:r>
              <a:rPr lang="en" sz="900">
                <a:solidFill>
                  <a:srgbClr val="000000"/>
                </a:solidFill>
                <a:latin typeface="Courier New"/>
                <a:ea typeface="Courier New"/>
                <a:cs typeface="Courier New"/>
                <a:sym typeface="Courier New"/>
              </a:rPr>
              <a:t>    </a:t>
            </a:r>
            <a:endParaRPr sz="900">
              <a:solidFill>
                <a:srgbClr val="000000"/>
              </a:solidFill>
              <a:latin typeface="Courier New"/>
              <a:ea typeface="Courier New"/>
              <a:cs typeface="Courier New"/>
              <a:sym typeface="Courier New"/>
            </a:endParaRPr>
          </a:p>
        </p:txBody>
      </p:sp>
      <p:sp>
        <p:nvSpPr>
          <p:cNvPr id="678" name="Google Shape;678;p52"/>
          <p:cNvSpPr txBox="1"/>
          <p:nvPr/>
        </p:nvSpPr>
        <p:spPr>
          <a:xfrm>
            <a:off x="4894025" y="168300"/>
            <a:ext cx="4691100" cy="49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urier New"/>
                <a:ea typeface="Courier New"/>
                <a:cs typeface="Courier New"/>
                <a:sym typeface="Courier New"/>
              </a:rPr>
              <a:t>int main(void) {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int i = 0;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int error;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if (pthread_mutex_init(&amp;lock, NULL) != 0) { </a:t>
            </a:r>
            <a:endParaRPr b="1"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printf("\n mutex init has failed\n");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return 1;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while (i &lt; 2) {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error = pthread_create(&amp;(tid[i]),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NULL,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&amp;trythis, NULL);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if (error != 0)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printf("\nThread can't be created :[%s]",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strerror(error));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i++;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pthread_join(tid[0], NULL);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pthread_join(tid[1], NULL); </a:t>
            </a:r>
            <a:endParaRPr sz="1000">
              <a:latin typeface="Courier New"/>
              <a:ea typeface="Courier New"/>
              <a:cs typeface="Courier New"/>
              <a:sym typeface="Courier New"/>
            </a:endParaRPr>
          </a:p>
          <a:p>
            <a:pPr indent="0" lvl="0" marL="0" rtl="0" algn="l">
              <a:spcBef>
                <a:spcPts val="0"/>
              </a:spcBef>
              <a:spcAft>
                <a:spcPts val="0"/>
              </a:spcAft>
              <a:buNone/>
            </a:pPr>
            <a:r>
              <a:rPr b="1" lang="en" sz="1000">
                <a:latin typeface="Courier New"/>
                <a:ea typeface="Courier New"/>
                <a:cs typeface="Courier New"/>
                <a:sym typeface="Courier New"/>
              </a:rPr>
              <a:t>    pthread_mutex_destroy(&amp;lock); </a:t>
            </a:r>
            <a:endParaRPr b="1"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return 0; </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spcBef>
                <a:spcPts val="0"/>
              </a:spcBef>
              <a:spcAft>
                <a:spcPts val="0"/>
              </a:spcAft>
              <a:buNone/>
            </a:pPr>
            <a:r>
              <a:t/>
            </a:r>
            <a:endParaRPr sz="1000">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happening?</a:t>
            </a:r>
            <a:endParaRPr/>
          </a:p>
        </p:txBody>
      </p:sp>
      <p:sp>
        <p:nvSpPr>
          <p:cNvPr id="684" name="Google Shape;68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71429"/>
              </a:lnSpc>
              <a:spcBef>
                <a:spcPts val="0"/>
              </a:spcBef>
              <a:spcAft>
                <a:spcPts val="0"/>
              </a:spcAft>
              <a:buClr>
                <a:schemeClr val="dk1"/>
              </a:buClr>
              <a:buSzPts val="1800"/>
              <a:buFont typeface="Arial"/>
              <a:buChar char="●"/>
            </a:pPr>
            <a:r>
              <a:rPr lang="en">
                <a:solidFill>
                  <a:schemeClr val="dk1"/>
                </a:solidFill>
                <a:highlight>
                  <a:srgbClr val="FFFFFF"/>
                </a:highlight>
              </a:rPr>
              <a:t>In the above code:</a:t>
            </a:r>
            <a:endParaRPr>
              <a:solidFill>
                <a:schemeClr val="dk1"/>
              </a:solidFill>
              <a:highlight>
                <a:srgbClr val="FFFFFF"/>
              </a:highlight>
            </a:endParaRPr>
          </a:p>
          <a:p>
            <a:pPr indent="-342900" lvl="1" marL="1257300" rtl="0" algn="l">
              <a:lnSpc>
                <a:spcPct val="158000"/>
              </a:lnSpc>
              <a:spcBef>
                <a:spcPts val="0"/>
              </a:spcBef>
              <a:spcAft>
                <a:spcPts val="0"/>
              </a:spcAft>
              <a:buClr>
                <a:schemeClr val="dk1"/>
              </a:buClr>
              <a:buSzPts val="1800"/>
              <a:buFont typeface="Arial"/>
              <a:buChar char="○"/>
            </a:pPr>
            <a:r>
              <a:rPr lang="en" sz="1800">
                <a:solidFill>
                  <a:schemeClr val="dk1"/>
                </a:solidFill>
                <a:highlight>
                  <a:srgbClr val="FFFFFF"/>
                </a:highlight>
              </a:rPr>
              <a:t>A mutex is initialized in the beginning of the main function.</a:t>
            </a:r>
            <a:endParaRPr sz="1800">
              <a:solidFill>
                <a:schemeClr val="dk1"/>
              </a:solidFill>
              <a:highlight>
                <a:srgbClr val="FFFFFF"/>
              </a:highlight>
            </a:endParaRPr>
          </a:p>
          <a:p>
            <a:pPr indent="-342900" lvl="1" marL="1257300" rtl="0" algn="l">
              <a:lnSpc>
                <a:spcPct val="158000"/>
              </a:lnSpc>
              <a:spcBef>
                <a:spcPts val="0"/>
              </a:spcBef>
              <a:spcAft>
                <a:spcPts val="0"/>
              </a:spcAft>
              <a:buClr>
                <a:schemeClr val="dk1"/>
              </a:buClr>
              <a:buSzPts val="1800"/>
              <a:buFont typeface="Arial"/>
              <a:buChar char="○"/>
            </a:pPr>
            <a:r>
              <a:rPr lang="en" sz="1800">
                <a:solidFill>
                  <a:schemeClr val="dk1"/>
                </a:solidFill>
                <a:highlight>
                  <a:srgbClr val="FFFFFF"/>
                </a:highlight>
              </a:rPr>
              <a:t>The same mutex is locked in the ‘trythis()’ function while using the shared resource ‘counter’.</a:t>
            </a:r>
            <a:endParaRPr sz="1800">
              <a:solidFill>
                <a:schemeClr val="dk1"/>
              </a:solidFill>
              <a:highlight>
                <a:srgbClr val="FFFFFF"/>
              </a:highlight>
            </a:endParaRPr>
          </a:p>
          <a:p>
            <a:pPr indent="-342900" lvl="1" marL="1257300" rtl="0" algn="l">
              <a:lnSpc>
                <a:spcPct val="158000"/>
              </a:lnSpc>
              <a:spcBef>
                <a:spcPts val="0"/>
              </a:spcBef>
              <a:spcAft>
                <a:spcPts val="0"/>
              </a:spcAft>
              <a:buClr>
                <a:schemeClr val="dk1"/>
              </a:buClr>
              <a:buSzPts val="1800"/>
              <a:buFont typeface="Arial"/>
              <a:buChar char="○"/>
            </a:pPr>
            <a:r>
              <a:rPr lang="en" sz="1800">
                <a:solidFill>
                  <a:schemeClr val="dk1"/>
                </a:solidFill>
                <a:highlight>
                  <a:srgbClr val="FFFFFF"/>
                </a:highlight>
              </a:rPr>
              <a:t>At the end of the function ‘trythis()’ the same mutex is unlocked.</a:t>
            </a:r>
            <a:endParaRPr sz="1800">
              <a:solidFill>
                <a:schemeClr val="dk1"/>
              </a:solidFill>
              <a:highlight>
                <a:srgbClr val="FFFFFF"/>
              </a:highlight>
            </a:endParaRPr>
          </a:p>
          <a:p>
            <a:pPr indent="-342900" lvl="1" marL="1257300" rtl="0" algn="l">
              <a:lnSpc>
                <a:spcPct val="158000"/>
              </a:lnSpc>
              <a:spcBef>
                <a:spcPts val="0"/>
              </a:spcBef>
              <a:spcAft>
                <a:spcPts val="0"/>
              </a:spcAft>
              <a:buClr>
                <a:schemeClr val="dk1"/>
              </a:buClr>
              <a:buSzPts val="1800"/>
              <a:buFont typeface="Arial"/>
              <a:buChar char="○"/>
            </a:pPr>
            <a:r>
              <a:rPr lang="en" sz="1800">
                <a:solidFill>
                  <a:schemeClr val="dk1"/>
                </a:solidFill>
                <a:highlight>
                  <a:srgbClr val="FFFFFF"/>
                </a:highlight>
              </a:rPr>
              <a:t>At the end of the main function when both the threads are done, the mutex is destroyed.</a:t>
            </a:r>
            <a:endParaRPr sz="1800">
              <a:solidFill>
                <a:schemeClr val="dk1"/>
              </a:solidFill>
              <a:highlight>
                <a:srgbClr val="FFFFFF"/>
              </a:highlight>
            </a:endParaRPr>
          </a:p>
          <a:p>
            <a:pPr indent="0" lvl="0" marL="0" rtl="0" algn="l">
              <a:spcBef>
                <a:spcPts val="3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54"/>
          <p:cNvSpPr txBox="1"/>
          <p:nvPr>
            <p:ph type="title"/>
          </p:nvPr>
        </p:nvSpPr>
        <p:spPr>
          <a:xfrm>
            <a:off x="2470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What could be the output?</a:t>
            </a:r>
            <a:endParaRPr/>
          </a:p>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695" name="Google Shape;695;p55"/>
          <p:cNvPicPr preferRelativeResize="0"/>
          <p:nvPr/>
        </p:nvPicPr>
        <p:blipFill>
          <a:blip r:embed="rId3">
            <a:alphaModFix/>
          </a:blip>
          <a:stretch>
            <a:fillRect/>
          </a:stretch>
        </p:blipFill>
        <p:spPr>
          <a:xfrm>
            <a:off x="3248025" y="1628775"/>
            <a:ext cx="2647950" cy="18859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56"/>
          <p:cNvSpPr txBox="1"/>
          <p:nvPr>
            <p:ph type="title"/>
          </p:nvPr>
        </p:nvSpPr>
        <p:spPr>
          <a:xfrm>
            <a:off x="279325" y="2045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 how did the code achieve this?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Google Shape;70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Picture </a:t>
            </a:r>
            <a:endParaRPr/>
          </a:p>
        </p:txBody>
      </p:sp>
      <p:pic>
        <p:nvPicPr>
          <p:cNvPr id="706" name="Google Shape;706;p57"/>
          <p:cNvPicPr preferRelativeResize="0"/>
          <p:nvPr/>
        </p:nvPicPr>
        <p:blipFill>
          <a:blip r:embed="rId3">
            <a:alphaModFix/>
          </a:blip>
          <a:stretch>
            <a:fillRect/>
          </a:stretch>
        </p:blipFill>
        <p:spPr>
          <a:xfrm>
            <a:off x="197575" y="1092675"/>
            <a:ext cx="8839201" cy="381548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Detailed insight into the functions</a:t>
            </a:r>
            <a:endParaRPr/>
          </a:p>
        </p:txBody>
      </p:sp>
      <p:sp>
        <p:nvSpPr>
          <p:cNvPr id="712" name="Google Shape;712;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ourier New"/>
              <a:buChar char="●"/>
            </a:pPr>
            <a:r>
              <a:rPr b="1" lang="en" sz="1200">
                <a:solidFill>
                  <a:schemeClr val="dk1"/>
                </a:solidFill>
                <a:highlight>
                  <a:srgbClr val="FFFFFF"/>
                </a:highlight>
                <a:latin typeface="Courier New"/>
                <a:ea typeface="Courier New"/>
                <a:cs typeface="Courier New"/>
                <a:sym typeface="Courier New"/>
              </a:rPr>
              <a:t>int pthread_mutex_init(pthread_mutex_t *restrict mutex, const pthread_mutexattr_t *restrict attr)</a:t>
            </a:r>
            <a:endParaRPr b="1" sz="1200">
              <a:solidFill>
                <a:schemeClr val="dk1"/>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Creates a mutex, referenced by mutex, with attributes specified by attr.</a:t>
            </a:r>
            <a:endParaRPr sz="1200">
              <a:solidFill>
                <a:schemeClr val="dk1"/>
              </a:solidFill>
              <a:highlight>
                <a:srgbClr val="FFFFFF"/>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Returned value</a:t>
            </a:r>
            <a:endParaRPr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successful, </a:t>
            </a:r>
            <a:r>
              <a:rPr lang="en" sz="1200">
                <a:solidFill>
                  <a:schemeClr val="dk1"/>
                </a:solidFill>
                <a:highlight>
                  <a:srgbClr val="FFFFFF"/>
                </a:highlight>
                <a:latin typeface="Courier New"/>
                <a:ea typeface="Courier New"/>
                <a:cs typeface="Courier New"/>
                <a:sym typeface="Courier New"/>
              </a:rPr>
              <a:t>pthread_mutex_init()</a:t>
            </a:r>
            <a:r>
              <a:rPr lang="en" sz="1200">
                <a:solidFill>
                  <a:schemeClr val="dk1"/>
                </a:solidFill>
                <a:highlight>
                  <a:srgbClr val="FFFFFF"/>
                </a:highlight>
                <a:latin typeface="Roboto"/>
                <a:ea typeface="Roboto"/>
                <a:cs typeface="Roboto"/>
                <a:sym typeface="Roboto"/>
              </a:rPr>
              <a:t> returns 0, and the state of the mutex becomes initialized and unlocked.</a:t>
            </a:r>
            <a:endParaRPr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unsuccessful, </a:t>
            </a:r>
            <a:r>
              <a:rPr lang="en" sz="1200">
                <a:solidFill>
                  <a:schemeClr val="dk1"/>
                </a:solidFill>
                <a:highlight>
                  <a:srgbClr val="FFFFFF"/>
                </a:highlight>
                <a:latin typeface="Courier New"/>
                <a:ea typeface="Courier New"/>
                <a:cs typeface="Courier New"/>
                <a:sym typeface="Courier New"/>
              </a:rPr>
              <a:t>pthread_mutex_init()</a:t>
            </a:r>
            <a:r>
              <a:rPr lang="en" sz="1200">
                <a:solidFill>
                  <a:schemeClr val="dk1"/>
                </a:solidFill>
                <a:highlight>
                  <a:srgbClr val="FFFFFF"/>
                </a:highlight>
                <a:latin typeface="Roboto"/>
                <a:ea typeface="Roboto"/>
                <a:cs typeface="Roboto"/>
                <a:sym typeface="Roboto"/>
              </a:rPr>
              <a:t> returns -1.</a:t>
            </a:r>
            <a:endParaRPr sz="1200">
              <a:solidFill>
                <a:schemeClr val="dk1"/>
              </a:solidFill>
              <a:highlight>
                <a:srgbClr val="FFFFFF"/>
              </a:highlight>
              <a:latin typeface="Roboto"/>
              <a:ea typeface="Roboto"/>
              <a:cs typeface="Roboto"/>
              <a:sym typeface="Roboto"/>
            </a:endParaRPr>
          </a:p>
          <a:p>
            <a:pPr indent="-304800" lvl="0" marL="457200" rtl="0" algn="l">
              <a:lnSpc>
                <a:spcPct val="171429"/>
              </a:lnSpc>
              <a:spcBef>
                <a:spcPts val="0"/>
              </a:spcBef>
              <a:spcAft>
                <a:spcPts val="0"/>
              </a:spcAft>
              <a:buClr>
                <a:schemeClr val="dk1"/>
              </a:buClr>
              <a:buSzPts val="1200"/>
              <a:buFont typeface="Courier New"/>
              <a:buChar char="●"/>
            </a:pPr>
            <a:r>
              <a:rPr b="1" lang="en" sz="1200">
                <a:solidFill>
                  <a:schemeClr val="dk1"/>
                </a:solidFill>
                <a:highlight>
                  <a:srgbClr val="FFFFFF"/>
                </a:highlight>
                <a:latin typeface="Courier New"/>
                <a:ea typeface="Courier New"/>
                <a:cs typeface="Courier New"/>
                <a:sym typeface="Courier New"/>
              </a:rPr>
              <a:t>int pthread_mutex_destroy(pthread_mutex_t *mutex) </a:t>
            </a:r>
            <a:endParaRPr b="1" sz="1200">
              <a:solidFill>
                <a:schemeClr val="dk1"/>
              </a:solidFill>
              <a:highlight>
                <a:srgbClr val="FFFFFF"/>
              </a:highlight>
              <a:latin typeface="Courier New"/>
              <a:ea typeface="Courier New"/>
              <a:cs typeface="Courier New"/>
              <a:sym typeface="Courier New"/>
            </a:endParaRPr>
          </a:p>
          <a:p>
            <a:pPr indent="-304800" lvl="1" marL="9144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Deletes a mutex object, which identifies a mutex. Mutexes are used to protect shared resources. </a:t>
            </a:r>
            <a:r>
              <a:rPr lang="en" sz="1200">
                <a:solidFill>
                  <a:schemeClr val="dk1"/>
                </a:solidFill>
                <a:highlight>
                  <a:srgbClr val="FFFFFF"/>
                </a:highlight>
                <a:latin typeface="Courier New"/>
                <a:ea typeface="Courier New"/>
                <a:cs typeface="Courier New"/>
                <a:sym typeface="Courier New"/>
              </a:rPr>
              <a:t>mutex</a:t>
            </a:r>
            <a:r>
              <a:rPr lang="en" sz="1200">
                <a:solidFill>
                  <a:schemeClr val="dk1"/>
                </a:solidFill>
                <a:highlight>
                  <a:srgbClr val="FFFFFF"/>
                </a:highlight>
                <a:latin typeface="Roboto"/>
                <a:ea typeface="Roboto"/>
                <a:cs typeface="Roboto"/>
                <a:sym typeface="Roboto"/>
              </a:rPr>
              <a:t> is set to an invalid value, but can be reinitialized using </a:t>
            </a:r>
            <a:r>
              <a:rPr lang="en" sz="1200">
                <a:solidFill>
                  <a:schemeClr val="dk1"/>
                </a:solidFill>
                <a:highlight>
                  <a:srgbClr val="FFFFFF"/>
                </a:highlight>
                <a:latin typeface="Courier New"/>
                <a:ea typeface="Courier New"/>
                <a:cs typeface="Courier New"/>
                <a:sym typeface="Courier New"/>
              </a:rPr>
              <a:t>pthread_mutex_init()</a:t>
            </a:r>
            <a:r>
              <a:rPr lang="en" sz="1200">
                <a:solidFill>
                  <a:schemeClr val="dk1"/>
                </a:solidFill>
                <a:highlight>
                  <a:srgbClr val="FFFFFF"/>
                </a:highlight>
                <a:latin typeface="Roboto"/>
                <a:ea typeface="Roboto"/>
                <a:cs typeface="Roboto"/>
                <a:sym typeface="Roboto"/>
              </a:rPr>
              <a:t>.</a:t>
            </a:r>
            <a:endParaRPr sz="1200">
              <a:solidFill>
                <a:schemeClr val="dk1"/>
              </a:solidFill>
              <a:highlight>
                <a:srgbClr val="FFFFFF"/>
              </a:highlight>
              <a:latin typeface="Roboto"/>
              <a:ea typeface="Roboto"/>
              <a:cs typeface="Roboto"/>
              <a:sym typeface="Roboto"/>
            </a:endParaRPr>
          </a:p>
          <a:p>
            <a:pPr indent="-304800" lvl="1" marL="9144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Returned value</a:t>
            </a:r>
            <a:endParaRPr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successful, </a:t>
            </a:r>
            <a:r>
              <a:rPr lang="en" sz="1200">
                <a:solidFill>
                  <a:schemeClr val="dk1"/>
                </a:solidFill>
                <a:highlight>
                  <a:srgbClr val="FFFFFF"/>
                </a:highlight>
                <a:latin typeface="Courier New"/>
                <a:ea typeface="Courier New"/>
                <a:cs typeface="Courier New"/>
                <a:sym typeface="Courier New"/>
              </a:rPr>
              <a:t>pthread_mutex_destroy()</a:t>
            </a:r>
            <a:r>
              <a:rPr lang="en" sz="1200">
                <a:solidFill>
                  <a:schemeClr val="dk1"/>
                </a:solidFill>
                <a:highlight>
                  <a:srgbClr val="FFFFFF"/>
                </a:highlight>
                <a:latin typeface="Roboto"/>
                <a:ea typeface="Roboto"/>
                <a:cs typeface="Roboto"/>
                <a:sym typeface="Roboto"/>
              </a:rPr>
              <a:t> returns 0.</a:t>
            </a:r>
            <a:endParaRPr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unsuccessful, </a:t>
            </a:r>
            <a:r>
              <a:rPr lang="en" sz="1200">
                <a:solidFill>
                  <a:schemeClr val="dk1"/>
                </a:solidFill>
                <a:highlight>
                  <a:srgbClr val="FFFFFF"/>
                </a:highlight>
                <a:latin typeface="Courier New"/>
                <a:ea typeface="Courier New"/>
                <a:cs typeface="Courier New"/>
                <a:sym typeface="Courier New"/>
              </a:rPr>
              <a:t>pthread_mutex_destroy()</a:t>
            </a:r>
            <a:r>
              <a:rPr lang="en" sz="1200">
                <a:solidFill>
                  <a:schemeClr val="dk1"/>
                </a:solidFill>
                <a:highlight>
                  <a:srgbClr val="FFFFFF"/>
                </a:highlight>
                <a:latin typeface="Roboto"/>
                <a:ea typeface="Roboto"/>
                <a:cs typeface="Roboto"/>
                <a:sym typeface="Roboto"/>
              </a:rPr>
              <a:t> returns -1</a:t>
            </a:r>
            <a:endParaRPr sz="1200">
              <a:solidFill>
                <a:schemeClr val="dk1"/>
              </a:solidFill>
              <a:highlight>
                <a:srgbClr val="FFFFFF"/>
              </a:highlight>
              <a:latin typeface="Roboto"/>
              <a:ea typeface="Roboto"/>
              <a:cs typeface="Roboto"/>
              <a:sym typeface="Roboto"/>
            </a:endParaRPr>
          </a:p>
          <a:p>
            <a:pPr indent="0" lvl="0" marL="914400" rtl="0" algn="l">
              <a:lnSpc>
                <a:spcPct val="171429"/>
              </a:lnSpc>
              <a:spcBef>
                <a:spcPts val="800"/>
              </a:spcBef>
              <a:spcAft>
                <a:spcPts val="0"/>
              </a:spcAft>
              <a:buNone/>
            </a:pPr>
            <a:r>
              <a:t/>
            </a:r>
            <a:endParaRPr b="1" sz="1200">
              <a:solidFill>
                <a:schemeClr val="dk1"/>
              </a:solidFill>
              <a:highlight>
                <a:srgbClr val="FFFFFF"/>
              </a:highlight>
              <a:latin typeface="Roboto"/>
              <a:ea typeface="Roboto"/>
              <a:cs typeface="Roboto"/>
              <a:sym typeface="Roboto"/>
            </a:endParaRPr>
          </a:p>
          <a:p>
            <a:pPr indent="0" lvl="0" marL="914400" rtl="0" algn="l">
              <a:spcBef>
                <a:spcPts val="800"/>
              </a:spcBef>
              <a:spcAft>
                <a:spcPts val="1600"/>
              </a:spcAft>
              <a:buNone/>
            </a:pPr>
            <a:r>
              <a:t/>
            </a:r>
            <a:endParaRPr b="1"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59"/>
          <p:cNvSpPr txBox="1"/>
          <p:nvPr>
            <p:ph type="title"/>
          </p:nvPr>
        </p:nvSpPr>
        <p:spPr>
          <a:xfrm>
            <a:off x="311700" y="128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Detailed insight into the functions</a:t>
            </a:r>
            <a:endParaRPr/>
          </a:p>
          <a:p>
            <a:pPr indent="0" lvl="0" marL="0" rtl="0" algn="l">
              <a:spcBef>
                <a:spcPts val="0"/>
              </a:spcBef>
              <a:spcAft>
                <a:spcPts val="0"/>
              </a:spcAft>
              <a:buNone/>
            </a:pPr>
            <a:r>
              <a:t/>
            </a:r>
            <a:endParaRPr/>
          </a:p>
        </p:txBody>
      </p:sp>
      <p:sp>
        <p:nvSpPr>
          <p:cNvPr id="718" name="Google Shape;718;p59"/>
          <p:cNvSpPr txBox="1"/>
          <p:nvPr>
            <p:ph idx="1" type="body"/>
          </p:nvPr>
        </p:nvSpPr>
        <p:spPr>
          <a:xfrm>
            <a:off x="311700" y="6108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urier New"/>
              <a:buChar char="●"/>
            </a:pPr>
            <a:r>
              <a:rPr b="1" lang="en" sz="1200">
                <a:solidFill>
                  <a:schemeClr val="dk1"/>
                </a:solidFill>
                <a:highlight>
                  <a:srgbClr val="FFFFFF"/>
                </a:highlight>
                <a:latin typeface="Courier New"/>
                <a:ea typeface="Courier New"/>
                <a:cs typeface="Courier New"/>
                <a:sym typeface="Courier New"/>
              </a:rPr>
              <a:t>int pthread_mutex_lock(pthread_mutex_t *mutex)</a:t>
            </a:r>
            <a:endParaRPr b="1" sz="1200">
              <a:solidFill>
                <a:schemeClr val="dk1"/>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Locks a mutex object, which identifies a mutex. If the mutex is already locked by another thread, the thread waits/is blocked until the mutex to become available. The thread that has locked a mutex becomes its current owner and remains the owner until the same thread has unlocked it. </a:t>
            </a:r>
            <a:r>
              <a:rPr lang="en" sz="1200">
                <a:solidFill>
                  <a:schemeClr val="dk1"/>
                </a:solidFill>
                <a:highlight>
                  <a:srgbClr val="FFFFFF"/>
                </a:highlight>
                <a:latin typeface="Roboto"/>
                <a:ea typeface="Roboto"/>
                <a:cs typeface="Roboto"/>
                <a:sym typeface="Roboto"/>
              </a:rPr>
              <a:t>When this kind of mutex is locked multiple times by the same thread, then a count is incremented and no waiting thread is posted. </a:t>
            </a:r>
            <a:r>
              <a:rPr lang="en" sz="1200">
                <a:solidFill>
                  <a:schemeClr val="dk1"/>
                </a:solidFill>
                <a:highlight>
                  <a:srgbClr val="FFFFFF"/>
                </a:highlight>
                <a:latin typeface="Roboto"/>
                <a:ea typeface="Roboto"/>
                <a:cs typeface="Roboto"/>
                <a:sym typeface="Roboto"/>
              </a:rPr>
              <a:t>The owning thread must call pthread_mutex_unlock() the same number of times to decrement the count to zero.</a:t>
            </a:r>
            <a:endParaRPr sz="1200">
              <a:solidFill>
                <a:schemeClr val="dk1"/>
              </a:solidFill>
              <a:highlight>
                <a:srgbClr val="FFFFFF"/>
              </a:highlight>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Returned value</a:t>
            </a:r>
            <a:endParaRPr sz="1200">
              <a:solidFill>
                <a:schemeClr val="dk1"/>
              </a:solidFill>
              <a:highlight>
                <a:srgbClr val="FFFFFF"/>
              </a:highlight>
              <a:latin typeface="Roboto"/>
              <a:ea typeface="Roboto"/>
              <a:cs typeface="Roboto"/>
              <a:sym typeface="Roboto"/>
            </a:endParaRPr>
          </a:p>
          <a:p>
            <a:pPr indent="-304800" lvl="2" marL="13716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successful, </a:t>
            </a:r>
            <a:r>
              <a:rPr lang="en" sz="1200">
                <a:solidFill>
                  <a:schemeClr val="dk1"/>
                </a:solidFill>
                <a:highlight>
                  <a:srgbClr val="FFFFFF"/>
                </a:highlight>
                <a:latin typeface="Courier New"/>
                <a:ea typeface="Courier New"/>
                <a:cs typeface="Courier New"/>
                <a:sym typeface="Courier New"/>
              </a:rPr>
              <a:t>pthread_mutex_lock() </a:t>
            </a:r>
            <a:r>
              <a:rPr lang="en" sz="1200">
                <a:solidFill>
                  <a:schemeClr val="dk1"/>
                </a:solidFill>
                <a:highlight>
                  <a:srgbClr val="FFFFFF"/>
                </a:highlight>
                <a:latin typeface="Roboto"/>
                <a:ea typeface="Roboto"/>
                <a:cs typeface="Roboto"/>
                <a:sym typeface="Roboto"/>
              </a:rPr>
              <a:t>returns 0.</a:t>
            </a:r>
            <a:endParaRPr sz="1200">
              <a:solidFill>
                <a:schemeClr val="dk1"/>
              </a:solidFill>
              <a:highlight>
                <a:srgbClr val="FFFFFF"/>
              </a:highlight>
              <a:latin typeface="Roboto"/>
              <a:ea typeface="Roboto"/>
              <a:cs typeface="Roboto"/>
              <a:sym typeface="Roboto"/>
            </a:endParaRPr>
          </a:p>
          <a:p>
            <a:pPr indent="-304800" lvl="2" marL="13716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unsuccessful, </a:t>
            </a:r>
            <a:r>
              <a:rPr lang="en" sz="1200">
                <a:solidFill>
                  <a:schemeClr val="dk1"/>
                </a:solidFill>
                <a:highlight>
                  <a:srgbClr val="FFFFFF"/>
                </a:highlight>
                <a:latin typeface="Courier New"/>
                <a:ea typeface="Courier New"/>
                <a:cs typeface="Courier New"/>
                <a:sym typeface="Courier New"/>
              </a:rPr>
              <a:t>pthread_mutex_lock()</a:t>
            </a:r>
            <a:r>
              <a:rPr lang="en" sz="1200">
                <a:solidFill>
                  <a:schemeClr val="dk1"/>
                </a:solidFill>
                <a:highlight>
                  <a:srgbClr val="FFFFFF"/>
                </a:highlight>
                <a:latin typeface="Roboto"/>
                <a:ea typeface="Roboto"/>
                <a:cs typeface="Roboto"/>
                <a:sym typeface="Roboto"/>
              </a:rPr>
              <a:t> returns -1.</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Courier New"/>
              <a:buChar char="●"/>
            </a:pPr>
            <a:r>
              <a:rPr b="1" lang="en" sz="1200">
                <a:solidFill>
                  <a:schemeClr val="dk1"/>
                </a:solidFill>
                <a:highlight>
                  <a:srgbClr val="FFFFFF"/>
                </a:highlight>
                <a:latin typeface="Courier New"/>
                <a:ea typeface="Courier New"/>
                <a:cs typeface="Courier New"/>
                <a:sym typeface="Courier New"/>
              </a:rPr>
              <a:t>int pthread_mutex_unlock(pthread_mutex_t *mutex) </a:t>
            </a:r>
            <a:endParaRPr b="1" sz="1200">
              <a:solidFill>
                <a:schemeClr val="dk1"/>
              </a:solidFill>
              <a:highlight>
                <a:srgbClr val="FFFFFF"/>
              </a:highlight>
              <a:latin typeface="Courier New"/>
              <a:ea typeface="Courier New"/>
              <a:cs typeface="Courier New"/>
              <a:sym typeface="Courier New"/>
            </a:endParaRPr>
          </a:p>
          <a:p>
            <a:pPr indent="-304800" lvl="1" marL="9144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Releases a mutex object. If one or more threads are waiting to lock the mutex, pthread_mutex_unlock() causes one of those threads to return from pthread_mutex_lock() with the mutex object acquired. If no threads are waiting for the mutex, the mutex unlocks with no current owner. When this kind of mutex is locked multiple times by the same thread, then unlock will decrement the count and no waiting thread is posted to continue running with the lock. If the count is decremented to zero, then the mutex is released and if any thread is waiting for it is posted.</a:t>
            </a:r>
            <a:endParaRPr sz="1200">
              <a:solidFill>
                <a:schemeClr val="dk1"/>
              </a:solidFill>
              <a:highlight>
                <a:srgbClr val="FFFFFF"/>
              </a:highlight>
              <a:latin typeface="Roboto"/>
              <a:ea typeface="Roboto"/>
              <a:cs typeface="Roboto"/>
              <a:sym typeface="Roboto"/>
            </a:endParaRPr>
          </a:p>
          <a:p>
            <a:pPr indent="-304800" lvl="1" marL="914400" rtl="0" algn="l">
              <a:lnSpc>
                <a:spcPct val="171429"/>
              </a:lnSpc>
              <a:spcBef>
                <a:spcPts val="0"/>
              </a:spcBef>
              <a:spcAft>
                <a:spcPts val="0"/>
              </a:spcAft>
              <a:buClr>
                <a:schemeClr val="dk1"/>
              </a:buClr>
              <a:buSzPts val="1200"/>
              <a:buFont typeface="Roboto"/>
              <a:buChar char="○"/>
            </a:pPr>
            <a:r>
              <a:rPr b="1" lang="en" sz="1200">
                <a:solidFill>
                  <a:schemeClr val="dk1"/>
                </a:solidFill>
                <a:highlight>
                  <a:srgbClr val="FFFFFF"/>
                </a:highlight>
                <a:latin typeface="Roboto"/>
                <a:ea typeface="Roboto"/>
                <a:cs typeface="Roboto"/>
                <a:sym typeface="Roboto"/>
              </a:rPr>
              <a:t>Returned value</a:t>
            </a:r>
            <a:endParaRPr b="1"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successful, </a:t>
            </a:r>
            <a:r>
              <a:rPr lang="en" sz="1200">
                <a:solidFill>
                  <a:schemeClr val="dk1"/>
                </a:solidFill>
                <a:highlight>
                  <a:srgbClr val="FFFFFF"/>
                </a:highlight>
                <a:latin typeface="Courier New"/>
                <a:ea typeface="Courier New"/>
                <a:cs typeface="Courier New"/>
                <a:sym typeface="Courier New"/>
              </a:rPr>
              <a:t>pthread_mutex_unlock()</a:t>
            </a:r>
            <a:r>
              <a:rPr lang="en" sz="1200">
                <a:solidFill>
                  <a:schemeClr val="dk1"/>
                </a:solidFill>
                <a:highlight>
                  <a:srgbClr val="FFFFFF"/>
                </a:highlight>
                <a:latin typeface="Roboto"/>
                <a:ea typeface="Roboto"/>
                <a:cs typeface="Roboto"/>
                <a:sym typeface="Roboto"/>
              </a:rPr>
              <a:t> returns 0.</a:t>
            </a:r>
            <a:endParaRPr sz="1200">
              <a:solidFill>
                <a:schemeClr val="dk1"/>
              </a:solidFill>
              <a:highlight>
                <a:srgbClr val="FFFFFF"/>
              </a:highlight>
              <a:latin typeface="Roboto"/>
              <a:ea typeface="Roboto"/>
              <a:cs typeface="Roboto"/>
              <a:sym typeface="Roboto"/>
            </a:endParaRPr>
          </a:p>
          <a:p>
            <a:pPr indent="-304800" lvl="2" marL="1371600" rtl="0" algn="l">
              <a:lnSpc>
                <a:spcPct val="171429"/>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If unsuccessful, </a:t>
            </a:r>
            <a:r>
              <a:rPr lang="en" sz="1200">
                <a:solidFill>
                  <a:schemeClr val="dk1"/>
                </a:solidFill>
                <a:highlight>
                  <a:srgbClr val="FFFFFF"/>
                </a:highlight>
                <a:latin typeface="Courier New"/>
                <a:ea typeface="Courier New"/>
                <a:cs typeface="Courier New"/>
                <a:sym typeface="Courier New"/>
              </a:rPr>
              <a:t>pthread_mutex_unlock()</a:t>
            </a:r>
            <a:r>
              <a:rPr lang="en" sz="1200">
                <a:solidFill>
                  <a:schemeClr val="dk1"/>
                </a:solidFill>
                <a:highlight>
                  <a:srgbClr val="FFFFFF"/>
                </a:highlight>
                <a:latin typeface="Roboto"/>
                <a:ea typeface="Roboto"/>
                <a:cs typeface="Roboto"/>
                <a:sym typeface="Roboto"/>
              </a:rPr>
              <a:t> returns -1</a:t>
            </a:r>
            <a:endParaRPr sz="1200">
              <a:solidFill>
                <a:schemeClr val="dk1"/>
              </a:solidFill>
              <a:highlight>
                <a:srgbClr val="FFFFFF"/>
              </a:highlight>
              <a:latin typeface="Roboto"/>
              <a:ea typeface="Roboto"/>
              <a:cs typeface="Roboto"/>
              <a:sym typeface="Roboto"/>
            </a:endParaRPr>
          </a:p>
          <a:p>
            <a:pPr indent="0" lvl="0" marL="0" rtl="0" algn="l">
              <a:spcBef>
                <a:spcPts val="800"/>
              </a:spcBef>
              <a:spcAft>
                <a:spcPts val="1600"/>
              </a:spcAft>
              <a:buNone/>
            </a:pPr>
            <a:r>
              <a:t/>
            </a:r>
            <a:endParaRPr b="1" sz="1200">
              <a:solidFill>
                <a:schemeClr val="dk1"/>
              </a:solidFill>
              <a:highlight>
                <a:srgbClr val="FFFFFF"/>
              </a:highlight>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sp>
        <p:nvSpPr>
          <p:cNvPr id="723" name="Google Shape;723;p60"/>
          <p:cNvSpPr txBox="1"/>
          <p:nvPr>
            <p:ph type="title"/>
          </p:nvPr>
        </p:nvSpPr>
        <p:spPr>
          <a:xfrm>
            <a:off x="272875" y="1874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Conditions - An example problem</a:t>
            </a:r>
            <a:endParaRPr/>
          </a:p>
        </p:txBody>
      </p:sp>
      <p:sp>
        <p:nvSpPr>
          <p:cNvPr id="80" name="Google Shape;80;p17"/>
          <p:cNvSpPr txBox="1"/>
          <p:nvPr>
            <p:ph idx="1" type="body"/>
          </p:nvPr>
        </p:nvSpPr>
        <p:spPr>
          <a:xfrm>
            <a:off x="311700" y="1053550"/>
            <a:ext cx="85206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rPr lang="en">
                <a:solidFill>
                  <a:srgbClr val="242729"/>
                </a:solidFill>
                <a:highlight>
                  <a:srgbClr val="FFFFFF"/>
                </a:highlight>
              </a:rPr>
              <a:t>Problems often occur when one thread does a "check-then-act" (e.g. "check" if the value is X, then "act" to do something that depends on the value being X) and another thread does something to the value in between the "check" and the "act". E.g:</a:t>
            </a:r>
            <a:endParaRPr>
              <a:solidFill>
                <a:srgbClr val="242729"/>
              </a:solidFill>
              <a:highlight>
                <a:srgbClr val="FFFFFF"/>
              </a:highlight>
            </a:endParaRPr>
          </a:p>
          <a:p>
            <a:pPr indent="0" lvl="0" marL="0" rtl="0" algn="l">
              <a:spcBef>
                <a:spcPts val="15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1086325" y="2260475"/>
            <a:ext cx="6536125" cy="2062050"/>
          </a:xfrm>
          <a:prstGeom prst="rect">
            <a:avLst/>
          </a:prstGeom>
          <a:noFill/>
          <a:ln>
            <a:noFill/>
          </a:ln>
        </p:spPr>
      </p:pic>
      <p:sp>
        <p:nvSpPr>
          <p:cNvPr id="82" name="Google Shape;82;p17"/>
          <p:cNvSpPr txBox="1"/>
          <p:nvPr/>
        </p:nvSpPr>
        <p:spPr>
          <a:xfrm>
            <a:off x="121825" y="4322525"/>
            <a:ext cx="89010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42729"/>
                </a:solidFill>
                <a:highlight>
                  <a:srgbClr val="FFFFFF"/>
                </a:highlight>
              </a:rPr>
              <a:t>The point being, y could be 10, or it could be anything, depending on whether another thread changed x in between the check and act. You have no real way of knowing.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Condition - a solution</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42729"/>
                </a:solidFill>
                <a:highlight>
                  <a:srgbClr val="FFFFFF"/>
                </a:highlight>
              </a:rPr>
              <a:t>In order to prevent race conditions from occurring, you would typically put a lock around the shared data to ensure only one thread can access the data at a time. This would mean something like this:</a:t>
            </a:r>
            <a:endParaRPr/>
          </a:p>
        </p:txBody>
      </p:sp>
      <p:pic>
        <p:nvPicPr>
          <p:cNvPr id="89" name="Google Shape;89;p18"/>
          <p:cNvPicPr preferRelativeResize="0"/>
          <p:nvPr/>
        </p:nvPicPr>
        <p:blipFill>
          <a:blip r:embed="rId3">
            <a:alphaModFix/>
          </a:blip>
          <a:stretch>
            <a:fillRect/>
          </a:stretch>
        </p:blipFill>
        <p:spPr>
          <a:xfrm>
            <a:off x="468313" y="2441050"/>
            <a:ext cx="8207374" cy="1845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Race conditions in Project 2A</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729"/>
                </a:solidFill>
                <a:highlight>
                  <a:srgbClr val="FFFFFF"/>
                </a:highlight>
              </a:rPr>
              <a:t>Imagine you had 5 threads executing this code : </a:t>
            </a:r>
            <a:r>
              <a:rPr lang="en">
                <a:solidFill>
                  <a:srgbClr val="242729"/>
                </a:solidFill>
                <a:highlight>
                  <a:srgbClr val="FFFFFF"/>
                </a:highlight>
                <a:latin typeface="Courier New"/>
                <a:ea typeface="Courier New"/>
                <a:cs typeface="Courier New"/>
                <a:sym typeface="Courier New"/>
              </a:rPr>
              <a:t>x = x+1</a:t>
            </a:r>
            <a:r>
              <a:rPr lang="en">
                <a:solidFill>
                  <a:srgbClr val="242729"/>
                </a:solidFill>
                <a:highlight>
                  <a:srgbClr val="FFFFFF"/>
                </a:highlight>
              </a:rPr>
              <a:t> at once, the value of x would vary with each run.</a:t>
            </a:r>
            <a:endParaRPr>
              <a:solidFill>
                <a:srgbClr val="242729"/>
              </a:solidFill>
              <a:highlight>
                <a:srgbClr val="FFFFFF"/>
              </a:highlight>
            </a:endParaRPr>
          </a:p>
          <a:p>
            <a:pPr indent="0" lvl="0" marL="0" rtl="0" algn="l">
              <a:spcBef>
                <a:spcPts val="1100"/>
              </a:spcBef>
              <a:spcAft>
                <a:spcPts val="0"/>
              </a:spcAft>
              <a:buNone/>
            </a:pPr>
            <a:r>
              <a:rPr lang="en">
                <a:solidFill>
                  <a:srgbClr val="242729"/>
                </a:solidFill>
                <a:highlight>
                  <a:srgbClr val="FFFFFF"/>
                </a:highlight>
              </a:rPr>
              <a:t>This is because, in order for each thread to increment the value of x, they have to do the following: (simplified, obviously)</a:t>
            </a:r>
            <a:endParaRPr>
              <a:solidFill>
                <a:srgbClr val="242729"/>
              </a:solidFill>
              <a:highlight>
                <a:srgbClr val="FFFFFF"/>
              </a:highlight>
            </a:endParaRPr>
          </a:p>
          <a:p>
            <a:pPr indent="0" lvl="0" marL="0" rtl="0" algn="l">
              <a:spcBef>
                <a:spcPts val="110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2779050" y="3001225"/>
            <a:ext cx="2736200" cy="9120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Race conditions in Project 2A - the problem</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42729"/>
                </a:solidFill>
                <a:highlight>
                  <a:srgbClr val="FFFFFF"/>
                </a:highlight>
              </a:rPr>
              <a:t>Any thread can be at any step in this process at any time, and they can step on each other when a shared resource is involved. The state of x can be changed by another thread during the time between x is being read and when it is written back.</a:t>
            </a:r>
            <a:endParaRPr>
              <a:solidFill>
                <a:srgbClr val="242729"/>
              </a:solidFill>
              <a:highlight>
                <a:srgbClr val="FFFFFF"/>
              </a:highlight>
            </a:endParaRPr>
          </a:p>
          <a:p>
            <a:pPr indent="0" lvl="0" marL="0" rtl="0" algn="l">
              <a:spcBef>
                <a:spcPts val="1100"/>
              </a:spcBef>
              <a:spcAft>
                <a:spcPts val="0"/>
              </a:spcAft>
              <a:buClr>
                <a:schemeClr val="dk1"/>
              </a:buClr>
              <a:buSzPts val="1100"/>
              <a:buFont typeface="Arial"/>
              <a:buNone/>
            </a:pPr>
            <a:r>
              <a:rPr lang="en">
                <a:solidFill>
                  <a:srgbClr val="242729"/>
                </a:solidFill>
                <a:highlight>
                  <a:srgbClr val="FFFFFF"/>
                </a:highlight>
              </a:rPr>
              <a:t>Let's say a thread retrieves the value of x, but hasn't stored it yet. Another thread can also retrieve the </a:t>
            </a:r>
            <a:r>
              <a:rPr b="1" lang="en">
                <a:solidFill>
                  <a:srgbClr val="242729"/>
                </a:solidFill>
                <a:highlight>
                  <a:srgbClr val="FFFFFF"/>
                </a:highlight>
              </a:rPr>
              <a:t>same</a:t>
            </a:r>
            <a:r>
              <a:rPr lang="en">
                <a:solidFill>
                  <a:srgbClr val="242729"/>
                </a:solidFill>
                <a:highlight>
                  <a:srgbClr val="FFFFFF"/>
                </a:highlight>
              </a:rPr>
              <a:t> value of x (because no thread has changed it yet) and then they would both be storing the </a:t>
            </a:r>
            <a:r>
              <a:rPr b="1" lang="en">
                <a:solidFill>
                  <a:srgbClr val="242729"/>
                </a:solidFill>
                <a:highlight>
                  <a:srgbClr val="FFFFFF"/>
                </a:highlight>
              </a:rPr>
              <a:t>same</a:t>
            </a:r>
            <a:r>
              <a:rPr lang="en">
                <a:solidFill>
                  <a:srgbClr val="242729"/>
                </a:solidFill>
                <a:highlight>
                  <a:srgbClr val="FFFFFF"/>
                </a:highlight>
              </a:rPr>
              <a:t> value (x+1) back in x!</a:t>
            </a:r>
            <a:endParaRPr>
              <a:solidFill>
                <a:srgbClr val="242729"/>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Ideal behavior vs Actual behavior</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9" name="Google Shape;109;p21"/>
          <p:cNvSpPr txBox="1"/>
          <p:nvPr/>
        </p:nvSpPr>
        <p:spPr>
          <a:xfrm>
            <a:off x="529525" y="984750"/>
            <a:ext cx="3701400" cy="31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Ideal: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reads x, value is 0</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add 1 to x, value is now 1</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stores 1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2: reads x, value is 1</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2: adds 1 to x, value is now 2</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2: stores 2 in x</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3: reads x, value is 2</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3: add 1 to x, value is now 3</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3: stores 3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4: reads x, value is 3</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4: adds 1 to x, value is now 4</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Thread 4: stores 4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None/>
            </a:pPr>
            <a:r>
              <a:t/>
            </a:r>
            <a:endParaRPr/>
          </a:p>
        </p:txBody>
      </p:sp>
      <p:sp>
        <p:nvSpPr>
          <p:cNvPr id="110" name="Google Shape;110;p21"/>
          <p:cNvSpPr txBox="1"/>
          <p:nvPr/>
        </p:nvSpPr>
        <p:spPr>
          <a:xfrm>
            <a:off x="4445175" y="984750"/>
            <a:ext cx="3701400" cy="31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Actual</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reads x, value is 0</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add 1 to x, value is now 1</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rgbClr val="242729"/>
                </a:solidFill>
                <a:highlight>
                  <a:srgbClr val="EFF0F1"/>
                </a:highlight>
                <a:latin typeface="Courier New"/>
                <a:ea typeface="Courier New"/>
                <a:cs typeface="Courier New"/>
                <a:sym typeface="Courier New"/>
              </a:rPr>
              <a:t>Thread 2: reads x, value is 0</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1: stores 1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2: adds 1 to x, value is now 1</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2: stores 1 in x</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3: reads x, value is 1</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3: add 1 to x, value is now 2</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None/>
            </a:pPr>
            <a:r>
              <a:rPr lang="en" sz="1000">
                <a:solidFill>
                  <a:srgbClr val="242729"/>
                </a:solidFill>
                <a:highlight>
                  <a:srgbClr val="EFF0F1"/>
                </a:highlight>
                <a:latin typeface="Courier New"/>
                <a:ea typeface="Courier New"/>
                <a:cs typeface="Courier New"/>
                <a:sym typeface="Courier New"/>
              </a:rPr>
              <a:t>Thread 4: reads x, value is 1</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3: stores 2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4: adds 1 to x, value is now 2</a:t>
            </a:r>
            <a:endParaRPr sz="1000">
              <a:solidFill>
                <a:srgbClr val="242729"/>
              </a:solidFill>
              <a:highlight>
                <a:srgbClr val="EFF0F1"/>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242729"/>
              </a:solidFill>
              <a:highlight>
                <a:srgbClr val="EFF0F1"/>
              </a:highlight>
              <a:latin typeface="Courier New"/>
              <a:ea typeface="Courier New"/>
              <a:cs typeface="Courier New"/>
              <a:sym typeface="Courier New"/>
            </a:endParaRPr>
          </a:p>
          <a:p>
            <a:pPr indent="0" lvl="0" marL="0" marR="76200" rtl="0" algn="l">
              <a:lnSpc>
                <a:spcPct val="115000"/>
              </a:lnSpc>
              <a:spcBef>
                <a:spcPts val="0"/>
              </a:spcBef>
              <a:spcAft>
                <a:spcPts val="0"/>
              </a:spcAft>
              <a:buNone/>
            </a:pPr>
            <a:r>
              <a:rPr lang="en" sz="1000">
                <a:solidFill>
                  <a:srgbClr val="242729"/>
                </a:solidFill>
                <a:highlight>
                  <a:srgbClr val="EFF0F1"/>
                </a:highlight>
                <a:latin typeface="Courier New"/>
                <a:ea typeface="Courier New"/>
                <a:cs typeface="Courier New"/>
                <a:sym typeface="Courier New"/>
              </a:rPr>
              <a:t>Thread 4: stores 2 in x</a:t>
            </a:r>
            <a:endParaRPr sz="1000">
              <a:solidFill>
                <a:srgbClr val="242729"/>
              </a:solidFill>
              <a:highlight>
                <a:srgbClr val="EFF0F1"/>
              </a:highlight>
              <a:latin typeface="Courier New"/>
              <a:ea typeface="Courier New"/>
              <a:cs typeface="Courier New"/>
              <a:sym typeface="Courier New"/>
            </a:endParaRPr>
          </a:p>
          <a:p>
            <a:pPr indent="0" lvl="0" marL="0" rtl="0" algn="l">
              <a:spcBef>
                <a:spcPts val="11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