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30"/>
  </p:notesMasterIdLst>
  <p:sldIdLst>
    <p:sldId id="256" r:id="rId2"/>
    <p:sldId id="287" r:id="rId3"/>
    <p:sldId id="289" r:id="rId4"/>
    <p:sldId id="298" r:id="rId5"/>
    <p:sldId id="29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00" r:id="rId16"/>
    <p:sldId id="292" r:id="rId17"/>
    <p:sldId id="293" r:id="rId18"/>
    <p:sldId id="294" r:id="rId19"/>
    <p:sldId id="283" r:id="rId20"/>
    <p:sldId id="285" r:id="rId21"/>
    <p:sldId id="284" r:id="rId22"/>
    <p:sldId id="280" r:id="rId23"/>
    <p:sldId id="286" r:id="rId24"/>
    <p:sldId id="279" r:id="rId25"/>
    <p:sldId id="303" r:id="rId26"/>
    <p:sldId id="304" r:id="rId27"/>
    <p:sldId id="296" r:id="rId28"/>
    <p:sldId id="301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6318AE-1368-44D4-8B4D-8452BD89B38E}">
  <a:tblStyle styleId="{C36318AE-1368-44D4-8B4D-8452BD89B3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5126" autoAdjust="0"/>
  </p:normalViewPr>
  <p:slideViewPr>
    <p:cSldViewPr>
      <p:cViewPr varScale="1">
        <p:scale>
          <a:sx n="69" d="100"/>
          <a:sy n="69" d="100"/>
        </p:scale>
        <p:origin x="17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944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20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102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557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266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030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374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2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460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43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Lab5user11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lab5user23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laboratory5user3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lab05user5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068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3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109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4297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12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679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2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339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33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43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6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309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35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9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CS35L – </a:t>
            </a:r>
            <a:r>
              <a:rPr lang="en-US" sz="4400" dirty="0" smtClean="0">
                <a:solidFill>
                  <a:schemeClr val="tx1"/>
                </a:solidFill>
              </a:rPr>
              <a:t>Spring 2019</a:t>
            </a:r>
            <a:endParaRPr lang="en-US" sz="4400" i="0" u="none" strike="noStrike" cap="none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967359"/>
              </p:ext>
            </p:extLst>
          </p:nvPr>
        </p:nvGraphicFramePr>
        <p:xfrm>
          <a:off x="486987" y="1600200"/>
          <a:ext cx="821574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  <a:r>
                        <a:rPr lang="en-US" baseline="0" dirty="0"/>
                        <a:t> set:</a:t>
                      </a:r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  <a:r>
                        <a:rPr lang="en-US" baseline="0" dirty="0"/>
                        <a:t> t</a:t>
                      </a:r>
                      <a:r>
                        <a:rPr lang="en-US" dirty="0"/>
                        <a:t>opics: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Shell scripting, regex, streams</a:t>
                      </a:r>
                      <a:endParaRPr lang="en-US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Assignment:</a:t>
                      </a:r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79538568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the words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“Google”?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“Go*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would match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“Google” and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Gooogle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but not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Go+gle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any version of the word “Google” that has an even number of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o’s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“G(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)+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any version of the word “Google” that has fewer than 7 O’s?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“Go{0,6}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line(s) would this regular expression match? “^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T.+e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$”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The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Te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Three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Then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dirty="0">
                <a:solidFill>
                  <a:schemeClr val="tx1"/>
                </a:solidFill>
              </a:rPr>
              <a:t>E. The Two</a:t>
            </a:r>
            <a:endParaRPr lang="en-US" sz="2800" b="0" i="0" u="none" strike="noStrike" cap="none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lvl="1" indent="-285750">
              <a:buNone/>
            </a:pPr>
            <a:r>
              <a:rPr lang="en-US" dirty="0">
                <a:solidFill>
                  <a:srgbClr val="00B050"/>
                </a:solidFill>
              </a:rPr>
              <a:t>Answer: The, Three (ERE)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expression(s) would match the words “Ted”, “Ned” and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(T|N|S)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[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TNS]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.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[L-U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]?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.*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buNone/>
            </a:pPr>
            <a:r>
              <a:rPr lang="en-US" dirty="0">
                <a:solidFill>
                  <a:srgbClr val="00B050"/>
                </a:solidFill>
              </a:rPr>
              <a:t>Answer: A., B., C., </a:t>
            </a:r>
          </a:p>
          <a:p>
            <a:pPr lvl="1" indent="-285750">
              <a:buNone/>
            </a:pPr>
            <a:r>
              <a:rPr lang="en-US" dirty="0">
                <a:solidFill>
                  <a:srgbClr val="00B050"/>
                </a:solidFill>
              </a:rPr>
              <a:t>			D., E. (ERE) 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all subdirectories within a directory?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ls –</a:t>
            </a:r>
            <a:r>
              <a:rPr lang="en-US" sz="2800" b="0" i="0" u="none" strike="noStrike" cap="none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grep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“^d”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066800" y="22860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Task 1 – Shell Scripting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33400" y="1828800"/>
            <a:ext cx="8153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Initialize a variable j to 1 inside a bash script.</a:t>
            </a:r>
          </a:p>
          <a:p>
            <a:r>
              <a:rPr lang="en-IN" dirty="0" smtClean="0"/>
              <a:t>Write a while loop which prints j till it becomes equal to 10.</a:t>
            </a:r>
          </a:p>
          <a:p>
            <a:r>
              <a:rPr lang="en-IN" dirty="0" smtClean="0"/>
              <a:t>Exit the loop when j=11</a:t>
            </a:r>
          </a:p>
          <a:p>
            <a:r>
              <a:rPr lang="en-IN" dirty="0" smtClean="0"/>
              <a:t>Run the script and observe the output.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7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066800" y="22860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Task 2 – Using </a:t>
            </a:r>
            <a:r>
              <a:rPr lang="en-IN" dirty="0" err="1" smtClean="0"/>
              <a:t>sed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33400" y="1828800"/>
            <a:ext cx="8153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Create file with following text (singers.txt):</a:t>
            </a:r>
          </a:p>
          <a:p>
            <a:pPr marL="457200" lvl="1" indent="0">
              <a:buNone/>
              <a:defRPr/>
            </a:pPr>
            <a:r>
              <a:rPr lang="en-US" dirty="0"/>
              <a:t>1, Justin Timberlake</a:t>
            </a:r>
          </a:p>
          <a:p>
            <a:pPr marL="457200" lvl="1" indent="0">
              <a:buNone/>
              <a:defRPr/>
            </a:pPr>
            <a:r>
              <a:rPr lang="en-US" dirty="0"/>
              <a:t>2, Taylor Swift</a:t>
            </a:r>
          </a:p>
          <a:p>
            <a:pPr marL="457200" lvl="1" indent="0">
              <a:buNone/>
              <a:defRPr/>
            </a:pPr>
            <a:r>
              <a:rPr lang="en-US" dirty="0"/>
              <a:t>3, Mick Jagger</a:t>
            </a:r>
          </a:p>
          <a:p>
            <a:pPr marL="457200" lvl="1" indent="0">
              <a:buNone/>
              <a:defRPr/>
            </a:pPr>
            <a:r>
              <a:rPr lang="en-US" dirty="0"/>
              <a:t>4, Lady Gaga</a:t>
            </a:r>
          </a:p>
          <a:p>
            <a:pPr marL="457200" lvl="1" indent="0">
              <a:buNone/>
              <a:defRPr/>
            </a:pPr>
            <a:r>
              <a:rPr lang="en-US" dirty="0"/>
              <a:t>5, Johnny Trash</a:t>
            </a:r>
          </a:p>
          <a:p>
            <a:pPr marL="457200" lvl="1" indent="0">
              <a:buNone/>
              <a:defRPr/>
            </a:pPr>
            <a:r>
              <a:rPr lang="en-US" dirty="0"/>
              <a:t>6, Elvis Presley</a:t>
            </a:r>
          </a:p>
          <a:p>
            <a:pPr marL="457200" lvl="1" indent="0">
              <a:buNone/>
              <a:defRPr/>
            </a:pPr>
            <a:r>
              <a:rPr lang="en-US" dirty="0"/>
              <a:t>7, John Lennon</a:t>
            </a:r>
          </a:p>
          <a:p>
            <a:pPr lvl="1">
              <a:defRPr/>
            </a:pPr>
            <a:r>
              <a:rPr lang="en-US" dirty="0"/>
              <a:t>Print all singers having first name </a:t>
            </a:r>
            <a:r>
              <a:rPr lang="en-US" dirty="0" smtClean="0"/>
              <a:t>as ‘</a:t>
            </a:r>
            <a:r>
              <a:rPr lang="en-US" dirty="0"/>
              <a:t>John’</a:t>
            </a:r>
          </a:p>
          <a:p>
            <a:pPr lvl="2">
              <a:defRPr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Ans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-n '/John /p’ singers.txt &gt; john.txt</a:t>
            </a:r>
          </a:p>
          <a:p>
            <a:pPr lvl="1">
              <a:defRPr/>
            </a:pPr>
            <a:r>
              <a:rPr lang="en-US" dirty="0"/>
              <a:t>Change all , to ) in the file</a:t>
            </a:r>
          </a:p>
          <a:p>
            <a:pPr lvl="2">
              <a:defRPr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Ans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's/,/)/' singers.txt</a:t>
            </a:r>
          </a:p>
          <a:p>
            <a:pPr lvl="1">
              <a:defRPr/>
            </a:pPr>
            <a:r>
              <a:rPr lang="en-US" dirty="0"/>
              <a:t>Append a </a:t>
            </a:r>
            <a:r>
              <a:rPr lang="en-US" dirty="0" err="1"/>
              <a:t>fullstop</a:t>
            </a:r>
            <a:r>
              <a:rPr lang="en-US" dirty="0"/>
              <a:t> to the </a:t>
            </a:r>
            <a:r>
              <a:rPr lang="en-US" dirty="0" smtClean="0"/>
              <a:t>last</a:t>
            </a:r>
            <a:endParaRPr lang="en-US" dirty="0"/>
          </a:p>
          <a:p>
            <a:pPr lvl="2">
              <a:defRPr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Ans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's/$/./' singers.txt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0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066800" y="22860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Task 3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33400" y="1828800"/>
            <a:ext cx="8153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file f1.txt with the following content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UPPER CASE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 smtClean="0"/>
              <a:t>lower </a:t>
            </a:r>
            <a:r>
              <a:rPr lang="en-US" dirty="0"/>
              <a:t>case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Break;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empty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Last line</a:t>
            </a:r>
          </a:p>
          <a:p>
            <a:r>
              <a:rPr lang="en-US" dirty="0"/>
              <a:t>Check for the given string ‘line/LINE’ in </a:t>
            </a:r>
            <a:r>
              <a:rPr lang="en-US" i="1" dirty="0"/>
              <a:t>text </a:t>
            </a:r>
            <a:r>
              <a:rPr lang="en-US" dirty="0"/>
              <a:t>files which </a:t>
            </a:r>
            <a:r>
              <a:rPr lang="en-US" i="1" dirty="0"/>
              <a:t>start with ‘f’ </a:t>
            </a:r>
            <a:r>
              <a:rPr lang="en-US" dirty="0"/>
              <a:t>and end with </a:t>
            </a:r>
            <a:r>
              <a:rPr lang="en-US" i="1" dirty="0"/>
              <a:t>a </a:t>
            </a:r>
            <a:r>
              <a:rPr lang="en-US" i="1" dirty="0" smtClean="0"/>
              <a:t>number</a:t>
            </a:r>
            <a:r>
              <a:rPr lang="en-US" dirty="0" smtClean="0"/>
              <a:t>.txt</a:t>
            </a:r>
          </a:p>
          <a:p>
            <a:pPr lvl="1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grep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-l "[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]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f*[0-9].txt</a:t>
            </a:r>
          </a:p>
          <a:p>
            <a:r>
              <a:rPr lang="en-US" dirty="0"/>
              <a:t>Replace all upper case letters </a:t>
            </a:r>
            <a:r>
              <a:rPr lang="en-US" dirty="0" smtClean="0"/>
              <a:t>in </a:t>
            </a:r>
            <a:r>
              <a:rPr lang="en-US" i="1" dirty="0"/>
              <a:t>text </a:t>
            </a:r>
            <a:r>
              <a:rPr lang="en-US" dirty="0"/>
              <a:t>files which </a:t>
            </a:r>
            <a:r>
              <a:rPr lang="en-US" i="1" dirty="0"/>
              <a:t>start with ‘f’ </a:t>
            </a:r>
            <a:r>
              <a:rPr lang="en-US" dirty="0"/>
              <a:t>and end with </a:t>
            </a:r>
            <a:r>
              <a:rPr lang="en-US" i="1" dirty="0"/>
              <a:t>a number</a:t>
            </a:r>
            <a:r>
              <a:rPr lang="en-US" dirty="0"/>
              <a:t>.txt</a:t>
            </a:r>
            <a:r>
              <a:rPr lang="en-US" dirty="0" smtClean="0"/>
              <a:t> to </a:t>
            </a:r>
            <a:r>
              <a:rPr lang="en-US" dirty="0"/>
              <a:t>lower case using </a:t>
            </a:r>
            <a:r>
              <a:rPr lang="en-US" dirty="0" err="1"/>
              <a:t>tr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Ans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‘[:upper:]’ ‘[:lower:]’ &lt; f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*[0-9].txt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/>
              <a:t>Repeat the same using </a:t>
            </a:r>
            <a:r>
              <a:rPr lang="en-US" dirty="0" err="1"/>
              <a:t>sed</a:t>
            </a:r>
            <a:endParaRPr lang="en-US" dirty="0"/>
          </a:p>
          <a:p>
            <a:pPr lvl="1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Ans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sed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's/.*/\L&amp;/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g‘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*[0-9].txt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5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066800" y="22860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Task 4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33400" y="1828800"/>
            <a:ext cx="8153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Write a regex to validate an email with the following rules</a:t>
            </a:r>
          </a:p>
          <a:p>
            <a:pPr lvl="1"/>
            <a:r>
              <a:rPr lang="en-IN" dirty="0"/>
              <a:t>It should start with a lower case letter only</a:t>
            </a:r>
          </a:p>
          <a:p>
            <a:pPr lvl="1"/>
            <a:r>
              <a:rPr lang="en-IN" dirty="0"/>
              <a:t>It should have the domain name as gmail.com (string representation is @gmail.com</a:t>
            </a:r>
            <a:r>
              <a:rPr lang="en-IN" dirty="0" smtClean="0"/>
              <a:t>)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Ans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: ^[a-z].*@gmail\.com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3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 idx="4294967295"/>
          </p:nvPr>
        </p:nvSpPr>
        <p:spPr>
          <a:xfrm>
            <a:off x="685800" y="2209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ea typeface="Arial"/>
                <a:sym typeface="Arial"/>
              </a:rPr>
              <a:t>Lab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19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676400" y="381000"/>
            <a:ext cx="5715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 err="1" smtClean="0"/>
              <a:t>sed</a:t>
            </a:r>
            <a:endParaRPr lang="en-IN" sz="48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57200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</a:t>
            </a:r>
            <a:r>
              <a:rPr lang="en-IN" dirty="0" smtClean="0"/>
              <a:t>tream editor, modifies the input as specified by the command(s)</a:t>
            </a:r>
          </a:p>
          <a:p>
            <a:r>
              <a:rPr lang="en-IN" dirty="0"/>
              <a:t>Can be used for:</a:t>
            </a:r>
          </a:p>
          <a:p>
            <a:pPr marL="457200" lvl="2" indent="-457200" defTabSz="333756">
              <a:buFont typeface="Arial" charset="0"/>
              <a:buChar char="•"/>
              <a:defRPr sz="2700"/>
            </a:pPr>
            <a:r>
              <a:rPr lang="en-US" sz="2000" dirty="0"/>
              <a:t>Printing specific lines or address ranges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–n ‘1p’ sedFile.txt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–n ‘1,5p’ sedFile.txt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–n ‘1~2p’ sedFile.txt</a:t>
            </a:r>
          </a:p>
          <a:p>
            <a:pPr marL="457200" lvl="2" indent="-457200" defTabSz="333756">
              <a:buFont typeface="Arial" charset="0"/>
              <a:buChar char="•"/>
              <a:defRPr sz="2700"/>
            </a:pPr>
            <a:r>
              <a:rPr lang="en-US" sz="2000" dirty="0"/>
              <a:t>Deleting text</a:t>
            </a:r>
          </a:p>
          <a:p>
            <a:pPr marL="682625" lvl="3" indent="-457200" defTabSz="333756">
              <a:buFont typeface="Arial" charset="0"/>
              <a:buChar char="•"/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'1~2d' sedFile.txt</a:t>
            </a:r>
          </a:p>
          <a:p>
            <a:pPr marL="457200" lvl="2" indent="-457200" defTabSz="333756">
              <a:buFont typeface="Arial" charset="0"/>
              <a:buChar char="•"/>
              <a:defRPr sz="2700"/>
            </a:pPr>
            <a:r>
              <a:rPr lang="en-US" sz="2000" dirty="0"/>
              <a:t>Substituting text - s/regex/replacement/flags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's/cat/dog/' 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's/cat/dog/g' 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's/&lt;[^&gt;]*&gt;//g' </a:t>
            </a:r>
            <a:r>
              <a:rPr lang="en-US" sz="2000" dirty="0" smtClean="0"/>
              <a:t>a.html</a:t>
            </a:r>
          </a:p>
          <a:p>
            <a:pPr lvl="2" defTabSz="333756">
              <a:defRPr sz="2700"/>
            </a:pPr>
            <a:r>
              <a:rPr lang="en-US" altLang="en-US" sz="2000" dirty="0" err="1"/>
              <a:t>sed</a:t>
            </a:r>
            <a:r>
              <a:rPr lang="en-US" altLang="en-US" sz="2000" dirty="0"/>
              <a:t> ‘s/</a:t>
            </a:r>
            <a:r>
              <a:rPr lang="en-US" altLang="en-US" sz="2000" b="1" i="1" dirty="0" err="1"/>
              <a:t>regExpr</a:t>
            </a:r>
            <a:r>
              <a:rPr lang="en-US" altLang="en-US" sz="2000" dirty="0"/>
              <a:t>/</a:t>
            </a:r>
            <a:r>
              <a:rPr lang="en-US" altLang="en-US" sz="2000" b="1" i="1" dirty="0" err="1"/>
              <a:t>replText</a:t>
            </a:r>
            <a:r>
              <a:rPr lang="en-US" altLang="en-US" sz="2000" dirty="0" smtClean="0"/>
              <a:t>/’</a:t>
            </a:r>
            <a:r>
              <a:rPr lang="en-US" altLang="en-US" sz="2000" b="1" i="1" dirty="0" smtClean="0"/>
              <a:t> </a:t>
            </a:r>
            <a:r>
              <a:rPr lang="en-US" altLang="en-US" sz="2100" dirty="0"/>
              <a:t>filename</a:t>
            </a:r>
            <a:endParaRPr lang="en-US" sz="2100" dirty="0"/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8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>
                <a:solidFill>
                  <a:srgbClr val="8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Useful Text Processing Tools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idx="1"/>
          </p:nvPr>
        </p:nvSpPr>
        <p:spPr>
          <a:xfrm>
            <a:off x="822959" y="1737361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wc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  outputs a one-line report of lines, words, and bytes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head: extract top of files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tail: extracts bottom of files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 translate or delete characters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grep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 print lines matching a pattern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sort: sort lines of text files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sed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 filtering and transforming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20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2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What is Lab 2 About?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868362" y="1295400"/>
            <a:ext cx="7696199" cy="56340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Build a spelling checker for the Hawaiian language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(Get familiar with sort,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commands!)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Steps: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Download a copy of web page containing basic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Hawaiian-to-English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dictionary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Extract only the Hawaiian words from the web page to build a simple Hawaiian dictionary. Save it to a file called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hwords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site scraping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Automate site scraping: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buildwords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script (cat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hwnwdseng.htm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|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buildwords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&gt;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hwords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Modify the command in the lab assignment to act as a spelling checker for Hawaiian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Use your spelling checker to check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hwords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and the lab web page for spelling mistakes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21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Lab2.log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.log is the same as .txt – no difference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 used wget to download the webpage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 ….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Answer to #3 here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read basically like a lab journal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things concise!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>
                <a:solidFill>
                  <a:srgbClr val="8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Lab Hints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49263" marR="0" lvl="0" indent="-347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Run your script on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seasnet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servers before submitting to CCLE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'/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patternstart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/,/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patternstop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/d‘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delete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patternstart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to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patternstop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works across multiple lines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will delete all lines starting with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patternstart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to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patternstop</a:t>
            </a:r>
            <a:endParaRPr lang="en-US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The Hawaiian words html page uses \r and \n for new lines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od –c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hwnwdseng.htm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		to see the ASCII characters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You can delete blank white spaces such as tab or space using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-d '[:blank:]’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Use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-s to squeeze multiple new lines into one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54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's/&lt;[^&gt;]*&gt;//g'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a.html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to remove all HTML tags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endParaRPr lang="en-US"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8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Buildwords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Hawaiian.html -&gt; buildwords -&gt; hwords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Buildwords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from STDIN and perform work on input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to STDOUT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./buildwords &lt; hawaiian.html &gt; hwords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dirty="0" smtClean="0">
                <a:solidFill>
                  <a:srgbClr val="8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HW</a:t>
            </a:r>
            <a:r>
              <a:rPr lang="en-US" sz="4000" b="1" i="0" u="none" strike="noStrike" cap="none" dirty="0" smtClean="0">
                <a:solidFill>
                  <a:srgbClr val="8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Pointers</a:t>
            </a:r>
            <a:endParaRPr lang="en-US" sz="4000" b="1" i="0" u="none" strike="noStrike" cap="none" dirty="0">
              <a:solidFill>
                <a:srgbClr val="8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445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Please note that any file/directory that has multiple occurrences in the same level of the directory tree does not match the spec.</a:t>
            </a:r>
          </a:p>
          <a:p>
            <a:pPr marL="4445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For example, consider A/b/c and a/c/b</a:t>
            </a:r>
            <a:b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In the current working directory, </a:t>
            </a:r>
            <a:r>
              <a:rPr lang="en-US" sz="2400" i="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do not match </a:t>
            </a:r>
            <a:r>
              <a:rPr lang="en-US" sz="2400" i="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spec #5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and hence 2 file names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should be returned – </a:t>
            </a:r>
            <a:r>
              <a:rPr lang="en-US" sz="2400" i="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and</a:t>
            </a:r>
            <a:r>
              <a:rPr lang="en-US" sz="2400" i="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(lowercase filenames will be accepted – they need not be the original filenames which in this case were </a:t>
            </a:r>
            <a:r>
              <a:rPr lang="en-US" sz="2400" i="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and</a:t>
            </a:r>
            <a:r>
              <a:rPr lang="en-US" sz="2400" i="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a)</a:t>
            </a:r>
          </a:p>
          <a:p>
            <a:pPr marL="4445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Note that b/A/c and a/c/B would match </a:t>
            </a:r>
            <a:r>
              <a:rPr lang="en-US" sz="2400" b="0" i="1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spec #5</a:t>
            </a:r>
            <a:r>
              <a:rPr lang="en-US" sz="2400" b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because there is no violation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at a given level in the directory tree.</a:t>
            </a:r>
            <a:endParaRPr lang="en-US"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9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dirty="0" smtClean="0">
                <a:solidFill>
                  <a:srgbClr val="8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HW</a:t>
            </a:r>
            <a:r>
              <a:rPr lang="en-US" sz="4000" b="1" i="0" u="none" strike="noStrike" cap="none" dirty="0" smtClean="0">
                <a:solidFill>
                  <a:srgbClr val="8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Pointers</a:t>
            </a:r>
            <a:endParaRPr lang="en-US" sz="4000" b="1" i="0" u="none" strike="noStrike" cap="none" dirty="0">
              <a:solidFill>
                <a:srgbClr val="8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445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Making multiple directories and files for testing may prove to be useful for this homework.</a:t>
            </a:r>
          </a:p>
          <a:p>
            <a:pPr marL="4445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mkdir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-p d{1..3}/d{1..5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can be used to create a nested structure of directories. After executing this command, the current directory would contain 3 directories: d1, d2 and d3 and each of these 3 directories would in turn have 5 directories: d1, d2, d3, d4 and d5 within them.</a:t>
            </a:r>
            <a:endParaRPr lang="en-US" sz="2400" i="1" dirty="0" smtClean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445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Similarly touch can be used like this to achieve the same goal for files.</a:t>
            </a:r>
          </a:p>
          <a:p>
            <a:pPr marL="4445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ouch file{1..20}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would create 20 files with names </a:t>
            </a:r>
            <a:r>
              <a:rPr lang="en-US" sz="2400" i="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file1, file2,…, file20</a:t>
            </a:r>
            <a:endParaRPr lang="en-US" sz="2400" b="0" i="1" u="none" strike="noStrike" cap="none" dirty="0" smtClean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6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83127"/>
            <a:ext cx="84582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MT"/>
              </a:rPr>
              <a:t>Character Sets and </a:t>
            </a:r>
            <a:r>
              <a:rPr lang="en-US" dirty="0" smtClean="0">
                <a:solidFill>
                  <a:schemeClr val="tx1"/>
                </a:solidFill>
                <a:latin typeface="ArialMT"/>
              </a:rPr>
              <a:t>Encodings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• ASCII (both a character set and an Encoding):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128 </a:t>
            </a:r>
            <a:r>
              <a:rPr lang="en-US" sz="2200" dirty="0">
                <a:solidFill>
                  <a:schemeClr val="tx1"/>
                </a:solidFill>
              </a:rPr>
              <a:t>Characters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Encoded </a:t>
            </a:r>
            <a:r>
              <a:rPr lang="en-US" sz="2200" dirty="0">
                <a:solidFill>
                  <a:schemeClr val="tx1"/>
                </a:solidFill>
              </a:rPr>
              <a:t>with bytes for each character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Byte </a:t>
            </a:r>
            <a:r>
              <a:rPr lang="en-US" sz="2200" dirty="0">
                <a:solidFill>
                  <a:schemeClr val="tx1"/>
                </a:solidFill>
              </a:rPr>
              <a:t>values 128-255 </a:t>
            </a:r>
            <a:r>
              <a:rPr lang="en-US" sz="2200" dirty="0" smtClean="0">
                <a:solidFill>
                  <a:schemeClr val="tx1"/>
                </a:solidFill>
              </a:rPr>
              <a:t>not </a:t>
            </a:r>
            <a:r>
              <a:rPr lang="en-US" sz="2200" dirty="0">
                <a:solidFill>
                  <a:schemeClr val="tx1"/>
                </a:solidFill>
              </a:rPr>
              <a:t>used (invalid)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Uniform </a:t>
            </a:r>
            <a:r>
              <a:rPr lang="en-US" sz="2200" dirty="0">
                <a:solidFill>
                  <a:schemeClr val="tx1"/>
                </a:solidFill>
              </a:rPr>
              <a:t>Length Code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• Unicode (Character set):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1,112,064 valid code points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• UTF-8 (Encoding):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All </a:t>
            </a:r>
            <a:r>
              <a:rPr lang="en-US" sz="2200" dirty="0">
                <a:solidFill>
                  <a:schemeClr val="tx1"/>
                </a:solidFill>
              </a:rPr>
              <a:t>code points between 1-4 bytes (</a:t>
            </a:r>
            <a:r>
              <a:rPr lang="en-US" sz="2200" dirty="0" err="1">
                <a:solidFill>
                  <a:schemeClr val="tx1"/>
                </a:solidFill>
              </a:rPr>
              <a:t>var</a:t>
            </a:r>
            <a:r>
              <a:rPr lang="en-US" sz="2200" dirty="0">
                <a:solidFill>
                  <a:schemeClr val="tx1"/>
                </a:solidFill>
              </a:rPr>
              <a:t> length)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Prefix-free </a:t>
            </a:r>
            <a:r>
              <a:rPr lang="en-US" sz="2200" dirty="0">
                <a:solidFill>
                  <a:schemeClr val="tx1"/>
                </a:solidFill>
              </a:rPr>
              <a:t>code -- No 2 code points have same prefix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ASCII </a:t>
            </a:r>
            <a:r>
              <a:rPr lang="en-US" sz="2200" dirty="0">
                <a:solidFill>
                  <a:schemeClr val="tx1"/>
                </a:solidFill>
              </a:rPr>
              <a:t>is a subset with same byte representation</a:t>
            </a:r>
          </a:p>
          <a:p>
            <a:pPr lvl="2"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Therefore</a:t>
            </a:r>
            <a:r>
              <a:rPr lang="en-US" sz="1800" dirty="0">
                <a:solidFill>
                  <a:schemeClr val="tx1"/>
                </a:solidFill>
              </a:rPr>
              <a:t>, all non-ASCII characters have a prefix that starts with an </a:t>
            </a:r>
            <a:r>
              <a:rPr lang="en-US" sz="1800" dirty="0" err="1" smtClean="0">
                <a:solidFill>
                  <a:schemeClr val="tx1"/>
                </a:solidFill>
              </a:rPr>
              <a:t>ascii</a:t>
            </a:r>
            <a:r>
              <a:rPr lang="en-US" sz="1800" dirty="0" smtClean="0">
                <a:solidFill>
                  <a:schemeClr val="tx1"/>
                </a:solidFill>
              </a:rPr>
              <a:t>-invalid byte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4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839200" cy="4419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28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5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990600" y="609600"/>
            <a:ext cx="78486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 err="1"/>
              <a:t>g</a:t>
            </a:r>
            <a:r>
              <a:rPr lang="en-IN" sz="4800" dirty="0" err="1" smtClean="0"/>
              <a:t>rep</a:t>
            </a:r>
            <a:r>
              <a:rPr lang="en-IN" sz="4800" dirty="0"/>
              <a:t/>
            </a:r>
            <a:br>
              <a:rPr lang="en-IN" sz="4800" dirty="0"/>
            </a:br>
            <a:r>
              <a:rPr lang="en-IN" sz="4800" dirty="0" smtClean="0"/>
              <a:t>(Global Regular Expression Print)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09600" y="1905000"/>
            <a:ext cx="7543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A Unix command to search files/text for the occurrence of a string of characters that matches a specified pattern</a:t>
            </a:r>
          </a:p>
          <a:p>
            <a:r>
              <a:rPr lang="en-IN" dirty="0" smtClean="0"/>
              <a:t>Usage: </a:t>
            </a:r>
          </a:p>
          <a:p>
            <a:pPr lvl="1"/>
            <a:r>
              <a:rPr lang="en-IN" dirty="0" smtClean="0"/>
              <a:t>grep [option(s)] pattern [file(s)]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84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rgbClr val="800000"/>
                </a:solidFill>
                <a:latin typeface="+mj-lt"/>
                <a:ea typeface="Arial"/>
                <a:cs typeface="Arial"/>
                <a:sym typeface="Arial"/>
              </a:rPr>
              <a:t>Searching for Text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446087" y="14382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28625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+mn-lt"/>
                <a:sym typeface="Arial"/>
              </a:rPr>
              <a:t>grep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: Uses basic regular expressions (BRE)</a:t>
            </a:r>
          </a:p>
          <a:p>
            <a: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“meta-characters ?, +, {, |, (, and ) lose their special meaning; instead use the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backslashed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versions” –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`man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+mn-lt"/>
                <a:sym typeface="Arial"/>
              </a:rPr>
              <a:t>grep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`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193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+mn-lt"/>
                <a:sym typeface="Arial"/>
              </a:rPr>
              <a:t>egrep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 (or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+mn-lt"/>
                <a:sym typeface="Arial"/>
              </a:rPr>
              <a:t>grep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 -E): Uses extended regular expressions (ERE) – no backslashes needed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+mn-lt"/>
                <a:sym typeface="Arial"/>
              </a:rPr>
              <a:t>fgrep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 (or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+mn-lt"/>
                <a:sym typeface="Arial"/>
              </a:rPr>
              <a:t>grep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 -F): Matches fixed strings instead of regular expressions.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4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 idx="4294967295"/>
          </p:nvPr>
        </p:nvSpPr>
        <p:spPr>
          <a:xfrm>
            <a:off x="685800" y="152400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>
                <a:solidFill>
                  <a:srgbClr val="800000"/>
                </a:solidFill>
                <a:ea typeface="Arial"/>
                <a:cs typeface="Arial"/>
                <a:sym typeface="Arial"/>
              </a:rPr>
              <a:t>Simple </a:t>
            </a:r>
            <a:r>
              <a:rPr lang="en-US" sz="4000" b="1" i="0" u="none" strike="noStrike" cap="none" dirty="0" err="1">
                <a:solidFill>
                  <a:srgbClr val="800000"/>
                </a:solidFill>
                <a:ea typeface="Arial"/>
                <a:cs typeface="Arial"/>
                <a:sym typeface="Arial"/>
              </a:rPr>
              <a:t>grep</a:t>
            </a:r>
            <a:endParaRPr lang="en-US" sz="4000" b="1" i="0" u="none" strike="noStrike" cap="none" dirty="0">
              <a:solidFill>
                <a:srgbClr val="8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idx="4294967295"/>
          </p:nvPr>
        </p:nvSpPr>
        <p:spPr>
          <a:xfrm>
            <a:off x="720436" y="1752600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$ </a:t>
            </a:r>
            <a:r>
              <a:rPr lang="en-US" sz="1600" b="1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who 						</a:t>
            </a:r>
            <a:r>
              <a:rPr lang="en-US" sz="1600" b="0" i="1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Who is logged on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tolstoy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tty1 Feb 26 10:53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tolstoy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pts/0 Feb 29 10:59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tolstoy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pts/1 Feb 29 10:59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tolstoy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pts/2 Feb 29 11:00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tolstoy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pts/3 Feb 29 11:00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tolstoy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pts/4 Feb 29 11:00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austen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pts/5 Feb 29 15:39 (mansfield-park.example.com)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austen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pts/6 Feb 29 15:39 (mansfield-park.example.com)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$ </a:t>
            </a:r>
            <a:r>
              <a:rPr lang="en-US" sz="1600" b="1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who |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grep</a:t>
            </a:r>
            <a:r>
              <a:rPr lang="en-US" sz="1600" b="1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-F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austen</a:t>
            </a:r>
            <a:r>
              <a:rPr lang="en-US" sz="1600" b="1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		</a:t>
            </a:r>
            <a:r>
              <a:rPr lang="en-US" sz="1600" b="0" i="1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Where is </a:t>
            </a:r>
            <a:r>
              <a:rPr lang="en-US" sz="1600" b="0" i="1" u="none" strike="noStrike" cap="none" dirty="0" err="1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austen</a:t>
            </a:r>
            <a:r>
              <a:rPr lang="en-US" sz="1600" b="0" i="1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logged on?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austen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pts/5 Feb 29 15:39 (mansfield-park.example.com)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austen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pts/6 Feb 29 15:39 (mansfield-park.example.com)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5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 idx="4294967295"/>
          </p:nvPr>
        </p:nvSpPr>
        <p:spPr>
          <a:xfrm>
            <a:off x="762000" y="762000"/>
            <a:ext cx="7543800" cy="3565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 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6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Basic Concepts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Quantification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of previous expression?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quantifiers: ?(0 or 1), *(0 or more), +(1 or more)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subset of previous expression?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operator: ()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choices?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Operators: [] and |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A|B|C          </a:t>
            </a: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Characters: ^ (beginning) and $ (end)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strings would match the regular expression: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aab?b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aabb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nbbb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dirty="0"/>
          </a:p>
          <a:p>
            <a:pPr lvl="1" indent="-285750">
              <a:buNone/>
            </a:pPr>
            <a:r>
              <a:rPr lang="en-US" dirty="0">
                <a:solidFill>
                  <a:srgbClr val="00B050"/>
                </a:solidFill>
              </a:rPr>
              <a:t>Answer: </a:t>
            </a:r>
            <a:r>
              <a:rPr lang="en-US" dirty="0" err="1">
                <a:solidFill>
                  <a:srgbClr val="00B050"/>
                </a:solidFill>
              </a:rPr>
              <a:t>aabb</a:t>
            </a:r>
            <a:endParaRPr lang="en-US" dirty="0">
              <a:solidFill>
                <a:srgbClr val="00B050"/>
              </a:solidFill>
            </a:endParaRPr>
          </a:p>
          <a:p>
            <a:pPr lvl="1" indent="-285750">
              <a:buNone/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en-US" dirty="0" err="1" smtClean="0">
                <a:solidFill>
                  <a:srgbClr val="00B050"/>
                </a:solidFill>
              </a:rPr>
              <a:t>aab</a:t>
            </a:r>
            <a:endParaRPr lang="en-US" dirty="0">
              <a:solidFill>
                <a:srgbClr val="00B050"/>
              </a:solidFill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the words “favorite” and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favourite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favou?rite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4608</TotalTime>
  <Words>1365</Words>
  <Application>Microsoft Office PowerPoint</Application>
  <PresentationFormat>On-screen Show (4:3)</PresentationFormat>
  <Paragraphs>254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ArialMT</vt:lpstr>
      <vt:lpstr>Calibri</vt:lpstr>
      <vt:lpstr>Calibri Light</vt:lpstr>
      <vt:lpstr>Courier New</vt:lpstr>
      <vt:lpstr>Noto Sans Symbols</vt:lpstr>
      <vt:lpstr>Times New Roman</vt:lpstr>
      <vt:lpstr>Retrospect</vt:lpstr>
      <vt:lpstr>CS35L – Spring 2019</vt:lpstr>
      <vt:lpstr>PowerPoint Presentation</vt:lpstr>
      <vt:lpstr>PowerPoint Presentation</vt:lpstr>
      <vt:lpstr>PowerPoint Presentation</vt:lpstr>
      <vt:lpstr>Simple grep</vt:lpstr>
      <vt:lpstr>Regular Expression Review</vt:lpstr>
      <vt:lpstr>4 Basic Concepts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PowerPoint Presentation</vt:lpstr>
      <vt:lpstr>PowerPoint Presentation</vt:lpstr>
      <vt:lpstr>PowerPoint Presentation</vt:lpstr>
      <vt:lpstr>PowerPoint Presentation</vt:lpstr>
      <vt:lpstr>Lab 2</vt:lpstr>
      <vt:lpstr>Useful Text Processing Tools</vt:lpstr>
      <vt:lpstr>PowerPoint Presentation</vt:lpstr>
      <vt:lpstr>Lab2.log</vt:lpstr>
      <vt:lpstr>Lab Hints</vt:lpstr>
      <vt:lpstr>Buildwords</vt:lpstr>
      <vt:lpstr>HW Pointers</vt:lpstr>
      <vt:lpstr>HW Pointers</vt:lpstr>
      <vt:lpstr>Character Sets and Encodings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Kedar N Deshpande</cp:lastModifiedBy>
  <cp:revision>98</cp:revision>
  <dcterms:modified xsi:type="dcterms:W3CDTF">2019-04-10T21:54:30Z</dcterms:modified>
</cp:coreProperties>
</file>