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98" r:id="rId2"/>
    <p:sldId id="261" r:id="rId3"/>
    <p:sldId id="265" r:id="rId4"/>
    <p:sldId id="299" r:id="rId5"/>
    <p:sldId id="300" r:id="rId6"/>
    <p:sldId id="266" r:id="rId7"/>
    <p:sldId id="301" r:id="rId8"/>
    <p:sldId id="269" r:id="rId9"/>
    <p:sldId id="270" r:id="rId10"/>
    <p:sldId id="271" r:id="rId11"/>
    <p:sldId id="30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>
      <p:cViewPr varScale="1">
        <p:scale>
          <a:sx n="91" d="100"/>
          <a:sy n="91" d="100"/>
        </p:scale>
        <p:origin x="536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294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95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444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73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18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27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3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8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5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2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560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99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397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05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20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016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4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410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079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3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374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385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49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60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858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20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9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11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512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62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408-33DA-3246-BADA-F2DC06E5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A2152-58DD-614E-909E-0726F590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9231-EEC9-FB4B-9A86-4ED8CA7A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368C-1C59-1E43-BD28-132A2B8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8EE5-1640-5E4E-BDDD-A6D8E48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638-5F58-8E49-B040-D034269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C4E7-CCDA-7845-8EB2-55CF7694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393E-4ABE-144E-84FE-C06900D4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9CC4-A6C2-2E41-8073-7209D9C7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0D2E-73F7-3449-8961-84FA777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8ACD2-77D0-A243-8CEC-2D63A886E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7C93A-26F0-2C48-A5C8-B6220C23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8A5B-F137-8D4B-8FFB-DE7284B5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04DA-EC01-6948-B3D0-8F431D2D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BCEF-5F8D-B043-80F4-1CE396A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A42B-48CD-694F-AB8B-DDE0E3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D35-54D9-AD4B-A2F9-813943D1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ED5C-1E56-464C-ADBD-A98FFA72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4F67-99A0-3340-B0E7-3460642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C1CB-6D01-4748-A0CC-25C481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CEDC-637D-1C49-BC22-1201C215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8358-B940-9046-A52A-9D326C9C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016D-7E65-EC43-890D-79C3A66F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459E-5CF1-1A4A-AE01-DACCFE70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6D3E-C99B-8E45-BDAB-1968D85C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E8BE-B64D-9947-BA4D-70C9859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BBAB-7DB7-C14E-996A-5F791B21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FB87-4B60-D04D-9AA8-ECCA509A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23CD-D30C-6049-8D34-990AB9D6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F3ED-4D60-9C40-82B5-2CCC5D8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CCDE-AC8F-1140-B943-2488345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F60-4AB5-3C49-956E-C164A5F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B55-1EE7-5642-BFBF-AF60C422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1030-5E28-7141-BE87-B6012285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DDE3A-22AA-D044-A644-BBC9D18A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F5EE3-C08F-8741-B874-ACCC4878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82BA9-E8E3-5249-AE39-C7B0FF9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BDD3F-9AD7-E942-9FFE-258A513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7518-BB12-A146-A2A3-734C5189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8E48-E5EC-A441-8B17-46639CA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3FE11-540F-9642-9667-B4A34D38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DB826-09E3-D64F-B690-9F5AB77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93D3-C31F-0B46-98A3-DE1F151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500CD-F540-2B4B-9890-46EF97A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DEC4B-EE00-1E4F-A60D-F686FCD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905E-80DE-8947-A9A7-3569A69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603D-23AD-854E-ACD6-51459904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9D2C-B057-2442-A586-E33C169F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D3ED-8203-5F41-9FA5-A6A9ECE2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AF90-B73C-1643-8C59-03F8512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0E68-B370-B94C-96C9-7DADA01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90D1-28EA-D94E-A60E-F7FBE1C4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291A-7E19-F24A-8398-8E1AE955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4D3B-E502-234B-ABCC-FB8B1C8F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3CA-6090-3846-9B39-FA1B7F53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1A6D-ECEB-3E49-8EB9-63E1F7C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AB4-F1DE-B843-8570-1A10A0FAE88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B1AA-2B45-CF48-8ED9-21E85FB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47E0-7F34-F547-B813-5EF96EB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69D4-D163-5F48-BBCD-81990D3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F036-566F-EC44-94B4-1D6B9E2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D1AB-0370-334D-9448-0469A90F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5050-06D4-CB4C-A287-D31E21AB8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5C2C-E97B-BD43-873D-C07C177AF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C8ED-7B42-D64D-939B-19B45ED8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lAuS6jsDgE" TargetMode="Externa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Q5aK5wLCQ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148" y="2132519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2401" dirty="0"/>
            </a:br>
            <a:r>
              <a:rPr lang="en-US" sz="1500" dirty="0"/>
              <a:t>Week 6; Lecture 1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27004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/>
          </a:p>
        </p:txBody>
      </p:sp>
      <p:pic>
        <p:nvPicPr>
          <p:cNvPr id="157" name="Shape 15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412" y="1219201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7613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7543913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903413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547326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7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8478-C1F7-674D-838D-0B9ECBC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Threading on 2 cores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87347-AFA0-D646-924F-1CC5F2248A22}"/>
              </a:ext>
            </a:extLst>
          </p:cNvPr>
          <p:cNvCxnSpPr/>
          <p:nvPr/>
        </p:nvCxnSpPr>
        <p:spPr>
          <a:xfrm>
            <a:off x="2349996" y="1682211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04C14D-40CB-E346-AD08-9D9A35A70FF8}"/>
              </a:ext>
            </a:extLst>
          </p:cNvPr>
          <p:cNvCxnSpPr>
            <a:cxnSpLocks/>
          </p:cNvCxnSpPr>
          <p:nvPr/>
        </p:nvCxnSpPr>
        <p:spPr>
          <a:xfrm flipH="1">
            <a:off x="2349996" y="5714659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D945BF-52B5-F740-AD70-AB8B162A0DF8}"/>
              </a:ext>
            </a:extLst>
          </p:cNvPr>
          <p:cNvSpPr txBox="1"/>
          <p:nvPr/>
        </p:nvSpPr>
        <p:spPr>
          <a:xfrm>
            <a:off x="5077652" y="59828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FBEF0-F409-7F46-9A8E-4343262525F0}"/>
              </a:ext>
            </a:extLst>
          </p:cNvPr>
          <p:cNvSpPr txBox="1"/>
          <p:nvPr/>
        </p:nvSpPr>
        <p:spPr>
          <a:xfrm>
            <a:off x="1167680" y="36217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F5E4-F6A8-B046-8527-C655B90DF7DF}"/>
              </a:ext>
            </a:extLst>
          </p:cNvPr>
          <p:cNvSpPr/>
          <p:nvPr/>
        </p:nvSpPr>
        <p:spPr>
          <a:xfrm>
            <a:off x="2494012" y="4922571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Thread1 Process1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05C7E-45D9-9F48-A292-1BDE26C07189}"/>
              </a:ext>
            </a:extLst>
          </p:cNvPr>
          <p:cNvSpPr/>
          <p:nvPr/>
        </p:nvSpPr>
        <p:spPr>
          <a:xfrm>
            <a:off x="2494012" y="4211139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Thread2Process1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E09AA-73CE-8544-9791-F7CC58B0CB45}"/>
              </a:ext>
            </a:extLst>
          </p:cNvPr>
          <p:cNvSpPr/>
          <p:nvPr/>
        </p:nvSpPr>
        <p:spPr>
          <a:xfrm>
            <a:off x="3682144" y="355441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Thread1Process2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B51EC-D9B2-9F42-A246-F4F748ACE5D6}"/>
              </a:ext>
            </a:extLst>
          </p:cNvPr>
          <p:cNvSpPr/>
          <p:nvPr/>
        </p:nvSpPr>
        <p:spPr>
          <a:xfrm>
            <a:off x="5039330" y="496289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Thread1 Process1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CDEA9-06AF-6741-B00D-F2BF539A751F}"/>
              </a:ext>
            </a:extLst>
          </p:cNvPr>
          <p:cNvSpPr/>
          <p:nvPr/>
        </p:nvSpPr>
        <p:spPr>
          <a:xfrm>
            <a:off x="6238428" y="3592285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Thread1Process2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AC55B-98D6-3048-9EC6-8D149C3FFE05}"/>
              </a:ext>
            </a:extLst>
          </p:cNvPr>
          <p:cNvSpPr txBox="1"/>
          <p:nvPr/>
        </p:nvSpPr>
        <p:spPr>
          <a:xfrm>
            <a:off x="9478788" y="6271661"/>
            <a:ext cx="2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Nandan Parikh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1A40F-57B3-E24D-A557-536F31AF1B6B}"/>
              </a:ext>
            </a:extLst>
          </p:cNvPr>
          <p:cNvSpPr/>
          <p:nvPr/>
        </p:nvSpPr>
        <p:spPr>
          <a:xfrm>
            <a:off x="3682144" y="2906347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Thread2Process2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C5EE0-E5AC-AB41-AAD2-47C964BD1B9D}"/>
              </a:ext>
            </a:extLst>
          </p:cNvPr>
          <p:cNvSpPr/>
          <p:nvPr/>
        </p:nvSpPr>
        <p:spPr>
          <a:xfrm>
            <a:off x="6238428" y="2945831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Thread2Process2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48120-5EA7-EB42-80D0-430EE4E95364}"/>
              </a:ext>
            </a:extLst>
          </p:cNvPr>
          <p:cNvSpPr/>
          <p:nvPr/>
        </p:nvSpPr>
        <p:spPr>
          <a:xfrm>
            <a:off x="8830716" y="1690689"/>
            <a:ext cx="864096" cy="44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3E60-E6B6-BA4B-A8E8-B92E2E0774FF}"/>
              </a:ext>
            </a:extLst>
          </p:cNvPr>
          <p:cNvSpPr txBox="1"/>
          <p:nvPr/>
        </p:nvSpPr>
        <p:spPr>
          <a:xfrm>
            <a:off x="9612258" y="1727106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running on core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06658-34A7-9B4C-85D0-397C7015A38E}"/>
              </a:ext>
            </a:extLst>
          </p:cNvPr>
          <p:cNvSpPr/>
          <p:nvPr/>
        </p:nvSpPr>
        <p:spPr>
          <a:xfrm>
            <a:off x="8830716" y="2282229"/>
            <a:ext cx="864096" cy="442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AF48A3-1CA9-7B4B-B00D-E420A1611746}"/>
              </a:ext>
            </a:extLst>
          </p:cNvPr>
          <p:cNvSpPr txBox="1"/>
          <p:nvPr/>
        </p:nvSpPr>
        <p:spPr>
          <a:xfrm>
            <a:off x="9612258" y="2318646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running on core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33137-D62B-DD4C-AC89-78F08C11B024}"/>
              </a:ext>
            </a:extLst>
          </p:cNvPr>
          <p:cNvSpPr/>
          <p:nvPr/>
        </p:nvSpPr>
        <p:spPr>
          <a:xfrm>
            <a:off x="5077652" y="4298990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Thread2Process1</a:t>
            </a:r>
          </a:p>
        </p:txBody>
      </p:sp>
    </p:spTree>
    <p:extLst>
      <p:ext uri="{BB962C8B-B14F-4D97-AF65-F5344CB8AC3E}">
        <p14:creationId xmlns:p14="http://schemas.microsoft.com/office/powerpoint/2010/main" val="30911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979613" y="1600201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0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3" y="1371601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2463" y="3733801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1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900"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412" y="3048001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9413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1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900"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2" y="3124201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2213" y="1509808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7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Multithreading memory layout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13" y="1570020"/>
            <a:ext cx="8135347" cy="528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xfrm>
            <a:off x="1979612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33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ts val="3360"/>
              <a:buNone/>
            </a:pPr>
            <a:endParaRPr sz="33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6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Process/thread synchronization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Why is it needed?</a:t>
            </a:r>
          </a:p>
          <a:p>
            <a:pPr>
              <a:spcBef>
                <a:spcPts val="640"/>
              </a:spcBef>
            </a:pPr>
            <a:r>
              <a:rPr lang="en-US" dirty="0"/>
              <a:t>Because threads share the same resources, we need synchronization</a:t>
            </a: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To prevent inconsistency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1979612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5787310" y="1971385"/>
            <a:ext cx="0" cy="36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 rot="-5400000">
            <a:off x="5062803" y="3634868"/>
            <a:ext cx="9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626679" y="2088107"/>
            <a:ext cx="450600" cy="385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467647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6022669" y="2438399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991010" y="304800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52115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872597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348106" y="3577698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9418397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9216240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8899972" y="4079932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7361169" y="5156546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632801" y="5481053"/>
            <a:ext cx="5029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/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8899972" y="463368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8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1772816"/>
            <a:ext cx="9649072" cy="22951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Parallelism 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1803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Example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1979612" y="1066800"/>
            <a:ext cx="8229600" cy="5638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400"/>
              <a:t>a=10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P(){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read(a);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a = a+1;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write(a);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}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#1: P1 should first execute P and then P2. 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Ans = 12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#2: P1 -&gt; reads a=10, context switch to P2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P2 -&gt; reads a=10, adds 1 to a -&gt; 11, switch to P1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P1 -&gt; (has already read 10) a=11 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Ans = 11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06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How to deal with it?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76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/>
              <a:t>Critical section (prevents race condition)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12" y="2286625"/>
            <a:ext cx="6801700" cy="44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Mutex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Mutex is an object which allows only one thread into a critical section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Mutex is owned by a thread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It forces other threads which attempt to gain access to that section, to wait until the first thread has exited from the section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Each resource has a mutex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l="5060" b="20318"/>
          <a:stretch/>
        </p:blipFill>
        <p:spPr>
          <a:xfrm>
            <a:off x="1888938" y="1343101"/>
            <a:ext cx="8548875" cy="303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6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r="1312" b="12899"/>
          <a:stretch/>
        </p:blipFill>
        <p:spPr>
          <a:xfrm>
            <a:off x="1579662" y="1637500"/>
            <a:ext cx="9029500" cy="328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l="2820" r="924" b="11964"/>
          <a:stretch/>
        </p:blipFill>
        <p:spPr>
          <a:xfrm>
            <a:off x="1623037" y="533400"/>
            <a:ext cx="8957550" cy="454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0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9lAuS6jsDg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53852" y="620688"/>
            <a:ext cx="1024113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Semaphores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spcBef>
                <a:spcPts val="0"/>
              </a:spcBef>
              <a:buSzPts val="2400"/>
              <a:buFont typeface="Calibri"/>
              <a:buChar char="-"/>
            </a:pPr>
            <a:r>
              <a:rPr lang="en-US" sz="2400"/>
              <a:t>A semaphore is a value in a designated place in the OS (or kernel) storage that each process can check and then change.</a:t>
            </a:r>
            <a:endParaRPr sz="2400"/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signaling mechanism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restricts/allows the number of simultaneous threads of a shared resource upto a maximum number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threads can request access to a resource (decrements the semaphore)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threads signal that the have finished using the resource (increments the semaphore)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61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5782"/>
          <a:stretch/>
        </p:blipFill>
        <p:spPr>
          <a:xfrm>
            <a:off x="1522413" y="2133601"/>
            <a:ext cx="9144001" cy="247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8374"/>
          <a:stretch/>
        </p:blipFill>
        <p:spPr>
          <a:xfrm>
            <a:off x="1522412" y="1981200"/>
            <a:ext cx="9144000" cy="242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1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1979612" y="12954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lvl="2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413" y="2081024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7610" y="3962401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313613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979612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5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12510"/>
          <a:stretch/>
        </p:blipFill>
        <p:spPr>
          <a:xfrm>
            <a:off x="1522412" y="1752600"/>
            <a:ext cx="9144000" cy="290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7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7715"/>
          <a:stretch/>
        </p:blipFill>
        <p:spPr>
          <a:xfrm>
            <a:off x="1522412" y="1073025"/>
            <a:ext cx="9144000" cy="439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0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 descr="Like and Subscribe! :P   Microsoft Powerpoint x Filmora Photos/Icons and Audio used in the video is not mine! Thanks!" title="SEMAPHORES | Operating System (Simplified)">
            <a:hlinkClick r:id="rId3"/>
          </p:cNvPr>
          <p:cNvSpPr/>
          <p:nvPr/>
        </p:nvSpPr>
        <p:spPr>
          <a:xfrm>
            <a:off x="1522412" y="0"/>
            <a:ext cx="9144000" cy="67180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72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Semaphores v/s mutex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Semaphore allows multiple program threads to access the finite instance of resources.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On the other hand, </a:t>
            </a:r>
            <a:r>
              <a:rPr lang="en-US" dirty="0" err="1"/>
              <a:t>Mutex</a:t>
            </a:r>
            <a:r>
              <a:rPr lang="en-US" dirty="0"/>
              <a:t> allows multiple program threads to access a single shared resource but one at a time.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address space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3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6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POSIX Threads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import the </a:t>
            </a:r>
            <a:r>
              <a:rPr lang="en-US" dirty="0" err="1"/>
              <a:t>pthread</a:t>
            </a:r>
            <a:r>
              <a:rPr lang="en-US" dirty="0"/>
              <a:t> library</a:t>
            </a:r>
            <a:endParaRPr dirty="0"/>
          </a:p>
          <a:p>
            <a:pPr marL="0" indent="457200">
              <a:spcBef>
                <a:spcPts val="640"/>
              </a:spcBef>
              <a:buNone/>
            </a:pPr>
            <a:r>
              <a:rPr lang="en-US" dirty="0"/>
              <a:t>Example: #include&lt;</a:t>
            </a:r>
            <a:r>
              <a:rPr lang="en-US" dirty="0" err="1"/>
              <a:t>pthread.h</a:t>
            </a:r>
            <a:r>
              <a:rPr lang="en-US" dirty="0"/>
              <a:t>&gt;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Use -</a:t>
            </a:r>
            <a:r>
              <a:rPr lang="en-US" dirty="0" err="1"/>
              <a:t>pthread</a:t>
            </a:r>
            <a:r>
              <a:rPr lang="en-US" dirty="0"/>
              <a:t> while compiling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Represented by </a:t>
            </a:r>
            <a:r>
              <a:rPr lang="en-US" dirty="0" err="1"/>
              <a:t>pthread_t</a:t>
            </a:r>
            <a:r>
              <a:rPr lang="en-US" dirty="0"/>
              <a:t> (datatype)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xfrm>
            <a:off x="1979612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0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8E1A3-14C6-1C47-86D8-13B80E80CEF4}"/>
              </a:ext>
            </a:extLst>
          </p:cNvPr>
          <p:cNvCxnSpPr/>
          <p:nvPr/>
        </p:nvCxnSpPr>
        <p:spPr>
          <a:xfrm>
            <a:off x="2349996" y="1682211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666E2-408D-1743-A3AD-0DD4F3204738}"/>
              </a:ext>
            </a:extLst>
          </p:cNvPr>
          <p:cNvCxnSpPr>
            <a:cxnSpLocks/>
          </p:cNvCxnSpPr>
          <p:nvPr/>
        </p:nvCxnSpPr>
        <p:spPr>
          <a:xfrm flipH="1">
            <a:off x="2349996" y="5714659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4880DC-6BCC-3944-831E-646C22D0EE5D}"/>
              </a:ext>
            </a:extLst>
          </p:cNvPr>
          <p:cNvSpPr txBox="1"/>
          <p:nvPr/>
        </p:nvSpPr>
        <p:spPr>
          <a:xfrm>
            <a:off x="5077652" y="59828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4E6-2238-F940-A216-670D716AD59B}"/>
              </a:ext>
            </a:extLst>
          </p:cNvPr>
          <p:cNvSpPr txBox="1"/>
          <p:nvPr/>
        </p:nvSpPr>
        <p:spPr>
          <a:xfrm>
            <a:off x="1167680" y="362178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86805-0AA0-CF49-B494-26E24B334E02}"/>
              </a:ext>
            </a:extLst>
          </p:cNvPr>
          <p:cNvSpPr/>
          <p:nvPr/>
        </p:nvSpPr>
        <p:spPr>
          <a:xfrm>
            <a:off x="2494012" y="4922571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F92B0-2593-DA40-8B9F-F5106D97C866}"/>
              </a:ext>
            </a:extLst>
          </p:cNvPr>
          <p:cNvSpPr/>
          <p:nvPr/>
        </p:nvSpPr>
        <p:spPr>
          <a:xfrm>
            <a:off x="3505443" y="421113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E9FA5-1AC6-A148-B718-D9A83D9F3B03}"/>
              </a:ext>
            </a:extLst>
          </p:cNvPr>
          <p:cNvSpPr/>
          <p:nvPr/>
        </p:nvSpPr>
        <p:spPr>
          <a:xfrm>
            <a:off x="4510236" y="355441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A014E-4EA3-1F43-931C-B0E77E7CF50D}"/>
              </a:ext>
            </a:extLst>
          </p:cNvPr>
          <p:cNvSpPr/>
          <p:nvPr/>
        </p:nvSpPr>
        <p:spPr>
          <a:xfrm>
            <a:off x="5662364" y="492433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5EA85-28F7-E04B-9985-B601F709F13B}"/>
              </a:ext>
            </a:extLst>
          </p:cNvPr>
          <p:cNvSpPr/>
          <p:nvPr/>
        </p:nvSpPr>
        <p:spPr>
          <a:xfrm>
            <a:off x="6742484" y="421113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0C677-6564-4548-A098-3E0DD0ADB6AD}"/>
              </a:ext>
            </a:extLst>
          </p:cNvPr>
          <p:cNvSpPr/>
          <p:nvPr/>
        </p:nvSpPr>
        <p:spPr>
          <a:xfrm>
            <a:off x="7822604" y="344200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45EFD-2050-9042-BB6B-5C603393619E}"/>
              </a:ext>
            </a:extLst>
          </p:cNvPr>
          <p:cNvSpPr txBox="1"/>
          <p:nvPr/>
        </p:nvSpPr>
        <p:spPr>
          <a:xfrm>
            <a:off x="9478788" y="6271661"/>
            <a:ext cx="2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Nandan Parikh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8760A09-FA0B-144D-82B4-24F40DED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17007"/>
            <a:ext cx="10512862" cy="1325563"/>
          </a:xfrm>
        </p:spPr>
        <p:txBody>
          <a:bodyPr/>
          <a:lstStyle/>
          <a:p>
            <a:r>
              <a:rPr lang="en-US" b="1" dirty="0"/>
              <a:t>Multi Processing on a single core</a:t>
            </a:r>
          </a:p>
        </p:txBody>
      </p:sp>
    </p:spTree>
    <p:extLst>
      <p:ext uri="{BB962C8B-B14F-4D97-AF65-F5344CB8AC3E}">
        <p14:creationId xmlns:p14="http://schemas.microsoft.com/office/powerpoint/2010/main" val="11048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8478-C1F7-674D-838D-0B9ECBC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Processing on 2 cores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87347-AFA0-D646-924F-1CC5F2248A22}"/>
              </a:ext>
            </a:extLst>
          </p:cNvPr>
          <p:cNvCxnSpPr/>
          <p:nvPr/>
        </p:nvCxnSpPr>
        <p:spPr>
          <a:xfrm>
            <a:off x="2349996" y="1682211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04C14D-40CB-E346-AD08-9D9A35A70FF8}"/>
              </a:ext>
            </a:extLst>
          </p:cNvPr>
          <p:cNvCxnSpPr>
            <a:cxnSpLocks/>
          </p:cNvCxnSpPr>
          <p:nvPr/>
        </p:nvCxnSpPr>
        <p:spPr>
          <a:xfrm flipH="1">
            <a:off x="2349996" y="5714659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D945BF-52B5-F740-AD70-AB8B162A0DF8}"/>
              </a:ext>
            </a:extLst>
          </p:cNvPr>
          <p:cNvSpPr txBox="1"/>
          <p:nvPr/>
        </p:nvSpPr>
        <p:spPr>
          <a:xfrm>
            <a:off x="5077652" y="59828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FBEF0-F409-7F46-9A8E-4343262525F0}"/>
              </a:ext>
            </a:extLst>
          </p:cNvPr>
          <p:cNvSpPr txBox="1"/>
          <p:nvPr/>
        </p:nvSpPr>
        <p:spPr>
          <a:xfrm>
            <a:off x="1167680" y="362178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F5E4-F6A8-B046-8527-C655B90DF7DF}"/>
              </a:ext>
            </a:extLst>
          </p:cNvPr>
          <p:cNvSpPr/>
          <p:nvPr/>
        </p:nvSpPr>
        <p:spPr>
          <a:xfrm>
            <a:off x="2494012" y="4922571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05C7E-45D9-9F48-A292-1BDE26C07189}"/>
              </a:ext>
            </a:extLst>
          </p:cNvPr>
          <p:cNvSpPr/>
          <p:nvPr/>
        </p:nvSpPr>
        <p:spPr>
          <a:xfrm>
            <a:off x="2494012" y="4211139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E09AA-73CE-8544-9791-F7CC58B0CB45}"/>
              </a:ext>
            </a:extLst>
          </p:cNvPr>
          <p:cNvSpPr/>
          <p:nvPr/>
        </p:nvSpPr>
        <p:spPr>
          <a:xfrm>
            <a:off x="3682144" y="355441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B51EC-D9B2-9F42-A246-F4F748ACE5D6}"/>
              </a:ext>
            </a:extLst>
          </p:cNvPr>
          <p:cNvSpPr/>
          <p:nvPr/>
        </p:nvSpPr>
        <p:spPr>
          <a:xfrm>
            <a:off x="5039330" y="496289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F52AA-DD59-F843-8B95-92A2A24254CA}"/>
              </a:ext>
            </a:extLst>
          </p:cNvPr>
          <p:cNvSpPr/>
          <p:nvPr/>
        </p:nvSpPr>
        <p:spPr>
          <a:xfrm>
            <a:off x="5039330" y="4273199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CDEA9-06AF-6741-B00D-F2BF539A751F}"/>
              </a:ext>
            </a:extLst>
          </p:cNvPr>
          <p:cNvSpPr/>
          <p:nvPr/>
        </p:nvSpPr>
        <p:spPr>
          <a:xfrm>
            <a:off x="6238428" y="3592285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AC55B-98D6-3048-9EC6-8D149C3FFE05}"/>
              </a:ext>
            </a:extLst>
          </p:cNvPr>
          <p:cNvSpPr txBox="1"/>
          <p:nvPr/>
        </p:nvSpPr>
        <p:spPr>
          <a:xfrm>
            <a:off x="9478788" y="6271661"/>
            <a:ext cx="2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Nandan Parikh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1A40F-57B3-E24D-A557-536F31AF1B6B}"/>
              </a:ext>
            </a:extLst>
          </p:cNvPr>
          <p:cNvSpPr/>
          <p:nvPr/>
        </p:nvSpPr>
        <p:spPr>
          <a:xfrm>
            <a:off x="3682144" y="2906347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C5EE0-E5AC-AB41-AAD2-47C964BD1B9D}"/>
              </a:ext>
            </a:extLst>
          </p:cNvPr>
          <p:cNvSpPr/>
          <p:nvPr/>
        </p:nvSpPr>
        <p:spPr>
          <a:xfrm>
            <a:off x="6238428" y="2945831"/>
            <a:ext cx="8640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48120-5EA7-EB42-80D0-430EE4E95364}"/>
              </a:ext>
            </a:extLst>
          </p:cNvPr>
          <p:cNvSpPr/>
          <p:nvPr/>
        </p:nvSpPr>
        <p:spPr>
          <a:xfrm>
            <a:off x="8830716" y="1690689"/>
            <a:ext cx="864096" cy="44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3E60-E6B6-BA4B-A8E8-B92E2E0774FF}"/>
              </a:ext>
            </a:extLst>
          </p:cNvPr>
          <p:cNvSpPr txBox="1"/>
          <p:nvPr/>
        </p:nvSpPr>
        <p:spPr>
          <a:xfrm>
            <a:off x="9612258" y="1727106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running on core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06658-34A7-9B4C-85D0-397C7015A38E}"/>
              </a:ext>
            </a:extLst>
          </p:cNvPr>
          <p:cNvSpPr/>
          <p:nvPr/>
        </p:nvSpPr>
        <p:spPr>
          <a:xfrm>
            <a:off x="8830716" y="2282229"/>
            <a:ext cx="864096" cy="442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AF48A3-1CA9-7B4B-B00D-E420A1611746}"/>
              </a:ext>
            </a:extLst>
          </p:cNvPr>
          <p:cNvSpPr txBox="1"/>
          <p:nvPr/>
        </p:nvSpPr>
        <p:spPr>
          <a:xfrm>
            <a:off x="9612258" y="2318646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running on core 2</a:t>
            </a:r>
          </a:p>
        </p:txBody>
      </p:sp>
    </p:spTree>
    <p:extLst>
      <p:ext uri="{BB962C8B-B14F-4D97-AF65-F5344CB8AC3E}">
        <p14:creationId xmlns:p14="http://schemas.microsoft.com/office/powerpoint/2010/main" val="24920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1143000" lvl="2" indent="-2286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1143000" lvl="2" indent="-2286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8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74B-3082-9248-80A5-16AA3E77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Usecase</a:t>
            </a:r>
            <a:r>
              <a:rPr lang="en-US" b="1" dirty="0"/>
              <a:t> : Word Processor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7A4B-D7B6-A84C-AD35-1FD953D3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word processor. It has the below features:</a:t>
            </a:r>
          </a:p>
          <a:p>
            <a:pPr lvl="1"/>
            <a:r>
              <a:rPr lang="en-US" dirty="0"/>
              <a:t>Typing in from keyboard</a:t>
            </a:r>
          </a:p>
          <a:p>
            <a:pPr lvl="1"/>
            <a:r>
              <a:rPr lang="en-US" dirty="0"/>
              <a:t>Displaying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Spellchecker</a:t>
            </a:r>
          </a:p>
          <a:p>
            <a:pPr lvl="1"/>
            <a:r>
              <a:rPr lang="en-US" dirty="0"/>
              <a:t>Auto-save to disk</a:t>
            </a:r>
          </a:p>
          <a:p>
            <a:pPr lvl="1"/>
            <a:r>
              <a:rPr lang="en-US" dirty="0"/>
              <a:t>Connect to internet to view different templates</a:t>
            </a:r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r>
              <a:rPr lang="en-US" dirty="0"/>
              <a:t>How to run all of this on a 2-core machine? Separate processes?</a:t>
            </a:r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r>
              <a:rPr lang="en-US" dirty="0"/>
              <a:t>Enter Threads!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xfrm>
            <a:off x="1979612" y="1371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20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Process vs Threads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Different processes see separate address spaces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good for protection, bad for sharing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All threads in the same process share the same memory (except stack)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good for sharing, bad for protection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each thread can access the data of other thread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2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983</Words>
  <Application>Microsoft Macintosh PowerPoint</Application>
  <PresentationFormat>Custom</PresentationFormat>
  <Paragraphs>211</Paragraphs>
  <Slides>37</Slides>
  <Notes>32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Office Theme</vt:lpstr>
      <vt:lpstr>CS35L Software Construction Laboratory  Week 6; Lecture 1 </vt:lpstr>
      <vt:lpstr>Parallelism  &amp; Multithreading</vt:lpstr>
      <vt:lpstr>Multiprocessing</vt:lpstr>
      <vt:lpstr>Multi Processing on a single core</vt:lpstr>
      <vt:lpstr>Multi Processing on 2 cores</vt:lpstr>
      <vt:lpstr>Parallelism</vt:lpstr>
      <vt:lpstr>Usecase : Word Processor </vt:lpstr>
      <vt:lpstr>What is a thread?</vt:lpstr>
      <vt:lpstr>Process vs Threads</vt:lpstr>
      <vt:lpstr>Multitasking vs. Multithreading</vt:lpstr>
      <vt:lpstr>Multi Threading on 2 cores</vt:lpstr>
      <vt:lpstr>Multithreading &amp; Multitasking: Comparison</vt:lpstr>
      <vt:lpstr>PowerPoint Presentation</vt:lpstr>
      <vt:lpstr>Memory Layout: Single-Threaded Program </vt:lpstr>
      <vt:lpstr>Memory Layout: Multithreaded Program </vt:lpstr>
      <vt:lpstr>Multithreading memory layout</vt:lpstr>
      <vt:lpstr>Shared Memory</vt:lpstr>
      <vt:lpstr>Process/thread synchronization</vt:lpstr>
      <vt:lpstr>Race Condition</vt:lpstr>
      <vt:lpstr>Example</vt:lpstr>
      <vt:lpstr>How to deal with it?</vt:lpstr>
      <vt:lpstr>Mutex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v/s mutex</vt:lpstr>
      <vt:lpstr>Multitasking</vt:lpstr>
      <vt:lpstr>Multithreading</vt:lpstr>
      <vt:lpstr>POSIX Threads</vt:lpstr>
      <vt:lpstr>Basic pthread Functions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7; Lecture 1 </dc:title>
  <dc:creator>Sneha</dc:creator>
  <cp:lastModifiedBy>Rishab Ketan Doshi</cp:lastModifiedBy>
  <cp:revision>24</cp:revision>
  <dcterms:created xsi:type="dcterms:W3CDTF">2018-02-20T08:26:12Z</dcterms:created>
  <dcterms:modified xsi:type="dcterms:W3CDTF">2019-05-07T20:17:15Z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