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1" r:id="rId6"/>
    <p:sldId id="260" r:id="rId7"/>
    <p:sldId id="262" r:id="rId8"/>
    <p:sldId id="263" r:id="rId9"/>
    <p:sldId id="266" r:id="rId10"/>
    <p:sldId id="267" r:id="rId11"/>
    <p:sldId id="268" r:id="rId12"/>
    <p:sldId id="269" r:id="rId13"/>
    <p:sldId id="265" r:id="rId14"/>
    <p:sldId id="270" r:id="rId15"/>
    <p:sldId id="271" r:id="rId16"/>
    <p:sldId id="272" r:id="rId17"/>
    <p:sldId id="273" r:id="rId18"/>
    <p:sldId id="274" r:id="rId19"/>
    <p:sldId id="275" r:id="rId20"/>
    <p:sldId id="276" r:id="rId21"/>
    <p:sldId id="277" r:id="rId22"/>
    <p:sldId id="280" r:id="rId23"/>
    <p:sldId id="281" r:id="rId24"/>
    <p:sldId id="282" r:id="rId25"/>
    <p:sldId id="278"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snapToGrid="0" snapToObjects="1">
      <p:cViewPr varScale="1">
        <p:scale>
          <a:sx n="85" d="100"/>
          <a:sy n="85"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C2A46-37C2-EF43-B04F-0375E5D9C2BE}" type="datetimeFigureOut">
              <a:rPr lang="en-US" smtClean="0"/>
              <a:t>5/9/19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1DDA6-03EB-7843-A114-9EF3317186F1}" type="slidenum">
              <a:rPr lang="en-US" smtClean="0"/>
              <a:t>‹#›</a:t>
            </a:fld>
            <a:endParaRPr lang="en-US"/>
          </a:p>
        </p:txBody>
      </p:sp>
    </p:spTree>
    <p:extLst>
      <p:ext uri="{BB962C8B-B14F-4D97-AF65-F5344CB8AC3E}">
        <p14:creationId xmlns:p14="http://schemas.microsoft.com/office/powerpoint/2010/main" val="376864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7" name="Shape 1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279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83" name="Shape 183"/>
          <p:cNvSpPr>
            <a:spLocks noGrp="1" noRot="1" noChangeAspect="1"/>
          </p:cNvSpPr>
          <p:nvPr>
            <p:ph type="sldImg" idx="2"/>
          </p:nvPr>
        </p:nvSpPr>
        <p:spPr>
          <a:xfrm>
            <a:off x="687388" y="1143000"/>
            <a:ext cx="548322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6855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91" name="Shape 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215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669E-7804-664B-BF79-523C30B33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1B6294-5A30-DA43-AFE6-CC140B144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D98DFA-5A66-2E40-8166-1C109E229495}"/>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5" name="Footer Placeholder 4">
            <a:extLst>
              <a:ext uri="{FF2B5EF4-FFF2-40B4-BE49-F238E27FC236}">
                <a16:creationId xmlns:a16="http://schemas.microsoft.com/office/drawing/2014/main" id="{BED6ED53-97DA-A547-B05E-A2A78EEA8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3FDA2-389E-D04E-B0E2-AC43E5DA15A3}"/>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383272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4398-1918-2F44-BA17-B84E64AAA6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26633-DB3B-CA4F-800B-2D0EC07B73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02D79-CEAB-D74F-B31A-CFD2F68F0BF7}"/>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5" name="Footer Placeholder 4">
            <a:extLst>
              <a:ext uri="{FF2B5EF4-FFF2-40B4-BE49-F238E27FC236}">
                <a16:creationId xmlns:a16="http://schemas.microsoft.com/office/drawing/2014/main" id="{FDF09BD1-5034-914A-B112-F0A953322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B8CD4-CA48-9C40-AD6C-858FAEA30D06}"/>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196106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BD9E1-5281-174D-ABAE-6650C1E17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14323-C7A0-744A-A12D-8F6C22CD1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6C6CD-AA8D-E34B-9444-E60E26DB6AD1}"/>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5" name="Footer Placeholder 4">
            <a:extLst>
              <a:ext uri="{FF2B5EF4-FFF2-40B4-BE49-F238E27FC236}">
                <a16:creationId xmlns:a16="http://schemas.microsoft.com/office/drawing/2014/main" id="{684F64D9-4401-3C4C-8380-6897A51B1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359EA-A111-884D-936D-BC47CFF5FB57}"/>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355372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2AD0-5CD2-1740-A050-BBBB03D53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CDCC5-E20B-2E43-9DC6-746E11EE2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05BFD-DE03-DF43-BCE8-351B634FF1B7}"/>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5" name="Footer Placeholder 4">
            <a:extLst>
              <a:ext uri="{FF2B5EF4-FFF2-40B4-BE49-F238E27FC236}">
                <a16:creationId xmlns:a16="http://schemas.microsoft.com/office/drawing/2014/main" id="{E05C1829-FDDD-9F45-80B5-098E7B677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5370D-E0D7-B044-BC7C-B4A42CEC6A33}"/>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266606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B160-8331-E14F-AEFC-A48336BF9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0851EE-D7B3-CB4E-9B98-EC0BFCF7E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6A7C6-9DC4-8446-B7FA-A871DF3793DA}"/>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5" name="Footer Placeholder 4">
            <a:extLst>
              <a:ext uri="{FF2B5EF4-FFF2-40B4-BE49-F238E27FC236}">
                <a16:creationId xmlns:a16="http://schemas.microsoft.com/office/drawing/2014/main" id="{89B6235F-9C02-3440-A182-2F8A2D3AA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E78A1-20CF-CA4B-81EB-4AE310DF69BE}"/>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413440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CD08-45F7-4B4B-AA48-54F964FF4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58968-DB8A-B44A-AF37-81FC1ADFE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C3DA8-5763-AF4A-AD92-83B1A73341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CE9AB8-3407-D04D-A3C0-5D0C5CE7BC98}"/>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6" name="Footer Placeholder 5">
            <a:extLst>
              <a:ext uri="{FF2B5EF4-FFF2-40B4-BE49-F238E27FC236}">
                <a16:creationId xmlns:a16="http://schemas.microsoft.com/office/drawing/2014/main" id="{CB9A32B7-D750-0940-88B9-B5D1E1E38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78167-0D74-5F40-926A-59F212ACAEF0}"/>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348234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F731-20FD-CD49-823D-407749B2DA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7C4DF-A24F-E14A-A3B9-D0265FF42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4704B-5FE9-5449-BF72-08964E32F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C0BB16-143F-BD4C-91D5-FC60D471E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34488C-4ECC-2C4C-876E-5B60F8699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8F6447-14D4-B445-B8A8-5A5BBB801542}"/>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8" name="Footer Placeholder 7">
            <a:extLst>
              <a:ext uri="{FF2B5EF4-FFF2-40B4-BE49-F238E27FC236}">
                <a16:creationId xmlns:a16="http://schemas.microsoft.com/office/drawing/2014/main" id="{AF693722-565F-8044-B0F3-5CA9492F72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3EFC9-B2F6-CD45-8C2D-ADD9EC9C1B4F}"/>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89425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4EC9-6D7F-F44D-A49D-3E18690F6D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3345C4-9BC3-B74C-9195-EE684AF9E5CC}"/>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4" name="Footer Placeholder 3">
            <a:extLst>
              <a:ext uri="{FF2B5EF4-FFF2-40B4-BE49-F238E27FC236}">
                <a16:creationId xmlns:a16="http://schemas.microsoft.com/office/drawing/2014/main" id="{D190EF66-2DF1-724C-9A0E-E65CC1614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DE465A-495D-A945-B6BE-3542F324AE0F}"/>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290967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E431D-5DF7-A544-9EF2-DBEADFB57C52}"/>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3" name="Footer Placeholder 2">
            <a:extLst>
              <a:ext uri="{FF2B5EF4-FFF2-40B4-BE49-F238E27FC236}">
                <a16:creationId xmlns:a16="http://schemas.microsoft.com/office/drawing/2014/main" id="{43226201-3880-0F48-A275-1CE40F89F1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1350-078C-B74B-ACCD-E5963F54F97A}"/>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17114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0D3B-F51B-A74C-B4D3-8ED27F2A1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A9853-24EC-4748-97C3-8E2D35217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DCAD3D-698D-8540-98C6-0BBB06B9B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6A976-3C49-4C45-A635-D729DD23ECF6}"/>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6" name="Footer Placeholder 5">
            <a:extLst>
              <a:ext uri="{FF2B5EF4-FFF2-40B4-BE49-F238E27FC236}">
                <a16:creationId xmlns:a16="http://schemas.microsoft.com/office/drawing/2014/main" id="{4363810D-C33E-BA48-9A2A-42A1E357A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3B59D-F81A-884D-A36E-2C084FA1D56E}"/>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158263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F768-4CE0-5345-932E-91571CA5F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327728-5560-FE4E-B078-440DFED95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3EFFA-7E62-4848-99A4-0184694FC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E66FE-6DD2-9240-9E35-CD5812593CA8}"/>
              </a:ext>
            </a:extLst>
          </p:cNvPr>
          <p:cNvSpPr>
            <a:spLocks noGrp="1"/>
          </p:cNvSpPr>
          <p:nvPr>
            <p:ph type="dt" sz="half" idx="10"/>
          </p:nvPr>
        </p:nvSpPr>
        <p:spPr/>
        <p:txBody>
          <a:bodyPr/>
          <a:lstStyle/>
          <a:p>
            <a:fld id="{A47E30D5-5C5D-8446-889F-FB29986F6401}" type="datetimeFigureOut">
              <a:rPr lang="en-US" smtClean="0"/>
              <a:t>5/9/19</a:t>
            </a:fld>
            <a:endParaRPr lang="en-US"/>
          </a:p>
        </p:txBody>
      </p:sp>
      <p:sp>
        <p:nvSpPr>
          <p:cNvPr id="6" name="Footer Placeholder 5">
            <a:extLst>
              <a:ext uri="{FF2B5EF4-FFF2-40B4-BE49-F238E27FC236}">
                <a16:creationId xmlns:a16="http://schemas.microsoft.com/office/drawing/2014/main" id="{4744BB2C-38FC-6046-8FE0-470EF3FBA6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FCAAD-6FA0-7340-AD18-149A84B8E3F1}"/>
              </a:ext>
            </a:extLst>
          </p:cNvPr>
          <p:cNvSpPr>
            <a:spLocks noGrp="1"/>
          </p:cNvSpPr>
          <p:nvPr>
            <p:ph type="sldNum" sz="quarter" idx="12"/>
          </p:nvPr>
        </p:nvSpPr>
        <p:spPr/>
        <p:txBody>
          <a:bodyPr/>
          <a:lstStyle/>
          <a:p>
            <a:fld id="{E510751C-1C79-2C43-803A-1200B07E891C}" type="slidenum">
              <a:rPr lang="en-US" smtClean="0"/>
              <a:t>‹#›</a:t>
            </a:fld>
            <a:endParaRPr lang="en-US"/>
          </a:p>
        </p:txBody>
      </p:sp>
    </p:spTree>
    <p:extLst>
      <p:ext uri="{BB962C8B-B14F-4D97-AF65-F5344CB8AC3E}">
        <p14:creationId xmlns:p14="http://schemas.microsoft.com/office/powerpoint/2010/main" val="102021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C4E56-46A2-C747-A5BA-BEAB63E9F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1E705B-17F0-3742-A70B-40D610AE4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0953D-1795-1D46-B10A-D36D983FE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E30D5-5C5D-8446-889F-FB29986F6401}" type="datetimeFigureOut">
              <a:rPr lang="en-US" smtClean="0"/>
              <a:t>5/9/19</a:t>
            </a:fld>
            <a:endParaRPr lang="en-US"/>
          </a:p>
        </p:txBody>
      </p:sp>
      <p:sp>
        <p:nvSpPr>
          <p:cNvPr id="5" name="Footer Placeholder 4">
            <a:extLst>
              <a:ext uri="{FF2B5EF4-FFF2-40B4-BE49-F238E27FC236}">
                <a16:creationId xmlns:a16="http://schemas.microsoft.com/office/drawing/2014/main" id="{A1BC3617-2A24-A94F-BC7D-E6457F855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5923A1-7687-364A-9C3B-F9C068F42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0751C-1C79-2C43-803A-1200B07E891C}" type="slidenum">
              <a:rPr lang="en-US" smtClean="0"/>
              <a:t>‹#›</a:t>
            </a:fld>
            <a:endParaRPr lang="en-US"/>
          </a:p>
        </p:txBody>
      </p:sp>
    </p:spTree>
    <p:extLst>
      <p:ext uri="{BB962C8B-B14F-4D97-AF65-F5344CB8AC3E}">
        <p14:creationId xmlns:p14="http://schemas.microsoft.com/office/powerpoint/2010/main" val="24490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rishabkdoshi/CS35L/blob/master/week6/learningByDoing/pthreads.m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3.ntu.edu.sg/home/ehchua/programming/java/datarepresentation.html" TargetMode="External"/><Relationship Id="rId2" Type="http://schemas.openxmlformats.org/officeDocument/2006/relationships/hyperlink" Target="https://www.youtube.com/watch?v=4qH4unVtJk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CEE3-504A-954A-A9BF-955B2BDCE1D7}"/>
              </a:ext>
            </a:extLst>
          </p:cNvPr>
          <p:cNvSpPr>
            <a:spLocks noGrp="1"/>
          </p:cNvSpPr>
          <p:nvPr>
            <p:ph type="ctrTitle"/>
          </p:nvPr>
        </p:nvSpPr>
        <p:spPr/>
        <p:txBody>
          <a:bodyPr/>
          <a:lstStyle/>
          <a:p>
            <a:r>
              <a:rPr lang="en-US" dirty="0"/>
              <a:t>CS35L </a:t>
            </a:r>
            <a:br>
              <a:rPr lang="en-US" dirty="0"/>
            </a:br>
            <a:r>
              <a:rPr lang="en-US" sz="4000" dirty="0"/>
              <a:t>Week 6 Lecture 2</a:t>
            </a:r>
          </a:p>
        </p:txBody>
      </p:sp>
      <p:sp>
        <p:nvSpPr>
          <p:cNvPr id="3" name="Subtitle 2">
            <a:extLst>
              <a:ext uri="{FF2B5EF4-FFF2-40B4-BE49-F238E27FC236}">
                <a16:creationId xmlns:a16="http://schemas.microsoft.com/office/drawing/2014/main" id="{06E5E74B-3A91-874E-9ED0-895CEBDBBFF8}"/>
              </a:ext>
            </a:extLst>
          </p:cNvPr>
          <p:cNvSpPr>
            <a:spLocks noGrp="1"/>
          </p:cNvSpPr>
          <p:nvPr>
            <p:ph type="subTitle" idx="1"/>
          </p:nvPr>
        </p:nvSpPr>
        <p:spPr/>
        <p:txBody>
          <a:bodyPr/>
          <a:lstStyle/>
          <a:p>
            <a:r>
              <a:rPr lang="en-US" dirty="0"/>
              <a:t>Rishab Ketan Doshi</a:t>
            </a:r>
          </a:p>
        </p:txBody>
      </p:sp>
    </p:spTree>
    <p:extLst>
      <p:ext uri="{BB962C8B-B14F-4D97-AF65-F5344CB8AC3E}">
        <p14:creationId xmlns:p14="http://schemas.microsoft.com/office/powerpoint/2010/main" val="65830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98BE-E5F9-F54E-BF0E-F9176CC65E09}"/>
              </a:ext>
            </a:extLst>
          </p:cNvPr>
          <p:cNvSpPr>
            <a:spLocks noGrp="1"/>
          </p:cNvSpPr>
          <p:nvPr>
            <p:ph type="title"/>
          </p:nvPr>
        </p:nvSpPr>
        <p:spPr/>
        <p:txBody>
          <a:bodyPr/>
          <a:lstStyle/>
          <a:p>
            <a:r>
              <a:rPr lang="en-US" dirty="0"/>
              <a:t>Computer Memory and Data Representation</a:t>
            </a:r>
          </a:p>
        </p:txBody>
      </p:sp>
      <p:sp>
        <p:nvSpPr>
          <p:cNvPr id="3" name="Content Placeholder 2">
            <a:extLst>
              <a:ext uri="{FF2B5EF4-FFF2-40B4-BE49-F238E27FC236}">
                <a16:creationId xmlns:a16="http://schemas.microsoft.com/office/drawing/2014/main" id="{6DE09B5E-1FF3-0049-91BD-65CB92E12649}"/>
              </a:ext>
            </a:extLst>
          </p:cNvPr>
          <p:cNvSpPr>
            <a:spLocks noGrp="1"/>
          </p:cNvSpPr>
          <p:nvPr>
            <p:ph idx="1"/>
          </p:nvPr>
        </p:nvSpPr>
        <p:spPr/>
        <p:txBody>
          <a:bodyPr>
            <a:normAutofit fontScale="85000" lnSpcReduction="20000"/>
          </a:bodyPr>
          <a:lstStyle/>
          <a:p>
            <a:r>
              <a:rPr lang="en-US" dirty="0"/>
              <a:t>n bits can represent – 2^n numbers. </a:t>
            </a:r>
          </a:p>
          <a:p>
            <a:pPr lvl="1"/>
            <a:r>
              <a:rPr lang="en-US" dirty="0"/>
              <a:t>Example. n=3 can have the one of the 8 values:</a:t>
            </a:r>
          </a:p>
          <a:p>
            <a:pPr lvl="1"/>
            <a:r>
              <a:rPr lang="en-US" dirty="0"/>
              <a:t>000, 001, 010, 011, 100, 101, 110, or 111</a:t>
            </a:r>
          </a:p>
          <a:p>
            <a:pPr lvl="1"/>
            <a:r>
              <a:rPr lang="en-US" dirty="0"/>
              <a:t>You could use them to represent numbers 0 to 7, numbers 8881 to 8888, characters 'A' to 'H', or up to 8 kinds of fruits like apple, orange, banana; or up to 8 kinds of animals like lion, tiger, </a:t>
            </a:r>
            <a:r>
              <a:rPr lang="en-US" dirty="0" err="1"/>
              <a:t>etc</a:t>
            </a:r>
            <a:endParaRPr lang="en-US" dirty="0"/>
          </a:p>
          <a:p>
            <a:r>
              <a:rPr lang="en-US" dirty="0"/>
              <a:t>Important to note that a computer memory location merely </a:t>
            </a:r>
            <a:r>
              <a:rPr lang="en-US" i="1" dirty="0"/>
              <a:t>stores a binary pattern</a:t>
            </a:r>
            <a:r>
              <a:rPr lang="en-US" dirty="0"/>
              <a:t>. </a:t>
            </a:r>
          </a:p>
          <a:p>
            <a:r>
              <a:rPr lang="en-US" dirty="0"/>
              <a:t>It is entirely up to you, as the programmer, to decide on how these patterns are to be </a:t>
            </a:r>
            <a:r>
              <a:rPr lang="en-US" i="1" dirty="0"/>
              <a:t>interpreted</a:t>
            </a:r>
            <a:r>
              <a:rPr lang="en-US" dirty="0"/>
              <a:t>. </a:t>
            </a:r>
          </a:p>
          <a:p>
            <a:pPr lvl="1"/>
            <a:r>
              <a:rPr lang="en-US" dirty="0"/>
              <a:t>For example, the 8-bit binary pattern "0100 0001B" can be interpreted as an unsigned integer 65, or an ASCII character 'A', or some secret information known only to you. In other words, you have to first decide how to represent a piece of data in a binary pattern before the binary patterns make sense. </a:t>
            </a:r>
          </a:p>
          <a:p>
            <a:r>
              <a:rPr lang="en-US" dirty="0"/>
              <a:t>The interpretation of binary pattern is called </a:t>
            </a:r>
            <a:r>
              <a:rPr lang="en-US" i="1" dirty="0"/>
              <a:t>data representation</a:t>
            </a:r>
            <a:r>
              <a:rPr lang="en-US" dirty="0"/>
              <a:t> or </a:t>
            </a:r>
            <a:r>
              <a:rPr lang="en-US" i="1" dirty="0"/>
              <a:t>encoding</a:t>
            </a:r>
            <a:endParaRPr lang="en-US" dirty="0"/>
          </a:p>
        </p:txBody>
      </p:sp>
    </p:spTree>
    <p:extLst>
      <p:ext uri="{BB962C8B-B14F-4D97-AF65-F5344CB8AC3E}">
        <p14:creationId xmlns:p14="http://schemas.microsoft.com/office/powerpoint/2010/main" val="409892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F058-CD1E-EA4D-B487-17257C8B2986}"/>
              </a:ext>
            </a:extLst>
          </p:cNvPr>
          <p:cNvSpPr>
            <a:spLocks noGrp="1"/>
          </p:cNvSpPr>
          <p:nvPr>
            <p:ph type="title"/>
          </p:nvPr>
        </p:nvSpPr>
        <p:spPr/>
        <p:txBody>
          <a:bodyPr>
            <a:normAutofit/>
          </a:bodyPr>
          <a:lstStyle/>
          <a:p>
            <a:r>
              <a:rPr lang="en-US" sz="2400" b="1" dirty="0"/>
              <a:t>Interesting Story: Rosette Stone and the Decipherment of Egyptian Hieroglyphs</a:t>
            </a:r>
            <a:endParaRPr lang="en-US" sz="2400" dirty="0"/>
          </a:p>
        </p:txBody>
      </p:sp>
      <p:pic>
        <p:nvPicPr>
          <p:cNvPr id="6" name="Content Placeholder 5">
            <a:extLst>
              <a:ext uri="{FF2B5EF4-FFF2-40B4-BE49-F238E27FC236}">
                <a16:creationId xmlns:a16="http://schemas.microsoft.com/office/drawing/2014/main" id="{0E27FAC9-AB59-744B-A67E-737B7A2E8B67}"/>
              </a:ext>
            </a:extLst>
          </p:cNvPr>
          <p:cNvPicPr>
            <a:picLocks noGrp="1" noChangeAspect="1"/>
          </p:cNvPicPr>
          <p:nvPr>
            <p:ph idx="1"/>
          </p:nvPr>
        </p:nvPicPr>
        <p:blipFill>
          <a:blip r:embed="rId2"/>
          <a:stretch>
            <a:fillRect/>
          </a:stretch>
        </p:blipFill>
        <p:spPr>
          <a:xfrm>
            <a:off x="9977380" y="2404533"/>
            <a:ext cx="2193043" cy="2551905"/>
          </a:xfrm>
          <a:prstGeom prst="rect">
            <a:avLst/>
          </a:prstGeom>
        </p:spPr>
      </p:pic>
      <p:pic>
        <p:nvPicPr>
          <p:cNvPr id="4" name="Picture 3">
            <a:extLst>
              <a:ext uri="{FF2B5EF4-FFF2-40B4-BE49-F238E27FC236}">
                <a16:creationId xmlns:a16="http://schemas.microsoft.com/office/drawing/2014/main" id="{790B970E-17A2-544D-B8E3-1BE39CA5D623}"/>
              </a:ext>
            </a:extLst>
          </p:cNvPr>
          <p:cNvPicPr>
            <a:picLocks noChangeAspect="1"/>
          </p:cNvPicPr>
          <p:nvPr/>
        </p:nvPicPr>
        <p:blipFill>
          <a:blip r:embed="rId3"/>
          <a:stretch>
            <a:fillRect/>
          </a:stretch>
        </p:blipFill>
        <p:spPr>
          <a:xfrm>
            <a:off x="7796264" y="2404533"/>
            <a:ext cx="2181116" cy="2551906"/>
          </a:xfrm>
          <a:prstGeom prst="rect">
            <a:avLst/>
          </a:prstGeom>
        </p:spPr>
      </p:pic>
      <p:sp>
        <p:nvSpPr>
          <p:cNvPr id="9" name="TextBox 8">
            <a:extLst>
              <a:ext uri="{FF2B5EF4-FFF2-40B4-BE49-F238E27FC236}">
                <a16:creationId xmlns:a16="http://schemas.microsoft.com/office/drawing/2014/main" id="{5D72B149-876F-744F-BC1B-A3B9CB80FEF7}"/>
              </a:ext>
            </a:extLst>
          </p:cNvPr>
          <p:cNvSpPr txBox="1"/>
          <p:nvPr/>
        </p:nvSpPr>
        <p:spPr>
          <a:xfrm>
            <a:off x="838200" y="1779687"/>
            <a:ext cx="6612467" cy="5078313"/>
          </a:xfrm>
          <a:prstGeom prst="rect">
            <a:avLst/>
          </a:prstGeom>
          <a:noFill/>
        </p:spPr>
        <p:txBody>
          <a:bodyPr wrap="square" rtlCol="0">
            <a:spAutoFit/>
          </a:bodyPr>
          <a:lstStyle/>
          <a:p>
            <a:r>
              <a:rPr lang="en-US" dirty="0"/>
              <a:t>Egyptian hieroglyphs (next-to-left) were used by the ancient Egyptians since 4000BC. </a:t>
            </a:r>
          </a:p>
          <a:p>
            <a:r>
              <a:rPr lang="en-US" dirty="0"/>
              <a:t>Unfortunately, since 500AD, no one could longer read the ancient Egyptian hieroglyphs, until the re-discovery of the Rosette Stone in 1799 by Napoleon's troop (during Napoleon's Egyptian invasion) near the town of Rashid (Rosetta) in the Nile Delta.</a:t>
            </a:r>
          </a:p>
          <a:p>
            <a:endParaRPr lang="en-US" dirty="0"/>
          </a:p>
          <a:p>
            <a:r>
              <a:rPr lang="en-US" dirty="0"/>
              <a:t>The Rosetta Stone (left) is inscribed with a decree in 196BC on behalf of King Ptolemy V. The decree appears in </a:t>
            </a:r>
            <a:r>
              <a:rPr lang="en-US" i="1" dirty="0"/>
              <a:t>three</a:t>
            </a:r>
            <a:r>
              <a:rPr lang="en-US" dirty="0"/>
              <a:t> scripts: the upper text is </a:t>
            </a:r>
            <a:r>
              <a:rPr lang="en-US" i="1" dirty="0"/>
              <a:t>Ancient Egyptian hieroglyphs</a:t>
            </a:r>
            <a:r>
              <a:rPr lang="en-US" dirty="0"/>
              <a:t>, the middle portion Demotic script, and the lowest </a:t>
            </a:r>
            <a:r>
              <a:rPr lang="en-US" i="1" dirty="0"/>
              <a:t>Ancient Greek</a:t>
            </a:r>
            <a:r>
              <a:rPr lang="en-US" dirty="0"/>
              <a:t>. Because it presents essentially the same text in all three scripts, and Ancient Greek could still be understood, it provided the key to the decipherment of the Egyptian hieroglyphs.</a:t>
            </a:r>
          </a:p>
          <a:p>
            <a:endParaRPr lang="en-US" dirty="0"/>
          </a:p>
          <a:p>
            <a:r>
              <a:rPr lang="en-US" dirty="0"/>
              <a:t>The moral of the story is unless you know the encoding scheme, there is no way that you can decode the data.</a:t>
            </a:r>
          </a:p>
          <a:p>
            <a:endParaRPr lang="en-US" dirty="0"/>
          </a:p>
        </p:txBody>
      </p:sp>
    </p:spTree>
    <p:extLst>
      <p:ext uri="{BB962C8B-B14F-4D97-AF65-F5344CB8AC3E}">
        <p14:creationId xmlns:p14="http://schemas.microsoft.com/office/powerpoint/2010/main" val="361963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FF39-6CE2-4242-A037-41DA695C406F}"/>
              </a:ext>
            </a:extLst>
          </p:cNvPr>
          <p:cNvSpPr>
            <a:spLocks noGrp="1"/>
          </p:cNvSpPr>
          <p:nvPr>
            <p:ph type="title"/>
          </p:nvPr>
        </p:nvSpPr>
        <p:spPr/>
        <p:txBody>
          <a:bodyPr/>
          <a:lstStyle/>
          <a:p>
            <a:r>
              <a:rPr lang="en-US" dirty="0"/>
              <a:t>Integer Representation</a:t>
            </a:r>
          </a:p>
        </p:txBody>
      </p:sp>
      <p:sp>
        <p:nvSpPr>
          <p:cNvPr id="3" name="Content Placeholder 2">
            <a:extLst>
              <a:ext uri="{FF2B5EF4-FFF2-40B4-BE49-F238E27FC236}">
                <a16:creationId xmlns:a16="http://schemas.microsoft.com/office/drawing/2014/main" id="{1F82AF6B-D842-7348-8BEC-1A26F3183ED5}"/>
              </a:ext>
            </a:extLst>
          </p:cNvPr>
          <p:cNvSpPr>
            <a:spLocks noGrp="1"/>
          </p:cNvSpPr>
          <p:nvPr>
            <p:ph idx="1"/>
          </p:nvPr>
        </p:nvSpPr>
        <p:spPr/>
        <p:txBody>
          <a:bodyPr>
            <a:normAutofit lnSpcReduction="10000"/>
          </a:bodyPr>
          <a:lstStyle/>
          <a:p>
            <a:r>
              <a:rPr lang="en-US" dirty="0"/>
              <a:t>Computers use </a:t>
            </a:r>
            <a:r>
              <a:rPr lang="en-US" i="1" dirty="0"/>
              <a:t>a fixed number of bits</a:t>
            </a:r>
            <a:r>
              <a:rPr lang="en-US" dirty="0"/>
              <a:t> to represent an integer. The commonly-used bit-lengths for integers are 8-bit, 16-bit, 32-bit or 64-bit. Besides bit-lengths, there are two representation schemes for integers:</a:t>
            </a:r>
          </a:p>
          <a:p>
            <a:r>
              <a:rPr lang="en-US" i="1" dirty="0"/>
              <a:t>Unsigned Integers</a:t>
            </a:r>
            <a:r>
              <a:rPr lang="en-US" dirty="0"/>
              <a:t>: can represent zero and positive integers.</a:t>
            </a:r>
          </a:p>
          <a:p>
            <a:r>
              <a:rPr lang="en-US" i="1" dirty="0"/>
              <a:t>Signed Integers</a:t>
            </a:r>
            <a:r>
              <a:rPr lang="en-US" dirty="0"/>
              <a:t>: can represent zero, positive and negative integers. Three representation schemes had been proposed for signed integers:</a:t>
            </a:r>
          </a:p>
          <a:p>
            <a:pPr lvl="1"/>
            <a:r>
              <a:rPr lang="en-US" dirty="0"/>
              <a:t>Sign-Magnitude representation</a:t>
            </a:r>
          </a:p>
          <a:p>
            <a:pPr lvl="1"/>
            <a:r>
              <a:rPr lang="en-US" dirty="0"/>
              <a:t>1's Complement representation</a:t>
            </a:r>
          </a:p>
          <a:p>
            <a:pPr lvl="1"/>
            <a:r>
              <a:rPr lang="en-US" dirty="0"/>
              <a:t>2's Complement representation</a:t>
            </a:r>
          </a:p>
          <a:p>
            <a:pPr marL="0" indent="0">
              <a:buNone/>
            </a:pPr>
            <a:endParaRPr lang="en-US" dirty="0"/>
          </a:p>
        </p:txBody>
      </p:sp>
    </p:spTree>
    <p:extLst>
      <p:ext uri="{BB962C8B-B14F-4D97-AF65-F5344CB8AC3E}">
        <p14:creationId xmlns:p14="http://schemas.microsoft.com/office/powerpoint/2010/main" val="76883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373D-5B43-8C46-B7B2-CE2D3F4FB4F9}"/>
              </a:ext>
            </a:extLst>
          </p:cNvPr>
          <p:cNvSpPr>
            <a:spLocks noGrp="1"/>
          </p:cNvSpPr>
          <p:nvPr>
            <p:ph type="title"/>
          </p:nvPr>
        </p:nvSpPr>
        <p:spPr/>
        <p:txBody>
          <a:bodyPr/>
          <a:lstStyle/>
          <a:p>
            <a:r>
              <a:rPr lang="en-US" dirty="0"/>
              <a:t>Unsigned Representation</a:t>
            </a:r>
          </a:p>
        </p:txBody>
      </p:sp>
      <p:sp>
        <p:nvSpPr>
          <p:cNvPr id="3" name="Content Placeholder 2">
            <a:extLst>
              <a:ext uri="{FF2B5EF4-FFF2-40B4-BE49-F238E27FC236}">
                <a16:creationId xmlns:a16="http://schemas.microsoft.com/office/drawing/2014/main" id="{A592E656-735B-7D4A-9FA4-96193C747F3D}"/>
              </a:ext>
            </a:extLst>
          </p:cNvPr>
          <p:cNvSpPr>
            <a:spLocks noGrp="1"/>
          </p:cNvSpPr>
          <p:nvPr>
            <p:ph idx="1"/>
          </p:nvPr>
        </p:nvSpPr>
        <p:spPr>
          <a:xfrm>
            <a:off x="550333" y="1825625"/>
            <a:ext cx="5207000" cy="4351338"/>
          </a:xfrm>
        </p:spPr>
        <p:txBody>
          <a:bodyPr>
            <a:normAutofit fontScale="92500" lnSpcReduction="10000"/>
          </a:bodyPr>
          <a:lstStyle/>
          <a:p>
            <a:r>
              <a:rPr lang="en-US" sz="2400" dirty="0"/>
              <a:t>Unsigned integers can represent zero and positive integers, but not negative integers. </a:t>
            </a:r>
          </a:p>
          <a:p>
            <a:r>
              <a:rPr lang="en-US" sz="2400" b="1" dirty="0"/>
              <a:t>Example 1:</a:t>
            </a:r>
            <a:r>
              <a:rPr lang="en-US" sz="2400" dirty="0"/>
              <a:t> Suppose that </a:t>
            </a:r>
            <a:r>
              <a:rPr lang="en-US" sz="2400" i="1" dirty="0"/>
              <a:t>n</a:t>
            </a:r>
            <a:r>
              <a:rPr lang="en-US" sz="2400" dirty="0"/>
              <a:t>=8 and the binary pattern is 0100 0001B, the value of this unsigned integer is 1×2^0 + 1×2^6 = 65D.</a:t>
            </a:r>
          </a:p>
          <a:p>
            <a:r>
              <a:rPr lang="en-US" sz="2400" b="1" dirty="0"/>
              <a:t>Example 2:</a:t>
            </a:r>
            <a:r>
              <a:rPr lang="en-US" sz="2400" dirty="0"/>
              <a:t> Suppose that </a:t>
            </a:r>
            <a:r>
              <a:rPr lang="en-US" sz="2400" i="1" dirty="0"/>
              <a:t>n</a:t>
            </a:r>
            <a:r>
              <a:rPr lang="en-US" sz="2400" dirty="0"/>
              <a:t>=16 and the binary pattern is 0000 0000 0000 0000B, the value of this unsigned integer is 0.</a:t>
            </a:r>
          </a:p>
          <a:p>
            <a:r>
              <a:rPr lang="en-US" sz="2400" dirty="0"/>
              <a:t>An </a:t>
            </a:r>
            <a:r>
              <a:rPr lang="en-US" sz="2400" i="1" dirty="0"/>
              <a:t>n</a:t>
            </a:r>
            <a:r>
              <a:rPr lang="en-US" sz="2400" dirty="0"/>
              <a:t>-bit pattern can represent 2^</a:t>
            </a:r>
            <a:r>
              <a:rPr lang="en-US" sz="2400" i="1" dirty="0"/>
              <a:t>n</a:t>
            </a:r>
            <a:r>
              <a:rPr lang="en-US" sz="2400" dirty="0"/>
              <a:t> distinct integers. An </a:t>
            </a:r>
            <a:r>
              <a:rPr lang="en-US" sz="2400" i="1" dirty="0"/>
              <a:t>n</a:t>
            </a:r>
            <a:r>
              <a:rPr lang="en-US" sz="2400" dirty="0"/>
              <a:t>-bit unsigned integer can represent integers from 0 to (2^</a:t>
            </a:r>
            <a:r>
              <a:rPr lang="en-US" sz="2400" i="1" dirty="0"/>
              <a:t>n</a:t>
            </a:r>
            <a:r>
              <a:rPr lang="en-US" sz="2400" dirty="0"/>
              <a:t>)-1, as tabulated:</a:t>
            </a:r>
          </a:p>
          <a:p>
            <a:endParaRPr lang="en-US" sz="2400" dirty="0"/>
          </a:p>
          <a:p>
            <a:endParaRPr lang="en-US" sz="2400" dirty="0"/>
          </a:p>
        </p:txBody>
      </p:sp>
      <p:graphicFrame>
        <p:nvGraphicFramePr>
          <p:cNvPr id="6" name="Table 5">
            <a:extLst>
              <a:ext uri="{FF2B5EF4-FFF2-40B4-BE49-F238E27FC236}">
                <a16:creationId xmlns:a16="http://schemas.microsoft.com/office/drawing/2014/main" id="{C9E47CE9-AA34-384B-BB16-ED043D441C56}"/>
              </a:ext>
            </a:extLst>
          </p:cNvPr>
          <p:cNvGraphicFramePr>
            <a:graphicFrameLocks noGrp="1"/>
          </p:cNvGraphicFramePr>
          <p:nvPr>
            <p:extLst>
              <p:ext uri="{D42A27DB-BD31-4B8C-83A1-F6EECF244321}">
                <p14:modId xmlns:p14="http://schemas.microsoft.com/office/powerpoint/2010/main" val="2405697595"/>
              </p:ext>
            </p:extLst>
          </p:nvPr>
        </p:nvGraphicFramePr>
        <p:xfrm>
          <a:off x="6329060" y="2005310"/>
          <a:ext cx="5608524" cy="3246120"/>
        </p:xfrm>
        <a:graphic>
          <a:graphicData uri="http://schemas.openxmlformats.org/drawingml/2006/table">
            <a:tbl>
              <a:tblPr/>
              <a:tblGrid>
                <a:gridCol w="1869508">
                  <a:extLst>
                    <a:ext uri="{9D8B030D-6E8A-4147-A177-3AD203B41FA5}">
                      <a16:colId xmlns:a16="http://schemas.microsoft.com/office/drawing/2014/main" val="2192174507"/>
                    </a:ext>
                  </a:extLst>
                </a:gridCol>
                <a:gridCol w="1869508">
                  <a:extLst>
                    <a:ext uri="{9D8B030D-6E8A-4147-A177-3AD203B41FA5}">
                      <a16:colId xmlns:a16="http://schemas.microsoft.com/office/drawing/2014/main" val="212396686"/>
                    </a:ext>
                  </a:extLst>
                </a:gridCol>
                <a:gridCol w="1869508">
                  <a:extLst>
                    <a:ext uri="{9D8B030D-6E8A-4147-A177-3AD203B41FA5}">
                      <a16:colId xmlns:a16="http://schemas.microsoft.com/office/drawing/2014/main" val="3361705278"/>
                    </a:ext>
                  </a:extLst>
                </a:gridCol>
              </a:tblGrid>
              <a:tr h="307229">
                <a:tc>
                  <a:txBody>
                    <a:bodyPr/>
                    <a:lstStyle/>
                    <a:p>
                      <a:pPr algn="ctr"/>
                      <a:r>
                        <a:rPr lang="en-US">
                          <a:solidFill>
                            <a:srgbClr val="FFFFFF"/>
                          </a:solidFill>
                          <a:effectLst/>
                        </a:rPr>
                        <a:t>n</a:t>
                      </a:r>
                    </a:p>
                  </a:txBody>
                  <a:tcPr marL="95250" marR="95250" marT="38100" marB="381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9DD9"/>
                    </a:solidFill>
                  </a:tcPr>
                </a:tc>
                <a:tc>
                  <a:txBody>
                    <a:bodyPr/>
                    <a:lstStyle/>
                    <a:p>
                      <a:pPr algn="ctr"/>
                      <a:r>
                        <a:rPr lang="en-US">
                          <a:solidFill>
                            <a:srgbClr val="FFFFFF"/>
                          </a:solidFill>
                          <a:effectLst/>
                        </a:rPr>
                        <a:t>Minimum</a:t>
                      </a:r>
                    </a:p>
                  </a:txBody>
                  <a:tcPr marL="95250" marR="95250" marT="38100" marB="381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9DD9"/>
                    </a:solidFill>
                  </a:tcPr>
                </a:tc>
                <a:tc>
                  <a:txBody>
                    <a:bodyPr/>
                    <a:lstStyle/>
                    <a:p>
                      <a:pPr algn="ctr"/>
                      <a:r>
                        <a:rPr lang="en-US">
                          <a:solidFill>
                            <a:srgbClr val="FFFFFF"/>
                          </a:solidFill>
                          <a:effectLst/>
                        </a:rPr>
                        <a:t>Maximum</a:t>
                      </a:r>
                    </a:p>
                  </a:txBody>
                  <a:tcPr marL="95250" marR="95250" marT="38100" marB="3810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9DD9"/>
                    </a:solidFill>
                  </a:tcPr>
                </a:tc>
                <a:extLst>
                  <a:ext uri="{0D108BD9-81ED-4DB2-BD59-A6C34878D82A}">
                    <a16:rowId xmlns:a16="http://schemas.microsoft.com/office/drawing/2014/main" val="1862705890"/>
                  </a:ext>
                </a:extLst>
              </a:tr>
              <a:tr h="273834">
                <a:tc>
                  <a:txBody>
                    <a:bodyPr/>
                    <a:lstStyle/>
                    <a:p>
                      <a:pPr algn="ctr" fontAlgn="t"/>
                      <a:r>
                        <a:rPr lang="en-US">
                          <a:effectLst/>
                        </a:rPr>
                        <a:t>8</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F0F8"/>
                    </a:solidFill>
                  </a:tcPr>
                </a:tc>
                <a:tc>
                  <a:txBody>
                    <a:bodyPr/>
                    <a:lstStyle/>
                    <a:p>
                      <a:pPr algn="ctr" fontAlgn="t"/>
                      <a:r>
                        <a:rPr lang="en-US">
                          <a:effectLst/>
                        </a:rPr>
                        <a:t>0</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F0F8"/>
                    </a:solidFill>
                  </a:tcPr>
                </a:tc>
                <a:tc>
                  <a:txBody>
                    <a:bodyPr/>
                    <a:lstStyle/>
                    <a:p>
                      <a:pPr fontAlgn="t"/>
                      <a:r>
                        <a:rPr lang="en-US">
                          <a:effectLst/>
                        </a:rPr>
                        <a:t>(2^8)-1  (=255)</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F0F8"/>
                    </a:solidFill>
                  </a:tcPr>
                </a:tc>
                <a:extLst>
                  <a:ext uri="{0D108BD9-81ED-4DB2-BD59-A6C34878D82A}">
                    <a16:rowId xmlns:a16="http://schemas.microsoft.com/office/drawing/2014/main" val="2946099176"/>
                  </a:ext>
                </a:extLst>
              </a:tr>
              <a:tr h="273834">
                <a:tc>
                  <a:txBody>
                    <a:bodyPr/>
                    <a:lstStyle/>
                    <a:p>
                      <a:pPr algn="ctr" fontAlgn="t"/>
                      <a:r>
                        <a:rPr lang="en-US">
                          <a:effectLst/>
                        </a:rPr>
                        <a:t>16</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DFF1"/>
                    </a:solidFill>
                  </a:tcPr>
                </a:tc>
                <a:tc>
                  <a:txBody>
                    <a:bodyPr/>
                    <a:lstStyle/>
                    <a:p>
                      <a:pPr algn="ctr" fontAlgn="t"/>
                      <a:r>
                        <a:rPr lang="en-US">
                          <a:effectLst/>
                        </a:rPr>
                        <a:t>0</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DFF1"/>
                    </a:solidFill>
                  </a:tcPr>
                </a:tc>
                <a:tc>
                  <a:txBody>
                    <a:bodyPr/>
                    <a:lstStyle/>
                    <a:p>
                      <a:pPr fontAlgn="t"/>
                      <a:r>
                        <a:rPr lang="en-US">
                          <a:effectLst/>
                        </a:rPr>
                        <a:t>(2^16)-1 (=65,535)</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DFF1"/>
                    </a:solidFill>
                  </a:tcPr>
                </a:tc>
                <a:extLst>
                  <a:ext uri="{0D108BD9-81ED-4DB2-BD59-A6C34878D82A}">
                    <a16:rowId xmlns:a16="http://schemas.microsoft.com/office/drawing/2014/main" val="2224289696"/>
                  </a:ext>
                </a:extLst>
              </a:tr>
              <a:tr h="754714">
                <a:tc>
                  <a:txBody>
                    <a:bodyPr/>
                    <a:lstStyle/>
                    <a:p>
                      <a:pPr algn="ctr" fontAlgn="t"/>
                      <a:r>
                        <a:rPr lang="en-US" dirty="0">
                          <a:effectLst/>
                        </a:rPr>
                        <a:t>32</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F0F8"/>
                    </a:solidFill>
                  </a:tcPr>
                </a:tc>
                <a:tc>
                  <a:txBody>
                    <a:bodyPr/>
                    <a:lstStyle/>
                    <a:p>
                      <a:pPr algn="ctr" fontAlgn="t"/>
                      <a:r>
                        <a:rPr lang="en-US">
                          <a:effectLst/>
                        </a:rPr>
                        <a:t>0</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F0F8"/>
                    </a:solidFill>
                  </a:tcPr>
                </a:tc>
                <a:tc>
                  <a:txBody>
                    <a:bodyPr/>
                    <a:lstStyle/>
                    <a:p>
                      <a:pPr fontAlgn="t"/>
                      <a:r>
                        <a:rPr lang="en-US" dirty="0">
                          <a:effectLst/>
                        </a:rPr>
                        <a:t>(2^32)-1 (=4,294,967,295) (9+ digits)</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F0F8"/>
                    </a:solidFill>
                  </a:tcPr>
                </a:tc>
                <a:extLst>
                  <a:ext uri="{0D108BD9-81ED-4DB2-BD59-A6C34878D82A}">
                    <a16:rowId xmlns:a16="http://schemas.microsoft.com/office/drawing/2014/main" val="2024361037"/>
                  </a:ext>
                </a:extLst>
              </a:tr>
              <a:tr h="754714">
                <a:tc>
                  <a:txBody>
                    <a:bodyPr/>
                    <a:lstStyle/>
                    <a:p>
                      <a:pPr algn="ctr" fontAlgn="t"/>
                      <a:r>
                        <a:rPr lang="en-US">
                          <a:effectLst/>
                        </a:rPr>
                        <a:t>64</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DFF1"/>
                    </a:solidFill>
                  </a:tcPr>
                </a:tc>
                <a:tc>
                  <a:txBody>
                    <a:bodyPr/>
                    <a:lstStyle/>
                    <a:p>
                      <a:pPr algn="ctr" fontAlgn="t"/>
                      <a:r>
                        <a:rPr lang="en-US" dirty="0">
                          <a:effectLst/>
                        </a:rPr>
                        <a:t>0</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DFF1"/>
                    </a:solidFill>
                  </a:tcPr>
                </a:tc>
                <a:tc>
                  <a:txBody>
                    <a:bodyPr/>
                    <a:lstStyle/>
                    <a:p>
                      <a:pPr fontAlgn="t"/>
                      <a:r>
                        <a:rPr lang="en-US" dirty="0">
                          <a:effectLst/>
                        </a:rPr>
                        <a:t>(2^64)-1 (=18,446,744,073,709,551,615) (19+ digits)</a:t>
                      </a:r>
                    </a:p>
                  </a:txBody>
                  <a:tcPr marL="76200" marR="76200" marT="19050" marB="190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DFF1"/>
                    </a:solidFill>
                  </a:tcPr>
                </a:tc>
                <a:extLst>
                  <a:ext uri="{0D108BD9-81ED-4DB2-BD59-A6C34878D82A}">
                    <a16:rowId xmlns:a16="http://schemas.microsoft.com/office/drawing/2014/main" val="527190956"/>
                  </a:ext>
                </a:extLst>
              </a:tr>
            </a:tbl>
          </a:graphicData>
        </a:graphic>
      </p:graphicFrame>
    </p:spTree>
    <p:extLst>
      <p:ext uri="{BB962C8B-B14F-4D97-AF65-F5344CB8AC3E}">
        <p14:creationId xmlns:p14="http://schemas.microsoft.com/office/powerpoint/2010/main" val="203360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7E16-F9C6-F54F-ADCB-BC8254D8B05A}"/>
              </a:ext>
            </a:extLst>
          </p:cNvPr>
          <p:cNvSpPr>
            <a:spLocks noGrp="1"/>
          </p:cNvSpPr>
          <p:nvPr>
            <p:ph type="title"/>
          </p:nvPr>
        </p:nvSpPr>
        <p:spPr/>
        <p:txBody>
          <a:bodyPr/>
          <a:lstStyle/>
          <a:p>
            <a:r>
              <a:rPr lang="en-US" dirty="0"/>
              <a:t>Sign-Magnitude representation</a:t>
            </a:r>
          </a:p>
        </p:txBody>
      </p:sp>
      <p:sp>
        <p:nvSpPr>
          <p:cNvPr id="3" name="Content Placeholder 2">
            <a:extLst>
              <a:ext uri="{FF2B5EF4-FFF2-40B4-BE49-F238E27FC236}">
                <a16:creationId xmlns:a16="http://schemas.microsoft.com/office/drawing/2014/main" id="{628A2D6E-7F30-E84C-9BBF-9E09EFE9DEA6}"/>
              </a:ext>
            </a:extLst>
          </p:cNvPr>
          <p:cNvSpPr>
            <a:spLocks noGrp="1"/>
          </p:cNvSpPr>
          <p:nvPr>
            <p:ph idx="1"/>
          </p:nvPr>
        </p:nvSpPr>
        <p:spPr>
          <a:xfrm>
            <a:off x="838200" y="1825625"/>
            <a:ext cx="10515600" cy="4351338"/>
          </a:xfrm>
        </p:spPr>
        <p:txBody>
          <a:bodyPr>
            <a:normAutofit lnSpcReduction="10000"/>
          </a:bodyPr>
          <a:lstStyle/>
          <a:p>
            <a:r>
              <a:rPr lang="en-US" dirty="0"/>
              <a:t>In sign-magnitude representation:</a:t>
            </a:r>
          </a:p>
          <a:p>
            <a:pPr lvl="1"/>
            <a:r>
              <a:rPr lang="en-US" dirty="0"/>
              <a:t>The most-significant bit (</a:t>
            </a:r>
            <a:r>
              <a:rPr lang="en-US" dirty="0" err="1"/>
              <a:t>msb</a:t>
            </a:r>
            <a:r>
              <a:rPr lang="en-US" dirty="0"/>
              <a:t>) is the </a:t>
            </a:r>
            <a:r>
              <a:rPr lang="en-US" i="1" dirty="0"/>
              <a:t>sign bit</a:t>
            </a:r>
            <a:r>
              <a:rPr lang="en-US" dirty="0"/>
              <a:t>, with value of 0 representing positive integer and 1 representing negative integer.</a:t>
            </a:r>
          </a:p>
          <a:p>
            <a:pPr lvl="1"/>
            <a:r>
              <a:rPr lang="en-US" dirty="0"/>
              <a:t>The remaining </a:t>
            </a:r>
            <a:r>
              <a:rPr lang="en-US" i="1" dirty="0"/>
              <a:t>n</a:t>
            </a:r>
            <a:r>
              <a:rPr lang="en-US" dirty="0"/>
              <a:t>-1 bits represents the magnitude (absolute value) of the integer. The absolute value of the integer is interpreted as "the magnitude of the (</a:t>
            </a:r>
            <a:r>
              <a:rPr lang="en-US" i="1" dirty="0"/>
              <a:t>n</a:t>
            </a:r>
            <a:r>
              <a:rPr lang="en-US" dirty="0"/>
              <a:t>-1)-bit binary pattern".</a:t>
            </a:r>
          </a:p>
          <a:p>
            <a:pPr marL="0" indent="0">
              <a:buNone/>
            </a:pPr>
            <a:endParaRPr lang="en-US" dirty="0"/>
          </a:p>
          <a:p>
            <a:pPr marL="0" indent="0">
              <a:buNone/>
            </a:pPr>
            <a:r>
              <a:rPr lang="en-US" dirty="0"/>
              <a:t>Suppose that </a:t>
            </a:r>
            <a:r>
              <a:rPr lang="en-US" i="1" dirty="0">
                <a:effectLst/>
              </a:rPr>
              <a:t>n</a:t>
            </a:r>
            <a:r>
              <a:rPr lang="en-US" dirty="0"/>
              <a:t>=8 and the binary representation is 1 000 0001B.</a:t>
            </a:r>
            <a:br>
              <a:rPr lang="en-US" dirty="0"/>
            </a:br>
            <a:r>
              <a:rPr lang="en-US" dirty="0"/>
              <a:t>   Sign bit is 1 ⇒ negative</a:t>
            </a:r>
            <a:br>
              <a:rPr lang="en-US" dirty="0"/>
            </a:br>
            <a:r>
              <a:rPr lang="en-US" dirty="0"/>
              <a:t>   Absolute value is 000 0001B = 1D</a:t>
            </a:r>
            <a:br>
              <a:rPr lang="en-US" dirty="0"/>
            </a:br>
            <a:r>
              <a:rPr lang="en-US" dirty="0"/>
              <a:t>   Hence, the integer is -1D</a:t>
            </a:r>
          </a:p>
        </p:txBody>
      </p:sp>
    </p:spTree>
    <p:extLst>
      <p:ext uri="{BB962C8B-B14F-4D97-AF65-F5344CB8AC3E}">
        <p14:creationId xmlns:p14="http://schemas.microsoft.com/office/powerpoint/2010/main" val="370622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E14E-A0BB-C244-9C18-2EAEC551BEE8}"/>
              </a:ext>
            </a:extLst>
          </p:cNvPr>
          <p:cNvSpPr>
            <a:spLocks noGrp="1"/>
          </p:cNvSpPr>
          <p:nvPr>
            <p:ph type="title"/>
          </p:nvPr>
        </p:nvSpPr>
        <p:spPr/>
        <p:txBody>
          <a:bodyPr/>
          <a:lstStyle/>
          <a:p>
            <a:r>
              <a:rPr lang="en-US" dirty="0"/>
              <a:t>Problems</a:t>
            </a:r>
          </a:p>
        </p:txBody>
      </p:sp>
      <p:pic>
        <p:nvPicPr>
          <p:cNvPr id="5" name="Content Placeholder 4" descr="A picture containing object&#10;&#10;Description automatically generated">
            <a:extLst>
              <a:ext uri="{FF2B5EF4-FFF2-40B4-BE49-F238E27FC236}">
                <a16:creationId xmlns:a16="http://schemas.microsoft.com/office/drawing/2014/main" id="{C7FB9155-E3E5-DB4C-A674-1A21BF9FA4BC}"/>
              </a:ext>
            </a:extLst>
          </p:cNvPr>
          <p:cNvPicPr>
            <a:picLocks noGrp="1" noChangeAspect="1"/>
          </p:cNvPicPr>
          <p:nvPr>
            <p:ph idx="1"/>
          </p:nvPr>
        </p:nvPicPr>
        <p:blipFill>
          <a:blip r:embed="rId2"/>
          <a:stretch>
            <a:fillRect/>
          </a:stretch>
        </p:blipFill>
        <p:spPr>
          <a:xfrm>
            <a:off x="1497247" y="1854682"/>
            <a:ext cx="2298700" cy="4279900"/>
          </a:xfrm>
        </p:spPr>
      </p:pic>
      <p:sp>
        <p:nvSpPr>
          <p:cNvPr id="6" name="TextBox 5">
            <a:extLst>
              <a:ext uri="{FF2B5EF4-FFF2-40B4-BE49-F238E27FC236}">
                <a16:creationId xmlns:a16="http://schemas.microsoft.com/office/drawing/2014/main" id="{0E63E879-AA47-A540-B909-8A94A677C732}"/>
              </a:ext>
            </a:extLst>
          </p:cNvPr>
          <p:cNvSpPr txBox="1"/>
          <p:nvPr/>
        </p:nvSpPr>
        <p:spPr>
          <a:xfrm>
            <a:off x="5126635" y="2188564"/>
            <a:ext cx="3657600" cy="3693319"/>
          </a:xfrm>
          <a:prstGeom prst="rect">
            <a:avLst/>
          </a:prstGeom>
          <a:noFill/>
        </p:spPr>
        <p:txBody>
          <a:bodyPr wrap="square" rtlCol="0">
            <a:spAutoFit/>
          </a:bodyPr>
          <a:lstStyle/>
          <a:p>
            <a:r>
              <a:rPr lang="en-US" dirty="0"/>
              <a:t>2 representations for same 0.</a:t>
            </a:r>
          </a:p>
          <a:p>
            <a:r>
              <a:rPr lang="en-US" dirty="0"/>
              <a:t>+0 and -0</a:t>
            </a:r>
          </a:p>
          <a:p>
            <a:endParaRPr lang="en-US" dirty="0"/>
          </a:p>
          <a:p>
            <a:r>
              <a:rPr lang="en-US" dirty="0"/>
              <a:t>Math doesn’t work out directly</a:t>
            </a:r>
          </a:p>
          <a:p>
            <a:endParaRPr lang="en-US" dirty="0"/>
          </a:p>
          <a:p>
            <a:r>
              <a:rPr lang="en-US" dirty="0"/>
              <a:t>Ex: 5 + (-5) </a:t>
            </a:r>
          </a:p>
          <a:p>
            <a:r>
              <a:rPr lang="en-US" dirty="0"/>
              <a:t>	</a:t>
            </a:r>
            <a:r>
              <a:rPr lang="en-US" dirty="0">
                <a:solidFill>
                  <a:schemeClr val="accent6"/>
                </a:solidFill>
              </a:rPr>
              <a:t>1    1</a:t>
            </a:r>
          </a:p>
          <a:p>
            <a:r>
              <a:rPr lang="en-US" dirty="0"/>
              <a:t>	0 1 0 1 </a:t>
            </a:r>
          </a:p>
          <a:p>
            <a:r>
              <a:rPr lang="en-US" dirty="0"/>
              <a:t>              + 1 1 0 1</a:t>
            </a:r>
          </a:p>
          <a:p>
            <a:r>
              <a:rPr lang="en-US" dirty="0"/>
              <a:t>               </a:t>
            </a:r>
            <a:r>
              <a:rPr lang="en-US" dirty="0">
                <a:solidFill>
                  <a:srgbClr val="FF0000"/>
                </a:solidFill>
              </a:rPr>
              <a:t>1</a:t>
            </a:r>
            <a:r>
              <a:rPr lang="en-US" dirty="0"/>
              <a:t> 0 0 1 0 </a:t>
            </a:r>
          </a:p>
          <a:p>
            <a:endParaRPr lang="en-US" dirty="0"/>
          </a:p>
          <a:p>
            <a:r>
              <a:rPr lang="en-US" dirty="0"/>
              <a:t>0010 is not equal to 1000(-0) or 0000(+0)</a:t>
            </a:r>
          </a:p>
        </p:txBody>
      </p:sp>
      <p:cxnSp>
        <p:nvCxnSpPr>
          <p:cNvPr id="8" name="Straight Connector 7">
            <a:extLst>
              <a:ext uri="{FF2B5EF4-FFF2-40B4-BE49-F238E27FC236}">
                <a16:creationId xmlns:a16="http://schemas.microsoft.com/office/drawing/2014/main" id="{5B16C1A3-B20C-7B45-91E3-7B2B10EA777C}"/>
              </a:ext>
            </a:extLst>
          </p:cNvPr>
          <p:cNvCxnSpPr/>
          <p:nvPr/>
        </p:nvCxnSpPr>
        <p:spPr>
          <a:xfrm>
            <a:off x="6096000" y="4706911"/>
            <a:ext cx="73951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2E4553-44F3-544C-AA0F-8911C05E5EF6}"/>
              </a:ext>
            </a:extLst>
          </p:cNvPr>
          <p:cNvSpPr txBox="1"/>
          <p:nvPr/>
        </p:nvSpPr>
        <p:spPr>
          <a:xfrm>
            <a:off x="7117600" y="4035223"/>
            <a:ext cx="1989775" cy="523220"/>
          </a:xfrm>
          <a:prstGeom prst="rect">
            <a:avLst/>
          </a:prstGeom>
          <a:noFill/>
        </p:spPr>
        <p:txBody>
          <a:bodyPr wrap="none" rtlCol="0">
            <a:spAutoFit/>
          </a:bodyPr>
          <a:lstStyle/>
          <a:p>
            <a:r>
              <a:rPr lang="en-US" sz="1400" dirty="0"/>
              <a:t>Carry in green</a:t>
            </a:r>
          </a:p>
          <a:p>
            <a:r>
              <a:rPr lang="en-US" sz="1400" dirty="0"/>
              <a:t>Discarded bit in red(n=4)</a:t>
            </a:r>
          </a:p>
        </p:txBody>
      </p:sp>
      <p:sp>
        <p:nvSpPr>
          <p:cNvPr id="11" name="TextBox 10">
            <a:extLst>
              <a:ext uri="{FF2B5EF4-FFF2-40B4-BE49-F238E27FC236}">
                <a16:creationId xmlns:a16="http://schemas.microsoft.com/office/drawing/2014/main" id="{111226CF-A0C3-184D-ADA7-86ADB43153A1}"/>
              </a:ext>
            </a:extLst>
          </p:cNvPr>
          <p:cNvSpPr txBox="1"/>
          <p:nvPr/>
        </p:nvSpPr>
        <p:spPr>
          <a:xfrm>
            <a:off x="80354" y="4383745"/>
            <a:ext cx="1093753" cy="1200329"/>
          </a:xfrm>
          <a:prstGeom prst="rect">
            <a:avLst/>
          </a:prstGeom>
          <a:noFill/>
        </p:spPr>
        <p:txBody>
          <a:bodyPr wrap="square" rtlCol="0">
            <a:spAutoFit/>
          </a:bodyPr>
          <a:lstStyle/>
          <a:p>
            <a:r>
              <a:rPr lang="en-US" dirty="0"/>
              <a:t>N = 4, </a:t>
            </a:r>
          </a:p>
          <a:p>
            <a:r>
              <a:rPr lang="en-US" dirty="0"/>
              <a:t>all possible values</a:t>
            </a:r>
          </a:p>
        </p:txBody>
      </p:sp>
    </p:spTree>
    <p:extLst>
      <p:ext uri="{BB962C8B-B14F-4D97-AF65-F5344CB8AC3E}">
        <p14:creationId xmlns:p14="http://schemas.microsoft.com/office/powerpoint/2010/main" val="272719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60BF-5744-D241-8192-68E636BE4D6E}"/>
              </a:ext>
            </a:extLst>
          </p:cNvPr>
          <p:cNvSpPr>
            <a:spLocks noGrp="1"/>
          </p:cNvSpPr>
          <p:nvPr>
            <p:ph type="title"/>
          </p:nvPr>
        </p:nvSpPr>
        <p:spPr/>
        <p:txBody>
          <a:bodyPr/>
          <a:lstStyle/>
          <a:p>
            <a:r>
              <a:rPr lang="en-US" dirty="0"/>
              <a:t>1s complement representation</a:t>
            </a:r>
          </a:p>
        </p:txBody>
      </p:sp>
      <p:sp>
        <p:nvSpPr>
          <p:cNvPr id="3" name="Content Placeholder 2">
            <a:extLst>
              <a:ext uri="{FF2B5EF4-FFF2-40B4-BE49-F238E27FC236}">
                <a16:creationId xmlns:a16="http://schemas.microsoft.com/office/drawing/2014/main" id="{D5A72D50-D9D7-1D41-B1A7-60BD38587625}"/>
              </a:ext>
            </a:extLst>
          </p:cNvPr>
          <p:cNvSpPr>
            <a:spLocks noGrp="1"/>
          </p:cNvSpPr>
          <p:nvPr>
            <p:ph idx="1"/>
          </p:nvPr>
        </p:nvSpPr>
        <p:spPr>
          <a:xfrm>
            <a:off x="838200" y="1825625"/>
            <a:ext cx="10704226" cy="4351338"/>
          </a:xfrm>
        </p:spPr>
        <p:txBody>
          <a:bodyPr>
            <a:normAutofit fontScale="62500" lnSpcReduction="20000"/>
          </a:bodyPr>
          <a:lstStyle/>
          <a:p>
            <a:pPr marL="0" indent="0">
              <a:buNone/>
            </a:pPr>
            <a:r>
              <a:rPr lang="en-US" dirty="0"/>
              <a:t>In 1's complement representation:</a:t>
            </a:r>
          </a:p>
          <a:p>
            <a:r>
              <a:rPr lang="en-US" dirty="0"/>
              <a:t>Again, the most significant bit (</a:t>
            </a:r>
            <a:r>
              <a:rPr lang="en-US" dirty="0" err="1"/>
              <a:t>msb</a:t>
            </a:r>
            <a:r>
              <a:rPr lang="en-US" dirty="0"/>
              <a:t>) is the </a:t>
            </a:r>
            <a:r>
              <a:rPr lang="en-US" i="1" dirty="0"/>
              <a:t>sign bit</a:t>
            </a:r>
            <a:r>
              <a:rPr lang="en-US" dirty="0"/>
              <a:t>, with value of 0 representing positive integers and 1 representing negative integers.</a:t>
            </a:r>
          </a:p>
          <a:p>
            <a:r>
              <a:rPr lang="en-US" dirty="0"/>
              <a:t>The remaining </a:t>
            </a:r>
            <a:r>
              <a:rPr lang="en-US" i="1" dirty="0"/>
              <a:t>n</a:t>
            </a:r>
            <a:r>
              <a:rPr lang="en-US" dirty="0"/>
              <a:t>-1 bits represents the magnitude of the integer, as follows:</a:t>
            </a:r>
          </a:p>
          <a:p>
            <a:pPr lvl="1"/>
            <a:r>
              <a:rPr lang="en-US" dirty="0"/>
              <a:t>for positive integers, the absolute value of the integer is equal to "the magnitude of the (</a:t>
            </a:r>
            <a:r>
              <a:rPr lang="en-US" i="1" dirty="0"/>
              <a:t>n</a:t>
            </a:r>
            <a:r>
              <a:rPr lang="en-US" dirty="0"/>
              <a:t>-1)-bit binary pattern".</a:t>
            </a:r>
          </a:p>
          <a:p>
            <a:pPr lvl="1"/>
            <a:r>
              <a:rPr lang="en-US" dirty="0"/>
              <a:t>for negative integers, the absolute value of the integer is equal to "the magnitude of the </a:t>
            </a:r>
            <a:r>
              <a:rPr lang="en-US" i="1" dirty="0"/>
              <a:t>complement</a:t>
            </a:r>
            <a:r>
              <a:rPr lang="en-US" dirty="0"/>
              <a:t> (</a:t>
            </a:r>
            <a:r>
              <a:rPr lang="en-US" i="1" dirty="0"/>
              <a:t>inverse</a:t>
            </a:r>
            <a:r>
              <a:rPr lang="en-US" dirty="0"/>
              <a:t>) of the (</a:t>
            </a:r>
            <a:r>
              <a:rPr lang="en-US" i="1" dirty="0"/>
              <a:t>n</a:t>
            </a:r>
            <a:r>
              <a:rPr lang="en-US" dirty="0"/>
              <a:t>-1)-bit binary pattern" (hence called 1's complement).</a:t>
            </a:r>
          </a:p>
          <a:p>
            <a:pPr marL="0" indent="0">
              <a:buNone/>
            </a:pPr>
            <a:endParaRPr lang="en-US" dirty="0"/>
          </a:p>
          <a:p>
            <a:pPr marL="0" indent="0">
              <a:buNone/>
            </a:pPr>
            <a:r>
              <a:rPr lang="en-US" dirty="0"/>
              <a:t>Examples:</a:t>
            </a:r>
          </a:p>
          <a:p>
            <a:pPr marL="0" indent="0">
              <a:buNone/>
            </a:pPr>
            <a:r>
              <a:rPr lang="en-US" dirty="0"/>
              <a:t>Suppose that </a:t>
            </a:r>
            <a:r>
              <a:rPr lang="en-US" i="1" dirty="0">
                <a:effectLst/>
              </a:rPr>
              <a:t>n</a:t>
            </a:r>
            <a:r>
              <a:rPr lang="en-US" dirty="0"/>
              <a:t>=8 and the binary representation 1 000 0001B.</a:t>
            </a:r>
            <a:br>
              <a:rPr lang="en-US" dirty="0"/>
            </a:br>
            <a:r>
              <a:rPr lang="en-US" dirty="0"/>
              <a:t>   Sign bit is 1 ⇒ negative</a:t>
            </a:r>
            <a:br>
              <a:rPr lang="en-US" dirty="0"/>
            </a:br>
            <a:r>
              <a:rPr lang="en-US" dirty="0"/>
              <a:t>   Absolute value is the complement of 000 0001B, i.e., 111 1110B = 126D</a:t>
            </a:r>
            <a:br>
              <a:rPr lang="en-US" dirty="0"/>
            </a:br>
            <a:r>
              <a:rPr lang="en-US" dirty="0"/>
              <a:t>   Hence, the integer is -126D</a:t>
            </a:r>
          </a:p>
          <a:p>
            <a:pPr marL="0" indent="0">
              <a:buNone/>
            </a:pPr>
            <a:r>
              <a:rPr lang="en-US" dirty="0"/>
              <a:t> Suppose that </a:t>
            </a:r>
            <a:r>
              <a:rPr lang="en-US" i="1" dirty="0">
                <a:effectLst/>
              </a:rPr>
              <a:t>n</a:t>
            </a:r>
            <a:r>
              <a:rPr lang="en-US" dirty="0"/>
              <a:t>=8 and the binary representation 0 100 0001B.</a:t>
            </a:r>
            <a:br>
              <a:rPr lang="en-US" dirty="0"/>
            </a:br>
            <a:r>
              <a:rPr lang="en-US" dirty="0"/>
              <a:t>   Sign bit is 0 ⇒ positive</a:t>
            </a:r>
            <a:br>
              <a:rPr lang="en-US" dirty="0"/>
            </a:br>
            <a:r>
              <a:rPr lang="en-US" dirty="0"/>
              <a:t>   Absolute value is 100 0001B = 65D</a:t>
            </a:r>
            <a:br>
              <a:rPr lang="en-US" dirty="0"/>
            </a:br>
            <a:r>
              <a:rPr lang="en-US" dirty="0"/>
              <a:t>   Hence, the integer is +65D</a:t>
            </a:r>
          </a:p>
        </p:txBody>
      </p:sp>
    </p:spTree>
    <p:extLst>
      <p:ext uri="{BB962C8B-B14F-4D97-AF65-F5344CB8AC3E}">
        <p14:creationId xmlns:p14="http://schemas.microsoft.com/office/powerpoint/2010/main" val="258705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EA57-5475-B249-A1BF-EA2CC1E93AD5}"/>
              </a:ext>
            </a:extLst>
          </p:cNvPr>
          <p:cNvSpPr>
            <a:spLocks noGrp="1"/>
          </p:cNvSpPr>
          <p:nvPr>
            <p:ph type="title"/>
          </p:nvPr>
        </p:nvSpPr>
        <p:spPr/>
        <p:txBody>
          <a:bodyPr/>
          <a:lstStyle/>
          <a:p>
            <a:r>
              <a:rPr lang="en-US" dirty="0"/>
              <a:t>Problems</a:t>
            </a:r>
          </a:p>
        </p:txBody>
      </p:sp>
      <p:pic>
        <p:nvPicPr>
          <p:cNvPr id="5" name="Picture 4" descr="A close up of a logo&#10;&#10;Description automatically generated">
            <a:extLst>
              <a:ext uri="{FF2B5EF4-FFF2-40B4-BE49-F238E27FC236}">
                <a16:creationId xmlns:a16="http://schemas.microsoft.com/office/drawing/2014/main" id="{E00CC913-A32A-0944-BE60-8A6A69A6AA4A}"/>
              </a:ext>
            </a:extLst>
          </p:cNvPr>
          <p:cNvPicPr>
            <a:picLocks noChangeAspect="1"/>
          </p:cNvPicPr>
          <p:nvPr/>
        </p:nvPicPr>
        <p:blipFill>
          <a:blip r:embed="rId2"/>
          <a:stretch>
            <a:fillRect/>
          </a:stretch>
        </p:blipFill>
        <p:spPr>
          <a:xfrm>
            <a:off x="1043412" y="2289175"/>
            <a:ext cx="2311400" cy="4203700"/>
          </a:xfrm>
          <a:prstGeom prst="rect">
            <a:avLst/>
          </a:prstGeom>
        </p:spPr>
      </p:pic>
      <p:sp>
        <p:nvSpPr>
          <p:cNvPr id="6" name="TextBox 5">
            <a:extLst>
              <a:ext uri="{FF2B5EF4-FFF2-40B4-BE49-F238E27FC236}">
                <a16:creationId xmlns:a16="http://schemas.microsoft.com/office/drawing/2014/main" id="{C81F60DA-4E58-CB43-AC4E-185A4E901D76}"/>
              </a:ext>
            </a:extLst>
          </p:cNvPr>
          <p:cNvSpPr txBox="1"/>
          <p:nvPr/>
        </p:nvSpPr>
        <p:spPr>
          <a:xfrm>
            <a:off x="4265898" y="2289175"/>
            <a:ext cx="7087902" cy="923330"/>
          </a:xfrm>
          <a:prstGeom prst="rect">
            <a:avLst/>
          </a:prstGeom>
          <a:noFill/>
        </p:spPr>
        <p:txBody>
          <a:bodyPr wrap="none" rtlCol="0">
            <a:spAutoFit/>
          </a:bodyPr>
          <a:lstStyle/>
          <a:p>
            <a:r>
              <a:rPr lang="en-US" dirty="0"/>
              <a:t>2 representations for 0 (+0 and -0)</a:t>
            </a:r>
          </a:p>
          <a:p>
            <a:endParaRPr lang="en-US" dirty="0"/>
          </a:p>
          <a:p>
            <a:r>
              <a:rPr lang="en-US" dirty="0"/>
              <a:t>Math still doesn’t work out directly. Specifically, all answers are off by one</a:t>
            </a:r>
          </a:p>
        </p:txBody>
      </p:sp>
      <p:pic>
        <p:nvPicPr>
          <p:cNvPr id="8" name="Picture 7" descr="A close up of text on a whiteboard&#10;&#10;Description automatically generated">
            <a:extLst>
              <a:ext uri="{FF2B5EF4-FFF2-40B4-BE49-F238E27FC236}">
                <a16:creationId xmlns:a16="http://schemas.microsoft.com/office/drawing/2014/main" id="{21CAD594-920B-5148-8F23-989667698DB4}"/>
              </a:ext>
            </a:extLst>
          </p:cNvPr>
          <p:cNvPicPr>
            <a:picLocks noChangeAspect="1"/>
          </p:cNvPicPr>
          <p:nvPr/>
        </p:nvPicPr>
        <p:blipFill>
          <a:blip r:embed="rId3"/>
          <a:stretch>
            <a:fillRect/>
          </a:stretch>
        </p:blipFill>
        <p:spPr>
          <a:xfrm>
            <a:off x="4440003" y="3429000"/>
            <a:ext cx="2082800" cy="2578100"/>
          </a:xfrm>
          <a:prstGeom prst="rect">
            <a:avLst/>
          </a:prstGeom>
        </p:spPr>
      </p:pic>
      <p:pic>
        <p:nvPicPr>
          <p:cNvPr id="10" name="Picture 9" descr="A picture containing device, meter&#10;&#10;Description automatically generated">
            <a:extLst>
              <a:ext uri="{FF2B5EF4-FFF2-40B4-BE49-F238E27FC236}">
                <a16:creationId xmlns:a16="http://schemas.microsoft.com/office/drawing/2014/main" id="{ECE91A05-CC69-DC41-B52A-949026F1FCF1}"/>
              </a:ext>
            </a:extLst>
          </p:cNvPr>
          <p:cNvPicPr>
            <a:picLocks noChangeAspect="1"/>
          </p:cNvPicPr>
          <p:nvPr/>
        </p:nvPicPr>
        <p:blipFill>
          <a:blip r:embed="rId4"/>
          <a:stretch>
            <a:fillRect/>
          </a:stretch>
        </p:blipFill>
        <p:spPr>
          <a:xfrm>
            <a:off x="6522803" y="5156200"/>
            <a:ext cx="1651000" cy="850900"/>
          </a:xfrm>
          <a:prstGeom prst="rect">
            <a:avLst/>
          </a:prstGeom>
        </p:spPr>
      </p:pic>
    </p:spTree>
    <p:extLst>
      <p:ext uri="{BB962C8B-B14F-4D97-AF65-F5344CB8AC3E}">
        <p14:creationId xmlns:p14="http://schemas.microsoft.com/office/powerpoint/2010/main" val="364069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7D9-968F-FE4A-8CBA-573692C77103}"/>
              </a:ext>
            </a:extLst>
          </p:cNvPr>
          <p:cNvSpPr>
            <a:spLocks noGrp="1"/>
          </p:cNvSpPr>
          <p:nvPr>
            <p:ph type="title"/>
          </p:nvPr>
        </p:nvSpPr>
        <p:spPr/>
        <p:txBody>
          <a:bodyPr/>
          <a:lstStyle/>
          <a:p>
            <a:r>
              <a:rPr lang="en-US" dirty="0"/>
              <a:t>2s complement</a:t>
            </a:r>
          </a:p>
        </p:txBody>
      </p:sp>
      <p:sp>
        <p:nvSpPr>
          <p:cNvPr id="5" name="Content Placeholder 4">
            <a:extLst>
              <a:ext uri="{FF2B5EF4-FFF2-40B4-BE49-F238E27FC236}">
                <a16:creationId xmlns:a16="http://schemas.microsoft.com/office/drawing/2014/main" id="{A530F483-8885-2449-B919-E9D913CF73B8}"/>
              </a:ext>
            </a:extLst>
          </p:cNvPr>
          <p:cNvSpPr>
            <a:spLocks noGrp="1"/>
          </p:cNvSpPr>
          <p:nvPr>
            <p:ph idx="1"/>
          </p:nvPr>
        </p:nvSpPr>
        <p:spPr/>
        <p:txBody>
          <a:bodyPr>
            <a:normAutofit fontScale="70000" lnSpcReduction="20000"/>
          </a:bodyPr>
          <a:lstStyle/>
          <a:p>
            <a:r>
              <a:rPr lang="en-US" dirty="0"/>
              <a:t>In 2's complement representation:</a:t>
            </a:r>
          </a:p>
          <a:p>
            <a:r>
              <a:rPr lang="en-US" dirty="0"/>
              <a:t>Again, the most significant bit (</a:t>
            </a:r>
            <a:r>
              <a:rPr lang="en-US" dirty="0" err="1"/>
              <a:t>msb</a:t>
            </a:r>
            <a:r>
              <a:rPr lang="en-US" dirty="0"/>
              <a:t>) is the </a:t>
            </a:r>
            <a:r>
              <a:rPr lang="en-US" i="1" dirty="0"/>
              <a:t>sign bit</a:t>
            </a:r>
            <a:r>
              <a:rPr lang="en-US" dirty="0"/>
              <a:t>, with value of 0 representing positive integers and 1 representing negative integers.</a:t>
            </a:r>
          </a:p>
          <a:p>
            <a:r>
              <a:rPr lang="en-US" dirty="0"/>
              <a:t>The remaining </a:t>
            </a:r>
            <a:r>
              <a:rPr lang="en-US" i="1" dirty="0"/>
              <a:t>n</a:t>
            </a:r>
            <a:r>
              <a:rPr lang="en-US" dirty="0"/>
              <a:t>-1 bits represents the magnitude of the integer, as follows:</a:t>
            </a:r>
          </a:p>
          <a:p>
            <a:pPr lvl="1"/>
            <a:r>
              <a:rPr lang="en-US" dirty="0"/>
              <a:t>for positive integers, the absolute value of the integer is equal to "the magnitude of the (</a:t>
            </a:r>
            <a:r>
              <a:rPr lang="en-US" i="1" dirty="0"/>
              <a:t>n</a:t>
            </a:r>
            <a:r>
              <a:rPr lang="en-US" dirty="0"/>
              <a:t>-1)-bit binary pattern".</a:t>
            </a:r>
          </a:p>
          <a:p>
            <a:pPr lvl="1"/>
            <a:r>
              <a:rPr lang="en-US" dirty="0"/>
              <a:t>for negative integers, the absolute value of the integer is equal to "the magnitude of the </a:t>
            </a:r>
            <a:r>
              <a:rPr lang="en-US" i="1" dirty="0"/>
              <a:t>complement</a:t>
            </a:r>
            <a:r>
              <a:rPr lang="en-US" dirty="0"/>
              <a:t> of the (</a:t>
            </a:r>
            <a:r>
              <a:rPr lang="en-US" i="1" dirty="0"/>
              <a:t>n</a:t>
            </a:r>
            <a:r>
              <a:rPr lang="en-US" dirty="0"/>
              <a:t>-1)-bit binary pattern </a:t>
            </a:r>
            <a:r>
              <a:rPr lang="en-US" i="1" dirty="0"/>
              <a:t>plus one</a:t>
            </a:r>
            <a:r>
              <a:rPr lang="en-US" dirty="0"/>
              <a:t>" (hence called 2's complement).</a:t>
            </a:r>
          </a:p>
          <a:p>
            <a:r>
              <a:rPr lang="en-US" b="1" dirty="0"/>
              <a:t>Example 1</a:t>
            </a:r>
            <a:r>
              <a:rPr lang="en-US" dirty="0"/>
              <a:t>: Suppose that </a:t>
            </a:r>
            <a:r>
              <a:rPr lang="en-US" i="1" dirty="0"/>
              <a:t>n</a:t>
            </a:r>
            <a:r>
              <a:rPr lang="en-US" dirty="0"/>
              <a:t>=8 and the binary representation 0 100 0001B.</a:t>
            </a:r>
            <a:br>
              <a:rPr lang="en-US" dirty="0"/>
            </a:br>
            <a:r>
              <a:rPr lang="en-US" dirty="0"/>
              <a:t>   Sign bit is 0 ⇒ positive</a:t>
            </a:r>
            <a:br>
              <a:rPr lang="en-US" dirty="0"/>
            </a:br>
            <a:r>
              <a:rPr lang="en-US" dirty="0"/>
              <a:t>   Absolute value is 100 0001B = 65D</a:t>
            </a:r>
            <a:br>
              <a:rPr lang="en-US" dirty="0"/>
            </a:br>
            <a:r>
              <a:rPr lang="en-US" dirty="0"/>
              <a:t>   Hence, the integer is +65D</a:t>
            </a:r>
          </a:p>
          <a:p>
            <a:r>
              <a:rPr lang="en-US" b="1" dirty="0"/>
              <a:t>Example 2</a:t>
            </a:r>
            <a:r>
              <a:rPr lang="en-US" dirty="0"/>
              <a:t>: Suppose that </a:t>
            </a:r>
            <a:r>
              <a:rPr lang="en-US" i="1" dirty="0"/>
              <a:t>n</a:t>
            </a:r>
            <a:r>
              <a:rPr lang="en-US" dirty="0"/>
              <a:t>=8 and the binary representation 1 000 0001B.</a:t>
            </a:r>
            <a:br>
              <a:rPr lang="en-US" dirty="0"/>
            </a:br>
            <a:r>
              <a:rPr lang="en-US" dirty="0"/>
              <a:t>   Sign bit is 1 ⇒ negative</a:t>
            </a:r>
            <a:br>
              <a:rPr lang="en-US" dirty="0"/>
            </a:br>
            <a:r>
              <a:rPr lang="en-US" dirty="0"/>
              <a:t>   Absolute value is the complement of 000 0001B plus 1, i.e., 111 1110B + 1B = 127D</a:t>
            </a:r>
            <a:br>
              <a:rPr lang="en-US" dirty="0"/>
            </a:br>
            <a:r>
              <a:rPr lang="en-US" dirty="0"/>
              <a:t>   Hence, the integer is -127D</a:t>
            </a:r>
          </a:p>
        </p:txBody>
      </p:sp>
    </p:spTree>
    <p:extLst>
      <p:ext uri="{BB962C8B-B14F-4D97-AF65-F5344CB8AC3E}">
        <p14:creationId xmlns:p14="http://schemas.microsoft.com/office/powerpoint/2010/main" val="289335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71AB-CE8C-1148-BAAB-8A4C9C594F8E}"/>
              </a:ext>
            </a:extLst>
          </p:cNvPr>
          <p:cNvSpPr>
            <a:spLocks noGrp="1"/>
          </p:cNvSpPr>
          <p:nvPr>
            <p:ph type="title"/>
          </p:nvPr>
        </p:nvSpPr>
        <p:spPr/>
        <p:txBody>
          <a:bodyPr/>
          <a:lstStyle/>
          <a:p>
            <a:r>
              <a:rPr lang="en-US" dirty="0"/>
              <a:t>Any problems?</a:t>
            </a:r>
          </a:p>
        </p:txBody>
      </p:sp>
      <p:pic>
        <p:nvPicPr>
          <p:cNvPr id="5" name="Content Placeholder 4" descr="A close up of a logo&#10;&#10;Description automatically generated">
            <a:extLst>
              <a:ext uri="{FF2B5EF4-FFF2-40B4-BE49-F238E27FC236}">
                <a16:creationId xmlns:a16="http://schemas.microsoft.com/office/drawing/2014/main" id="{8D563A8E-6F41-B14E-BE70-372FC8A6F00C}"/>
              </a:ext>
            </a:extLst>
          </p:cNvPr>
          <p:cNvPicPr>
            <a:picLocks noGrp="1" noChangeAspect="1"/>
          </p:cNvPicPr>
          <p:nvPr>
            <p:ph idx="1"/>
          </p:nvPr>
        </p:nvPicPr>
        <p:blipFill>
          <a:blip r:embed="rId2"/>
          <a:stretch>
            <a:fillRect/>
          </a:stretch>
        </p:blipFill>
        <p:spPr>
          <a:xfrm>
            <a:off x="838200" y="1878277"/>
            <a:ext cx="2540000" cy="4178300"/>
          </a:xfrm>
        </p:spPr>
      </p:pic>
      <p:sp>
        <p:nvSpPr>
          <p:cNvPr id="6" name="TextBox 5">
            <a:extLst>
              <a:ext uri="{FF2B5EF4-FFF2-40B4-BE49-F238E27FC236}">
                <a16:creationId xmlns:a16="http://schemas.microsoft.com/office/drawing/2014/main" id="{13850710-67FA-F44D-A14D-BCEDB2FEDCD7}"/>
              </a:ext>
            </a:extLst>
          </p:cNvPr>
          <p:cNvSpPr txBox="1"/>
          <p:nvPr/>
        </p:nvSpPr>
        <p:spPr>
          <a:xfrm>
            <a:off x="3963228" y="2690336"/>
            <a:ext cx="2673809" cy="1477328"/>
          </a:xfrm>
          <a:prstGeom prst="rect">
            <a:avLst/>
          </a:prstGeom>
          <a:noFill/>
        </p:spPr>
        <p:txBody>
          <a:bodyPr wrap="none" rtlCol="0">
            <a:spAutoFit/>
          </a:bodyPr>
          <a:lstStyle/>
          <a:p>
            <a:r>
              <a:rPr lang="en-US" dirty="0"/>
              <a:t>Single representation for 0</a:t>
            </a:r>
          </a:p>
          <a:p>
            <a:r>
              <a:rPr lang="en-US" dirty="0"/>
              <a:t>Math works out</a:t>
            </a:r>
          </a:p>
          <a:p>
            <a:endParaRPr lang="en-US" dirty="0"/>
          </a:p>
          <a:p>
            <a:endParaRPr lang="en-US" dirty="0"/>
          </a:p>
          <a:p>
            <a:endParaRPr lang="en-US" dirty="0"/>
          </a:p>
        </p:txBody>
      </p:sp>
      <p:pic>
        <p:nvPicPr>
          <p:cNvPr id="8" name="Picture 7" descr="A close up of text on a whiteboard&#10;&#10;Description automatically generated">
            <a:extLst>
              <a:ext uri="{FF2B5EF4-FFF2-40B4-BE49-F238E27FC236}">
                <a16:creationId xmlns:a16="http://schemas.microsoft.com/office/drawing/2014/main" id="{1FAEEC19-9BEE-694F-B887-E112683D7D22}"/>
              </a:ext>
            </a:extLst>
          </p:cNvPr>
          <p:cNvPicPr>
            <a:picLocks noChangeAspect="1"/>
          </p:cNvPicPr>
          <p:nvPr/>
        </p:nvPicPr>
        <p:blipFill>
          <a:blip r:embed="rId3"/>
          <a:stretch>
            <a:fillRect/>
          </a:stretch>
        </p:blipFill>
        <p:spPr>
          <a:xfrm>
            <a:off x="3963228" y="3613203"/>
            <a:ext cx="2349500" cy="2489200"/>
          </a:xfrm>
          <a:prstGeom prst="rect">
            <a:avLst/>
          </a:prstGeom>
        </p:spPr>
      </p:pic>
      <p:sp>
        <p:nvSpPr>
          <p:cNvPr id="9" name="TextBox 8">
            <a:extLst>
              <a:ext uri="{FF2B5EF4-FFF2-40B4-BE49-F238E27FC236}">
                <a16:creationId xmlns:a16="http://schemas.microsoft.com/office/drawing/2014/main" id="{B517629D-232F-3A4D-96BD-D804A5BF9A22}"/>
              </a:ext>
            </a:extLst>
          </p:cNvPr>
          <p:cNvSpPr txBox="1"/>
          <p:nvPr/>
        </p:nvSpPr>
        <p:spPr>
          <a:xfrm>
            <a:off x="7857066" y="3613203"/>
            <a:ext cx="4080934" cy="1477328"/>
          </a:xfrm>
          <a:prstGeom prst="rect">
            <a:avLst/>
          </a:prstGeom>
          <a:noFill/>
        </p:spPr>
        <p:txBody>
          <a:bodyPr wrap="square" rtlCol="0">
            <a:spAutoFit/>
          </a:bodyPr>
          <a:lstStyle/>
          <a:p>
            <a:r>
              <a:rPr lang="en-US" dirty="0"/>
              <a:t>Sign bit can be thought of as place value of -8 .</a:t>
            </a:r>
          </a:p>
          <a:p>
            <a:endParaRPr lang="en-US" dirty="0"/>
          </a:p>
          <a:p>
            <a:r>
              <a:rPr lang="en-US" dirty="0"/>
              <a:t>Ex: </a:t>
            </a:r>
          </a:p>
          <a:p>
            <a:r>
              <a:rPr lang="en-US" dirty="0"/>
              <a:t>1001 = 1*(-8) + 0*(4) + 0*(2) + 1*(1) = -7</a:t>
            </a:r>
          </a:p>
        </p:txBody>
      </p:sp>
    </p:spTree>
    <p:extLst>
      <p:ext uri="{BB962C8B-B14F-4D97-AF65-F5344CB8AC3E}">
        <p14:creationId xmlns:p14="http://schemas.microsoft.com/office/powerpoint/2010/main" val="15818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C177-1E56-7341-A747-A9AEE3367F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E81D7E6-CF9C-3E43-A5A6-160F46585FDD}"/>
              </a:ext>
            </a:extLst>
          </p:cNvPr>
          <p:cNvSpPr>
            <a:spLocks noGrp="1"/>
          </p:cNvSpPr>
          <p:nvPr>
            <p:ph idx="1"/>
          </p:nvPr>
        </p:nvSpPr>
        <p:spPr/>
        <p:txBody>
          <a:bodyPr>
            <a:normAutofit fontScale="85000" lnSpcReduction="20000"/>
          </a:bodyPr>
          <a:lstStyle/>
          <a:p>
            <a:r>
              <a:rPr lang="en-US" dirty="0"/>
              <a:t>Number systems</a:t>
            </a:r>
          </a:p>
          <a:p>
            <a:pPr lvl="1"/>
            <a:r>
              <a:rPr lang="en-US" dirty="0"/>
              <a:t>Binary</a:t>
            </a:r>
          </a:p>
          <a:p>
            <a:pPr lvl="1"/>
            <a:r>
              <a:rPr lang="en-US" dirty="0"/>
              <a:t>Octal</a:t>
            </a:r>
          </a:p>
          <a:p>
            <a:pPr lvl="1"/>
            <a:r>
              <a:rPr lang="en-US" dirty="0"/>
              <a:t>Decimal</a:t>
            </a:r>
          </a:p>
          <a:p>
            <a:pPr lvl="1"/>
            <a:r>
              <a:rPr lang="en-US" dirty="0"/>
              <a:t>Hexadecimal</a:t>
            </a:r>
          </a:p>
          <a:p>
            <a:r>
              <a:rPr lang="en-US" dirty="0"/>
              <a:t>Representing -</a:t>
            </a:r>
            <a:r>
              <a:rPr lang="en-US" dirty="0" err="1"/>
              <a:t>ve</a:t>
            </a:r>
            <a:r>
              <a:rPr lang="en-US" dirty="0"/>
              <a:t> numbers on the computer</a:t>
            </a:r>
          </a:p>
          <a:p>
            <a:pPr lvl="1"/>
            <a:r>
              <a:rPr lang="en-US" dirty="0"/>
              <a:t>Signed bit</a:t>
            </a:r>
          </a:p>
          <a:p>
            <a:pPr lvl="1"/>
            <a:r>
              <a:rPr lang="en-US" dirty="0"/>
              <a:t>1s complement</a:t>
            </a:r>
          </a:p>
          <a:p>
            <a:pPr lvl="1"/>
            <a:r>
              <a:rPr lang="en-US" dirty="0"/>
              <a:t>2s complement</a:t>
            </a:r>
          </a:p>
          <a:p>
            <a:r>
              <a:rPr lang="en-US" dirty="0"/>
              <a:t>Endianness</a:t>
            </a:r>
          </a:p>
          <a:p>
            <a:r>
              <a:rPr lang="en-US" dirty="0" err="1"/>
              <a:t>Pthread</a:t>
            </a:r>
            <a:r>
              <a:rPr lang="en-US" dirty="0"/>
              <a:t> example code</a:t>
            </a:r>
          </a:p>
          <a:p>
            <a:r>
              <a:rPr lang="en-US" dirty="0"/>
              <a:t>Embarrassingly parallel examples</a:t>
            </a:r>
          </a:p>
          <a:p>
            <a:r>
              <a:rPr lang="en-US" dirty="0"/>
              <a:t>Homework explanation + hints</a:t>
            </a:r>
          </a:p>
          <a:p>
            <a:endParaRPr lang="en-US" dirty="0"/>
          </a:p>
          <a:p>
            <a:pPr lvl="1"/>
            <a:endParaRPr lang="en-US" dirty="0"/>
          </a:p>
        </p:txBody>
      </p:sp>
    </p:spTree>
    <p:extLst>
      <p:ext uri="{BB962C8B-B14F-4D97-AF65-F5344CB8AC3E}">
        <p14:creationId xmlns:p14="http://schemas.microsoft.com/office/powerpoint/2010/main" val="314042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245B-0AAE-8647-AC84-F6B86C929124}"/>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DD2C1A38-8B1D-344A-A599-AC17D58BB504}"/>
              </a:ext>
            </a:extLst>
          </p:cNvPr>
          <p:cNvSpPr>
            <a:spLocks noGrp="1"/>
          </p:cNvSpPr>
          <p:nvPr>
            <p:ph idx="1"/>
          </p:nvPr>
        </p:nvSpPr>
        <p:spPr/>
        <p:txBody>
          <a:bodyPr>
            <a:normAutofit fontScale="92500"/>
          </a:bodyPr>
          <a:lstStyle/>
          <a:p>
            <a:r>
              <a:rPr lang="en-US" dirty="0"/>
              <a:t>Modern computers store one byte of data in each memory address or location, i.e., byte addressable memory. An 32-bit integer is, therefore, stored in 4 memory addresses.</a:t>
            </a:r>
          </a:p>
          <a:p>
            <a:r>
              <a:rPr lang="en-US" dirty="0"/>
              <a:t>The </a:t>
            </a:r>
            <a:r>
              <a:rPr lang="en-US" dirty="0" err="1"/>
              <a:t>term"Endian</a:t>
            </a:r>
            <a:r>
              <a:rPr lang="en-US" dirty="0"/>
              <a:t>" refers to the </a:t>
            </a:r>
            <a:r>
              <a:rPr lang="en-US" i="1" dirty="0"/>
              <a:t>order</a:t>
            </a:r>
            <a:r>
              <a:rPr lang="en-US" dirty="0"/>
              <a:t> of storing bytes in computer memory. In "Big Endian" scheme, the most significant byte is stored first in the lowest memory address (or big in first), while "Little Endian" stores the least significant bytes in the lowest memory address.</a:t>
            </a:r>
          </a:p>
          <a:p>
            <a:r>
              <a:rPr lang="en-US" dirty="0"/>
              <a:t>For example, the 32-bit integer 12345678H (305419896</a:t>
            </a:r>
            <a:r>
              <a:rPr lang="en-US" baseline="-25000" dirty="0"/>
              <a:t>10</a:t>
            </a:r>
            <a:r>
              <a:rPr lang="en-US" dirty="0"/>
              <a:t>) is stored as 12H 34H 56H 78H in big endian; and 78H 56H 34H 12H in little endian. An 16-bit integer 00H 01H is interpreted as 0001H in big endian, and 0100H as little endian.</a:t>
            </a:r>
          </a:p>
          <a:p>
            <a:pPr marL="0" indent="0">
              <a:buNone/>
            </a:pPr>
            <a:endParaRPr lang="en-US" dirty="0"/>
          </a:p>
        </p:txBody>
      </p:sp>
    </p:spTree>
    <p:extLst>
      <p:ext uri="{BB962C8B-B14F-4D97-AF65-F5344CB8AC3E}">
        <p14:creationId xmlns:p14="http://schemas.microsoft.com/office/powerpoint/2010/main" val="80959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712-71B7-C341-B89D-2E5E11778EFF}"/>
              </a:ext>
            </a:extLst>
          </p:cNvPr>
          <p:cNvSpPr>
            <a:spLocks noGrp="1"/>
          </p:cNvSpPr>
          <p:nvPr>
            <p:ph type="title"/>
          </p:nvPr>
        </p:nvSpPr>
        <p:spPr/>
        <p:txBody>
          <a:bodyPr/>
          <a:lstStyle/>
          <a:p>
            <a:r>
              <a:rPr lang="en-US" dirty="0" err="1"/>
              <a:t>Pthread</a:t>
            </a:r>
            <a:r>
              <a:rPr lang="en-US" dirty="0"/>
              <a:t> examples</a:t>
            </a:r>
          </a:p>
        </p:txBody>
      </p:sp>
      <p:sp>
        <p:nvSpPr>
          <p:cNvPr id="3" name="Content Placeholder 2">
            <a:extLst>
              <a:ext uri="{FF2B5EF4-FFF2-40B4-BE49-F238E27FC236}">
                <a16:creationId xmlns:a16="http://schemas.microsoft.com/office/drawing/2014/main" id="{6B7BC21A-56FC-1248-8985-CC4B50362DA3}"/>
              </a:ext>
            </a:extLst>
          </p:cNvPr>
          <p:cNvSpPr>
            <a:spLocks noGrp="1"/>
          </p:cNvSpPr>
          <p:nvPr>
            <p:ph idx="1"/>
          </p:nvPr>
        </p:nvSpPr>
        <p:spPr/>
        <p:txBody>
          <a:bodyPr/>
          <a:lstStyle/>
          <a:p>
            <a:r>
              <a:rPr lang="en-US" dirty="0"/>
              <a:t>Run examples from </a:t>
            </a:r>
            <a:r>
              <a:rPr lang="en-US" dirty="0">
                <a:hlinkClick r:id="rId2"/>
              </a:rPr>
              <a:t>https://github.com/rishabkdoshi/CS35L/blob/master/week6/learningByDoing/pthreads.md</a:t>
            </a:r>
            <a:endParaRPr lang="en-US" dirty="0"/>
          </a:p>
        </p:txBody>
      </p:sp>
    </p:spTree>
    <p:extLst>
      <p:ext uri="{BB962C8B-B14F-4D97-AF65-F5344CB8AC3E}">
        <p14:creationId xmlns:p14="http://schemas.microsoft.com/office/powerpoint/2010/main" val="267032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1100"/>
            </a:pPr>
            <a:r>
              <a:rPr lang="en-US" dirty="0"/>
              <a:t>Ray Tracing</a:t>
            </a:r>
            <a:endParaRPr dirty="0"/>
          </a:p>
        </p:txBody>
      </p:sp>
      <p:sp>
        <p:nvSpPr>
          <p:cNvPr id="180" name="Shape 180"/>
          <p:cNvSpPr txBox="1">
            <a:spLocks noGrp="1"/>
          </p:cNvSpPr>
          <p:nvPr>
            <p:ph idx="1"/>
          </p:nvPr>
        </p:nvSpPr>
        <p:spPr>
          <a:xfrm>
            <a:off x="1981200" y="1600200"/>
            <a:ext cx="8229600" cy="452610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3600"/>
              <a:buFont typeface="Arial"/>
              <a:buChar char="•"/>
            </a:pPr>
            <a:r>
              <a:rPr lang="en-US" sz="3600">
                <a:solidFill>
                  <a:schemeClr val="dk1"/>
                </a:solidFill>
                <a:latin typeface="Calibri"/>
                <a:ea typeface="Calibri"/>
                <a:cs typeface="Calibri"/>
                <a:sym typeface="Calibri"/>
              </a:rPr>
              <a:t>An advanced computer graphics technique for rendering 3D images</a:t>
            </a:r>
            <a:endParaRPr/>
          </a:p>
          <a:p>
            <a:pPr marL="342900" indent="-342900">
              <a:lnSpc>
                <a:spcPct val="100000"/>
              </a:lnSpc>
              <a:spcBef>
                <a:spcPts val="720"/>
              </a:spcBef>
              <a:buClr>
                <a:schemeClr val="dk1"/>
              </a:buClr>
              <a:buSzPts val="3600"/>
              <a:buFont typeface="Arial"/>
              <a:buChar char="•"/>
            </a:pPr>
            <a:r>
              <a:rPr lang="en-US" sz="3600">
                <a:solidFill>
                  <a:schemeClr val="dk1"/>
                </a:solidFill>
                <a:latin typeface="Calibri"/>
                <a:ea typeface="Calibri"/>
                <a:cs typeface="Calibri"/>
                <a:sym typeface="Calibri"/>
              </a:rPr>
              <a:t>Mimics the propagation of light through objects</a:t>
            </a:r>
            <a:endParaRPr/>
          </a:p>
          <a:p>
            <a:pPr marL="342900" indent="-342900">
              <a:lnSpc>
                <a:spcPct val="100000"/>
              </a:lnSpc>
              <a:spcBef>
                <a:spcPts val="720"/>
              </a:spcBef>
              <a:buClr>
                <a:schemeClr val="dk1"/>
              </a:buClr>
              <a:buSzPts val="3600"/>
              <a:buFont typeface="Arial"/>
              <a:buChar char="•"/>
            </a:pPr>
            <a:r>
              <a:rPr lang="en-US" sz="3600">
                <a:solidFill>
                  <a:schemeClr val="dk1"/>
                </a:solidFill>
                <a:latin typeface="Calibri"/>
                <a:ea typeface="Calibri"/>
                <a:cs typeface="Calibri"/>
                <a:sym typeface="Calibri"/>
              </a:rPr>
              <a:t>Simulates the effects of a single light ray as it’s reflected or absorbed by objects in the images</a:t>
            </a:r>
            <a:endParaRPr/>
          </a:p>
        </p:txBody>
      </p:sp>
    </p:spTree>
    <p:extLst>
      <p:ext uri="{BB962C8B-B14F-4D97-AF65-F5344CB8AC3E}">
        <p14:creationId xmlns:p14="http://schemas.microsoft.com/office/powerpoint/2010/main" val="89394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a:stretch/>
        </p:blipFill>
        <p:spPr>
          <a:xfrm>
            <a:off x="1676401" y="476672"/>
            <a:ext cx="4495800" cy="3443394"/>
          </a:xfrm>
          <a:prstGeom prst="rect">
            <a:avLst/>
          </a:prstGeom>
          <a:noFill/>
          <a:ln>
            <a:noFill/>
          </a:ln>
        </p:spPr>
      </p:pic>
      <p:pic>
        <p:nvPicPr>
          <p:cNvPr id="186" name="Shape 186"/>
          <p:cNvPicPr preferRelativeResize="0"/>
          <p:nvPr/>
        </p:nvPicPr>
        <p:blipFill rotWithShape="1">
          <a:blip r:embed="rId4">
            <a:alphaModFix/>
          </a:blip>
          <a:srcRect/>
          <a:stretch/>
        </p:blipFill>
        <p:spPr>
          <a:xfrm>
            <a:off x="5943600" y="3083558"/>
            <a:ext cx="4572000" cy="3698240"/>
          </a:xfrm>
          <a:prstGeom prst="rect">
            <a:avLst/>
          </a:prstGeom>
          <a:noFill/>
          <a:ln>
            <a:noFill/>
          </a:ln>
        </p:spPr>
      </p:pic>
      <p:sp>
        <p:nvSpPr>
          <p:cNvPr id="187" name="Shape 187"/>
          <p:cNvSpPr txBox="1"/>
          <p:nvPr/>
        </p:nvSpPr>
        <p:spPr>
          <a:xfrm>
            <a:off x="6324600" y="914400"/>
            <a:ext cx="3352800" cy="523200"/>
          </a:xfrm>
          <a:prstGeom prst="rect">
            <a:avLst/>
          </a:prstGeom>
          <a:noFill/>
          <a:ln>
            <a:noFill/>
          </a:ln>
        </p:spPr>
        <p:txBody>
          <a:bodyPr spcFirstLastPara="1" wrap="square" lIns="91425" tIns="45700" rIns="91425" bIns="45700" anchor="t" anchorCtr="0">
            <a:noAutofit/>
          </a:bodyPr>
          <a:lstStyle/>
          <a:p>
            <a:pPr>
              <a:buClr>
                <a:schemeClr val="dk1"/>
              </a:buClr>
              <a:buSzPts val="700"/>
            </a:pPr>
            <a:r>
              <a:rPr lang="en-US" sz="2800" b="1">
                <a:solidFill>
                  <a:schemeClr val="dk1"/>
                </a:solidFill>
                <a:latin typeface="Calibri"/>
                <a:ea typeface="Calibri"/>
                <a:cs typeface="Calibri"/>
                <a:sym typeface="Calibri"/>
              </a:rPr>
              <a:t>Without ray tracing</a:t>
            </a:r>
            <a:endParaRPr/>
          </a:p>
        </p:txBody>
      </p:sp>
      <p:sp>
        <p:nvSpPr>
          <p:cNvPr id="188" name="Shape 188"/>
          <p:cNvSpPr txBox="1"/>
          <p:nvPr/>
        </p:nvSpPr>
        <p:spPr>
          <a:xfrm>
            <a:off x="3124200" y="4932678"/>
            <a:ext cx="2667000" cy="523200"/>
          </a:xfrm>
          <a:prstGeom prst="rect">
            <a:avLst/>
          </a:prstGeom>
          <a:noFill/>
          <a:ln>
            <a:noFill/>
          </a:ln>
        </p:spPr>
        <p:txBody>
          <a:bodyPr spcFirstLastPara="1" wrap="square" lIns="91425" tIns="45700" rIns="91425" bIns="45700" anchor="t" anchorCtr="0">
            <a:noAutofit/>
          </a:bodyPr>
          <a:lstStyle/>
          <a:p>
            <a:pPr>
              <a:buClr>
                <a:schemeClr val="dk1"/>
              </a:buClr>
              <a:buSzPts val="700"/>
            </a:pPr>
            <a:r>
              <a:rPr lang="en-US" sz="2800" b="1">
                <a:solidFill>
                  <a:schemeClr val="dk1"/>
                </a:solidFill>
                <a:latin typeface="Calibri"/>
                <a:ea typeface="Calibri"/>
                <a:cs typeface="Calibri"/>
                <a:sym typeface="Calibri"/>
              </a:rPr>
              <a:t>With ray tracing</a:t>
            </a:r>
            <a:endParaRPr/>
          </a:p>
        </p:txBody>
      </p:sp>
    </p:spTree>
    <p:extLst>
      <p:ext uri="{BB962C8B-B14F-4D97-AF65-F5344CB8AC3E}">
        <p14:creationId xmlns:p14="http://schemas.microsoft.com/office/powerpoint/2010/main" val="19016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1100"/>
            </a:pPr>
            <a:r>
              <a:rPr lang="en-US" dirty="0">
                <a:solidFill>
                  <a:schemeClr val="dk1"/>
                </a:solidFill>
                <a:ea typeface="Calibri"/>
                <a:cs typeface="Calibri"/>
                <a:sym typeface="Calibri"/>
              </a:rPr>
              <a:t>Computational</a:t>
            </a:r>
            <a:r>
              <a:rPr lang="en-US" dirty="0">
                <a:solidFill>
                  <a:schemeClr val="dk1"/>
                </a:solidFill>
                <a:latin typeface="Calibri"/>
                <a:ea typeface="Calibri"/>
                <a:cs typeface="Calibri"/>
                <a:sym typeface="Calibri"/>
              </a:rPr>
              <a:t> Resources</a:t>
            </a:r>
            <a:endParaRPr dirty="0"/>
          </a:p>
        </p:txBody>
      </p:sp>
      <p:sp>
        <p:nvSpPr>
          <p:cNvPr id="194" name="Shape 194"/>
          <p:cNvSpPr txBox="1">
            <a:spLocks noGrp="1"/>
          </p:cNvSpPr>
          <p:nvPr>
            <p:ph idx="1"/>
          </p:nvPr>
        </p:nvSpPr>
        <p:spPr>
          <a:xfrm>
            <a:off x="1981200" y="1600200"/>
            <a:ext cx="8229600" cy="4526100"/>
          </a:xfrm>
          <a:prstGeom prst="rect">
            <a:avLst/>
          </a:prstGeom>
          <a:noFill/>
          <a:ln>
            <a:noFill/>
          </a:ln>
        </p:spPr>
        <p:txBody>
          <a:bodyPr spcFirstLastPara="1" vert="horz" wrap="square" lIns="91425" tIns="45700" rIns="91425" bIns="45700" rtlCol="0" anchor="t" anchorCtr="0">
            <a:noAutofit/>
          </a:bodyPr>
          <a:lstStyle/>
          <a:p>
            <a:pPr marL="342900" indent="-279400">
              <a:spcBef>
                <a:spcPts val="0"/>
              </a:spcBef>
              <a:buClr>
                <a:schemeClr val="dk1"/>
              </a:buClr>
              <a:buSzPts val="3000"/>
              <a:buFont typeface="Arial"/>
              <a:buChar char="•"/>
            </a:pPr>
            <a:r>
              <a:rPr lang="en-US" sz="3000">
                <a:solidFill>
                  <a:schemeClr val="dk1"/>
                </a:solidFill>
                <a:latin typeface="Calibri"/>
                <a:ea typeface="Calibri"/>
                <a:cs typeface="Calibri"/>
                <a:sym typeface="Calibri"/>
              </a:rPr>
              <a:t>Ray Tracing produces a very high degree of visual realism at a high cost (</a:t>
            </a:r>
            <a:r>
              <a:rPr lang="en-US" sz="3000"/>
              <a:t>yields </a:t>
            </a:r>
            <a:r>
              <a:rPr lang="en-US" sz="3000">
                <a:solidFill>
                  <a:schemeClr val="dk1"/>
                </a:solidFill>
                <a:latin typeface="Calibri"/>
                <a:ea typeface="Calibri"/>
                <a:cs typeface="Calibri"/>
                <a:sym typeface="Calibri"/>
              </a:rPr>
              <a:t>high quality rendering)</a:t>
            </a:r>
            <a:endParaRPr sz="3000"/>
          </a:p>
          <a:p>
            <a:pPr marL="342900" indent="-279400">
              <a:spcBef>
                <a:spcPts val="0"/>
              </a:spcBef>
              <a:buClr>
                <a:schemeClr val="dk1"/>
              </a:buClr>
              <a:buSzPts val="3000"/>
              <a:buFont typeface="Calibri"/>
              <a:buChar char="•"/>
            </a:pPr>
            <a:r>
              <a:rPr lang="en-US" sz="3000">
                <a:solidFill>
                  <a:schemeClr val="dk1"/>
                </a:solidFill>
                <a:latin typeface="Calibri"/>
                <a:ea typeface="Calibri"/>
                <a:cs typeface="Calibri"/>
                <a:sym typeface="Calibri"/>
              </a:rPr>
              <a:t>The algorithm is </a:t>
            </a:r>
            <a:r>
              <a:rPr lang="en-US" sz="3000" i="1">
                <a:solidFill>
                  <a:schemeClr val="dk1"/>
                </a:solidFill>
                <a:latin typeface="Calibri"/>
                <a:ea typeface="Calibri"/>
                <a:cs typeface="Calibri"/>
                <a:sym typeface="Calibri"/>
              </a:rPr>
              <a:t>computationally intensive</a:t>
            </a:r>
            <a:r>
              <a:rPr lang="en-US" sz="3000">
                <a:solidFill>
                  <a:schemeClr val="dk1"/>
                </a:solidFill>
                <a:latin typeface="Calibri"/>
                <a:ea typeface="Calibri"/>
                <a:cs typeface="Calibri"/>
                <a:sym typeface="Calibri"/>
              </a:rPr>
              <a:t> </a:t>
            </a:r>
            <a:endParaRPr sz="3000"/>
          </a:p>
          <a:p>
            <a:pPr marL="342900" indent="-279400">
              <a:spcBef>
                <a:spcPts val="0"/>
              </a:spcBef>
              <a:buClr>
                <a:schemeClr val="dk1"/>
              </a:buClr>
              <a:buSzPts val="3000"/>
              <a:buFont typeface="Calibri"/>
              <a:buChar char="•"/>
            </a:pPr>
            <a:r>
              <a:rPr lang="en-US" sz="3000">
                <a:solidFill>
                  <a:schemeClr val="dk1"/>
                </a:solidFill>
                <a:latin typeface="Calibri"/>
                <a:ea typeface="Calibri"/>
                <a:cs typeface="Calibri"/>
                <a:sym typeface="Calibri"/>
              </a:rPr>
              <a:t>Good candidate for multithreading </a:t>
            </a:r>
            <a:r>
              <a:rPr lang="en-US" sz="3000"/>
              <a:t>(</a:t>
            </a:r>
            <a:r>
              <a:rPr lang="en-US" sz="3000">
                <a:solidFill>
                  <a:schemeClr val="dk1"/>
                </a:solidFill>
                <a:latin typeface="Calibri"/>
                <a:ea typeface="Calibri"/>
                <a:cs typeface="Calibri"/>
                <a:sym typeface="Calibri"/>
              </a:rPr>
              <a:t>embarrassingly parallel)</a:t>
            </a:r>
            <a:endParaRPr sz="3000">
              <a:solidFill>
                <a:schemeClr val="dk1"/>
              </a:solidFill>
              <a:latin typeface="Calibri"/>
              <a:ea typeface="Calibri"/>
              <a:cs typeface="Calibri"/>
              <a:sym typeface="Calibri"/>
            </a:endParaRPr>
          </a:p>
          <a:p>
            <a:pPr marL="742950" lvl="1" indent="-120650">
              <a:spcBef>
                <a:spcPts val="0"/>
              </a:spcBef>
              <a:buSzPts val="3000"/>
            </a:pPr>
            <a:r>
              <a:rPr lang="en-US" sz="3000"/>
              <a:t>Threads need not synchronize with each other, because each thread works on a different pixel</a:t>
            </a:r>
            <a:endParaRPr sz="3000"/>
          </a:p>
        </p:txBody>
      </p:sp>
    </p:spTree>
    <p:extLst>
      <p:ext uri="{BB962C8B-B14F-4D97-AF65-F5344CB8AC3E}">
        <p14:creationId xmlns:p14="http://schemas.microsoft.com/office/powerpoint/2010/main" val="13848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B433-5174-EA49-B66D-9810CD78929E}"/>
              </a:ext>
            </a:extLst>
          </p:cNvPr>
          <p:cNvSpPr>
            <a:spLocks noGrp="1"/>
          </p:cNvSpPr>
          <p:nvPr>
            <p:ph type="title"/>
          </p:nvPr>
        </p:nvSpPr>
        <p:spPr/>
        <p:txBody>
          <a:bodyPr/>
          <a:lstStyle/>
          <a:p>
            <a:r>
              <a:rPr lang="en-US" dirty="0"/>
              <a:t>Homework Steps</a:t>
            </a:r>
          </a:p>
        </p:txBody>
      </p:sp>
      <p:sp>
        <p:nvSpPr>
          <p:cNvPr id="3" name="Content Placeholder 2">
            <a:extLst>
              <a:ext uri="{FF2B5EF4-FFF2-40B4-BE49-F238E27FC236}">
                <a16:creationId xmlns:a16="http://schemas.microsoft.com/office/drawing/2014/main" id="{C64A28D8-7136-294A-AB9E-153B293B561C}"/>
              </a:ext>
            </a:extLst>
          </p:cNvPr>
          <p:cNvSpPr>
            <a:spLocks noGrp="1"/>
          </p:cNvSpPr>
          <p:nvPr>
            <p:ph idx="1"/>
          </p:nvPr>
        </p:nvSpPr>
        <p:spPr>
          <a:xfrm>
            <a:off x="838200" y="1825625"/>
            <a:ext cx="10515600" cy="4667250"/>
          </a:xfrm>
        </p:spPr>
        <p:txBody>
          <a:bodyPr>
            <a:normAutofit/>
          </a:bodyPr>
          <a:lstStyle/>
          <a:p>
            <a:r>
              <a:rPr lang="en-US" dirty="0"/>
              <a:t>You have a single threaded program, you need to implement a multi-threaded version</a:t>
            </a:r>
          </a:p>
          <a:p>
            <a:r>
              <a:rPr lang="en-US" dirty="0"/>
              <a:t>Understand what </a:t>
            </a:r>
            <a:r>
              <a:rPr lang="en-US" dirty="0" err="1"/>
              <a:t>makefile</a:t>
            </a:r>
            <a:r>
              <a:rPr lang="en-US" dirty="0"/>
              <a:t> is doing</a:t>
            </a:r>
          </a:p>
          <a:p>
            <a:r>
              <a:rPr lang="en-US" dirty="0"/>
              <a:t>Read code, starting from main function in </a:t>
            </a:r>
            <a:r>
              <a:rPr lang="en-US" dirty="0" err="1"/>
              <a:t>main.c</a:t>
            </a:r>
            <a:endParaRPr lang="en-US" dirty="0"/>
          </a:p>
          <a:p>
            <a:r>
              <a:rPr lang="en-US" dirty="0"/>
              <a:t>Don’t change any functions in any files</a:t>
            </a:r>
          </a:p>
          <a:p>
            <a:pPr lvl="1"/>
            <a:r>
              <a:rPr lang="en-US" dirty="0"/>
              <a:t>This should help you narrow down places to look for changes</a:t>
            </a:r>
          </a:p>
          <a:p>
            <a:r>
              <a:rPr lang="en-US" dirty="0"/>
              <a:t>This task of ray tracing is embarrassingly parallel</a:t>
            </a:r>
          </a:p>
          <a:p>
            <a:pPr lvl="1"/>
            <a:r>
              <a:rPr lang="en-US" dirty="0"/>
              <a:t>Identify which part of code has to be parallelized</a:t>
            </a:r>
          </a:p>
          <a:p>
            <a:pPr lvl="1"/>
            <a:r>
              <a:rPr lang="en-US" dirty="0"/>
              <a:t>Identify which variables need to be made global or passed to your thread function</a:t>
            </a:r>
          </a:p>
        </p:txBody>
      </p:sp>
    </p:spTree>
    <p:extLst>
      <p:ext uri="{BB962C8B-B14F-4D97-AF65-F5344CB8AC3E}">
        <p14:creationId xmlns:p14="http://schemas.microsoft.com/office/powerpoint/2010/main" val="358964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6A7B-977F-F349-BCF7-BFE269C0618E}"/>
              </a:ext>
            </a:extLst>
          </p:cNvPr>
          <p:cNvSpPr>
            <a:spLocks noGrp="1"/>
          </p:cNvSpPr>
          <p:nvPr>
            <p:ph type="title"/>
          </p:nvPr>
        </p:nvSpPr>
        <p:spPr/>
        <p:txBody>
          <a:bodyPr/>
          <a:lstStyle/>
          <a:p>
            <a:r>
              <a:rPr lang="en-US" dirty="0"/>
              <a:t>Presentations</a:t>
            </a:r>
          </a:p>
        </p:txBody>
      </p:sp>
      <p:sp>
        <p:nvSpPr>
          <p:cNvPr id="3" name="Content Placeholder 2">
            <a:extLst>
              <a:ext uri="{FF2B5EF4-FFF2-40B4-BE49-F238E27FC236}">
                <a16:creationId xmlns:a16="http://schemas.microsoft.com/office/drawing/2014/main" id="{89564EE7-2686-084B-91A7-538110B857D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19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D7B4-F98D-7541-B58D-A127D4D3BE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09948E6-4DA1-7F46-87A6-10232F01848F}"/>
              </a:ext>
            </a:extLst>
          </p:cNvPr>
          <p:cNvSpPr>
            <a:spLocks noGrp="1"/>
          </p:cNvSpPr>
          <p:nvPr>
            <p:ph idx="1"/>
          </p:nvPr>
        </p:nvSpPr>
        <p:spPr/>
        <p:txBody>
          <a:bodyPr/>
          <a:lstStyle/>
          <a:p>
            <a:r>
              <a:rPr lang="en-US" dirty="0">
                <a:hlinkClick r:id="rId2"/>
              </a:rPr>
              <a:t>https://www.youtube.com/watch?v=4qH4unVtJkE</a:t>
            </a:r>
            <a:endParaRPr lang="en-US" dirty="0"/>
          </a:p>
          <a:p>
            <a:r>
              <a:rPr lang="en-US" dirty="0">
                <a:hlinkClick r:id="rId3"/>
              </a:rPr>
              <a:t>https://www3.ntu.edu.sg/home/ehchua/programming/java/</a:t>
            </a:r>
            <a:r>
              <a:rPr lang="en-US">
                <a:hlinkClick r:id="rId3"/>
              </a:rPr>
              <a:t>datarepresentation.html</a:t>
            </a:r>
            <a:endParaRPr lang="en-US"/>
          </a:p>
        </p:txBody>
      </p:sp>
    </p:spTree>
    <p:extLst>
      <p:ext uri="{BB962C8B-B14F-4D97-AF65-F5344CB8AC3E}">
        <p14:creationId xmlns:p14="http://schemas.microsoft.com/office/powerpoint/2010/main" val="178605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5EF-288B-4647-98F3-E16E928DE08D}"/>
              </a:ext>
            </a:extLst>
          </p:cNvPr>
          <p:cNvSpPr>
            <a:spLocks noGrp="1"/>
          </p:cNvSpPr>
          <p:nvPr>
            <p:ph type="title"/>
          </p:nvPr>
        </p:nvSpPr>
        <p:spPr/>
        <p:txBody>
          <a:bodyPr/>
          <a:lstStyle/>
          <a:p>
            <a:r>
              <a:rPr lang="en-US" dirty="0"/>
              <a:t>Number Systems</a:t>
            </a:r>
          </a:p>
        </p:txBody>
      </p:sp>
      <p:sp>
        <p:nvSpPr>
          <p:cNvPr id="3" name="Content Placeholder 2">
            <a:extLst>
              <a:ext uri="{FF2B5EF4-FFF2-40B4-BE49-F238E27FC236}">
                <a16:creationId xmlns:a16="http://schemas.microsoft.com/office/drawing/2014/main" id="{067AB288-BD99-094B-A0A6-4BC553F008DE}"/>
              </a:ext>
            </a:extLst>
          </p:cNvPr>
          <p:cNvSpPr>
            <a:spLocks noGrp="1"/>
          </p:cNvSpPr>
          <p:nvPr>
            <p:ph idx="1"/>
          </p:nvPr>
        </p:nvSpPr>
        <p:spPr/>
        <p:txBody>
          <a:bodyPr>
            <a:normAutofit/>
          </a:bodyPr>
          <a:lstStyle/>
          <a:p>
            <a:r>
              <a:rPr lang="en-US" dirty="0"/>
              <a:t>We are all familiar with decimal numbers.</a:t>
            </a:r>
          </a:p>
          <a:p>
            <a:pPr marL="0" indent="0">
              <a:buNone/>
            </a:pPr>
            <a:r>
              <a:rPr lang="en-US" dirty="0"/>
              <a:t>Ex: 735 = 700 + 30 + 5 = 7×10^2 + 3×10^1 + 5×10^0</a:t>
            </a:r>
          </a:p>
          <a:p>
            <a:pPr marL="0" indent="0">
              <a:buNone/>
            </a:pPr>
            <a:endParaRPr lang="en-US" dirty="0"/>
          </a:p>
          <a:p>
            <a:pPr marL="0" indent="0">
              <a:buNone/>
            </a:pPr>
            <a:r>
              <a:rPr lang="en-US" dirty="0"/>
              <a:t>In decimal system, the base is 10. </a:t>
            </a:r>
          </a:p>
          <a:p>
            <a:pPr marL="0" indent="0">
              <a:buNone/>
            </a:pPr>
            <a:endParaRPr lang="en-US" dirty="0"/>
          </a:p>
          <a:p>
            <a:pPr marL="0" indent="0">
              <a:buNone/>
            </a:pPr>
            <a:r>
              <a:rPr lang="en-US" dirty="0"/>
              <a:t>Base is the number(raised to the power) you multiply with for every position in the number.</a:t>
            </a:r>
          </a:p>
          <a:p>
            <a:pPr marL="0" indent="0">
              <a:buNone/>
            </a:pPr>
            <a:r>
              <a:rPr lang="en-US" dirty="0"/>
              <a:t>Base is the number of digits in that number system.</a:t>
            </a:r>
          </a:p>
          <a:p>
            <a:pPr marL="0" indent="0">
              <a:buNone/>
            </a:pPr>
            <a:endParaRPr lang="en-US" dirty="0"/>
          </a:p>
        </p:txBody>
      </p:sp>
    </p:spTree>
    <p:extLst>
      <p:ext uri="{BB962C8B-B14F-4D97-AF65-F5344CB8AC3E}">
        <p14:creationId xmlns:p14="http://schemas.microsoft.com/office/powerpoint/2010/main" val="405983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E48B-A425-7E4B-BBC3-07F3C65945F0}"/>
              </a:ext>
            </a:extLst>
          </p:cNvPr>
          <p:cNvSpPr>
            <a:spLocks noGrp="1"/>
          </p:cNvSpPr>
          <p:nvPr>
            <p:ph type="title"/>
          </p:nvPr>
        </p:nvSpPr>
        <p:spPr/>
        <p:txBody>
          <a:bodyPr/>
          <a:lstStyle/>
          <a:p>
            <a:r>
              <a:rPr lang="en-US" dirty="0"/>
              <a:t>Binary Number System</a:t>
            </a:r>
          </a:p>
        </p:txBody>
      </p:sp>
      <p:sp>
        <p:nvSpPr>
          <p:cNvPr id="3" name="Content Placeholder 2">
            <a:extLst>
              <a:ext uri="{FF2B5EF4-FFF2-40B4-BE49-F238E27FC236}">
                <a16:creationId xmlns:a16="http://schemas.microsoft.com/office/drawing/2014/main" id="{F9912BDA-2663-9148-9BCA-F20D523AAF1E}"/>
              </a:ext>
            </a:extLst>
          </p:cNvPr>
          <p:cNvSpPr>
            <a:spLocks noGrp="1"/>
          </p:cNvSpPr>
          <p:nvPr>
            <p:ph idx="1"/>
          </p:nvPr>
        </p:nvSpPr>
        <p:spPr/>
        <p:txBody>
          <a:bodyPr/>
          <a:lstStyle/>
          <a:p>
            <a:pPr marL="0" indent="0">
              <a:buNone/>
            </a:pPr>
            <a:r>
              <a:rPr lang="en-US" dirty="0"/>
              <a:t>Binary - Base is 2. Only two digits allowed 0 or 1.</a:t>
            </a:r>
          </a:p>
          <a:p>
            <a:pPr marL="0" indent="0">
              <a:buNone/>
            </a:pPr>
            <a:endParaRPr lang="en-US" dirty="0"/>
          </a:p>
          <a:p>
            <a:pPr marL="0" indent="0">
              <a:buNone/>
            </a:pPr>
            <a:r>
              <a:rPr lang="en-US" dirty="0"/>
              <a:t>Ex: 101 is a valid binary (base 2) number</a:t>
            </a:r>
          </a:p>
          <a:p>
            <a:pPr marL="0" indent="0">
              <a:buNone/>
            </a:pPr>
            <a:endParaRPr lang="en-US" dirty="0"/>
          </a:p>
          <a:p>
            <a:pPr marL="0" indent="0">
              <a:buNone/>
            </a:pPr>
            <a:r>
              <a:rPr lang="en-US" dirty="0"/>
              <a:t>Converting binary to decimal:</a:t>
            </a:r>
          </a:p>
          <a:p>
            <a:pPr marL="0" indent="0">
              <a:buNone/>
            </a:pPr>
            <a:endParaRPr lang="en-US" dirty="0"/>
          </a:p>
          <a:p>
            <a:pPr marL="0" indent="0">
              <a:buNone/>
            </a:pPr>
            <a:r>
              <a:rPr lang="en-US" dirty="0"/>
              <a:t>101 (base 2) = 1 x 2^2 + 0 x 2^1 + 1 x 2^0 = 4 + 0 + 1 = 5 (base 10)</a:t>
            </a:r>
          </a:p>
        </p:txBody>
      </p:sp>
    </p:spTree>
    <p:extLst>
      <p:ext uri="{BB962C8B-B14F-4D97-AF65-F5344CB8AC3E}">
        <p14:creationId xmlns:p14="http://schemas.microsoft.com/office/powerpoint/2010/main" val="224930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5F2-4066-5344-9C5A-356689AF8B7E}"/>
              </a:ext>
            </a:extLst>
          </p:cNvPr>
          <p:cNvSpPr>
            <a:spLocks noGrp="1"/>
          </p:cNvSpPr>
          <p:nvPr>
            <p:ph type="title"/>
          </p:nvPr>
        </p:nvSpPr>
        <p:spPr/>
        <p:txBody>
          <a:bodyPr/>
          <a:lstStyle/>
          <a:p>
            <a:r>
              <a:rPr lang="en-US" dirty="0"/>
              <a:t>Converting Decimal to Binary</a:t>
            </a:r>
          </a:p>
        </p:txBody>
      </p:sp>
      <p:pic>
        <p:nvPicPr>
          <p:cNvPr id="4" name="Content Placeholder 3">
            <a:extLst>
              <a:ext uri="{FF2B5EF4-FFF2-40B4-BE49-F238E27FC236}">
                <a16:creationId xmlns:a16="http://schemas.microsoft.com/office/drawing/2014/main" id="{F6F6DF04-4066-D447-962E-D76021DA8368}"/>
              </a:ext>
            </a:extLst>
          </p:cNvPr>
          <p:cNvPicPr>
            <a:picLocks noGrp="1" noChangeAspect="1"/>
          </p:cNvPicPr>
          <p:nvPr>
            <p:ph idx="1"/>
          </p:nvPr>
        </p:nvPicPr>
        <p:blipFill>
          <a:blip r:embed="rId2"/>
          <a:stretch>
            <a:fillRect/>
          </a:stretch>
        </p:blipFill>
        <p:spPr>
          <a:xfrm>
            <a:off x="3251339" y="1950204"/>
            <a:ext cx="4243743" cy="3868335"/>
          </a:xfrm>
          <a:prstGeom prst="rect">
            <a:avLst/>
          </a:prstGeom>
        </p:spPr>
      </p:pic>
    </p:spTree>
    <p:extLst>
      <p:ext uri="{BB962C8B-B14F-4D97-AF65-F5344CB8AC3E}">
        <p14:creationId xmlns:p14="http://schemas.microsoft.com/office/powerpoint/2010/main" val="10114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C7D5-F64E-9E46-9D20-C390FC95E3E3}"/>
              </a:ext>
            </a:extLst>
          </p:cNvPr>
          <p:cNvSpPr>
            <a:spLocks noGrp="1"/>
          </p:cNvSpPr>
          <p:nvPr>
            <p:ph type="title"/>
          </p:nvPr>
        </p:nvSpPr>
        <p:spPr/>
        <p:txBody>
          <a:bodyPr/>
          <a:lstStyle/>
          <a:p>
            <a:r>
              <a:rPr lang="en-US" dirty="0"/>
              <a:t>Octal Number System</a:t>
            </a:r>
          </a:p>
        </p:txBody>
      </p:sp>
      <p:sp>
        <p:nvSpPr>
          <p:cNvPr id="3" name="Content Placeholder 2">
            <a:extLst>
              <a:ext uri="{FF2B5EF4-FFF2-40B4-BE49-F238E27FC236}">
                <a16:creationId xmlns:a16="http://schemas.microsoft.com/office/drawing/2014/main" id="{2879237C-3580-F24D-836F-D66B18F170DE}"/>
              </a:ext>
            </a:extLst>
          </p:cNvPr>
          <p:cNvSpPr>
            <a:spLocks noGrp="1"/>
          </p:cNvSpPr>
          <p:nvPr>
            <p:ph idx="1"/>
          </p:nvPr>
        </p:nvSpPr>
        <p:spPr/>
        <p:txBody>
          <a:bodyPr/>
          <a:lstStyle/>
          <a:p>
            <a:pPr marL="0" indent="0">
              <a:buNone/>
            </a:pPr>
            <a:r>
              <a:rPr lang="en-US" dirty="0"/>
              <a:t>Octal - Base is 8. Only eight digits allowed 0 – 7 (inclusive).</a:t>
            </a:r>
          </a:p>
          <a:p>
            <a:pPr marL="0" indent="0">
              <a:buNone/>
            </a:pPr>
            <a:endParaRPr lang="en-US" dirty="0"/>
          </a:p>
          <a:p>
            <a:pPr marL="0" indent="0">
              <a:buNone/>
            </a:pPr>
            <a:r>
              <a:rPr lang="en-US" dirty="0"/>
              <a:t>Ex: 731 is a valid octal (base 8) number</a:t>
            </a:r>
          </a:p>
          <a:p>
            <a:pPr marL="0" indent="0">
              <a:buNone/>
            </a:pPr>
            <a:endParaRPr lang="en-US" dirty="0"/>
          </a:p>
          <a:p>
            <a:pPr marL="0" indent="0">
              <a:buNone/>
            </a:pPr>
            <a:r>
              <a:rPr lang="en-US" dirty="0"/>
              <a:t>Converting octal to decimal:</a:t>
            </a:r>
          </a:p>
          <a:p>
            <a:pPr marL="0" indent="0">
              <a:buNone/>
            </a:pPr>
            <a:endParaRPr lang="en-US" dirty="0"/>
          </a:p>
          <a:p>
            <a:pPr marL="0" indent="0">
              <a:buNone/>
            </a:pPr>
            <a:r>
              <a:rPr lang="en-US" dirty="0"/>
              <a:t>731 (base 8) = 7 x 8^2 + 3 x 8^1 + 1 x 8^0 = 473 (base 10)</a:t>
            </a:r>
          </a:p>
          <a:p>
            <a:endParaRPr lang="en-US" dirty="0"/>
          </a:p>
        </p:txBody>
      </p:sp>
    </p:spTree>
    <p:extLst>
      <p:ext uri="{BB962C8B-B14F-4D97-AF65-F5344CB8AC3E}">
        <p14:creationId xmlns:p14="http://schemas.microsoft.com/office/powerpoint/2010/main" val="18819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4A5C-BF1E-2E41-BAF5-88C6A601D4EB}"/>
              </a:ext>
            </a:extLst>
          </p:cNvPr>
          <p:cNvSpPr>
            <a:spLocks noGrp="1"/>
          </p:cNvSpPr>
          <p:nvPr>
            <p:ph type="title"/>
          </p:nvPr>
        </p:nvSpPr>
        <p:spPr/>
        <p:txBody>
          <a:bodyPr/>
          <a:lstStyle/>
          <a:p>
            <a:r>
              <a:rPr lang="en-US" dirty="0"/>
              <a:t>Converting decimal to octal?</a:t>
            </a:r>
          </a:p>
        </p:txBody>
      </p:sp>
      <p:sp>
        <p:nvSpPr>
          <p:cNvPr id="3" name="Content Placeholder 2">
            <a:extLst>
              <a:ext uri="{FF2B5EF4-FFF2-40B4-BE49-F238E27FC236}">
                <a16:creationId xmlns:a16="http://schemas.microsoft.com/office/drawing/2014/main" id="{E5192B04-717A-324F-9DA5-C0C20230B634}"/>
              </a:ext>
            </a:extLst>
          </p:cNvPr>
          <p:cNvSpPr>
            <a:spLocks noGrp="1"/>
          </p:cNvSpPr>
          <p:nvPr>
            <p:ph idx="1"/>
          </p:nvPr>
        </p:nvSpPr>
        <p:spPr/>
        <p:txBody>
          <a:bodyPr/>
          <a:lstStyle/>
          <a:p>
            <a:r>
              <a:rPr lang="en-US" dirty="0"/>
              <a:t>Same remainder technique.</a:t>
            </a:r>
          </a:p>
          <a:p>
            <a:endParaRPr lang="en-US" dirty="0"/>
          </a:p>
          <a:p>
            <a:endParaRPr lang="en-US" dirty="0"/>
          </a:p>
        </p:txBody>
      </p:sp>
      <p:graphicFrame>
        <p:nvGraphicFramePr>
          <p:cNvPr id="4" name="Table 3">
            <a:extLst>
              <a:ext uri="{FF2B5EF4-FFF2-40B4-BE49-F238E27FC236}">
                <a16:creationId xmlns:a16="http://schemas.microsoft.com/office/drawing/2014/main" id="{096B0A55-8379-7E45-AA80-6681A6377997}"/>
              </a:ext>
            </a:extLst>
          </p:cNvPr>
          <p:cNvGraphicFramePr>
            <a:graphicFrameLocks noGrp="1"/>
          </p:cNvGraphicFramePr>
          <p:nvPr>
            <p:extLst>
              <p:ext uri="{D42A27DB-BD31-4B8C-83A1-F6EECF244321}">
                <p14:modId xmlns:p14="http://schemas.microsoft.com/office/powerpoint/2010/main" val="3292342170"/>
              </p:ext>
            </p:extLst>
          </p:nvPr>
        </p:nvGraphicFramePr>
        <p:xfrm>
          <a:off x="2428407" y="2678809"/>
          <a:ext cx="5771211" cy="1854200"/>
        </p:xfrm>
        <a:graphic>
          <a:graphicData uri="http://schemas.openxmlformats.org/drawingml/2006/table">
            <a:tbl>
              <a:tblPr firstRow="1" bandRow="1">
                <a:tableStyleId>{1FECB4D8-DB02-4DC6-A0A2-4F2EBAE1DC90}</a:tableStyleId>
              </a:tblPr>
              <a:tblGrid>
                <a:gridCol w="1923737">
                  <a:extLst>
                    <a:ext uri="{9D8B030D-6E8A-4147-A177-3AD203B41FA5}">
                      <a16:colId xmlns:a16="http://schemas.microsoft.com/office/drawing/2014/main" val="3135952517"/>
                    </a:ext>
                  </a:extLst>
                </a:gridCol>
                <a:gridCol w="1923737">
                  <a:extLst>
                    <a:ext uri="{9D8B030D-6E8A-4147-A177-3AD203B41FA5}">
                      <a16:colId xmlns:a16="http://schemas.microsoft.com/office/drawing/2014/main" val="732191291"/>
                    </a:ext>
                  </a:extLst>
                </a:gridCol>
                <a:gridCol w="1923737">
                  <a:extLst>
                    <a:ext uri="{9D8B030D-6E8A-4147-A177-3AD203B41FA5}">
                      <a16:colId xmlns:a16="http://schemas.microsoft.com/office/drawing/2014/main" val="3534754827"/>
                    </a:ext>
                  </a:extLst>
                </a:gridCol>
              </a:tblGrid>
              <a:tr h="370840">
                <a:tc>
                  <a:txBody>
                    <a:bodyPr/>
                    <a:lstStyle/>
                    <a:p>
                      <a:endParaRPr lang="en-US" dirty="0"/>
                    </a:p>
                  </a:txBody>
                  <a:tcPr/>
                </a:tc>
                <a:tc>
                  <a:txBody>
                    <a:bodyPr/>
                    <a:lstStyle/>
                    <a:p>
                      <a:r>
                        <a:rPr lang="en-US" dirty="0"/>
                        <a:t>Number</a:t>
                      </a:r>
                    </a:p>
                  </a:txBody>
                  <a:tcPr/>
                </a:tc>
                <a:tc>
                  <a:txBody>
                    <a:bodyPr/>
                    <a:lstStyle/>
                    <a:p>
                      <a:r>
                        <a:rPr lang="en-US" dirty="0"/>
                        <a:t>Remainder</a:t>
                      </a:r>
                    </a:p>
                  </a:txBody>
                  <a:tcPr/>
                </a:tc>
                <a:extLst>
                  <a:ext uri="{0D108BD9-81ED-4DB2-BD59-A6C34878D82A}">
                    <a16:rowId xmlns:a16="http://schemas.microsoft.com/office/drawing/2014/main" val="3926224917"/>
                  </a:ext>
                </a:extLst>
              </a:tr>
              <a:tr h="370840">
                <a:tc>
                  <a:txBody>
                    <a:bodyPr/>
                    <a:lstStyle/>
                    <a:p>
                      <a:r>
                        <a:rPr lang="en-US" dirty="0"/>
                        <a:t>8</a:t>
                      </a:r>
                    </a:p>
                  </a:txBody>
                  <a:tcPr/>
                </a:tc>
                <a:tc>
                  <a:txBody>
                    <a:bodyPr/>
                    <a:lstStyle/>
                    <a:p>
                      <a:r>
                        <a:rPr lang="en-US" dirty="0"/>
                        <a:t>650</a:t>
                      </a:r>
                    </a:p>
                  </a:txBody>
                  <a:tcPr/>
                </a:tc>
                <a:tc>
                  <a:txBody>
                    <a:bodyPr/>
                    <a:lstStyle/>
                    <a:p>
                      <a:endParaRPr lang="en-US" dirty="0"/>
                    </a:p>
                  </a:txBody>
                  <a:tcPr/>
                </a:tc>
                <a:extLst>
                  <a:ext uri="{0D108BD9-81ED-4DB2-BD59-A6C34878D82A}">
                    <a16:rowId xmlns:a16="http://schemas.microsoft.com/office/drawing/2014/main" val="1759108048"/>
                  </a:ext>
                </a:extLst>
              </a:tr>
              <a:tr h="370840">
                <a:tc>
                  <a:txBody>
                    <a:bodyPr/>
                    <a:lstStyle/>
                    <a:p>
                      <a:r>
                        <a:rPr lang="en-US" dirty="0"/>
                        <a:t>8</a:t>
                      </a:r>
                    </a:p>
                  </a:txBody>
                  <a:tcPr/>
                </a:tc>
                <a:tc>
                  <a:txBody>
                    <a:bodyPr/>
                    <a:lstStyle/>
                    <a:p>
                      <a:r>
                        <a:rPr lang="en-US" dirty="0"/>
                        <a:t>81</a:t>
                      </a:r>
                    </a:p>
                  </a:txBody>
                  <a:tcPr/>
                </a:tc>
                <a:tc>
                  <a:txBody>
                    <a:bodyPr/>
                    <a:lstStyle/>
                    <a:p>
                      <a:r>
                        <a:rPr lang="en-US" dirty="0"/>
                        <a:t>2</a:t>
                      </a:r>
                    </a:p>
                  </a:txBody>
                  <a:tcPr/>
                </a:tc>
                <a:extLst>
                  <a:ext uri="{0D108BD9-81ED-4DB2-BD59-A6C34878D82A}">
                    <a16:rowId xmlns:a16="http://schemas.microsoft.com/office/drawing/2014/main" val="2396848833"/>
                  </a:ext>
                </a:extLst>
              </a:tr>
              <a:tr h="370840">
                <a:tc>
                  <a:txBody>
                    <a:bodyPr/>
                    <a:lstStyle/>
                    <a:p>
                      <a:r>
                        <a:rPr lang="en-US" dirty="0"/>
                        <a:t>8</a:t>
                      </a:r>
                    </a:p>
                  </a:txBody>
                  <a:tcPr/>
                </a:tc>
                <a:tc>
                  <a:txBody>
                    <a:bodyPr/>
                    <a:lstStyle/>
                    <a:p>
                      <a:r>
                        <a:rPr lang="en-US" dirty="0"/>
                        <a:t>10</a:t>
                      </a:r>
                    </a:p>
                  </a:txBody>
                  <a:tcPr/>
                </a:tc>
                <a:tc>
                  <a:txBody>
                    <a:bodyPr/>
                    <a:lstStyle/>
                    <a:p>
                      <a:r>
                        <a:rPr lang="en-US" dirty="0"/>
                        <a:t>1</a:t>
                      </a:r>
                    </a:p>
                  </a:txBody>
                  <a:tcPr/>
                </a:tc>
                <a:extLst>
                  <a:ext uri="{0D108BD9-81ED-4DB2-BD59-A6C34878D82A}">
                    <a16:rowId xmlns:a16="http://schemas.microsoft.com/office/drawing/2014/main" val="1674946557"/>
                  </a:ext>
                </a:extLst>
              </a:tr>
              <a:tr h="370840">
                <a:tc>
                  <a:txBody>
                    <a:bodyPr/>
                    <a:lstStyle/>
                    <a:p>
                      <a:r>
                        <a:rPr lang="en-US" dirty="0"/>
                        <a:t>8</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137402845"/>
                  </a:ext>
                </a:extLst>
              </a:tr>
            </a:tbl>
          </a:graphicData>
        </a:graphic>
      </p:graphicFrame>
      <p:cxnSp>
        <p:nvCxnSpPr>
          <p:cNvPr id="6" name="Straight Connector 5">
            <a:extLst>
              <a:ext uri="{FF2B5EF4-FFF2-40B4-BE49-F238E27FC236}">
                <a16:creationId xmlns:a16="http://schemas.microsoft.com/office/drawing/2014/main" id="{06BF2321-A4F8-2F4F-95C3-C464A5EABCAA}"/>
              </a:ext>
            </a:extLst>
          </p:cNvPr>
          <p:cNvCxnSpPr/>
          <p:nvPr/>
        </p:nvCxnSpPr>
        <p:spPr>
          <a:xfrm>
            <a:off x="3582649" y="2683239"/>
            <a:ext cx="0" cy="18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9FFD83B-485E-D445-81C8-74FD2117A5B3}"/>
              </a:ext>
            </a:extLst>
          </p:cNvPr>
          <p:cNvCxnSpPr>
            <a:cxnSpLocks/>
          </p:cNvCxnSpPr>
          <p:nvPr/>
        </p:nvCxnSpPr>
        <p:spPr>
          <a:xfrm>
            <a:off x="4094813" y="4811843"/>
            <a:ext cx="33852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59DBCFC-0F1E-C54C-B735-6B43B57E90F1}"/>
              </a:ext>
            </a:extLst>
          </p:cNvPr>
          <p:cNvCxnSpPr/>
          <p:nvPr/>
        </p:nvCxnSpPr>
        <p:spPr>
          <a:xfrm flipV="1">
            <a:off x="7480092" y="3552669"/>
            <a:ext cx="0" cy="12591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4B759CB-ADC5-BB42-B280-63C7AD1BFCB8}"/>
              </a:ext>
            </a:extLst>
          </p:cNvPr>
          <p:cNvSpPr txBox="1"/>
          <p:nvPr/>
        </p:nvSpPr>
        <p:spPr>
          <a:xfrm>
            <a:off x="8559385" y="5006715"/>
            <a:ext cx="2908092" cy="369332"/>
          </a:xfrm>
          <a:prstGeom prst="rect">
            <a:avLst/>
          </a:prstGeom>
          <a:noFill/>
        </p:spPr>
        <p:txBody>
          <a:bodyPr wrap="square" rtlCol="0">
            <a:spAutoFit/>
          </a:bodyPr>
          <a:lstStyle/>
          <a:p>
            <a:r>
              <a:rPr lang="en-US" dirty="0"/>
              <a:t>650(base 10) = 1212(base 8)</a:t>
            </a:r>
          </a:p>
        </p:txBody>
      </p:sp>
    </p:spTree>
    <p:extLst>
      <p:ext uri="{BB962C8B-B14F-4D97-AF65-F5344CB8AC3E}">
        <p14:creationId xmlns:p14="http://schemas.microsoft.com/office/powerpoint/2010/main" val="31536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851D-2CD2-D545-BA16-A1F4BAD69B0C}"/>
              </a:ext>
            </a:extLst>
          </p:cNvPr>
          <p:cNvSpPr>
            <a:spLocks noGrp="1"/>
          </p:cNvSpPr>
          <p:nvPr>
            <p:ph type="title"/>
          </p:nvPr>
        </p:nvSpPr>
        <p:spPr/>
        <p:txBody>
          <a:bodyPr/>
          <a:lstStyle/>
          <a:p>
            <a:r>
              <a:rPr lang="en-US" dirty="0"/>
              <a:t>Hexadecimal Number System</a:t>
            </a:r>
          </a:p>
        </p:txBody>
      </p:sp>
      <p:sp>
        <p:nvSpPr>
          <p:cNvPr id="3" name="Content Placeholder 2">
            <a:extLst>
              <a:ext uri="{FF2B5EF4-FFF2-40B4-BE49-F238E27FC236}">
                <a16:creationId xmlns:a16="http://schemas.microsoft.com/office/drawing/2014/main" id="{0F260970-7BBB-054C-A1FE-970C90C5587D}"/>
              </a:ext>
            </a:extLst>
          </p:cNvPr>
          <p:cNvSpPr>
            <a:spLocks noGrp="1"/>
          </p:cNvSpPr>
          <p:nvPr>
            <p:ph idx="1"/>
          </p:nvPr>
        </p:nvSpPr>
        <p:spPr/>
        <p:txBody>
          <a:bodyPr>
            <a:normAutofit lnSpcReduction="10000"/>
          </a:bodyPr>
          <a:lstStyle/>
          <a:p>
            <a:pPr marL="0" indent="0">
              <a:buNone/>
            </a:pPr>
            <a:r>
              <a:rPr lang="en-US" dirty="0"/>
              <a:t>Octal - Base is 16. Sixteen digits allowed </a:t>
            </a:r>
          </a:p>
          <a:p>
            <a:r>
              <a:rPr lang="en-US" dirty="0"/>
              <a:t>0 – 9</a:t>
            </a:r>
          </a:p>
          <a:p>
            <a:r>
              <a:rPr lang="en-US" dirty="0"/>
              <a:t>A – F (A – 10, B – 11, C-12, D-13, E-14, F-15)</a:t>
            </a:r>
          </a:p>
          <a:p>
            <a:pPr marL="0" indent="0">
              <a:buNone/>
            </a:pPr>
            <a:endParaRPr lang="en-US" dirty="0"/>
          </a:p>
          <a:p>
            <a:pPr marL="0" indent="0">
              <a:buNone/>
            </a:pPr>
            <a:r>
              <a:rPr lang="en-US" dirty="0"/>
              <a:t>Ex: A3E is a valid hexadecimal (base 16) number</a:t>
            </a:r>
          </a:p>
          <a:p>
            <a:pPr marL="0" indent="0">
              <a:buNone/>
            </a:pPr>
            <a:endParaRPr lang="en-US" dirty="0"/>
          </a:p>
          <a:p>
            <a:pPr marL="0" indent="0">
              <a:buNone/>
            </a:pPr>
            <a:r>
              <a:rPr lang="en-US" dirty="0"/>
              <a:t>Converting hexadecimal to decimal:</a:t>
            </a:r>
          </a:p>
          <a:p>
            <a:pPr marL="0" indent="0">
              <a:buNone/>
            </a:pPr>
            <a:endParaRPr lang="en-US" dirty="0"/>
          </a:p>
          <a:p>
            <a:pPr marL="0" indent="0">
              <a:buNone/>
            </a:pPr>
            <a:r>
              <a:rPr lang="en-US" dirty="0"/>
              <a:t>A3E (base 16) = 10 x 16^2 + 3 x 16^1 + 14 x 16^0 = 2622 (base 10)</a:t>
            </a:r>
          </a:p>
          <a:p>
            <a:endParaRPr lang="en-US" dirty="0"/>
          </a:p>
          <a:p>
            <a:endParaRPr lang="en-US" dirty="0"/>
          </a:p>
        </p:txBody>
      </p:sp>
    </p:spTree>
    <p:extLst>
      <p:ext uri="{BB962C8B-B14F-4D97-AF65-F5344CB8AC3E}">
        <p14:creationId xmlns:p14="http://schemas.microsoft.com/office/powerpoint/2010/main" val="352325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8D2D-A3C2-364B-9594-F781EF8CE359}"/>
              </a:ext>
            </a:extLst>
          </p:cNvPr>
          <p:cNvSpPr>
            <a:spLocks noGrp="1"/>
          </p:cNvSpPr>
          <p:nvPr>
            <p:ph type="title"/>
          </p:nvPr>
        </p:nvSpPr>
        <p:spPr/>
        <p:txBody>
          <a:bodyPr/>
          <a:lstStyle/>
          <a:p>
            <a:r>
              <a:rPr lang="en-US" dirty="0"/>
              <a:t>Conversion across base systems</a:t>
            </a:r>
          </a:p>
        </p:txBody>
      </p:sp>
      <p:sp>
        <p:nvSpPr>
          <p:cNvPr id="3" name="Content Placeholder 2">
            <a:extLst>
              <a:ext uri="{FF2B5EF4-FFF2-40B4-BE49-F238E27FC236}">
                <a16:creationId xmlns:a16="http://schemas.microsoft.com/office/drawing/2014/main" id="{CAF12210-C6F4-5C40-A060-4C446E0F9475}"/>
              </a:ext>
            </a:extLst>
          </p:cNvPr>
          <p:cNvSpPr>
            <a:spLocks noGrp="1"/>
          </p:cNvSpPr>
          <p:nvPr>
            <p:ph idx="1"/>
          </p:nvPr>
        </p:nvSpPr>
        <p:spPr/>
        <p:txBody>
          <a:bodyPr/>
          <a:lstStyle/>
          <a:p>
            <a:r>
              <a:rPr lang="en-US" dirty="0"/>
              <a:t>How to convert Base 4 to Base 3</a:t>
            </a:r>
          </a:p>
          <a:p>
            <a:pPr lvl="1"/>
            <a:r>
              <a:rPr lang="en-US" dirty="0"/>
              <a:t>Convert original number to decimal</a:t>
            </a:r>
          </a:p>
          <a:p>
            <a:pPr lvl="1"/>
            <a:r>
              <a:rPr lang="en-US" dirty="0"/>
              <a:t>Use remainder technique to convert decimal number in </a:t>
            </a:r>
            <a:r>
              <a:rPr lang="en-US" dirty="0" err="1"/>
              <a:t>prev</a:t>
            </a:r>
            <a:r>
              <a:rPr lang="en-US" dirty="0"/>
              <a:t> step.</a:t>
            </a:r>
          </a:p>
          <a:p>
            <a:r>
              <a:rPr lang="en-US" dirty="0"/>
              <a:t>Ex: Convert 1023(base 4) to (base 3)</a:t>
            </a:r>
          </a:p>
          <a:p>
            <a:pPr lvl="1"/>
            <a:r>
              <a:rPr lang="en-US" dirty="0"/>
              <a:t>1023(base 4)  = 75 (base 10)</a:t>
            </a:r>
          </a:p>
          <a:p>
            <a:pPr lvl="1"/>
            <a:r>
              <a:rPr lang="en-US" dirty="0"/>
              <a:t>Using remainder with repeated division technique 75(base 10) is 2210(base 3)</a:t>
            </a:r>
          </a:p>
          <a:p>
            <a:pPr lvl="1"/>
            <a:r>
              <a:rPr lang="en-US" dirty="0"/>
              <a:t>Summarizing: 1023(base 4) -&gt; 75(base 10) -&gt; 2210 (base 3)</a:t>
            </a:r>
          </a:p>
          <a:p>
            <a:pPr lvl="1"/>
            <a:endParaRPr lang="en-US" dirty="0"/>
          </a:p>
        </p:txBody>
      </p:sp>
    </p:spTree>
    <p:extLst>
      <p:ext uri="{BB962C8B-B14F-4D97-AF65-F5344CB8AC3E}">
        <p14:creationId xmlns:p14="http://schemas.microsoft.com/office/powerpoint/2010/main" val="4154324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1064</Words>
  <Application>Microsoft Macintosh PowerPoint</Application>
  <PresentationFormat>Widescreen</PresentationFormat>
  <Paragraphs>201</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CS35L  Week 6 Lecture 2</vt:lpstr>
      <vt:lpstr>Overview</vt:lpstr>
      <vt:lpstr>Number Systems</vt:lpstr>
      <vt:lpstr>Binary Number System</vt:lpstr>
      <vt:lpstr>Converting Decimal to Binary</vt:lpstr>
      <vt:lpstr>Octal Number System</vt:lpstr>
      <vt:lpstr>Converting decimal to octal?</vt:lpstr>
      <vt:lpstr>Hexadecimal Number System</vt:lpstr>
      <vt:lpstr>Conversion across base systems</vt:lpstr>
      <vt:lpstr>Computer Memory and Data Representation</vt:lpstr>
      <vt:lpstr>Interesting Story: Rosette Stone and the Decipherment of Egyptian Hieroglyphs</vt:lpstr>
      <vt:lpstr>Integer Representation</vt:lpstr>
      <vt:lpstr>Unsigned Representation</vt:lpstr>
      <vt:lpstr>Sign-Magnitude representation</vt:lpstr>
      <vt:lpstr>Problems</vt:lpstr>
      <vt:lpstr>1s complement representation</vt:lpstr>
      <vt:lpstr>Problems</vt:lpstr>
      <vt:lpstr>2s complement</vt:lpstr>
      <vt:lpstr>Any problems?</vt:lpstr>
      <vt:lpstr>Endianness</vt:lpstr>
      <vt:lpstr>Pthread examples</vt:lpstr>
      <vt:lpstr>Ray Tracing</vt:lpstr>
      <vt:lpstr>PowerPoint Presentation</vt:lpstr>
      <vt:lpstr>Computational Resources</vt:lpstr>
      <vt:lpstr>Homework Steps</vt:lpstr>
      <vt:lpstr>Presentations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CS35L  Week 6 Lecture 2</dc:title>
  <dc:creator>Rishab Ketan Doshi</dc:creator>
  <cp:lastModifiedBy>Rishab Ketan Doshi</cp:lastModifiedBy>
  <cp:revision>11</cp:revision>
  <dcterms:created xsi:type="dcterms:W3CDTF">2019-05-09T20:11:55Z</dcterms:created>
  <dcterms:modified xsi:type="dcterms:W3CDTF">2019-05-09T22:46:27Z</dcterms:modified>
</cp:coreProperties>
</file>