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77" r:id="rId2"/>
    <p:sldId id="261" r:id="rId3"/>
    <p:sldId id="262" r:id="rId4"/>
    <p:sldId id="263" r:id="rId5"/>
    <p:sldId id="265" r:id="rId6"/>
    <p:sldId id="266" r:id="rId7"/>
    <p:sldId id="267" r:id="rId8"/>
    <p:sldId id="268" r:id="rId9"/>
    <p:sldId id="269" r:id="rId10"/>
    <p:sldId id="259" r:id="rId11"/>
    <p:sldId id="272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9F71"/>
    <a:srgbClr val="C3FA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4" autoAdjust="0"/>
    <p:restoredTop sz="94428"/>
  </p:normalViewPr>
  <p:slideViewPr>
    <p:cSldViewPr>
      <p:cViewPr varScale="1">
        <p:scale>
          <a:sx n="80" d="100"/>
          <a:sy n="80" d="100"/>
        </p:scale>
        <p:origin x="102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E507F-7AF0-4DAD-919D-6B535FC523CC}" type="datetimeFigureOut">
              <a:rPr lang="en-US" smtClean="0"/>
              <a:pPr/>
              <a:t>28-May-19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DD596-5856-40C7-8A3E-B923DC1240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9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DD596-5856-40C7-8A3E-B923DC12404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34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pPr/>
              <a:t>28-May-19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23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pPr/>
              <a:t>28-May-19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pPr/>
              <a:t>28-May-19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pPr/>
              <a:t>28-May-19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6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pPr/>
              <a:t>28-May-19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41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pPr/>
              <a:t>28-May-19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5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pPr/>
              <a:t>28-May-19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pPr/>
              <a:t>28-May-19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8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pPr/>
              <a:t>28-May-19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3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77BABDF-F6A6-4F21-8650-792602281C04}" type="datetimeFigureOut">
              <a:rPr lang="en-US" smtClean="0"/>
              <a:pPr/>
              <a:t>28-May-19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6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ABDF-F6A6-4F21-8650-792602281C04}" type="datetimeFigureOut">
              <a:rPr lang="en-US" smtClean="0"/>
              <a:pPr/>
              <a:t>28-May-19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1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7BABDF-F6A6-4F21-8650-792602281C04}" type="datetimeFigureOut">
              <a:rPr lang="en-US" smtClean="0"/>
              <a:pPr/>
              <a:t>28-May-19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224125-D144-4D06-B087-F1459319C00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63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lostechies.com/joshuaflanagan/2010/09/03/use-gitk-to-understand-gi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690" y="612627"/>
            <a:ext cx="5290621" cy="6140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CS35L – </a:t>
            </a:r>
            <a:r>
              <a:rPr lang="en-US" dirty="0" smtClean="0">
                <a:solidFill>
                  <a:schemeClr val="tx1"/>
                </a:solidFill>
              </a:rPr>
              <a:t>Spring </a:t>
            </a:r>
            <a:r>
              <a:rPr lang="en-US" dirty="0" smtClean="0">
                <a:solidFill>
                  <a:schemeClr val="tx1"/>
                </a:solidFill>
              </a:rPr>
              <a:t>2019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40363"/>
              </p:ext>
            </p:extLst>
          </p:nvPr>
        </p:nvGraphicFramePr>
        <p:xfrm>
          <a:off x="460655" y="1601735"/>
          <a:ext cx="8222690" cy="11115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11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1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529">
                <a:tc>
                  <a:txBody>
                    <a:bodyPr/>
                    <a:lstStyle/>
                    <a:p>
                      <a:r>
                        <a:rPr lang="en-US" sz="1800" dirty="0"/>
                        <a:t>Slide</a:t>
                      </a:r>
                      <a:r>
                        <a:rPr lang="en-US" sz="1800" baseline="0" dirty="0"/>
                        <a:t> set: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9.2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29">
                <a:tc>
                  <a:txBody>
                    <a:bodyPr/>
                    <a:lstStyle/>
                    <a:p>
                      <a:r>
                        <a:rPr lang="en-US" sz="1800" dirty="0"/>
                        <a:t>Slide</a:t>
                      </a:r>
                      <a:r>
                        <a:rPr lang="en-US" sz="1800" baseline="0" dirty="0"/>
                        <a:t> t</a:t>
                      </a:r>
                      <a:r>
                        <a:rPr lang="en-US" sz="1800" dirty="0"/>
                        <a:t>opics:</a:t>
                      </a:r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Source</a:t>
                      </a:r>
                      <a:r>
                        <a:rPr lang="en-US" sz="1800" baseline="0" dirty="0"/>
                        <a:t> control, </a:t>
                      </a:r>
                      <a:r>
                        <a:rPr lang="en-US" sz="1800" baseline="0" dirty="0" err="1"/>
                        <a:t>Git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29">
                <a:tc>
                  <a:txBody>
                    <a:bodyPr/>
                    <a:lstStyle/>
                    <a:p>
                      <a:r>
                        <a:rPr lang="en-US" sz="1800" dirty="0"/>
                        <a:t>Assignment:</a:t>
                      </a:r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363" marR="91363" marT="45682" marB="456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205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895600" y="-20782"/>
            <a:ext cx="3352800" cy="746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Homework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601662"/>
            <a:ext cx="9448800" cy="4525963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Publish patch you made in lab 9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Create a new branch “quote” of version 3.0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Branch command + checkout command </a:t>
            </a:r>
            <a:r>
              <a:rPr lang="en-US" sz="1050" dirty="0">
                <a:solidFill>
                  <a:schemeClr val="tx1"/>
                </a:solidFill>
                <a:latin typeface="Arial Black" panose="020B0A04020102020204" pitchFamily="34" charset="0"/>
                <a:cs typeface="Courier New" pitchFamily="49" charset="0"/>
              </a:rPr>
              <a:t>(</a:t>
            </a:r>
            <a:r>
              <a:rPr lang="en-US" sz="1050" dirty="0" err="1">
                <a:solidFill>
                  <a:schemeClr val="tx1"/>
                </a:solidFill>
                <a:latin typeface="Arial Black" panose="020B0A04020102020204" pitchFamily="34" charset="0"/>
                <a:cs typeface="Courier New" pitchFamily="49" charset="0"/>
              </a:rPr>
              <a:t>git</a:t>
            </a:r>
            <a:r>
              <a:rPr lang="en-US" sz="1050" dirty="0">
                <a:solidFill>
                  <a:schemeClr val="tx1"/>
                </a:solidFill>
                <a:latin typeface="Arial Black" panose="020B0A04020102020204" pitchFamily="34" charset="0"/>
                <a:cs typeface="Courier New" pitchFamily="49" charset="0"/>
              </a:rPr>
              <a:t> branch quote v3.0; </a:t>
            </a:r>
            <a:r>
              <a:rPr lang="en-US" sz="1050" dirty="0" err="1">
                <a:solidFill>
                  <a:schemeClr val="tx1"/>
                </a:solidFill>
                <a:latin typeface="Arial Black" panose="020B0A04020102020204" pitchFamily="34" charset="0"/>
                <a:cs typeface="Courier New" pitchFamily="49" charset="0"/>
              </a:rPr>
              <a:t>git</a:t>
            </a:r>
            <a:r>
              <a:rPr lang="en-US" sz="1050" dirty="0">
                <a:solidFill>
                  <a:schemeClr val="tx1"/>
                </a:solidFill>
                <a:latin typeface="Arial Black" panose="020B0A04020102020204" pitchFamily="34" charset="0"/>
                <a:cs typeface="Courier New" pitchFamily="49" charset="0"/>
              </a:rPr>
              <a:t> checkout quote)</a:t>
            </a:r>
            <a:endParaRPr lang="en-US" sz="1050" dirty="0">
              <a:solidFill>
                <a:schemeClr val="tx1"/>
              </a:solidFill>
            </a:endParaRPr>
          </a:p>
          <a:p>
            <a:pPr lvl="2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checkout v3.0 -b quote</a:t>
            </a:r>
            <a:endParaRPr lang="en-US" sz="900" dirty="0">
              <a:solidFill>
                <a:schemeClr val="tx1"/>
              </a:solidFill>
              <a:latin typeface="Arial Black" panose="020B0A04020102020204" pitchFamily="34" charset="0"/>
              <a:cs typeface="Courier New" pitchFamily="49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Use patch from lab 9 to modify this branch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Patch command</a:t>
            </a:r>
          </a:p>
          <a:p>
            <a:pPr lvl="2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itchFamily="49" charset="0"/>
              </a:rPr>
              <a:t>$ patch –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pnum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quote-3.0-patch.txt</a:t>
            </a:r>
          </a:p>
          <a:p>
            <a:pPr lvl="1"/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Modify </a:t>
            </a:r>
            <a:r>
              <a:rPr lang="en-US" dirty="0" err="1">
                <a:solidFill>
                  <a:schemeClr val="tx1"/>
                </a:solidFill>
                <a:cs typeface="Courier New" pitchFamily="49" charset="0"/>
              </a:rPr>
              <a:t>ChangeLog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file in </a:t>
            </a:r>
            <a:r>
              <a:rPr lang="en-US" dirty="0" err="1">
                <a:solidFill>
                  <a:schemeClr val="tx1"/>
                </a:solidFill>
                <a:cs typeface="Courier New" pitchFamily="49" charset="0"/>
              </a:rPr>
              <a:t>diffutils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directory</a:t>
            </a:r>
          </a:p>
          <a:p>
            <a:pPr lvl="2"/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Add entry for your changes similar to entries in </a:t>
            </a:r>
            <a:r>
              <a:rPr lang="en-US" dirty="0" err="1">
                <a:solidFill>
                  <a:schemeClr val="tx1"/>
                </a:solidFill>
                <a:cs typeface="Courier New" pitchFamily="49" charset="0"/>
              </a:rPr>
              <a:t>ChangeLog</a:t>
            </a:r>
            <a:endParaRPr lang="en-US" dirty="0">
              <a:solidFill>
                <a:schemeClr val="tx1"/>
              </a:solidFill>
              <a:cs typeface="Courier New" pitchFamily="49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Commit changes to the new branch</a:t>
            </a:r>
          </a:p>
          <a:p>
            <a:pPr lvl="2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add .	 $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commit –F &lt;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Changelog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file&gt;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Generate a patch that other people can use to get your changes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format-patch -[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--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&gt; formatted-patch.txt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Test your partner’s patch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Check out version 3.0 into a temporary branch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partner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Apply patch with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am </a:t>
            </a:r>
            <a:r>
              <a:rPr lang="en-US" sz="1800" dirty="0">
                <a:solidFill>
                  <a:schemeClr val="tx1"/>
                </a:solidFill>
              </a:rPr>
              <a:t>command: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am &lt; formatted-patch.txt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Build and test with $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make check</a:t>
            </a:r>
          </a:p>
          <a:p>
            <a:pPr lvl="2"/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Make sure partner’s name is in HW9.txt for #8</a:t>
            </a:r>
          </a:p>
        </p:txBody>
      </p:sp>
    </p:spTree>
    <p:extLst>
      <p:ext uri="{BB962C8B-B14F-4D97-AF65-F5344CB8AC3E}">
        <p14:creationId xmlns:p14="http://schemas.microsoft.com/office/powerpoint/2010/main" val="183879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Gitk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4218"/>
            <a:ext cx="3608644" cy="45259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 repository browser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Visualizes commit graphs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Used to understand the structure of the repo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Tutorial: </a:t>
            </a:r>
            <a:r>
              <a:rPr lang="en-US" sz="2400" dirty="0">
                <a:hlinkClick r:id="rId2"/>
              </a:rPr>
              <a:t>http://lostechies.com/joshuaflanagan/2010/09/03/use-gitk-to-understand-git/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714" y="1905000"/>
            <a:ext cx="4508364" cy="433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90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Gitk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SSH into the server with X11 enabled</a:t>
            </a:r>
          </a:p>
          <a:p>
            <a:pPr lvl="1"/>
            <a:r>
              <a:rPr lang="en-US" sz="2400" dirty="0" err="1">
                <a:solidFill>
                  <a:schemeClr val="tx1"/>
                </a:solidFill>
              </a:rPr>
              <a:t>ssh</a:t>
            </a:r>
            <a:r>
              <a:rPr lang="en-US" sz="2400" dirty="0">
                <a:solidFill>
                  <a:schemeClr val="tx1"/>
                </a:solidFill>
              </a:rPr>
              <a:t> -X for OS with terminal (OS X, Linux)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Select “X11” option if using putty (Windows)</a:t>
            </a:r>
          </a:p>
          <a:p>
            <a:r>
              <a:rPr lang="en-US" sz="2800" dirty="0">
                <a:solidFill>
                  <a:schemeClr val="tx1"/>
                </a:solidFill>
              </a:rPr>
              <a:t>Run </a:t>
            </a:r>
            <a:r>
              <a:rPr lang="en-US" sz="2800" dirty="0" err="1">
                <a:solidFill>
                  <a:schemeClr val="tx1"/>
                </a:solidFill>
              </a:rPr>
              <a:t>gitk</a:t>
            </a:r>
            <a:r>
              <a:rPr lang="en-US" sz="2800" dirty="0">
                <a:solidFill>
                  <a:schemeClr val="tx1"/>
                </a:solidFill>
              </a:rPr>
              <a:t> in the ~</a:t>
            </a:r>
            <a:r>
              <a:rPr lang="en-US" sz="2800" dirty="0" err="1">
                <a:solidFill>
                  <a:schemeClr val="tx1"/>
                </a:solidFill>
              </a:rPr>
              <a:t>eggert</a:t>
            </a:r>
            <a:r>
              <a:rPr lang="en-US" sz="2800" dirty="0">
                <a:solidFill>
                  <a:schemeClr val="tx1"/>
                </a:solidFill>
              </a:rPr>
              <a:t>/</a:t>
            </a:r>
            <a:r>
              <a:rPr lang="en-US" sz="2800" dirty="0" err="1">
                <a:solidFill>
                  <a:schemeClr val="tx1"/>
                </a:solidFill>
              </a:rPr>
              <a:t>src</a:t>
            </a:r>
            <a:r>
              <a:rPr lang="en-US" sz="2800" dirty="0">
                <a:solidFill>
                  <a:schemeClr val="tx1"/>
                </a:solidFill>
              </a:rPr>
              <a:t>/gnu/</a:t>
            </a:r>
            <a:r>
              <a:rPr lang="en-US" sz="2800" dirty="0" err="1">
                <a:solidFill>
                  <a:schemeClr val="tx1"/>
                </a:solidFill>
              </a:rPr>
              <a:t>emacs</a:t>
            </a:r>
            <a:r>
              <a:rPr lang="en-US" sz="2800" dirty="0">
                <a:solidFill>
                  <a:schemeClr val="tx1"/>
                </a:solidFill>
              </a:rPr>
              <a:t> directory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Need to first update your PATH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$ export PATH=/</a:t>
            </a:r>
            <a:r>
              <a:rPr lang="en-US" sz="1800" dirty="0" err="1">
                <a:solidFill>
                  <a:schemeClr val="tx1"/>
                </a:solidFill>
              </a:rPr>
              <a:t>usr</a:t>
            </a:r>
            <a:r>
              <a:rPr lang="en-US" sz="1800" dirty="0">
                <a:solidFill>
                  <a:schemeClr val="tx1"/>
                </a:solidFill>
              </a:rPr>
              <a:t>/local/</a:t>
            </a:r>
            <a:r>
              <a:rPr lang="en-US" sz="1800" dirty="0" err="1">
                <a:solidFill>
                  <a:schemeClr val="tx1"/>
                </a:solidFill>
              </a:rPr>
              <a:t>cs</a:t>
            </a:r>
            <a:r>
              <a:rPr lang="en-US" sz="1800" dirty="0">
                <a:solidFill>
                  <a:schemeClr val="tx1"/>
                </a:solidFill>
              </a:rPr>
              <a:t>/bin:$PATH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Run X locally before running </a:t>
            </a:r>
            <a:r>
              <a:rPr lang="en-US" sz="2400" dirty="0" err="1">
                <a:solidFill>
                  <a:schemeClr val="tx1"/>
                </a:solidFill>
              </a:rPr>
              <a:t>gitk</a:t>
            </a:r>
            <a:endParaRPr lang="en-US" sz="2400" dirty="0">
              <a:solidFill>
                <a:schemeClr val="tx1"/>
              </a:solidFill>
            </a:endParaRPr>
          </a:p>
          <a:p>
            <a:pPr lvl="2"/>
            <a:r>
              <a:rPr lang="en-US" sz="1800" dirty="0" err="1">
                <a:solidFill>
                  <a:schemeClr val="tx1"/>
                </a:solidFill>
              </a:rPr>
              <a:t>Xming</a:t>
            </a:r>
            <a:r>
              <a:rPr lang="en-US" sz="1800" dirty="0">
                <a:solidFill>
                  <a:schemeClr val="tx1"/>
                </a:solidFill>
              </a:rPr>
              <a:t> on Windows, </a:t>
            </a:r>
            <a:r>
              <a:rPr lang="en-US" sz="1800" dirty="0" err="1">
                <a:solidFill>
                  <a:schemeClr val="tx1"/>
                </a:solidFill>
              </a:rPr>
              <a:t>Xquartz</a:t>
            </a:r>
            <a:r>
              <a:rPr lang="en-US" sz="1800" dirty="0">
                <a:solidFill>
                  <a:schemeClr val="tx1"/>
                </a:solidFill>
              </a:rPr>
              <a:t> on Mac</a:t>
            </a:r>
          </a:p>
        </p:txBody>
      </p:sp>
    </p:spTree>
    <p:extLst>
      <p:ext uri="{BB962C8B-B14F-4D97-AF65-F5344CB8AC3E}">
        <p14:creationId xmlns:p14="http://schemas.microsoft.com/office/powerpoint/2010/main" val="133593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414391"/>
            <a:ext cx="4191000" cy="64132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Repo 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5400"/>
            <a:ext cx="7543800" cy="475363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705744"/>
              </p:ext>
            </p:extLst>
          </p:nvPr>
        </p:nvGraphicFramePr>
        <p:xfrm>
          <a:off x="3581400" y="3200400"/>
          <a:ext cx="2362200" cy="1392665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65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695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10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blob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5b1d3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README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10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blob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911e7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pacman.c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69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blob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cba0a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pacman.h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3549316" y="1295400"/>
            <a:ext cx="5029200" cy="4953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91000" y="19050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Snapshot</a:t>
            </a:r>
          </a:p>
        </p:txBody>
      </p:sp>
    </p:spTree>
    <p:extLst>
      <p:ext uri="{BB962C8B-B14F-4D97-AF65-F5344CB8AC3E}">
        <p14:creationId xmlns:p14="http://schemas.microsoft.com/office/powerpoint/2010/main" val="176641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0583" y="699021"/>
            <a:ext cx="5882640" cy="74676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After 2 More Commits…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21" y="1809524"/>
            <a:ext cx="7220958" cy="32389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66" y="1828800"/>
            <a:ext cx="1857634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0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239" y="914400"/>
            <a:ext cx="4587240" cy="74676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a Branch?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016241" cy="402336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 pointer to one of the commits in the repo (head) + all ancestor commits</a:t>
            </a:r>
          </a:p>
          <a:p>
            <a:r>
              <a:rPr lang="en-US" sz="2800" dirty="0">
                <a:solidFill>
                  <a:schemeClr val="tx1"/>
                </a:solidFill>
              </a:rPr>
              <a:t>When you first create a repo, are there any branches?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Default branch named ‘master’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 default master branch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points to last commit made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moves forward automatically, every time you commit</a:t>
            </a:r>
          </a:p>
          <a:p>
            <a:pPr lvl="1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26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984863"/>
            <a:ext cx="6496957" cy="3258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5800" y="304800"/>
            <a:ext cx="7543800" cy="7270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031875"/>
            <a:ext cx="7543800" cy="402272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Creating a new branch = creating new pointer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branch </a:t>
            </a:r>
            <a:r>
              <a:rPr lang="en-US" sz="2000" dirty="0">
                <a:solidFill>
                  <a:schemeClr val="tx1"/>
                </a:solidFill>
              </a:rPr>
              <a:t>testing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Where is new branch created?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Current commit 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Where is current commit?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HEAD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818" y="1708559"/>
            <a:ext cx="1533739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0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4085752" cy="143086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What happens if we make another commit?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61" y="4014862"/>
            <a:ext cx="6363588" cy="22958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326" y="1852661"/>
            <a:ext cx="1419423" cy="247684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603561" y="4329507"/>
            <a:ext cx="1505803" cy="693761"/>
          </a:xfrm>
          <a:prstGeom prst="roundRect">
            <a:avLst/>
          </a:prstGeom>
          <a:solidFill>
            <a:srgbClr val="C3FAC0"/>
          </a:solidFill>
          <a:ln w="38100">
            <a:solidFill>
              <a:srgbClr val="6E9F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345f5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899564" y="4634307"/>
            <a:ext cx="685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58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611089"/>
            <a:ext cx="6496957" cy="3258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818" y="1340618"/>
            <a:ext cx="1533739" cy="1305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-168448"/>
            <a:ext cx="7543800" cy="144938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Switching to New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400175"/>
            <a:ext cx="7543800" cy="402431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Check out new branch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checkout &lt;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branch_name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checkout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077841" y="4805089"/>
            <a:ext cx="1533739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Commit After Switch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4" y="1905000"/>
            <a:ext cx="7056678" cy="3124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364" y="4437313"/>
            <a:ext cx="3200400" cy="1853697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764" y="3623878"/>
            <a:ext cx="2133600" cy="813435"/>
          </a:xfrm>
        </p:spPr>
      </p:pic>
    </p:spTree>
    <p:extLst>
      <p:ext uri="{BB962C8B-B14F-4D97-AF65-F5344CB8AC3E}">
        <p14:creationId xmlns:p14="http://schemas.microsoft.com/office/powerpoint/2010/main" val="394756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Why Branching?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3200" dirty="0">
                <a:solidFill>
                  <a:schemeClr val="tx1"/>
                </a:solidFill>
              </a:rPr>
              <a:t>Experiment with code without affecting main branch</a:t>
            </a:r>
          </a:p>
          <a:p>
            <a:pPr marL="342900" lvl="2" indent="-342900"/>
            <a:r>
              <a:rPr lang="en-US" sz="3200" dirty="0">
                <a:solidFill>
                  <a:schemeClr val="tx1"/>
                </a:solidFill>
              </a:rPr>
              <a:t>Separate projects that once had a common code base</a:t>
            </a:r>
          </a:p>
          <a:p>
            <a:pPr marL="342900" lvl="2" indent="-342900"/>
            <a:r>
              <a:rPr lang="en-US" sz="3200" dirty="0">
                <a:solidFill>
                  <a:schemeClr val="tx1"/>
                </a:solidFill>
              </a:rPr>
              <a:t>2 versions of the project</a:t>
            </a:r>
          </a:p>
          <a:p>
            <a:pPr marL="342900" lvl="2" indent="-342900"/>
            <a:endParaRPr lang="en-US" sz="32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4127</TotalTime>
  <Words>350</Words>
  <Application>Microsoft Office PowerPoint</Application>
  <PresentationFormat>On-screen Show (4:3)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Courier New</vt:lpstr>
      <vt:lpstr>Retrospect</vt:lpstr>
      <vt:lpstr>CS35L – Spring 2019</vt:lpstr>
      <vt:lpstr>Git Repo Structure</vt:lpstr>
      <vt:lpstr>After 2 More Commits…</vt:lpstr>
      <vt:lpstr>What Is a Branch?</vt:lpstr>
      <vt:lpstr>New Branch</vt:lpstr>
      <vt:lpstr>New Commit</vt:lpstr>
      <vt:lpstr>Switching to New Branch</vt:lpstr>
      <vt:lpstr>Commit After Switch</vt:lpstr>
      <vt:lpstr>Why Branching?</vt:lpstr>
      <vt:lpstr>Homework 9</vt:lpstr>
      <vt:lpstr>Gitk</vt:lpstr>
      <vt:lpstr>Gitk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Verifying and Publishing a Backported Change</dc:title>
  <dc:creator>Lauren</dc:creator>
  <cp:lastModifiedBy>Kedar N Deshpande</cp:lastModifiedBy>
  <cp:revision>288</cp:revision>
  <dcterms:created xsi:type="dcterms:W3CDTF">2012-10-24T04:54:36Z</dcterms:created>
  <dcterms:modified xsi:type="dcterms:W3CDTF">2019-05-29T00:45:52Z</dcterms:modified>
</cp:coreProperties>
</file>