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8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74" r:id="rId10"/>
    <p:sldId id="289" r:id="rId11"/>
    <p:sldId id="267" r:id="rId12"/>
    <p:sldId id="275" r:id="rId13"/>
    <p:sldId id="291" r:id="rId14"/>
    <p:sldId id="262" r:id="rId15"/>
    <p:sldId id="292" r:id="rId16"/>
    <p:sldId id="293" r:id="rId17"/>
    <p:sldId id="266" r:id="rId18"/>
    <p:sldId id="294" r:id="rId19"/>
    <p:sldId id="268" r:id="rId20"/>
    <p:sldId id="269" r:id="rId21"/>
    <p:sldId id="286" r:id="rId22"/>
    <p:sldId id="282" r:id="rId23"/>
    <p:sldId id="278" r:id="rId24"/>
    <p:sldId id="280" r:id="rId25"/>
    <p:sldId id="287" r:id="rId26"/>
    <p:sldId id="272" r:id="rId27"/>
    <p:sldId id="276" r:id="rId28"/>
    <p:sldId id="283" r:id="rId29"/>
    <p:sldId id="295" r:id="rId30"/>
    <p:sldId id="296" r:id="rId31"/>
    <p:sldId id="297" r:id="rId32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9"/>
    <p:restoredTop sz="89137"/>
  </p:normalViewPr>
  <p:slideViewPr>
    <p:cSldViewPr>
      <p:cViewPr varScale="1">
        <p:scale>
          <a:sx n="90" d="100"/>
          <a:sy n="90" d="100"/>
        </p:scale>
        <p:origin x="220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0C7DC-4D1D-F44F-85D1-5D2BA7168A6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AC617-B6C9-C744-AF49-A84AE07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Committed means that the data is safely stored in your local database.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 means that you have changed the file but have not committed it to your database yet.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Staged means that you have marked a modified file in its current version to go into your next commit snapshot.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AC617-B6C9-C744-AF49-A84AE076F1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2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AC617-B6C9-C744-AF49-A84AE076F1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677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3693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190" y="7027545"/>
            <a:ext cx="2319274" cy="27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8492" y="7027545"/>
            <a:ext cx="3226816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0336" y="7027545"/>
            <a:ext cx="2319274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9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stechies.com/joshuaflanagan/2010/09/03/use-gitk-to-understand-gi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748" y="2706575"/>
            <a:ext cx="5670328" cy="2173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36" dirty="0"/>
              <a:t>CS35L Software Construction Laboratory</a:t>
            </a:r>
            <a:br>
              <a:rPr lang="en-US" sz="2976" dirty="0"/>
            </a:br>
            <a:br>
              <a:rPr lang="en-US" sz="2976" dirty="0"/>
            </a:br>
            <a:r>
              <a:rPr lang="en-US" sz="2204" dirty="0"/>
              <a:t>Lab 1: Nandan Parikh</a:t>
            </a:r>
            <a:br>
              <a:rPr lang="en-US" sz="1985" dirty="0"/>
            </a:br>
            <a:r>
              <a:rPr lang="en-US" sz="1432" dirty="0"/>
              <a:t>Week 9; Lecture 1</a:t>
            </a:r>
            <a:br>
              <a:rPr lang="en-US" sz="1240" dirty="0"/>
            </a:br>
            <a:endParaRPr lang="en-US" sz="1737" dirty="0"/>
          </a:p>
        </p:txBody>
      </p:sp>
    </p:spTree>
    <p:extLst>
      <p:ext uri="{BB962C8B-B14F-4D97-AF65-F5344CB8AC3E}">
        <p14:creationId xmlns:p14="http://schemas.microsoft.com/office/powerpoint/2010/main" val="20390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35BBB-EF46-6340-8AD0-E4237B3A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0" y="779299"/>
            <a:ext cx="9019399" cy="59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260" y="335866"/>
            <a:ext cx="36283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-10" dirty="0"/>
              <a:t> </a:t>
            </a:r>
            <a:r>
              <a:rPr dirty="0"/>
              <a:t>c</a:t>
            </a:r>
            <a:r>
              <a:rPr spc="-5" dirty="0"/>
              <a:t>om</a:t>
            </a:r>
            <a:r>
              <a:rPr spc="5" dirty="0"/>
              <a:t>m</a:t>
            </a:r>
            <a:r>
              <a:rPr spc="-5" dirty="0"/>
              <a:t>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44222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381942"/>
            <a:ext cx="199008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sitory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reati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84091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1814004"/>
            <a:ext cx="1019811" cy="748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n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endParaRPr lang="en-US" sz="1600" spc="-5" dirty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</a:t>
            </a:r>
            <a:r>
              <a:rPr sz="1600" spc="-5" dirty="0">
                <a:latin typeface="Arial"/>
                <a:cs typeface="Arial"/>
              </a:rPr>
              <a:t>one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6689" y="1814004"/>
            <a:ext cx="3668395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Arial"/>
                <a:cs typeface="Arial"/>
              </a:rPr>
              <a:t>(Cre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 e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isi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221048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26077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2554414"/>
            <a:ext cx="939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29864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9" y="2901471"/>
            <a:ext cx="719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lang="en-US" sz="1600" spc="-5" dirty="0" err="1">
                <a:latin typeface="Arial"/>
                <a:cs typeface="Arial"/>
              </a:rPr>
              <a:t>git</a:t>
            </a:r>
            <a:r>
              <a:rPr lang="en-US" sz="1600" spc="-5" dirty="0">
                <a:latin typeface="Arial"/>
                <a:cs typeface="Arial"/>
              </a:rPr>
              <a:t> branch &lt;</a:t>
            </a:r>
            <a:r>
              <a:rPr lang="en-US" sz="1600" spc="-5" dirty="0" err="1">
                <a:latin typeface="Arial"/>
                <a:cs typeface="Arial"/>
              </a:rPr>
              <a:t>new_branch_name</a:t>
            </a:r>
            <a:r>
              <a:rPr lang="en-US" sz="1600" spc="-5" dirty="0">
                <a:latin typeface="Arial"/>
                <a:cs typeface="Arial"/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ag/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5" dirty="0">
                <a:latin typeface="Arial"/>
                <a:cs typeface="Arial"/>
              </a:rPr>
              <a:t> -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&lt;new_br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_name</a:t>
            </a:r>
            <a:r>
              <a:rPr sz="1600" dirty="0">
                <a:latin typeface="Arial"/>
                <a:cs typeface="Arial"/>
              </a:rPr>
              <a:t>&gt;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reate</a:t>
            </a:r>
            <a:r>
              <a:rPr sz="1600" dirty="0">
                <a:latin typeface="Arial"/>
                <a:cs typeface="Arial"/>
              </a:rPr>
              <a:t>s a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nch)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33824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289" y="3329114"/>
            <a:ext cx="8267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37611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3735514"/>
            <a:ext cx="1371600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6689" y="3735514"/>
            <a:ext cx="3589654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lang="en-US" sz="1600" spc="-5" dirty="0">
                <a:latin typeface="Arial"/>
                <a:cs typeface="Arial"/>
              </a:rPr>
              <a:t>/new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changes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rep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31239" y="413072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440" y="452795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289" y="4474654"/>
            <a:ext cx="1063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fo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1239" y="490669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5089" y="4879783"/>
            <a:ext cx="1172211" cy="1497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st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tus</a:t>
            </a:r>
            <a:endParaRPr lang="en-US" sz="1600" spc="-5" dirty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3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</a:t>
            </a:r>
            <a:endParaRPr lang="en-US" sz="1600" spc="-5" dirty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og </a:t>
            </a:r>
            <a:endParaRPr lang="en-US" sz="1600" spc="-5" dirty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26689" y="4879783"/>
            <a:ext cx="3793490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8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ne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c)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mpare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co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wi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es) 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ec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31239" y="527626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64583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1239" y="601540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440" y="641263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289" y="6359333"/>
            <a:ext cx="1119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he</a:t>
            </a:r>
            <a:r>
              <a:rPr sz="1600" dirty="0">
                <a:latin typeface="Arial"/>
                <a:cs typeface="Arial"/>
              </a:rPr>
              <a:t>lp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1239" y="679137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5089" y="6764463"/>
            <a:ext cx="11722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Working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1936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echo “I love CS35L !!” 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lvl="1"/>
            <a:r>
              <a:rPr lang="en-US" dirty="0"/>
              <a:t>Shows list of modified files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ourier New" pitchFamily="49" charset="0"/>
              </a:rPr>
              <a:t>hello.txt</a:t>
            </a:r>
            <a:endParaRPr 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/>
              <a:t>Shows changes we made compared to index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/>
              <a:t>No changes shown as diff compares to the index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pPr lvl="1"/>
            <a:r>
              <a:rPr lang="en-US" dirty="0"/>
              <a:t>Now we can see changes in working version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–m “Second commit”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Repo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0" y="1427339"/>
            <a:ext cx="8155861" cy="52378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0406" y="3526367"/>
          <a:ext cx="2602794" cy="1537051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72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013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tree</a:t>
                      </a: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47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5b1d3</a:t>
                      </a: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README</a:t>
                      </a: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847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911e7</a:t>
                      </a: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cba0a</a:t>
                      </a: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100753" marR="100753" marT="50377" marB="50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866445" y="1427339"/>
            <a:ext cx="5541433" cy="54574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9" name="TextBox 8"/>
          <p:cNvSpPr txBox="1"/>
          <p:nvPr/>
        </p:nvSpPr>
        <p:spPr>
          <a:xfrm>
            <a:off x="4622095" y="2099028"/>
            <a:ext cx="1847144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5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59824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1354217"/>
          </a:xfrm>
        </p:spPr>
        <p:txBody>
          <a:bodyPr/>
          <a:lstStyle/>
          <a:p>
            <a:r>
              <a:rPr lang="en-US" b="1" dirty="0"/>
              <a:t>After 2 More Commits…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7" y="1993828"/>
            <a:ext cx="7956426" cy="3568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57" y="2015067"/>
            <a:ext cx="2046837" cy="35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4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b="1" dirty="0"/>
              <a:t>What Is a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63184"/>
            <a:ext cx="9067800" cy="4986941"/>
          </a:xfrm>
        </p:spPr>
        <p:txBody>
          <a:bodyPr>
            <a:normAutofit/>
          </a:bodyPr>
          <a:lstStyle/>
          <a:p>
            <a:r>
              <a:rPr lang="en-US" dirty="0"/>
              <a:t>A pointer to one of the commits in the repo (head) + all ancestor commits</a:t>
            </a:r>
          </a:p>
          <a:p>
            <a:r>
              <a:rPr lang="en-US" dirty="0"/>
              <a:t>When you first create a repo, are there any branches?</a:t>
            </a:r>
          </a:p>
          <a:p>
            <a:pPr lvl="1"/>
            <a:r>
              <a:rPr lang="en-US" dirty="0"/>
              <a:t>Default branch named ‘master’</a:t>
            </a:r>
          </a:p>
          <a:p>
            <a:r>
              <a:rPr lang="en-US" dirty="0"/>
              <a:t>The default master branch </a:t>
            </a:r>
          </a:p>
          <a:p>
            <a:pPr lvl="1"/>
            <a:r>
              <a:rPr lang="en-US" dirty="0"/>
              <a:t>points to last commit made</a:t>
            </a:r>
          </a:p>
          <a:p>
            <a:pPr lvl="1"/>
            <a:r>
              <a:rPr lang="en-US" dirty="0"/>
              <a:t>moves forward automatically, every time you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06" y="3798739"/>
            <a:ext cx="7158684" cy="3589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b="1" dirty="0"/>
              <a:t>New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1846659"/>
          </a:xfrm>
        </p:spPr>
        <p:txBody>
          <a:bodyPr/>
          <a:lstStyle/>
          <a:p>
            <a:r>
              <a:rPr lang="en-US" dirty="0"/>
              <a:t>Creating a new branch = creating new pointer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Where is new branch created?</a:t>
            </a:r>
          </a:p>
          <a:p>
            <a:pPr lvl="2"/>
            <a:r>
              <a:rPr lang="en-US" dirty="0"/>
              <a:t>Current commit </a:t>
            </a:r>
          </a:p>
          <a:p>
            <a:r>
              <a:rPr lang="en-US" dirty="0"/>
              <a:t>Where is current commit?</a:t>
            </a:r>
          </a:p>
          <a:p>
            <a:pPr lvl="1"/>
            <a:r>
              <a:rPr lang="en-US" dirty="0"/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17" y="2424177"/>
            <a:ext cx="1689953" cy="14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5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b="1" dirty="0"/>
              <a:t>New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369332"/>
          </a:xfrm>
        </p:spPr>
        <p:txBody>
          <a:bodyPr/>
          <a:lstStyle/>
          <a:p>
            <a:r>
              <a:rPr lang="en-US" dirty="0"/>
              <a:t>What happens if we make another commit?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" y="4858897"/>
            <a:ext cx="7011731" cy="2529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0" y="2476472"/>
            <a:ext cx="1563994" cy="27291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252473" y="5205589"/>
            <a:ext cx="1659172" cy="764422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3" b="1" dirty="0">
                <a:solidFill>
                  <a:schemeClr val="tx1"/>
                </a:solidFill>
              </a:rPr>
              <a:t>345f5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476772" y="5541433"/>
            <a:ext cx="7556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00" y="2969824"/>
            <a:ext cx="7158684" cy="358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11" y="1595261"/>
            <a:ext cx="1689953" cy="1438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64" y="672416"/>
            <a:ext cx="7413625" cy="1354217"/>
          </a:xfrm>
        </p:spPr>
        <p:txBody>
          <a:bodyPr/>
          <a:lstStyle/>
          <a:p>
            <a:r>
              <a:rPr lang="en-US" b="1" dirty="0"/>
              <a:t>Switching to New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923330"/>
          </a:xfrm>
        </p:spPr>
        <p:txBody>
          <a:bodyPr/>
          <a:lstStyle/>
          <a:p>
            <a:r>
              <a:rPr lang="en-US" dirty="0"/>
              <a:t>Check out new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branch_name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dirty="0">
                <a:cs typeface="Courier New" pitchFamily="49" charset="0"/>
              </a:rPr>
              <a:t>testing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95164" y="5387287"/>
            <a:ext cx="1689953" cy="14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b="1" dirty="0"/>
              <a:t>Commit After Switch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28" y="1931105"/>
            <a:ext cx="7859375" cy="344240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33" y="3778250"/>
            <a:ext cx="2350911" cy="89628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67" y="4721340"/>
            <a:ext cx="3526367" cy="20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659716"/>
            <a:ext cx="76962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</a:t>
            </a:r>
            <a:r>
              <a:rPr spc="5" dirty="0"/>
              <a:t>f</a:t>
            </a:r>
            <a:r>
              <a:rPr spc="-5" dirty="0"/>
              <a:t>twa</a:t>
            </a:r>
            <a:r>
              <a:rPr dirty="0"/>
              <a:t>re </a:t>
            </a:r>
            <a:r>
              <a:rPr spc="-5" dirty="0"/>
              <a:t>de</a:t>
            </a:r>
            <a:r>
              <a:rPr dirty="0"/>
              <a:t>v</a:t>
            </a:r>
            <a:r>
              <a:rPr spc="-5" dirty="0"/>
              <a:t>elopment</a:t>
            </a:r>
            <a:r>
              <a:rPr dirty="0"/>
              <a:t> </a:t>
            </a:r>
            <a:r>
              <a:rPr spc="-5" dirty="0"/>
              <a:t>pro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5016"/>
            <a:ext cx="5525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ves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239" y="233805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85653"/>
            <a:ext cx="3533140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2190">
              <a:lnSpc>
                <a:spcPct val="136000"/>
              </a:lnSpc>
            </a:pP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tur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dd</a:t>
            </a:r>
            <a:r>
              <a:rPr sz="2200" dirty="0">
                <a:latin typeface="Arial"/>
                <a:cs typeface="Arial"/>
              </a:rPr>
              <a:t>ed 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</a:t>
            </a:r>
            <a:r>
              <a:rPr sz="2200" spc="1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200" spc="-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7939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2511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375473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3674776"/>
            <a:ext cx="6456680" cy="118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7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am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ny </a:t>
            </a:r>
            <a:r>
              <a:rPr sz="2400" spc="-10" dirty="0">
                <a:latin typeface="Arial"/>
                <a:cs typeface="Arial"/>
              </a:rPr>
              <a:t>peo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00" dirty="0">
                <a:latin typeface="Arial"/>
                <a:cs typeface="Arial"/>
              </a:rPr>
              <a:t>Ma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440" y="46145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508760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089" y="5051718"/>
            <a:ext cx="793242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Ubu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10,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unt</a:t>
            </a:r>
            <a:r>
              <a:rPr sz="2200" dirty="0">
                <a:latin typeface="Arial"/>
                <a:cs typeface="Arial"/>
              </a:rPr>
              <a:t>u 1</a:t>
            </a:r>
            <a:r>
              <a:rPr sz="2200" spc="-5" dirty="0">
                <a:latin typeface="Arial"/>
                <a:cs typeface="Arial"/>
              </a:rPr>
              <a:t>2,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tc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190"/>
              </a:spcBef>
            </a:pP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 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tomer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0" dirty="0">
                <a:latin typeface="Arial"/>
                <a:cs typeface="Arial"/>
              </a:rPr>
              <a:t>it, </a:t>
            </a:r>
            <a:r>
              <a:rPr sz="2200" dirty="0">
                <a:latin typeface="Arial"/>
                <a:cs typeface="Arial"/>
              </a:rPr>
              <a:t>ev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gh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ave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pp</a:t>
            </a:r>
            <a:r>
              <a:rPr sz="2200" dirty="0">
                <a:latin typeface="Arial"/>
                <a:cs typeface="Arial"/>
              </a:rPr>
              <a:t>ed</a:t>
            </a:r>
            <a:r>
              <a:rPr sz="2200" spc="-5" dirty="0">
                <a:latin typeface="Arial"/>
                <a:cs typeface="Arial"/>
              </a:rPr>
              <a:t> Ub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554353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b="1" dirty="0"/>
              <a:t>Why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966823"/>
            <a:ext cx="9448800" cy="3046988"/>
          </a:xfrm>
        </p:spPr>
        <p:txBody>
          <a:bodyPr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3300" dirty="0"/>
              <a:t>Experiment with code without affecting main branch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3300" dirty="0"/>
              <a:t>Separate projects that once had a common code base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3300" dirty="0"/>
              <a:t>2 versions of the project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8733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6803390" cy="1354217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/>
              <a:t>With 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349524"/>
            <a:ext cx="8992870" cy="646330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branch test</a:t>
            </a:r>
          </a:p>
          <a:p>
            <a:pPr marL="0" lvl="1"/>
            <a:r>
              <a:rPr lang="en-US" dirty="0"/>
              <a:t>	Create new branch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branch</a:t>
            </a:r>
          </a:p>
          <a:p>
            <a:pPr lvl="1"/>
            <a:r>
              <a:rPr lang="en-US" dirty="0"/>
              <a:t>Lists all branches</a:t>
            </a:r>
            <a:endParaRPr lang="en-US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test</a:t>
            </a:r>
          </a:p>
          <a:p>
            <a:pPr lvl="1"/>
            <a:r>
              <a:rPr lang="en-US" dirty="0"/>
              <a:t>Switch to test branch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echo “hello world!”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Commit the change in new branch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master</a:t>
            </a:r>
          </a:p>
          <a:p>
            <a:pPr lvl="1"/>
            <a:r>
              <a:rPr lang="en-US" dirty="0"/>
              <a:t>Back to master branch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merge test</a:t>
            </a:r>
          </a:p>
          <a:p>
            <a:pPr marL="0" lvl="1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/>
              <a:t>Merges commits from test branch to current branch(here master)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4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IN" dirty="0"/>
              <a:t>Git integrating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4431983"/>
          </a:xfrm>
        </p:spPr>
        <p:txBody>
          <a:bodyPr/>
          <a:lstStyle/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Required when there are changes in multiple branches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Two main ways to integrate changes from one branch to another : merge and rebase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Merge is simple and straightforward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Rebase is much cleaner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/>
              <a:t>Git merge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EABFB-9C14-DB4E-966B-F14F36F48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4651" y="1102558"/>
            <a:ext cx="5834379" cy="35346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900E25-E4E0-0E4C-8F62-8FD8B9C8E22E}"/>
              </a:ext>
            </a:extLst>
          </p:cNvPr>
          <p:cNvSpPr/>
          <p:nvPr/>
        </p:nvSpPr>
        <p:spPr>
          <a:xfrm>
            <a:off x="698500" y="7122491"/>
            <a:ext cx="6885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: https://</a:t>
            </a:r>
            <a:r>
              <a:rPr lang="en-US" dirty="0" err="1"/>
              <a:t>www.atlassian.com</a:t>
            </a:r>
            <a:r>
              <a:rPr lang="en-US" dirty="0"/>
              <a:t>/git/tutorials/merging-vs-rebasing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A0B78-96DC-2A49-8212-8B5180A4C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129" y="3171601"/>
            <a:ext cx="5586620" cy="39594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/>
              <a:t>Git rebase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771A2-1DEF-2243-A56E-F01B3BBCC344}"/>
              </a:ext>
            </a:extLst>
          </p:cNvPr>
          <p:cNvSpPr/>
          <p:nvPr/>
        </p:nvSpPr>
        <p:spPr>
          <a:xfrm>
            <a:off x="698500" y="7122491"/>
            <a:ext cx="6885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: https://</a:t>
            </a:r>
            <a:r>
              <a:rPr lang="en-US" dirty="0" err="1"/>
              <a:t>www.atlassian.com</a:t>
            </a:r>
            <a:r>
              <a:rPr lang="en-US" dirty="0"/>
              <a:t>/git/tutorials/merging-vs-rebasing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08B2F-A589-D84B-8257-BF5618CF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11" y="2980936"/>
            <a:ext cx="5812789" cy="4119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B4ED3-5C43-9446-B68E-E5E5FEC6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4651" y="1102558"/>
            <a:ext cx="5834379" cy="3534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0E163-8D03-3340-BA6D-89ABDA94402D}"/>
              </a:ext>
            </a:extLst>
          </p:cNvPr>
          <p:cNvSpPr txBox="1"/>
          <p:nvPr/>
        </p:nvSpPr>
        <p:spPr>
          <a:xfrm>
            <a:off x="15743583" y="-2186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25853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Usually 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will do merge automatically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Conflict arises when you changed the same part of the same file differently in the two branches you’re merging together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The new commit object will not be created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You need to resolve conflicts manually by selecting which parts of the file you want to keep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ct val="100000"/>
              </a:lnSpc>
            </a:pPr>
            <a:r>
              <a:rPr dirty="0"/>
              <a:t>Mo</a:t>
            </a:r>
            <a:r>
              <a:rPr spc="-5" dirty="0"/>
              <a:t>r</a:t>
            </a:r>
            <a:r>
              <a:rPr dirty="0"/>
              <a:t>e </a:t>
            </a:r>
            <a:r>
              <a:rPr spc="-20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dirty="0"/>
              <a:t> </a:t>
            </a:r>
            <a:r>
              <a:rPr spc="-5" dirty="0"/>
              <a:t>Command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37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3495"/>
            <a:ext cx="8445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19011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249" y="2165924"/>
            <a:ext cx="4358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-15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pp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9869" y="257181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6889" y="2521524"/>
            <a:ext cx="38080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ts 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on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c</a:t>
            </a:r>
            <a:r>
              <a:rPr sz="1500" dirty="0">
                <a:latin typeface="Arial"/>
                <a:cs typeface="Arial"/>
              </a:rPr>
              <a:t>opy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286575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8" y="2841565"/>
            <a:ext cx="28486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-- ma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cpp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99869" y="32461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889" y="3197165"/>
            <a:ext cx="34836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35413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8" y="3515935"/>
            <a:ext cx="23152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869" y="39218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6889" y="3871535"/>
            <a:ext cx="3937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(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ea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w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)</a:t>
            </a:r>
            <a:endParaRPr lang="en-IN" sz="15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0" y="424186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289" y="4191575"/>
            <a:ext cx="2334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up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un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ac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dirty="0">
                <a:latin typeface="Arial"/>
                <a:cs typeface="Arial"/>
              </a:rPr>
              <a:t>ed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239" y="46081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300" y="4584005"/>
            <a:ext cx="1524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9440" y="49886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3289" y="4939605"/>
            <a:ext cx="6946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8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1239" y="53562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5089" y="5330764"/>
            <a:ext cx="3843020" cy="720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600"/>
              </a:lnSpc>
              <a:tabLst>
                <a:tab pos="970280" algn="l"/>
                <a:tab pos="1492250" algn="l"/>
                <a:tab pos="1873250" algn="l"/>
              </a:tabLst>
            </a:pPr>
            <a:r>
              <a:rPr sz="1500" spc="-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uman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readab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po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ers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pe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if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c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 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lang="en-US" sz="1500" dirty="0">
                <a:latin typeface="Arial"/>
                <a:cs typeface="Arial"/>
              </a:rPr>
              <a:t>-</a:t>
            </a:r>
            <a:r>
              <a:rPr sz="1500" dirty="0">
                <a:latin typeface="Arial"/>
                <a:cs typeface="Arial"/>
              </a:rPr>
              <a:t>a</a:t>
            </a:r>
            <a:r>
              <a:rPr lang="en-US" sz="150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1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0</a:t>
            </a:r>
            <a:r>
              <a:rPr lang="en-US" sz="1500" dirty="0">
                <a:latin typeface="Arial"/>
                <a:cs typeface="Arial"/>
              </a:rPr>
              <a:t> –</a:t>
            </a:r>
            <a:r>
              <a:rPr sz="1500" dirty="0">
                <a:latin typeface="Arial"/>
                <a:cs typeface="Arial"/>
              </a:rPr>
              <a:t>m</a:t>
            </a:r>
            <a:r>
              <a:rPr lang="en-US"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'</a:t>
            </a:r>
            <a:r>
              <a:rPr sz="1500" spc="-9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er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</a:t>
            </a:r>
            <a:r>
              <a:rPr sz="1500" spc="0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0</a:t>
            </a:r>
            <a:r>
              <a:rPr sz="1500" spc="-5" dirty="0">
                <a:latin typeface="Arial"/>
                <a:cs typeface="Arial"/>
              </a:rPr>
              <a:t>'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7118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9869" y="609225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6889" y="6041964"/>
            <a:ext cx="34740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wi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spc="-1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 as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1.</a:t>
            </a:r>
            <a:r>
              <a:rPr sz="1500" dirty="0">
                <a:latin typeface="Arial"/>
                <a:cs typeface="Arial"/>
              </a:rPr>
              <a:t>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Lab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568450"/>
            <a:ext cx="8992870" cy="5715000"/>
          </a:xfrm>
        </p:spPr>
        <p:txBody>
          <a:bodyPr>
            <a:normAutofit/>
          </a:bodyPr>
          <a:lstStyle/>
          <a:p>
            <a:pPr marL="566762" indent="-566762">
              <a:buFont typeface="Arial" charset="0"/>
              <a:buChar char="•"/>
            </a:pPr>
            <a:r>
              <a:rPr lang="en-US" sz="3000" dirty="0">
                <a:latin typeface="+mn-lt"/>
              </a:rPr>
              <a:t>Fix an issue with diff diagnostic - apply a patch to a previous version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>
                <a:latin typeface="+mn-lt"/>
              </a:rPr>
              <a:t>Installing </a:t>
            </a:r>
            <a:r>
              <a:rPr lang="en-US" sz="3000" dirty="0" err="1">
                <a:latin typeface="+mn-lt"/>
              </a:rPr>
              <a:t>Git</a:t>
            </a:r>
            <a:endParaRPr lang="en-US" sz="3000" dirty="0">
              <a:latin typeface="+mn-lt"/>
            </a:endParaRPr>
          </a:p>
          <a:p>
            <a:pPr marL="1023962" lvl="1" indent="-566762">
              <a:buFont typeface="Arial" charset="0"/>
              <a:buChar char="•"/>
            </a:pPr>
            <a:r>
              <a:rPr lang="en-US" sz="2200" dirty="0" err="1"/>
              <a:t>SEASnet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err="1"/>
              <a:t>Git</a:t>
            </a:r>
            <a:r>
              <a:rPr lang="en-US" sz="2200" dirty="0"/>
              <a:t> is installed in 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cs</a:t>
            </a:r>
            <a:r>
              <a:rPr lang="en-US" sz="2200" dirty="0"/>
              <a:t>/bin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Add it to PATH variable or use whole path</a:t>
            </a:r>
          </a:p>
          <a:p>
            <a:pPr marL="1771650" lvl="3" indent="-400050">
              <a:buFont typeface="Arial" charset="0"/>
              <a:buChar char="•"/>
            </a:pPr>
            <a:r>
              <a:rPr lang="en-US" sz="2200" dirty="0"/>
              <a:t>$ export PATH=/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cs</a:t>
            </a:r>
            <a:r>
              <a:rPr lang="en-US" sz="2200" dirty="0"/>
              <a:t>/bin:$PATH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>
                <a:latin typeface="+mn-lt"/>
              </a:rPr>
              <a:t>Make a directory ‘</a:t>
            </a:r>
            <a:r>
              <a:rPr lang="en-US" sz="3000" dirty="0" err="1">
                <a:latin typeface="+mn-lt"/>
              </a:rPr>
              <a:t>gitroot</a:t>
            </a:r>
            <a:r>
              <a:rPr lang="en-US" sz="3000" dirty="0">
                <a:latin typeface="+mn-lt"/>
              </a:rPr>
              <a:t>’ and get a copy of the </a:t>
            </a:r>
            <a:r>
              <a:rPr lang="en-US" sz="3000" dirty="0" err="1">
                <a:latin typeface="+mn-lt"/>
              </a:rPr>
              <a:t>Diffutils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Git</a:t>
            </a:r>
            <a:r>
              <a:rPr lang="en-US" sz="3000" dirty="0">
                <a:latin typeface="+mn-lt"/>
              </a:rPr>
              <a:t> repository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$ </a:t>
            </a:r>
            <a:r>
              <a:rPr lang="en-US" sz="2200" dirty="0" err="1"/>
              <a:t>mkdir</a:t>
            </a:r>
            <a:r>
              <a:rPr lang="en-US" sz="2200" dirty="0"/>
              <a:t> </a:t>
            </a:r>
            <a:r>
              <a:rPr lang="en-US" sz="2200" dirty="0" err="1"/>
              <a:t>gitroot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$ cd </a:t>
            </a:r>
            <a:r>
              <a:rPr lang="en-US" sz="2200" dirty="0" err="1"/>
              <a:t>gitroot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$ git clone &lt;URL&gt;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3000" dirty="0"/>
              <a:t>Follow steps in lab and use man git to find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498434"/>
          </a:xfrm>
        </p:spPr>
        <p:txBody>
          <a:bodyPr>
            <a:normAutofit/>
          </a:bodyPr>
          <a:lstStyle/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clone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log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tag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show &lt;hash&gt;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checkout v3.0 –b &lt;</a:t>
            </a:r>
            <a:r>
              <a:rPr lang="en-US" sz="3000" dirty="0" err="1"/>
              <a:t>branchname</a:t>
            </a:r>
            <a:r>
              <a:rPr lang="en-US" sz="3000" dirty="0"/>
              <a:t>&gt;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b="1" dirty="0"/>
              <a:t>Homework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39" y="1259417"/>
            <a:ext cx="9067800" cy="4986941"/>
          </a:xfrm>
        </p:spPr>
        <p:txBody>
          <a:bodyPr>
            <a:noAutofit/>
          </a:bodyPr>
          <a:lstStyle/>
          <a:p>
            <a:r>
              <a:rPr lang="en-US" sz="1763" dirty="0"/>
              <a:t>Publish patch you made in lab 9</a:t>
            </a:r>
          </a:p>
          <a:p>
            <a:pPr lvl="1"/>
            <a:r>
              <a:rPr lang="en-US" sz="1763" dirty="0"/>
              <a:t>Create a new branch “quote” of version 3.0</a:t>
            </a:r>
          </a:p>
          <a:p>
            <a:pPr lvl="2"/>
            <a:r>
              <a:rPr lang="en-US" sz="1763" dirty="0"/>
              <a:t>Branch command + checkout command </a:t>
            </a:r>
            <a:r>
              <a:rPr lang="en-US" sz="1102" dirty="0">
                <a:latin typeface="Arial Black" panose="020B0A04020102020204" pitchFamily="34" charset="0"/>
                <a:cs typeface="Courier New" pitchFamily="49" charset="0"/>
              </a:rPr>
              <a:t>(</a:t>
            </a:r>
            <a:r>
              <a:rPr lang="en-US" sz="1102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102" dirty="0">
                <a:latin typeface="Arial Black" panose="020B0A04020102020204" pitchFamily="34" charset="0"/>
                <a:cs typeface="Courier New" pitchFamily="49" charset="0"/>
              </a:rPr>
              <a:t> branch quote v3.0; </a:t>
            </a:r>
            <a:r>
              <a:rPr lang="en-US" sz="1102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102" dirty="0">
                <a:latin typeface="Arial Black" panose="020B0A04020102020204" pitchFamily="34" charset="0"/>
                <a:cs typeface="Courier New" pitchFamily="49" charset="0"/>
              </a:rPr>
              <a:t> checkout quote)</a:t>
            </a:r>
            <a:endParaRPr lang="en-US" sz="1102" dirty="0"/>
          </a:p>
          <a:p>
            <a:pPr lvl="2"/>
            <a:r>
              <a:rPr lang="en-US" sz="1763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763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763" dirty="0">
                <a:latin typeface="Courier New" pitchFamily="49" charset="0"/>
                <a:cs typeface="Courier New" pitchFamily="49" charset="0"/>
              </a:rPr>
              <a:t> checkout v3.0 -b quote</a:t>
            </a:r>
            <a:endParaRPr lang="en-US" sz="882" dirty="0">
              <a:latin typeface="Arial Black" panose="020B0A04020102020204" pitchFamily="34" charset="0"/>
              <a:cs typeface="Courier New" pitchFamily="49" charset="0"/>
            </a:endParaRPr>
          </a:p>
          <a:p>
            <a:pPr lvl="1"/>
            <a:r>
              <a:rPr lang="en-US" sz="1763" dirty="0"/>
              <a:t>Use patch from lab 9 to modify this branch</a:t>
            </a:r>
          </a:p>
          <a:p>
            <a:pPr lvl="2"/>
            <a:r>
              <a:rPr lang="en-US" sz="1763" dirty="0"/>
              <a:t>Patch command</a:t>
            </a:r>
          </a:p>
          <a:p>
            <a:pPr lvl="2"/>
            <a:r>
              <a:rPr lang="en-US" sz="1763" dirty="0">
                <a:latin typeface="Courier New" panose="02070309020205020404" pitchFamily="49" charset="0"/>
                <a:cs typeface="Courier New" pitchFamily="49" charset="0"/>
              </a:rPr>
              <a:t>$ patch –</a:t>
            </a:r>
            <a:r>
              <a:rPr lang="en-US" sz="1763" dirty="0" err="1">
                <a:latin typeface="Courier New" pitchFamily="49" charset="0"/>
                <a:cs typeface="Courier New" pitchFamily="49" charset="0"/>
              </a:rPr>
              <a:t>pnum</a:t>
            </a:r>
            <a:r>
              <a:rPr lang="en-US" sz="1763" dirty="0">
                <a:latin typeface="Courier New" pitchFamily="49" charset="0"/>
                <a:cs typeface="Courier New" pitchFamily="49" charset="0"/>
              </a:rPr>
              <a:t> &lt; quote-3.0-patch.txt</a:t>
            </a:r>
          </a:p>
          <a:p>
            <a:pPr lvl="1"/>
            <a:r>
              <a:rPr lang="en-US" sz="1763" dirty="0">
                <a:cs typeface="Courier New" pitchFamily="49" charset="0"/>
              </a:rPr>
              <a:t>Modify </a:t>
            </a:r>
            <a:r>
              <a:rPr lang="en-US" sz="1763" dirty="0" err="1">
                <a:cs typeface="Courier New" pitchFamily="49" charset="0"/>
              </a:rPr>
              <a:t>ChangeLog</a:t>
            </a:r>
            <a:r>
              <a:rPr lang="en-US" sz="1763" dirty="0">
                <a:cs typeface="Courier New" pitchFamily="49" charset="0"/>
              </a:rPr>
              <a:t> file in </a:t>
            </a:r>
            <a:r>
              <a:rPr lang="en-US" sz="1763" dirty="0" err="1">
                <a:cs typeface="Courier New" pitchFamily="49" charset="0"/>
              </a:rPr>
              <a:t>diffutils</a:t>
            </a:r>
            <a:r>
              <a:rPr lang="en-US" sz="1763" dirty="0">
                <a:cs typeface="Courier New" pitchFamily="49" charset="0"/>
              </a:rPr>
              <a:t> directory</a:t>
            </a:r>
          </a:p>
          <a:p>
            <a:pPr lvl="2"/>
            <a:r>
              <a:rPr lang="en-US" sz="1322" dirty="0">
                <a:cs typeface="Courier New" pitchFamily="49" charset="0"/>
              </a:rPr>
              <a:t>Add entry for your changes similar to entries in </a:t>
            </a:r>
            <a:r>
              <a:rPr lang="en-US" sz="1322" dirty="0" err="1">
                <a:cs typeface="Courier New" pitchFamily="49" charset="0"/>
              </a:rPr>
              <a:t>ChangeLog</a:t>
            </a:r>
            <a:endParaRPr lang="en-US" sz="1322" dirty="0">
              <a:cs typeface="Courier New" pitchFamily="49" charset="0"/>
            </a:endParaRPr>
          </a:p>
          <a:p>
            <a:pPr lvl="1"/>
            <a:r>
              <a:rPr lang="en-US" sz="1763" dirty="0"/>
              <a:t>Commit changes to the new branch</a:t>
            </a:r>
          </a:p>
          <a:p>
            <a:pPr lvl="2"/>
            <a:r>
              <a:rPr lang="en-US" sz="1763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763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763" dirty="0">
                <a:latin typeface="Courier New" pitchFamily="49" charset="0"/>
                <a:cs typeface="Courier New" pitchFamily="49" charset="0"/>
              </a:rPr>
              <a:t> add .	 $ </a:t>
            </a:r>
            <a:r>
              <a:rPr lang="en-US" sz="1763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763" dirty="0">
                <a:latin typeface="Courier New" pitchFamily="49" charset="0"/>
                <a:cs typeface="Courier New" pitchFamily="49" charset="0"/>
              </a:rPr>
              <a:t> commit –F &lt;</a:t>
            </a:r>
            <a:r>
              <a:rPr lang="en-US" sz="1763" dirty="0" err="1">
                <a:latin typeface="Courier New" pitchFamily="49" charset="0"/>
                <a:cs typeface="Courier New" pitchFamily="49" charset="0"/>
              </a:rPr>
              <a:t>Changelog</a:t>
            </a:r>
            <a:r>
              <a:rPr lang="en-US" sz="1763" dirty="0">
                <a:latin typeface="Courier New" pitchFamily="49" charset="0"/>
                <a:cs typeface="Courier New" pitchFamily="49" charset="0"/>
              </a:rPr>
              <a:t> file&gt;</a:t>
            </a:r>
          </a:p>
          <a:p>
            <a:pPr lvl="1"/>
            <a:r>
              <a:rPr lang="en-US" sz="1763" dirty="0"/>
              <a:t> Generate a patch that other people can use to get your changes</a:t>
            </a:r>
          </a:p>
          <a:p>
            <a:pPr lvl="2"/>
            <a:r>
              <a:rPr lang="en-US" sz="1543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543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543" dirty="0">
                <a:latin typeface="Courier New" pitchFamily="49" charset="0"/>
                <a:cs typeface="Courier New" pitchFamily="49" charset="0"/>
              </a:rPr>
              <a:t> format-patch -[</a:t>
            </a:r>
            <a:r>
              <a:rPr lang="en-US" sz="1543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43" dirty="0">
                <a:latin typeface="Courier New" pitchFamily="49" charset="0"/>
                <a:cs typeface="Courier New" pitchFamily="49" charset="0"/>
              </a:rPr>
              <a:t>] --</a:t>
            </a:r>
            <a:r>
              <a:rPr lang="en-US" sz="1543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543" dirty="0">
                <a:latin typeface="Courier New" pitchFamily="49" charset="0"/>
                <a:cs typeface="Courier New" pitchFamily="49" charset="0"/>
              </a:rPr>
              <a:t> &gt; formatted-patch.txt</a:t>
            </a:r>
          </a:p>
          <a:p>
            <a:pPr lvl="1"/>
            <a:r>
              <a:rPr lang="en-US" sz="1763" dirty="0"/>
              <a:t>Test your partner’s patch</a:t>
            </a:r>
          </a:p>
          <a:p>
            <a:pPr lvl="2"/>
            <a:r>
              <a:rPr lang="en-US" sz="1763" dirty="0"/>
              <a:t>Check out version 3.0 into a temporary branch </a:t>
            </a:r>
            <a:r>
              <a:rPr lang="en-US" sz="1763" dirty="0">
                <a:latin typeface="Courier New" charset="0"/>
                <a:ea typeface="Courier New" charset="0"/>
                <a:cs typeface="Courier New" charset="0"/>
              </a:rPr>
              <a:t>partner</a:t>
            </a:r>
          </a:p>
          <a:p>
            <a:pPr lvl="2"/>
            <a:r>
              <a:rPr lang="en-US" sz="1763" dirty="0"/>
              <a:t>Apply patch with </a:t>
            </a:r>
            <a:r>
              <a:rPr lang="en-US" sz="1763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763" dirty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763" dirty="0"/>
              <a:t>command: </a:t>
            </a:r>
            <a:r>
              <a:rPr lang="en-US" sz="1763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763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763" dirty="0">
                <a:latin typeface="Courier New" pitchFamily="49" charset="0"/>
                <a:cs typeface="Courier New" pitchFamily="49" charset="0"/>
              </a:rPr>
              <a:t> am &lt; formatted-patch.txt</a:t>
            </a:r>
          </a:p>
          <a:p>
            <a:pPr lvl="2"/>
            <a:r>
              <a:rPr lang="en-US" sz="1763" dirty="0"/>
              <a:t>Build and test with $ </a:t>
            </a:r>
            <a:r>
              <a:rPr lang="en-US" sz="1763" dirty="0">
                <a:latin typeface="Courier New" pitchFamily="49" charset="0"/>
                <a:cs typeface="Courier New" pitchFamily="49" charset="0"/>
              </a:rPr>
              <a:t>make check</a:t>
            </a:r>
          </a:p>
          <a:p>
            <a:pPr lvl="2"/>
            <a:r>
              <a:rPr lang="en-US" sz="1763" dirty="0">
                <a:cs typeface="Courier New" pitchFamily="49" charset="0"/>
              </a:rPr>
              <a:t>Make sure partner’s name is in HW9.txt</a:t>
            </a:r>
          </a:p>
        </p:txBody>
      </p:sp>
    </p:spTree>
    <p:extLst>
      <p:ext uri="{BB962C8B-B14F-4D97-AF65-F5344CB8AC3E}">
        <p14:creationId xmlns:p14="http://schemas.microsoft.com/office/powerpoint/2010/main" val="42895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our</a:t>
            </a:r>
            <a:r>
              <a:rPr dirty="0"/>
              <a:t>c</a:t>
            </a:r>
            <a:r>
              <a:rPr spc="-5" dirty="0"/>
              <a:t>e/</a:t>
            </a:r>
            <a:r>
              <a:rPr spc="-235" dirty="0"/>
              <a:t>V</a:t>
            </a:r>
            <a:r>
              <a:rPr spc="-5" dirty="0"/>
              <a:t>ers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Con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7550784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ftw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7416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703226"/>
            <a:ext cx="466153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374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ad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ed</a:t>
            </a:r>
            <a:r>
              <a:rPr sz="2400" dirty="0">
                <a:latin typeface="Arial"/>
                <a:cs typeface="Arial"/>
              </a:rPr>
              <a:t>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</a:t>
            </a:r>
          </a:p>
          <a:p>
            <a:pPr marL="12700" marR="508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39" y="32255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70942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19329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47279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4640984"/>
            <a:ext cx="5084445" cy="111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50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</a:t>
            </a:r>
            <a:r>
              <a:rPr sz="2600" spc="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lang="en-US" sz="2600" dirty="0">
                <a:latin typeface="Arial"/>
                <a:cs typeface="Arial"/>
              </a:rPr>
              <a:t>Version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</a:t>
            </a:r>
            <a:r>
              <a:rPr sz="2600" spc="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9440" y="527656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57757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5735985"/>
            <a:ext cx="3513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GI</a:t>
            </a:r>
            <a:r>
              <a:rPr sz="2400" spc="-26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ub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b="1" dirty="0" err="1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63184"/>
            <a:ext cx="3976191" cy="4986941"/>
          </a:xfrm>
        </p:spPr>
        <p:txBody>
          <a:bodyPr>
            <a:normAutofit/>
          </a:bodyPr>
          <a:lstStyle/>
          <a:p>
            <a:r>
              <a:rPr lang="en-US" sz="3085" dirty="0"/>
              <a:t>A repository browser</a:t>
            </a:r>
          </a:p>
          <a:p>
            <a:pPr lvl="1"/>
            <a:r>
              <a:rPr lang="en-US" sz="2645" dirty="0"/>
              <a:t>Visualizes commit graphs</a:t>
            </a:r>
          </a:p>
          <a:p>
            <a:pPr lvl="1"/>
            <a:r>
              <a:rPr lang="en-US" sz="2645" dirty="0"/>
              <a:t>Used to understand the structure of the repo</a:t>
            </a:r>
          </a:p>
          <a:p>
            <a:pPr lvl="1"/>
            <a:r>
              <a:rPr lang="en-US" sz="2645" dirty="0"/>
              <a:t>Tutorial: </a:t>
            </a:r>
            <a:r>
              <a:rPr lang="en-US" sz="2645" dirty="0">
                <a:hlinkClick r:id="rId2"/>
              </a:rPr>
              <a:t>http://</a:t>
            </a:r>
            <a:r>
              <a:rPr lang="en-US" sz="2645" dirty="0" err="1">
                <a:hlinkClick r:id="rId2"/>
              </a:rPr>
              <a:t>lostechies.com</a:t>
            </a:r>
            <a:r>
              <a:rPr lang="en-US" sz="2645" dirty="0">
                <a:hlinkClick r:id="rId2"/>
              </a:rPr>
              <a:t>/</a:t>
            </a:r>
            <a:r>
              <a:rPr lang="en-US" sz="2645" dirty="0" err="1">
                <a:hlinkClick r:id="rId2"/>
              </a:rPr>
              <a:t>joshuaflanagan</a:t>
            </a:r>
            <a:r>
              <a:rPr lang="en-US" sz="2645" dirty="0">
                <a:hlinkClick r:id="rId2"/>
              </a:rPr>
              <a:t>/2010/09/03/use-</a:t>
            </a:r>
            <a:r>
              <a:rPr lang="en-US" sz="2645" dirty="0" err="1">
                <a:hlinkClick r:id="rId2"/>
              </a:rPr>
              <a:t>gitk</a:t>
            </a:r>
            <a:r>
              <a:rPr lang="en-US" sz="2645" dirty="0">
                <a:hlinkClick r:id="rId2"/>
              </a:rPr>
              <a:t>-to-understand-</a:t>
            </a:r>
            <a:r>
              <a:rPr lang="en-US" sz="2645" dirty="0" err="1">
                <a:hlinkClick r:id="rId2"/>
              </a:rPr>
              <a:t>git</a:t>
            </a:r>
            <a:r>
              <a:rPr lang="en-US" sz="2645" dirty="0">
                <a:hlinkClick r:id="rId2"/>
              </a:rPr>
              <a:t>/</a:t>
            </a:r>
            <a:endParaRPr lang="en-US" sz="264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95" y="1763183"/>
            <a:ext cx="5316521" cy="51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48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b="1" dirty="0" err="1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SSH into the server with X11 enabled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-X for OS with terminal (OS X, Linux)</a:t>
            </a:r>
          </a:p>
          <a:p>
            <a:pPr lvl="1"/>
            <a:r>
              <a:rPr lang="en-US" dirty="0"/>
              <a:t>Select “X11” option if using putty (Windows)</a:t>
            </a:r>
          </a:p>
          <a:p>
            <a:r>
              <a:rPr lang="en-US" dirty="0"/>
              <a:t>Run </a:t>
            </a:r>
            <a:r>
              <a:rPr lang="en-US" dirty="0" err="1"/>
              <a:t>gitk</a:t>
            </a:r>
            <a:r>
              <a:rPr lang="en-US" dirty="0"/>
              <a:t> in the ~</a:t>
            </a:r>
            <a:r>
              <a:rPr lang="en-US" dirty="0" err="1"/>
              <a:t>eggert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/gnu/</a:t>
            </a:r>
            <a:r>
              <a:rPr lang="en-US" dirty="0" err="1"/>
              <a:t>emacs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Need to first update your PATH</a:t>
            </a:r>
          </a:p>
          <a:p>
            <a:pPr lvl="2"/>
            <a:r>
              <a:rPr lang="en-US" dirty="0"/>
              <a:t>$ export PATH=/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/bin:$PATH</a:t>
            </a:r>
          </a:p>
          <a:p>
            <a:pPr lvl="1"/>
            <a:r>
              <a:rPr lang="en-US" dirty="0"/>
              <a:t>Run X locally before running </a:t>
            </a:r>
            <a:r>
              <a:rPr lang="en-US" dirty="0" err="1"/>
              <a:t>gitk</a:t>
            </a:r>
            <a:endParaRPr lang="en-US" dirty="0"/>
          </a:p>
          <a:p>
            <a:pPr lvl="2"/>
            <a:r>
              <a:rPr lang="en-US" dirty="0" err="1"/>
              <a:t>Xming</a:t>
            </a:r>
            <a:r>
              <a:rPr lang="en-US" dirty="0"/>
              <a:t> on Windows, </a:t>
            </a:r>
            <a:r>
              <a:rPr lang="en-US" dirty="0" err="1"/>
              <a:t>Xquartz</a:t>
            </a:r>
            <a:r>
              <a:rPr lang="en-US" dirty="0"/>
              <a:t> on Mac</a:t>
            </a:r>
          </a:p>
        </p:txBody>
      </p:sp>
    </p:spTree>
    <p:extLst>
      <p:ext uri="{BB962C8B-B14F-4D97-AF65-F5344CB8AC3E}">
        <p14:creationId xmlns:p14="http://schemas.microsoft.com/office/powerpoint/2010/main" val="310825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>
              <a:lnSpc>
                <a:spcPct val="100000"/>
              </a:lnSpc>
            </a:pPr>
            <a:r>
              <a:rPr spc="-5" dirty="0"/>
              <a:t>Lo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l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/>
              <a:t>CS</a:t>
            </a:r>
          </a:p>
        </p:txBody>
      </p:sp>
      <p:sp>
        <p:nvSpPr>
          <p:cNvPr id="3" name="object 3"/>
          <p:cNvSpPr/>
          <p:nvPr/>
        </p:nvSpPr>
        <p:spPr>
          <a:xfrm>
            <a:off x="365759" y="1828800"/>
            <a:ext cx="4466590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5016"/>
            <a:ext cx="365823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900"/>
              </a:lnSpc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rg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ers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 marR="100965">
              <a:lnSpc>
                <a:spcPts val="2670"/>
              </a:lnSpc>
              <a:spcBef>
                <a:spcPts val="1470"/>
              </a:spcBef>
            </a:pPr>
            <a:r>
              <a:rPr sz="2400" spc="-5" dirty="0">
                <a:latin typeface="Arial"/>
                <a:cs typeface="Arial"/>
              </a:rPr>
              <a:t>Ot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sers s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 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isk/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4770" y="30651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090">
              <a:lnSpc>
                <a:spcPct val="100000"/>
              </a:lnSpc>
            </a:pPr>
            <a:r>
              <a:rPr spc="-5" dirty="0"/>
              <a:t>Cent</a:t>
            </a:r>
            <a:r>
              <a:rPr spc="-10" dirty="0"/>
              <a:t>r</a:t>
            </a:r>
            <a:r>
              <a:rPr spc="-5" dirty="0"/>
              <a:t>a</a:t>
            </a:r>
            <a:r>
              <a:rPr spc="5" dirty="0"/>
              <a:t>l</a:t>
            </a:r>
            <a:r>
              <a:rPr spc="-5" dirty="0"/>
              <a:t>i</a:t>
            </a:r>
            <a:r>
              <a:rPr dirty="0"/>
              <a:t>z</a:t>
            </a:r>
            <a:r>
              <a:rPr spc="-5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/>
              <a:t>CS</a:t>
            </a:r>
          </a:p>
        </p:txBody>
      </p:sp>
      <p:sp>
        <p:nvSpPr>
          <p:cNvPr id="3" name="object 3"/>
          <p:cNvSpPr/>
          <p:nvPr/>
        </p:nvSpPr>
        <p:spPr>
          <a:xfrm>
            <a:off x="71119" y="1737360"/>
            <a:ext cx="4977130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7294"/>
            <a:ext cx="3517265" cy="3478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14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ist</a:t>
            </a:r>
            <a:r>
              <a:rPr sz="2600" dirty="0">
                <a:latin typeface="Arial"/>
                <a:cs typeface="Arial"/>
              </a:rPr>
              <a:t>ory</a:t>
            </a:r>
            <a:r>
              <a:rPr sz="2600" spc="5" dirty="0">
                <a:latin typeface="Arial"/>
                <a:cs typeface="Arial"/>
              </a:rPr>
              <a:t> s</a:t>
            </a:r>
            <a:r>
              <a:rPr sz="2600" spc="-10" dirty="0">
                <a:latin typeface="Arial"/>
                <a:cs typeface="Arial"/>
              </a:rPr>
              <a:t>it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c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erver</a:t>
            </a:r>
          </a:p>
          <a:p>
            <a:pPr marL="12700" marR="24765">
              <a:lnSpc>
                <a:spcPts val="2910"/>
              </a:lnSpc>
              <a:spcBef>
                <a:spcPts val="1410"/>
              </a:spcBef>
            </a:pPr>
            <a:r>
              <a:rPr sz="2600" spc="-5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ge</a:t>
            </a:r>
            <a:r>
              <a:rPr sz="2600" spc="-5" dirty="0">
                <a:latin typeface="Arial"/>
                <a:cs typeface="Arial"/>
              </a:rPr>
              <a:t>t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ng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  <a:p>
            <a:pPr marL="12700" marR="41275">
              <a:lnSpc>
                <a:spcPts val="2900"/>
              </a:lnSpc>
              <a:spcBef>
                <a:spcPts val="1415"/>
              </a:spcBef>
            </a:pPr>
            <a:r>
              <a:rPr sz="2600" spc="-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mm</a:t>
            </a:r>
            <a:r>
              <a:rPr sz="2600" spc="-5" dirty="0">
                <a:latin typeface="Arial"/>
                <a:cs typeface="Arial"/>
              </a:rPr>
              <a:t>itte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</a:p>
          <a:p>
            <a:pPr marL="12700" marR="501015">
              <a:lnSpc>
                <a:spcPts val="2900"/>
              </a:lnSpc>
              <a:spcBef>
                <a:spcPts val="1430"/>
              </a:spcBef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t t</a:t>
            </a:r>
            <a:r>
              <a:rPr sz="2600" dirty="0">
                <a:latin typeface="Arial"/>
                <a:cs typeface="Arial"/>
              </a:rPr>
              <a:t>he c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ang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44770" y="279244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71065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62759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80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560">
              <a:lnSpc>
                <a:spcPct val="100000"/>
              </a:lnSpc>
            </a:pPr>
            <a:r>
              <a:rPr spc="-5" dirty="0"/>
              <a:t>D</a:t>
            </a:r>
            <a:r>
              <a:rPr spc="5" dirty="0"/>
              <a:t>i</a:t>
            </a:r>
            <a:r>
              <a:rPr spc="-5" dirty="0"/>
              <a:t>s</a:t>
            </a:r>
            <a:r>
              <a:rPr dirty="0"/>
              <a:t>t</a:t>
            </a:r>
            <a:r>
              <a:rPr spc="-5" dirty="0"/>
              <a:t>r</a:t>
            </a:r>
            <a:r>
              <a:rPr spc="5" dirty="0"/>
              <a:t>i</a:t>
            </a:r>
            <a:r>
              <a:rPr spc="-5" dirty="0"/>
              <a:t>bu</a:t>
            </a:r>
            <a:r>
              <a:rPr spc="5" dirty="0"/>
              <a:t>t</a:t>
            </a:r>
            <a:r>
              <a:rPr spc="-5" dirty="0"/>
              <a:t>e</a:t>
            </a:r>
            <a:r>
              <a:rPr dirty="0"/>
              <a:t>d </a:t>
            </a:r>
            <a:r>
              <a:rPr lang="en-US" spc="-5" dirty="0"/>
              <a:t>V</a:t>
            </a:r>
            <a:r>
              <a:rPr spc="5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82879" y="1769110"/>
            <a:ext cx="4575810" cy="481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5855" marR="5715">
              <a:lnSpc>
                <a:spcPts val="2680"/>
              </a:lnSpc>
            </a:pPr>
            <a:r>
              <a:rPr spc="-145"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 h</a:t>
            </a:r>
            <a:r>
              <a:rPr spc="-5" dirty="0"/>
              <a:t>ist</a:t>
            </a:r>
            <a:r>
              <a:rPr dirty="0"/>
              <a:t>ory </a:t>
            </a:r>
            <a:r>
              <a:rPr spc="-5" dirty="0"/>
              <a:t>i</a:t>
            </a:r>
            <a:r>
              <a:rPr dirty="0"/>
              <a:t>s re</a:t>
            </a:r>
            <a:r>
              <a:rPr spc="-10" dirty="0"/>
              <a:t>p</a:t>
            </a:r>
            <a:r>
              <a:rPr spc="-5" dirty="0"/>
              <a:t>li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a</a:t>
            </a:r>
            <a:r>
              <a:rPr spc="-5" dirty="0"/>
              <a:t>t </a:t>
            </a:r>
            <a:r>
              <a:rPr spc="-10" dirty="0"/>
              <a:t>e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y </a:t>
            </a:r>
            <a:r>
              <a:rPr spc="-10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spc="5" dirty="0"/>
              <a:t>r</a:t>
            </a:r>
            <a:r>
              <a:rPr spc="-15" dirty="0"/>
              <a:t>'</a:t>
            </a:r>
            <a:r>
              <a:rPr dirty="0"/>
              <a:t>s </a:t>
            </a:r>
            <a:r>
              <a:rPr spc="5" dirty="0"/>
              <a:t>m</a:t>
            </a:r>
            <a:r>
              <a:rPr spc="-10" dirty="0"/>
              <a:t>a</a:t>
            </a:r>
            <a:r>
              <a:rPr dirty="0"/>
              <a:t>c</a:t>
            </a:r>
            <a:r>
              <a:rPr spc="-10" dirty="0"/>
              <a:t>h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e</a:t>
            </a:r>
          </a:p>
          <a:p>
            <a:pPr marL="4935855" marR="56515">
              <a:lnSpc>
                <a:spcPts val="2680"/>
              </a:lnSpc>
              <a:spcBef>
                <a:spcPts val="1410"/>
              </a:spcBef>
            </a:pPr>
            <a:r>
              <a:rPr spc="-5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rs h</a:t>
            </a:r>
            <a:r>
              <a:rPr spc="-10" dirty="0"/>
              <a:t>a</a:t>
            </a:r>
            <a:r>
              <a:rPr dirty="0"/>
              <a:t>ve</a:t>
            </a:r>
            <a:r>
              <a:rPr spc="-10" dirty="0"/>
              <a:t> 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15" dirty="0"/>
              <a:t>i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c</a:t>
            </a:r>
            <a:r>
              <a:rPr spc="-10" dirty="0"/>
              <a:t>on</a:t>
            </a:r>
            <a:r>
              <a:rPr spc="0" dirty="0"/>
              <a:t>t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l</a:t>
            </a:r>
            <a:r>
              <a:rPr spc="-5" dirty="0"/>
              <a:t> </a:t>
            </a:r>
            <a:r>
              <a:rPr spc="-10" dirty="0"/>
              <a:t>a</a:t>
            </a:r>
            <a:r>
              <a:rPr spc="-5" dirty="0"/>
              <a:t>l</a:t>
            </a:r>
            <a:r>
              <a:rPr dirty="0"/>
              <a:t>l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 </a:t>
            </a:r>
            <a:r>
              <a:rPr spc="-5" dirty="0"/>
              <a:t>t</a:t>
            </a:r>
            <a:r>
              <a:rPr spc="-15" dirty="0"/>
              <a:t>i</a:t>
            </a:r>
            <a:r>
              <a:rPr spc="5" dirty="0"/>
              <a:t>m</a:t>
            </a:r>
            <a:r>
              <a:rPr dirty="0"/>
              <a:t>e</a:t>
            </a:r>
          </a:p>
          <a:p>
            <a:pPr marL="4935855" marR="5080">
              <a:lnSpc>
                <a:spcPts val="2670"/>
              </a:lnSpc>
              <a:spcBef>
                <a:spcPts val="1415"/>
              </a:spcBef>
            </a:pPr>
            <a:r>
              <a:rPr spc="-5" dirty="0"/>
              <a:t>C</a:t>
            </a:r>
            <a:r>
              <a:rPr spc="-10" dirty="0"/>
              <a:t>hang</a:t>
            </a:r>
            <a:r>
              <a:rPr dirty="0"/>
              <a:t>es c</a:t>
            </a:r>
            <a:r>
              <a:rPr spc="-10" dirty="0"/>
              <a:t>a</a:t>
            </a:r>
            <a:r>
              <a:rPr dirty="0"/>
              <a:t>n</a:t>
            </a:r>
            <a:r>
              <a:rPr spc="-10" dirty="0"/>
              <a:t> </a:t>
            </a:r>
            <a:r>
              <a:rPr dirty="0"/>
              <a:t>be c</a:t>
            </a:r>
            <a:r>
              <a:rPr spc="-10" dirty="0"/>
              <a:t>o</a:t>
            </a:r>
            <a:r>
              <a:rPr dirty="0"/>
              <a:t>m</a:t>
            </a:r>
            <a:r>
              <a:rPr spc="5" dirty="0"/>
              <a:t>m</a:t>
            </a:r>
            <a:r>
              <a:rPr spc="-10" dirty="0"/>
              <a:t>un</a:t>
            </a:r>
            <a:r>
              <a:rPr spc="-5" dirty="0"/>
              <a:t>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be</a:t>
            </a:r>
            <a:r>
              <a:rPr spc="-5" dirty="0"/>
              <a:t>tw</a:t>
            </a:r>
            <a:r>
              <a:rPr dirty="0"/>
              <a:t>e</a:t>
            </a:r>
            <a:r>
              <a:rPr spc="-10" dirty="0"/>
              <a:t>e</a:t>
            </a:r>
            <a:r>
              <a:rPr dirty="0"/>
              <a:t>n</a:t>
            </a:r>
            <a:r>
              <a:rPr spc="-10" dirty="0"/>
              <a:t> u</a:t>
            </a:r>
            <a:r>
              <a:rPr dirty="0"/>
              <a:t>sers</a:t>
            </a:r>
          </a:p>
          <a:p>
            <a:pPr marL="4935855">
              <a:lnSpc>
                <a:spcPct val="100000"/>
              </a:lnSpc>
              <a:spcBef>
                <a:spcPts val="1145"/>
              </a:spcBef>
            </a:pPr>
            <a:r>
              <a:rPr sz="2600" spc="-10" dirty="0"/>
              <a:t>Gi</a:t>
            </a:r>
            <a:r>
              <a:rPr sz="2600" dirty="0"/>
              <a:t>t </a:t>
            </a:r>
            <a:r>
              <a:rPr sz="2600" spc="-5" dirty="0"/>
              <a:t>i</a:t>
            </a:r>
            <a:r>
              <a:rPr sz="2600" dirty="0"/>
              <a:t>s</a:t>
            </a:r>
            <a:r>
              <a:rPr sz="2600" spc="-5" dirty="0"/>
              <a:t> </a:t>
            </a:r>
            <a:r>
              <a:rPr sz="2600" spc="10" dirty="0"/>
              <a:t>d</a:t>
            </a:r>
            <a:r>
              <a:rPr sz="2600" spc="-10" dirty="0"/>
              <a:t>i</a:t>
            </a:r>
            <a:r>
              <a:rPr sz="2600" spc="5" dirty="0"/>
              <a:t>s</a:t>
            </a:r>
            <a:r>
              <a:rPr sz="2600" spc="-10" dirty="0"/>
              <a:t>t</a:t>
            </a:r>
            <a:r>
              <a:rPr sz="2600" spc="-5" dirty="0"/>
              <a:t>r</a:t>
            </a:r>
            <a:r>
              <a:rPr sz="2600" spc="-10" dirty="0"/>
              <a:t>i</a:t>
            </a:r>
            <a:r>
              <a:rPr sz="2600" dirty="0"/>
              <a:t>b</a:t>
            </a:r>
            <a:r>
              <a:rPr sz="2600" spc="10" dirty="0"/>
              <a:t>u</a:t>
            </a:r>
            <a:r>
              <a:rPr sz="2600" spc="-5" dirty="0"/>
              <a:t>t</a:t>
            </a:r>
            <a:r>
              <a:rPr sz="2600" dirty="0"/>
              <a:t>ed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5144770" y="272476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4536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71160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0" y="2964766"/>
            <a:ext cx="47034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GI</a:t>
            </a:r>
            <a:r>
              <a:rPr spc="-5" dirty="0"/>
              <a:t>T</a:t>
            </a:r>
            <a:r>
              <a:rPr spc="-85" dirty="0"/>
              <a:t> </a:t>
            </a:r>
            <a:r>
              <a:rPr dirty="0"/>
              <a:t>S</a:t>
            </a:r>
            <a:r>
              <a:rPr spc="-5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1563369"/>
            <a:ext cx="6042659" cy="529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729" y="422186"/>
            <a:ext cx="322326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15" dirty="0">
                <a:latin typeface="Arial"/>
                <a:cs typeface="Arial"/>
              </a:rPr>
              <a:t>Gi</a:t>
            </a:r>
            <a:r>
              <a:rPr sz="5400" b="1" spc="-5" dirty="0">
                <a:latin typeface="Arial"/>
                <a:cs typeface="Arial"/>
              </a:rPr>
              <a:t>t</a:t>
            </a:r>
            <a:r>
              <a:rPr sz="5400" b="1" dirty="0">
                <a:latin typeface="Arial"/>
                <a:cs typeface="Arial"/>
              </a:rPr>
              <a:t> </a:t>
            </a:r>
            <a:r>
              <a:rPr sz="5400" b="1" spc="-10" dirty="0">
                <a:latin typeface="Arial"/>
                <a:cs typeface="Arial"/>
              </a:rPr>
              <a:t>Sta</a:t>
            </a:r>
            <a:r>
              <a:rPr sz="5400" b="1" dirty="0">
                <a:latin typeface="Arial"/>
                <a:cs typeface="Arial"/>
              </a:rPr>
              <a:t>tes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3550" y="7008787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ur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 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179" y="3991268"/>
            <a:ext cx="15182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ko</a:t>
            </a:r>
            <a:r>
              <a:rPr sz="2200" spc="-5" dirty="0">
                <a:latin typeface="Arial"/>
                <a:cs typeface="Arial"/>
              </a:rPr>
              <a:t>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1679" y="5394618"/>
            <a:ext cx="86486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8740" y="5539397"/>
            <a:ext cx="12973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179" y="1936670"/>
            <a:ext cx="1498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ex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First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269834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creates an empty </a:t>
            </a:r>
            <a:r>
              <a:rPr lang="en-US" dirty="0" err="1"/>
              <a:t>git</a:t>
            </a:r>
            <a:r>
              <a:rPr lang="en-US" dirty="0"/>
              <a:t> repo (.</a:t>
            </a:r>
            <a:r>
              <a:rPr lang="en-US" dirty="0" err="1"/>
              <a:t>git</a:t>
            </a:r>
            <a:r>
              <a:rPr lang="en-US" dirty="0"/>
              <a:t> directory with all necessary subdirectories)</a:t>
            </a:r>
          </a:p>
          <a:p>
            <a:pPr lvl="1"/>
            <a:endParaRPr lang="en-US" dirty="0"/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echo “Boring world”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lvl="1"/>
            <a:r>
              <a:rPr lang="en-US" dirty="0"/>
              <a:t>Adds content to the index</a:t>
            </a:r>
          </a:p>
          <a:p>
            <a:pPr lvl="1"/>
            <a:r>
              <a:rPr lang="en-US" dirty="0"/>
              <a:t>Must be run prior to a commit</a:t>
            </a:r>
          </a:p>
          <a:p>
            <a:pPr lvl="1"/>
            <a:endParaRPr lang="en-US" dirty="0"/>
          </a:p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–m “Check in number 1”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1302</Words>
  <Application>Microsoft Macintosh PowerPoint</Application>
  <PresentationFormat>Custom</PresentationFormat>
  <Paragraphs>297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Courier New</vt:lpstr>
      <vt:lpstr>Office Theme</vt:lpstr>
      <vt:lpstr>CS35L Software Construction Laboratory  Lab 1: Nandan Parikh Week 9; Lecture 1 </vt:lpstr>
      <vt:lpstr>Software development process</vt:lpstr>
      <vt:lpstr>Source/Version Control</vt:lpstr>
      <vt:lpstr>Local VCS</vt:lpstr>
      <vt:lpstr>Centralized VCS</vt:lpstr>
      <vt:lpstr>Distributed VCS</vt:lpstr>
      <vt:lpstr>GIT Source control</vt:lpstr>
      <vt:lpstr>Git States</vt:lpstr>
      <vt:lpstr>First Git Repository</vt:lpstr>
      <vt:lpstr>PowerPoint Presentation</vt:lpstr>
      <vt:lpstr>Git commands</vt:lpstr>
      <vt:lpstr>Working With Git</vt:lpstr>
      <vt:lpstr>Git Repo Structure</vt:lpstr>
      <vt:lpstr>After 2 More Commits…</vt:lpstr>
      <vt:lpstr>What Is a Branch?</vt:lpstr>
      <vt:lpstr>New Branch</vt:lpstr>
      <vt:lpstr>New Commit</vt:lpstr>
      <vt:lpstr>Switching to New Branch</vt:lpstr>
      <vt:lpstr>Commit After Switch</vt:lpstr>
      <vt:lpstr>Why Branching?</vt:lpstr>
      <vt:lpstr>Working With Branches</vt:lpstr>
      <vt:lpstr>Git integrating changes</vt:lpstr>
      <vt:lpstr>Git merge</vt:lpstr>
      <vt:lpstr>Git rebase</vt:lpstr>
      <vt:lpstr>Merge Conflicts</vt:lpstr>
      <vt:lpstr>More Git Commands</vt:lpstr>
      <vt:lpstr>Lab 9</vt:lpstr>
      <vt:lpstr>Hints</vt:lpstr>
      <vt:lpstr>Homework 9</vt:lpstr>
      <vt:lpstr>Gitk</vt:lpstr>
      <vt:lpstr>Gitk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Spring 2018</dc:title>
  <dc:creator>Nandan Atul Parikh</dc:creator>
  <cp:lastModifiedBy>Nandan Atul Parikh</cp:lastModifiedBy>
  <cp:revision>21</cp:revision>
  <dcterms:created xsi:type="dcterms:W3CDTF">2019-03-01T01:26:05Z</dcterms:created>
  <dcterms:modified xsi:type="dcterms:W3CDTF">2019-05-29T02:23:26Z</dcterms:modified>
</cp:coreProperties>
</file>