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2" r:id="rId1"/>
  </p:sldMasterIdLst>
  <p:notesMasterIdLst>
    <p:notesMasterId r:id="rId30"/>
  </p:notesMasterIdLst>
  <p:handoutMasterIdLst>
    <p:handoutMasterId r:id="rId31"/>
  </p:handoutMasterIdLst>
  <p:sldIdLst>
    <p:sldId id="259" r:id="rId2"/>
    <p:sldId id="260" r:id="rId3"/>
    <p:sldId id="261" r:id="rId4"/>
    <p:sldId id="262" r:id="rId5"/>
    <p:sldId id="263" r:id="rId6"/>
    <p:sldId id="265" r:id="rId7"/>
    <p:sldId id="266" r:id="rId8"/>
    <p:sldId id="268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6" r:id="rId17"/>
    <p:sldId id="277" r:id="rId18"/>
    <p:sldId id="278" r:id="rId19"/>
    <p:sldId id="286" r:id="rId20"/>
    <p:sldId id="287" r:id="rId21"/>
    <p:sldId id="279" r:id="rId22"/>
    <p:sldId id="280" r:id="rId23"/>
    <p:sldId id="282" r:id="rId24"/>
    <p:sldId id="283" r:id="rId25"/>
    <p:sldId id="284" r:id="rId26"/>
    <p:sldId id="285" r:id="rId27"/>
    <p:sldId id="288" r:id="rId28"/>
    <p:sldId id="289" r:id="rId2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4" autoAdjust="0"/>
    <p:restoredTop sz="94392"/>
  </p:normalViewPr>
  <p:slideViewPr>
    <p:cSldViewPr>
      <p:cViewPr varScale="1">
        <p:scale>
          <a:sx n="84" d="100"/>
          <a:sy n="84" d="100"/>
        </p:scale>
        <p:origin x="1152" y="184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3/28/19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3/28/19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41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F76D-753F-A34C-A1E3-23B8CD458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1EC9B-6517-5C49-871A-5423ED570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B09E3-66C9-4D4E-BF98-F798CCC07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ECB6B-AE13-4040-A27A-640C25121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3CAF7-D49B-714E-AD48-3748BB8F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3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0DAD7-6928-E147-8927-26A526B0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4B1E0-F7C2-4545-9687-78AE24963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634F3-B5ED-6643-AFAE-5B791B43B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48D23-0F52-254A-87DA-86DE928D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AF5B6-10A1-8D42-B9E9-0BBE9EBA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5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1F8440-01A7-154F-9F1E-2E9F1C358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A452E-AC92-6A4F-98E1-B3ACF4DF1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3F8A7-5591-EF45-B991-F49E986AF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A93AB-C99D-C94E-8D56-DE95E0DD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F680E-2611-EC4E-A511-02D5E49B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7596-02B5-5E4D-A6DA-2E2599D4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C0701-C01B-3545-B5C6-F5C12647D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2569A-2675-8F44-A1A6-02C2C548D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56E75-C0FC-3D46-B70B-CDA164A51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BC81C-DC23-654C-96CD-8D2A6639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1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E7BD4-8E44-F94B-9829-0086D62E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22F44-8E38-114C-A62A-F4F32CE2C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89F00-0C22-024C-BA3E-764B6D773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3E698-8E6A-0345-A376-4000CCF9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1392-70F2-424D-8998-949FE18E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9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31B24-1A62-2246-922D-8C985A67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C8722-C47E-204C-9A53-FFBC20F1D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BD916-5564-E54A-BC15-6029F0E65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04500-5B08-5C4D-B391-078F58BCE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0F95D-6888-FE41-AA0F-5413F549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C333B-B943-5442-A5F6-14AE3E77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1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0C7EA-7E63-7A42-95D4-72EBDE944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5FA63-8883-4A4B-8129-6654D5288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BB50D-03FA-9240-8DB0-A047AB42D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7F64F8-BBCE-664F-8F1C-7C500FE04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31CE2B-0AE5-FF42-9DFB-3124A81E1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0E0B3-EBD7-9D44-ABA2-C53F75B9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3/28/19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723181-ACA9-9741-8BC4-0AB70C92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E5A34-3826-DD4F-BB63-0D6A727B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3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3E87-5722-384A-B6EE-6F30FACD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7CB898-189D-1749-A823-12FC9CEF6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3/28/19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2AADC-812A-9741-BD61-34246E93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474FE-2909-C143-B491-A3804326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0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F4252-ABC9-C647-A36D-072973E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3/28/19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409B0D-9E0B-B848-B1DD-EBD65CCFD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0A302-F2F3-944F-B157-273A2F7D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E4972-60EF-7343-ADB0-DB8294F26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501C1-C8DB-284F-88B2-5FAAC0620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5C455-E57A-944F-9408-27BB02257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96B14-056D-D344-A1DF-A2880A11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3/28/19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ADF0D-9810-B84A-8706-B9EAE6D41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F78B4-966F-164E-B782-4FA18F95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3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DFFD-928E-304B-A8B8-F588BC266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B11BE1-A3B8-E34A-94BB-24BB660E0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F67AA-EFF0-EA4E-8593-0A0BF4278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D89B8-2E26-E24F-954B-73949BF23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D90D-2FDD-8D47-B77E-2D093A694B67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B6CC0-33DA-DB4A-8404-15D731BB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4A1EF-4949-7343-8BDA-F1FA692E5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261E-2A22-EC40-936A-A4884F405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3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D3A60-121C-7C45-B781-0E969B32F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94421-868D-6645-A480-46E33B420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7EB9C-5215-E842-87A0-7A6FBDDAD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8E021-9B92-604B-A7EF-D7BACEFC0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3E20F-7BB5-FD45-A5F3-5CF04B0DA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7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3" r:id="rId1"/>
    <p:sldLayoutId id="2147484194" r:id="rId2"/>
    <p:sldLayoutId id="2147484195" r:id="rId3"/>
    <p:sldLayoutId id="2147484196" r:id="rId4"/>
    <p:sldLayoutId id="2147484197" r:id="rId5"/>
    <p:sldLayoutId id="2147484198" r:id="rId6"/>
    <p:sldLayoutId id="2147484199" r:id="rId7"/>
    <p:sldLayoutId id="2147484200" r:id="rId8"/>
    <p:sldLayoutId id="2147484201" r:id="rId9"/>
    <p:sldLayoutId id="2147484202" r:id="rId10"/>
    <p:sldLayoutId id="21474842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cs.ucla.edu/classes/winter18/cs35L/syllabus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asnet.ucla.edu/lnxsrv/" TargetMode="External"/><Relationship Id="rId2" Type="http://schemas.openxmlformats.org/officeDocument/2006/relationships/hyperlink" Target="https://www.seas.ucla.edu/acctapp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username@lnxsrv.seas.ucla.edu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nformit.com/articles/article.aspx?p=24972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3892" y="1340768"/>
            <a:ext cx="9179931" cy="2311896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CS35L</a:t>
            </a:r>
            <a:br>
              <a:rPr lang="en-US" sz="48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Software Construction Laboratory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8027" y="4725144"/>
            <a:ext cx="7113985" cy="93610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Week 1 : Lecture 1</a:t>
            </a:r>
          </a:p>
          <a:p>
            <a:pPr algn="ctr"/>
            <a:r>
              <a:rPr lang="en-US" dirty="0"/>
              <a:t>SPRING 2019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638026" y="3900872"/>
            <a:ext cx="7113985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2"/>
              </a:buClr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Nandan Parikh</a:t>
            </a:r>
          </a:p>
        </p:txBody>
      </p:sp>
    </p:spTree>
    <p:extLst>
      <p:ext uri="{BB962C8B-B14F-4D97-AF65-F5344CB8AC3E}">
        <p14:creationId xmlns:p14="http://schemas.microsoft.com/office/powerpoint/2010/main" val="296726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Basics of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340768"/>
            <a:ext cx="9468542" cy="4968552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Outermost layer around the kernel; hence called shell !</a:t>
            </a:r>
          </a:p>
          <a:p>
            <a:r>
              <a:rPr lang="en-IN" dirty="0"/>
              <a:t>Can be used as CLI as well as GUI depending upon the task/operation</a:t>
            </a:r>
          </a:p>
          <a:p>
            <a:r>
              <a:rPr lang="en-IN" dirty="0"/>
              <a:t>Examples: </a:t>
            </a:r>
          </a:p>
          <a:p>
            <a:pPr lvl="1"/>
            <a:r>
              <a:rPr lang="en-IN" dirty="0"/>
              <a:t>CLI shell in Windows :</a:t>
            </a:r>
          </a:p>
          <a:p>
            <a:pPr lvl="2"/>
            <a:r>
              <a:rPr lang="en-IN" dirty="0"/>
              <a:t>Command Prompt</a:t>
            </a:r>
          </a:p>
          <a:p>
            <a:pPr lvl="1"/>
            <a:r>
              <a:rPr lang="en-IN" dirty="0"/>
              <a:t>CLI shell in UNIX :</a:t>
            </a:r>
          </a:p>
          <a:p>
            <a:pPr lvl="2"/>
            <a:r>
              <a:rPr lang="en-IN" dirty="0"/>
              <a:t>Shell</a:t>
            </a:r>
          </a:p>
          <a:p>
            <a:pPr lvl="1"/>
            <a:r>
              <a:rPr lang="en-IN" dirty="0"/>
              <a:t>CLI in Mac :</a:t>
            </a:r>
          </a:p>
          <a:p>
            <a:pPr lvl="2"/>
            <a:r>
              <a:rPr lang="en-IN" dirty="0"/>
              <a:t>Terminal</a:t>
            </a:r>
          </a:p>
          <a:p>
            <a:r>
              <a:rPr lang="en-IN" dirty="0"/>
              <a:t>Basic shell commands:</a:t>
            </a:r>
          </a:p>
          <a:p>
            <a:pPr lvl="1"/>
            <a:r>
              <a:rPr lang="en-US" b="1" dirty="0"/>
              <a:t>&lt;up arrow&gt;</a:t>
            </a:r>
            <a:r>
              <a:rPr lang="en-US" dirty="0"/>
              <a:t>: previous command </a:t>
            </a:r>
          </a:p>
          <a:p>
            <a:pPr lvl="1"/>
            <a:r>
              <a:rPr lang="en-US" b="1" dirty="0"/>
              <a:t>&lt;tab&gt;</a:t>
            </a:r>
            <a:r>
              <a:rPr lang="en-US" dirty="0"/>
              <a:t>: auto-complete </a:t>
            </a:r>
          </a:p>
          <a:p>
            <a:pPr lvl="1"/>
            <a:r>
              <a:rPr lang="en-US" b="1" dirty="0"/>
              <a:t>!!</a:t>
            </a:r>
            <a:r>
              <a:rPr lang="en-US" dirty="0"/>
              <a:t>: replace with previous command </a:t>
            </a:r>
          </a:p>
          <a:p>
            <a:pPr lvl="1"/>
            <a:r>
              <a:rPr lang="en-US" b="1" dirty="0"/>
              <a:t>![</a:t>
            </a:r>
            <a:r>
              <a:rPr lang="en-US" b="1" i="1" dirty="0" err="1"/>
              <a:t>str</a:t>
            </a:r>
            <a:r>
              <a:rPr lang="en-US" b="1" dirty="0"/>
              <a:t>]</a:t>
            </a:r>
            <a:r>
              <a:rPr lang="en-US" dirty="0"/>
              <a:t>: refer to previous command with </a:t>
            </a:r>
            <a:r>
              <a:rPr lang="en-US" dirty="0" err="1"/>
              <a:t>str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69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Files and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9468542" cy="4191000"/>
          </a:xfrm>
        </p:spPr>
        <p:txBody>
          <a:bodyPr/>
          <a:lstStyle/>
          <a:p>
            <a:r>
              <a:rPr lang="en-IN" dirty="0"/>
              <a:t>Everything is either a process or a file</a:t>
            </a:r>
          </a:p>
          <a:p>
            <a:r>
              <a:rPr lang="en-US" b="1" dirty="0"/>
              <a:t>Process</a:t>
            </a:r>
            <a:r>
              <a:rPr lang="en-US" dirty="0"/>
              <a:t>: an executing program identified by PID</a:t>
            </a:r>
          </a:p>
          <a:p>
            <a:r>
              <a:rPr lang="en-US" b="1" dirty="0"/>
              <a:t>File</a:t>
            </a:r>
            <a:r>
              <a:rPr lang="en-US" dirty="0"/>
              <a:t>: collection of data</a:t>
            </a:r>
          </a:p>
          <a:p>
            <a:pPr lvl="2"/>
            <a:r>
              <a:rPr lang="en-US" dirty="0"/>
              <a:t>A document</a:t>
            </a:r>
          </a:p>
          <a:p>
            <a:pPr lvl="2"/>
            <a:r>
              <a:rPr lang="en-US" dirty="0"/>
              <a:t>Text of program written in high-level language</a:t>
            </a:r>
          </a:p>
          <a:p>
            <a:pPr lvl="2"/>
            <a:r>
              <a:rPr lang="en-US" dirty="0"/>
              <a:t>Executable</a:t>
            </a:r>
          </a:p>
          <a:p>
            <a:pPr lvl="2"/>
            <a:r>
              <a:rPr lang="en-US" dirty="0"/>
              <a:t>Directory</a:t>
            </a:r>
          </a:p>
          <a:p>
            <a:pPr lvl="2"/>
            <a:r>
              <a:rPr lang="en-US" dirty="0"/>
              <a:t>Devices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309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Linux File System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3419870" cy="520080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Tree Structure Hierarchy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678588" y="3025408"/>
            <a:ext cx="3445026" cy="20313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Only One Root- ‘/’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Directories are also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E.g. home, 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Regular files can only be leaves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E.g. text, spreadsheets, </a:t>
            </a:r>
            <a:r>
              <a:rPr lang="en-IN" dirty="0" err="1"/>
              <a:t>etc</a:t>
            </a:r>
            <a:endParaRPr lang="en-IN" dirty="0"/>
          </a:p>
        </p:txBody>
      </p:sp>
      <p:pic>
        <p:nvPicPr>
          <p:cNvPr id="1030" name="Picture 6" descr="Image result for linux file system hierarchy simpl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4" y="2321151"/>
            <a:ext cx="5652118" cy="378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327" y="6105522"/>
            <a:ext cx="5650205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N" sz="1200" b="1" dirty="0"/>
              <a:t>Source</a:t>
            </a:r>
            <a:r>
              <a:rPr lang="en-IN" sz="1200" dirty="0"/>
              <a:t>: https://www.slideshare.net/azilian/4-linux-file-systems-18175783</a:t>
            </a:r>
          </a:p>
        </p:txBody>
      </p:sp>
    </p:spTree>
    <p:extLst>
      <p:ext uri="{BB962C8B-B14F-4D97-AF65-F5344CB8AC3E}">
        <p14:creationId xmlns:p14="http://schemas.microsoft.com/office/powerpoint/2010/main" val="55865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Basics: Moving Around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9252518" cy="4191000"/>
          </a:xfrm>
        </p:spPr>
        <p:txBody>
          <a:bodyPr/>
          <a:lstStyle/>
          <a:p>
            <a:r>
              <a:rPr lang="en-US" sz="1800" b="1" dirty="0" err="1"/>
              <a:t>pwd</a:t>
            </a:r>
            <a:r>
              <a:rPr lang="en-US" sz="1800" dirty="0"/>
              <a:t>: print working directory </a:t>
            </a:r>
          </a:p>
          <a:p>
            <a:r>
              <a:rPr lang="en-US" sz="1800" b="1" dirty="0"/>
              <a:t>cd</a:t>
            </a:r>
            <a:r>
              <a:rPr lang="en-US" sz="1800" dirty="0"/>
              <a:t>: change directory </a:t>
            </a:r>
          </a:p>
          <a:p>
            <a:pPr marL="457200" lvl="1" indent="0">
              <a:buNone/>
            </a:pPr>
            <a:r>
              <a:rPr lang="en-US" b="1" dirty="0"/>
              <a:t>~</a:t>
            </a:r>
            <a:r>
              <a:rPr lang="en-US" dirty="0"/>
              <a:t>  home directory </a:t>
            </a:r>
          </a:p>
          <a:p>
            <a:pPr marL="457200" lvl="1" indent="0">
              <a:buNone/>
            </a:pPr>
            <a:r>
              <a:rPr lang="en-US" b="1" dirty="0"/>
              <a:t>.</a:t>
            </a:r>
            <a:r>
              <a:rPr lang="en-US" dirty="0"/>
              <a:t>   current directory </a:t>
            </a:r>
          </a:p>
          <a:p>
            <a:pPr marL="457200" lvl="1" indent="0">
              <a:buNone/>
            </a:pPr>
            <a:r>
              <a:rPr lang="en-US" b="1" dirty="0"/>
              <a:t>/</a:t>
            </a:r>
            <a:r>
              <a:rPr lang="en-US" dirty="0"/>
              <a:t>  root directory, or directory separator </a:t>
            </a:r>
          </a:p>
          <a:p>
            <a:pPr marL="457200" lvl="1" indent="0">
              <a:buNone/>
            </a:pPr>
            <a:r>
              <a:rPr lang="en-US" b="1" dirty="0"/>
              <a:t>..</a:t>
            </a:r>
            <a:r>
              <a:rPr lang="en-US" dirty="0"/>
              <a:t>  parent directory </a:t>
            </a:r>
          </a:p>
        </p:txBody>
      </p:sp>
    </p:spTree>
    <p:extLst>
      <p:ext uri="{BB962C8B-B14F-4D97-AF65-F5344CB8AC3E}">
        <p14:creationId xmlns:p14="http://schemas.microsoft.com/office/powerpoint/2010/main" val="406694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Basics: Dealing with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9396534" cy="4191000"/>
          </a:xfrm>
        </p:spPr>
        <p:txBody>
          <a:bodyPr>
            <a:normAutofit fontScale="62500" lnSpcReduction="20000"/>
          </a:bodyPr>
          <a:lstStyle/>
          <a:p>
            <a:r>
              <a:rPr lang="pt-BR" sz="3800" b="1" dirty="0"/>
              <a:t>mv</a:t>
            </a:r>
            <a:r>
              <a:rPr lang="pt-BR" sz="3800" dirty="0"/>
              <a:t>: move/rename a file</a:t>
            </a:r>
          </a:p>
          <a:p>
            <a:r>
              <a:rPr lang="en-US" sz="3800" b="1" dirty="0" err="1"/>
              <a:t>cp</a:t>
            </a:r>
            <a:r>
              <a:rPr lang="en-US" sz="3800" dirty="0"/>
              <a:t>: copy a file </a:t>
            </a:r>
          </a:p>
          <a:p>
            <a:r>
              <a:rPr lang="en-US" sz="3800" b="1" dirty="0" err="1"/>
              <a:t>rm</a:t>
            </a:r>
            <a:r>
              <a:rPr lang="en-US" sz="3800" dirty="0"/>
              <a:t>: remove a file</a:t>
            </a:r>
          </a:p>
          <a:p>
            <a:pPr lvl="1"/>
            <a:r>
              <a:rPr lang="en-US" sz="3800" dirty="0"/>
              <a:t>r: remove directories and their contents recursively </a:t>
            </a:r>
          </a:p>
          <a:p>
            <a:r>
              <a:rPr lang="en-US" sz="3800" b="1" dirty="0" err="1"/>
              <a:t>mkdir</a:t>
            </a:r>
            <a:r>
              <a:rPr lang="en-US" sz="3800" dirty="0"/>
              <a:t>: make a directory </a:t>
            </a:r>
          </a:p>
          <a:p>
            <a:r>
              <a:rPr lang="en-US" sz="3800" b="1" dirty="0" err="1"/>
              <a:t>rmdir</a:t>
            </a:r>
            <a:r>
              <a:rPr lang="en-US" sz="3800" dirty="0"/>
              <a:t>: remove an empty directory </a:t>
            </a:r>
          </a:p>
          <a:p>
            <a:r>
              <a:rPr lang="en-US" sz="3800" b="1" dirty="0"/>
              <a:t>ls</a:t>
            </a:r>
            <a:r>
              <a:rPr lang="en-US" sz="3800" dirty="0"/>
              <a:t>: list contents of a directory </a:t>
            </a:r>
          </a:p>
          <a:p>
            <a:pPr lvl="1">
              <a:buFontTx/>
              <a:buChar char="-"/>
            </a:pPr>
            <a:r>
              <a:rPr lang="en-US" sz="3800" dirty="0"/>
              <a:t>d: list only directories </a:t>
            </a:r>
          </a:p>
          <a:p>
            <a:pPr lvl="1">
              <a:buFontTx/>
              <a:buChar char="-"/>
            </a:pPr>
            <a:r>
              <a:rPr lang="en-US" sz="3800" dirty="0"/>
              <a:t>a: list all files including hidden ones </a:t>
            </a:r>
          </a:p>
          <a:p>
            <a:pPr lvl="1">
              <a:buFontTx/>
              <a:buChar char="-"/>
            </a:pPr>
            <a:r>
              <a:rPr lang="en-US" sz="3800" dirty="0"/>
              <a:t>l: show long listing including permission info </a:t>
            </a:r>
          </a:p>
          <a:p>
            <a:pPr lvl="1">
              <a:buFontTx/>
              <a:buChar char="-"/>
            </a:pPr>
            <a:r>
              <a:rPr lang="en-US" sz="3800" dirty="0"/>
              <a:t>s: show size of each file, in blocks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536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Basics: Changing File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9601200" cy="4191000"/>
          </a:xfrm>
        </p:spPr>
        <p:txBody>
          <a:bodyPr>
            <a:normAutofit/>
          </a:bodyPr>
          <a:lstStyle/>
          <a:p>
            <a:r>
              <a:rPr lang="en-IN" sz="1600" b="1" dirty="0"/>
              <a:t>ln : </a:t>
            </a:r>
            <a:r>
              <a:rPr lang="en-IN" sz="1600" dirty="0"/>
              <a:t>creates a link</a:t>
            </a:r>
          </a:p>
          <a:p>
            <a:pPr lvl="1"/>
            <a:r>
              <a:rPr lang="en-IN" sz="1600" b="1" dirty="0"/>
              <a:t>Hard links </a:t>
            </a:r>
            <a:r>
              <a:rPr lang="en-IN" sz="1600" dirty="0"/>
              <a:t>: Point to physical Data</a:t>
            </a:r>
          </a:p>
          <a:p>
            <a:pPr lvl="1"/>
            <a:r>
              <a:rPr lang="en-IN" sz="1600" dirty="0"/>
              <a:t>Additional name for an existing file</a:t>
            </a:r>
          </a:p>
          <a:p>
            <a:pPr lvl="2"/>
            <a:r>
              <a:rPr lang="en-IN" dirty="0"/>
              <a:t>ln file1 hlink1</a:t>
            </a:r>
          </a:p>
          <a:p>
            <a:pPr lvl="1"/>
            <a:r>
              <a:rPr lang="en-IN" sz="1600" b="1" dirty="0"/>
              <a:t>Soft Links/ Symbolic Links (-s): </a:t>
            </a:r>
            <a:r>
              <a:rPr lang="en-IN" sz="1600" dirty="0"/>
              <a:t>Point to file</a:t>
            </a:r>
          </a:p>
          <a:p>
            <a:pPr lvl="2"/>
            <a:r>
              <a:rPr lang="en-IN" dirty="0"/>
              <a:t>ln –s &lt;source file&gt; &lt;my file&gt;</a:t>
            </a:r>
          </a:p>
          <a:p>
            <a:r>
              <a:rPr lang="en-US" sz="1600" b="1" dirty="0"/>
              <a:t>touch</a:t>
            </a:r>
            <a:r>
              <a:rPr lang="en-US" sz="1600" dirty="0"/>
              <a:t>: update access &amp; modification time to current time </a:t>
            </a:r>
          </a:p>
          <a:p>
            <a:pPr lvl="1"/>
            <a:r>
              <a:rPr lang="en-US" sz="1600" dirty="0"/>
              <a:t>touch </a:t>
            </a:r>
            <a:r>
              <a:rPr lang="en-US" sz="1600" i="1" dirty="0"/>
              <a:t>filename </a:t>
            </a:r>
            <a:endParaRPr lang="en-US" sz="1600" dirty="0"/>
          </a:p>
          <a:p>
            <a:pPr lvl="1"/>
            <a:r>
              <a:rPr lang="en-US" sz="1600" dirty="0"/>
              <a:t>touch -t 201101311759.30 </a:t>
            </a:r>
            <a:r>
              <a:rPr lang="en-US" sz="1600" i="1" dirty="0"/>
              <a:t>filename </a:t>
            </a:r>
            <a:endParaRPr lang="en-US" sz="1600" dirty="0"/>
          </a:p>
          <a:p>
            <a:pPr lvl="2"/>
            <a:r>
              <a:rPr lang="en-US" dirty="0"/>
              <a:t>Change filename’s access &amp; modification time to (year 2011 January day 31 time 17:59:30) </a:t>
            </a:r>
          </a:p>
        </p:txBody>
      </p:sp>
    </p:spTree>
    <p:extLst>
      <p:ext uri="{BB962C8B-B14F-4D97-AF65-F5344CB8AC3E}">
        <p14:creationId xmlns:p14="http://schemas.microsoft.com/office/powerpoint/2010/main" val="227946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Basics: File Permissions</a:t>
            </a:r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494012" y="1255054"/>
            <a:ext cx="6486499" cy="511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44824"/>
            <a:ext cx="9180510" cy="1368152"/>
          </a:xfrm>
        </p:spPr>
        <p:txBody>
          <a:bodyPr>
            <a:normAutofit/>
          </a:bodyPr>
          <a:lstStyle/>
          <a:p>
            <a:r>
              <a:rPr lang="en-US" dirty="0" err="1"/>
              <a:t>chmod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read (r), write (w), executable (x) </a:t>
            </a:r>
          </a:p>
          <a:p>
            <a:pPr lvl="1"/>
            <a:r>
              <a:rPr lang="en-US" dirty="0"/>
              <a:t>User, group, others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948" y="3212976"/>
            <a:ext cx="8145683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4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chmod</a:t>
            </a:r>
            <a:r>
              <a:rPr lang="en-IN" dirty="0"/>
              <a:t>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376064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Numeric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376064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Symbolic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305" y="2204864"/>
            <a:ext cx="4680520" cy="33123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404" y="2357264"/>
            <a:ext cx="5210175" cy="1575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404" y="4085456"/>
            <a:ext cx="5449570" cy="143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1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Special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2276872"/>
            <a:ext cx="9180510" cy="4191000"/>
          </a:xfrm>
        </p:spPr>
        <p:txBody>
          <a:bodyPr/>
          <a:lstStyle/>
          <a:p>
            <a:r>
              <a:rPr lang="en-IN" b="1" dirty="0" err="1"/>
              <a:t>setuid</a:t>
            </a:r>
            <a:r>
              <a:rPr lang="en-IN" dirty="0"/>
              <a:t> : set user ID on execution</a:t>
            </a:r>
          </a:p>
          <a:p>
            <a:r>
              <a:rPr lang="en-IN" dirty="0"/>
              <a:t>Permits users to run certain programs with escalated privileges</a:t>
            </a:r>
          </a:p>
          <a:p>
            <a:r>
              <a:rPr lang="en-IN" dirty="0"/>
              <a:t>E.g. : </a:t>
            </a:r>
            <a:r>
              <a:rPr lang="en-IN" dirty="0" err="1"/>
              <a:t>chmod</a:t>
            </a:r>
            <a:r>
              <a:rPr lang="en-IN" dirty="0"/>
              <a:t> </a:t>
            </a:r>
            <a:r>
              <a:rPr lang="en-IN" dirty="0" err="1"/>
              <a:t>u+s</a:t>
            </a:r>
            <a:r>
              <a:rPr lang="en-IN" dirty="0"/>
              <a:t> file1</a:t>
            </a:r>
          </a:p>
          <a:p>
            <a:r>
              <a:rPr lang="en-IN" dirty="0"/>
              <a:t>When an executable file’s </a:t>
            </a:r>
            <a:r>
              <a:rPr lang="en-IN" dirty="0" err="1"/>
              <a:t>setuid</a:t>
            </a:r>
            <a:r>
              <a:rPr lang="en-IN" dirty="0"/>
              <a:t> permission is set, users may access the program with a level of access that matches the owner</a:t>
            </a:r>
          </a:p>
          <a:p>
            <a:r>
              <a:rPr lang="en-IN" dirty="0"/>
              <a:t>E.g. </a:t>
            </a:r>
            <a:r>
              <a:rPr lang="en-IN" dirty="0" err="1"/>
              <a:t>passwd</a:t>
            </a:r>
            <a:r>
              <a:rPr lang="en-IN" dirty="0"/>
              <a:t> command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324" y="4994703"/>
            <a:ext cx="6799222" cy="151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7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course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Course Syllabus : </a:t>
            </a:r>
            <a:r>
              <a:rPr lang="en-US" dirty="0">
                <a:hlinkClick r:id="rId2"/>
              </a:rPr>
              <a:t>https://web.cs.ucla.edu/classes/winter19/cs35L/syllabus.html</a:t>
            </a:r>
            <a:endParaRPr lang="en-US" dirty="0"/>
          </a:p>
          <a:p>
            <a:pPr lvl="0"/>
            <a:r>
              <a:rPr lang="en-US" dirty="0"/>
              <a:t>Why this course?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To get accustomed to the most commonly used software environments and tools to be used in upper division CS classes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Linux, scripting, VMs, version control management, systems programming, low-level construction, parallelism, etc.</a:t>
            </a:r>
          </a:p>
        </p:txBody>
      </p:sp>
    </p:spTree>
    <p:extLst>
      <p:ext uri="{BB962C8B-B14F-4D97-AF65-F5344CB8AC3E}">
        <p14:creationId xmlns:p14="http://schemas.microsoft.com/office/powerpoint/2010/main" val="68599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Special permissions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9252518" cy="1024136"/>
          </a:xfrm>
        </p:spPr>
        <p:txBody>
          <a:bodyPr>
            <a:normAutofit/>
          </a:bodyPr>
          <a:lstStyle/>
          <a:p>
            <a:r>
              <a:rPr lang="en-IN" b="1" dirty="0" err="1"/>
              <a:t>setgid</a:t>
            </a:r>
            <a:r>
              <a:rPr lang="en-IN" dirty="0"/>
              <a:t> : Grants permission of the group which owns the file</a:t>
            </a:r>
          </a:p>
          <a:p>
            <a:r>
              <a:rPr lang="en-IN" dirty="0"/>
              <a:t>E.g. : </a:t>
            </a:r>
            <a:r>
              <a:rPr lang="en-IN" dirty="0" err="1"/>
              <a:t>chmod</a:t>
            </a:r>
            <a:r>
              <a:rPr lang="en-IN" dirty="0"/>
              <a:t> </a:t>
            </a:r>
            <a:r>
              <a:rPr lang="en-IN" dirty="0" err="1"/>
              <a:t>g+s</a:t>
            </a:r>
            <a:r>
              <a:rPr lang="en-IN" dirty="0"/>
              <a:t> file2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2852936"/>
            <a:ext cx="7711234" cy="195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9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Shell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man</a:t>
            </a:r>
          </a:p>
          <a:p>
            <a:r>
              <a:rPr lang="en-IN" dirty="0"/>
              <a:t>cat</a:t>
            </a:r>
          </a:p>
          <a:p>
            <a:r>
              <a:rPr lang="en-IN" dirty="0"/>
              <a:t>head</a:t>
            </a:r>
          </a:p>
          <a:p>
            <a:r>
              <a:rPr lang="en-IN" dirty="0"/>
              <a:t>tail</a:t>
            </a:r>
          </a:p>
          <a:p>
            <a:r>
              <a:rPr lang="en-IN" dirty="0"/>
              <a:t>du</a:t>
            </a:r>
          </a:p>
          <a:p>
            <a:r>
              <a:rPr lang="en-IN" dirty="0" err="1"/>
              <a:t>ps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kill</a:t>
            </a:r>
          </a:p>
          <a:p>
            <a:r>
              <a:rPr lang="en-IN" dirty="0"/>
              <a:t>diff</a:t>
            </a:r>
          </a:p>
          <a:p>
            <a:r>
              <a:rPr lang="en-IN" dirty="0" err="1"/>
              <a:t>cmp</a:t>
            </a:r>
            <a:endParaRPr lang="en-IN" dirty="0"/>
          </a:p>
          <a:p>
            <a:r>
              <a:rPr lang="en-IN" dirty="0" err="1"/>
              <a:t>wc</a:t>
            </a:r>
            <a:endParaRPr lang="en-IN" dirty="0"/>
          </a:p>
          <a:p>
            <a:r>
              <a:rPr lang="en-IN" dirty="0"/>
              <a:t>sort</a:t>
            </a:r>
          </a:p>
          <a:p>
            <a:r>
              <a:rPr lang="en-IN" dirty="0"/>
              <a:t>echo</a:t>
            </a:r>
          </a:p>
        </p:txBody>
      </p:sp>
    </p:spTree>
    <p:extLst>
      <p:ext uri="{BB962C8B-B14F-4D97-AF65-F5344CB8AC3E}">
        <p14:creationId xmlns:p14="http://schemas.microsoft.com/office/powerpoint/2010/main" val="26523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Basics: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8964486" cy="4191000"/>
          </a:xfrm>
        </p:spPr>
        <p:txBody>
          <a:bodyPr/>
          <a:lstStyle/>
          <a:p>
            <a:r>
              <a:rPr lang="en-US" altLang="en-US" b="1" dirty="0"/>
              <a:t>&gt; </a:t>
            </a:r>
            <a:r>
              <a:rPr lang="en-US" altLang="en-US" b="1" i="1" dirty="0"/>
              <a:t>file</a:t>
            </a:r>
            <a:r>
              <a:rPr lang="en-US" altLang="en-US" b="1" dirty="0"/>
              <a:t>: </a:t>
            </a:r>
            <a:r>
              <a:rPr lang="en-US" altLang="en-US" dirty="0"/>
              <a:t>write </a:t>
            </a:r>
            <a:r>
              <a:rPr lang="en-US" altLang="en-US" dirty="0" err="1"/>
              <a:t>stdout</a:t>
            </a:r>
            <a:r>
              <a:rPr lang="en-US" altLang="en-US" dirty="0"/>
              <a:t> to a file</a:t>
            </a:r>
          </a:p>
          <a:p>
            <a:r>
              <a:rPr lang="en-US" altLang="en-US" b="1" dirty="0"/>
              <a:t>&gt;&gt; </a:t>
            </a:r>
            <a:r>
              <a:rPr lang="en-US" altLang="en-US" b="1" i="1" dirty="0"/>
              <a:t>file</a:t>
            </a:r>
            <a:r>
              <a:rPr lang="en-US" altLang="en-US" b="1" dirty="0"/>
              <a:t>: </a:t>
            </a:r>
            <a:r>
              <a:rPr lang="en-US" altLang="en-US" dirty="0"/>
              <a:t>append </a:t>
            </a:r>
            <a:r>
              <a:rPr lang="en-US" altLang="en-US" dirty="0" err="1"/>
              <a:t>stdout</a:t>
            </a:r>
            <a:r>
              <a:rPr lang="en-US" altLang="en-US" dirty="0"/>
              <a:t> to a file</a:t>
            </a:r>
          </a:p>
          <a:p>
            <a:r>
              <a:rPr lang="en-US" altLang="en-US" b="1" dirty="0"/>
              <a:t>&lt; </a:t>
            </a:r>
            <a:r>
              <a:rPr lang="en-US" altLang="en-US" b="1" i="1" dirty="0"/>
              <a:t>file</a:t>
            </a:r>
            <a:r>
              <a:rPr lang="en-US" altLang="en-US" b="1" dirty="0"/>
              <a:t>: </a:t>
            </a:r>
            <a:r>
              <a:rPr lang="en-US" altLang="en-US" dirty="0"/>
              <a:t>use contents of a file as </a:t>
            </a:r>
            <a:r>
              <a:rPr lang="en-US" altLang="en-US" dirty="0" err="1"/>
              <a:t>stdin</a:t>
            </a: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238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9252518" cy="4191000"/>
          </a:xfrm>
        </p:spPr>
        <p:txBody>
          <a:bodyPr/>
          <a:lstStyle/>
          <a:p>
            <a:r>
              <a:rPr lang="en-US" dirty="0"/>
              <a:t>-type: type of a file (</a:t>
            </a:r>
            <a:r>
              <a:rPr lang="en-US" dirty="0" err="1"/>
              <a:t>e.g</a:t>
            </a:r>
            <a:r>
              <a:rPr lang="en-US" dirty="0"/>
              <a:t>: directory, symbolic link) </a:t>
            </a:r>
          </a:p>
          <a:p>
            <a:r>
              <a:rPr lang="en-US" dirty="0"/>
              <a:t>-perm: permission of a file </a:t>
            </a:r>
          </a:p>
          <a:p>
            <a:r>
              <a:rPr lang="en-US" dirty="0"/>
              <a:t>-name: name of a file</a:t>
            </a:r>
          </a:p>
          <a:p>
            <a:r>
              <a:rPr lang="en-US" dirty="0"/>
              <a:t>-user: owner of a file </a:t>
            </a:r>
          </a:p>
          <a:p>
            <a:r>
              <a:rPr lang="en-US" dirty="0"/>
              <a:t>-</a:t>
            </a:r>
            <a:r>
              <a:rPr lang="en-US" dirty="0" err="1"/>
              <a:t>maxdepth</a:t>
            </a:r>
            <a:r>
              <a:rPr lang="en-US" dirty="0"/>
              <a:t>: how many levels to search</a:t>
            </a:r>
          </a:p>
        </p:txBody>
      </p:sp>
    </p:spTree>
    <p:extLst>
      <p:ext uri="{BB962C8B-B14F-4D97-AF65-F5344CB8AC3E}">
        <p14:creationId xmlns:p14="http://schemas.microsoft.com/office/powerpoint/2010/main" val="197839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 </a:t>
            </a:r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9324526" cy="4191000"/>
          </a:xfrm>
        </p:spPr>
        <p:txBody>
          <a:bodyPr/>
          <a:lstStyle/>
          <a:p>
            <a:r>
              <a:rPr lang="en-US" dirty="0"/>
              <a:t>?: matches any single character in a filename </a:t>
            </a:r>
          </a:p>
          <a:p>
            <a:r>
              <a:rPr lang="en-US" dirty="0"/>
              <a:t>*: matches one or more characters in a filename </a:t>
            </a:r>
          </a:p>
          <a:p>
            <a:r>
              <a:rPr lang="en-US" dirty="0"/>
              <a:t>[]</a:t>
            </a:r>
            <a:r>
              <a:rPr lang="en-US" i="1" dirty="0"/>
              <a:t>: </a:t>
            </a:r>
            <a:r>
              <a:rPr lang="en-US" dirty="0"/>
              <a:t>matches any one of the characters between the brackets. Use ‘-’ to separate a range of consecutive characters. </a:t>
            </a:r>
          </a:p>
          <a:p>
            <a:r>
              <a:rPr lang="en-US" dirty="0"/>
              <a:t>Examples: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find . -name my*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find . -name my* -type f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find / -type f -name </a:t>
            </a:r>
            <a:r>
              <a:rPr lang="en-US" dirty="0" err="1"/>
              <a:t>myfile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096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9396534" cy="4191000"/>
          </a:xfrm>
        </p:spPr>
        <p:txBody>
          <a:bodyPr/>
          <a:lstStyle/>
          <a:p>
            <a:r>
              <a:rPr lang="en-US" sz="1600" dirty="0"/>
              <a:t>Extensive documentation that comes preinstalled with almost all substantial Unix and Unix-like operating systems </a:t>
            </a:r>
          </a:p>
          <a:p>
            <a:r>
              <a:rPr lang="en-US" sz="1600" dirty="0"/>
              <a:t>Usage </a:t>
            </a:r>
          </a:p>
          <a:p>
            <a:pPr lvl="1"/>
            <a:r>
              <a:rPr lang="en-US" sz="1600" dirty="0"/>
              <a:t>read a manual page for a Linux command </a:t>
            </a:r>
          </a:p>
          <a:p>
            <a:pPr lvl="2"/>
            <a:r>
              <a:rPr lang="en-US" b="1" dirty="0"/>
              <a:t>man &lt;</a:t>
            </a:r>
            <a:r>
              <a:rPr lang="en-US" dirty="0" err="1"/>
              <a:t>command_name</a:t>
            </a:r>
            <a:r>
              <a:rPr lang="en-US" b="1" dirty="0"/>
              <a:t>&gt; </a:t>
            </a:r>
            <a:endParaRPr lang="en-US" dirty="0"/>
          </a:p>
          <a:p>
            <a:r>
              <a:rPr lang="en-US" sz="1600" dirty="0"/>
              <a:t>Hit “q” to get out of man page</a:t>
            </a:r>
          </a:p>
        </p:txBody>
      </p:sp>
    </p:spTree>
    <p:extLst>
      <p:ext uri="{BB962C8B-B14F-4D97-AF65-F5344CB8AC3E}">
        <p14:creationId xmlns:p14="http://schemas.microsoft.com/office/powerpoint/2010/main" val="160325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wh</a:t>
            </a:r>
            <a:r>
              <a:rPr lang="en-IN" dirty="0"/>
              <a:t> commands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9036494" cy="4191000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whatis</a:t>
            </a:r>
            <a:r>
              <a:rPr lang="en-US" dirty="0"/>
              <a:t> &lt;command&gt;: returns Name section of man page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whereis</a:t>
            </a:r>
            <a:r>
              <a:rPr lang="en-US" dirty="0"/>
              <a:t> &lt;command&gt;: locates the binary, source, and manual page files for a command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which</a:t>
            </a:r>
            <a:r>
              <a:rPr lang="en-US" dirty="0"/>
              <a:t> &lt;command&gt;: locates only the binary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06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8964486" cy="4191000"/>
          </a:xfrm>
        </p:spPr>
        <p:txBody>
          <a:bodyPr/>
          <a:lstStyle/>
          <a:p>
            <a:r>
              <a:rPr lang="en-US" dirty="0"/>
              <a:t>A file comparison utility that outputs the differences between two files. </a:t>
            </a:r>
          </a:p>
          <a:p>
            <a:r>
              <a:rPr lang="en-IN" dirty="0"/>
              <a:t>Usage: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diff file1 file2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diff –u file1 file2 (unified format)</a:t>
            </a:r>
          </a:p>
        </p:txBody>
      </p:sp>
    </p:spTree>
    <p:extLst>
      <p:ext uri="{BB962C8B-B14F-4D97-AF65-F5344CB8AC3E}">
        <p14:creationId xmlns:p14="http://schemas.microsoft.com/office/powerpoint/2010/main" val="48695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wget</a:t>
            </a:r>
            <a:r>
              <a:rPr lang="en-IN" dirty="0"/>
              <a:t> command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9180510" cy="4191000"/>
          </a:xfrm>
        </p:spPr>
        <p:txBody>
          <a:bodyPr/>
          <a:lstStyle/>
          <a:p>
            <a:r>
              <a:rPr lang="en-US" dirty="0"/>
              <a:t>A computer program that retrieves content from web servers </a:t>
            </a:r>
          </a:p>
          <a:p>
            <a:r>
              <a:rPr lang="en-US" dirty="0"/>
              <a:t>Usage </a:t>
            </a:r>
          </a:p>
          <a:p>
            <a:pPr lvl="1"/>
            <a:r>
              <a:rPr lang="en-US" dirty="0" err="1"/>
              <a:t>wget</a:t>
            </a:r>
            <a:r>
              <a:rPr lang="en-US" dirty="0"/>
              <a:t> &lt;URL&gt; </a:t>
            </a:r>
          </a:p>
        </p:txBody>
      </p:sp>
    </p:spTree>
    <p:extLst>
      <p:ext uri="{BB962C8B-B14F-4D97-AF65-F5344CB8AC3E}">
        <p14:creationId xmlns:p14="http://schemas.microsoft.com/office/powerpoint/2010/main" val="366234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088" y="1853248"/>
            <a:ext cx="8944211" cy="4195481"/>
          </a:xfrm>
        </p:spPr>
        <p:txBody>
          <a:bodyPr>
            <a:normAutofit/>
          </a:bodyPr>
          <a:lstStyle/>
          <a:p>
            <a:r>
              <a:rPr lang="en-IN" b="1" dirty="0"/>
              <a:t>3 credit course</a:t>
            </a:r>
          </a:p>
          <a:p>
            <a:r>
              <a:rPr lang="en-IN" dirty="0"/>
              <a:t>Structure: 9 assignments (Lab + HW), 1 report + Presentation</a:t>
            </a:r>
          </a:p>
          <a:p>
            <a:r>
              <a:rPr lang="en-IN" dirty="0"/>
              <a:t>1 Common Final exam – 3 hour exam</a:t>
            </a:r>
          </a:p>
          <a:p>
            <a:r>
              <a:rPr lang="en-IN" dirty="0"/>
              <a:t>PTEs</a:t>
            </a:r>
          </a:p>
          <a:p>
            <a:r>
              <a:rPr lang="en-IN" dirty="0" err="1"/>
              <a:t>SEASnet</a:t>
            </a:r>
            <a:r>
              <a:rPr lang="en-IN" dirty="0"/>
              <a:t> account mandatory!</a:t>
            </a:r>
          </a:p>
          <a:p>
            <a:r>
              <a:rPr lang="en-IN" dirty="0"/>
              <a:t>Use piazza for questions </a:t>
            </a:r>
          </a:p>
          <a:p>
            <a:r>
              <a:rPr lang="en-IN" dirty="0"/>
              <a:t>Office Hours: TBD</a:t>
            </a:r>
          </a:p>
        </p:txBody>
      </p:sp>
    </p:spTree>
    <p:extLst>
      <p:ext uri="{BB962C8B-B14F-4D97-AF65-F5344CB8AC3E}">
        <p14:creationId xmlns:p14="http://schemas.microsoft.com/office/powerpoint/2010/main" val="141978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 </a:t>
            </a:r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9468542" cy="4191000"/>
          </a:xfrm>
        </p:spPr>
        <p:txBody>
          <a:bodyPr>
            <a:normAutofit/>
          </a:bodyPr>
          <a:lstStyle/>
          <a:p>
            <a:r>
              <a:rPr lang="en-IN" dirty="0"/>
              <a:t>Grading : 50% HW and 50% Final exam</a:t>
            </a:r>
          </a:p>
          <a:p>
            <a:r>
              <a:rPr lang="en-IN" dirty="0"/>
              <a:t>Lateness penalty: N days late -&gt; 2</a:t>
            </a:r>
            <a:r>
              <a:rPr lang="en-IN" baseline="30000" dirty="0"/>
              <a:t>N</a:t>
            </a:r>
            <a:r>
              <a:rPr lang="en-IN" dirty="0"/>
              <a:t> % of assignment deducted</a:t>
            </a:r>
          </a:p>
          <a:p>
            <a:r>
              <a:rPr lang="en-IN" dirty="0"/>
              <a:t>All assignments due by 23:55 of the specified date</a:t>
            </a:r>
          </a:p>
          <a:p>
            <a:r>
              <a:rPr lang="en-IN" dirty="0"/>
              <a:t>Instructions for 3760 BH</a:t>
            </a:r>
          </a:p>
          <a:p>
            <a:pPr lvl="1"/>
            <a:r>
              <a:rPr lang="en-IN" dirty="0"/>
              <a:t>Do not carry food or liquid inside.</a:t>
            </a:r>
          </a:p>
          <a:p>
            <a:pPr lvl="1"/>
            <a:r>
              <a:rPr lang="en-IN" dirty="0"/>
              <a:t>Always logout if you use the computers in lab</a:t>
            </a:r>
          </a:p>
          <a:p>
            <a:r>
              <a:rPr lang="en-IN" b="1" dirty="0"/>
              <a:t>My email id : </a:t>
            </a:r>
            <a:r>
              <a:rPr lang="en-I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nandanparikh@cs.ucla.edu</a:t>
            </a:r>
            <a:endParaRPr lang="en-I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74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SEAS account and its connection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396145" y="1988840"/>
            <a:ext cx="9396534" cy="4191000"/>
          </a:xfrm>
        </p:spPr>
        <p:txBody>
          <a:bodyPr/>
          <a:lstStyle/>
          <a:p>
            <a:r>
              <a:rPr lang="en-US" dirty="0"/>
              <a:t>Create account from </a:t>
            </a:r>
            <a:r>
              <a:rPr lang="en-US" dirty="0">
                <a:hlinkClick r:id="rId2"/>
              </a:rPr>
              <a:t>https://www.seas.ucla.edu/acctapp/</a:t>
            </a:r>
            <a:endParaRPr lang="en-US" dirty="0"/>
          </a:p>
          <a:p>
            <a:r>
              <a:rPr lang="en-US" dirty="0"/>
              <a:t>Connect to </a:t>
            </a:r>
            <a:r>
              <a:rPr lang="en-US" dirty="0" err="1"/>
              <a:t>lxnsrv</a:t>
            </a:r>
            <a:r>
              <a:rPr lang="en-US" dirty="0"/>
              <a:t> server</a:t>
            </a:r>
          </a:p>
          <a:p>
            <a:r>
              <a:rPr lang="en-US" dirty="0"/>
              <a:t>Install </a:t>
            </a:r>
            <a:r>
              <a:rPr lang="en-US" dirty="0" err="1"/>
              <a:t>PuTTY</a:t>
            </a:r>
            <a:r>
              <a:rPr lang="en-US" dirty="0"/>
              <a:t>  SSH client (highly recommended) : Follow instructions on </a:t>
            </a:r>
            <a:r>
              <a:rPr lang="en-US" dirty="0">
                <a:hlinkClick r:id="rId3"/>
              </a:rPr>
              <a:t>http://www.seasnet.ucla.edu/lnxsrv/</a:t>
            </a:r>
            <a:endParaRPr lang="en-US" dirty="0"/>
          </a:p>
          <a:p>
            <a:r>
              <a:rPr lang="en-US" dirty="0"/>
              <a:t>Remember your SEAS username and password! (will mostly be different from your UCLA login and password)</a:t>
            </a:r>
          </a:p>
          <a:p>
            <a:r>
              <a:rPr lang="en-US" dirty="0"/>
              <a:t>Use host </a:t>
            </a:r>
            <a:r>
              <a:rPr lang="en-US" dirty="0">
                <a:hlinkClick r:id="rId4"/>
              </a:rPr>
              <a:t>lnxsrv.seas.ucla.edu</a:t>
            </a:r>
            <a:r>
              <a:rPr lang="en-US" dirty="0"/>
              <a:t> and port 22 in </a:t>
            </a:r>
            <a:r>
              <a:rPr lang="en-US" dirty="0" err="1"/>
              <a:t>PuTTY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6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an Operating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4971" y="1581390"/>
            <a:ext cx="9601200" cy="4191000"/>
          </a:xfrm>
        </p:spPr>
        <p:txBody>
          <a:bodyPr/>
          <a:lstStyle/>
          <a:p>
            <a:r>
              <a:rPr lang="en-IN" dirty="0"/>
              <a:t>Most important software that runs on a computer</a:t>
            </a:r>
          </a:p>
          <a:p>
            <a:r>
              <a:rPr lang="en-IN" dirty="0"/>
              <a:t>Manages memory, processes, other softwares and hardwares</a:t>
            </a:r>
          </a:p>
          <a:p>
            <a:r>
              <a:rPr lang="en-IN" dirty="0"/>
              <a:t>Makes human to computer communication easy</a:t>
            </a:r>
          </a:p>
          <a:p>
            <a:r>
              <a:rPr lang="en-IN" dirty="0"/>
              <a:t>Computer is useless without an OS!</a:t>
            </a:r>
          </a:p>
          <a:p>
            <a:r>
              <a:rPr lang="en-IN" dirty="0"/>
              <a:t>Brief history of Operating Systems: </a:t>
            </a:r>
            <a:r>
              <a:rPr lang="en-IN" dirty="0">
                <a:hlinkClick r:id="rId2"/>
              </a:rPr>
              <a:t>http://www.informit.com/articles/article.aspx?p=24972</a:t>
            </a:r>
            <a:endParaRPr lang="en-IN" dirty="0"/>
          </a:p>
          <a:p>
            <a:r>
              <a:rPr lang="en-IN" dirty="0"/>
              <a:t>OS Examples : Windows ( Windows 10, 8.. ), MacOS (OS X), UNIX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A49284-872F-A14A-BB4D-BBE3D5ECB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160" y="1085610"/>
            <a:ext cx="2460908" cy="36421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33619A-C7AC-1047-8AB4-918B1A617B19}"/>
              </a:ext>
            </a:extLst>
          </p:cNvPr>
          <p:cNvSpPr txBox="1"/>
          <p:nvPr/>
        </p:nvSpPr>
        <p:spPr>
          <a:xfrm>
            <a:off x="9990827" y="4735591"/>
            <a:ext cx="22655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 : https://</a:t>
            </a:r>
            <a:r>
              <a:rPr lang="en-US" sz="1000" dirty="0" err="1"/>
              <a:t>en.wikipedia.org</a:t>
            </a:r>
            <a:r>
              <a:rPr lang="en-US" sz="1000" dirty="0"/>
              <a:t>/wiki/</a:t>
            </a:r>
            <a:r>
              <a:rPr lang="en-US" sz="1000" dirty="0" err="1"/>
              <a:t>Operating_system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0058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Multiuser and Multi-process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157" y="2060848"/>
            <a:ext cx="9180510" cy="4191000"/>
          </a:xfrm>
        </p:spPr>
        <p:txBody>
          <a:bodyPr>
            <a:normAutofit/>
          </a:bodyPr>
          <a:lstStyle/>
          <a:p>
            <a:r>
              <a:rPr lang="en-IN" dirty="0"/>
              <a:t>Multi-User OS- Allow many users to access/work on a single system at the same time (as long as they have their own terminal)</a:t>
            </a:r>
          </a:p>
          <a:p>
            <a:r>
              <a:rPr lang="en-IN" dirty="0"/>
              <a:t>Multi-Process OS- Allows many processes, programs and applications to run simultaneously.</a:t>
            </a:r>
          </a:p>
          <a:p>
            <a:r>
              <a:rPr lang="en-IN" dirty="0"/>
              <a:t>Variants :</a:t>
            </a:r>
          </a:p>
          <a:p>
            <a:pPr lvl="1"/>
            <a:r>
              <a:rPr lang="en-IN" dirty="0"/>
              <a:t>Single User Single Task </a:t>
            </a:r>
          </a:p>
          <a:p>
            <a:pPr lvl="1"/>
            <a:r>
              <a:rPr lang="en-IN" dirty="0"/>
              <a:t>Single User Multi Task </a:t>
            </a:r>
          </a:p>
          <a:p>
            <a:pPr lvl="1"/>
            <a:r>
              <a:rPr lang="en-IN" dirty="0"/>
              <a:t>Multi User OS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160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Interfaces: CLI v/s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b="1" dirty="0"/>
              <a:t>Command Line Interface</a:t>
            </a:r>
          </a:p>
          <a:p>
            <a:r>
              <a:rPr lang="en-US" altLang="en-US" dirty="0"/>
              <a:t>Steep learning curve</a:t>
            </a:r>
          </a:p>
          <a:p>
            <a:r>
              <a:rPr lang="en-US" altLang="en-US" dirty="0"/>
              <a:t>Pure control (e.g., scripting)</a:t>
            </a:r>
          </a:p>
          <a:p>
            <a:r>
              <a:rPr lang="en-US" altLang="en-US" dirty="0"/>
              <a:t>Speed: Only keyboard, faster performance</a:t>
            </a:r>
          </a:p>
          <a:p>
            <a:r>
              <a:rPr lang="en-US" altLang="en-US" dirty="0"/>
              <a:t>Consumes less resources</a:t>
            </a:r>
          </a:p>
          <a:p>
            <a:r>
              <a:rPr lang="en-US" altLang="en-US" dirty="0"/>
              <a:t>No change; less diverse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b="1" dirty="0"/>
              <a:t>Graphical User Interface</a:t>
            </a:r>
          </a:p>
          <a:p>
            <a:r>
              <a:rPr lang="en-US" altLang="en-US" dirty="0"/>
              <a:t>Intuitive</a:t>
            </a:r>
          </a:p>
          <a:p>
            <a:r>
              <a:rPr lang="en-US" altLang="en-US" dirty="0"/>
              <a:t>Limited Control</a:t>
            </a:r>
          </a:p>
          <a:p>
            <a:r>
              <a:rPr lang="en-US" altLang="en-US" dirty="0"/>
              <a:t>Mouse + keyboard; Slower</a:t>
            </a:r>
          </a:p>
          <a:p>
            <a:r>
              <a:rPr lang="en-US" altLang="en-US" dirty="0"/>
              <a:t>More resources; e.g. loading icons, fonts, etc.</a:t>
            </a:r>
          </a:p>
          <a:p>
            <a:r>
              <a:rPr lang="en-US" altLang="en-US" dirty="0"/>
              <a:t>Frequent changes; More diverse</a:t>
            </a:r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188302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Debian</a:t>
            </a:r>
            <a:r>
              <a:rPr lang="en-IN" dirty="0"/>
              <a:t> GNU/Linux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9396534" cy="419100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Clone of UNIX</a:t>
            </a:r>
          </a:p>
          <a:p>
            <a:r>
              <a:rPr lang="en-IN" dirty="0"/>
              <a:t>Linux is just a kernel.</a:t>
            </a:r>
          </a:p>
          <a:p>
            <a:r>
              <a:rPr lang="en-IN" dirty="0"/>
              <a:t>What is a kernel? </a:t>
            </a:r>
          </a:p>
          <a:p>
            <a:pPr lvl="1"/>
            <a:r>
              <a:rPr lang="en-IN" dirty="0"/>
              <a:t>Core of any OS</a:t>
            </a:r>
          </a:p>
          <a:p>
            <a:pPr lvl="1"/>
            <a:r>
              <a:rPr lang="en-IN" dirty="0"/>
              <a:t>Allocates time and memory to programs</a:t>
            </a:r>
          </a:p>
          <a:p>
            <a:pPr lvl="1"/>
            <a:r>
              <a:rPr lang="en-IN" dirty="0"/>
              <a:t>Interfaces applications with the physical hardware</a:t>
            </a:r>
          </a:p>
          <a:p>
            <a:pPr lvl="1"/>
            <a:r>
              <a:rPr lang="en-IN" dirty="0"/>
              <a:t>Allows communication between different processes: inter-process communication (IPC)</a:t>
            </a:r>
          </a:p>
          <a:p>
            <a:r>
              <a:rPr lang="en-IN" dirty="0"/>
              <a:t>Linux distribution make the Linux kernel a completely usable OS by adding various applications</a:t>
            </a:r>
          </a:p>
          <a:p>
            <a:r>
              <a:rPr lang="en-IN" dirty="0"/>
              <a:t>Linux distribution = GUI + GNU utilities (</a:t>
            </a:r>
            <a:r>
              <a:rPr lang="en-IN" dirty="0" err="1"/>
              <a:t>cp,mv,ls,etc</a:t>
            </a:r>
            <a:r>
              <a:rPr lang="en-IN" dirty="0"/>
              <a:t>) + installation and management tools + GNU compilers (c/c++) + Editors(vi/</a:t>
            </a:r>
            <a:r>
              <a:rPr lang="en-IN" dirty="0" err="1"/>
              <a:t>emacs</a:t>
            </a:r>
            <a:r>
              <a:rPr lang="en-IN" dirty="0"/>
              <a:t>) + …. </a:t>
            </a:r>
          </a:p>
          <a:p>
            <a:r>
              <a:rPr lang="en-IN" dirty="0"/>
              <a:t>Shell : Interface between the user and kernel</a:t>
            </a:r>
          </a:p>
        </p:txBody>
      </p:sp>
    </p:spTree>
    <p:extLst>
      <p:ext uri="{BB962C8B-B14F-4D97-AF65-F5344CB8AC3E}">
        <p14:creationId xmlns:p14="http://schemas.microsoft.com/office/powerpoint/2010/main" val="317935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3140</TotalTime>
  <Words>1337</Words>
  <Application>Microsoft Macintosh PowerPoint</Application>
  <PresentationFormat>Custom</PresentationFormat>
  <Paragraphs>200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Century Gothic</vt:lpstr>
      <vt:lpstr>Courier New</vt:lpstr>
      <vt:lpstr>Office Theme</vt:lpstr>
      <vt:lpstr>CS35L Software Construction Laboratory</vt:lpstr>
      <vt:lpstr>About this course</vt:lpstr>
      <vt:lpstr>Course Logistics</vt:lpstr>
      <vt:lpstr>Course Logistics contd…</vt:lpstr>
      <vt:lpstr>About SEAS account and its connection</vt:lpstr>
      <vt:lpstr>What is an Operating System?</vt:lpstr>
      <vt:lpstr>Multiuser and Multi-process Operating System</vt:lpstr>
      <vt:lpstr>User Interfaces: CLI v/s GUI</vt:lpstr>
      <vt:lpstr>Debian GNU/Linux</vt:lpstr>
      <vt:lpstr>Basics of Shell</vt:lpstr>
      <vt:lpstr>Files and Processes</vt:lpstr>
      <vt:lpstr>Linux File System Layout</vt:lpstr>
      <vt:lpstr>The Basics: Moving Around</vt:lpstr>
      <vt:lpstr>The Basics: Dealing with Files</vt:lpstr>
      <vt:lpstr>The Basics: Changing File Attributes</vt:lpstr>
      <vt:lpstr>The Basics: File Permissions</vt:lpstr>
      <vt:lpstr>File Permissions</vt:lpstr>
      <vt:lpstr>chmod contd…</vt:lpstr>
      <vt:lpstr>Special permissions</vt:lpstr>
      <vt:lpstr>Special permissions contd…</vt:lpstr>
      <vt:lpstr>Basic Shell Commands</vt:lpstr>
      <vt:lpstr>The Basics: Redirection</vt:lpstr>
      <vt:lpstr>find command</vt:lpstr>
      <vt:lpstr>find contd…</vt:lpstr>
      <vt:lpstr>man command</vt:lpstr>
      <vt:lpstr>wh commands </vt:lpstr>
      <vt:lpstr>diff command</vt:lpstr>
      <vt:lpstr>wget command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Software Construction Laboratory</dc:title>
  <dc:creator>Sneha</dc:creator>
  <cp:lastModifiedBy>Nandan Atul Parikh</cp:lastModifiedBy>
  <cp:revision>153</cp:revision>
  <dcterms:created xsi:type="dcterms:W3CDTF">2018-01-06T19:06:59Z</dcterms:created>
  <dcterms:modified xsi:type="dcterms:W3CDTF">2019-03-28T07:58:13Z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