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handoutMasterIdLst>
    <p:handoutMasterId r:id="rId30"/>
  </p:handoutMasterIdLst>
  <p:sldIdLst>
    <p:sldId id="259" r:id="rId2"/>
    <p:sldId id="296" r:id="rId3"/>
    <p:sldId id="292" r:id="rId4"/>
    <p:sldId id="294" r:id="rId5"/>
    <p:sldId id="258" r:id="rId6"/>
    <p:sldId id="257" r:id="rId7"/>
    <p:sldId id="293" r:id="rId8"/>
    <p:sldId id="261" r:id="rId9"/>
    <p:sldId id="260" r:id="rId10"/>
    <p:sldId id="262" r:id="rId11"/>
    <p:sldId id="270" r:id="rId12"/>
    <p:sldId id="274" r:id="rId13"/>
    <p:sldId id="275" r:id="rId14"/>
    <p:sldId id="276" r:id="rId15"/>
    <p:sldId id="298" r:id="rId16"/>
    <p:sldId id="299" r:id="rId17"/>
    <p:sldId id="271" r:id="rId18"/>
    <p:sldId id="269" r:id="rId19"/>
    <p:sldId id="272" r:id="rId20"/>
    <p:sldId id="273" r:id="rId21"/>
    <p:sldId id="263" r:id="rId22"/>
    <p:sldId id="291" r:id="rId23"/>
    <p:sldId id="284" r:id="rId24"/>
    <p:sldId id="285" r:id="rId25"/>
    <p:sldId id="295" r:id="rId26"/>
    <p:sldId id="267" r:id="rId27"/>
    <p:sldId id="297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2" autoAdjust="0"/>
    <p:restoredTop sz="88015"/>
  </p:normalViewPr>
  <p:slideViewPr>
    <p:cSldViewPr>
      <p:cViewPr varScale="1">
        <p:scale>
          <a:sx n="99" d="100"/>
          <a:sy n="99" d="100"/>
        </p:scale>
        <p:origin x="1336" y="176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4/7/19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4/7/19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ope.com/jargon/v/value.htm" TargetMode="External"/><Relationship Id="rId7" Type="http://schemas.openxmlformats.org/officeDocument/2006/relationships/hyperlink" Target="https://www.computerhope.com/jargon/e/environm.ht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computerhope.com/jargon/p/profile.htm" TargetMode="External"/><Relationship Id="rId5" Type="http://schemas.openxmlformats.org/officeDocument/2006/relationships/hyperlink" Target="https://www.computerhope.com/jargon/t/tempfile.htm" TargetMode="External"/><Relationship Id="rId4" Type="http://schemas.openxmlformats.org/officeDocument/2006/relationships/hyperlink" Target="https://www.computerhope.com/jargon/d/director.htm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1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first~step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 every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step'th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starting with line first. For example,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 1~2p will print all the odd-numbered lines in the input stream, and the address 2~5 will match every fifth line, starting with the second. first can be zero; in this case,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operates as if it were equal to step. (This is an extension.)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3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47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= recursive</a:t>
            </a:r>
          </a:p>
          <a:p>
            <a:r>
              <a:rPr lang="en-US" dirty="0"/>
              <a:t>C = count </a:t>
            </a:r>
          </a:p>
          <a:p>
            <a:r>
              <a:rPr lang="en-US" dirty="0"/>
              <a:t>N = output is preceded by its relative line number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87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Egrep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*’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regularPatternSearch.txt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egrep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){2}.'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regularPatternSearch.txt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Egrep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)*’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regularPatternSearch.txt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egrep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$'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regularPatternSearch.txt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4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44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5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8647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 variable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dynamic "object" on a computer, containing an editable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value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may be used by one or more software programs in OS. Environment variables help programs know what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directory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install files in, where to store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temporary files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where to find user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profile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settings. They help shape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environment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programs run on your computer.</a:t>
            </a:r>
            <a:br>
              <a:rPr lang="en-US" dirty="0"/>
            </a:b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5531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6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8647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6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5815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8647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4330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8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8647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0466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9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8647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162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8647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example</a:t>
            </a:r>
            <a:r>
              <a:rPr lang="en-US" sz="1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d c A b 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</a:t>
            </a:r>
            <a:r>
              <a:rPr lang="en-US" sz="1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example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1200" b="0" i="0" u="none" strike="noStrike" cap="none" baseline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Uf1	uf2	f1	f2	1	2	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	b	A	a	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	d	b 	b		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	a	c	d			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	f	e	f	c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f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10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2390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35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1058-0C36-F44A-A45C-A7A3B1A9D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F3387-5A42-4447-A62E-B9DD8F8DA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1F949-3DD4-D445-9E1A-CAD26F24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9A3E-3954-C847-8749-CE9EFCD5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460FC-B3C5-2240-8A69-0FBF3B18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2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8832-EB1A-2140-8EF9-0914315D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40EAA-F955-B242-9EC3-48D529D7B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A70F7-2F51-2C43-95A0-8DAF7417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EF34B-4F33-CB40-B955-DB1FA862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B2293-040A-D149-918D-D9BB6DA4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8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B2721-45A7-CC45-A73E-ABA6E2DD9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EEE49-67EF-9143-8C15-500F1A2AA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0AD6A-0BDD-2F44-ACFF-048072DC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50233-3A2A-4148-9430-40F33BAE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D6DE0-D996-0B4E-9C28-2ACBDB20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397288" y="220663"/>
            <a:ext cx="7438145" cy="124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2133045" y="5529263"/>
            <a:ext cx="2835593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5082909" y="6083301"/>
            <a:ext cx="3859795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9086601" y="6083301"/>
            <a:ext cx="2835593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25000"/>
            </a:pPr>
            <a:fld id="{00000000-1234-1234-1234-123412341234}" type="slidenum">
              <a:rPr lang="en-US" sz="140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>
                <a:lnSpc>
                  <a:spcPct val="95000"/>
                </a:lnSpc>
                <a:buClr>
                  <a:srgbClr val="000000"/>
                </a:buClr>
                <a:buSzPct val="25000"/>
              </a:pPr>
              <a:t>‹#›</a:t>
            </a:fld>
            <a:endParaRPr lang="en-US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653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219E-650B-754C-A811-F6F1C68E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A23AF-04CB-DE41-BD38-DE9378008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2706-6D84-B746-8056-EA07B7B8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92D0F-7AA3-714C-B6D3-7301903C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9C8DF-506E-664D-B3DB-6C2BB60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8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2963-56D8-764D-B50D-1A514B8A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D8D57-5552-1248-BAF8-8246CDF9C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9048A-46A4-5E49-80CE-8ABD5619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B2AB5-65D6-DD4C-ACA3-944C114E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33470-24E2-394B-9B7C-593C40B2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8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66E5-1A6C-4543-AF48-ABB52DEF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34729-FAA6-F64F-B6FC-570F26008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39CB0-86C8-D64E-8D01-845AC86E4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561FD-02E0-A344-A310-FEDDC843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BE19A-4DBA-4E43-B7AC-321206ED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4EEB6-07D9-574C-8558-667B35C1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0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548F-DA62-DE43-B56C-394D9B1B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55723-507C-4148-BC39-28C63EAAB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DB915-8490-F148-A942-43AFCD7E3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6480C-100F-E24D-88B0-0A0222414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C17D4-8BF8-5940-82F5-36E3B48DE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19103-7C56-8842-8647-C9A995F9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EAA63-E122-2B40-91E3-5758A3A4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1C9AD-69E9-DF40-8B2D-DDE637FA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5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2A50-35B5-0648-B6AA-66124241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6701F-541D-CF41-AF2A-186B3A3D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68324-63B2-C940-8C55-E53DDC12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1F9D2-94BA-0447-BDCF-6292E247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6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D72A4-E5C4-F34C-98E5-DA3E7C8B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D7C208-20C5-B949-B3AC-724F8303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FD97C-AEFE-EF4F-9245-5A0DAD97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0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7362-1E13-8044-B90A-BC2DCBC5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2D1FF-A6F2-CB4D-B0C5-9931639D8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5796A-A9EE-3443-90E0-9E07E3D8F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1B6B0-6667-454C-A9E8-316A004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038CB-75C0-EB43-95F2-8B480C22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CDEE2-59D3-A246-824D-A086CE1C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2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D65C-3FBB-F640-AF3F-F3F78AD3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3995D-7394-CE4B-BC45-8D9841117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70B08-3F10-B247-A2B8-63AA00E2D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E4FB8-C522-AC43-89B8-D1C8C8DF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C156-DEA9-BA44-B541-C1049E09B365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6D323-489D-C74E-B30C-E7E462F4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F6A62-F9EB-0D44-8351-AE9FD85C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517-5A44-1349-958D-F3C56DC9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3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A5913E-B5BA-084B-AD93-1397C0F2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3071-AA45-6346-8527-A7D833BEE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47073-FC33-0447-99E7-F1DA57DCF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9C82B-4F95-D54E-8172-A4F0C6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52985-2E90-EA42-A0BD-966522AC4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9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fo.org/wildcard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48AD1B3-E4D1-4545-973A-E8CC4BA4EF08}"/>
              </a:ext>
            </a:extLst>
          </p:cNvPr>
          <p:cNvSpPr txBox="1">
            <a:spLocks/>
          </p:cNvSpPr>
          <p:nvPr/>
        </p:nvSpPr>
        <p:spPr>
          <a:xfrm>
            <a:off x="1557908" y="1700808"/>
            <a:ext cx="9144000" cy="3505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CS35L Software Construction Laboratory</a:t>
            </a:r>
            <a:br>
              <a:rPr lang="en-US" sz="4800" dirty="0"/>
            </a:br>
            <a:br>
              <a:rPr lang="en-US" sz="4800" dirty="0"/>
            </a:br>
            <a:r>
              <a:rPr lang="en-US" sz="2800" dirty="0"/>
              <a:t>Lab 1: Nandan Parikh</a:t>
            </a:r>
            <a:br>
              <a:rPr lang="en-US" sz="3200" dirty="0"/>
            </a:br>
            <a:r>
              <a:rPr lang="en-US" sz="2000" dirty="0"/>
              <a:t>Week 2; Lecture 1</a:t>
            </a:r>
            <a:br>
              <a:rPr lang="en-US" sz="20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72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1903412" y="220663"/>
            <a:ext cx="8497888" cy="12445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buSzPct val="25000"/>
            </a:pPr>
            <a:r>
              <a:rPr lang="en-US" sz="40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US" sz="4000" i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4000" i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comm</a:t>
            </a:r>
            <a:r>
              <a:rPr lang="en-US" sz="4000" i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and </a:t>
            </a:r>
            <a:r>
              <a:rPr lang="en-US" sz="4000" i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endParaRPr lang="en-US" sz="4000" i="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1197868" y="1465261"/>
            <a:ext cx="8077199" cy="517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2800" b="1" dirty="0">
                <a:solidFill>
                  <a:schemeClr val="dk1"/>
                </a:solidFill>
                <a:ea typeface="Courier New"/>
                <a:cs typeface="Courier New"/>
                <a:sym typeface="Courier New"/>
              </a:rPr>
              <a:t>sort</a:t>
            </a: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: sorts </a:t>
            </a:r>
            <a:r>
              <a:rPr lang="en-US" sz="28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lines</a:t>
            </a: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of </a:t>
            </a:r>
            <a:r>
              <a:rPr lang="en-US" sz="28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text</a:t>
            </a: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files</a:t>
            </a:r>
          </a:p>
          <a:p>
            <a:pPr marL="1085850" lvl="1" indent="-34925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Usage: sort [OPTION]…[FILE]…</a:t>
            </a:r>
          </a:p>
          <a:p>
            <a:pPr marL="1085850" lvl="1" indent="-34925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Sort order depends on locale </a:t>
            </a:r>
          </a:p>
          <a:p>
            <a:pPr marL="1085850" lvl="1" indent="-34925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 locale: ASCII sorting</a:t>
            </a:r>
          </a:p>
          <a:p>
            <a:pPr>
              <a:buClr>
                <a:srgbClr val="000000"/>
              </a:buClr>
            </a:pPr>
            <a:endParaRPr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US" sz="2800" b="1" dirty="0" err="1">
                <a:solidFill>
                  <a:schemeClr val="dk1"/>
                </a:solidFill>
                <a:ea typeface="Courier New"/>
                <a:cs typeface="Courier New"/>
                <a:sym typeface="Courier New"/>
              </a:rPr>
              <a:t>comm</a:t>
            </a: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: compare two </a:t>
            </a:r>
            <a:r>
              <a:rPr lang="en-US" sz="28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sorted</a:t>
            </a: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files </a:t>
            </a:r>
            <a:r>
              <a:rPr lang="en-US" sz="28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line by line</a:t>
            </a:r>
          </a:p>
          <a:p>
            <a:pPr marL="1085850" lvl="1" indent="-34925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Usage: </a:t>
            </a:r>
            <a:r>
              <a:rPr lang="en-US" sz="20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comm</a:t>
            </a:r>
            <a:r>
              <a:rPr lang="en-US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[OPTION]…FILE1 FILE2</a:t>
            </a:r>
          </a:p>
          <a:p>
            <a:pPr marL="1085850" lvl="1" indent="-34925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Comparison</a:t>
            </a:r>
            <a:r>
              <a:rPr lang="en-US" sz="20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depends on locale</a:t>
            </a:r>
          </a:p>
          <a:p>
            <a:pPr>
              <a:buClr>
                <a:srgbClr val="000000"/>
              </a:buClr>
            </a:pPr>
            <a:endParaRPr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US" sz="2800" b="1" dirty="0" err="1">
                <a:solidFill>
                  <a:schemeClr val="dk1"/>
                </a:solidFill>
                <a:ea typeface="Courier New"/>
                <a:cs typeface="Courier New"/>
                <a:sym typeface="Courier New"/>
              </a:rPr>
              <a:t>tr</a:t>
            </a: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: translate </a:t>
            </a:r>
            <a:r>
              <a:rPr lang="en-US" sz="28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or</a:t>
            </a: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delete characters</a:t>
            </a:r>
          </a:p>
          <a:p>
            <a:pPr marL="1085850" lvl="1" indent="-34925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Usage: </a:t>
            </a:r>
            <a:r>
              <a:rPr lang="en-US" sz="20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tr</a:t>
            </a:r>
            <a:r>
              <a:rPr lang="en-US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[OPTION]…SET1 [SET2]</a:t>
            </a:r>
          </a:p>
          <a:p>
            <a:pPr marL="1085850" lvl="1" indent="-34925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mr-IN" sz="2000" dirty="0" err="1"/>
              <a:t>echo</a:t>
            </a:r>
            <a:r>
              <a:rPr lang="mr-IN" sz="2000" dirty="0"/>
              <a:t> "12345" | </a:t>
            </a:r>
            <a:r>
              <a:rPr lang="mr-IN" sz="2000" dirty="0" err="1"/>
              <a:t>tr</a:t>
            </a:r>
            <a:r>
              <a:rPr lang="mr-IN" sz="2000" dirty="0"/>
              <a:t> "12" "</a:t>
            </a:r>
            <a:r>
              <a:rPr lang="mr-IN" sz="2000" dirty="0" err="1"/>
              <a:t>ab</a:t>
            </a:r>
            <a:r>
              <a:rPr lang="mr-IN" sz="2000" dirty="0"/>
              <a:t>”</a:t>
            </a:r>
            <a:endParaRPr lang="en-US" sz="2000" dirty="0"/>
          </a:p>
          <a:p>
            <a:pPr marL="1085850" lvl="1" indent="-34925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IN" sz="2000" dirty="0"/>
              <a:t>echo "password a1b2c3" | </a:t>
            </a:r>
            <a:r>
              <a:rPr lang="en-IN" sz="2000" dirty="0" err="1"/>
              <a:t>tr</a:t>
            </a:r>
            <a:r>
              <a:rPr lang="en-IN" sz="2000" dirty="0"/>
              <a:t> -d [:digit:]</a:t>
            </a:r>
          </a:p>
          <a:p>
            <a:pPr marL="1085850" lvl="1" indent="-34925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IN" sz="2000" dirty="0"/>
              <a:t>echo “</a:t>
            </a:r>
            <a:r>
              <a:rPr lang="en-IN" sz="2000" dirty="0" err="1"/>
              <a:t>abc</a:t>
            </a:r>
            <a:r>
              <a:rPr lang="en-IN" sz="2000" dirty="0"/>
              <a:t>” | </a:t>
            </a:r>
            <a:r>
              <a:rPr lang="en-IN" sz="2000" dirty="0" err="1"/>
              <a:t>tr</a:t>
            </a:r>
            <a:r>
              <a:rPr lang="en-IN" sz="2000" dirty="0"/>
              <a:t> [:lower:] [:upper:]</a:t>
            </a:r>
          </a:p>
          <a:p>
            <a:pPr marL="1085850" lvl="1" indent="-349250">
              <a:buClr>
                <a:srgbClr val="000000"/>
              </a:buClr>
              <a:buSzPct val="100000"/>
              <a:buFont typeface="Arial"/>
              <a:buChar char="•"/>
            </a:pPr>
            <a:endParaRPr lang="mr-IN" sz="2000" dirty="0"/>
          </a:p>
          <a:p>
            <a:pPr marL="1085850" lvl="1" indent="-349250">
              <a:buClr>
                <a:srgbClr val="000000"/>
              </a:buClr>
              <a:buSzPct val="100000"/>
              <a:buFont typeface="Arial"/>
              <a:buChar char="•"/>
            </a:pPr>
            <a:endParaRPr lang="en-US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144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UNIX Wildcards : </a:t>
            </a:r>
            <a:r>
              <a:rPr lang="en-IN" dirty="0">
                <a:hlinkClick r:id="rId2"/>
              </a:rPr>
              <a:t>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 </a:t>
            </a:r>
            <a:r>
              <a:rPr lang="en-IN" i="1" dirty="0"/>
              <a:t>wildcard</a:t>
            </a:r>
            <a:r>
              <a:rPr lang="en-IN" dirty="0"/>
              <a:t> is a character that can stand for all members of some class of characters</a:t>
            </a:r>
          </a:p>
          <a:p>
            <a:r>
              <a:rPr lang="en-IN" dirty="0"/>
              <a:t>The * wildcard</a:t>
            </a:r>
          </a:p>
          <a:p>
            <a:pPr lvl="1"/>
            <a:r>
              <a:rPr lang="en-IN" dirty="0"/>
              <a:t>The character * is a wildcard and matches </a:t>
            </a:r>
            <a:r>
              <a:rPr lang="en-IN" b="1" dirty="0"/>
              <a:t>zero or more character(s)</a:t>
            </a:r>
            <a:r>
              <a:rPr lang="en-IN" dirty="0"/>
              <a:t> in a file (or directory) name. ( ls list* or ls *list)</a:t>
            </a:r>
          </a:p>
          <a:p>
            <a:r>
              <a:rPr lang="en-IN" dirty="0"/>
              <a:t>The ? Wildcard</a:t>
            </a:r>
          </a:p>
          <a:p>
            <a:pPr lvl="1"/>
            <a:r>
              <a:rPr lang="en-IN" dirty="0"/>
              <a:t>The character </a:t>
            </a:r>
            <a:r>
              <a:rPr lang="en-IN" i="1" dirty="0"/>
              <a:t>?</a:t>
            </a:r>
            <a:r>
              <a:rPr lang="en-IN" dirty="0"/>
              <a:t> will match </a:t>
            </a:r>
            <a:r>
              <a:rPr lang="en-IN" b="1" dirty="0"/>
              <a:t>exactly one character</a:t>
            </a:r>
            <a:r>
              <a:rPr lang="en-IN" dirty="0"/>
              <a:t>. (ls ?list OR ls list?)</a:t>
            </a:r>
          </a:p>
          <a:p>
            <a:r>
              <a:rPr lang="en-IN" dirty="0"/>
              <a:t>The [] Wildcard</a:t>
            </a:r>
          </a:p>
          <a:p>
            <a:pPr lvl="1"/>
            <a:r>
              <a:rPr lang="en-IN" dirty="0"/>
              <a:t>A pair of [] represents </a:t>
            </a:r>
            <a:r>
              <a:rPr lang="en-IN" b="1" dirty="0"/>
              <a:t>any of the characters enclosed </a:t>
            </a:r>
            <a:r>
              <a:rPr lang="en-IN" dirty="0"/>
              <a:t>by them (ls *[0-9]*)</a:t>
            </a:r>
          </a:p>
        </p:txBody>
      </p:sp>
    </p:spTree>
    <p:extLst>
      <p:ext uri="{BB962C8B-B14F-4D97-AF65-F5344CB8AC3E}">
        <p14:creationId xmlns:p14="http://schemas.microsoft.com/office/powerpoint/2010/main" val="215157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Expressions (regex)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regex is a special text string for describing a certain search pattern</a:t>
            </a:r>
          </a:p>
          <a:p>
            <a:r>
              <a:rPr lang="en-IN" dirty="0"/>
              <a:t>Quantification</a:t>
            </a:r>
          </a:p>
          <a:p>
            <a:pPr lvl="1"/>
            <a:r>
              <a:rPr lang="en-IN" dirty="0"/>
              <a:t>How many times of previous expression?</a:t>
            </a:r>
          </a:p>
          <a:p>
            <a:pPr lvl="1"/>
            <a:r>
              <a:rPr lang="en-IN" dirty="0"/>
              <a:t>Most common quantifiers: ?(0 or 1), *(0 or more), +(1 or more)</a:t>
            </a:r>
          </a:p>
          <a:p>
            <a:r>
              <a:rPr lang="en-IN" dirty="0"/>
              <a:t>Alternation</a:t>
            </a:r>
          </a:p>
          <a:p>
            <a:pPr lvl="1"/>
            <a:r>
              <a:rPr lang="en-IN" dirty="0"/>
              <a:t>Which choices?</a:t>
            </a:r>
          </a:p>
          <a:p>
            <a:pPr lvl="1"/>
            <a:r>
              <a:rPr lang="en-IN" dirty="0"/>
              <a:t>Operators: [] and | </a:t>
            </a:r>
          </a:p>
          <a:p>
            <a:pPr lvl="1"/>
            <a:r>
              <a:rPr lang="en-IN" dirty="0" err="1"/>
              <a:t>E.g</a:t>
            </a:r>
            <a:r>
              <a:rPr lang="en-IN" dirty="0"/>
              <a:t> </a:t>
            </a:r>
            <a:r>
              <a:rPr lang="en-IN" dirty="0" err="1"/>
              <a:t>Hello|World</a:t>
            </a:r>
            <a:r>
              <a:rPr lang="en-IN" dirty="0"/>
              <a:t> , [A B C]</a:t>
            </a:r>
          </a:p>
          <a:p>
            <a:r>
              <a:rPr lang="en-IN" dirty="0"/>
              <a:t>Anchors</a:t>
            </a:r>
          </a:p>
          <a:p>
            <a:pPr lvl="1"/>
            <a:r>
              <a:rPr lang="en-IN" dirty="0"/>
              <a:t>Where?</a:t>
            </a:r>
          </a:p>
          <a:p>
            <a:pPr lvl="1"/>
            <a:r>
              <a:rPr lang="en-IN" dirty="0"/>
              <a:t>Characters: ^(beginning) and $(end)</a:t>
            </a:r>
          </a:p>
        </p:txBody>
      </p:sp>
    </p:spTree>
    <p:extLst>
      <p:ext uri="{BB962C8B-B14F-4D97-AF65-F5344CB8AC3E}">
        <p14:creationId xmlns:p14="http://schemas.microsoft.com/office/powerpoint/2010/main" val="81410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regex </a:t>
            </a:r>
            <a:r>
              <a:rPr lang="en-IN" dirty="0" err="1"/>
              <a:t>contd</a:t>
            </a:r>
            <a:r>
              <a:rPr lang="en-IN" dirty="0"/>
              <a:t>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^ start of line</a:t>
            </a:r>
          </a:p>
          <a:p>
            <a:r>
              <a:rPr lang="en-IN" dirty="0"/>
              <a:t>$ end of line</a:t>
            </a:r>
          </a:p>
          <a:p>
            <a:r>
              <a:rPr lang="en-IN" dirty="0"/>
              <a:t>\ turn off special meaning of next character</a:t>
            </a:r>
          </a:p>
          <a:p>
            <a:r>
              <a:rPr lang="en-IN" dirty="0"/>
              <a:t>[] match any of enclosed characters, use – for range</a:t>
            </a:r>
          </a:p>
          <a:p>
            <a:r>
              <a:rPr lang="en-IN" dirty="0"/>
              <a:t>[^ ] match any characters except those enclosed in []</a:t>
            </a:r>
          </a:p>
          <a:p>
            <a:r>
              <a:rPr lang="en-IN" dirty="0"/>
              <a:t>. match a single character of any value</a:t>
            </a:r>
          </a:p>
          <a:p>
            <a:r>
              <a:rPr lang="en-IN" dirty="0"/>
              <a:t>* match 0 or more occurrences of preceding character/expression</a:t>
            </a:r>
          </a:p>
          <a:p>
            <a:r>
              <a:rPr lang="en-IN" dirty="0"/>
              <a:t>+ match 1 or more occurrences of preceding character/expression</a:t>
            </a:r>
          </a:p>
        </p:txBody>
      </p:sp>
    </p:spTree>
    <p:extLst>
      <p:ext uri="{BB962C8B-B14F-4D97-AF65-F5344CB8AC3E}">
        <p14:creationId xmlns:p14="http://schemas.microsoft.com/office/powerpoint/2010/main" val="422461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regex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81" y="1690689"/>
            <a:ext cx="10067284" cy="44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C410-208E-254A-B383-7F0017CE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CAE5-FBBF-144C-B12A-60F046F6E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Parentheses allow you to apply quantifiers to sequences of characters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Example : ..</a:t>
            </a:r>
          </a:p>
        </p:txBody>
      </p:sp>
    </p:spTree>
    <p:extLst>
      <p:ext uri="{BB962C8B-B14F-4D97-AF65-F5344CB8AC3E}">
        <p14:creationId xmlns:p14="http://schemas.microsoft.com/office/powerpoint/2010/main" val="302069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6A6E-50F2-5340-A643-CA40FF0B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 vs 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1633D-4FF5-9A45-A91E-0FB12CB32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Basic Regular Expression (BRE) is the standard mode for </a:t>
            </a:r>
            <a:r>
              <a:rPr lang="en-US" dirty="0" err="1">
                <a:latin typeface="+mj-lt"/>
              </a:rPr>
              <a:t>sed</a:t>
            </a:r>
            <a:r>
              <a:rPr lang="en-US" dirty="0">
                <a:latin typeface="+mj-lt"/>
              </a:rPr>
              <a:t> and grep </a:t>
            </a:r>
          </a:p>
          <a:p>
            <a:r>
              <a:rPr lang="en-US" dirty="0">
                <a:latin typeface="+mj-lt"/>
              </a:rPr>
              <a:t>Extended Regular Expression (ERE) is an optional flag you can use with the commands </a:t>
            </a:r>
          </a:p>
          <a:p>
            <a:r>
              <a:rPr lang="en-US" dirty="0">
                <a:latin typeface="+mj-lt"/>
              </a:rPr>
              <a:t>BRE tends to take things more literally </a:t>
            </a:r>
          </a:p>
          <a:p>
            <a:r>
              <a:rPr lang="en-US" dirty="0">
                <a:latin typeface="+mj-lt"/>
              </a:rPr>
              <a:t>In BRE ‘ ? ’, ‘ + ’, ‘ { ’, ‘ } ’, ‘ ( ’, and ‘ ) ’ lose their special meanings </a:t>
            </a:r>
          </a:p>
          <a:p>
            <a:r>
              <a:rPr lang="en-US" dirty="0">
                <a:latin typeface="+mj-lt"/>
              </a:rPr>
              <a:t>-E :  Uses extended regular expressions 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057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sed</a:t>
            </a:r>
            <a:r>
              <a:rPr lang="en-IN" dirty="0"/>
              <a:t> ( Stream Editor )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Modifies the input as specified by the command(s)</a:t>
            </a:r>
          </a:p>
          <a:p>
            <a:r>
              <a:rPr lang="en-IN" dirty="0"/>
              <a:t>Can be used for:</a:t>
            </a:r>
          </a:p>
          <a:p>
            <a:pPr marL="457200" lvl="2" indent="-457200" defTabSz="333756">
              <a:buFont typeface="Arial" charset="0"/>
              <a:buChar char="•"/>
              <a:defRPr sz="2700"/>
            </a:pPr>
            <a:r>
              <a:rPr lang="en-US" sz="2000" dirty="0"/>
              <a:t>Printing specific lines or address ranges</a:t>
            </a:r>
          </a:p>
          <a:p>
            <a:pPr lvl="2" defTabSz="333756">
              <a:defRPr sz="2700"/>
            </a:pPr>
            <a:r>
              <a:rPr lang="en-US" sz="2000" dirty="0" err="1"/>
              <a:t>sed</a:t>
            </a:r>
            <a:r>
              <a:rPr lang="en-US" sz="2000" dirty="0"/>
              <a:t> –n ‘1p’ sedFile.txt</a:t>
            </a:r>
          </a:p>
          <a:p>
            <a:pPr lvl="2" defTabSz="333756">
              <a:defRPr sz="2700"/>
            </a:pPr>
            <a:r>
              <a:rPr lang="en-US" sz="2000" dirty="0" err="1"/>
              <a:t>sed</a:t>
            </a:r>
            <a:r>
              <a:rPr lang="en-US" sz="2000" dirty="0"/>
              <a:t> –n ‘1,5p’ sedFile.txt</a:t>
            </a:r>
          </a:p>
          <a:p>
            <a:pPr lvl="2" defTabSz="333756">
              <a:defRPr sz="2700"/>
            </a:pPr>
            <a:r>
              <a:rPr lang="en-US" sz="2000" dirty="0" err="1"/>
              <a:t>sed</a:t>
            </a:r>
            <a:r>
              <a:rPr lang="en-US" sz="2000" dirty="0"/>
              <a:t> –n ‘1~2p’ sedFile.txt</a:t>
            </a:r>
          </a:p>
          <a:p>
            <a:pPr marL="457200" lvl="2" indent="-457200" defTabSz="333756">
              <a:buFont typeface="Arial" charset="0"/>
              <a:buChar char="•"/>
              <a:defRPr sz="2700"/>
            </a:pPr>
            <a:r>
              <a:rPr lang="en-US" sz="2000" dirty="0"/>
              <a:t>Deleting text</a:t>
            </a:r>
          </a:p>
          <a:p>
            <a:pPr marL="682625" lvl="3" indent="-457200" defTabSz="333756">
              <a:buFont typeface="Arial" charset="0"/>
              <a:buChar char="•"/>
              <a:defRPr sz="2700"/>
            </a:pPr>
            <a:r>
              <a:rPr lang="en-US" sz="2000" dirty="0" err="1"/>
              <a:t>sed</a:t>
            </a:r>
            <a:r>
              <a:rPr lang="en-US" sz="2000" dirty="0"/>
              <a:t> '1~2d' sedFile.txt</a:t>
            </a:r>
          </a:p>
          <a:p>
            <a:pPr marL="457200" lvl="2" indent="-457200" defTabSz="333756">
              <a:buFont typeface="Arial" charset="0"/>
              <a:buChar char="•"/>
              <a:defRPr sz="2700"/>
            </a:pPr>
            <a:r>
              <a:rPr lang="en-US" sz="2000" dirty="0"/>
              <a:t>Substituting text - s/regex/replacement/flags</a:t>
            </a:r>
          </a:p>
          <a:p>
            <a:pPr lvl="2" defTabSz="333756">
              <a:defRPr sz="2700"/>
            </a:pPr>
            <a:r>
              <a:rPr lang="en-US" sz="2000" dirty="0" err="1"/>
              <a:t>sed</a:t>
            </a:r>
            <a:r>
              <a:rPr lang="en-US" sz="2000" dirty="0"/>
              <a:t> 's/cat/dog/' file.txt</a:t>
            </a:r>
          </a:p>
          <a:p>
            <a:pPr lvl="2" defTabSz="333756">
              <a:defRPr sz="2700"/>
            </a:pPr>
            <a:r>
              <a:rPr lang="en-US" sz="2000" dirty="0" err="1"/>
              <a:t>sed</a:t>
            </a:r>
            <a:r>
              <a:rPr lang="en-US" sz="2000" dirty="0"/>
              <a:t> 's/cat/dog/g' file.txt</a:t>
            </a:r>
          </a:p>
          <a:p>
            <a:pPr lvl="2" defTabSz="333756">
              <a:defRPr sz="2700"/>
            </a:pPr>
            <a:r>
              <a:rPr lang="en-US" sz="2000" dirty="0" err="1"/>
              <a:t>sed</a:t>
            </a:r>
            <a:r>
              <a:rPr lang="en-US" sz="2000" dirty="0"/>
              <a:t> 's/&lt;[^&gt;]*&gt;//g' a.html</a:t>
            </a:r>
          </a:p>
          <a:p>
            <a:pPr lvl="2" defTabSz="333756">
              <a:defRPr sz="2700"/>
            </a:pPr>
            <a:r>
              <a:rPr lang="en-US" altLang="en-US" sz="2000" dirty="0" err="1">
                <a:latin typeface="Courier New" panose="02070309020205020404" pitchFamily="49" charset="0"/>
              </a:rPr>
              <a:t>sed</a:t>
            </a:r>
            <a:r>
              <a:rPr lang="en-US" altLang="en-US" sz="2000" dirty="0">
                <a:latin typeface="Courier New" panose="02070309020205020404" pitchFamily="49" charset="0"/>
              </a:rPr>
              <a:t> ‘s/</a:t>
            </a:r>
            <a:r>
              <a:rPr lang="en-US" altLang="en-US" sz="2000" b="1" i="1" dirty="0" err="1">
                <a:latin typeface="Courier New" panose="02070309020205020404" pitchFamily="49" charset="0"/>
              </a:rPr>
              <a:t>regExpr</a:t>
            </a:r>
            <a:r>
              <a:rPr lang="en-US" altLang="en-US" sz="2000" dirty="0">
                <a:latin typeface="Courier New" panose="02070309020205020404" pitchFamily="49" charset="0"/>
              </a:rPr>
              <a:t>/</a:t>
            </a:r>
            <a:r>
              <a:rPr lang="en-US" altLang="en-US" sz="2000" b="1" i="1" dirty="0" err="1">
                <a:latin typeface="Courier New" panose="02070309020205020404" pitchFamily="49" charset="0"/>
              </a:rPr>
              <a:t>replText</a:t>
            </a:r>
            <a:r>
              <a:rPr lang="en-US" altLang="en-US" sz="2000" dirty="0">
                <a:latin typeface="Courier New" panose="02070309020205020404" pitchFamily="49" charset="0"/>
              </a:rPr>
              <a:t>/’</a:t>
            </a:r>
            <a:r>
              <a:rPr lang="en-US" altLang="en-US" sz="2000" b="1" i="1" dirty="0">
                <a:latin typeface="Courier New" panose="02070309020205020404" pitchFamily="49" charset="0"/>
              </a:rPr>
              <a:t> </a:t>
            </a:r>
            <a:r>
              <a:rPr lang="en-US" altLang="en-US" sz="2100" dirty="0"/>
              <a:t>filename</a:t>
            </a:r>
            <a:endParaRPr lang="en-US" sz="21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44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Substitution Flags</a:t>
            </a:r>
          </a:p>
          <a:p>
            <a:pPr lvl="1"/>
            <a:r>
              <a:rPr lang="en-IN" dirty="0"/>
              <a:t>g: Replaces all matches</a:t>
            </a:r>
          </a:p>
          <a:p>
            <a:pPr lvl="1"/>
            <a:r>
              <a:rPr lang="en-IN" dirty="0"/>
              <a:t>Number: replaces only the </a:t>
            </a:r>
            <a:r>
              <a:rPr lang="en-IN" dirty="0" err="1"/>
              <a:t>Number</a:t>
            </a:r>
            <a:r>
              <a:rPr lang="en-IN" baseline="30000" dirty="0" err="1"/>
              <a:t>th</a:t>
            </a:r>
            <a:r>
              <a:rPr lang="en-IN" dirty="0"/>
              <a:t> match </a:t>
            </a:r>
            <a:r>
              <a:rPr lang="en-IN" b="1" dirty="0"/>
              <a:t>of every line</a:t>
            </a:r>
          </a:p>
          <a:p>
            <a:r>
              <a:rPr lang="en-IN" dirty="0"/>
              <a:t>Regexes used with </a:t>
            </a:r>
            <a:r>
              <a:rPr lang="en-IN" dirty="0" err="1"/>
              <a:t>sed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^ $ . * []</a:t>
            </a:r>
          </a:p>
          <a:p>
            <a:pPr lvl="1"/>
            <a:r>
              <a:rPr lang="en-IN" dirty="0"/>
              <a:t>Use </a:t>
            </a:r>
            <a:r>
              <a:rPr lang="en-IN" dirty="0" err="1"/>
              <a:t>sed</a:t>
            </a:r>
            <a:r>
              <a:rPr lang="en-IN" dirty="0"/>
              <a:t> –r to evaluate ? Or +</a:t>
            </a:r>
          </a:p>
        </p:txBody>
      </p:sp>
    </p:spTree>
    <p:extLst>
      <p:ext uri="{BB962C8B-B14F-4D97-AF65-F5344CB8AC3E}">
        <p14:creationId xmlns:p14="http://schemas.microsoft.com/office/powerpoint/2010/main" val="107627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sed</a:t>
            </a:r>
            <a:r>
              <a:rPr lang="en-IN" dirty="0"/>
              <a:t>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sed</a:t>
            </a:r>
            <a:r>
              <a:rPr lang="en-IN" dirty="0"/>
              <a:t> –n 12,18p file.txt</a:t>
            </a:r>
          </a:p>
          <a:p>
            <a:r>
              <a:rPr lang="en-IN" dirty="0" err="1"/>
              <a:t>sed</a:t>
            </a:r>
            <a:r>
              <a:rPr lang="en-IN" dirty="0"/>
              <a:t>  12,18d file.txt</a:t>
            </a:r>
          </a:p>
          <a:p>
            <a:r>
              <a:rPr lang="en-IN" dirty="0" err="1"/>
              <a:t>sed</a:t>
            </a:r>
            <a:r>
              <a:rPr lang="en-IN" dirty="0"/>
              <a:t> ‘1~3d’ file.txt</a:t>
            </a:r>
          </a:p>
          <a:p>
            <a:r>
              <a:rPr lang="en-IN" dirty="0" err="1"/>
              <a:t>sed</a:t>
            </a:r>
            <a:r>
              <a:rPr lang="en-IN" dirty="0"/>
              <a:t> ‘1,5 s/line/Line/g’ file.txt</a:t>
            </a:r>
          </a:p>
          <a:p>
            <a:r>
              <a:rPr lang="en-IN" dirty="0" err="1"/>
              <a:t>sed</a:t>
            </a:r>
            <a:r>
              <a:rPr lang="en-IN" dirty="0"/>
              <a:t> ‘/pattern/d’ file.txt</a:t>
            </a:r>
          </a:p>
          <a:p>
            <a:r>
              <a:rPr lang="en-IN" dirty="0" err="1"/>
              <a:t>sed</a:t>
            </a:r>
            <a:r>
              <a:rPr lang="en-IN" dirty="0"/>
              <a:t> ‘/</a:t>
            </a:r>
            <a:r>
              <a:rPr lang="en-IN" dirty="0" err="1"/>
              <a:t>regexp</a:t>
            </a:r>
            <a:r>
              <a:rPr lang="en-IN" dirty="0"/>
              <a:t>/!d’ file.txt </a:t>
            </a:r>
          </a:p>
        </p:txBody>
      </p:sp>
    </p:spTree>
    <p:extLst>
      <p:ext uri="{BB962C8B-B14F-4D97-AF65-F5344CB8AC3E}">
        <p14:creationId xmlns:p14="http://schemas.microsoft.com/office/powerpoint/2010/main" val="41667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4628-4B0D-6440-87F0-96512FD3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27369-6F40-044F-BA3A-6F060C201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9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grep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Unix command to search files/text for the occurrence of a string of characters that matches a specified pattern</a:t>
            </a:r>
          </a:p>
          <a:p>
            <a:r>
              <a:rPr lang="en-IN" dirty="0"/>
              <a:t>Usage: </a:t>
            </a:r>
          </a:p>
          <a:p>
            <a:pPr lvl="1"/>
            <a:r>
              <a:rPr lang="en-IN" dirty="0"/>
              <a:t>grep [option(s)] pattern [file(s)]</a:t>
            </a:r>
          </a:p>
          <a:p>
            <a:r>
              <a:rPr lang="en-IN" dirty="0"/>
              <a:t>grep –r ‘*.txt’ *</a:t>
            </a:r>
          </a:p>
          <a:p>
            <a:r>
              <a:rPr lang="en-IN" dirty="0"/>
              <a:t>grep –c ‘line’ file.txt</a:t>
            </a:r>
          </a:p>
          <a:p>
            <a:r>
              <a:rPr lang="en-IN" dirty="0"/>
              <a:t>grep –n ‘line’ file.txt</a:t>
            </a:r>
          </a:p>
          <a:p>
            <a:r>
              <a:rPr lang="en-IN" dirty="0"/>
              <a:t>ls –l | grep *txt</a:t>
            </a:r>
          </a:p>
        </p:txBody>
      </p:sp>
    </p:spTree>
    <p:extLst>
      <p:ext uri="{BB962C8B-B14F-4D97-AF65-F5344CB8AC3E}">
        <p14:creationId xmlns:p14="http://schemas.microsoft.com/office/powerpoint/2010/main" val="283398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grep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grep –E or </a:t>
            </a:r>
            <a:r>
              <a:rPr lang="en-IN" dirty="0" err="1"/>
              <a:t>egrep</a:t>
            </a:r>
            <a:r>
              <a:rPr lang="en-IN" dirty="0"/>
              <a:t> switches to a special mode so as to evaluate the expression as an extended regex.</a:t>
            </a:r>
          </a:p>
          <a:p>
            <a:r>
              <a:rPr lang="en-IN" dirty="0"/>
              <a:t>grep will be default search for patterns within the files.</a:t>
            </a:r>
          </a:p>
          <a:p>
            <a:r>
              <a:rPr lang="en-IN" dirty="0"/>
              <a:t>If you want to search for files, then cat the grep with </a:t>
            </a:r>
            <a:r>
              <a:rPr lang="en-IN" dirty="0" err="1"/>
              <a:t>ll</a:t>
            </a:r>
            <a:r>
              <a:rPr lang="en-IN" dirty="0"/>
              <a:t> or ls 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054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awk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/>
              <a:t>awk</a:t>
            </a:r>
            <a:r>
              <a:rPr lang="en-IN" dirty="0"/>
              <a:t> is more than a command; it’s a programming language by itself</a:t>
            </a:r>
          </a:p>
          <a:p>
            <a:r>
              <a:rPr lang="en-IN" dirty="0"/>
              <a:t>Utility/language for data extraction</a:t>
            </a:r>
          </a:p>
          <a:p>
            <a:r>
              <a:rPr lang="en-IN" dirty="0"/>
              <a:t> </a:t>
            </a:r>
            <a:r>
              <a:rPr lang="en-IN" dirty="0" err="1"/>
              <a:t>awk</a:t>
            </a:r>
            <a:r>
              <a:rPr lang="en-IN" dirty="0"/>
              <a:t> views a text file as records and fields</a:t>
            </a:r>
          </a:p>
          <a:p>
            <a:r>
              <a:rPr lang="en-IN" dirty="0"/>
              <a:t>Usage:</a:t>
            </a:r>
          </a:p>
          <a:p>
            <a:pPr lvl="1"/>
            <a:r>
              <a:rPr lang="en-IN" dirty="0" err="1"/>
              <a:t>awk</a:t>
            </a:r>
            <a:r>
              <a:rPr lang="en-IN" dirty="0"/>
              <a:t> ‘/search pattern/ {Actions}’ file</a:t>
            </a:r>
          </a:p>
          <a:p>
            <a:r>
              <a:rPr lang="en-IN" dirty="0"/>
              <a:t>Examples:</a:t>
            </a:r>
          </a:p>
          <a:p>
            <a:pPr lvl="1"/>
            <a:r>
              <a:rPr lang="en-IN" dirty="0" err="1"/>
              <a:t>awk</a:t>
            </a:r>
            <a:r>
              <a:rPr lang="en-IN" dirty="0"/>
              <a:t> ‘{print;}’ file.txt   // print the file line by line; default behaviour</a:t>
            </a:r>
          </a:p>
          <a:p>
            <a:pPr lvl="1"/>
            <a:r>
              <a:rPr lang="en-IN" dirty="0" err="1"/>
              <a:t>awk</a:t>
            </a:r>
            <a:r>
              <a:rPr lang="en-IN" dirty="0"/>
              <a:t> ‘/Hello/ {print;}’ file.txt // prints lines which matches Hello</a:t>
            </a:r>
          </a:p>
          <a:p>
            <a:pPr lvl="1"/>
            <a:r>
              <a:rPr lang="en-IN" dirty="0" err="1"/>
              <a:t>awk</a:t>
            </a:r>
            <a:r>
              <a:rPr lang="en-IN" dirty="0"/>
              <a:t>  ‘{print $1,$2;}’ file.txt // prints only specific fields</a:t>
            </a:r>
          </a:p>
          <a:p>
            <a:pPr lvl="1"/>
            <a:r>
              <a:rPr lang="en-IN" dirty="0" err="1"/>
              <a:t>awk</a:t>
            </a:r>
            <a:r>
              <a:rPr lang="en-IN" dirty="0"/>
              <a:t> –</a:t>
            </a:r>
            <a:r>
              <a:rPr lang="en-IN" dirty="0" err="1"/>
              <a:t>F’Hello</a:t>
            </a:r>
            <a:r>
              <a:rPr lang="en-IN" dirty="0"/>
              <a:t>’ ‘{print $2}’ // prints second column in between the occurrences of 				the specified pattern </a:t>
            </a:r>
          </a:p>
        </p:txBody>
      </p:sp>
    </p:spTree>
    <p:extLst>
      <p:ext uri="{BB962C8B-B14F-4D97-AF65-F5344CB8AC3E}">
        <p14:creationId xmlns:p14="http://schemas.microsoft.com/office/powerpoint/2010/main" val="20968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Piping and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828800"/>
            <a:ext cx="9601200" cy="2032248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Every program we run on the command line automatically has three data streams connected to it.</a:t>
            </a:r>
          </a:p>
          <a:p>
            <a:pPr lvl="1"/>
            <a:r>
              <a:rPr lang="en-US" dirty="0"/>
              <a:t>STDIN (0) - Standard input (data fed into the program)</a:t>
            </a:r>
          </a:p>
          <a:p>
            <a:pPr lvl="1"/>
            <a:r>
              <a:rPr lang="en-US" dirty="0"/>
              <a:t>STDOUT (1) - Standard output (data printed by the program, defaults to the terminal)</a:t>
            </a:r>
          </a:p>
          <a:p>
            <a:pPr lvl="1"/>
            <a:r>
              <a:rPr lang="en-US" dirty="0"/>
              <a:t>STDERR (2) - Standard error (for error messages, also defaults to the terminal)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4046592"/>
            <a:ext cx="4673634" cy="19733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23015" y="4064570"/>
            <a:ext cx="480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Piping and redirection is the means by which we may connect these streams between programs and files to direct data in useful ways.</a:t>
            </a:r>
          </a:p>
        </p:txBody>
      </p:sp>
    </p:spTree>
    <p:extLst>
      <p:ext uri="{BB962C8B-B14F-4D97-AF65-F5344CB8AC3E}">
        <p14:creationId xmlns:p14="http://schemas.microsoft.com/office/powerpoint/2010/main" val="126412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About Piping and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Basic I/O Redirection</a:t>
            </a:r>
          </a:p>
          <a:p>
            <a:pPr lvl="1"/>
            <a:r>
              <a:rPr lang="en-IN" dirty="0"/>
              <a:t>Most programs read from </a:t>
            </a:r>
            <a:r>
              <a:rPr lang="en-IN" dirty="0" err="1"/>
              <a:t>stdin</a:t>
            </a:r>
            <a:endParaRPr lang="en-IN" dirty="0"/>
          </a:p>
          <a:p>
            <a:pPr lvl="1"/>
            <a:r>
              <a:rPr lang="en-IN" dirty="0"/>
              <a:t>Write to </a:t>
            </a:r>
            <a:r>
              <a:rPr lang="en-IN" dirty="0" err="1"/>
              <a:t>stdout</a:t>
            </a:r>
            <a:endParaRPr lang="en-IN" dirty="0"/>
          </a:p>
          <a:p>
            <a:pPr lvl="1"/>
            <a:r>
              <a:rPr lang="en-IN" dirty="0"/>
              <a:t>Send error messages to </a:t>
            </a:r>
            <a:r>
              <a:rPr lang="en-IN" dirty="0" err="1"/>
              <a:t>stderr</a:t>
            </a:r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Task: Piping and Redirection </a:t>
            </a:r>
          </a:p>
          <a:p>
            <a:pPr lvl="1"/>
            <a:r>
              <a:rPr lang="en-IN" dirty="0"/>
              <a:t>Create a file test.txt with numbers 1-5 in descending order in each line</a:t>
            </a:r>
          </a:p>
          <a:p>
            <a:pPr lvl="2"/>
            <a:r>
              <a:rPr lang="en-IN" dirty="0"/>
              <a:t>Delete all the new line characters (with </a:t>
            </a:r>
            <a:r>
              <a:rPr lang="en-IN" dirty="0" err="1"/>
              <a:t>tr</a:t>
            </a:r>
            <a:r>
              <a:rPr lang="en-IN" dirty="0"/>
              <a:t> command and redirection) and redirect output to test1.txt</a:t>
            </a:r>
          </a:p>
          <a:p>
            <a:pPr lvl="2"/>
            <a:r>
              <a:rPr lang="en-IN" dirty="0"/>
              <a:t>Now, first sort the file  and then repeat the above step; but instead of redirection, now append the output to test1.txt</a:t>
            </a:r>
          </a:p>
        </p:txBody>
      </p:sp>
    </p:spTree>
    <p:extLst>
      <p:ext uri="{BB962C8B-B14F-4D97-AF65-F5344CB8AC3E}">
        <p14:creationId xmlns:p14="http://schemas.microsoft.com/office/powerpoint/2010/main" val="236954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A65B-8D41-0D4C-A7FC-2B721642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grep Options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C681BC-0355-B049-AE71-05FA275A520F}"/>
              </a:ext>
            </a:extLst>
          </p:cNvPr>
          <p:cNvSpPr/>
          <p:nvPr/>
        </p:nvSpPr>
        <p:spPr>
          <a:xfrm>
            <a:off x="837982" y="1484784"/>
            <a:ext cx="1029699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/>
          </a:p>
          <a:p>
            <a:r>
              <a:rPr lang="en-US" sz="2600" dirty="0"/>
              <a:t>• -l and -L</a:t>
            </a:r>
          </a:p>
          <a:p>
            <a:endParaRPr lang="en-US" sz="2600" dirty="0"/>
          </a:p>
          <a:p>
            <a:r>
              <a:rPr lang="en-US" sz="2600" dirty="0"/>
              <a:t>Suppress normal output; instead print the name of each input file from</a:t>
            </a:r>
          </a:p>
          <a:p>
            <a:r>
              <a:rPr lang="en-US" sz="2600" dirty="0"/>
              <a:t>which output would normally have been printed. The scanning will stop</a:t>
            </a:r>
          </a:p>
          <a:p>
            <a:r>
              <a:rPr lang="en-US" sz="2600" dirty="0"/>
              <a:t>on the first match. </a:t>
            </a:r>
          </a:p>
          <a:p>
            <a:r>
              <a:rPr lang="en-US" sz="2600" dirty="0"/>
              <a:t>Uppercase: prints all complementary filenames (no</a:t>
            </a:r>
          </a:p>
          <a:p>
            <a:r>
              <a:rPr lang="en-US" sz="2600" dirty="0"/>
              <a:t>output would have been printed from those files without option)</a:t>
            </a:r>
          </a:p>
          <a:p>
            <a:endParaRPr lang="en-US" sz="2600" dirty="0"/>
          </a:p>
          <a:p>
            <a:r>
              <a:rPr lang="en-US" sz="2600" dirty="0"/>
              <a:t>• -v</a:t>
            </a:r>
          </a:p>
          <a:p>
            <a:r>
              <a:rPr lang="en-US" sz="2600" dirty="0"/>
              <a:t>Invert sense of matching</a:t>
            </a:r>
          </a:p>
        </p:txBody>
      </p:sp>
    </p:spTree>
    <p:extLst>
      <p:ext uri="{BB962C8B-B14F-4D97-AF65-F5344CB8AC3E}">
        <p14:creationId xmlns:p14="http://schemas.microsoft.com/office/powerpoint/2010/main" val="239039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Assignment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hwnwdseng.htm -&gt; </a:t>
            </a:r>
            <a:r>
              <a:rPr lang="en-IN" dirty="0" err="1"/>
              <a:t>buildwords</a:t>
            </a:r>
            <a:r>
              <a:rPr lang="en-IN" dirty="0"/>
              <a:t> -&gt; </a:t>
            </a:r>
            <a:r>
              <a:rPr lang="en-IN" dirty="0" err="1"/>
              <a:t>hwords</a:t>
            </a:r>
            <a:endParaRPr lang="en-IN" dirty="0"/>
          </a:p>
          <a:p>
            <a:r>
              <a:rPr lang="en-IN" dirty="0" err="1"/>
              <a:t>Buildwords</a:t>
            </a:r>
            <a:endParaRPr lang="en-IN" dirty="0"/>
          </a:p>
          <a:p>
            <a:pPr lvl="1"/>
            <a:r>
              <a:rPr lang="en-IN" dirty="0"/>
              <a:t>Read from STDIN and perform work on input</a:t>
            </a:r>
          </a:p>
          <a:p>
            <a:r>
              <a:rPr lang="en-IN" dirty="0"/>
              <a:t>Store the output in </a:t>
            </a:r>
            <a:r>
              <a:rPr lang="en-IN" dirty="0" err="1"/>
              <a:t>hwords</a:t>
            </a:r>
            <a:endParaRPr lang="en-IN" dirty="0"/>
          </a:p>
          <a:p>
            <a:pPr lvl="1"/>
            <a:r>
              <a:rPr lang="en-IN" dirty="0"/>
              <a:t>E.g. cat hwnwdseng.htm | </a:t>
            </a:r>
            <a:r>
              <a:rPr lang="en-IN" dirty="0" err="1"/>
              <a:t>sh</a:t>
            </a:r>
            <a:r>
              <a:rPr lang="en-IN" dirty="0"/>
              <a:t> </a:t>
            </a:r>
            <a:r>
              <a:rPr lang="en-IN" dirty="0" err="1"/>
              <a:t>buildwords</a:t>
            </a:r>
            <a:r>
              <a:rPr lang="en-IN" dirty="0"/>
              <a:t> &gt; </a:t>
            </a:r>
            <a:r>
              <a:rPr lang="en-IN" dirty="0" err="1"/>
              <a:t>hwords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369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Assignment 2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to construct </a:t>
            </a:r>
            <a:r>
              <a:rPr lang="en-IN" dirty="0" err="1"/>
              <a:t>buildwords</a:t>
            </a:r>
            <a:r>
              <a:rPr lang="en-IN" dirty="0"/>
              <a:t>?</a:t>
            </a:r>
          </a:p>
          <a:p>
            <a:pPr marL="728345" lvl="1" indent="-347663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dirty="0">
                <a:sym typeface="Arial"/>
              </a:rPr>
              <a:t>Extract lines which contain words (both English and Hawaiian) (Hint: &lt;td&gt; tag)</a:t>
            </a:r>
          </a:p>
          <a:p>
            <a:pPr marL="728345" lvl="1" indent="-347663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dirty="0">
                <a:sym typeface="Arial"/>
              </a:rPr>
              <a:t>Get lines with Hawaiian words </a:t>
            </a:r>
          </a:p>
          <a:p>
            <a:pPr marL="1087756" lvl="2" indent="-347663"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dirty="0">
                <a:sym typeface="Arial"/>
              </a:rPr>
              <a:t>Even numbered lines</a:t>
            </a:r>
          </a:p>
          <a:p>
            <a:pPr marL="728345" lvl="1" indent="-347663">
              <a:buClr>
                <a:srgbClr val="000000"/>
              </a:buClr>
              <a:buSzPct val="45000"/>
            </a:pPr>
            <a:r>
              <a:rPr lang="en-US" dirty="0" err="1">
                <a:sym typeface="Arial"/>
              </a:rPr>
              <a:t>sed</a:t>
            </a:r>
            <a:r>
              <a:rPr lang="en-US" dirty="0">
                <a:sym typeface="Arial"/>
              </a:rPr>
              <a:t> 's/&lt;[^&gt;]*&gt;//g' a.html to remove all HTML tags</a:t>
            </a:r>
          </a:p>
          <a:p>
            <a:pPr marL="728345" lvl="1" indent="-290513">
              <a:buClr>
                <a:srgbClr val="000000"/>
              </a:buClr>
              <a:buSzPct val="45000"/>
            </a:pPr>
            <a:r>
              <a:rPr lang="en-US" dirty="0">
                <a:sym typeface="Arial"/>
              </a:rPr>
              <a:t>Remove leading space</a:t>
            </a:r>
          </a:p>
          <a:p>
            <a:pPr marL="1082993" lvl="2" indent="-285750"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en-US" dirty="0" err="1">
                <a:sym typeface="Arial"/>
              </a:rPr>
              <a:t>sed</a:t>
            </a:r>
            <a:r>
              <a:rPr lang="en-US" dirty="0">
                <a:sym typeface="Arial"/>
              </a:rPr>
              <a:t> 's/^\s*//g’</a:t>
            </a:r>
          </a:p>
          <a:p>
            <a:pPr marL="728345" lvl="1" indent="-290513">
              <a:buClr>
                <a:srgbClr val="000000"/>
              </a:buClr>
              <a:buSzPct val="45000"/>
            </a:pPr>
            <a:r>
              <a:rPr lang="en-US" dirty="0">
                <a:sym typeface="Arial"/>
              </a:rPr>
              <a:t>Substitute space in between words to newline</a:t>
            </a:r>
          </a:p>
          <a:p>
            <a:pPr marL="728345" lvl="1" indent="-290513">
              <a:buClr>
                <a:srgbClr val="000000"/>
              </a:buClr>
              <a:buSzPct val="45000"/>
            </a:pPr>
            <a:r>
              <a:rPr lang="en-US" dirty="0">
                <a:sym typeface="Arial"/>
              </a:rPr>
              <a:t>Delete all commas</a:t>
            </a:r>
          </a:p>
          <a:p>
            <a:pPr marL="728345" lvl="1" indent="-290513">
              <a:buClr>
                <a:srgbClr val="000000"/>
              </a:buClr>
              <a:buSzPct val="45000"/>
            </a:pPr>
            <a:r>
              <a:rPr lang="en-US" dirty="0">
                <a:sym typeface="Arial"/>
              </a:rPr>
              <a:t>Delete entries which have any character other than Hawaiian</a:t>
            </a:r>
          </a:p>
          <a:p>
            <a:pPr marL="728345" lvl="1" indent="-290513">
              <a:buClr>
                <a:srgbClr val="000000"/>
              </a:buClr>
              <a:buSzPct val="45000"/>
            </a:pPr>
            <a:r>
              <a:rPr lang="en-US" dirty="0">
                <a:sym typeface="Arial"/>
              </a:rPr>
              <a:t>Sort unique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78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BECE-611A-9045-8783-68C6BA2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the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9DD58-CAE0-6846-AAD9-A44B8CCB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Commands</a:t>
            </a:r>
          </a:p>
          <a:p>
            <a:r>
              <a:rPr lang="en-US" dirty="0"/>
              <a:t>Unix Wildcards</a:t>
            </a:r>
          </a:p>
          <a:p>
            <a:r>
              <a:rPr lang="en-US" dirty="0"/>
              <a:t>Basic Regular Expressions</a:t>
            </a:r>
          </a:p>
          <a:p>
            <a:r>
              <a:rPr lang="en-US" dirty="0"/>
              <a:t>Shell Scripting</a:t>
            </a:r>
          </a:p>
        </p:txBody>
      </p:sp>
    </p:spTree>
    <p:extLst>
      <p:ext uri="{BB962C8B-B14F-4D97-AF65-F5344CB8AC3E}">
        <p14:creationId xmlns:p14="http://schemas.microsoft.com/office/powerpoint/2010/main" val="210239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1BF1-B9B9-6D49-B125-7B0CB428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Sets and Encodings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8D7A23-9AB2-4C46-A5B8-2FA8FB1C9455}"/>
              </a:ext>
            </a:extLst>
          </p:cNvPr>
          <p:cNvSpPr/>
          <p:nvPr/>
        </p:nvSpPr>
        <p:spPr>
          <a:xfrm>
            <a:off x="1197868" y="1844824"/>
            <a:ext cx="97930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• ASCII (both a character set and an Encoding):</a:t>
            </a:r>
          </a:p>
          <a:p>
            <a:r>
              <a:rPr lang="en-US" sz="2400" dirty="0"/>
              <a:t>	128 Characters</a:t>
            </a:r>
          </a:p>
          <a:p>
            <a:r>
              <a:rPr lang="en-US" sz="2400" dirty="0"/>
              <a:t> 	Encoded with bytes for each character</a:t>
            </a:r>
          </a:p>
          <a:p>
            <a:r>
              <a:rPr lang="en-US" sz="2400" dirty="0"/>
              <a:t>	Byte values 128-255 not used (invalid)</a:t>
            </a:r>
          </a:p>
          <a:p>
            <a:r>
              <a:rPr lang="en-US" sz="2400" dirty="0"/>
              <a:t>	Uniform Length Code</a:t>
            </a:r>
          </a:p>
          <a:p>
            <a:r>
              <a:rPr lang="en-US" sz="2400" dirty="0"/>
              <a:t>• Unicode (Character set):</a:t>
            </a:r>
          </a:p>
          <a:p>
            <a:r>
              <a:rPr lang="en-US" sz="2400" dirty="0"/>
              <a:t>	1,112,064 valid code points</a:t>
            </a:r>
          </a:p>
          <a:p>
            <a:r>
              <a:rPr lang="en-US" sz="2400" dirty="0"/>
              <a:t>• UTF-8 (Encoding):</a:t>
            </a:r>
          </a:p>
          <a:p>
            <a:r>
              <a:rPr lang="en-US" sz="2400" dirty="0"/>
              <a:t>	All code points between 1-4 bytes (</a:t>
            </a:r>
            <a:r>
              <a:rPr lang="en-US" sz="2400" dirty="0" err="1"/>
              <a:t>var</a:t>
            </a:r>
            <a:r>
              <a:rPr lang="en-US" sz="2400" dirty="0"/>
              <a:t> length)</a:t>
            </a:r>
          </a:p>
          <a:p>
            <a:r>
              <a:rPr lang="en-US" sz="2400" dirty="0"/>
              <a:t>	Prefix-free code -- No 2 code points have same prefix</a:t>
            </a:r>
          </a:p>
          <a:p>
            <a:r>
              <a:rPr lang="en-US" sz="2400" dirty="0"/>
              <a:t>	ASCII is a subset with same byte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2240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1751013" y="220663"/>
            <a:ext cx="8650287" cy="124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93000"/>
              </a:lnSpc>
              <a:buClr>
                <a:srgbClr val="800000"/>
              </a:buClr>
              <a:buSzPct val="25000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Environment Variables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765821" y="1295401"/>
            <a:ext cx="9519592" cy="501967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Variables that can be accessed from any child process</a:t>
            </a:r>
          </a:p>
          <a:p>
            <a:pPr marL="457200" indent="-457200">
              <a:buClr>
                <a:srgbClr val="000000"/>
              </a:buClr>
            </a:pPr>
            <a:endParaRPr sz="28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457200" indent="-457200">
              <a:buClr>
                <a:srgbClr val="000000"/>
              </a:buClr>
              <a:buSzPct val="25000"/>
            </a:pP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Common ones:</a:t>
            </a:r>
          </a:p>
          <a:p>
            <a:pPr marL="457200" indent="-4572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HOME</a:t>
            </a: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: path to user’s home directory</a:t>
            </a:r>
          </a:p>
          <a:p>
            <a:pPr marL="457200" indent="-4572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PATH</a:t>
            </a: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: list of directories to search in for command to execute</a:t>
            </a:r>
          </a:p>
          <a:p>
            <a:pPr marL="457200" indent="-457200">
              <a:buClr>
                <a:srgbClr val="000000"/>
              </a:buClr>
            </a:pPr>
            <a:endParaRPr sz="28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Change value: </a:t>
            </a:r>
          </a:p>
          <a:p>
            <a:pPr lvl="1">
              <a:buSzPct val="25000"/>
            </a:pP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export VARIABLE=…</a:t>
            </a:r>
          </a:p>
        </p:txBody>
      </p:sp>
    </p:spTree>
    <p:extLst>
      <p:ext uri="{BB962C8B-B14F-4D97-AF65-F5344CB8AC3E}">
        <p14:creationId xmlns:p14="http://schemas.microsoft.com/office/powerpoint/2010/main" val="60396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1807369" y="404664"/>
            <a:ext cx="8574086" cy="124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93000"/>
              </a:lnSpc>
              <a:buClr>
                <a:srgbClr val="800000"/>
              </a:buClr>
              <a:buSzPct val="25000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Locale  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765821" y="1400176"/>
            <a:ext cx="9443392" cy="600392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3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locale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741363" lvl="1" indent="-284163">
              <a:buClr>
                <a:srgbClr val="000000"/>
              </a:buClr>
              <a:buSzPct val="45000"/>
              <a:buFont typeface="Noto Sans Symbols"/>
              <a:buChar char="∙"/>
            </a:pPr>
            <a:r>
              <a:rPr lang="en-US" sz="2800" dirty="0">
                <a:solidFill>
                  <a:srgbClr val="000000"/>
                </a:solidFill>
                <a:sym typeface="Arial"/>
              </a:rPr>
              <a:t>Set of parameters that define a user’s cultural preferences</a:t>
            </a:r>
          </a:p>
          <a:p>
            <a:pPr marL="1143000" lvl="2" indent="-228600">
              <a:buClr>
                <a:srgbClr val="000000"/>
              </a:buClr>
              <a:buSzPct val="45000"/>
              <a:buFont typeface="Noto Sans Symbols"/>
              <a:buChar char="∙"/>
            </a:pPr>
            <a:r>
              <a:rPr lang="en-US" sz="2800" dirty="0">
                <a:solidFill>
                  <a:srgbClr val="000000"/>
                </a:solidFill>
                <a:sym typeface="Arial"/>
              </a:rPr>
              <a:t>Language</a:t>
            </a:r>
          </a:p>
          <a:p>
            <a:pPr marL="1143000" lvl="2" indent="-228600">
              <a:buClr>
                <a:srgbClr val="000000"/>
              </a:buClr>
              <a:buSzPct val="45000"/>
              <a:buFont typeface="Noto Sans Symbols"/>
              <a:buChar char="∙"/>
            </a:pPr>
            <a:r>
              <a:rPr lang="en-US" sz="2800" dirty="0">
                <a:solidFill>
                  <a:srgbClr val="000000"/>
                </a:solidFill>
                <a:sym typeface="Arial"/>
              </a:rPr>
              <a:t>Country</a:t>
            </a:r>
          </a:p>
          <a:p>
            <a:pPr marL="1143000" lvl="2" indent="-228600">
              <a:buClr>
                <a:srgbClr val="000000"/>
              </a:buClr>
              <a:buSzPct val="45000"/>
              <a:buFont typeface="Noto Sans Symbols"/>
              <a:buChar char="∙"/>
            </a:pPr>
            <a:r>
              <a:rPr lang="en-US" sz="2800" dirty="0">
                <a:solidFill>
                  <a:srgbClr val="000000"/>
                </a:solidFill>
                <a:sym typeface="Arial"/>
              </a:rPr>
              <a:t>Other area-specific things</a:t>
            </a:r>
          </a:p>
          <a:p>
            <a:pPr>
              <a:buClr>
                <a:srgbClr val="000000"/>
              </a:buClr>
            </a:pPr>
            <a:endParaRPr sz="2800" dirty="0">
              <a:solidFill>
                <a:srgbClr val="000000"/>
              </a:solidFill>
              <a:sym typeface="Arial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locale</a:t>
            </a:r>
            <a:r>
              <a:rPr lang="en-US" sz="2800" dirty="0">
                <a:solidFill>
                  <a:srgbClr val="000000"/>
                </a:solidFill>
                <a:sym typeface="Arial"/>
              </a:rPr>
              <a:t> command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800" dirty="0">
                <a:solidFill>
                  <a:srgbClr val="000000"/>
                </a:solidFill>
                <a:sym typeface="Arial"/>
              </a:rPr>
              <a:t>	prints information about the current locale environment 	to standard output</a:t>
            </a:r>
          </a:p>
          <a:p>
            <a:pPr>
              <a:buClr>
                <a:srgbClr val="000000"/>
              </a:buClr>
            </a:pPr>
            <a:endParaRPr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endParaRPr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573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903413" y="404664"/>
            <a:ext cx="8497888" cy="12445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buSzPct val="25000"/>
            </a:pPr>
            <a:r>
              <a:rPr lang="en-US" sz="4000" i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LC_* Environment Variables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765821" y="1649262"/>
            <a:ext cx="9671992" cy="52087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locale</a:t>
            </a:r>
            <a:r>
              <a:rPr lang="en-US" sz="2400" dirty="0">
                <a:solidFill>
                  <a:schemeClr val="dk1"/>
                </a:solidFill>
                <a:sym typeface="Arial"/>
              </a:rPr>
              <a:t> gets its data from the LC_* environment variables</a:t>
            </a:r>
          </a:p>
          <a:p>
            <a:pPr>
              <a:buClr>
                <a:srgbClr val="000000"/>
              </a:buClr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</a:p>
          <a:p>
            <a:pPr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LC_TIME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	Date and time formats</a:t>
            </a:r>
          </a:p>
          <a:p>
            <a:pPr>
              <a:buClr>
                <a:srgbClr val="000000"/>
              </a:buClr>
            </a:pPr>
            <a:endParaRPr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LC_COLLATE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	Order for comparing and sorting</a:t>
            </a:r>
          </a:p>
          <a:p>
            <a:pPr>
              <a:buClr>
                <a:srgbClr val="000000"/>
              </a:buClr>
              <a:buSzPct val="25000"/>
            </a:pPr>
            <a:endParaRPr lang="en-US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ct val="25000"/>
            </a:pPr>
            <a:endParaRPr lang="en-US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065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1903412" y="220663"/>
            <a:ext cx="8497888" cy="124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93000"/>
              </a:lnSpc>
              <a:buClr>
                <a:srgbClr val="800000"/>
              </a:buClr>
              <a:buSzPct val="25000"/>
            </a:pPr>
            <a:r>
              <a:rPr lang="en-US" sz="4000" b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The 'C' Locale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981844" y="1465262"/>
            <a:ext cx="8153399" cy="304958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341313" indent="-341313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The default locale</a:t>
            </a:r>
          </a:p>
          <a:p>
            <a:pPr marL="341313" indent="-341313">
              <a:buClr>
                <a:srgbClr val="000000"/>
              </a:buClr>
            </a:pPr>
            <a:endParaRPr sz="3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341313" indent="-341313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An environment of “least surprise”</a:t>
            </a:r>
          </a:p>
          <a:p>
            <a:pPr marL="341313" indent="-341313">
              <a:buClr>
                <a:srgbClr val="000000"/>
              </a:buClr>
            </a:pPr>
            <a:endParaRPr sz="3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341313" indent="-341313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Behaves like Unix systems before locales</a:t>
            </a:r>
          </a:p>
          <a:p>
            <a:pPr marL="341313" indent="-341313">
              <a:buClr>
                <a:srgbClr val="000000"/>
              </a:buClr>
            </a:pPr>
            <a:endParaRPr sz="3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814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1903412" y="220663"/>
            <a:ext cx="8497888" cy="124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93000"/>
              </a:lnSpc>
              <a:buClr>
                <a:srgbClr val="800000"/>
              </a:buClr>
              <a:buSzPct val="25000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Locale Settings Can Affect Program Behavior!!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1125860" y="1772816"/>
            <a:ext cx="8077199" cy="41576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27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Default sort order for the </a:t>
            </a:r>
            <a:r>
              <a:rPr lang="en-US" sz="27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sort</a:t>
            </a:r>
            <a:r>
              <a:rPr lang="en-US" sz="27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command depends:</a:t>
            </a:r>
          </a:p>
          <a:p>
            <a:pPr>
              <a:buClr>
                <a:srgbClr val="000000"/>
              </a:buClr>
            </a:pPr>
            <a:endParaRPr sz="27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1198563" lvl="1" indent="-461963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LC_COLLATE=‘C’: sorting is in ASCII order</a:t>
            </a:r>
          </a:p>
          <a:p>
            <a:pPr marL="1198563" lvl="1" indent="-461963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LC_COLLATE=‘</a:t>
            </a:r>
            <a:r>
              <a:rPr lang="en-US" sz="27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en_US</a:t>
            </a:r>
            <a:r>
              <a:rPr lang="en-US" sz="27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’: sorting is case insensitive except when the two strings are otherwise equal and one has an uppercase letter earlier than the other.</a:t>
            </a:r>
          </a:p>
          <a:p>
            <a:pPr>
              <a:buClr>
                <a:srgbClr val="000000"/>
              </a:buClr>
            </a:pPr>
            <a:endParaRPr sz="27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US" sz="27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Other locales have other sort orders!</a:t>
            </a:r>
          </a:p>
          <a:p>
            <a:pPr>
              <a:buClr>
                <a:srgbClr val="000000"/>
              </a:buClr>
            </a:pPr>
            <a:endParaRPr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129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3626</TotalTime>
  <Words>1410</Words>
  <Application>Microsoft Macintosh PowerPoint</Application>
  <PresentationFormat>Custom</PresentationFormat>
  <Paragraphs>246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Century Gothic</vt:lpstr>
      <vt:lpstr>Courier New</vt:lpstr>
      <vt:lpstr>Noto Sans Symbols</vt:lpstr>
      <vt:lpstr>Times New Roman</vt:lpstr>
      <vt:lpstr>Office Theme</vt:lpstr>
      <vt:lpstr>PowerPoint Presentation</vt:lpstr>
      <vt:lpstr>QUESTIONS?</vt:lpstr>
      <vt:lpstr>Topics for the week</vt:lpstr>
      <vt:lpstr>Character Sets and Encodings</vt:lpstr>
      <vt:lpstr>PowerPoint Presentation</vt:lpstr>
      <vt:lpstr>PowerPoint Presentation</vt:lpstr>
      <vt:lpstr>LC_* Environment Variables</vt:lpstr>
      <vt:lpstr>PowerPoint Presentation</vt:lpstr>
      <vt:lpstr>PowerPoint Presentation</vt:lpstr>
      <vt:lpstr>sort, comm, and tr</vt:lpstr>
      <vt:lpstr>UNIX Wildcards : Link</vt:lpstr>
      <vt:lpstr>Regular Expressions (regex)</vt:lpstr>
      <vt:lpstr>regex contd… </vt:lpstr>
      <vt:lpstr>regex contd…</vt:lpstr>
      <vt:lpstr>Parentheses </vt:lpstr>
      <vt:lpstr>BRE vs ERE</vt:lpstr>
      <vt:lpstr>sed ( Stream Editor ) </vt:lpstr>
      <vt:lpstr>sed</vt:lpstr>
      <vt:lpstr>sed contd..</vt:lpstr>
      <vt:lpstr>grep </vt:lpstr>
      <vt:lpstr>grep </vt:lpstr>
      <vt:lpstr>awk</vt:lpstr>
      <vt:lpstr>Piping and Redirection</vt:lpstr>
      <vt:lpstr>More About Piping and Redirection</vt:lpstr>
      <vt:lpstr>Useful grep Options</vt:lpstr>
      <vt:lpstr>Lab Assignment 2</vt:lpstr>
      <vt:lpstr>Lab Assignment 2 contd…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Software Construction Laboratory  Lab 5 - Sneha Shankar Week 2; Lecture 1</dc:title>
  <dc:creator>Sneha</dc:creator>
  <cp:lastModifiedBy>Nandan Atul Parikh</cp:lastModifiedBy>
  <cp:revision>166</cp:revision>
  <dcterms:created xsi:type="dcterms:W3CDTF">2018-01-14T19:22:41Z</dcterms:created>
  <dcterms:modified xsi:type="dcterms:W3CDTF">2019-04-08T04:56:57Z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