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9" r:id="rId2"/>
    <p:sldId id="293" r:id="rId3"/>
    <p:sldId id="279" r:id="rId4"/>
    <p:sldId id="280" r:id="rId5"/>
    <p:sldId id="283" r:id="rId6"/>
    <p:sldId id="281" r:id="rId7"/>
    <p:sldId id="282" r:id="rId8"/>
    <p:sldId id="286" r:id="rId9"/>
    <p:sldId id="287" r:id="rId10"/>
    <p:sldId id="288" r:id="rId11"/>
    <p:sldId id="289" r:id="rId12"/>
    <p:sldId id="290" r:id="rId13"/>
    <p:sldId id="262" r:id="rId14"/>
    <p:sldId id="264" r:id="rId15"/>
    <p:sldId id="270" r:id="rId16"/>
    <p:sldId id="291" r:id="rId17"/>
    <p:sldId id="292" r:id="rId18"/>
    <p:sldId id="272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8" autoAdjust="0"/>
    <p:restoredTop sz="87176"/>
  </p:normalViewPr>
  <p:slideViewPr>
    <p:cSldViewPr>
      <p:cViewPr varScale="1">
        <p:scale>
          <a:sx n="98" d="100"/>
          <a:sy n="98" d="100"/>
        </p:scale>
        <p:origin x="1312" y="18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4/8/19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4/8/19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41FE-C3C6-B646-843E-F6B153251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77879-E7A9-3046-9A82-FFE3BE214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CE7B-FF05-2949-96FE-7496BB8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5D67C-D855-3745-B1D1-1B280C5F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ED7DC-63CD-9141-AED9-5FC56DF6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076F-67A4-9747-B89F-93888CCF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5EC9E-DD2D-7048-AF8E-D5B7A23C0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72DB-E68C-F84D-8EAE-A0594A8A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D77C-6CF6-F54B-8B3D-AA8CC7E8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5F31-AE04-7844-BCB7-E1EDDBCE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6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BF879-CEED-0A47-8481-073249FC1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B5A5C-7748-0745-ADC9-4968FF274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FCD2B-12D9-3A4C-850B-3D02FA86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9D9B-58FA-E245-A016-63F757D1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F158-97F2-B14A-97DE-32C298AC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4B97-D6CA-934F-840D-F7D7BA3A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68C3-2834-EE4C-A34B-C5842CA1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26247-232F-444A-A9CD-6D2B46A6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B4A3-BAF1-8E48-836B-22996C2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B680-FBFD-3548-9291-7C8429E0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4AD8-372F-E949-88BE-28632B9A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BCADB-BCC4-B543-9CFD-83DB8489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72D9F-26C9-234F-BF06-5F0F4689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472BC-1167-2B4C-9084-5789B1BF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1E63-8813-E448-9CDA-C2ECB63A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E7B9-703A-AF46-9BB3-9AF21BA6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8581-8211-2D43-9129-111B931B8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006CD-923E-E74B-8DF5-7E236DE88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F509C-3B30-E242-A5D5-E96C9216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671D3-BDA8-EB47-A5A5-D4A37BB2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6B63A-D08D-D94F-AF72-9E3B2759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CA79-81B8-CF47-B8ED-44D16CBD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5D6D3-4B1F-3C46-AD66-879E58BF5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4922B-8391-CE48-83A9-D0A0D81D7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BCE6C-797E-D54D-A2CD-A32CAB5B7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D6E8A-805B-AC41-BE9B-EF3B9A077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DB12F-30EF-5F4B-8669-4D9A4910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A7AB4-CBE8-CF40-819D-3265AE85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507D2-32D9-2F4F-85D9-D43754B0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72D4-3A69-4349-ACD8-AEA24CE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24D75-5682-B44C-900E-E70EE3B1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FBA9A-9F5F-874F-8F58-C9E143E1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C4E9C-BF3E-894B-9A85-B8C8E695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2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6CEE9-8F8E-D74C-989B-1ADFEB8A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A193D-B12C-7F47-AE28-D71FE3F9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851D2-F87B-8A47-B7DC-CB9078F9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DCCF-9C5D-DD47-9626-5736821A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EC5E-E7DC-7E48-BF52-9D69F69AB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8C1E3-2048-5A47-BCD5-CF2F15A94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331BE-C837-FD42-BE98-60DE1E3E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5E45-F92B-FC4F-8067-144A969E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C1771-442E-6B40-A96F-2B6E3AB2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75E7-9ED1-2F47-B694-7D733BAF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7AF68-DBA8-EA46-85A7-D380CC918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5937-4DD6-CB45-A80A-CFE80C60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D3C27-3860-B24B-954F-F03FB01F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2C60-3FAE-9140-9475-AA6380463A4B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0509E-75A2-8745-8649-2116079D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1463-B8ED-354B-B957-F8B5C847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5FDA-2277-944A-936B-98201582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786BD-77D3-F44D-98EF-0C4F2F8F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2A736-861F-D448-915A-FC224B54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42A61-F949-9048-8B54-1C6E60B3C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7CCC-56DC-974F-9543-13508514C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5D66-3BEB-DC43-80BC-86E6D8A7F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1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908" y="1700808"/>
            <a:ext cx="9144000" cy="3505200"/>
          </a:xfrm>
        </p:spPr>
        <p:txBody>
          <a:bodyPr/>
          <a:lstStyle/>
          <a:p>
            <a:pPr algn="ctr"/>
            <a:r>
              <a:rPr lang="en-US" sz="4800" dirty="0"/>
              <a:t>CS35L Software Construction Laboratory</a:t>
            </a:r>
            <a:br>
              <a:rPr lang="en-US" sz="4800" dirty="0"/>
            </a:br>
            <a:br>
              <a:rPr lang="en-US" sz="4800" dirty="0"/>
            </a:br>
            <a:r>
              <a:rPr lang="en-US" sz="2800" dirty="0"/>
              <a:t>Lab 1: Nandan Parikh</a:t>
            </a:r>
            <a:br>
              <a:rPr lang="en-US" sz="3200" dirty="0"/>
            </a:br>
            <a:r>
              <a:rPr lang="en-US" sz="2000" dirty="0"/>
              <a:t>Week 2; Lecture 2</a:t>
            </a:r>
            <a:br>
              <a:rPr lang="en-US" sz="20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in shell script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510" indent="-342510" defTabSz="426466">
              <a:buSzPct val="75000"/>
              <a:defRPr sz="2700"/>
            </a:pPr>
            <a:r>
              <a:rPr lang="en-IN" dirty="0">
                <a:ea typeface="Calibri Light" charset="0"/>
                <a:cs typeface="Calibri Light" charset="0"/>
              </a:rPr>
              <a:t>Special Variables: certain characters reserved as special variables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$: PID of current shell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#: number of arguments the script was invoked with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n: nth argument to the script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?: exit status of the last command executed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echo $$; echo $#; echo $2; echo $?;</a:t>
            </a:r>
          </a:p>
          <a:p>
            <a:pPr defTabSz="426466">
              <a:buSzPct val="75000"/>
              <a:defRPr sz="2700"/>
            </a:pPr>
            <a:r>
              <a:rPr lang="en-IN" sz="2800" dirty="0">
                <a:latin typeface="Calibri Light" charset="0"/>
                <a:ea typeface="Calibri Light" charset="0"/>
                <a:cs typeface="Calibri Light" charset="0"/>
              </a:rPr>
              <a:t>scal</a:t>
            </a:r>
            <a:r>
              <a:rPr lang="en-IN" sz="2700" dirty="0">
                <a:ea typeface="Calibri Light" charset="0"/>
                <a:cs typeface="Calibri Light" charset="0"/>
              </a:rPr>
              <a:t>ar variable vs array variable: </a:t>
            </a:r>
          </a:p>
          <a:p>
            <a:pPr marL="1198563" lvl="2" indent="-457200" defTabSz="426466">
              <a:defRPr sz="2700"/>
            </a:pPr>
            <a:r>
              <a:rPr lang="en-IN" sz="1800" dirty="0" err="1">
                <a:ea typeface="Calibri Light" charset="0"/>
                <a:cs typeface="Calibri Light" charset="0"/>
              </a:rPr>
              <a:t>array_name</a:t>
            </a:r>
            <a:r>
              <a:rPr lang="en-IN" sz="1800" dirty="0">
                <a:ea typeface="Calibri Light" charset="0"/>
                <a:cs typeface="Calibri Light" charset="0"/>
              </a:rPr>
              <a:t>[index]=value; echo ${</a:t>
            </a:r>
            <a:r>
              <a:rPr lang="en-IN" sz="1800" dirty="0" err="1">
                <a:ea typeface="Calibri Light" charset="0"/>
                <a:cs typeface="Calibri Light" charset="0"/>
              </a:rPr>
              <a:t>array_name</a:t>
            </a:r>
            <a:r>
              <a:rPr lang="en-IN" sz="1800" dirty="0">
                <a:ea typeface="Calibri Light" charset="0"/>
                <a:cs typeface="Calibri Light" charset="0"/>
              </a:rPr>
              <a:t>[index]}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44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828800"/>
            <a:ext cx="4644006" cy="4191000"/>
          </a:xfrm>
        </p:spPr>
        <p:txBody>
          <a:bodyPr>
            <a:normAutofit fontScale="92500" lnSpcReduction="10000"/>
          </a:bodyPr>
          <a:lstStyle/>
          <a:p>
            <a:pPr marL="389431" indent="-389431" defTabSz="484886">
              <a:buSzPct val="75000"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dirty="0">
                <a:ea typeface="Calibri Light" charset="0"/>
                <a:cs typeface="Calibri Light" charset="0"/>
              </a:rPr>
              <a:t>for</a:t>
            </a:r>
            <a:r>
              <a:rPr lang="en-IN" dirty="0">
                <a:ea typeface="Calibri Light" charset="0"/>
                <a:cs typeface="Calibri Light" charset="0"/>
                <a:sym typeface="Helvetica Light"/>
              </a:rPr>
              <a:t> </a:t>
            </a:r>
            <a:r>
              <a:rPr lang="en-IN" dirty="0" err="1">
                <a:ea typeface="Calibri Light" charset="0"/>
                <a:cs typeface="Calibri Light" charset="0"/>
                <a:sym typeface="Helvetica Light"/>
              </a:rPr>
              <a:t>var</a:t>
            </a:r>
            <a:r>
              <a:rPr lang="en-IN" dirty="0">
                <a:ea typeface="Calibri Light" charset="0"/>
                <a:cs typeface="Calibri Light" charset="0"/>
                <a:sym typeface="Helvetica Light"/>
              </a:rPr>
              <a:t> </a:t>
            </a:r>
            <a:r>
              <a:rPr lang="en-IN" dirty="0">
                <a:ea typeface="Calibri Light" charset="0"/>
                <a:cs typeface="Calibri Light" charset="0"/>
              </a:rPr>
              <a:t>in</a:t>
            </a:r>
            <a:r>
              <a:rPr lang="en-IN" dirty="0">
                <a:ea typeface="Calibri Light" charset="0"/>
                <a:cs typeface="Calibri Light" charset="0"/>
                <a:sym typeface="Helvetica Light"/>
              </a:rPr>
              <a:t> </a:t>
            </a:r>
            <a:r>
              <a:rPr lang="en-IN" dirty="0" err="1">
                <a:ea typeface="Calibri Light" charset="0"/>
                <a:cs typeface="Calibri Light" charset="0"/>
                <a:sym typeface="Helvetica Light"/>
              </a:rPr>
              <a:t>list_values</a:t>
            </a:r>
            <a:endParaRPr lang="en-IN" dirty="0">
              <a:ea typeface="Calibri Light" charset="0"/>
              <a:cs typeface="Calibri Light" charset="0"/>
              <a:sym typeface="Helvetica Light"/>
            </a:endParaRPr>
          </a:p>
          <a:p>
            <a:pPr lvl="2" indent="0" defTabSz="484886">
              <a:buNone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200" dirty="0">
                <a:ea typeface="Calibri Light" charset="0"/>
                <a:cs typeface="Calibri Light" charset="0"/>
              </a:rPr>
              <a:t>do</a:t>
            </a:r>
          </a:p>
          <a:p>
            <a:pPr lvl="3" indent="0" defTabSz="484886">
              <a:buNone/>
              <a:defRPr sz="3100"/>
            </a:pPr>
            <a:r>
              <a:rPr lang="en-IN" sz="2200" dirty="0">
                <a:ea typeface="Calibri Light" charset="0"/>
                <a:cs typeface="Calibri Light" charset="0"/>
              </a:rPr>
              <a:t>command 1</a:t>
            </a:r>
          </a:p>
          <a:p>
            <a:pPr lvl="3" indent="0" defTabSz="484886">
              <a:buNone/>
              <a:defRPr sz="3100"/>
            </a:pPr>
            <a:r>
              <a:rPr lang="en-IN" sz="2200" dirty="0">
                <a:ea typeface="Calibri Light" charset="0"/>
                <a:cs typeface="Calibri Light" charset="0"/>
              </a:rPr>
              <a:t>..</a:t>
            </a:r>
          </a:p>
          <a:p>
            <a:pPr lvl="3" indent="0" defTabSz="484886">
              <a:buNone/>
              <a:defRPr sz="3100"/>
            </a:pPr>
            <a:r>
              <a:rPr lang="en-IN" sz="2200" dirty="0">
                <a:ea typeface="Calibri Light" charset="0"/>
                <a:cs typeface="Calibri Light" charset="0"/>
              </a:rPr>
              <a:t>command n</a:t>
            </a:r>
          </a:p>
          <a:p>
            <a:pPr lvl="2" indent="0" defTabSz="484886">
              <a:buNone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200" dirty="0">
                <a:ea typeface="Calibri Light" charset="0"/>
                <a:cs typeface="Calibri Light" charset="0"/>
              </a:rPr>
              <a:t>done</a:t>
            </a:r>
          </a:p>
          <a:p>
            <a:pPr marL="389431" indent="-389431" defTabSz="484886">
              <a:buSzPct val="100000"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400" dirty="0">
                <a:ea typeface="Calibri Light" charset="0"/>
                <a:cs typeface="Calibri Light" charset="0"/>
              </a:rPr>
              <a:t>while </a:t>
            </a:r>
            <a:r>
              <a:rPr lang="en-IN" sz="2400" dirty="0">
                <a:ea typeface="Calibri Light" charset="0"/>
                <a:cs typeface="Calibri Light" charset="0"/>
                <a:sym typeface="Helvetica Light"/>
              </a:rPr>
              <a:t>condition</a:t>
            </a:r>
          </a:p>
          <a:p>
            <a:pPr lvl="2" indent="0" defTabSz="484886">
              <a:buNone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400" dirty="0">
                <a:ea typeface="Calibri Light" charset="0"/>
                <a:cs typeface="Calibri Light" charset="0"/>
              </a:rPr>
              <a:t>do</a:t>
            </a:r>
          </a:p>
          <a:p>
            <a:pPr lvl="3" indent="0" defTabSz="484886">
              <a:buNone/>
              <a:defRPr sz="3100"/>
            </a:pPr>
            <a:r>
              <a:rPr lang="en-IN" sz="2400" dirty="0">
                <a:ea typeface="Calibri Light" charset="0"/>
                <a:cs typeface="Calibri Light" charset="0"/>
              </a:rPr>
              <a:t>command 1</a:t>
            </a:r>
          </a:p>
          <a:p>
            <a:pPr lvl="3" indent="0" defTabSz="484886">
              <a:buNone/>
              <a:defRPr sz="3100"/>
            </a:pPr>
            <a:r>
              <a:rPr lang="en-IN" sz="2400" dirty="0">
                <a:ea typeface="Calibri Light" charset="0"/>
                <a:cs typeface="Calibri Light" charset="0"/>
              </a:rPr>
              <a:t>..</a:t>
            </a:r>
          </a:p>
          <a:p>
            <a:pPr lvl="3" indent="0" defTabSz="484886">
              <a:buNone/>
              <a:defRPr sz="3100"/>
            </a:pPr>
            <a:r>
              <a:rPr lang="en-IN" sz="2400" dirty="0">
                <a:ea typeface="Calibri Light" charset="0"/>
                <a:cs typeface="Calibri Light" charset="0"/>
              </a:rPr>
              <a:t>command n</a:t>
            </a:r>
          </a:p>
          <a:p>
            <a:pPr lvl="2" indent="0" defTabSz="484886">
              <a:buNone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400" dirty="0">
                <a:ea typeface="Calibri Light" charset="0"/>
                <a:cs typeface="Calibri Light" charset="0"/>
              </a:rPr>
              <a:t>done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66420" y="1376204"/>
            <a:ext cx="5256584" cy="3057247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ALL=`ls -a $</a:t>
            </a:r>
            <a:r>
              <a:rPr lang="en-US" sz="2400" dirty="0" err="1">
                <a:latin typeface="Calibri Light" charset="0"/>
                <a:ea typeface="Calibri Light" charset="0"/>
                <a:cs typeface="Calibri Light" charset="0"/>
              </a:rPr>
              <a:t>dir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 | sort`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declare -a ARRAY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count=0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for FILE in $ALL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	d</a:t>
            </a:r>
            <a:r>
              <a:rPr kumimoji="0" 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o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	ARRAY[$count]=$FILE</a:t>
            </a:r>
            <a:endParaRPr kumimoji="0" 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 Light" charset="0"/>
              <a:ea typeface="Calibri Light" charset="0"/>
              <a:cs typeface="Calibri Light" charset="0"/>
              <a:sym typeface="Helvetica Light"/>
            </a:endParaRPr>
          </a:p>
          <a:p>
            <a:pPr algn="l"/>
            <a:r>
              <a:rPr lang="is-IS" sz="2400" dirty="0">
                <a:latin typeface="Calibri Light" charset="0"/>
                <a:ea typeface="Calibri Light" charset="0"/>
                <a:cs typeface="Calibri Light" charset="0"/>
              </a:rPr>
              <a:t>	…..</a:t>
            </a:r>
          </a:p>
          <a:p>
            <a:pPr algn="l"/>
            <a:r>
              <a:rPr kumimoji="0" lang="is-I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	done</a:t>
            </a:r>
            <a:endParaRPr kumimoji="0" 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 Light" charset="0"/>
              <a:ea typeface="Calibri Light" charset="0"/>
              <a:cs typeface="Calibri Light" charset="0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6420" y="4869160"/>
            <a:ext cx="3130671" cy="145680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"${ARRAY[@]}”</a:t>
            </a:r>
          </a:p>
          <a:p>
            <a:pPr algn="l"/>
            <a:r>
              <a:rPr lang="en-US" sz="2200" dirty="0"/>
              <a:t>	d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o</a:t>
            </a:r>
          </a:p>
          <a:p>
            <a:pPr algn="l"/>
            <a:r>
              <a:rPr lang="is-IS" sz="2200" dirty="0"/>
              <a:t>	…</a:t>
            </a:r>
          </a:p>
          <a:p>
            <a:pPr algn="l"/>
            <a:r>
              <a:rPr kumimoji="0" lang="is-I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done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27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and Unconditional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828800"/>
            <a:ext cx="4355974" cy="4191000"/>
          </a:xfrm>
        </p:spPr>
        <p:txBody>
          <a:bodyPr>
            <a:normAutofit/>
          </a:bodyPr>
          <a:lstStyle/>
          <a:p>
            <a:pPr marL="223838" lvl="1">
              <a:spcBef>
                <a:spcPts val="1800"/>
              </a:spcBef>
              <a:buSzPct val="75000"/>
              <a:buFont typeface="Arial" pitchFamily="34" charset="0"/>
              <a:buChar char="•"/>
              <a:defRPr sz="3800"/>
            </a:pPr>
            <a:r>
              <a:rPr lang="en-IN" sz="2000" b="1" dirty="0"/>
              <a:t>Conditional</a:t>
            </a:r>
          </a:p>
          <a:p>
            <a:pPr lvl="1">
              <a:buSzPct val="75000"/>
              <a:defRPr sz="3800"/>
            </a:pPr>
            <a:r>
              <a:rPr lang="en-IN" sz="2000" dirty="0"/>
              <a:t>if…then…fi</a:t>
            </a:r>
          </a:p>
          <a:p>
            <a:pPr lvl="1">
              <a:buSzPct val="75000"/>
              <a:defRPr sz="3800"/>
            </a:pPr>
            <a:r>
              <a:rPr lang="en-IN" sz="2000" dirty="0"/>
              <a:t>if…then…else…fi</a:t>
            </a:r>
          </a:p>
          <a:p>
            <a:pPr lvl="1">
              <a:buSzPct val="75000"/>
              <a:defRPr sz="3800"/>
            </a:pPr>
            <a:r>
              <a:rPr lang="en-IN" sz="2000" dirty="0"/>
              <a:t>if…then…</a:t>
            </a:r>
            <a:r>
              <a:rPr lang="en-IN" sz="2000" dirty="0" err="1"/>
              <a:t>elif</a:t>
            </a:r>
            <a:r>
              <a:rPr lang="en-IN" sz="2000" dirty="0"/>
              <a:t>..then…fi</a:t>
            </a:r>
          </a:p>
          <a:p>
            <a:pPr lvl="1">
              <a:buSzPct val="75000"/>
              <a:defRPr sz="3800"/>
            </a:pPr>
            <a:r>
              <a:rPr lang="en-IN" sz="2000" dirty="0"/>
              <a:t>case…</a:t>
            </a:r>
            <a:r>
              <a:rPr lang="en-IN" sz="2000" dirty="0" err="1"/>
              <a:t>esac</a:t>
            </a:r>
            <a:endParaRPr lang="en-IN" sz="2000" dirty="0"/>
          </a:p>
          <a:p>
            <a:r>
              <a:rPr lang="en-IN" b="1" dirty="0"/>
              <a:t>Unconditional</a:t>
            </a:r>
          </a:p>
          <a:p>
            <a:pPr lvl="1"/>
            <a:r>
              <a:rPr lang="en-IN" dirty="0"/>
              <a:t>break</a:t>
            </a:r>
          </a:p>
          <a:p>
            <a:pPr lvl="1"/>
            <a:r>
              <a:rPr lang="en-IN" dirty="0"/>
              <a:t>continue </a:t>
            </a:r>
          </a:p>
        </p:txBody>
      </p:sp>
      <p:pic>
        <p:nvPicPr>
          <p:cNvPr id="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0438" y="1988840"/>
            <a:ext cx="2592288" cy="24568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187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Create file with following text (singers.txt):</a:t>
            </a:r>
          </a:p>
          <a:p>
            <a:pPr marL="457200" lvl="1" indent="0">
              <a:buNone/>
              <a:defRPr/>
            </a:pPr>
            <a:r>
              <a:rPr lang="en-US" dirty="0"/>
              <a:t>1, Justin Timberlake</a:t>
            </a:r>
          </a:p>
          <a:p>
            <a:pPr marL="457200" lvl="1" indent="0">
              <a:buNone/>
              <a:defRPr/>
            </a:pPr>
            <a:r>
              <a:rPr lang="en-US" dirty="0"/>
              <a:t>2, Taylor Swift</a:t>
            </a:r>
          </a:p>
          <a:p>
            <a:pPr marL="457200" lvl="1" indent="0">
              <a:buNone/>
              <a:defRPr/>
            </a:pPr>
            <a:r>
              <a:rPr lang="en-US" dirty="0"/>
              <a:t>3, Mick Jagger</a:t>
            </a:r>
          </a:p>
          <a:p>
            <a:pPr marL="457200" lvl="1" indent="0">
              <a:buNone/>
              <a:defRPr/>
            </a:pPr>
            <a:r>
              <a:rPr lang="en-US" dirty="0"/>
              <a:t>4, Lady Gaga</a:t>
            </a:r>
          </a:p>
          <a:p>
            <a:pPr marL="457200" lvl="1" indent="0">
              <a:buNone/>
              <a:defRPr/>
            </a:pPr>
            <a:r>
              <a:rPr lang="en-US" dirty="0"/>
              <a:t>5, Johnny Trash</a:t>
            </a:r>
          </a:p>
          <a:p>
            <a:pPr marL="457200" lvl="1" indent="0">
              <a:buNone/>
              <a:defRPr/>
            </a:pPr>
            <a:r>
              <a:rPr lang="en-US" dirty="0"/>
              <a:t>6, Elvis Presley</a:t>
            </a:r>
          </a:p>
          <a:p>
            <a:pPr marL="457200" lvl="1" indent="0">
              <a:buNone/>
              <a:defRPr/>
            </a:pPr>
            <a:r>
              <a:rPr lang="en-US" dirty="0"/>
              <a:t>7, John Lennon</a:t>
            </a:r>
          </a:p>
          <a:p>
            <a:pPr lvl="1">
              <a:defRPr/>
            </a:pPr>
            <a:r>
              <a:rPr lang="en-US" dirty="0"/>
              <a:t>Print all singers having first name as ‘John’</a:t>
            </a:r>
          </a:p>
          <a:p>
            <a:pPr lvl="2">
              <a:defRPr/>
            </a:pPr>
            <a:r>
              <a:rPr lang="en-US" dirty="0" err="1"/>
              <a:t>Ans</a:t>
            </a:r>
            <a:r>
              <a:rPr lang="en-US" dirty="0"/>
              <a:t>:  </a:t>
            </a:r>
            <a:r>
              <a:rPr lang="en-US" dirty="0" err="1"/>
              <a:t>sed</a:t>
            </a:r>
            <a:r>
              <a:rPr lang="en-US" dirty="0"/>
              <a:t> -n '/John /p’ singers.txt &gt; john.txt</a:t>
            </a:r>
          </a:p>
          <a:p>
            <a:pPr lvl="1">
              <a:defRPr/>
            </a:pPr>
            <a:r>
              <a:rPr lang="en-US" dirty="0"/>
              <a:t>Change all , to ) in the file</a:t>
            </a:r>
          </a:p>
          <a:p>
            <a:pPr lvl="2">
              <a:defRPr/>
            </a:pPr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US" dirty="0" err="1"/>
              <a:t>sed</a:t>
            </a:r>
            <a:r>
              <a:rPr lang="en-US" dirty="0"/>
              <a:t> 's/,/)/' singers.txt</a:t>
            </a:r>
          </a:p>
          <a:p>
            <a:pPr lvl="1">
              <a:defRPr/>
            </a:pPr>
            <a:r>
              <a:rPr lang="en-US" dirty="0"/>
              <a:t>Append a </a:t>
            </a:r>
            <a:r>
              <a:rPr lang="en-US" dirty="0" err="1"/>
              <a:t>fullstop</a:t>
            </a:r>
            <a:r>
              <a:rPr lang="en-US" dirty="0"/>
              <a:t> to the last</a:t>
            </a:r>
          </a:p>
          <a:p>
            <a:pPr lvl="2">
              <a:defRPr/>
            </a:pPr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US" dirty="0" err="1"/>
              <a:t>sed</a:t>
            </a:r>
            <a:r>
              <a:rPr lang="en-US" dirty="0"/>
              <a:t> 's/$/./' singers.txt</a:t>
            </a:r>
          </a:p>
        </p:txBody>
      </p:sp>
    </p:spTree>
    <p:extLst>
      <p:ext uri="{BB962C8B-B14F-4D97-AF65-F5344CB8AC3E}">
        <p14:creationId xmlns:p14="http://schemas.microsoft.com/office/powerpoint/2010/main" val="237884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file f1.txt with the following content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UPPER CASE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Lower case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Break;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empty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Last line</a:t>
            </a:r>
          </a:p>
          <a:p>
            <a:r>
              <a:rPr lang="en-US" dirty="0"/>
              <a:t>Check for the given string ‘line/LINE’ in </a:t>
            </a:r>
            <a:r>
              <a:rPr lang="en-US" i="1" dirty="0"/>
              <a:t>text </a:t>
            </a:r>
            <a:r>
              <a:rPr lang="en-US" dirty="0"/>
              <a:t>files which </a:t>
            </a:r>
            <a:r>
              <a:rPr lang="en-US" i="1" dirty="0"/>
              <a:t>start with ‘f’ </a:t>
            </a:r>
            <a:r>
              <a:rPr lang="en-US" dirty="0"/>
              <a:t>and </a:t>
            </a:r>
            <a:r>
              <a:rPr lang="en-US" i="1" dirty="0"/>
              <a:t>end with a number.txt</a:t>
            </a:r>
          </a:p>
          <a:p>
            <a:r>
              <a:rPr lang="en-US" dirty="0"/>
              <a:t>Replace all upper case letters to lower case using </a:t>
            </a:r>
            <a:r>
              <a:rPr lang="en-US" dirty="0" err="1"/>
              <a:t>tr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US" dirty="0" err="1"/>
              <a:t>tr</a:t>
            </a:r>
            <a:r>
              <a:rPr lang="en-US" dirty="0"/>
              <a:t> ‘[:upper:]’ ‘[:lower:]’ &lt; f*[1-9].txt</a:t>
            </a:r>
          </a:p>
          <a:p>
            <a:r>
              <a:rPr lang="en-US" dirty="0"/>
              <a:t>Repeat the same using </a:t>
            </a:r>
            <a:r>
              <a:rPr lang="en-US" dirty="0" err="1"/>
              <a:t>sed</a:t>
            </a:r>
            <a:endParaRPr lang="en-US" dirty="0"/>
          </a:p>
          <a:p>
            <a:pPr lvl="1"/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IN" dirty="0" err="1"/>
              <a:t>sed</a:t>
            </a:r>
            <a:r>
              <a:rPr lang="en-IN" dirty="0"/>
              <a:t> 's/.*/\L&amp;/g' f*[1-9].txt</a:t>
            </a:r>
          </a:p>
        </p:txBody>
      </p:sp>
    </p:spTree>
    <p:extLst>
      <p:ext uri="{BB962C8B-B14F-4D97-AF65-F5344CB8AC3E}">
        <p14:creationId xmlns:p14="http://schemas.microsoft.com/office/powerpoint/2010/main" val="41265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 regex to validate an email with the following rules</a:t>
            </a:r>
          </a:p>
          <a:p>
            <a:pPr lvl="1"/>
            <a:r>
              <a:rPr lang="en-IN" dirty="0"/>
              <a:t>It should start with a lower case letter only</a:t>
            </a:r>
          </a:p>
          <a:p>
            <a:pPr lvl="1"/>
            <a:r>
              <a:rPr lang="en-IN" dirty="0"/>
              <a:t>It should have the domain name as gmail.com (string representation is @gmail.com)</a:t>
            </a:r>
          </a:p>
          <a:p>
            <a:pPr lvl="1"/>
            <a:r>
              <a:rPr lang="en-IN" dirty="0" err="1"/>
              <a:t>Ans</a:t>
            </a:r>
            <a:r>
              <a:rPr lang="en-IN"/>
              <a:t>: ^[a-z].*@</a:t>
            </a:r>
            <a:r>
              <a:rPr lang="en-IN" dirty="0" err="1"/>
              <a:t>gmail</a:t>
            </a:r>
            <a:r>
              <a:rPr lang="en-IN" dirty="0"/>
              <a:t>\.com</a:t>
            </a:r>
          </a:p>
        </p:txBody>
      </p:sp>
    </p:spTree>
    <p:extLst>
      <p:ext uri="{BB962C8B-B14F-4D97-AF65-F5344CB8AC3E}">
        <p14:creationId xmlns:p14="http://schemas.microsoft.com/office/powerpoint/2010/main" val="32026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E09D-08F1-2443-8C0F-664B8271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3573016"/>
            <a:ext cx="1051286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Given the </a:t>
            </a:r>
            <a:r>
              <a:rPr lang="en-US" dirty="0" err="1"/>
              <a:t>RegEx</a:t>
            </a:r>
            <a:r>
              <a:rPr lang="en-US" dirty="0"/>
              <a:t>: ((do*t) \2)+</a:t>
            </a:r>
            <a:br>
              <a:rPr lang="en-US" dirty="0"/>
            </a:br>
            <a:r>
              <a:rPr lang="en-US" dirty="0"/>
              <a:t>Which of the following would match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A. </a:t>
            </a:r>
            <a:r>
              <a:rPr lang="nl" dirty="0"/>
              <a:t>doot doot </a:t>
            </a:r>
            <a:br>
              <a:rPr lang="nl" dirty="0"/>
            </a:br>
            <a:r>
              <a:rPr lang="nl" dirty="0"/>
              <a:t>B. doot doot doot </a:t>
            </a:r>
            <a:br>
              <a:rPr lang="nl" dirty="0"/>
            </a:br>
            <a:r>
              <a:rPr lang="nl" dirty="0"/>
              <a:t>C. doot </a:t>
            </a:r>
            <a:br>
              <a:rPr lang="nl" dirty="0"/>
            </a:br>
            <a:r>
              <a:rPr lang="nl" dirty="0"/>
              <a:t>D. doot doot Mr. Someone</a:t>
            </a:r>
            <a:br>
              <a:rPr lang="nl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7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0BC9-C862-B842-9D02-B8E08FC2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55" y="1340768"/>
            <a:ext cx="1051286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Given the Line: LEEEEEEEEEEROY JENKINS</a:t>
            </a:r>
            <a:br>
              <a:rPr lang="en-US" dirty="0"/>
            </a:br>
            <a:r>
              <a:rPr lang="en-US" dirty="0"/>
              <a:t>Which of the following regular expressions would match this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6F42-A3FB-304A-B1D1-930519DB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14" y="2507938"/>
            <a:ext cx="10512862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LE{3}ROY JENKINS </a:t>
            </a:r>
          </a:p>
          <a:p>
            <a:r>
              <a:rPr lang="en-US" dirty="0"/>
              <a:t>LE{2,30}ROY JENKINS </a:t>
            </a:r>
          </a:p>
          <a:p>
            <a:r>
              <a:rPr lang="en-US" dirty="0"/>
              <a:t>LE?ROY JENKINS </a:t>
            </a:r>
          </a:p>
          <a:p>
            <a:r>
              <a:rPr lang="en-US" dirty="0"/>
              <a:t>L[a-z]*ROY JENKINS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5BCC-AA3A-8847-8CB1-7F49DE02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EC27-5E4E-6045-9B91-9C8CCB19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1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4AFB-CD60-2145-8D1C-BD041EB7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Assignment Approach..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81921-ED8C-5248-9F65-92E440FF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problem with the approach mentioned in the last class slides?</a:t>
            </a:r>
          </a:p>
        </p:txBody>
      </p:sp>
    </p:spTree>
    <p:extLst>
      <p:ext uri="{BB962C8B-B14F-4D97-AF65-F5344CB8AC3E}">
        <p14:creationId xmlns:p14="http://schemas.microsoft.com/office/powerpoint/2010/main" val="228041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Compiled Languages v/s Scripting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828800"/>
            <a:ext cx="4499990" cy="41910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Compiled Languages</a:t>
            </a:r>
          </a:p>
          <a:p>
            <a:pPr lvl="1"/>
            <a:r>
              <a:rPr lang="en-IN" dirty="0"/>
              <a:t>Examples?</a:t>
            </a:r>
          </a:p>
          <a:p>
            <a:pPr lvl="2"/>
            <a:r>
              <a:rPr lang="en-IN" dirty="0"/>
              <a:t>C,C++,Java</a:t>
            </a:r>
          </a:p>
          <a:p>
            <a:pPr lvl="1"/>
            <a:r>
              <a:rPr lang="en-IN" dirty="0"/>
              <a:t>First Compiled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Source code to object code; then executed</a:t>
            </a:r>
          </a:p>
          <a:p>
            <a:pPr lvl="1"/>
            <a:r>
              <a:rPr lang="en-IN" dirty="0"/>
              <a:t>Run faster</a:t>
            </a:r>
          </a:p>
          <a:p>
            <a:pPr lvl="1"/>
            <a:r>
              <a:rPr lang="en-IN" dirty="0"/>
              <a:t>Applications:</a:t>
            </a:r>
          </a:p>
          <a:p>
            <a:pPr lvl="2"/>
            <a:r>
              <a:rPr lang="en-IN" dirty="0"/>
              <a:t>Typically run inside a parent program like scripts, more compatible during integration, can be compiled and used on any platform (</a:t>
            </a:r>
            <a:r>
              <a:rPr lang="en-IN" dirty="0" err="1"/>
              <a:t>eg</a:t>
            </a:r>
            <a:r>
              <a:rPr lang="en-IN" dirty="0"/>
              <a:t>. Java)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22404" y="1805960"/>
            <a:ext cx="449999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Scripting Languages</a:t>
            </a:r>
          </a:p>
          <a:p>
            <a:pPr lvl="1"/>
            <a:r>
              <a:rPr lang="en-IN" dirty="0"/>
              <a:t>Examples?</a:t>
            </a:r>
          </a:p>
          <a:p>
            <a:pPr lvl="2"/>
            <a:r>
              <a:rPr lang="en-IN" dirty="0"/>
              <a:t>Python, JavaScript, Shell Scripting</a:t>
            </a:r>
          </a:p>
          <a:p>
            <a:pPr lvl="1"/>
            <a:r>
              <a:rPr lang="en-IN" dirty="0"/>
              <a:t>No compilation required. Directly interpreted!</a:t>
            </a:r>
          </a:p>
          <a:p>
            <a:pPr lvl="1"/>
            <a:r>
              <a:rPr lang="en-IN" dirty="0"/>
              <a:t>Interpreter reads program, translates into internal form and executes</a:t>
            </a:r>
          </a:p>
          <a:p>
            <a:pPr lvl="1"/>
            <a:r>
              <a:rPr lang="en-IN" dirty="0"/>
              <a:t>Runs slower than a high level </a:t>
            </a:r>
            <a:r>
              <a:rPr lang="en-IN" dirty="0" err="1"/>
              <a:t>lang</a:t>
            </a:r>
            <a:endParaRPr lang="en-IN" dirty="0"/>
          </a:p>
          <a:p>
            <a:pPr lvl="1"/>
            <a:r>
              <a:rPr lang="en-IN" dirty="0"/>
              <a:t>Applications: </a:t>
            </a:r>
          </a:p>
          <a:p>
            <a:pPr lvl="2"/>
            <a:r>
              <a:rPr lang="en-IN" dirty="0"/>
              <a:t>Automation, Extracting information from a data set, Less code intensive</a:t>
            </a:r>
          </a:p>
        </p:txBody>
      </p:sp>
    </p:spTree>
    <p:extLst>
      <p:ext uri="{BB962C8B-B14F-4D97-AF65-F5344CB8AC3E}">
        <p14:creationId xmlns:p14="http://schemas.microsoft.com/office/powerpoint/2010/main" val="28277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computer program designed to be run on a shell (UNIX/Linux)</a:t>
            </a:r>
          </a:p>
          <a:p>
            <a:r>
              <a:rPr lang="en-IN" dirty="0"/>
              <a:t>All shell commands can be executed inside a script</a:t>
            </a:r>
          </a:p>
          <a:p>
            <a:r>
              <a:rPr lang="en-IN" dirty="0"/>
              <a:t>Why use a shell script?</a:t>
            </a:r>
          </a:p>
          <a:p>
            <a:pPr lvl="1"/>
            <a:r>
              <a:rPr lang="en-IN" dirty="0"/>
              <a:t>Simplicity</a:t>
            </a:r>
          </a:p>
          <a:p>
            <a:pPr lvl="1"/>
            <a:r>
              <a:rPr lang="en-IN" dirty="0"/>
              <a:t>Portability</a:t>
            </a:r>
          </a:p>
          <a:p>
            <a:pPr lvl="1"/>
            <a:r>
              <a:rPr lang="en-IN" dirty="0"/>
              <a:t>Ease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41332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Shell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Shell recognizes three fundamental kinds of commands:</a:t>
            </a:r>
          </a:p>
          <a:p>
            <a:pPr lvl="1"/>
            <a:r>
              <a:rPr lang="en-IN" b="1" dirty="0"/>
              <a:t>Built-in commands</a:t>
            </a:r>
            <a:r>
              <a:rPr lang="en-IN" dirty="0"/>
              <a:t>: Commands that the shell itself executes (e.g.: echo)</a:t>
            </a:r>
          </a:p>
          <a:p>
            <a:pPr marL="279082" lvl="1" indent="0">
              <a:buNone/>
            </a:pPr>
            <a:endParaRPr lang="en-IN" dirty="0"/>
          </a:p>
          <a:p>
            <a:pPr lvl="1"/>
            <a:r>
              <a:rPr lang="en-IN" b="1" dirty="0"/>
              <a:t>Shell functions</a:t>
            </a:r>
            <a:r>
              <a:rPr lang="en-IN" dirty="0"/>
              <a:t>: Self-contained chunks of code, written in shell language </a:t>
            </a:r>
          </a:p>
          <a:p>
            <a:pPr marL="279082" lvl="1" indent="0">
              <a:buNone/>
            </a:pPr>
            <a:endParaRPr lang="en-IN" dirty="0"/>
          </a:p>
          <a:p>
            <a:pPr lvl="1"/>
            <a:r>
              <a:rPr lang="en-IN" b="1" dirty="0"/>
              <a:t>External Commands</a:t>
            </a:r>
            <a:r>
              <a:rPr lang="en-IN" dirty="0"/>
              <a:t>: mainly external utilities; </a:t>
            </a:r>
            <a:r>
              <a:rPr lang="en-IN" dirty="0" err="1"/>
              <a:t>backtick</a:t>
            </a:r>
            <a:r>
              <a:rPr lang="en-IN" dirty="0"/>
              <a:t> often associated</a:t>
            </a:r>
          </a:p>
          <a:p>
            <a:pPr lvl="2"/>
            <a:r>
              <a:rPr lang="en-IN" sz="1800" dirty="0"/>
              <a:t>number=`ll | </a:t>
            </a:r>
            <a:r>
              <a:rPr lang="en-IN" sz="1800" dirty="0" err="1"/>
              <a:t>wc</a:t>
            </a:r>
            <a:r>
              <a:rPr lang="en-IN" sz="1800" dirty="0"/>
              <a:t> -l` // This is an external command</a:t>
            </a:r>
          </a:p>
          <a:p>
            <a:pPr lvl="2"/>
            <a:r>
              <a:rPr lang="en-IN" sz="1800" dirty="0"/>
              <a:t>echo $number</a:t>
            </a:r>
          </a:p>
        </p:txBody>
      </p:sp>
    </p:spTree>
    <p:extLst>
      <p:ext uri="{BB962C8B-B14F-4D97-AF65-F5344CB8AC3E}">
        <p14:creationId xmlns:p14="http://schemas.microsoft.com/office/powerpoint/2010/main" val="112645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Self-Contained Scripts: The #! First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When the shell runs a program, it asks the kernel to start a new process and run the given program in that process.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It knows how to do this for compiled programs but for a script, the kernel will fail, returning a “not executable format file” error so it’ll start a new copy of /bin/</a:t>
            </a:r>
            <a:r>
              <a:rPr lang="en-US" altLang="en-US" dirty="0" err="1"/>
              <a:t>sh</a:t>
            </a:r>
            <a:r>
              <a:rPr lang="en-US" altLang="en-US" dirty="0"/>
              <a:t> (the standard shell) to run the program.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But if there is more than one shell installed on the system, we need a way to tell the kernel which shell to use for a script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#! /bin/</a:t>
            </a:r>
            <a:r>
              <a:rPr lang="en-US" altLang="en-US" dirty="0" err="1"/>
              <a:t>csh</a:t>
            </a:r>
            <a:r>
              <a:rPr lang="en-US" altLang="en-US" dirty="0"/>
              <a:t> –f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#! /bin/</a:t>
            </a:r>
            <a:r>
              <a:rPr lang="en-US" altLang="en-US" dirty="0" err="1"/>
              <a:t>awk</a:t>
            </a:r>
            <a:r>
              <a:rPr lang="en-US" altLang="en-US" dirty="0"/>
              <a:t> –f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#! /bin/</a:t>
            </a:r>
            <a:r>
              <a:rPr lang="en-US" altLang="en-US" dirty="0" err="1"/>
              <a:t>sh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356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a Shell Script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 file testFile.sh</a:t>
            </a:r>
          </a:p>
          <a:p>
            <a:r>
              <a:rPr lang="en-IN" dirty="0"/>
              <a:t>Write a statement to print “Anything” inside it</a:t>
            </a:r>
          </a:p>
          <a:p>
            <a:r>
              <a:rPr lang="en-IN" dirty="0"/>
              <a:t>Run the File with ‘./</a:t>
            </a:r>
            <a:r>
              <a:rPr lang="en-IN" dirty="0" err="1"/>
              <a:t>testFile.sh</a:t>
            </a:r>
            <a:r>
              <a:rPr lang="en-IN" dirty="0"/>
              <a:t>’. What do you observe? Why?</a:t>
            </a:r>
          </a:p>
          <a:p>
            <a:pPr lvl="1"/>
            <a:r>
              <a:rPr lang="en-IN" dirty="0"/>
              <a:t>Change and execute</a:t>
            </a:r>
          </a:p>
          <a:p>
            <a:r>
              <a:rPr lang="en-IN" dirty="0"/>
              <a:t>Now, add #!/bin/</a:t>
            </a:r>
            <a:r>
              <a:rPr lang="en-IN" dirty="0" err="1"/>
              <a:t>sh</a:t>
            </a:r>
            <a:r>
              <a:rPr lang="en-IN" dirty="0"/>
              <a:t> to the first line and repeat the above step</a:t>
            </a:r>
          </a:p>
          <a:p>
            <a:pPr lvl="1"/>
            <a:r>
              <a:rPr lang="en-IN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37924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in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124016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Start with a letter or underscore and may contain any number of following letters, digits, or underscores</a:t>
            </a:r>
          </a:p>
          <a:p>
            <a:r>
              <a:rPr lang="en-US" altLang="en-US" dirty="0"/>
              <a:t>Hold string variables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01635" y="3070602"/>
            <a:ext cx="9601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2000" dirty="0"/>
              <a:t>$ </a:t>
            </a:r>
            <a:r>
              <a:rPr lang="en-US" altLang="en-US" sz="2000" dirty="0" err="1"/>
              <a:t>myvar</a:t>
            </a:r>
            <a:r>
              <a:rPr lang="en-US" altLang="en-US" sz="2000" dirty="0"/>
              <a:t>=</a:t>
            </a:r>
            <a:r>
              <a:rPr lang="en-US" altLang="en-US" sz="2000" dirty="0" err="1"/>
              <a:t>this_is_a_long_string_that_does_not_mean_much</a:t>
            </a:r>
            <a:r>
              <a:rPr lang="en-US" altLang="en-US" sz="2000" dirty="0"/>
              <a:t>    //Assign value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2000" dirty="0"/>
              <a:t>$ echo $</a:t>
            </a:r>
            <a:r>
              <a:rPr lang="en-US" altLang="en-US" sz="2000" dirty="0" err="1"/>
              <a:t>myvar</a:t>
            </a:r>
            <a:r>
              <a:rPr lang="en-US" altLang="en-US" sz="2000" dirty="0"/>
              <a:t> 						//Print the value 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</a:pPr>
            <a:r>
              <a:rPr lang="en-US" altLang="en-US" sz="2000" dirty="0" err="1"/>
              <a:t>this_is_a_long_string_that_does_not_mean_much</a:t>
            </a:r>
            <a:r>
              <a:rPr lang="en-US" altLang="en-US" sz="2000" dirty="0"/>
              <a:t>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522414" y="4910587"/>
            <a:ext cx="98285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first=</a:t>
            </a:r>
            <a:r>
              <a:rPr lang="en-US" altLang="en-US" sz="1600" dirty="0" err="1"/>
              <a:t>firstName</a:t>
            </a:r>
            <a:r>
              <a:rPr lang="en-US" altLang="en-US" sz="1600" dirty="0"/>
              <a:t> middle=s last=</a:t>
            </a:r>
            <a:r>
              <a:rPr lang="en-US" altLang="en-US" sz="1600" dirty="0" err="1"/>
              <a:t>lastName</a:t>
            </a:r>
            <a:r>
              <a:rPr lang="en-US" altLang="en-US" sz="1600" dirty="0"/>
              <a:t> 		Multiple assignments allowed on one 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fullname</a:t>
            </a:r>
            <a:r>
              <a:rPr lang="en-US" altLang="en-US" sz="1600" dirty="0"/>
              <a:t>="$first $middle $last" 		Double quotes required here, for concatenating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fullname</a:t>
            </a:r>
            <a:r>
              <a:rPr lang="en-US" altLang="en-US" sz="1600" dirty="0"/>
              <a:t>=“</a:t>
            </a:r>
            <a:r>
              <a:rPr lang="en-US" altLang="en-US" sz="1600" dirty="0" err="1"/>
              <a:t>abc</a:t>
            </a:r>
            <a:r>
              <a:rPr lang="en-US" altLang="en-US" sz="1600" dirty="0"/>
              <a:t> xyz </a:t>
            </a:r>
            <a:r>
              <a:rPr lang="en-US" altLang="en-US" sz="1600" dirty="0" err="1"/>
              <a:t>mno</a:t>
            </a:r>
            <a:r>
              <a:rPr lang="en-US" altLang="en-US" sz="1600" dirty="0"/>
              <a:t>" 		Use quotes for whitespace in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oldname</a:t>
            </a:r>
            <a:r>
              <a:rPr lang="en-US" altLang="en-US" sz="1600" dirty="0"/>
              <a:t>=$</a:t>
            </a:r>
            <a:r>
              <a:rPr lang="en-US" altLang="en-US" sz="1600" dirty="0" err="1"/>
              <a:t>fullname</a:t>
            </a:r>
            <a:r>
              <a:rPr lang="en-US" altLang="en-US" sz="1600" dirty="0"/>
              <a:t> 			Quotes not needed to preserve spaces in value </a:t>
            </a:r>
          </a:p>
        </p:txBody>
      </p:sp>
    </p:spTree>
    <p:extLst>
      <p:ext uri="{BB962C8B-B14F-4D97-AF65-F5344CB8AC3E}">
        <p14:creationId xmlns:p14="http://schemas.microsoft.com/office/powerpoint/2010/main" val="218952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in shell script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12137" indent="-312137" defTabSz="461518">
              <a:buSzPct val="75000"/>
              <a:defRPr sz="2500"/>
            </a:pPr>
            <a:r>
              <a:rPr lang="en-IN" b="1" dirty="0">
                <a:ea typeface="Calibri Light" charset="0"/>
                <a:cs typeface="Calibri Light" charset="0"/>
              </a:rPr>
              <a:t>Escape Character \ </a:t>
            </a:r>
            <a:r>
              <a:rPr lang="en-IN" dirty="0">
                <a:ea typeface="Calibri Light" charset="0"/>
                <a:cs typeface="Calibri Light" charset="0"/>
              </a:rPr>
              <a:t>- Literal value of following character</a:t>
            </a:r>
          </a:p>
          <a:p>
            <a:pPr lvl="1" indent="180594" defTabSz="461518">
              <a:defRPr sz="2500"/>
            </a:pPr>
            <a:r>
              <a:rPr lang="en-IN" sz="2000" dirty="0">
                <a:ea typeface="Calibri Light" charset="0"/>
                <a:cs typeface="Calibri Light" charset="0"/>
              </a:rPr>
              <a:t>echo \|</a:t>
            </a:r>
          </a:p>
          <a:p>
            <a:pPr lvl="1" indent="0" defTabSz="461518">
              <a:buNone/>
              <a:defRPr sz="2500"/>
            </a:pPr>
            <a:endParaRPr lang="en-IN" sz="2000" dirty="0">
              <a:ea typeface="Calibri Light" charset="0"/>
              <a:cs typeface="Calibri Light" charset="0"/>
            </a:endParaRPr>
          </a:p>
          <a:p>
            <a:pPr marL="312137" indent="-312137" defTabSz="461518">
              <a:buSzPct val="75000"/>
              <a:defRPr sz="2500"/>
            </a:pPr>
            <a:r>
              <a:rPr lang="en-IN" sz="2200" b="1" dirty="0">
                <a:ea typeface="Calibri Light" charset="0"/>
                <a:cs typeface="Calibri Light" charset="0"/>
              </a:rPr>
              <a:t>Single Quote </a:t>
            </a:r>
            <a:r>
              <a:rPr lang="en-IN" sz="2200" dirty="0">
                <a:ea typeface="Calibri Light" charset="0"/>
                <a:cs typeface="Calibri Light" charset="0"/>
              </a:rPr>
              <a:t>- Literal Meaning of all within ‘  ’</a:t>
            </a:r>
          </a:p>
          <a:p>
            <a:pPr lvl="1" indent="180594" defTabSz="461518">
              <a:defRPr sz="2500"/>
            </a:pPr>
            <a:r>
              <a:rPr lang="en-IN" sz="2200" dirty="0">
                <a:ea typeface="Calibri Light" charset="0"/>
                <a:cs typeface="Calibri Light" charset="0"/>
              </a:rPr>
              <a:t>$hello=1</a:t>
            </a:r>
          </a:p>
          <a:p>
            <a:pPr lvl="1" indent="180594" defTabSz="461518">
              <a:defRPr sz="2500"/>
            </a:pPr>
            <a:r>
              <a:rPr lang="en-IN" sz="2200" dirty="0">
                <a:ea typeface="Calibri Light" charset="0"/>
                <a:cs typeface="Calibri Light" charset="0"/>
              </a:rPr>
              <a:t>$</a:t>
            </a:r>
            <a:r>
              <a:rPr lang="en-IN" sz="2200" dirty="0" err="1">
                <a:ea typeface="Calibri Light" charset="0"/>
                <a:cs typeface="Calibri Light" charset="0"/>
              </a:rPr>
              <a:t>str</a:t>
            </a:r>
            <a:r>
              <a:rPr lang="en-IN" sz="2200" dirty="0">
                <a:ea typeface="Calibri Light" charset="0"/>
                <a:cs typeface="Calibri Light" charset="0"/>
              </a:rPr>
              <a:t>=‘$hello’</a:t>
            </a:r>
          </a:p>
          <a:p>
            <a:pPr lvl="1" indent="180594" defTabSz="461518">
              <a:defRPr sz="2500"/>
            </a:pPr>
            <a:r>
              <a:rPr lang="en-IN" sz="2200" dirty="0">
                <a:ea typeface="Calibri Light" charset="0"/>
                <a:cs typeface="Calibri Light" charset="0"/>
              </a:rPr>
              <a:t>echo $</a:t>
            </a:r>
            <a:r>
              <a:rPr lang="en-IN" sz="2200" dirty="0" err="1">
                <a:ea typeface="Calibri Light" charset="0"/>
                <a:cs typeface="Calibri Light" charset="0"/>
              </a:rPr>
              <a:t>str</a:t>
            </a:r>
            <a:r>
              <a:rPr lang="en-IN" sz="2200" dirty="0">
                <a:ea typeface="Calibri Light" charset="0"/>
                <a:cs typeface="Calibri Light" charset="0"/>
              </a:rPr>
              <a:t> -&gt; $hello</a:t>
            </a:r>
          </a:p>
          <a:p>
            <a:pPr lvl="1" indent="0" defTabSz="461518">
              <a:buNone/>
              <a:defRPr sz="2500"/>
            </a:pPr>
            <a:endParaRPr lang="en-IN" sz="2200" dirty="0">
              <a:ea typeface="Calibri Light" charset="0"/>
              <a:cs typeface="Calibri Light" charset="0"/>
            </a:endParaRPr>
          </a:p>
          <a:p>
            <a:pPr marL="312137" indent="-312137" defTabSz="461518">
              <a:buSzPct val="75000"/>
              <a:defRPr sz="2500"/>
            </a:pPr>
            <a:r>
              <a:rPr lang="en-IN" sz="2200" b="1" dirty="0">
                <a:ea typeface="Calibri Light" charset="0"/>
                <a:cs typeface="Calibri Light" charset="0"/>
              </a:rPr>
              <a:t>Double Quote </a:t>
            </a:r>
            <a:r>
              <a:rPr lang="en-IN" sz="2200" dirty="0">
                <a:ea typeface="Calibri Light" charset="0"/>
                <a:cs typeface="Calibri Light" charset="0"/>
              </a:rPr>
              <a:t>- Literal meaning except for $, ` and \.</a:t>
            </a:r>
          </a:p>
          <a:p>
            <a:pPr lvl="1" indent="180594" defTabSz="461518">
              <a:defRPr sz="2500"/>
            </a:pPr>
            <a:r>
              <a:rPr lang="en-IN" sz="2200" dirty="0">
                <a:ea typeface="Calibri Light" charset="0"/>
                <a:cs typeface="Calibri Light" charset="0"/>
              </a:rPr>
              <a:t>$hello=1</a:t>
            </a:r>
          </a:p>
          <a:p>
            <a:pPr lvl="1" indent="180594" defTabSz="461518">
              <a:defRPr sz="2500"/>
            </a:pPr>
            <a:r>
              <a:rPr lang="en-IN" sz="2200" dirty="0">
                <a:ea typeface="Calibri Light" charset="0"/>
                <a:cs typeface="Calibri Light" charset="0"/>
              </a:rPr>
              <a:t>$</a:t>
            </a:r>
            <a:r>
              <a:rPr lang="en-IN" sz="2200" dirty="0" err="1">
                <a:ea typeface="Calibri Light" charset="0"/>
                <a:cs typeface="Calibri Light" charset="0"/>
              </a:rPr>
              <a:t>str</a:t>
            </a:r>
            <a:r>
              <a:rPr lang="en-IN" sz="2200" dirty="0">
                <a:ea typeface="Calibri Light" charset="0"/>
                <a:cs typeface="Calibri Light" charset="0"/>
              </a:rPr>
              <a:t>=“</a:t>
            </a:r>
            <a:r>
              <a:rPr lang="en-IN" sz="2200" dirty="0" err="1">
                <a:ea typeface="Calibri Light" charset="0"/>
                <a:cs typeface="Calibri Light" charset="0"/>
              </a:rPr>
              <a:t>abc$hello</a:t>
            </a:r>
            <a:r>
              <a:rPr lang="en-IN" sz="2200" dirty="0">
                <a:ea typeface="Calibri Light" charset="0"/>
                <a:cs typeface="Calibri Light" charset="0"/>
              </a:rPr>
              <a:t>”</a:t>
            </a:r>
          </a:p>
          <a:p>
            <a:pPr lvl="1" indent="180594" defTabSz="461518">
              <a:defRPr sz="2500"/>
            </a:pPr>
            <a:r>
              <a:rPr lang="en-IN" sz="2200" dirty="0">
                <a:ea typeface="Calibri Light" charset="0"/>
                <a:cs typeface="Calibri Light" charset="0"/>
              </a:rPr>
              <a:t>echo $</a:t>
            </a:r>
            <a:r>
              <a:rPr lang="en-IN" sz="2200" dirty="0" err="1">
                <a:ea typeface="Calibri Light" charset="0"/>
                <a:cs typeface="Calibri Light" charset="0"/>
              </a:rPr>
              <a:t>str</a:t>
            </a:r>
            <a:r>
              <a:rPr lang="en-IN" sz="2200" dirty="0">
                <a:ea typeface="Calibri Light" charset="0"/>
                <a:cs typeface="Calibri Light" charset="0"/>
              </a:rPr>
              <a:t> -&gt; abc1</a:t>
            </a:r>
          </a:p>
        </p:txBody>
      </p:sp>
    </p:spTree>
    <p:extLst>
      <p:ext uri="{BB962C8B-B14F-4D97-AF65-F5344CB8AC3E}">
        <p14:creationId xmlns:p14="http://schemas.microsoft.com/office/powerpoint/2010/main" val="46892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</TotalTime>
  <Words>988</Words>
  <Application>Microsoft Macintosh PowerPoint</Application>
  <PresentationFormat>Custom</PresentationFormat>
  <Paragraphs>158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Office Theme</vt:lpstr>
      <vt:lpstr>CS35L Software Construction Laboratory  Lab 1: Nandan Parikh Week 2; Lecture 2 </vt:lpstr>
      <vt:lpstr>Lab 2 Assignment Approach..</vt:lpstr>
      <vt:lpstr>Compiled Languages v/s Scripting Languages</vt:lpstr>
      <vt:lpstr>Shell Script</vt:lpstr>
      <vt:lpstr>Basic Shell Constructs</vt:lpstr>
      <vt:lpstr>Self-Contained Scripts: The #! First Line</vt:lpstr>
      <vt:lpstr>Understanding a Shell Script </vt:lpstr>
      <vt:lpstr>Variable in shell script</vt:lpstr>
      <vt:lpstr>Variables in shell script contd…</vt:lpstr>
      <vt:lpstr>Variables in shell script contd…</vt:lpstr>
      <vt:lpstr>Loops</vt:lpstr>
      <vt:lpstr>Conditional and Unconditional Statements</vt:lpstr>
      <vt:lpstr>Task</vt:lpstr>
      <vt:lpstr>Task </vt:lpstr>
      <vt:lpstr>Task </vt:lpstr>
      <vt:lpstr>Given the RegEx: ((do*t) \2)+ Which of the following would match   A. doot doot  B. doot doot doot  C. doot  D. doot doot Mr. Someone   </vt:lpstr>
      <vt:lpstr>Given the Line: LEEEEEEEEEEROY JENKINS Which of the following regular expressions would match this  </vt:lpstr>
      <vt:lpstr>HINTS for HW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Software Construction Laboratory  Lab 5: Sneha Shankar Week 2; Lecture 2 </dc:title>
  <dc:creator>Sneha</dc:creator>
  <cp:lastModifiedBy>Nandan Atul Parikh</cp:lastModifiedBy>
  <cp:revision>71</cp:revision>
  <dcterms:created xsi:type="dcterms:W3CDTF">2018-01-17T17:39:32Z</dcterms:created>
  <dcterms:modified xsi:type="dcterms:W3CDTF">2019-04-10T06:29:05Z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