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77" r:id="rId2"/>
    <p:sldId id="279" r:id="rId3"/>
    <p:sldId id="284" r:id="rId4"/>
    <p:sldId id="282" r:id="rId5"/>
    <p:sldId id="276" r:id="rId6"/>
    <p:sldId id="281" r:id="rId7"/>
    <p:sldId id="283" r:id="rId8"/>
    <p:sldId id="278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5" r:id="rId26"/>
    <p:sldId id="274" r:id="rId27"/>
    <p:sldId id="275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908A0-65E1-4E25-B25A-F93E96EF7234}">
  <a:tblStyle styleId="{217908A0-65E1-4E25-B25A-F93E96EF72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86947"/>
  </p:normalViewPr>
  <p:slideViewPr>
    <p:cSldViewPr>
      <p:cViewPr varScale="1">
        <p:scale>
          <a:sx n="97" d="100"/>
          <a:sy n="97" d="100"/>
        </p:scale>
        <p:origin x="22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40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703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-Wall This enables all the warnings about constructions that some users consider questionable, and that are easy to avoid (or modify to prevent the warning), even in conjunction with macros.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371600"/>
            <a:ext cx="6859786" cy="3505200"/>
          </a:xfrm>
        </p:spPr>
        <p:txBody>
          <a:bodyPr>
            <a:noAutofit/>
          </a:bodyPr>
          <a:lstStyle>
            <a:lvl1pPr>
              <a:defRPr sz="540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4953000"/>
            <a:ext cx="6173808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5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make/manual/html_node/Introduction.html#Introduc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anstorti.com/understanding-shell-script-idiom-redirect/" TargetMode="External"/><Relationship Id="rId2" Type="http://schemas.openxmlformats.org/officeDocument/2006/relationships/hyperlink" Target="https://www.tldp.org/LDP/abs/html/exit-statu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IpK8y2bchrrJwaXw7J0dWyZuGkq7spnBESyhwcMd2yU/edit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736" y="2132518"/>
            <a:ext cx="6859786" cy="2629585"/>
          </a:xfrm>
        </p:spPr>
        <p:txBody>
          <a:bodyPr/>
          <a:lstStyle/>
          <a:p>
            <a:pPr algn="ctr"/>
            <a:r>
              <a:rPr lang="en-US" sz="3601" dirty="0"/>
              <a:t>CS35L Software Construction Laboratory</a:t>
            </a:r>
            <a:br>
              <a:rPr lang="en-US" sz="3601" dirty="0"/>
            </a:br>
            <a:br>
              <a:rPr lang="en-US" sz="3601" dirty="0"/>
            </a:br>
            <a:r>
              <a:rPr lang="en-US" sz="2101" dirty="0"/>
              <a:t>Lab 1: Nandan Parikh</a:t>
            </a:r>
            <a:br>
              <a:rPr lang="en-US" sz="2401" dirty="0"/>
            </a:br>
            <a:r>
              <a:rPr lang="en-US" sz="1500" dirty="0"/>
              <a:t>Week 3; Lecture 1</a:t>
            </a:r>
            <a:br>
              <a:rPr lang="en-US" sz="1500" dirty="0"/>
            </a:br>
            <a:endParaRPr lang="en-US" sz="2101" dirty="0"/>
          </a:p>
        </p:txBody>
      </p:sp>
    </p:spTree>
    <p:extLst>
      <p:ext uri="{BB962C8B-B14F-4D97-AF65-F5344CB8AC3E}">
        <p14:creationId xmlns:p14="http://schemas.microsoft.com/office/powerpoint/2010/main" val="171985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Decompressing Files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Generally, you receive Linux software in the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tarball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format (.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tgz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or (.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gz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Decompress file in current directory: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tar –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xzvf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filename.tar.gz</a:t>
            </a:r>
            <a:endParaRPr lang="en-US"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–x: --extract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–z: --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gzip</a:t>
            </a: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–v: --verbose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–f: --file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81000" y="-5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 Process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870917"/>
            <a:ext cx="4648199" cy="5987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Command-Line Compilation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shop.cpp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#includes shoppingList.h and item.h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shoppingList.cpp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#includes shoppingList.h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item.cpp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#includes item.h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compile?</a:t>
            </a:r>
          </a:p>
          <a:p>
            <a:pPr marL="742950" marR="0" lvl="1" indent="-285750" algn="l" rtl="0">
              <a:spcBef>
                <a:spcPts val="480"/>
              </a:spcBef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g++ -Wall shoppingList.cpp item.cpp shop.cpp –o shop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if…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change one of the header or source files?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Rerun command to generate new executable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only made a small change to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item.cpp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efficient to recompile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shoppinglist.cpp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shop.cpp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avoid waste by producing a separate object code file for each source file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g++ -Wall –c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item.cpp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(for each source file)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g++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–o shop (combine)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work for compiler, saves time but more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change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recompile every source file that includes it &amp; every source file that includes a header that includes it. Here: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item.cpp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shop.cpp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keep track of files when project is large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Make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-15240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Utility for managing large software projects</a:t>
            </a: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marR="0" lvl="1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files and keeps them up-to-date</a:t>
            </a: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7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Compilation (only files that need to be recompiled)</a:t>
            </a:r>
          </a:p>
          <a:p>
            <a:pPr marL="742950" marR="0" lvl="1" indent="-285750" algn="l" rtl="0">
              <a:spcBef>
                <a:spcPts val="72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3000" dirty="0"/>
          </a:p>
          <a:p>
            <a:pPr lvl="1" indent="-285750">
              <a:spcBef>
                <a:spcPts val="720"/>
              </a:spcBef>
              <a:buFont typeface="Arial"/>
              <a:buChar char="•"/>
            </a:pPr>
            <a:r>
              <a:rPr lang="en-US" sz="3000" dirty="0">
                <a:hlinkClick r:id="rId3"/>
              </a:rPr>
              <a:t>https://www.gnu.org/software/make/manual/html_node/Introduction.html#Introduction</a:t>
            </a:r>
            <a:endParaRPr lang="en-US"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en-US" sz="20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- A Basic Example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 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#usually first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endParaRPr lang="en-US" sz="2000" b="0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-o shop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item.cpp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item.h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-c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item.cpp</a:t>
            </a:r>
            <a:endParaRPr lang="en-US" sz="2000" b="0" i="0" u="none" strike="noStrike" cap="none" dirty="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shoppingList.cpp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shoppingList.h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-c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shoppingList.cpp</a:t>
            </a:r>
            <a:endParaRPr lang="en-US" sz="2000" b="0" i="0" u="none" strike="noStrike" cap="none" dirty="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shop.cpp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item.h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shoppingList.h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-c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shop.cpp</a:t>
            </a:r>
            <a:endParaRPr lang="en-US" sz="2000" b="0" i="0" u="none" strike="noStrike" cap="none" dirty="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clean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-f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shop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5334000"/>
            <a:ext cx="3048000" cy="137938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6705600" y="2209800"/>
            <a:ext cx="381000" cy="76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7239000" y="2406133"/>
            <a:ext cx="5998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Process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that checks details about the machine before installation</a:t>
            </a:r>
          </a:p>
          <a:p>
            <a:pPr marL="1143000" marR="0" lvl="2" indent="-2286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 between packages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‘Makefile’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‘Makefile’ to run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all the program code and creates executables in current temporary directory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install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utility searches for a label named install within the Makefile, and executes only that section of it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executables are copied into the final directories (system directories)</a:t>
            </a:r>
          </a:p>
          <a:p>
            <a:pPr marL="742950" marR="0" lvl="1" indent="-28575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3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/>
              <a:t>8.29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a problem</a:t>
            </a:r>
          </a:p>
          <a:p>
            <a:pPr lvl="1" indent="-285750">
              <a:lnSpc>
                <a:spcPct val="90000"/>
              </a:lnSpc>
            </a:pPr>
            <a:r>
              <a:rPr lang="en-US" dirty="0"/>
              <a:t>$ la –A is equivalent to ls -a –A</a:t>
            </a:r>
          </a:p>
          <a:p>
            <a:pPr lvl="1" indent="-285750">
              <a:lnSpc>
                <a:spcPct val="90000"/>
              </a:lnSpc>
            </a:pPr>
            <a:r>
              <a:rPr lang="en-US" dirty="0"/>
              <a:t>if the current directory has two files named .foo and bar, the command la -A outputs four lines, one each for ., .., .foo, and bar. </a:t>
            </a:r>
          </a:p>
          <a:p>
            <a:pPr lvl="1" indent="-285750">
              <a:lnSpc>
                <a:spcPct val="90000"/>
              </a:lnSpc>
            </a:pPr>
            <a:r>
              <a:rPr lang="en-US" dirty="0"/>
              <a:t>These users want la -A to output just two lines instead, one for .foo and one for bar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Why? </a:t>
            </a:r>
          </a:p>
          <a:p>
            <a:pPr lvl="1" indent="-285750">
              <a:lnSpc>
                <a:spcPct val="90000"/>
              </a:lnSpc>
            </a:pPr>
            <a:r>
              <a:rPr lang="en-US" sz="2400" dirty="0"/>
              <a:t>the -a option always overrides the -A option regardless of which option is given first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the flag that comes later to take effect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the ls program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Set Up (Step 1)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coreutils-8.29 to your home directory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‘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wget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Untar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Unzip it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 –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xJvf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coreutils-8.29.tar.xz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directory ~/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coreutilsInstall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your home directory (this is where you’ll be installing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~/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coreutilsInstall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B4A6-935A-EC48-A48A-8FD569F1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362075"/>
          </a:xfrm>
        </p:spPr>
        <p:txBody>
          <a:bodyPr/>
          <a:lstStyle/>
          <a:p>
            <a:r>
              <a:rPr lang="en-US" b="0" dirty="0"/>
              <a:t>QUESTIONS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79B71-7B9D-2F45-913D-189759CE4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9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coreutils (Step 2)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into coreutils-8.29 directory. This is what you just unzipped.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INSTALL file on how to configure “make”, especially </a:t>
            </a: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--prefix 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configure script using the prefix flag so that when everything is done,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installed in the directory ~/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coreutilsInstall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it: make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it: make install </a:t>
            </a:r>
            <a:r>
              <a:rPr lang="en-US" sz="296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(won’t work on Linux server without proper prefix!)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FF0000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Bug (Step 3)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the bug by running the version of ‘ls -a -A ’ in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8.29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just type $ ls at CLI it won’t run ‘ls’ in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8.29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 Shell looks for /bin/ls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8.29: $ ./ls 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manually runs the executable in this directory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Patching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patch is a piece of software designed to fix problems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or update a computer program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 diff file that includes the changes made to a file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person who has the original (buggy) file can use the patch command with the diff file to add the changes to their original file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a Patch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616" y="1219200"/>
            <a:ext cx="6348767" cy="265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6233" y="3842455"/>
            <a:ext cx="6070148" cy="260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Unified Format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–u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original_file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modified_file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 path/to/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original_file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+++ path/to/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modified_file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None/>
            </a:pPr>
            <a:endParaRPr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 -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l,s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l,s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@@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@@: beginning of a hunk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l: beginning line number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number of lines the change hunk applies to for each file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line with a: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sign was deleted from the original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sign was added to the original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stayed the same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DA59-CDA6-534F-B2BA-50F1ADA1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0FD42-3428-2E4E-A330-30AE06CEF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58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Patching and Building (Steps 4 &amp; 5)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coreutils-8.29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 or emacs 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patch_file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copy and paste the patch content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patch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patch_file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‘man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patch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to find out what 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does and how to use it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ct val="101081"/>
              <a:buFont typeface="Arial"/>
              <a:buChar char="•"/>
            </a:pPr>
            <a:r>
              <a:rPr lang="en-US" sz="374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 sz="37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the coreutils-8.29 directory and type make to rebuild patched </a:t>
            </a:r>
            <a:r>
              <a:rPr lang="en-US" sz="374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ls.c</a:t>
            </a:r>
            <a:r>
              <a:rPr lang="en-US" sz="37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3740" dirty="0"/>
          </a:p>
          <a:p>
            <a:pPr marL="0" marR="0" lvl="0" indent="0" algn="l" rtl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ct val="101081"/>
              <a:buNone/>
            </a:pPr>
            <a:r>
              <a:rPr lang="en-US" sz="37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37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Don’t install!!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Fix (Step 6)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the following: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 ls works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Installed unmodified ls does NOT work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on:</a:t>
            </a:r>
          </a:p>
          <a:p>
            <a:pPr lvl="1" indent="-342900">
              <a:lnSpc>
                <a:spcPct val="90000"/>
              </a:lnSpc>
              <a:spcBef>
                <a:spcPts val="592"/>
              </a:spcBef>
              <a:buSzPct val="98666"/>
            </a:pPr>
            <a:r>
              <a:rPr lang="en-US" dirty="0"/>
              <a:t>Empty directory	</a:t>
            </a:r>
            <a:endParaRPr lang="en-US" sz="25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 containing a hidden file</a:t>
            </a:r>
          </a:p>
          <a:p>
            <a:pPr marL="1200150" lvl="2" indent="-342900">
              <a:lnSpc>
                <a:spcPct val="90000"/>
              </a:lnSpc>
              <a:spcBef>
                <a:spcPts val="518"/>
              </a:spcBef>
              <a:buSzPct val="99615"/>
              <a:buFont typeface="Arial" panose="020B0604020202020204" pitchFamily="34" charset="0"/>
              <a:buChar char="•"/>
            </a:pPr>
            <a:r>
              <a:rPr lang="en-US" sz="2190" dirty="0"/>
              <a:t>With just –a, with just –A </a:t>
            </a:r>
          </a:p>
          <a:p>
            <a:pPr marL="1200150" lvl="2" indent="-342900">
              <a:lnSpc>
                <a:spcPct val="90000"/>
              </a:lnSpc>
              <a:spcBef>
                <a:spcPts val="518"/>
              </a:spcBef>
              <a:buSzPct val="99615"/>
              <a:buFont typeface="Arial" panose="020B0604020202020204" pitchFamily="34" charset="0"/>
              <a:buChar char="•"/>
            </a:pPr>
            <a:r>
              <a:rPr lang="en-US" sz="2190" dirty="0"/>
              <a:t>With –</a:t>
            </a:r>
            <a:r>
              <a:rPr lang="en-US" sz="2190" dirty="0" err="1"/>
              <a:t>aA</a:t>
            </a:r>
            <a:endParaRPr lang="en-US" sz="2190" dirty="0"/>
          </a:p>
          <a:p>
            <a:pPr marL="1200150" lvl="2" indent="-342900">
              <a:lnSpc>
                <a:spcPct val="90000"/>
              </a:lnSpc>
              <a:spcBef>
                <a:spcPts val="518"/>
              </a:spcBef>
              <a:buSzPct val="99615"/>
              <a:buFont typeface="Arial" panose="020B0604020202020204" pitchFamily="34" charset="0"/>
              <a:buChar char="•"/>
            </a:pPr>
            <a:r>
              <a:rPr lang="en-US" sz="2190" dirty="0"/>
              <a:t>With –Aa</a:t>
            </a: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None/>
            </a:pPr>
            <a:endParaRPr sz="222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Q1 and Q2</a:t>
            </a:r>
          </a:p>
          <a:p>
            <a:pPr marL="914400" marR="0" lvl="2" indent="0" algn="l" rtl="0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B4A6-935A-EC48-A48A-8FD569F1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362075"/>
          </a:xfrm>
        </p:spPr>
        <p:txBody>
          <a:bodyPr/>
          <a:lstStyle/>
          <a:p>
            <a:r>
              <a:rPr lang="en-US" b="0" dirty="0"/>
              <a:t>Useful 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79B71-7B9D-2F45-913D-189759CE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365" y="1371600"/>
            <a:ext cx="7772400" cy="4102100"/>
          </a:xfrm>
        </p:spPr>
        <p:txBody>
          <a:bodyPr/>
          <a:lstStyle/>
          <a:p>
            <a:pPr algn="just"/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/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Exit Status :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https://www.tldp.org/LDP/abs/html/exit-status.html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u="sng" dirty="0">
                <a:solidFill>
                  <a:schemeClr val="tx1"/>
                </a:solidFill>
              </a:rPr>
              <a:t>Redirection :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https://www.brianstorti.com/understanding-shell-script-idiom-redirect/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EE04-5502-5D43-ACB6-2705D1DF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1362075"/>
          </a:xfrm>
        </p:spPr>
        <p:txBody>
          <a:bodyPr/>
          <a:lstStyle/>
          <a:p>
            <a:r>
              <a:rPr lang="en-US" b="0" dirty="0"/>
              <a:t>Week 10 Logistics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EA695-58B4-FA4C-8529-CDC37A0D4415}"/>
              </a:ext>
            </a:extLst>
          </p:cNvPr>
          <p:cNvSpPr txBox="1"/>
          <p:nvPr/>
        </p:nvSpPr>
        <p:spPr>
          <a:xfrm>
            <a:off x="533400" y="1676400"/>
            <a:ext cx="76200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Groups of 2 ( At most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Starting from Week 5 Thursday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Max 10 minutes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Slides must contain the article and date of article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Two groups cannot present the same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 up on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this sheet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mentioning Week and Team Members name(s)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Priority for people who sign up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2-3 presentations each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No presentation in the week of 27</a:t>
            </a:r>
            <a:r>
              <a:rPr lang="en-US" sz="20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May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2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EE04-5502-5D43-ACB6-2705D1DF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1362075"/>
          </a:xfrm>
        </p:spPr>
        <p:txBody>
          <a:bodyPr/>
          <a:lstStyle/>
          <a:p>
            <a:r>
              <a:rPr lang="en-US" b="0" dirty="0"/>
              <a:t>Presentation Rubric ( 40 %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EA695-58B4-FA4C-8529-CDC37A0D4415}"/>
              </a:ext>
            </a:extLst>
          </p:cNvPr>
          <p:cNvSpPr txBox="1"/>
          <p:nvPr/>
        </p:nvSpPr>
        <p:spPr>
          <a:xfrm>
            <a:off x="533400" y="1676400"/>
            <a:ext cx="7620000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Organization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Subject Knowledge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Graphics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Mechanics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Eye Contact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Elocution</a:t>
            </a:r>
          </a:p>
          <a:p>
            <a:pPr algn="just"/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Both group members may not get same presentation grade. </a:t>
            </a:r>
          </a:p>
          <a:p>
            <a:pPr algn="just"/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8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EE04-5502-5D43-ACB6-2705D1DF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1362075"/>
          </a:xfrm>
        </p:spPr>
        <p:txBody>
          <a:bodyPr/>
          <a:lstStyle/>
          <a:p>
            <a:r>
              <a:rPr lang="en-US" b="0" dirty="0"/>
              <a:t>Report Rubric ( 40 %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EA695-58B4-FA4C-8529-CDC37A0D4415}"/>
              </a:ext>
            </a:extLst>
          </p:cNvPr>
          <p:cNvSpPr txBox="1"/>
          <p:nvPr/>
        </p:nvSpPr>
        <p:spPr>
          <a:xfrm>
            <a:off x="533400" y="1676400"/>
            <a:ext cx="7620000" cy="740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Calibri Light" panose="020F0302020204030204" pitchFamily="34" charset="0"/>
                <a:cs typeface="Calibri Light" panose="020F0302020204030204" pitchFamily="34" charset="0"/>
              </a:rPr>
              <a:t>No specific standard/format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Calibri Light" panose="020F0302020204030204" pitchFamily="34" charset="0"/>
                <a:cs typeface="Calibri Light" panose="020F0302020204030204" pitchFamily="34" charset="0"/>
              </a:rPr>
              <a:t>Only one submission per team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Calibri Light" panose="020F0302020204030204" pitchFamily="34" charset="0"/>
                <a:cs typeface="Calibri Light" panose="020F0302020204030204" pitchFamily="34" charset="0"/>
              </a:rPr>
              <a:t>Must contain the team members names and IDs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Calibri Light" panose="020F0302020204030204" pitchFamily="34" charset="0"/>
                <a:cs typeface="Calibri Light" panose="020F0302020204030204" pitchFamily="34" charset="0"/>
              </a:rPr>
              <a:t>500 – 1200 words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Calibri Light" panose="020F0302020204030204" pitchFamily="34" charset="0"/>
                <a:cs typeface="Calibri Light" panose="020F0302020204030204" pitchFamily="34" charset="0"/>
              </a:rPr>
              <a:t>Report must be divided in sections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Calibri Light" panose="020F0302020204030204" pitchFamily="34" charset="0"/>
                <a:cs typeface="Calibri Light" panose="020F0302020204030204" pitchFamily="34" charset="0"/>
              </a:rPr>
              <a:t>&lt;= 12 font size only</a:t>
            </a:r>
          </a:p>
          <a:p>
            <a:pPr algn="just"/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EE04-5502-5D43-ACB6-2705D1DF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1362075"/>
          </a:xfrm>
        </p:spPr>
        <p:txBody>
          <a:bodyPr/>
          <a:lstStyle/>
          <a:p>
            <a:r>
              <a:rPr lang="en-US" b="0" dirty="0"/>
              <a:t>Leftover( 20 %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EA695-58B4-FA4C-8529-CDC37A0D4415}"/>
              </a:ext>
            </a:extLst>
          </p:cNvPr>
          <p:cNvSpPr txBox="1"/>
          <p:nvPr/>
        </p:nvSpPr>
        <p:spPr>
          <a:xfrm>
            <a:off x="533400" y="1676400"/>
            <a:ext cx="762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Calibri Light" panose="020F0302020204030204" pitchFamily="34" charset="0"/>
                <a:cs typeface="Calibri Light" panose="020F0302020204030204" pitchFamily="34" charset="0"/>
              </a:rPr>
              <a:t>Questions asked during presentation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Calibri Light" panose="020F0302020204030204" pitchFamily="34" charset="0"/>
                <a:cs typeface="Calibri Light" panose="020F0302020204030204" pitchFamily="34" charset="0"/>
              </a:rPr>
              <a:t>Interaction during class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2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427931" y="2971681"/>
            <a:ext cx="6345302" cy="857473"/>
          </a:xfrm>
          <a:prstGeom prst="rect">
            <a:avLst/>
          </a:prstGeom>
          <a:noFill/>
          <a:ln>
            <a:noFill/>
          </a:ln>
        </p:spPr>
        <p:txBody>
          <a:bodyPr vert="horz" lIns="68587" tIns="34284" rIns="68587" bIns="34284" rtlCol="0" anchor="ctr" anchorCtr="0">
            <a:noAutofit/>
          </a:bodyPr>
          <a:lstStyle/>
          <a:p>
            <a:pPr lvl="0">
              <a:buSzPct val="25000"/>
            </a:pPr>
            <a:r>
              <a:rPr lang="en-US" sz="3001" dirty="0"/>
              <a:t>Modifying and Rewriting Software</a:t>
            </a:r>
          </a:p>
        </p:txBody>
      </p:sp>
    </p:spTree>
    <p:extLst>
      <p:ext uri="{BB962C8B-B14F-4D97-AF65-F5344CB8AC3E}">
        <p14:creationId xmlns:p14="http://schemas.microsoft.com/office/powerpoint/2010/main" val="348312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Install Software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u="none" strike="noStrike" cap="none" dirty="0">
                <a:solidFill>
                  <a:schemeClr val="dk1"/>
                </a:solidFill>
                <a:sym typeface="Calibri"/>
              </a:rPr>
              <a:t>Windows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u="none" strike="noStrike" cap="none" dirty="0">
                <a:solidFill>
                  <a:schemeClr val="dk1"/>
                </a:solidFill>
                <a:sym typeface="Calibri"/>
              </a:rPr>
              <a:t>Install shield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u="none" strike="noStrike" cap="none" dirty="0">
                <a:solidFill>
                  <a:schemeClr val="dk1"/>
                </a:solidFill>
                <a:sym typeface="Calibri"/>
              </a:rPr>
              <a:t>Microsoft/Windows Installer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u="none" strike="noStrike" cap="none" dirty="0">
                <a:solidFill>
                  <a:schemeClr val="dk1"/>
                </a:solidFill>
                <a:sym typeface="Calibri"/>
              </a:rPr>
              <a:t>OS X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u="none" strike="noStrike" cap="none" dirty="0">
                <a:solidFill>
                  <a:schemeClr val="dk1"/>
                </a:solidFill>
                <a:sym typeface="Calibri"/>
              </a:rPr>
              <a:t>Drag and drop from .dmg mount -&gt; Applications folder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u="none" strike="noStrike" cap="none" dirty="0">
                <a:solidFill>
                  <a:schemeClr val="dk1"/>
                </a:solidFill>
                <a:sym typeface="Calibri"/>
              </a:rPr>
              <a:t>Linux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u="none" strike="noStrike" cap="none" dirty="0">
                <a:solidFill>
                  <a:schemeClr val="dk1"/>
                </a:solidFill>
                <a:sym typeface="Calibri"/>
              </a:rPr>
              <a:t>rpm(</a:t>
            </a:r>
            <a:r>
              <a:rPr lang="en-US" sz="2380" u="none" strike="noStrike" cap="none" dirty="0" err="1">
                <a:solidFill>
                  <a:schemeClr val="dk1"/>
                </a:solidFill>
                <a:sym typeface="Calibri"/>
              </a:rPr>
              <a:t>Redhat</a:t>
            </a:r>
            <a:r>
              <a:rPr lang="en-US" sz="2380" u="none" strike="noStrike" cap="none" dirty="0">
                <a:solidFill>
                  <a:schemeClr val="dk1"/>
                </a:solidFill>
                <a:sym typeface="Calibri"/>
              </a:rPr>
              <a:t> Package Management)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u="none" strike="noStrike" cap="none" dirty="0">
                <a:solidFill>
                  <a:schemeClr val="dk1"/>
                </a:solidFill>
                <a:sym typeface="Calibri"/>
              </a:rPr>
              <a:t>RedHat Linux (.rpm)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u="none" strike="noStrike" cap="none" dirty="0">
                <a:solidFill>
                  <a:schemeClr val="dk1"/>
                </a:solidFill>
                <a:sym typeface="Calibri"/>
              </a:rPr>
              <a:t>apt-get(Advanced Package Tool)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u="none" strike="noStrike" cap="none" dirty="0">
                <a:solidFill>
                  <a:schemeClr val="dk1"/>
                </a:solidFill>
                <a:sym typeface="Calibri"/>
              </a:rPr>
              <a:t>Debian Linux, Ubuntu Linux (.deb)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1" u="none" strike="noStrike" cap="none" dirty="0">
                <a:solidFill>
                  <a:schemeClr val="dk1"/>
                </a:solidFill>
                <a:sym typeface="Calibri"/>
              </a:rPr>
              <a:t>Good old build process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b="1" u="none" strike="noStrike" cap="none" dirty="0">
                <a:solidFill>
                  <a:schemeClr val="dk1"/>
                </a:solidFill>
                <a:sym typeface="Calibri"/>
              </a:rPr>
              <a:t>configure, make, make install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SzPct val="99166"/>
              <a:buFont typeface="Arial"/>
              <a:buNone/>
            </a:pPr>
            <a:endParaRPr sz="238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1099</Words>
  <Application>Microsoft Macintosh PowerPoint</Application>
  <PresentationFormat>On-screen Show (4:3)</PresentationFormat>
  <Paragraphs>239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Noto Sans Symbols</vt:lpstr>
      <vt:lpstr>Office Theme</vt:lpstr>
      <vt:lpstr>CS35L Software Construction Laboratory  Lab 1: Nandan Parikh Week 3; Lecture 1 </vt:lpstr>
      <vt:lpstr>QUESTIONS?</vt:lpstr>
      <vt:lpstr>Useful Links</vt:lpstr>
      <vt:lpstr>Week 10 Logistics</vt:lpstr>
      <vt:lpstr>Presentation Rubric ( 40 % )</vt:lpstr>
      <vt:lpstr>Report Rubric ( 40 % )</vt:lpstr>
      <vt:lpstr>Leftover( 20 % )</vt:lpstr>
      <vt:lpstr>Modifying and Rewriting Software</vt:lpstr>
      <vt:lpstr>How to Install Software</vt:lpstr>
      <vt:lpstr>Decompressing Files</vt:lpstr>
      <vt:lpstr>Compilation Process</vt:lpstr>
      <vt:lpstr>Command-Line Compilation</vt:lpstr>
      <vt:lpstr>What if…</vt:lpstr>
      <vt:lpstr>What if…</vt:lpstr>
      <vt:lpstr>Make</vt:lpstr>
      <vt:lpstr>Makefile Example</vt:lpstr>
      <vt:lpstr>Build Process</vt:lpstr>
      <vt:lpstr>Lab 3</vt:lpstr>
      <vt:lpstr>Getting Set Up (Step 1)</vt:lpstr>
      <vt:lpstr>Building coreutils (Step 2)</vt:lpstr>
      <vt:lpstr>Reproduce Bug (Step 3)</vt:lpstr>
      <vt:lpstr>Patching</vt:lpstr>
      <vt:lpstr>Applying a Patch</vt:lpstr>
      <vt:lpstr>diff Unified Format</vt:lpstr>
      <vt:lpstr>EXAMPLE…</vt:lpstr>
      <vt:lpstr>Patching and Building (Steps 4 &amp; 5)</vt:lpstr>
      <vt:lpstr>Testing Fix (Step 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Nandan Atul Parikh</cp:lastModifiedBy>
  <cp:revision>56</cp:revision>
  <cp:lastPrinted>2018-04-24T20:46:21Z</cp:lastPrinted>
  <dcterms:modified xsi:type="dcterms:W3CDTF">2019-04-13T02:54:48Z</dcterms:modified>
</cp:coreProperties>
</file>