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2"/>
  </p:notesMasterIdLst>
  <p:sldIdLst>
    <p:sldId id="284" r:id="rId3"/>
    <p:sldId id="285" r:id="rId4"/>
    <p:sldId id="302" r:id="rId5"/>
    <p:sldId id="257" r:id="rId6"/>
    <p:sldId id="279" r:id="rId7"/>
    <p:sldId id="280" r:id="rId8"/>
    <p:sldId id="259" r:id="rId9"/>
    <p:sldId id="281" r:id="rId10"/>
    <p:sldId id="282" r:id="rId11"/>
    <p:sldId id="276" r:id="rId12"/>
    <p:sldId id="283" r:id="rId13"/>
    <p:sldId id="260" r:id="rId14"/>
    <p:sldId id="261" r:id="rId15"/>
    <p:sldId id="262" r:id="rId16"/>
    <p:sldId id="263" r:id="rId17"/>
    <p:sldId id="264" r:id="rId18"/>
    <p:sldId id="265" r:id="rId19"/>
    <p:sldId id="300" r:id="rId20"/>
    <p:sldId id="294" r:id="rId21"/>
    <p:sldId id="295" r:id="rId22"/>
    <p:sldId id="258" r:id="rId23"/>
    <p:sldId id="301" r:id="rId24"/>
    <p:sldId id="266" r:id="rId25"/>
    <p:sldId id="267" r:id="rId26"/>
    <p:sldId id="270" r:id="rId27"/>
    <p:sldId id="275" r:id="rId28"/>
    <p:sldId id="272" r:id="rId29"/>
    <p:sldId id="268" r:id="rId30"/>
    <p:sldId id="269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7111A-B485-41E5-8C50-78CD85CD71E0}">
  <a:tblStyle styleId="{A8D7111A-B485-41E5-8C50-78CD85CD71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/>
    <p:restoredTop sz="94351"/>
  </p:normalViewPr>
  <p:slideViewPr>
    <p:cSldViewPr>
      <p:cViewPr varScale="1">
        <p:scale>
          <a:sx n="75" d="100"/>
          <a:sy n="75" d="100"/>
        </p:scale>
        <p:origin x="2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77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721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6423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309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28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51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41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82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forbeginners.com/argparse/argparse-tutoria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iyELlNlWcSR7R5XTjhoL_YOx2NLOeXy5" TargetMode="External"/><Relationship Id="rId2" Type="http://schemas.openxmlformats.org/officeDocument/2006/relationships/hyperlink" Target="https://docs.google.com/spreadsheets/d/1IpK8y2bchrrJwaXw7J0dWyZuGkq7spnBESyhwcMd2yU/edit?usp=sharing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736" y="2132518"/>
            <a:ext cx="6859786" cy="2629585"/>
          </a:xfrm>
        </p:spPr>
        <p:txBody>
          <a:bodyPr/>
          <a:lstStyle/>
          <a:p>
            <a:pPr algn="ctr"/>
            <a:r>
              <a:rPr lang="en-US" sz="3601" dirty="0"/>
              <a:t>CS35L Software Construction Laboratory</a:t>
            </a:r>
            <a:br>
              <a:rPr lang="en-US" sz="3601" dirty="0"/>
            </a:br>
            <a:br>
              <a:rPr lang="en-US" sz="3601" dirty="0"/>
            </a:br>
            <a:r>
              <a:rPr lang="en-US" sz="2101" dirty="0"/>
              <a:t>Lab 1: Nandan Parikh</a:t>
            </a:r>
            <a:br>
              <a:rPr lang="en-US" sz="2401" dirty="0"/>
            </a:br>
            <a:r>
              <a:rPr lang="en-US" sz="1500" dirty="0"/>
              <a:t>Week 3; Lecture 2</a:t>
            </a:r>
            <a:br>
              <a:rPr lang="en-US" sz="1500" dirty="0"/>
            </a:b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21975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Decision Making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#!/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usr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/bin/python</a:t>
            </a:r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= 100 </a:t>
            </a:r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if (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== 100 ) : </a:t>
            </a:r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print ”Correct”</a:t>
            </a:r>
          </a:p>
          <a:p>
            <a:pPr marL="0" lvl="0" indent="-342900">
              <a:spcBef>
                <a:spcPts val="0"/>
              </a:spcBef>
              <a:buClrTx/>
              <a:buSzTx/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print "Good bye!"</a:t>
            </a:r>
            <a:endParaRPr lang="en-US" sz="2800" b="0" i="0" u="none" strike="noStrike" cap="none" dirty="0">
              <a:solidFill>
                <a:schemeClr val="bg1">
                  <a:lumMod val="50000"/>
                </a:schemeClr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889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List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data structure in Python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python list is like a C array but much more: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(mutable)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expands as new items are added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Heterogeneous: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hold objects of different types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access elements?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List_name[index]</a:t>
            </a:r>
          </a:p>
        </p:txBody>
      </p:sp>
    </p:spTree>
    <p:extLst>
      <p:ext uri="{BB962C8B-B14F-4D97-AF65-F5344CB8AC3E}">
        <p14:creationId xmlns:p14="http://schemas.microsoft.com/office/powerpoint/2010/main" val="35101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32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 = [123, 3.0, ‘hello!’]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32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print t[0]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32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print t[1]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32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print t[2]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Merging Lists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32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list1 = [1, 2, 3, 4]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32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list2 = [5, 6, 7, 8]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</a:t>
            </a:r>
            <a:r>
              <a:rPr lang="en-US" sz="32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merged_list</a:t>
            </a:r>
            <a:r>
              <a:rPr lang="en-US" sz="32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= list1 + list2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&gt;&gt;&gt; print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merged_list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buClr>
                <a:srgbClr val="7F7F7F"/>
              </a:buClr>
              <a:buSzPct val="100000"/>
              <a:buFont typeface="Arial"/>
              <a:buChar char="–"/>
            </a:pPr>
            <a:r>
              <a:rPr lang="en-US" sz="2800" b="1" i="0" u="none" strike="noStrike" cap="none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Output: [1, 2, 3, 4, 5, 6, 7, 8]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Dictionary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hash table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key-value (pair) storage capability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{}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creates an EMPTY dictionary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are unique, values are not!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must be immutable (strings, numbers, tuples)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219200" y="16002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= {}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 = “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paris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”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[‘japan’] = “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tokyo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endParaRPr lang="en-US" sz="2400" b="0" i="0" u="none" strike="noStrike" cap="none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print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germany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 = “berlin”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if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 =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”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paris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”):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 	print “Correct!”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rint “Wrong!”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[‘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france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’]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del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Calibri"/>
              </a:rPr>
              <a:t>dict</a:t>
            </a:r>
            <a:endParaRPr lang="en-US" sz="2400" b="0" i="0" u="none" strike="noStrike" cap="none" dirty="0">
              <a:solidFill>
                <a:schemeClr val="dk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list1: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 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4"/>
          </p:nvPr>
        </p:nvSpPr>
        <p:spPr>
          <a:xfrm>
            <a:off x="4497387" y="2174875"/>
            <a:ext cx="4189412" cy="3951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range(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(list1)):</a:t>
            </a: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57200" y="1371600"/>
            <a:ext cx="8077199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list1 = [‘Mary’, ‘had’, ‘a’, ‘little’, ‘lamb’]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4191000" y="2209800"/>
            <a:ext cx="0" cy="411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9" y="381000"/>
            <a:ext cx="823658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654" y="1219200"/>
            <a:ext cx="7581745" cy="465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350"/>
              </a:spcBef>
            </a:pPr>
            <a:r>
              <a:rPr lang="en-IN" sz="1500" u="sng" dirty="0">
                <a:latin typeface="Arial" panose="020B0604020202020204" pitchFamily="34" charset="0"/>
              </a:rPr>
              <a:t>Python split using delimiter:</a:t>
            </a:r>
            <a:endParaRPr lang="en-IN" sz="1500" dirty="0"/>
          </a:p>
          <a:p>
            <a:pPr>
              <a:spcBef>
                <a:spcPts val="1350"/>
              </a:spcBef>
            </a:pPr>
            <a:r>
              <a:rPr lang="en-IN" sz="1500" dirty="0">
                <a:latin typeface="Arial" panose="020B0604020202020204" pitchFamily="34" charset="0"/>
              </a:rPr>
              <a:t>&gt;&gt;&gt; x = “blue, red, green”</a:t>
            </a:r>
            <a:endParaRPr lang="en-IN" sz="1500" dirty="0"/>
          </a:p>
          <a:p>
            <a:pPr>
              <a:spcBef>
                <a:spcPts val="1350"/>
              </a:spcBef>
            </a:pPr>
            <a:r>
              <a:rPr lang="en-IN" sz="1500" dirty="0">
                <a:latin typeface="Arial" panose="020B0604020202020204" pitchFamily="34" charset="0"/>
              </a:rPr>
              <a:t>&gt;&gt;&gt; </a:t>
            </a:r>
            <a:r>
              <a:rPr lang="en-IN" sz="1500" dirty="0" err="1">
                <a:latin typeface="Arial" panose="020B0604020202020204" pitchFamily="34" charset="0"/>
              </a:rPr>
              <a:t>x.split</a:t>
            </a:r>
            <a:r>
              <a:rPr lang="en-IN" sz="1500" dirty="0">
                <a:latin typeface="Arial" panose="020B0604020202020204" pitchFamily="34" charset="0"/>
              </a:rPr>
              <a:t>(“,”)  #”,” is a delimiter here</a:t>
            </a:r>
            <a:endParaRPr lang="en-IN" sz="1500" dirty="0"/>
          </a:p>
          <a:p>
            <a:pPr>
              <a:spcBef>
                <a:spcPts val="1350"/>
              </a:spcBef>
            </a:pPr>
            <a:r>
              <a:rPr lang="en-IN" sz="1500" dirty="0">
                <a:latin typeface="Arial" panose="020B0604020202020204" pitchFamily="34" charset="0"/>
              </a:rPr>
              <a:t>Output: [‘blue’, ‘red’, ‘green’]</a:t>
            </a:r>
            <a:endParaRPr lang="en-IN" sz="1500" dirty="0"/>
          </a:p>
          <a:p>
            <a:pPr>
              <a:spcBef>
                <a:spcPts val="1350"/>
              </a:spcBef>
            </a:pPr>
            <a:r>
              <a:rPr lang="en-IN" sz="1500" dirty="0">
                <a:latin typeface="Arial" panose="020B0604020202020204" pitchFamily="34" charset="0"/>
              </a:rPr>
              <a:t>&gt;&gt;&gt; a, b, c = </a:t>
            </a:r>
            <a:r>
              <a:rPr lang="en-IN" sz="1500" dirty="0" err="1">
                <a:latin typeface="Arial" panose="020B0604020202020204" pitchFamily="34" charset="0"/>
              </a:rPr>
              <a:t>x.split</a:t>
            </a:r>
            <a:r>
              <a:rPr lang="en-IN" sz="1500" dirty="0">
                <a:latin typeface="Arial" panose="020B0604020202020204" pitchFamily="34" charset="0"/>
              </a:rPr>
              <a:t>(“,”)</a:t>
            </a:r>
            <a:endParaRPr lang="en-IN" sz="1500" dirty="0"/>
          </a:p>
          <a:p>
            <a:pPr>
              <a:spcBef>
                <a:spcPts val="1350"/>
              </a:spcBef>
            </a:pPr>
            <a:r>
              <a:rPr lang="en-IN" sz="1500" dirty="0">
                <a:latin typeface="Arial" panose="020B0604020202020204" pitchFamily="34" charset="0"/>
              </a:rPr>
              <a:t>&gt;&gt;&gt; a</a:t>
            </a:r>
            <a:endParaRPr lang="en-IN" sz="1500" dirty="0"/>
          </a:p>
          <a:p>
            <a:pPr>
              <a:spcBef>
                <a:spcPts val="1350"/>
              </a:spcBef>
            </a:pPr>
            <a:r>
              <a:rPr lang="en-IN" sz="1500" dirty="0">
                <a:latin typeface="Arial" panose="020B0604020202020204" pitchFamily="34" charset="0"/>
              </a:rPr>
              <a:t>‘blue’</a:t>
            </a:r>
            <a:endParaRPr lang="en-IN" sz="1500" dirty="0"/>
          </a:p>
          <a:p>
            <a:pPr>
              <a:spcBef>
                <a:spcPts val="1350"/>
              </a:spcBef>
            </a:pPr>
            <a:r>
              <a:rPr lang="en-IN" sz="1500" dirty="0">
                <a:latin typeface="Arial" panose="020B0604020202020204" pitchFamily="34" charset="0"/>
              </a:rPr>
              <a:t>&gt;&gt;&gt; b</a:t>
            </a:r>
            <a:endParaRPr lang="en-IN" sz="1500" dirty="0"/>
          </a:p>
          <a:p>
            <a:pPr>
              <a:spcBef>
                <a:spcPts val="1350"/>
              </a:spcBef>
            </a:pPr>
            <a:r>
              <a:rPr lang="en-IN" sz="1500" dirty="0">
                <a:latin typeface="Arial" panose="020B0604020202020204" pitchFamily="34" charset="0"/>
              </a:rPr>
              <a:t>‘red’</a:t>
            </a:r>
            <a:endParaRPr lang="en-IN" sz="1500" dirty="0"/>
          </a:p>
          <a:p>
            <a:pPr>
              <a:spcBef>
                <a:spcPts val="1350"/>
              </a:spcBef>
            </a:pPr>
            <a:r>
              <a:rPr lang="en-IN" sz="1500" dirty="0">
                <a:latin typeface="Arial" panose="020B0604020202020204" pitchFamily="34" charset="0"/>
              </a:rPr>
              <a:t>&gt;&gt;&gt; c</a:t>
            </a:r>
            <a:endParaRPr lang="en-IN" sz="1500" dirty="0"/>
          </a:p>
          <a:p>
            <a:pPr>
              <a:spcBef>
                <a:spcPts val="1350"/>
              </a:spcBef>
            </a:pPr>
            <a:r>
              <a:rPr lang="en-IN" sz="1500" dirty="0">
                <a:latin typeface="Arial" panose="020B0604020202020204" pitchFamily="34" charset="0"/>
              </a:rPr>
              <a:t>‘green’</a:t>
            </a:r>
            <a:br>
              <a:rPr lang="en-IN" sz="1500" dirty="0"/>
            </a:br>
            <a:endParaRPr lang="en-IN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1438836" y="533400"/>
            <a:ext cx="5780147" cy="46179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2401" b="1" dirty="0"/>
              <a:t>Python Split</a:t>
            </a:r>
          </a:p>
        </p:txBody>
      </p:sp>
    </p:spTree>
    <p:extLst>
      <p:ext uri="{BB962C8B-B14F-4D97-AF65-F5344CB8AC3E}">
        <p14:creationId xmlns:p14="http://schemas.microsoft.com/office/powerpoint/2010/main" val="8699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485096" y="304800"/>
            <a:ext cx="6173808" cy="857473"/>
          </a:xfrm>
          <a:prstGeom prst="rect">
            <a:avLst/>
          </a:prstGeom>
          <a:noFill/>
          <a:ln>
            <a:noFill/>
          </a:ln>
        </p:spPr>
        <p:txBody>
          <a:bodyPr vert="horz" lIns="68587" tIns="34284" rIns="68587" bIns="34284" rtlCol="0" anchor="ctr" anchorCtr="0">
            <a:noAutofit/>
          </a:bodyPr>
          <a:lstStyle/>
          <a:p>
            <a:pPr>
              <a:buSzPct val="25000"/>
            </a:pPr>
            <a:r>
              <a:rPr lang="en-US" sz="3301" b="1" dirty="0"/>
              <a:t>Functions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485096" y="1828383"/>
            <a:ext cx="6173808" cy="4001542"/>
          </a:xfrm>
          <a:prstGeom prst="rect">
            <a:avLst/>
          </a:prstGeom>
          <a:noFill/>
          <a:ln>
            <a:noFill/>
          </a:ln>
        </p:spPr>
        <p:txBody>
          <a:bodyPr vert="horz" lIns="68587" tIns="34284" rIns="68587" bIns="34284" rtlCol="0" anchor="t" anchorCtr="0">
            <a:noAutofit/>
          </a:bodyPr>
          <a:lstStyle/>
          <a:p>
            <a:pPr marL="0" indent="0">
              <a:buSzPct val="25000"/>
              <a:buNone/>
            </a:pPr>
            <a:r>
              <a:rPr lang="en-US" sz="2400" dirty="0"/>
              <a:t>A function is a block of organized, reusable code that is used to perform a single, related action. They provide better modularity for your application and a high degree of code reusing.</a:t>
            </a:r>
          </a:p>
          <a:p>
            <a:pPr marL="0" indent="0">
              <a:buSzPct val="25000"/>
              <a:buNone/>
            </a:pPr>
            <a:endParaRPr lang="en-US" sz="2400" dirty="0"/>
          </a:p>
          <a:p>
            <a:pPr marL="0" indent="0">
              <a:buSzPct val="25000"/>
              <a:buNone/>
            </a:pPr>
            <a:r>
              <a:rPr lang="en-US" sz="2400" dirty="0"/>
              <a:t>Syntax:</a:t>
            </a:r>
          </a:p>
          <a:p>
            <a:pPr marL="0" indent="0">
              <a:buSzPct val="25000"/>
              <a:buNone/>
            </a:pPr>
            <a:r>
              <a:rPr lang="en-US" sz="2400" dirty="0"/>
              <a:t>def </a:t>
            </a:r>
            <a:r>
              <a:rPr lang="en-US" sz="2400" dirty="0" err="1"/>
              <a:t>function_name</a:t>
            </a:r>
            <a:r>
              <a:rPr lang="en-US" sz="2400" dirty="0"/>
              <a:t>( parameters ):</a:t>
            </a:r>
          </a:p>
          <a:p>
            <a:pPr marL="0" indent="0">
              <a:buSzPct val="25000"/>
              <a:buNone/>
            </a:pPr>
            <a:r>
              <a:rPr lang="en-US" sz="2400" dirty="0"/>
              <a:t>	#code inside the function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127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127C-4A2B-8147-A1B1-F21947503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D32E9-D7C5-C64A-ABC6-7585B3AF1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371600" y="342096"/>
            <a:ext cx="6173808" cy="857473"/>
          </a:xfrm>
          <a:prstGeom prst="rect">
            <a:avLst/>
          </a:prstGeom>
          <a:noFill/>
          <a:ln>
            <a:noFill/>
          </a:ln>
        </p:spPr>
        <p:txBody>
          <a:bodyPr vert="horz" lIns="68587" tIns="34284" rIns="68587" bIns="34284" rtlCol="0" anchor="ctr" anchorCtr="0">
            <a:noAutofit/>
          </a:bodyPr>
          <a:lstStyle/>
          <a:p>
            <a:pPr>
              <a:buSzPct val="25000"/>
            </a:pPr>
            <a:r>
              <a:rPr lang="en-US" sz="3301" b="1" dirty="0"/>
              <a:t>Functions examples 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485096" y="838200"/>
            <a:ext cx="6515904" cy="3922142"/>
          </a:xfrm>
          <a:prstGeom prst="rect">
            <a:avLst/>
          </a:prstGeom>
          <a:noFill/>
          <a:ln>
            <a:noFill/>
          </a:ln>
        </p:spPr>
        <p:txBody>
          <a:bodyPr vert="horz" lIns="68587" tIns="34284" rIns="68587" bIns="34284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Example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def </a:t>
            </a:r>
            <a:r>
              <a:rPr lang="en-US" sz="2000" i="1" dirty="0" err="1"/>
              <a:t>printme</a:t>
            </a:r>
            <a:r>
              <a:rPr lang="en-US" sz="2000" i="1" dirty="0"/>
              <a:t>(</a:t>
            </a:r>
            <a:r>
              <a:rPr lang="en-US" sz="2000" i="1" dirty="0" err="1"/>
              <a:t>new_string</a:t>
            </a:r>
            <a:r>
              <a:rPr lang="en-US" sz="2000" i="1" dirty="0"/>
              <a:t>): #string is a parameter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#This prints a passed string into this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print </a:t>
            </a:r>
            <a:r>
              <a:rPr lang="en-US" sz="2000" i="1" dirty="0" err="1"/>
              <a:t>new_string</a:t>
            </a:r>
            <a:endParaRPr lang="en-US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return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Example 2</a:t>
            </a:r>
            <a:r>
              <a:rPr lang="en-US" sz="2000" dirty="0"/>
              <a:t>: To print sum of numbers in a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def </a:t>
            </a:r>
            <a:r>
              <a:rPr lang="en-US" sz="2000" i="1" dirty="0" err="1"/>
              <a:t>find_sum</a:t>
            </a:r>
            <a:r>
              <a:rPr lang="en-US" sz="2000" i="1" dirty="0"/>
              <a:t>(</a:t>
            </a:r>
            <a:r>
              <a:rPr lang="en-US" sz="2000" i="1" dirty="0" err="1"/>
              <a:t>new_list</a:t>
            </a:r>
            <a:r>
              <a:rPr lang="en-US" sz="2000" i="1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	sum=0  #initialize variable*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   	for element in </a:t>
            </a:r>
            <a:r>
              <a:rPr lang="en-US" sz="2000" i="1" dirty="0" err="1"/>
              <a:t>new_list</a:t>
            </a:r>
            <a:r>
              <a:rPr lang="en-US" sz="2000" i="1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      		sum = sum + element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    return sum #returns the computed sum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 err="1"/>
              <a:t>answer_variable</a:t>
            </a:r>
            <a:r>
              <a:rPr lang="en-US" sz="2000" i="1" dirty="0"/>
              <a:t>=</a:t>
            </a:r>
            <a:r>
              <a:rPr lang="en-US" sz="2000" i="1" dirty="0" err="1"/>
              <a:t>find_sum</a:t>
            </a:r>
            <a:r>
              <a:rPr lang="en-US" sz="2000" i="1" dirty="0"/>
              <a:t>([2,3,4,5]) #function call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print </a:t>
            </a:r>
            <a:r>
              <a:rPr lang="en-US" sz="2000" i="1" dirty="0" err="1"/>
              <a:t>answer_variable</a:t>
            </a:r>
            <a:endParaRPr lang="en-US" sz="2000" i="1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* # are used for putting comments</a:t>
            </a:r>
          </a:p>
        </p:txBody>
      </p:sp>
    </p:spTree>
    <p:extLst>
      <p:ext uri="{BB962C8B-B14F-4D97-AF65-F5344CB8AC3E}">
        <p14:creationId xmlns:p14="http://schemas.microsoft.com/office/powerpoint/2010/main" val="8997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Optparse Library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library for parsing command-line options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entered on the command line and passed in to the script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sys.argv[1:] (sys.argv[0] is the name of the program being executed)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supplies extra information to customize the execution of a program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Argument: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argument that follows an option and is closely associated with it. It is consumed from the argument list when the option is</a:t>
            </a:r>
          </a:p>
          <a:p>
            <a:pPr marL="0" marR="0" lvl="0" indent="0" algn="l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288C-E20E-3142-8A50-76A8ED6F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module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B8143F-BD68-DB48-AC23-E3D65D872D94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90600" y="1417637"/>
            <a:ext cx="7696199" cy="47085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https://www.pythonforbeginners.com/argparse/argparse-tutorial</a:t>
            </a: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3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</a:t>
            </a:r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 file and a number </a:t>
            </a:r>
            <a:r>
              <a:rPr lang="en-US" sz="3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marL="742950" marR="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3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lines from </a:t>
            </a:r>
            <a:r>
              <a:rPr lang="en-US" sz="35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familiar with language + understand what code does</a:t>
            </a: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some questions about script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(Q3, Q4)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utility in python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randline.py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</a:t>
            </a:r>
            <a:r>
              <a:rPr lang="en-US" sz="212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</a:t>
            </a: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–n 3 filename (need execute permission)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12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</a:t>
            </a: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–n 3 filename (no execute permission)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randline.py</a:t>
            </a: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3 command-line arguments:  </a:t>
            </a:r>
          </a:p>
          <a:p>
            <a:pPr lvl="1" indent="-285750">
              <a:lnSpc>
                <a:spcPct val="80000"/>
              </a:lnSpc>
              <a:spcBef>
                <a:spcPts val="425"/>
              </a:spcBef>
              <a:buSzPct val="101190"/>
            </a:pPr>
            <a:r>
              <a:rPr lang="en-US" sz="2125" dirty="0"/>
              <a:t>filename: file to choose lines from</a:t>
            </a:r>
          </a:p>
          <a:p>
            <a:pPr lvl="2" indent="-228600">
              <a:lnSpc>
                <a:spcPct val="80000"/>
              </a:lnSpc>
              <a:spcBef>
                <a:spcPts val="425"/>
              </a:spcBef>
              <a:buSzPct val="101190"/>
            </a:pPr>
            <a:r>
              <a:rPr lang="en-US" sz="2125" b="1" dirty="0"/>
              <a:t>argument</a:t>
            </a:r>
            <a:r>
              <a:rPr lang="en-US" sz="2125" dirty="0"/>
              <a:t> to script</a:t>
            </a:r>
            <a:endParaRPr lang="en-US" sz="21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specifies the number of lines to write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–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number of lines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argument </a:t>
            </a: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n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None/>
            </a:pPr>
            <a:endParaRPr sz="21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101190"/>
              <a:buFont typeface="Arial"/>
              <a:buChar char="•"/>
            </a:pPr>
            <a:r>
              <a:rPr lang="en-US" sz="21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3 random lines from the input 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shuf.py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the options for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--input-range (-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--head-count (-n)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--repeat (-r)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--help</a:t>
            </a:r>
          </a:p>
          <a:p>
            <a:pPr indent="-285750"/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all type of arguments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names and ‘–’ for stdin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Any number of non-option arguments</a:t>
            </a:r>
          </a:p>
          <a:p>
            <a:pPr marL="514350" indent="-457200"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3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shuf.py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– this should end up working almost exactly like the utility ‘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’ </a:t>
            </a:r>
          </a:p>
          <a:p>
            <a:pPr lvl="1" indent="-28575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Check $ man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for extensive documentation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randline.py as a starting point!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to accomplish logical task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source code (Optional) :</a:t>
            </a: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in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you an idea of the logic behind the operation that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argparse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module instead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optparse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add your own options to the parser</a:t>
            </a:r>
          </a:p>
          <a:p>
            <a:pPr lvl="1" indent="-285750">
              <a:lnSpc>
                <a:spcPct val="90000"/>
              </a:lnSpc>
              <a:spcBef>
                <a:spcPts val="518"/>
              </a:spcBef>
              <a:buSzPct val="99615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--repeat --echo etc</a:t>
            </a:r>
          </a:p>
        </p:txBody>
      </p:sp>
    </p:spTree>
    <p:extLst>
      <p:ext uri="{BB962C8B-B14F-4D97-AF65-F5344CB8AC3E}">
        <p14:creationId xmlns:p14="http://schemas.microsoft.com/office/powerpoint/2010/main" val="502429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Homework 3 Hints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If you are unsure of how something should be output, run a test using existing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shuf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utility!</a:t>
            </a:r>
          </a:p>
          <a:p>
            <a:pPr lvl="1" indent="-28575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Important : Create your own test inputs </a:t>
            </a:r>
          </a:p>
          <a:p>
            <a:pPr lvl="1" indent="-28575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Debug!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Q4: Python 3 vs. Python 2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3 is installed in 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/local/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/bin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PATH=/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/local/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/bin:$PATH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Python Walk-Through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43434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#!/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/bin/python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random, sys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optparse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OptionParser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3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randline</a:t>
            </a:r>
            <a:r>
              <a:rPr lang="en-US" sz="13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__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__(self, filename):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f = open (filename, 'r')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self.lines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f.readlines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f.close</a:t>
            </a:r>
            <a:r>
              <a:rPr lang="en-US" sz="13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 ()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chooseline</a:t>
            </a:r>
            <a:r>
              <a:rPr lang="en-US" sz="13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(self):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	return </a:t>
            </a:r>
            <a:r>
              <a:rPr lang="en-US" sz="13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random.choice</a:t>
            </a:r>
            <a:r>
              <a:rPr lang="en-US" sz="13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self.lines</a:t>
            </a:r>
            <a:r>
              <a:rPr lang="en-US" sz="13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endParaRPr sz="13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endParaRPr lang="en-US" sz="1400" b="1" i="0" u="none" strike="noStrike" cap="none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main():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version_msg</a:t>
            </a:r>
            <a:r>
              <a:rPr lang="en-US" sz="14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 = "%</a:t>
            </a:r>
            <a:r>
              <a:rPr lang="en-US" sz="14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prog</a:t>
            </a:r>
            <a:r>
              <a:rPr lang="en-US" sz="14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 2.0"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usage_msg</a:t>
            </a: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= """%</a:t>
            </a:r>
            <a:r>
              <a:rPr lang="en-US" sz="14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prog</a:t>
            </a: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[OPTION]...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FILE Output randomly selected lines from FILE.""" 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Tells the shell which interpreter to use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D5F00"/>
                </a:solidFill>
                <a:latin typeface="Arial"/>
                <a:ea typeface="Arial"/>
                <a:cs typeface="Arial"/>
                <a:sym typeface="Arial"/>
              </a:rPr>
              <a:t>Import statements, similar to include statements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OptionParser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class from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optparse</a:t>
            </a: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module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D5F00"/>
                </a:solidFill>
                <a:latin typeface="Arial"/>
                <a:ea typeface="Arial"/>
                <a:cs typeface="Arial"/>
                <a:sym typeface="Arial"/>
              </a:rPr>
              <a:t>The beginning of the class statement: </a:t>
            </a:r>
            <a:r>
              <a:rPr lang="en-US" sz="1400" b="0" i="0" u="none" strike="noStrike" cap="none" dirty="0" err="1">
                <a:solidFill>
                  <a:srgbClr val="FD5F00"/>
                </a:solidFill>
                <a:latin typeface="Arial"/>
                <a:ea typeface="Arial"/>
                <a:cs typeface="Arial"/>
                <a:sym typeface="Arial"/>
              </a:rPr>
              <a:t>randline</a:t>
            </a:r>
            <a:endParaRPr lang="en-US" sz="1400" b="0" i="0" u="none" strike="noStrike" cap="none" dirty="0">
              <a:solidFill>
                <a:srgbClr val="FD5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constructor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FD5F00"/>
                </a:solidFill>
                <a:latin typeface="Arial"/>
                <a:ea typeface="Arial"/>
                <a:cs typeface="Arial"/>
                <a:sym typeface="Arial"/>
              </a:rPr>
              <a:t>Creates a file handle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Reads the file into a list of strings called lines</a:t>
            </a:r>
            <a:endParaRPr lang="en-US" sz="1300" dirty="0"/>
          </a:p>
          <a:p>
            <a:pPr marL="0" marR="0" lvl="0" indent="0" algn="l" rtl="0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FD5F00"/>
                </a:solidFill>
                <a:latin typeface="Arial"/>
                <a:ea typeface="Arial"/>
                <a:cs typeface="Arial"/>
                <a:sym typeface="Arial"/>
              </a:rPr>
              <a:t>Close the file</a:t>
            </a: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beginning of a function belonging to </a:t>
            </a:r>
            <a:r>
              <a:rPr lang="en-US" sz="14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randline</a:t>
            </a:r>
            <a:endParaRPr lang="en-US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D5F00"/>
                </a:solidFill>
                <a:latin typeface="Arial"/>
                <a:ea typeface="Arial"/>
                <a:cs typeface="Arial"/>
                <a:sym typeface="Arial"/>
              </a:rPr>
              <a:t>Randomly select a number between 0 and the size of lines and returns the line corresponding to the randomly selected number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endParaRPr lang="en-US"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beginning of main function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D5F00"/>
                </a:solidFill>
                <a:latin typeface="Arial"/>
                <a:ea typeface="Arial"/>
                <a:cs typeface="Arial"/>
                <a:sym typeface="Arial"/>
              </a:rPr>
              <a:t>version message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usage message </a:t>
            </a:r>
          </a:p>
          <a:p>
            <a:pPr marL="0" marR="0" lvl="0" indent="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Walk-Through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40385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 =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OptionParser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(version=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version_msg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			usage=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usage_msg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parser.add_option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("-n", "--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action="store",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default=1, help="output NUMLINES 	lines (default 1)")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options,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parser.parse_args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sys.argv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[1:])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options.numlines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("invalid NUMLINES: {0}". 			format(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options.numlines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 &lt; 0: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("negative count: {0}". 		      format(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) != 1: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("wrong number of operands")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input_file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[0]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    generator = 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randline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input_file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for index in range(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numlines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sys.stdout.write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generator.chooseline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())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IOError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as (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parser.error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("I/O error({0}): {1}". format(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 b="1" i="0" u="none" strike="noStrike" cap="none" dirty="0" err="1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strerror</a:t>
            </a:r>
            <a:r>
              <a:rPr lang="en-US" sz="1000" b="1" i="0" u="none" strike="noStrike" cap="none" dirty="0">
                <a:solidFill>
                  <a:srgbClr val="FD5F00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</a:p>
          <a:p>
            <a:pPr marL="0" marR="0" lvl="0" indent="0" algn="l" rtl="0">
              <a:spcBef>
                <a:spcPts val="2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main()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038599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Creates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OptionParser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instance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Start defining options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 action “store” tells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optparse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to take next  argument and store to the right destination which is “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”.  </a:t>
            </a: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Set the default value of “</a:t>
            </a:r>
            <a:r>
              <a:rPr lang="en-US" sz="1200" b="1" i="0" u="none" strike="noStrike" cap="none" dirty="0" err="1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” to 1 and help message.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options: an object containing all option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list of positional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leftover after parsing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Try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get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from options and convert to integer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error message if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 not integer type, replace {0} w/ input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1200" b="1" i="0" u="none" strike="noStrike" cap="none" dirty="0" err="1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 is negative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error message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f length of </a:t>
            </a:r>
            <a:r>
              <a:rPr lang="en-US" sz="1100" b="1" i="0" u="none" strike="noStrike" cap="none" dirty="0" err="1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1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 is not 1 (no file name or more than one file name)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error message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Assign the first and only argument to variable </a:t>
            </a:r>
            <a:r>
              <a:rPr lang="en-US" sz="1200" b="1" i="0" u="none" strike="noStrike" cap="none" dirty="0" err="1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input_file</a:t>
            </a:r>
            <a:endParaRPr lang="en-US" sz="1200" b="1" i="0" u="none" strike="noStrike" cap="none" dirty="0">
              <a:solidFill>
                <a:srgbClr val="FD5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Try block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    instantiate </a:t>
            </a:r>
            <a:r>
              <a:rPr lang="en-US" sz="1200" b="1" i="0" u="none" strike="noStrike" cap="none" dirty="0" err="1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randline</a:t>
            </a: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 object with parameter </a:t>
            </a:r>
            <a:r>
              <a:rPr lang="en-US" sz="1200" b="1" i="0" u="none" strike="noStrike" cap="none" dirty="0" err="1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input_file</a:t>
            </a:r>
            <a:endParaRPr lang="en-US" sz="1200" b="1" i="0" u="none" strike="noStrike" cap="none" dirty="0">
              <a:solidFill>
                <a:srgbClr val="FD5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for loop, iterate from 0 to </a:t>
            </a:r>
            <a:r>
              <a:rPr lang="en-US" sz="12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numlines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– 1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       print the randomly chosen line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Exception handling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    error message in the format of “I/O error (</a:t>
            </a:r>
            <a:r>
              <a:rPr lang="en-US" sz="1200" b="1" i="0" u="none" strike="noStrike" cap="none" dirty="0" err="1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errno</a:t>
            </a:r>
            <a:r>
              <a:rPr lang="en-US" sz="1200" b="1" i="0" u="none" strike="noStrike" cap="none" dirty="0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n-US" sz="1200" b="1" i="0" u="none" strike="noStrike" cap="none" dirty="0" err="1">
                <a:solidFill>
                  <a:srgbClr val="FD5F00"/>
                </a:solidFill>
                <a:latin typeface="Calibri"/>
                <a:ea typeface="Calibri"/>
                <a:cs typeface="Calibri"/>
                <a:sym typeface="Calibri"/>
              </a:rPr>
              <a:t>strerror</a:t>
            </a:r>
            <a:endParaRPr lang="en-US" sz="1200" b="1" i="0" u="none" strike="noStrike" cap="none" dirty="0">
              <a:solidFill>
                <a:srgbClr val="FD5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order to make the Python file a standalone program</a:t>
            </a: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3E13-AC37-D444-9F13-852E4916A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800"/>
            <a:ext cx="7772400" cy="1470024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156C9-7102-7140-98B1-FD80A2BCA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799" cy="35814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Sign up on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this sheet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mentioning Week and Team Members name(s)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Link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for codes discussed in class 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Python?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just a scripting language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language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and interpreted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 is compiled to bytecode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Bytecode interpreted by Python interpreter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as fast as C but easy to learn, read and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it popular?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dirty="0"/>
              <a:t>Uses English keywords frequently where other use different punctuation symbols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dirty="0"/>
              <a:t>Fewer Syntactical Constructions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dirty="0"/>
              <a:t>Automatic Garbage Collection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dirty="0"/>
              <a:t>Easy integration with other programming languages</a:t>
            </a: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2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Modes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Interactive:</a:t>
            </a:r>
          </a:p>
          <a:p>
            <a:pPr lvl="1" indent="-342900">
              <a:lnSpc>
                <a:spcPct val="90000"/>
              </a:lnSpc>
              <a:spcBef>
                <a:spcPts val="0"/>
              </a:spcBef>
              <a:buSzPct val="98666"/>
              <a:buFont typeface="Arial"/>
              <a:buChar char="•"/>
            </a:pPr>
            <a:r>
              <a:rPr lang="en-US" sz="2560" dirty="0"/>
              <a:t>Run commands on the python shell without actually writing a script/program.</a:t>
            </a: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endParaRPr lang="en-US" sz="2960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Mode:</a:t>
            </a:r>
          </a:p>
          <a:p>
            <a:pPr lvl="1" indent="-342900">
              <a:lnSpc>
                <a:spcPct val="90000"/>
              </a:lnSpc>
              <a:spcBef>
                <a:spcPts val="0"/>
              </a:spcBef>
              <a:buSzPct val="98666"/>
              <a:buFont typeface="Arial"/>
              <a:buChar char="•"/>
            </a:pPr>
            <a:r>
              <a:rPr lang="en-US" sz="2560" dirty="0"/>
              <a:t>Type a set of commands into a script</a:t>
            </a:r>
          </a:p>
          <a:p>
            <a:pPr lvl="1" indent="-342900">
              <a:lnSpc>
                <a:spcPct val="90000"/>
              </a:lnSpc>
              <a:spcBef>
                <a:spcPts val="0"/>
              </a:spcBef>
              <a:buSzPct val="98666"/>
              <a:buFont typeface="Arial"/>
              <a:buChar char="•"/>
            </a:pPr>
            <a:r>
              <a:rPr lang="en-US" sz="25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all the commands at once by running the script</a:t>
            </a:r>
          </a:p>
        </p:txBody>
      </p:sp>
    </p:spTree>
    <p:extLst>
      <p:ext uri="{BB962C8B-B14F-4D97-AF65-F5344CB8AC3E}">
        <p14:creationId xmlns:p14="http://schemas.microsoft.com/office/powerpoint/2010/main" val="201438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Variables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35429" y="12954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sensitive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_ (underscore) or letters followed by other letters, underscores or digits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special characters are not allowed as part of the </a:t>
            </a:r>
            <a:r>
              <a:rPr lang="en-US" sz="2800" dirty="0"/>
              <a:t>variable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reserved words may not be used as variable names on their own unless concatenated with other words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Python Variables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35429" y="12954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dirty="0"/>
              <a:t>Python Script: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#!/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usr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/bin/python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counter = 100    # An integer assignment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miles = 1000.0   # A floating point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name = "John"   # A string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print counter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print miles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print name</a:t>
            </a:r>
          </a:p>
        </p:txBody>
      </p:sp>
    </p:spTree>
    <p:extLst>
      <p:ext uri="{BB962C8B-B14F-4D97-AF65-F5344CB8AC3E}">
        <p14:creationId xmlns:p14="http://schemas.microsoft.com/office/powerpoint/2010/main" val="210771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Lines and Indentation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35429" y="1295400"/>
            <a:ext cx="8305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800" dirty="0"/>
              <a:t>No braces to indicate blocks of code for class and function definitions or flow control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dirty="0"/>
              <a:t>Blocks of code are denoted by line indentation, which is why it is strictly enforced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dirty="0"/>
              <a:t>Number of spaces for indentation may be variable but all the statements within the same block must be equally indented</a:t>
            </a:r>
          </a:p>
          <a:p>
            <a:pPr marL="457200" indent="-457200">
              <a:spcBef>
                <a:spcPts val="0"/>
              </a:spcBef>
            </a:pPr>
            <a:endParaRPr lang="en-US" sz="2800" dirty="0"/>
          </a:p>
          <a:p>
            <a:pPr marL="457200" indent="-457200">
              <a:spcBef>
                <a:spcPts val="0"/>
              </a:spcBef>
            </a:pPr>
            <a:r>
              <a:rPr lang="en-US" sz="2800" dirty="0"/>
              <a:t>Hence, a single space has the ability to change the meaning of the code</a:t>
            </a:r>
          </a:p>
          <a:p>
            <a:pPr marL="457200" indent="-457200">
              <a:spcBef>
                <a:spcPts val="0"/>
              </a:spcBef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81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1355</Words>
  <Application>Microsoft Macintosh PowerPoint</Application>
  <PresentationFormat>On-screen Show (4:3)</PresentationFormat>
  <Paragraphs>306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Courier New</vt:lpstr>
      <vt:lpstr>Menlo</vt:lpstr>
      <vt:lpstr>Office Theme</vt:lpstr>
      <vt:lpstr>Default Design</vt:lpstr>
      <vt:lpstr>CS35L Software Construction Laboratory  Lab 1: Nandan Parikh Week 3; Lecture 2 </vt:lpstr>
      <vt:lpstr>QUESTIONS?</vt:lpstr>
      <vt:lpstr>Links</vt:lpstr>
      <vt:lpstr>What is Python?</vt:lpstr>
      <vt:lpstr>Why is it popular?</vt:lpstr>
      <vt:lpstr>Different Modes</vt:lpstr>
      <vt:lpstr>Python Variables</vt:lpstr>
      <vt:lpstr>Example: Python Variables</vt:lpstr>
      <vt:lpstr>Python Lines and Indentation</vt:lpstr>
      <vt:lpstr>Python Decision Making</vt:lpstr>
      <vt:lpstr>Python List</vt:lpstr>
      <vt:lpstr>Example</vt:lpstr>
      <vt:lpstr>Example – Merging Lists</vt:lpstr>
      <vt:lpstr>Python Dictionary</vt:lpstr>
      <vt:lpstr>Example</vt:lpstr>
      <vt:lpstr>for loops</vt:lpstr>
      <vt:lpstr>PowerPoint Presentation</vt:lpstr>
      <vt:lpstr>PowerPoint Presentation</vt:lpstr>
      <vt:lpstr>Functions</vt:lpstr>
      <vt:lpstr>Functions examples </vt:lpstr>
      <vt:lpstr>Optparse Library</vt:lpstr>
      <vt:lpstr>ArgParse module</vt:lpstr>
      <vt:lpstr>Homework 3</vt:lpstr>
      <vt:lpstr>Running randline.py</vt:lpstr>
      <vt:lpstr>shuf.py</vt:lpstr>
      <vt:lpstr>Homework 3</vt:lpstr>
      <vt:lpstr>Homework 3 Hints</vt:lpstr>
      <vt:lpstr>Python Walk-Through</vt:lpstr>
      <vt:lpstr>Python Walk-Through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Nandan Atul Parikh</cp:lastModifiedBy>
  <cp:revision>69</cp:revision>
  <dcterms:modified xsi:type="dcterms:W3CDTF">2019-04-17T18:12:56Z</dcterms:modified>
</cp:coreProperties>
</file>