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0" r:id="rId2"/>
    <p:sldId id="279" r:id="rId3"/>
    <p:sldId id="280" r:id="rId4"/>
    <p:sldId id="283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78" r:id="rId13"/>
    <p:sldId id="276" r:id="rId14"/>
    <p:sldId id="265" r:id="rId15"/>
    <p:sldId id="266" r:id="rId16"/>
    <p:sldId id="267" r:id="rId17"/>
    <p:sldId id="281" r:id="rId18"/>
    <p:sldId id="268" r:id="rId19"/>
    <p:sldId id="269" r:id="rId20"/>
    <p:sldId id="282" r:id="rId21"/>
    <p:sldId id="274" r:id="rId22"/>
    <p:sldId id="275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5" autoAdjust="0"/>
    <p:restoredTop sz="86336"/>
  </p:normalViewPr>
  <p:slideViewPr>
    <p:cSldViewPr>
      <p:cViewPr>
        <p:scale>
          <a:sx n="95" d="100"/>
          <a:sy n="95" d="100"/>
        </p:scale>
        <p:origin x="226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322B5-62C0-4D10-BC2F-C32A4316E862}" type="datetimeFigureOut">
              <a:rPr lang="en-US" smtClean="0"/>
              <a:pPr/>
              <a:t>4/20/19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81A53-0664-4299-ACFE-94BBF4CB27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8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7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1A53-0664-4299-ACFE-94BBF4CB274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7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1A53-0664-4299-ACFE-94BBF4CB274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1A53-0664-4299-ACFE-94BBF4CB274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56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81A53-0664-4299-ACFE-94BBF4CB274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7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736" y="2132518"/>
            <a:ext cx="6859786" cy="2629585"/>
          </a:xfrm>
        </p:spPr>
        <p:txBody>
          <a:bodyPr/>
          <a:lstStyle/>
          <a:p>
            <a:pPr algn="ctr"/>
            <a:r>
              <a:rPr lang="en-US" sz="3601" dirty="0"/>
              <a:t>CS35L Software Construction Laboratory</a:t>
            </a:r>
            <a:br>
              <a:rPr lang="en-US" sz="3601" dirty="0"/>
            </a:br>
            <a:br>
              <a:rPr lang="en-US" sz="3601" dirty="0"/>
            </a:br>
            <a:r>
              <a:rPr lang="en-US" sz="2101" dirty="0"/>
              <a:t>Lab 1: Nandan Parikh</a:t>
            </a:r>
            <a:br>
              <a:rPr lang="en-US" sz="2401" dirty="0"/>
            </a:br>
            <a:r>
              <a:rPr lang="en-US" sz="1500" dirty="0"/>
              <a:t>Week 4; Lecture 1</a:t>
            </a:r>
            <a:br>
              <a:rPr lang="en-US" sz="1500" dirty="0"/>
            </a:br>
            <a:endParaRPr lang="en-US" sz="2101" dirty="0"/>
          </a:p>
        </p:txBody>
      </p:sp>
    </p:spTree>
    <p:extLst>
      <p:ext uri="{BB962C8B-B14F-4D97-AF65-F5344CB8AC3E}">
        <p14:creationId xmlns:p14="http://schemas.microsoft.com/office/powerpoint/2010/main" val="3430452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Pointers to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char c = ‘A’         char *</a:t>
            </a:r>
            <a:r>
              <a:rPr lang="en-US" sz="2600" dirty="0" err="1"/>
              <a:t>cPtr</a:t>
            </a:r>
            <a:r>
              <a:rPr lang="en-US" sz="2600" dirty="0"/>
              <a:t> = &amp;c         char **</a:t>
            </a:r>
            <a:r>
              <a:rPr lang="en-US" sz="2600" dirty="0" err="1"/>
              <a:t>cPtrPtr</a:t>
            </a:r>
            <a:r>
              <a:rPr lang="en-US" sz="2600" dirty="0"/>
              <a:t> = &amp;</a:t>
            </a:r>
            <a:r>
              <a:rPr lang="en-US" sz="2600" dirty="0" err="1"/>
              <a:t>cPtr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95600"/>
            <a:ext cx="8839200" cy="137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7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Also known as: </a:t>
            </a:r>
            <a:r>
              <a:rPr lang="en-US" b="1" dirty="0"/>
              <a:t>function pointers</a:t>
            </a:r>
          </a:p>
          <a:p>
            <a:r>
              <a:rPr lang="en-US" dirty="0"/>
              <a:t>Goal: write a sorting function</a:t>
            </a:r>
          </a:p>
          <a:p>
            <a:pPr lvl="1"/>
            <a:r>
              <a:rPr lang="en-US" dirty="0"/>
              <a:t>Has to work for ascending and descending sorting order + other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Write multiple functions</a:t>
            </a:r>
          </a:p>
          <a:p>
            <a:pPr lvl="1"/>
            <a:r>
              <a:rPr lang="en-US" dirty="0"/>
              <a:t>Provide a flag as an argument to the function</a:t>
            </a:r>
          </a:p>
          <a:p>
            <a:pPr lvl="1"/>
            <a:r>
              <a:rPr lang="en-US" dirty="0"/>
              <a:t>Polymorphism and virtual functions</a:t>
            </a:r>
          </a:p>
          <a:p>
            <a:pPr lvl="1"/>
            <a:r>
              <a:rPr lang="en-US" dirty="0"/>
              <a:t>Use function pointers!!</a:t>
            </a:r>
          </a:p>
        </p:txBody>
      </p:sp>
    </p:spTree>
    <p:extLst>
      <p:ext uri="{BB962C8B-B14F-4D97-AF65-F5344CB8AC3E}">
        <p14:creationId xmlns:p14="http://schemas.microsoft.com/office/powerpoint/2010/main" val="222652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500" dirty="0"/>
              <a:t>User can pass in a function to the sort function</a:t>
            </a:r>
          </a:p>
          <a:p>
            <a:r>
              <a:rPr lang="en-US" sz="3500" dirty="0"/>
              <a:t>Declaration</a:t>
            </a:r>
          </a:p>
          <a:p>
            <a:pPr lvl="1"/>
            <a:r>
              <a:rPr lang="en-US" sz="3100" dirty="0"/>
              <a:t>double (*</a:t>
            </a:r>
            <a:r>
              <a:rPr lang="en-US" sz="3100" dirty="0" err="1"/>
              <a:t>func_ptr</a:t>
            </a:r>
            <a:r>
              <a:rPr lang="en-US" sz="3100" dirty="0"/>
              <a:t>) (double, double);</a:t>
            </a:r>
          </a:p>
          <a:p>
            <a:pPr lvl="1"/>
            <a:r>
              <a:rPr lang="en-US" sz="3500" dirty="0" err="1"/>
              <a:t>func_ptr</a:t>
            </a:r>
            <a:r>
              <a:rPr lang="en-US" sz="3500" dirty="0"/>
              <a:t> = &amp;pow;  </a:t>
            </a:r>
            <a:r>
              <a:rPr lang="en-US" sz="2800" dirty="0"/>
              <a:t>//</a:t>
            </a:r>
            <a:r>
              <a:rPr lang="en-US" dirty="0"/>
              <a:t> </a:t>
            </a:r>
            <a:r>
              <a:rPr lang="en-US" sz="2800" dirty="0" err="1"/>
              <a:t>func_ptr</a:t>
            </a:r>
            <a:r>
              <a:rPr lang="en-US" sz="2800" dirty="0"/>
              <a:t> points to pow()</a:t>
            </a:r>
          </a:p>
          <a:p>
            <a:r>
              <a:rPr lang="en-US" sz="3500" dirty="0"/>
              <a:t>Usage</a:t>
            </a:r>
          </a:p>
          <a:p>
            <a:pPr lvl="1"/>
            <a:r>
              <a:rPr lang="en-US" sz="2400" dirty="0"/>
              <a:t>// Call the function referenced by </a:t>
            </a:r>
            <a:r>
              <a:rPr lang="en-US" sz="2400" dirty="0" err="1"/>
              <a:t>func_ptr</a:t>
            </a:r>
            <a:r>
              <a:rPr lang="en-US" sz="2400" dirty="0"/>
              <a:t> </a:t>
            </a:r>
          </a:p>
          <a:p>
            <a:pPr marL="457200" lvl="1" indent="0">
              <a:buNone/>
            </a:pPr>
            <a:r>
              <a:rPr lang="en-US" sz="3500" dirty="0"/>
              <a:t>	double result = (*</a:t>
            </a:r>
            <a:r>
              <a:rPr lang="en-US" sz="3500" dirty="0" err="1"/>
              <a:t>func_ptr</a:t>
            </a:r>
            <a:r>
              <a:rPr lang="en-US" sz="3500" dirty="0"/>
              <a:t>)( 1.5, 2.0 );</a:t>
            </a:r>
          </a:p>
        </p:txBody>
      </p:sp>
    </p:spTree>
    <p:extLst>
      <p:ext uri="{BB962C8B-B14F-4D97-AF65-F5344CB8AC3E}">
        <p14:creationId xmlns:p14="http://schemas.microsoft.com/office/powerpoint/2010/main" val="232493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qsort</a:t>
            </a:r>
            <a:r>
              <a:rPr lang="en-US" b="1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262" y="1143000"/>
            <a:ext cx="8229600" cy="4678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i="1" dirty="0"/>
              <a:t>void </a:t>
            </a:r>
            <a:r>
              <a:rPr lang="en-US" sz="1600" b="1" i="1" dirty="0" err="1"/>
              <a:t>qsort</a:t>
            </a:r>
            <a:r>
              <a:rPr lang="en-US" sz="1600" b="1" i="1" dirty="0"/>
              <a:t> (void* base, </a:t>
            </a:r>
            <a:r>
              <a:rPr lang="en-US" sz="1600" b="1" i="1" dirty="0" err="1"/>
              <a:t>size_t</a:t>
            </a:r>
            <a:r>
              <a:rPr lang="en-US" sz="1600" b="1" i="1" dirty="0"/>
              <a:t> </a:t>
            </a:r>
            <a:r>
              <a:rPr lang="en-US" sz="1600" b="1" i="1" dirty="0" err="1"/>
              <a:t>num</a:t>
            </a:r>
            <a:r>
              <a:rPr lang="en-US" sz="1600" b="1" i="1" dirty="0"/>
              <a:t>, </a:t>
            </a:r>
            <a:r>
              <a:rPr lang="en-US" sz="1600" b="1" i="1" dirty="0" err="1"/>
              <a:t>size_t</a:t>
            </a:r>
            <a:r>
              <a:rPr lang="en-US" sz="1600" b="1" i="1" dirty="0"/>
              <a:t> size, </a:t>
            </a:r>
            <a:r>
              <a:rPr lang="en-US" sz="1600" b="1" i="1" dirty="0" err="1"/>
              <a:t>int</a:t>
            </a:r>
            <a:r>
              <a:rPr lang="en-US" sz="1600" b="1" i="1" dirty="0"/>
              <a:t> (*</a:t>
            </a:r>
            <a:r>
              <a:rPr lang="en-US" sz="1600" b="1" i="1" dirty="0" err="1"/>
              <a:t>compar</a:t>
            </a:r>
            <a:r>
              <a:rPr lang="en-US" sz="1600" b="1" i="1" dirty="0"/>
              <a:t>)(</a:t>
            </a:r>
            <a:r>
              <a:rPr lang="en-US" sz="1600" b="1" i="1" dirty="0" err="1"/>
              <a:t>const</a:t>
            </a:r>
            <a:r>
              <a:rPr lang="en-US" sz="1600" b="1" i="1" dirty="0"/>
              <a:t> void*,</a:t>
            </a:r>
            <a:r>
              <a:rPr lang="en-US" sz="1600" b="1" i="1" dirty="0" err="1"/>
              <a:t>const</a:t>
            </a:r>
            <a:r>
              <a:rPr lang="en-US" sz="1600" b="1" i="1" dirty="0"/>
              <a:t> void*));</a:t>
            </a:r>
          </a:p>
          <a:p>
            <a:pPr marL="0" indent="0">
              <a:buNone/>
            </a:pPr>
            <a:r>
              <a:rPr lang="en-US" sz="1600" dirty="0"/>
              <a:t>Return value meaning for comparator function:</a:t>
            </a:r>
          </a:p>
          <a:p>
            <a:pPr marL="0" indent="0">
              <a:buNone/>
            </a:pPr>
            <a:r>
              <a:rPr lang="en-US" sz="1600" dirty="0"/>
              <a:t>	&lt; 0 	The element pointed by p1 goes before the element pointed by p2 </a:t>
            </a:r>
          </a:p>
          <a:p>
            <a:pPr marL="0" indent="0">
              <a:buNone/>
            </a:pPr>
            <a:r>
              <a:rPr lang="en-US" sz="1600" dirty="0"/>
              <a:t>	= 0 	The element pointed by p1 is equivalent to the element pointed by p2</a:t>
            </a:r>
          </a:p>
          <a:p>
            <a:pPr marL="0" indent="0">
              <a:buNone/>
            </a:pPr>
            <a:r>
              <a:rPr lang="en-US" sz="1600" dirty="0"/>
              <a:t>	&gt; 0 	The element pointed by p1 goes after the element pointed by p2 </a:t>
            </a:r>
            <a:br>
              <a:rPr lang="en-US" sz="1600" dirty="0"/>
            </a:b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stdlib.h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 marL="0" indent="0"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compare 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void * a,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void * b){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return ( *(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*)a - *(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*)b );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pPr marL="0" indent="0"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main () {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values[] = { 40, 10, 100, 90, 20, 25 };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qsort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(values, 6,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), compare);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for (n = 0; n &lt; 6; n++)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("%d ",values[n]);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return 0;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BD7ECEA7-18A5-4F4D-9A93-EF264327AAA5}"/>
              </a:ext>
            </a:extLst>
          </p:cNvPr>
          <p:cNvSpPr/>
          <p:nvPr/>
        </p:nvSpPr>
        <p:spPr>
          <a:xfrm>
            <a:off x="228600" y="990600"/>
            <a:ext cx="8153400" cy="1752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4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Structs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500" dirty="0"/>
              <a:t>No classes in C</a:t>
            </a:r>
          </a:p>
          <a:p>
            <a:r>
              <a:rPr lang="en-US" sz="4500" dirty="0"/>
              <a:t>Used to package related data (variables of different types) together</a:t>
            </a:r>
          </a:p>
          <a:p>
            <a:r>
              <a:rPr lang="en-US" sz="4500" dirty="0"/>
              <a:t>Single name is convenient </a:t>
            </a:r>
          </a:p>
          <a:p>
            <a:endParaRPr lang="en-US" sz="4500" dirty="0"/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Student {		                           </a:t>
            </a: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char name[64];			          char name[64];</a:t>
            </a:r>
          </a:p>
          <a:p>
            <a:pPr marL="0" indent="0">
              <a:buNone/>
            </a:pPr>
            <a:r>
              <a:rPr lang="en-US" dirty="0"/>
              <a:t>	char UID[10];			          char UID[10];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age;				          </a:t>
            </a:r>
            <a:r>
              <a:rPr lang="en-US" dirty="0" err="1"/>
              <a:t>int</a:t>
            </a:r>
            <a:r>
              <a:rPr lang="en-US" dirty="0"/>
              <a:t> age;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year; 			          	          </a:t>
            </a:r>
            <a:r>
              <a:rPr lang="en-US" dirty="0" err="1"/>
              <a:t>int</a:t>
            </a:r>
            <a:r>
              <a:rPr lang="en-US" dirty="0"/>
              <a:t> year;</a:t>
            </a:r>
          </a:p>
          <a:p>
            <a:pPr marL="0" indent="0">
              <a:buNone/>
            </a:pPr>
            <a:r>
              <a:rPr lang="en-US" dirty="0"/>
              <a:t>};					} Student;</a:t>
            </a:r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Student s;				Student s;</a:t>
            </a:r>
          </a:p>
        </p:txBody>
      </p:sp>
    </p:spTree>
    <p:extLst>
      <p:ext uri="{BB962C8B-B14F-4D97-AF65-F5344CB8AC3E}">
        <p14:creationId xmlns:p14="http://schemas.microsoft.com/office/powerpoint/2010/main" val="99691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 </a:t>
            </a:r>
            <a:r>
              <a:rPr lang="en-US" b="1" dirty="0" err="1"/>
              <a:t>structs</a:t>
            </a:r>
            <a:r>
              <a:rPr lang="en-US" b="1" dirty="0"/>
              <a:t> vs. C++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 </a:t>
            </a:r>
            <a:r>
              <a:rPr lang="en-US" dirty="0" err="1"/>
              <a:t>structs</a:t>
            </a:r>
            <a:r>
              <a:rPr lang="en-US" dirty="0"/>
              <a:t> cannot have member functions</a:t>
            </a:r>
          </a:p>
          <a:p>
            <a:endParaRPr lang="en-US" dirty="0"/>
          </a:p>
          <a:p>
            <a:r>
              <a:rPr lang="en-US" dirty="0"/>
              <a:t>There’s no such thing as access </a:t>
            </a:r>
            <a:r>
              <a:rPr lang="en-US" dirty="0" err="1"/>
              <a:t>specifiers</a:t>
            </a:r>
            <a:r>
              <a:rPr lang="en-US" dirty="0"/>
              <a:t> in C</a:t>
            </a:r>
          </a:p>
          <a:p>
            <a:pPr marL="0" indent="0">
              <a:buNone/>
            </a:pPr>
            <a:r>
              <a:rPr lang="en-US" b="1" dirty="0"/>
              <a:t> </a:t>
            </a:r>
            <a:endParaRPr lang="en-US" dirty="0"/>
          </a:p>
          <a:p>
            <a:r>
              <a:rPr lang="en-US" dirty="0"/>
              <a:t>C </a:t>
            </a:r>
            <a:r>
              <a:rPr lang="en-US" dirty="0" err="1"/>
              <a:t>structs</a:t>
            </a:r>
            <a:r>
              <a:rPr lang="en-US" dirty="0"/>
              <a:t> don’t have constructors defined for them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C++ classes can have member functions</a:t>
            </a:r>
          </a:p>
          <a:p>
            <a:endParaRPr lang="en-US" dirty="0"/>
          </a:p>
          <a:p>
            <a:r>
              <a:rPr lang="en-US" dirty="0"/>
              <a:t>C++ class members have access </a:t>
            </a:r>
            <a:r>
              <a:rPr lang="en-US" dirty="0" err="1"/>
              <a:t>specifiers</a:t>
            </a:r>
            <a:r>
              <a:rPr lang="en-US" dirty="0"/>
              <a:t> and are </a:t>
            </a:r>
            <a:r>
              <a:rPr lang="en-US" b="1" dirty="0"/>
              <a:t>private</a:t>
            </a:r>
            <a:r>
              <a:rPr lang="en-US" dirty="0"/>
              <a:t> by default</a:t>
            </a:r>
          </a:p>
          <a:p>
            <a:endParaRPr lang="en-US" dirty="0"/>
          </a:p>
          <a:p>
            <a:r>
              <a:rPr lang="en-US" dirty="0"/>
              <a:t>C++ classes must have at least a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2191618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Memory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Memory that is allocated at runtime</a:t>
            </a:r>
          </a:p>
          <a:p>
            <a:r>
              <a:rPr lang="en-US" dirty="0"/>
              <a:t>Allocated on the heap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void *</a:t>
            </a:r>
            <a:r>
              <a:rPr lang="en-US" b="1" dirty="0" err="1"/>
              <a:t>malloc</a:t>
            </a:r>
            <a:r>
              <a:rPr lang="en-US" b="1" dirty="0"/>
              <a:t> (</a:t>
            </a:r>
            <a:r>
              <a:rPr lang="en-US" b="1" dirty="0" err="1"/>
              <a:t>size_t</a:t>
            </a:r>
            <a:r>
              <a:rPr lang="en-US" b="1" dirty="0"/>
              <a:t> size);</a:t>
            </a:r>
          </a:p>
          <a:p>
            <a:pPr lvl="1"/>
            <a:r>
              <a:rPr lang="en-US" dirty="0"/>
              <a:t>Allocates </a:t>
            </a:r>
            <a:r>
              <a:rPr lang="en-US" i="1" dirty="0"/>
              <a:t>size</a:t>
            </a:r>
            <a:r>
              <a:rPr lang="en-US" dirty="0"/>
              <a:t> bytes and returns a pointer to the allocated memory</a:t>
            </a:r>
          </a:p>
          <a:p>
            <a:pPr marL="0" indent="0">
              <a:buNone/>
            </a:pPr>
            <a:r>
              <a:rPr lang="en-US" b="1" dirty="0"/>
              <a:t>void *</a:t>
            </a:r>
            <a:r>
              <a:rPr lang="en-US" b="1" dirty="0" err="1"/>
              <a:t>realloc</a:t>
            </a:r>
            <a:r>
              <a:rPr lang="en-US" b="1" dirty="0"/>
              <a:t> (void *</a:t>
            </a:r>
            <a:r>
              <a:rPr lang="en-US" b="1" dirty="0" err="1"/>
              <a:t>ptr</a:t>
            </a:r>
            <a:r>
              <a:rPr lang="en-US" b="1" dirty="0"/>
              <a:t>, </a:t>
            </a:r>
            <a:r>
              <a:rPr lang="en-US" b="1" dirty="0" err="1"/>
              <a:t>size_t</a:t>
            </a:r>
            <a:r>
              <a:rPr lang="en-US" b="1" dirty="0"/>
              <a:t> size);</a:t>
            </a:r>
          </a:p>
          <a:p>
            <a:pPr lvl="1"/>
            <a:r>
              <a:rPr lang="en-US" dirty="0"/>
              <a:t>Changes the size of the memory block pointed to by </a:t>
            </a:r>
            <a:r>
              <a:rPr lang="en-US" i="1" dirty="0" err="1"/>
              <a:t>ptr</a:t>
            </a:r>
            <a:r>
              <a:rPr lang="en-US" dirty="0"/>
              <a:t> to </a:t>
            </a:r>
            <a:r>
              <a:rPr lang="en-US" i="1" dirty="0"/>
              <a:t>size</a:t>
            </a:r>
            <a:r>
              <a:rPr lang="en-US" dirty="0"/>
              <a:t> bytes</a:t>
            </a:r>
          </a:p>
          <a:p>
            <a:pPr marL="0" indent="0">
              <a:buNone/>
            </a:pPr>
            <a:r>
              <a:rPr lang="en-US" b="1" dirty="0"/>
              <a:t>void free (void *</a:t>
            </a:r>
            <a:r>
              <a:rPr lang="en-US" b="1" dirty="0" err="1"/>
              <a:t>ptr</a:t>
            </a:r>
            <a:r>
              <a:rPr lang="en-US" b="1" dirty="0"/>
              <a:t>);</a:t>
            </a:r>
          </a:p>
          <a:p>
            <a:pPr lvl="1"/>
            <a:r>
              <a:rPr lang="en-US" dirty="0"/>
              <a:t>Frees the block of memory pointed to by</a:t>
            </a:r>
            <a:r>
              <a:rPr lang="en-US" i="1" dirty="0"/>
              <a:t> </a:t>
            </a:r>
            <a:r>
              <a:rPr lang="en-US" i="1" dirty="0" err="1"/>
              <a:t>ptr</a:t>
            </a: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4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3C49-0BF2-F841-810D-CFB83D37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9B1F5-B322-7646-9521-10325FA0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28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Reading/Writing Characters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int</a:t>
            </a:r>
            <a:r>
              <a:rPr lang="en-US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4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getchar</a:t>
            </a:r>
            <a:r>
              <a:rPr lang="en-US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();</a:t>
            </a:r>
          </a:p>
          <a:p>
            <a:pPr lvl="1"/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Returns the next character from </a:t>
            </a:r>
            <a:r>
              <a:rPr lang="en-US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stdin</a:t>
            </a:r>
            <a:endParaRPr 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4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int</a:t>
            </a:r>
            <a:r>
              <a:rPr lang="en-US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4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putchar</a:t>
            </a:r>
            <a:r>
              <a:rPr lang="en-US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sz="4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int</a:t>
            </a:r>
            <a:r>
              <a:rPr lang="en-US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character);</a:t>
            </a:r>
          </a:p>
          <a:p>
            <a:pPr lvl="1"/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Writes a character to the current position in </a:t>
            </a:r>
            <a:r>
              <a:rPr lang="en-US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stdout</a:t>
            </a:r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8889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Formatted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fprintf</a:t>
            </a:r>
            <a:r>
              <a:rPr lang="en-US" dirty="0"/>
              <a:t>(FILE * </a:t>
            </a:r>
            <a:r>
              <a:rPr lang="en-US" dirty="0" err="1"/>
              <a:t>fp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* format, …);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fscanf</a:t>
            </a:r>
            <a:r>
              <a:rPr lang="en-US" dirty="0"/>
              <a:t>(FILE * </a:t>
            </a:r>
            <a:r>
              <a:rPr lang="en-US" dirty="0" err="1"/>
              <a:t>fp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* format, …);</a:t>
            </a:r>
          </a:p>
          <a:p>
            <a:pPr lvl="1"/>
            <a:r>
              <a:rPr lang="en-US" dirty="0"/>
              <a:t>FILE *</a:t>
            </a:r>
            <a:r>
              <a:rPr lang="en-US" dirty="0" err="1"/>
              <a:t>fp</a:t>
            </a:r>
            <a:r>
              <a:rPr lang="en-US" dirty="0"/>
              <a:t> can be either:</a:t>
            </a:r>
          </a:p>
          <a:p>
            <a:pPr lvl="2"/>
            <a:r>
              <a:rPr lang="en-US" dirty="0"/>
              <a:t>A file pointer</a:t>
            </a:r>
          </a:p>
          <a:p>
            <a:pPr lvl="2"/>
            <a:r>
              <a:rPr lang="en-US" dirty="0" err="1"/>
              <a:t>stdin</a:t>
            </a:r>
            <a:r>
              <a:rPr lang="en-US" dirty="0"/>
              <a:t>, </a:t>
            </a:r>
            <a:r>
              <a:rPr lang="en-US" dirty="0" err="1"/>
              <a:t>stdout</a:t>
            </a:r>
            <a:r>
              <a:rPr lang="en-US" dirty="0"/>
              <a:t>, or </a:t>
            </a:r>
            <a:r>
              <a:rPr lang="en-US" dirty="0" err="1"/>
              <a:t>stderr</a:t>
            </a:r>
            <a:endParaRPr lang="en-US" dirty="0"/>
          </a:p>
          <a:p>
            <a:pPr lvl="1"/>
            <a:r>
              <a:rPr lang="en-US" dirty="0"/>
              <a:t>The format string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score = 120; char player[] = “John”;</a:t>
            </a:r>
          </a:p>
          <a:p>
            <a:pPr lvl="2"/>
            <a:r>
              <a:rPr lang="en-US" dirty="0" err="1"/>
              <a:t>fp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(“file.txt”,  “w+”)</a:t>
            </a:r>
          </a:p>
          <a:p>
            <a:pPr lvl="2"/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, </a:t>
            </a:r>
            <a:r>
              <a:rPr lang="en-US" b="1" dirty="0"/>
              <a:t>“%s has %d points.\n”, player, score</a:t>
            </a:r>
            <a:r>
              <a:rPr lang="en-US" dirty="0"/>
              <a:t>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2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BCCB-CD57-774A-8625-69523319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B3A8-9229-BE4A-BC1C-D11D8B67C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89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4E5D-FFE1-0E41-B58A-7DEB4A49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51A4-7E49-304C-8286-F643900F3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  <a:p>
            <a:r>
              <a:rPr lang="en-US" dirty="0"/>
              <a:t>Pointers</a:t>
            </a:r>
          </a:p>
          <a:p>
            <a:r>
              <a:rPr lang="en-US" dirty="0"/>
              <a:t>Function Pointers</a:t>
            </a:r>
          </a:p>
          <a:p>
            <a:r>
              <a:rPr lang="en-US" dirty="0"/>
              <a:t>Structs</a:t>
            </a:r>
          </a:p>
          <a:p>
            <a:r>
              <a:rPr lang="en-US" dirty="0"/>
              <a:t>Dynamic memory allocation</a:t>
            </a:r>
          </a:p>
          <a:p>
            <a:r>
              <a:rPr lang="en-US" dirty="0" err="1"/>
              <a:t>getchar</a:t>
            </a:r>
            <a:r>
              <a:rPr lang="en-US" dirty="0"/>
              <a:t> / </a:t>
            </a:r>
            <a:r>
              <a:rPr lang="en-US" dirty="0" err="1"/>
              <a:t>putchar</a:t>
            </a:r>
            <a:r>
              <a:rPr lang="en-US" dirty="0"/>
              <a:t> </a:t>
            </a:r>
          </a:p>
          <a:p>
            <a:r>
              <a:rPr lang="en-US" dirty="0" err="1"/>
              <a:t>fprintf</a:t>
            </a:r>
            <a:r>
              <a:rPr lang="en-US" dirty="0"/>
              <a:t> / </a:t>
            </a:r>
            <a:r>
              <a:rPr lang="en-US" dirty="0" err="1"/>
              <a:t>fscanf</a:t>
            </a:r>
            <a:r>
              <a:rPr lang="en-US" dirty="0"/>
              <a:t> [ Read and try ]</a:t>
            </a:r>
          </a:p>
        </p:txBody>
      </p:sp>
    </p:spTree>
    <p:extLst>
      <p:ext uri="{BB962C8B-B14F-4D97-AF65-F5344CB8AC3E}">
        <p14:creationId xmlns:p14="http://schemas.microsoft.com/office/powerpoint/2010/main" val="362245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Homework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Write a C program called </a:t>
            </a:r>
            <a:r>
              <a:rPr lang="en-US" sz="2800" i="1" dirty="0" err="1"/>
              <a:t>sfrob</a:t>
            </a:r>
            <a:endParaRPr lang="en-US" sz="2800" i="1" dirty="0"/>
          </a:p>
          <a:p>
            <a:pPr lvl="1"/>
            <a:r>
              <a:rPr lang="en-US" dirty="0"/>
              <a:t>Reads </a:t>
            </a:r>
            <a:r>
              <a:rPr lang="en-US" dirty="0" err="1"/>
              <a:t>stdin</a:t>
            </a:r>
            <a:r>
              <a:rPr lang="en-US" dirty="0"/>
              <a:t> byte-by-byte </a:t>
            </a:r>
            <a:r>
              <a:rPr lang="en-US" b="1" dirty="0"/>
              <a:t>(</a:t>
            </a:r>
            <a:r>
              <a:rPr lang="en-US" b="1" dirty="0" err="1"/>
              <a:t>getchar</a:t>
            </a:r>
            <a:r>
              <a:rPr lang="en-US" b="1" dirty="0"/>
              <a:t>)</a:t>
            </a:r>
          </a:p>
          <a:p>
            <a:pPr lvl="2"/>
            <a:r>
              <a:rPr lang="en-US" dirty="0"/>
              <a:t>Consists of records that are newline-delimited</a:t>
            </a:r>
          </a:p>
          <a:p>
            <a:pPr lvl="2"/>
            <a:r>
              <a:rPr lang="en-US" dirty="0"/>
              <a:t>Each byte is </a:t>
            </a:r>
            <a:r>
              <a:rPr lang="en-US" dirty="0" err="1"/>
              <a:t>frobnicated</a:t>
            </a:r>
            <a:r>
              <a:rPr lang="en-US" dirty="0"/>
              <a:t> (XOR with </a:t>
            </a:r>
            <a:r>
              <a:rPr lang="en-US" dirty="0" err="1"/>
              <a:t>dec</a:t>
            </a:r>
            <a:r>
              <a:rPr lang="en-US" dirty="0"/>
              <a:t> 42)</a:t>
            </a:r>
          </a:p>
          <a:p>
            <a:pPr lvl="1"/>
            <a:r>
              <a:rPr lang="en-US" dirty="0"/>
              <a:t>Sort records without decoding (</a:t>
            </a:r>
            <a:r>
              <a:rPr lang="en-US" b="1" dirty="0" err="1"/>
              <a:t>qsort</a:t>
            </a:r>
            <a:r>
              <a:rPr lang="en-US" b="1" dirty="0"/>
              <a:t>, </a:t>
            </a:r>
            <a:r>
              <a:rPr lang="en-US" b="1" dirty="0" err="1"/>
              <a:t>frobcmp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 result in </a:t>
            </a:r>
            <a:r>
              <a:rPr lang="en-US" dirty="0" err="1"/>
              <a:t>frobnicated</a:t>
            </a:r>
            <a:r>
              <a:rPr lang="en-US" dirty="0"/>
              <a:t> encoding to </a:t>
            </a:r>
            <a:r>
              <a:rPr lang="en-US" dirty="0" err="1"/>
              <a:t>stdout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b="1" dirty="0" err="1"/>
              <a:t>putchar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dirty="0"/>
              <a:t>Error checking (</a:t>
            </a:r>
            <a:r>
              <a:rPr lang="en-US" b="1" dirty="0" err="1"/>
              <a:t>fprintf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Dynamic memory allocation (</a:t>
            </a:r>
            <a:r>
              <a:rPr lang="en-US" b="1" dirty="0" err="1"/>
              <a:t>malloc</a:t>
            </a:r>
            <a:r>
              <a:rPr lang="en-US" b="1" dirty="0"/>
              <a:t>, </a:t>
            </a:r>
            <a:r>
              <a:rPr lang="en-US" b="1" dirty="0" err="1"/>
              <a:t>realloc</a:t>
            </a:r>
            <a:r>
              <a:rPr lang="en-US" b="1" dirty="0"/>
              <a:t>, free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187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 </a:t>
            </a:r>
            <a:r>
              <a:rPr lang="en-US" dirty="0" err="1"/>
              <a:t>printf</a:t>
            </a:r>
            <a:r>
              <a:rPr lang="en-US" dirty="0"/>
              <a:t> '</a:t>
            </a:r>
            <a:r>
              <a:rPr lang="en-US" dirty="0" err="1"/>
              <a:t>sybjre</a:t>
            </a:r>
            <a:r>
              <a:rPr lang="en-US" dirty="0"/>
              <a:t> </a:t>
            </a:r>
            <a:r>
              <a:rPr lang="en-US" dirty="0" err="1"/>
              <a:t>obl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printf</a:t>
            </a:r>
            <a:r>
              <a:rPr lang="en-US" dirty="0"/>
              <a:t> '</a:t>
            </a:r>
            <a:r>
              <a:rPr lang="en-US" dirty="0" err="1"/>
              <a:t>sybjre</a:t>
            </a:r>
            <a:r>
              <a:rPr lang="en-US" dirty="0"/>
              <a:t> </a:t>
            </a:r>
            <a:r>
              <a:rPr lang="en-US" dirty="0" err="1"/>
              <a:t>obl</a:t>
            </a:r>
            <a:r>
              <a:rPr lang="en-US" b="1" dirty="0">
                <a:solidFill>
                  <a:srgbClr val="FF0000"/>
                </a:solidFill>
              </a:rPr>
              <a:t>\n</a:t>
            </a:r>
            <a:r>
              <a:rPr lang="en-US" dirty="0"/>
              <a:t>' | ./</a:t>
            </a:r>
            <a:r>
              <a:rPr lang="en-US" dirty="0" err="1"/>
              <a:t>sfrob</a:t>
            </a:r>
            <a:endParaRPr lang="en-US" dirty="0"/>
          </a:p>
          <a:p>
            <a:r>
              <a:rPr lang="en-US" dirty="0"/>
              <a:t>Read the records: </a:t>
            </a:r>
            <a:r>
              <a:rPr lang="en-US" dirty="0" err="1"/>
              <a:t>sybjre</a:t>
            </a:r>
            <a:r>
              <a:rPr lang="en-US" dirty="0"/>
              <a:t>, </a:t>
            </a:r>
            <a:r>
              <a:rPr lang="en-US" dirty="0" err="1"/>
              <a:t>obl</a:t>
            </a:r>
            <a:endParaRPr lang="en-US" dirty="0"/>
          </a:p>
          <a:p>
            <a:r>
              <a:rPr lang="en-US" dirty="0"/>
              <a:t>Compare records using </a:t>
            </a:r>
            <a:r>
              <a:rPr lang="en-US" i="1" dirty="0" err="1"/>
              <a:t>frobcmp</a:t>
            </a:r>
            <a:r>
              <a:rPr lang="en-US" dirty="0"/>
              <a:t> function</a:t>
            </a:r>
          </a:p>
          <a:p>
            <a:r>
              <a:rPr lang="en-US" dirty="0"/>
              <a:t>Use </a:t>
            </a:r>
            <a:r>
              <a:rPr lang="en-US" i="1" dirty="0" err="1"/>
              <a:t>frobcmp</a:t>
            </a:r>
            <a:r>
              <a:rPr lang="en-US" dirty="0"/>
              <a:t> as compare function in </a:t>
            </a:r>
            <a:r>
              <a:rPr lang="en-US" i="1" dirty="0" err="1"/>
              <a:t>qsort</a:t>
            </a:r>
            <a:endParaRPr lang="en-US" i="1" dirty="0"/>
          </a:p>
          <a:p>
            <a:r>
              <a:rPr lang="en-US" dirty="0"/>
              <a:t>Output: </a:t>
            </a:r>
            <a:r>
              <a:rPr lang="en-US" dirty="0" err="1"/>
              <a:t>obl</a:t>
            </a:r>
            <a:r>
              <a:rPr lang="en-US" dirty="0"/>
              <a:t> </a:t>
            </a:r>
            <a:r>
              <a:rPr lang="en-US" sz="3200" dirty="0" err="1"/>
              <a:t>sybjre</a:t>
            </a:r>
            <a:r>
              <a:rPr lang="en-US" sz="3200" dirty="0"/>
              <a:t>		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15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Homework 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Start as soon as possible</a:t>
            </a:r>
          </a:p>
          <a:p>
            <a:r>
              <a:rPr lang="en-US" dirty="0"/>
              <a:t>Array of pointers to char arrays to store strings (char** </a:t>
            </a:r>
            <a:r>
              <a:rPr lang="en-US" dirty="0" err="1"/>
              <a:t>arr</a:t>
            </a:r>
            <a:r>
              <a:rPr lang="en-US" dirty="0"/>
              <a:t>)</a:t>
            </a:r>
            <a:endParaRPr lang="en-US" b="1" i="1" dirty="0"/>
          </a:p>
          <a:p>
            <a:r>
              <a:rPr lang="en-US" dirty="0"/>
              <a:t>Use the right cast while passing </a:t>
            </a:r>
            <a:r>
              <a:rPr lang="en-US" dirty="0" err="1"/>
              <a:t>frobcmp</a:t>
            </a:r>
            <a:r>
              <a:rPr lang="en-US" dirty="0"/>
              <a:t> to </a:t>
            </a:r>
            <a:r>
              <a:rPr lang="en-US" dirty="0" err="1"/>
              <a:t>qsort</a:t>
            </a:r>
            <a:endParaRPr lang="en-US" dirty="0"/>
          </a:p>
          <a:p>
            <a:pPr lvl="1"/>
            <a:r>
              <a:rPr lang="en-US" dirty="0"/>
              <a:t>cast from void ** to char ** and then dereference because </a:t>
            </a:r>
            <a:r>
              <a:rPr lang="en-US" dirty="0" err="1"/>
              <a:t>frobcmp</a:t>
            </a:r>
            <a:r>
              <a:rPr lang="en-US" dirty="0"/>
              <a:t> takes a char *</a:t>
            </a:r>
          </a:p>
          <a:p>
            <a:r>
              <a:rPr lang="en-US" dirty="0"/>
              <a:t>Use </a:t>
            </a:r>
            <a:r>
              <a:rPr lang="en-US" dirty="0" err="1"/>
              <a:t>realloc</a:t>
            </a:r>
            <a:r>
              <a:rPr lang="en-US" dirty="0"/>
              <a:t> to reallocate memory for every string and the array of strings itself, dynamically</a:t>
            </a:r>
          </a:p>
          <a:p>
            <a:r>
              <a:rPr lang="en-US" dirty="0"/>
              <a:t>Use </a:t>
            </a:r>
            <a:r>
              <a:rPr lang="en-US" i="1" dirty="0"/>
              <a:t>exit</a:t>
            </a:r>
            <a:r>
              <a:rPr lang="en-US" dirty="0"/>
              <a:t>, not </a:t>
            </a:r>
            <a:r>
              <a:rPr lang="en-US" i="1" dirty="0"/>
              <a:t>return </a:t>
            </a:r>
            <a:r>
              <a:rPr lang="en-US" dirty="0"/>
              <a:t>when exiting with error</a:t>
            </a:r>
          </a:p>
          <a:p>
            <a:r>
              <a:rPr lang="en-US" i="1" dirty="0" err="1"/>
              <a:t>memfrob</a:t>
            </a:r>
            <a:r>
              <a:rPr lang="en-US" i="1" dirty="0"/>
              <a:t>() function for own test cases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2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07FA-4CA5-8643-BD85-E077B451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57C23-0763-0240-8625-B87E19CE9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programming </a:t>
            </a:r>
          </a:p>
          <a:p>
            <a:r>
              <a:rPr lang="en-US" dirty="0"/>
              <a:t>Debugging in C using </a:t>
            </a:r>
            <a:r>
              <a:rPr lang="en-US" dirty="0" err="1"/>
              <a:t>gdb</a:t>
            </a:r>
            <a:endParaRPr lang="en-US" dirty="0"/>
          </a:p>
          <a:p>
            <a:r>
              <a:rPr lang="en-US" dirty="0"/>
              <a:t>Yes another week, another language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>
              <a:buFontTx/>
              <a:buChar char="-"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360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4E17-BEED-324F-9567-F717AF40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to do!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74687-1AF2-234F-B6A2-E846B1983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basic idea is that we want to sort obfuscated data without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deobfuscating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reobfuscating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it. That is, our input is an obfuscated file, and we could compute the output by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deobfuscating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the input, sorting the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deobfuscated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data, and then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reobfuscating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the resulting output—except that we do not want to obfuscate or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deobfuscate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anything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97965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261" y="1196353"/>
            <a:ext cx="8229600" cy="5410200"/>
          </a:xfrm>
        </p:spPr>
        <p:txBody>
          <a:bodyPr>
            <a:normAutofit fontScale="32500" lnSpcReduction="20000"/>
          </a:bodyPr>
          <a:lstStyle/>
          <a:p>
            <a:r>
              <a:rPr lang="en-US" sz="6000" b="1" dirty="0" err="1"/>
              <a:t>int</a:t>
            </a:r>
            <a:endParaRPr lang="en-US" sz="6000" b="1" dirty="0"/>
          </a:p>
          <a:p>
            <a:pPr lvl="1"/>
            <a:r>
              <a:rPr lang="en-US" sz="6000" dirty="0"/>
              <a:t>Holds integer numbers</a:t>
            </a:r>
          </a:p>
          <a:p>
            <a:pPr lvl="1"/>
            <a:r>
              <a:rPr lang="en-US" sz="6000" dirty="0"/>
              <a:t>Usually 4 bytes</a:t>
            </a:r>
          </a:p>
          <a:p>
            <a:r>
              <a:rPr lang="en-US" sz="6000" b="1" dirty="0"/>
              <a:t>float</a:t>
            </a:r>
          </a:p>
          <a:p>
            <a:pPr lvl="1"/>
            <a:r>
              <a:rPr lang="en-US" sz="6000" dirty="0"/>
              <a:t>Holds floating point numbers</a:t>
            </a:r>
          </a:p>
          <a:p>
            <a:pPr lvl="1"/>
            <a:r>
              <a:rPr lang="en-US" sz="6000" dirty="0"/>
              <a:t>Usually 4 bytes</a:t>
            </a:r>
          </a:p>
          <a:p>
            <a:r>
              <a:rPr lang="en-US" sz="6000" b="1" dirty="0"/>
              <a:t>double</a:t>
            </a:r>
          </a:p>
          <a:p>
            <a:pPr lvl="1"/>
            <a:r>
              <a:rPr lang="en-US" sz="6000" dirty="0"/>
              <a:t>Holds higher-precision floating point numbers</a:t>
            </a:r>
          </a:p>
          <a:p>
            <a:pPr lvl="1"/>
            <a:r>
              <a:rPr lang="en-US" sz="6000" dirty="0"/>
              <a:t>Usually 8 bytes (double the size of a float)</a:t>
            </a:r>
          </a:p>
          <a:p>
            <a:r>
              <a:rPr lang="en-US" sz="6000" b="1" dirty="0"/>
              <a:t>char</a:t>
            </a:r>
          </a:p>
          <a:p>
            <a:pPr lvl="1"/>
            <a:r>
              <a:rPr lang="en-US" sz="6000" dirty="0"/>
              <a:t>Holds a byte of data, characters</a:t>
            </a:r>
          </a:p>
          <a:p>
            <a:r>
              <a:rPr lang="en-US" sz="6000" b="1" dirty="0"/>
              <a:t>void 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Pretty much like C++ basic data types, but NO </a:t>
            </a:r>
            <a:r>
              <a:rPr lang="en-US" sz="6000" b="1" dirty="0"/>
              <a:t>bool </a:t>
            </a:r>
            <a:r>
              <a:rPr lang="en-US" sz="6000" dirty="0"/>
              <a:t>before C99</a:t>
            </a:r>
            <a:endParaRPr lang="en-US" sz="6000" b="1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6200" b="1" dirty="0" err="1"/>
              <a:t>Size_t</a:t>
            </a:r>
            <a:endParaRPr lang="en-US" sz="6200" b="1" dirty="0"/>
          </a:p>
          <a:p>
            <a:pPr marL="0" indent="0">
              <a:buNone/>
            </a:pPr>
            <a:r>
              <a:rPr lang="en-US" sz="6200" dirty="0"/>
              <a:t>     - Unsigned integer </a:t>
            </a:r>
          </a:p>
        </p:txBody>
      </p:sp>
    </p:spTree>
    <p:extLst>
      <p:ext uri="{BB962C8B-B14F-4D97-AF65-F5344CB8AC3E}">
        <p14:creationId xmlns:p14="http://schemas.microsoft.com/office/powerpoint/2010/main" val="393200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that store memory addresses</a:t>
            </a:r>
          </a:p>
          <a:p>
            <a:pPr marL="0" indent="0">
              <a:buNone/>
            </a:pPr>
            <a:r>
              <a:rPr lang="en-US" b="1" dirty="0"/>
              <a:t>Declaration</a:t>
            </a:r>
          </a:p>
          <a:p>
            <a:r>
              <a:rPr lang="en-US" dirty="0"/>
              <a:t>&lt;</a:t>
            </a:r>
            <a:r>
              <a:rPr lang="en-US" dirty="0" err="1"/>
              <a:t>variable_type</a:t>
            </a:r>
            <a:r>
              <a:rPr lang="en-US" dirty="0"/>
              <a:t>&gt; *&lt;name&gt;;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;	  //declare </a:t>
            </a:r>
            <a:r>
              <a:rPr lang="en-US" dirty="0" err="1"/>
              <a:t>ptr</a:t>
            </a:r>
            <a:r>
              <a:rPr lang="en-US" dirty="0"/>
              <a:t> as a pointer to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= 77;     // define an </a:t>
            </a:r>
            <a:r>
              <a:rPr lang="en-US" dirty="0" err="1"/>
              <a:t>int</a:t>
            </a:r>
            <a:r>
              <a:rPr lang="en-US" dirty="0"/>
              <a:t> variable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= &amp;</a:t>
            </a:r>
            <a:r>
              <a:rPr lang="en-US" dirty="0" err="1"/>
              <a:t>var</a:t>
            </a:r>
            <a:r>
              <a:rPr lang="en-US" dirty="0"/>
              <a:t>;	 // let </a:t>
            </a:r>
            <a:r>
              <a:rPr lang="en-US" dirty="0" err="1"/>
              <a:t>ptr</a:t>
            </a:r>
            <a:r>
              <a:rPr lang="en-US" dirty="0"/>
              <a:t> point to the variable </a:t>
            </a:r>
            <a:r>
              <a:rPr lang="en-US" dirty="0" err="1"/>
              <a:t>var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566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Dereferencing Pointers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value that the pointer points to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double x, *</a:t>
            </a:r>
            <a:r>
              <a:rPr lang="en-US" dirty="0" err="1"/>
              <a:t>ptr</a:t>
            </a:r>
            <a:r>
              <a:rPr lang="en-US" dirty="0"/>
              <a:t>;	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b="1" dirty="0"/>
              <a:t>&amp;</a:t>
            </a:r>
            <a:r>
              <a:rPr lang="en-US" dirty="0"/>
              <a:t>x;		// let </a:t>
            </a:r>
            <a:r>
              <a:rPr lang="en-US" dirty="0" err="1"/>
              <a:t>ptr</a:t>
            </a:r>
            <a:r>
              <a:rPr lang="en-US" dirty="0"/>
              <a:t> point to x</a:t>
            </a:r>
          </a:p>
          <a:p>
            <a:pPr lvl="1"/>
            <a:r>
              <a:rPr lang="en-US" sz="3200" b="1" dirty="0"/>
              <a:t>*</a:t>
            </a:r>
            <a:r>
              <a:rPr lang="en-US" dirty="0" err="1"/>
              <a:t>ptr</a:t>
            </a:r>
            <a:r>
              <a:rPr lang="en-US" dirty="0"/>
              <a:t> = 7.8;		// assign the value 7.8 to x</a:t>
            </a:r>
          </a:p>
        </p:txBody>
      </p:sp>
    </p:spTree>
    <p:extLst>
      <p:ext uri="{BB962C8B-B14F-4D97-AF65-F5344CB8AC3E}">
        <p14:creationId xmlns:p14="http://schemas.microsoft.com/office/powerpoint/2010/main" val="265706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47800"/>
            <a:ext cx="5038096" cy="120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1355302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 *x;</a:t>
            </a:r>
          </a:p>
          <a:p>
            <a:endParaRPr lang="en-US" sz="2800" dirty="0"/>
          </a:p>
          <a:p>
            <a:r>
              <a:rPr lang="en-US" sz="2800" dirty="0" err="1"/>
              <a:t>int</a:t>
            </a:r>
            <a:r>
              <a:rPr lang="en-US" sz="2800" dirty="0"/>
              <a:t> *y;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158" y="3048000"/>
            <a:ext cx="5057143" cy="13238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5800" y="3017407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var</a:t>
            </a:r>
            <a:r>
              <a:rPr lang="en-US" sz="2800" dirty="0"/>
              <a:t>;   x = &amp;</a:t>
            </a:r>
            <a:r>
              <a:rPr lang="en-US" sz="2800" dirty="0" err="1"/>
              <a:t>var</a:t>
            </a:r>
            <a:r>
              <a:rPr lang="en-US" sz="2800" dirty="0"/>
              <a:t>;</a:t>
            </a:r>
          </a:p>
          <a:p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828" y="4800600"/>
            <a:ext cx="5019048" cy="13333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" y="480060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*x = 42;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850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 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1355302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*y = 13;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3523578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 = x;</a:t>
            </a:r>
          </a:p>
          <a:p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73261" y="4990212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*x = 13;     or</a:t>
            </a:r>
          </a:p>
          <a:p>
            <a:r>
              <a:rPr lang="en-US" sz="2800" dirty="0"/>
              <a:t>*y = 13;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90" y="1276370"/>
            <a:ext cx="4990477" cy="1542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89" y="4800600"/>
            <a:ext cx="4990477" cy="13333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49" y="3124200"/>
            <a:ext cx="4963218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0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8272</TotalTime>
  <Words>878</Words>
  <Application>Microsoft Macintosh PowerPoint</Application>
  <PresentationFormat>On-screen Show (4:3)</PresentationFormat>
  <Paragraphs>178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CS35L Software Construction Laboratory  Lab 1: Nandan Parikh Week 4; Lecture 1 </vt:lpstr>
      <vt:lpstr>QUESTIONS?</vt:lpstr>
      <vt:lpstr>Topics</vt:lpstr>
      <vt:lpstr>What we have to do!</vt:lpstr>
      <vt:lpstr>Basic Data Types</vt:lpstr>
      <vt:lpstr>Pointers</vt:lpstr>
      <vt:lpstr>Dereferencing Pointers</vt:lpstr>
      <vt:lpstr>Pointer Example</vt:lpstr>
      <vt:lpstr>Pointer Example</vt:lpstr>
      <vt:lpstr>Pointers to Pointers</vt:lpstr>
      <vt:lpstr>Pointers to Functions</vt:lpstr>
      <vt:lpstr>Pointers to Functions</vt:lpstr>
      <vt:lpstr>qsort Example</vt:lpstr>
      <vt:lpstr>Structs</vt:lpstr>
      <vt:lpstr>C structs vs. C++ classes</vt:lpstr>
      <vt:lpstr>Dynamic Memory</vt:lpstr>
      <vt:lpstr>EXAMPLES</vt:lpstr>
      <vt:lpstr>Reading/Writing Characters </vt:lpstr>
      <vt:lpstr>Formatted I/O</vt:lpstr>
      <vt:lpstr>PowerPoint Presentation</vt:lpstr>
      <vt:lpstr>Homework 4</vt:lpstr>
      <vt:lpstr>Example</vt:lpstr>
      <vt:lpstr>Homework 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Lauren</dc:creator>
  <cp:lastModifiedBy>Nandan Atul Parikh</cp:lastModifiedBy>
  <cp:revision>341</cp:revision>
  <dcterms:created xsi:type="dcterms:W3CDTF">2006-08-16T00:00:00Z</dcterms:created>
  <dcterms:modified xsi:type="dcterms:W3CDTF">2019-04-22T07:21:21Z</dcterms:modified>
</cp:coreProperties>
</file>