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83" r:id="rId2"/>
    <p:sldId id="284" r:id="rId3"/>
    <p:sldId id="257" r:id="rId4"/>
    <p:sldId id="260" r:id="rId5"/>
    <p:sldId id="258" r:id="rId6"/>
    <p:sldId id="259" r:id="rId7"/>
    <p:sldId id="261" r:id="rId8"/>
    <p:sldId id="278" r:id="rId9"/>
    <p:sldId id="263" r:id="rId10"/>
    <p:sldId id="264" r:id="rId11"/>
    <p:sldId id="265" r:id="rId12"/>
    <p:sldId id="266" r:id="rId13"/>
    <p:sldId id="268" r:id="rId14"/>
    <p:sldId id="267" r:id="rId15"/>
    <p:sldId id="269" r:id="rId16"/>
    <p:sldId id="272" r:id="rId17"/>
    <p:sldId id="273" r:id="rId18"/>
    <p:sldId id="270" r:id="rId19"/>
    <p:sldId id="274" r:id="rId20"/>
    <p:sldId id="275" r:id="rId21"/>
    <p:sldId id="281" r:id="rId22"/>
    <p:sldId id="271" r:id="rId23"/>
    <p:sldId id="276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45"/>
    <p:restoredTop sz="94330"/>
  </p:normalViewPr>
  <p:slideViewPr>
    <p:cSldViewPr>
      <p:cViewPr varScale="1">
        <p:scale>
          <a:sx n="106" d="100"/>
          <a:sy n="106" d="100"/>
        </p:scale>
        <p:origin x="2096" y="1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7E0B2-550A-4A2F-84E5-85808EB91861}" type="datetimeFigureOut">
              <a:rPr lang="en-US" smtClean="0"/>
              <a:pPr/>
              <a:t>4/12/19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C13CB-EA13-4080-9B5D-43D49F7B29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62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62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13CB-EA13-4080-9B5D-43D49F7B29E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68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13CB-EA13-4080-9B5D-43D49F7B29E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77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pPr/>
              <a:t>4/12/19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35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pPr/>
              <a:t>4/12/19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62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pPr/>
              <a:t>4/12/19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86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pPr/>
              <a:t>4/12/19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9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pPr/>
              <a:t>4/12/19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09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pPr/>
              <a:t>4/12/19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51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pPr/>
              <a:t>4/12/19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58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pPr/>
              <a:t>4/12/19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41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pPr/>
              <a:t>4/12/19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7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pPr/>
              <a:t>4/12/19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31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pPr/>
              <a:t>4/12/19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7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062AB-1396-415B-AF0F-E4D28C80DEB9}" type="datetimeFigureOut">
              <a:rPr lang="en-US" smtClean="0"/>
              <a:pPr/>
              <a:t>4/12/19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7D38F-A4F6-4531-915E-D36F459CB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3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8736" y="2132518"/>
            <a:ext cx="6859786" cy="2629585"/>
          </a:xfrm>
        </p:spPr>
        <p:txBody>
          <a:bodyPr/>
          <a:lstStyle/>
          <a:p>
            <a:pPr algn="ctr"/>
            <a:r>
              <a:rPr lang="en-US" sz="3601" dirty="0"/>
              <a:t>CS35L Software Construction Laboratory</a:t>
            </a:r>
            <a:br>
              <a:rPr lang="en-US" sz="3601" dirty="0"/>
            </a:br>
            <a:br>
              <a:rPr lang="en-US" sz="3601" dirty="0"/>
            </a:br>
            <a:r>
              <a:rPr lang="en-US" sz="2101" dirty="0"/>
              <a:t>Lab 1: Nandan Parikh</a:t>
            </a:r>
            <a:br>
              <a:rPr lang="en-US" sz="2401" dirty="0"/>
            </a:br>
            <a:r>
              <a:rPr lang="en-US" sz="1500" dirty="0"/>
              <a:t>Week 4; Lecture 2</a:t>
            </a:r>
            <a:br>
              <a:rPr lang="en-US" sz="1500" dirty="0"/>
            </a:br>
            <a:endParaRPr lang="en-US" sz="2101" dirty="0"/>
          </a:p>
        </p:txBody>
      </p:sp>
    </p:spTree>
    <p:extLst>
      <p:ext uri="{BB962C8B-B14F-4D97-AF65-F5344CB8AC3E}">
        <p14:creationId xmlns:p14="http://schemas.microsoft.com/office/powerpoint/2010/main" val="3716699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Setting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Breakpoints</a:t>
            </a:r>
          </a:p>
          <a:p>
            <a:pPr lvl="1"/>
            <a:r>
              <a:rPr lang="en-US" dirty="0"/>
              <a:t>used to stop the running program at a specific point</a:t>
            </a:r>
          </a:p>
          <a:p>
            <a:pPr lvl="1"/>
            <a:r>
              <a:rPr lang="en-US" dirty="0"/>
              <a:t>If the program reaches that location when running, it will pause and prompt you for another command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break file1.c:6</a:t>
            </a:r>
          </a:p>
          <a:p>
            <a:pPr lvl="2"/>
            <a:r>
              <a:rPr lang="en-US" dirty="0"/>
              <a:t>Program will pause when it reaches line 6 of file1.c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break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my_function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>
                <a:cs typeface="Courier New" pitchFamily="49" charset="0"/>
              </a:rPr>
              <a:t>Program will pause at the first line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my_function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every time it is called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break [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if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expression</a:t>
            </a:r>
          </a:p>
          <a:p>
            <a:pPr lvl="2"/>
            <a:r>
              <a:rPr lang="en-US" dirty="0"/>
              <a:t>Program will pause at specified position only when the expression evaluates to true</a:t>
            </a:r>
            <a:endParaRPr lang="en-US" i="1" dirty="0"/>
          </a:p>
          <a:p>
            <a:pPr lvl="1"/>
            <a:endParaRPr lang="en-US" dirty="0"/>
          </a:p>
          <a:p>
            <a:pPr lvl="1"/>
            <a:endParaRPr lang="en-US" dirty="0">
              <a:cs typeface="Courier New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69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Breakpoints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a breakpoint and running the program will stop program where you tell it to</a:t>
            </a:r>
          </a:p>
          <a:p>
            <a:endParaRPr lang="en-US" dirty="0"/>
          </a:p>
          <a:p>
            <a:r>
              <a:rPr lang="en-US" dirty="0"/>
              <a:t>You can set as many breakpoints as you want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info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breakpoints|break|br|b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shows a list of all breakpoints </a:t>
            </a:r>
          </a:p>
        </p:txBody>
      </p:sp>
    </p:spTree>
    <p:extLst>
      <p:ext uri="{BB962C8B-B14F-4D97-AF65-F5344CB8AC3E}">
        <p14:creationId xmlns:p14="http://schemas.microsoft.com/office/powerpoint/2010/main" val="2444012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Deleting, Disabling and Ignoring BPs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delete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bp_number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| range]</a:t>
            </a:r>
          </a:p>
          <a:p>
            <a:pPr lvl="1"/>
            <a:r>
              <a:rPr lang="en-US" dirty="0"/>
              <a:t>Deletes the specified breakpoint or range of breakpoints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disable [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bp_number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lvl="1"/>
            <a:r>
              <a:rPr lang="en-US" dirty="0"/>
              <a:t>Temporarily deactivates a breakpoint or a range of breakpoints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enable [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bp_number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lvl="1"/>
            <a:r>
              <a:rPr lang="en-US" dirty="0"/>
              <a:t>Restores disabled breakpoints </a:t>
            </a:r>
          </a:p>
          <a:p>
            <a:r>
              <a:rPr lang="en-US" dirty="0">
                <a:solidFill>
                  <a:srgbClr val="FF0000"/>
                </a:solidFill>
              </a:rPr>
              <a:t>If no arguments are provided to the above commands, all breakpoints are affected!!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ignore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bp_number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iterations</a:t>
            </a:r>
          </a:p>
          <a:p>
            <a:pPr lvl="1"/>
            <a:r>
              <a:rPr lang="en-US" dirty="0"/>
              <a:t>Instructs GDB to pass over a breakpoint without stopping a certain number of times.</a:t>
            </a:r>
          </a:p>
          <a:p>
            <a:pPr lvl="2"/>
            <a:r>
              <a:rPr lang="en-US" dirty="0" err="1"/>
              <a:t>bp_number</a:t>
            </a:r>
            <a:r>
              <a:rPr lang="en-US" dirty="0"/>
              <a:t>: the number of a breakpoint</a:t>
            </a:r>
          </a:p>
          <a:p>
            <a:pPr lvl="2"/>
            <a:r>
              <a:rPr lang="en-US" dirty="0"/>
              <a:t>Iterations: the number of times you want it to be passed over </a:t>
            </a:r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9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Displaying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Why would we want to interrupt execution?</a:t>
            </a:r>
          </a:p>
          <a:p>
            <a:pPr lvl="1"/>
            <a:r>
              <a:rPr lang="en-US" dirty="0"/>
              <a:t>to see data of interest at run-time: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print [/format]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expression</a:t>
            </a:r>
          </a:p>
          <a:p>
            <a:pPr lvl="2"/>
            <a:r>
              <a:rPr lang="en-US" dirty="0">
                <a:cs typeface="Courier New" pitchFamily="49" charset="0"/>
              </a:rPr>
              <a:t>Prints the value of the specified expression in the specified format</a:t>
            </a:r>
          </a:p>
          <a:p>
            <a:pPr lvl="1"/>
            <a:r>
              <a:rPr lang="en-US" dirty="0">
                <a:cs typeface="Courier New" pitchFamily="49" charset="0"/>
              </a:rPr>
              <a:t>Formats:</a:t>
            </a:r>
          </a:p>
          <a:p>
            <a:pPr lvl="2"/>
            <a:r>
              <a:rPr lang="en-US" dirty="0"/>
              <a:t>d: Decimal notation (default format for integers) </a:t>
            </a:r>
          </a:p>
          <a:p>
            <a:pPr lvl="2"/>
            <a:r>
              <a:rPr lang="en-US" dirty="0"/>
              <a:t>x: Hexadecimal notation </a:t>
            </a:r>
          </a:p>
          <a:p>
            <a:pPr lvl="2"/>
            <a:r>
              <a:rPr lang="en-US" dirty="0"/>
              <a:t>o: Octal notation</a:t>
            </a:r>
          </a:p>
          <a:p>
            <a:pPr lvl="2"/>
            <a:r>
              <a:rPr lang="en-US" dirty="0"/>
              <a:t>t: Binary notation </a:t>
            </a:r>
          </a:p>
          <a:p>
            <a:pPr lvl="2"/>
            <a:endParaRPr lang="en-US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97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Resuming Execution After a 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When a program stops at a breakpoint</a:t>
            </a:r>
          </a:p>
          <a:p>
            <a:pPr lvl="1"/>
            <a:r>
              <a:rPr lang="en-US" dirty="0"/>
              <a:t>4 possible kinds of </a:t>
            </a:r>
            <a:r>
              <a:rPr lang="en-US" dirty="0" err="1"/>
              <a:t>gdb</a:t>
            </a:r>
            <a:r>
              <a:rPr lang="en-US" dirty="0"/>
              <a:t> operations: </a:t>
            </a:r>
          </a:p>
          <a:p>
            <a:pPr lvl="2"/>
            <a:r>
              <a:rPr lang="en-US" b="1" dirty="0"/>
              <a:t>c or continue</a:t>
            </a:r>
            <a:r>
              <a:rPr lang="en-US" dirty="0"/>
              <a:t>: debugger will continue executing until next breakpoint</a:t>
            </a:r>
          </a:p>
          <a:p>
            <a:pPr lvl="2"/>
            <a:r>
              <a:rPr lang="en-US" b="1" dirty="0"/>
              <a:t>s or step</a:t>
            </a:r>
            <a:r>
              <a:rPr lang="en-US" dirty="0"/>
              <a:t>: debugger will continue to next source line</a:t>
            </a:r>
          </a:p>
          <a:p>
            <a:pPr lvl="2"/>
            <a:r>
              <a:rPr lang="en-US" b="1" dirty="0"/>
              <a:t>n or next</a:t>
            </a:r>
            <a:r>
              <a:rPr lang="en-US" dirty="0"/>
              <a:t>: debugger will continue to next source line in the current (innermost) stack frame</a:t>
            </a:r>
          </a:p>
          <a:p>
            <a:pPr lvl="2"/>
            <a:r>
              <a:rPr lang="en-US" b="1" dirty="0"/>
              <a:t>f or finish</a:t>
            </a:r>
            <a:r>
              <a:rPr lang="en-US" dirty="0"/>
              <a:t>: debugger will resume execution until the current function returns. Execution stops immediately after the program flow returns to the function's caller </a:t>
            </a:r>
          </a:p>
          <a:p>
            <a:pPr lvl="3"/>
            <a:r>
              <a:rPr lang="en-US" dirty="0"/>
              <a:t>the function's return value and the line containing the next statement are displayed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31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Watchpoints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itchFamily="49" charset="0"/>
              </a:rPr>
              <a:t>Watch/observe changes to variables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watch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my_var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>
                <a:cs typeface="Courier New" pitchFamily="49" charset="0"/>
              </a:rPr>
              <a:t>sets a </a:t>
            </a:r>
            <a:r>
              <a:rPr lang="en-US" dirty="0" err="1">
                <a:cs typeface="Courier New" pitchFamily="49" charset="0"/>
              </a:rPr>
              <a:t>watchpoint</a:t>
            </a:r>
            <a:r>
              <a:rPr lang="en-US" dirty="0">
                <a:cs typeface="Courier New" pitchFamily="49" charset="0"/>
              </a:rPr>
              <a:t> on </a:t>
            </a:r>
            <a:r>
              <a:rPr lang="en-US" dirty="0" err="1">
                <a:cs typeface="Courier New" pitchFamily="49" charset="0"/>
              </a:rPr>
              <a:t>my_var</a:t>
            </a:r>
            <a:endParaRPr lang="en-US" dirty="0">
              <a:cs typeface="Courier New" pitchFamily="49" charset="0"/>
            </a:endParaRPr>
          </a:p>
          <a:p>
            <a:pPr lvl="2"/>
            <a:r>
              <a:rPr lang="en-US" dirty="0"/>
              <a:t>the debugger will stop the program when the value of </a:t>
            </a:r>
            <a:r>
              <a:rPr lang="en-US" i="1" dirty="0" err="1"/>
              <a:t>my_var</a:t>
            </a:r>
            <a:r>
              <a:rPr lang="en-US" i="1" dirty="0"/>
              <a:t> </a:t>
            </a:r>
            <a:r>
              <a:rPr lang="en-US" dirty="0"/>
              <a:t>changes</a:t>
            </a:r>
          </a:p>
          <a:p>
            <a:pPr lvl="2"/>
            <a:r>
              <a:rPr lang="en-US" dirty="0">
                <a:cs typeface="Courier New" pitchFamily="49" charset="0"/>
              </a:rPr>
              <a:t>old and new values will be printed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expression</a:t>
            </a:r>
          </a:p>
          <a:p>
            <a:pPr lvl="2"/>
            <a:r>
              <a:rPr lang="en-US" dirty="0"/>
              <a:t>The debugger stops the program whenever the program reads the value of any object involved in the evaluation of </a:t>
            </a:r>
            <a:r>
              <a:rPr lang="en-US" i="1" dirty="0"/>
              <a:t>expression</a:t>
            </a:r>
            <a:endParaRPr lang="en-US" dirty="0"/>
          </a:p>
          <a:p>
            <a:pPr lvl="2"/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579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/>
              <a:t>Process Memory Layout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1219199"/>
            <a:ext cx="8229600" cy="517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139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Stack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program is made up of one or more functions which interact by calling each other</a:t>
            </a:r>
          </a:p>
          <a:p>
            <a:r>
              <a:rPr lang="en-US" dirty="0"/>
              <a:t>Every time a function is called, an area of memory is set aside for it. This area of memory is called a </a:t>
            </a:r>
            <a:r>
              <a:rPr lang="en-US" b="1" dirty="0"/>
              <a:t>stack frame</a:t>
            </a:r>
            <a:r>
              <a:rPr lang="en-US" dirty="0"/>
              <a:t> and holds the following crucial info:</a:t>
            </a:r>
          </a:p>
          <a:p>
            <a:pPr lvl="1"/>
            <a:r>
              <a:rPr lang="en-US" dirty="0"/>
              <a:t>storage space for all the local variables</a:t>
            </a:r>
          </a:p>
          <a:p>
            <a:pPr lvl="1"/>
            <a:r>
              <a:rPr lang="en-US" dirty="0"/>
              <a:t>the memory address to return to when the called function returns</a:t>
            </a:r>
          </a:p>
          <a:p>
            <a:pPr lvl="1"/>
            <a:r>
              <a:rPr lang="en-US" dirty="0"/>
              <a:t>the arguments, or parameters, of the called function</a:t>
            </a:r>
          </a:p>
          <a:p>
            <a:r>
              <a:rPr lang="en-US" dirty="0"/>
              <a:t>Each function call gets its own stack frame. Collectively, all the stack frames make up the </a:t>
            </a:r>
            <a:r>
              <a:rPr lang="en-US" b="1" dirty="0"/>
              <a:t>call stack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50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Stack Frames and the Stack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0018"/>
            <a:ext cx="3381080" cy="571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167" y="1355978"/>
            <a:ext cx="5210033" cy="5919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904" y="1947924"/>
            <a:ext cx="5160296" cy="14437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167" y="3420996"/>
            <a:ext cx="5210033" cy="122720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116052" y="1420155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Program Ends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67183" y="5105400"/>
            <a:ext cx="533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stack frame belonging to main():</a:t>
            </a:r>
          </a:p>
          <a:p>
            <a:r>
              <a:rPr lang="en-US" dirty="0"/>
              <a:t>Uninteresting since main() has no automatic variables, no parameters, and no function to return to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12107" y="5105400"/>
            <a:ext cx="5210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to </a:t>
            </a:r>
            <a:r>
              <a:rPr lang="en-US" dirty="0" err="1"/>
              <a:t>first_function</a:t>
            </a:r>
            <a:r>
              <a:rPr lang="en-US" dirty="0"/>
              <a:t>() is made, unused stack memory is used to create a frame for </a:t>
            </a:r>
            <a:r>
              <a:rPr lang="en-US" dirty="0" err="1"/>
              <a:t>first_function</a:t>
            </a:r>
            <a:r>
              <a:rPr lang="en-US" dirty="0"/>
              <a:t>(). It holds four things: storage space for an </a:t>
            </a:r>
            <a:r>
              <a:rPr lang="en-US" dirty="0" err="1"/>
              <a:t>int</a:t>
            </a:r>
            <a:r>
              <a:rPr lang="en-US" dirty="0"/>
              <a:t>, a char, and a void *, and the line to return to within main()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48986" y="5105400"/>
            <a:ext cx="52549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to </a:t>
            </a:r>
            <a:r>
              <a:rPr lang="en-US" dirty="0" err="1"/>
              <a:t>second_function</a:t>
            </a:r>
            <a:r>
              <a:rPr lang="en-US" dirty="0"/>
              <a:t>() is made, unused stack memory is used to create a stack frame for </a:t>
            </a:r>
            <a:r>
              <a:rPr lang="en-US" dirty="0" err="1"/>
              <a:t>second_function</a:t>
            </a:r>
            <a:r>
              <a:rPr lang="en-US" dirty="0"/>
              <a:t>(). The frame holds 3 things: storage space for an </a:t>
            </a:r>
            <a:r>
              <a:rPr lang="en-US" dirty="0" err="1"/>
              <a:t>int</a:t>
            </a:r>
            <a:r>
              <a:rPr lang="en-US" dirty="0"/>
              <a:t> and the current address of execution within </a:t>
            </a:r>
            <a:r>
              <a:rPr lang="en-US" dirty="0" err="1"/>
              <a:t>second_function</a:t>
            </a:r>
            <a:r>
              <a:rPr lang="en-US" dirty="0"/>
              <a:t>()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15935" y="5105400"/>
            <a:ext cx="51880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When </a:t>
            </a:r>
            <a:r>
              <a:rPr lang="en-US" dirty="0" err="1"/>
              <a:t>second_function</a:t>
            </a:r>
            <a:r>
              <a:rPr lang="en-US" dirty="0"/>
              <a:t>() returns, its frame is used to determine where to return to (line 22 of </a:t>
            </a:r>
            <a:r>
              <a:rPr lang="en-US" dirty="0" err="1"/>
              <a:t>first_function</a:t>
            </a:r>
            <a:r>
              <a:rPr lang="en-US" dirty="0"/>
              <a:t>()), then </a:t>
            </a:r>
            <a:r>
              <a:rPr lang="en-US" dirty="0" err="1"/>
              <a:t>deallocated</a:t>
            </a:r>
            <a:r>
              <a:rPr lang="en-US" dirty="0"/>
              <a:t> and returned to stack.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19034" y="5059234"/>
            <a:ext cx="5142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When </a:t>
            </a:r>
            <a:r>
              <a:rPr lang="en-US" dirty="0" err="1"/>
              <a:t>first_function</a:t>
            </a:r>
            <a:r>
              <a:rPr lang="en-US" dirty="0"/>
              <a:t>() returns, its frame is used to determine where to return to (line 9 of main()), then </a:t>
            </a:r>
            <a:r>
              <a:rPr lang="en-US" dirty="0" err="1"/>
              <a:t>deallocated</a:t>
            </a:r>
            <a:r>
              <a:rPr lang="en-US" dirty="0"/>
              <a:t> and returned to the stack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61844" y="5123597"/>
            <a:ext cx="516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main() returns, the program ends</a:t>
            </a:r>
          </a:p>
        </p:txBody>
      </p:sp>
    </p:spTree>
    <p:extLst>
      <p:ext uri="{BB962C8B-B14F-4D97-AF65-F5344CB8AC3E}">
        <p14:creationId xmlns:p14="http://schemas.microsoft.com/office/powerpoint/2010/main" val="235241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Analyzing the Stack in GDB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backtrace|bt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Shows the call trace (the call stack)</a:t>
            </a:r>
          </a:p>
          <a:p>
            <a:pPr lvl="1"/>
            <a:r>
              <a:rPr lang="en-US" dirty="0"/>
              <a:t>Without function calls:</a:t>
            </a:r>
          </a:p>
          <a:p>
            <a:pPr lvl="2"/>
            <a:r>
              <a:rPr lang="en-US" dirty="0"/>
              <a:t>#0 main () at program.c:10</a:t>
            </a:r>
          </a:p>
          <a:p>
            <a:pPr lvl="2"/>
            <a:r>
              <a:rPr lang="en-US" dirty="0"/>
              <a:t>one frame on the stack, numbered 0, and it belongs to main()</a:t>
            </a:r>
          </a:p>
          <a:p>
            <a:pPr lvl="1"/>
            <a:r>
              <a:rPr lang="en-US" dirty="0"/>
              <a:t>After call to function display()</a:t>
            </a:r>
          </a:p>
          <a:p>
            <a:pPr lvl="2"/>
            <a:r>
              <a:rPr lang="en-US" dirty="0"/>
              <a:t>#0 display (z=5, </a:t>
            </a:r>
            <a:r>
              <a:rPr lang="en-US" dirty="0" err="1"/>
              <a:t>zptr</a:t>
            </a:r>
            <a:r>
              <a:rPr lang="en-US" dirty="0"/>
              <a:t>=0xbffffb34) at program.c:15 </a:t>
            </a:r>
          </a:p>
          <a:p>
            <a:pPr marL="914400" lvl="2" indent="0">
              <a:buNone/>
            </a:pPr>
            <a:r>
              <a:rPr lang="en-US" dirty="0"/>
              <a:t>   #1 0x08048455 in main () at program.c:10</a:t>
            </a:r>
          </a:p>
          <a:p>
            <a:pPr lvl="2"/>
            <a:r>
              <a:rPr lang="en-US" dirty="0"/>
              <a:t>Two stack frames: frame 1 belonging to main() and frame 0 belonging to display().</a:t>
            </a:r>
          </a:p>
          <a:p>
            <a:pPr lvl="2"/>
            <a:r>
              <a:rPr lang="en-US" dirty="0"/>
              <a:t>Each frame listing gives </a:t>
            </a:r>
          </a:p>
          <a:p>
            <a:pPr lvl="3"/>
            <a:r>
              <a:rPr lang="en-US" dirty="0"/>
              <a:t>the arguments to that function</a:t>
            </a:r>
          </a:p>
          <a:p>
            <a:pPr lvl="3"/>
            <a:r>
              <a:rPr lang="en-US" dirty="0"/>
              <a:t>the line number that's currently being executed within that frame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05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FCFBF-EF90-134F-B36F-AF8A460B5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146BC-0F3C-C84B-A76C-10E90B4F6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63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Analyzing the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(</a:t>
            </a:r>
            <a:r>
              <a:rPr lang="en-US" dirty="0" err="1"/>
              <a:t>gdb</a:t>
            </a:r>
            <a:r>
              <a:rPr lang="en-US" dirty="0"/>
              <a:t>) info frame </a:t>
            </a:r>
          </a:p>
          <a:p>
            <a:pPr lvl="1"/>
            <a:r>
              <a:rPr lang="en-US" dirty="0"/>
              <a:t>Displays information about the current stack frame, including its return address and saved register values </a:t>
            </a:r>
          </a:p>
          <a:p>
            <a:r>
              <a:rPr lang="en-US" dirty="0"/>
              <a:t>(</a:t>
            </a:r>
            <a:r>
              <a:rPr lang="en-US" dirty="0" err="1"/>
              <a:t>gdb</a:t>
            </a:r>
            <a:r>
              <a:rPr lang="en-US" dirty="0"/>
              <a:t>) info locals</a:t>
            </a:r>
          </a:p>
          <a:p>
            <a:pPr lvl="1"/>
            <a:r>
              <a:rPr lang="en-US" dirty="0"/>
              <a:t>Lists the local variables of the function corresponding to the stack frame, with their current values</a:t>
            </a:r>
          </a:p>
          <a:p>
            <a:r>
              <a:rPr lang="en-US" dirty="0"/>
              <a:t>(</a:t>
            </a:r>
            <a:r>
              <a:rPr lang="en-US" dirty="0" err="1"/>
              <a:t>gdb</a:t>
            </a:r>
            <a:r>
              <a:rPr lang="en-US" dirty="0"/>
              <a:t>) info </a:t>
            </a:r>
            <a:r>
              <a:rPr lang="en-US" dirty="0" err="1"/>
              <a:t>args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List the argument values of the corresponding function call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716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Other Useful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gdb</a:t>
            </a:r>
            <a:r>
              <a:rPr lang="en-US" dirty="0"/>
              <a:t>) info functions</a:t>
            </a:r>
          </a:p>
          <a:p>
            <a:pPr lvl="1"/>
            <a:r>
              <a:rPr lang="en-US" dirty="0"/>
              <a:t>Lists all functions in the program</a:t>
            </a:r>
          </a:p>
          <a:p>
            <a:r>
              <a:rPr lang="en-US" dirty="0"/>
              <a:t>(</a:t>
            </a:r>
            <a:r>
              <a:rPr lang="en-US" dirty="0" err="1"/>
              <a:t>gdb</a:t>
            </a:r>
            <a:r>
              <a:rPr lang="en-US" dirty="0"/>
              <a:t>) list</a:t>
            </a:r>
          </a:p>
          <a:p>
            <a:pPr lvl="1"/>
            <a:r>
              <a:rPr lang="en-US" dirty="0"/>
              <a:t>Lists source code lines around the current line</a:t>
            </a:r>
          </a:p>
        </p:txBody>
      </p:sp>
    </p:spTree>
    <p:extLst>
      <p:ext uri="{BB962C8B-B14F-4D97-AF65-F5344CB8AC3E}">
        <p14:creationId xmlns:p14="http://schemas.microsoft.com/office/powerpoint/2010/main" val="2450980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Lab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5410200"/>
          </a:xfrm>
        </p:spPr>
        <p:txBody>
          <a:bodyPr>
            <a:noAutofit/>
          </a:bodyPr>
          <a:lstStyle/>
          <a:p>
            <a:r>
              <a:rPr lang="en-US" sz="2000" dirty="0"/>
              <a:t>Download old version of </a:t>
            </a:r>
            <a:r>
              <a:rPr lang="en-US" sz="2000" dirty="0" err="1"/>
              <a:t>coreutils</a:t>
            </a:r>
            <a:r>
              <a:rPr lang="en-US" sz="2000" dirty="0"/>
              <a:t> with buggy </a:t>
            </a:r>
            <a:r>
              <a:rPr lang="en-US" sz="2000" dirty="0" err="1"/>
              <a:t>ls</a:t>
            </a:r>
            <a:r>
              <a:rPr lang="en-US" sz="2000" dirty="0"/>
              <a:t> program</a:t>
            </a:r>
          </a:p>
          <a:p>
            <a:pPr lvl="1"/>
            <a:r>
              <a:rPr lang="en-US" sz="2000" dirty="0" err="1"/>
              <a:t>Untar</a:t>
            </a:r>
            <a:r>
              <a:rPr lang="en-US" sz="2000" dirty="0"/>
              <a:t>, configure, make</a:t>
            </a:r>
          </a:p>
          <a:p>
            <a:r>
              <a:rPr lang="en-US" sz="2000" dirty="0"/>
              <a:t>Bug: </a:t>
            </a:r>
            <a:r>
              <a:rPr lang="en-US" sz="2000" dirty="0" err="1"/>
              <a:t>ls</a:t>
            </a:r>
            <a:r>
              <a:rPr lang="en-US" sz="2000" dirty="0"/>
              <a:t> -t mishandles files whose time stamps are very far in the past. It seems to act as if they are in the future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=$(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mktemp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-d) 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$ cd $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$ touch -d '1918-11-11 11:00 GMT'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wwi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-armistice 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$ touch now 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$ sleep 1 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$ touch now1 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$ TZ=UTC0 ls -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lt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--full-time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wwi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-armistice now now1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16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rw</a:t>
            </a:r>
            <a:r>
              <a:rPr lang="en-US" sz="16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-r--r-- 1 </a:t>
            </a:r>
            <a:r>
              <a:rPr lang="en-US" sz="16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eggert</a:t>
            </a:r>
            <a:r>
              <a:rPr lang="en-US" sz="16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csfac</a:t>
            </a:r>
            <a:r>
              <a:rPr lang="en-US" sz="16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0 1918-11-11 11:00:00.000000000 +0000 </a:t>
            </a:r>
            <a:r>
              <a:rPr lang="en-US" sz="16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wwi</a:t>
            </a:r>
            <a:r>
              <a:rPr lang="en-US" sz="16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-armistice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16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rw</a:t>
            </a:r>
            <a:r>
              <a:rPr lang="en-US" sz="16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-r--r-- 1 </a:t>
            </a:r>
            <a:r>
              <a:rPr lang="en-US" sz="16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eggert</a:t>
            </a:r>
            <a:r>
              <a:rPr lang="en-US" sz="16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csfac</a:t>
            </a:r>
            <a:r>
              <a:rPr lang="en-US" sz="16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0 2017-01-25 00:11:55.528846902 +0000 now1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16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rw</a:t>
            </a:r>
            <a:r>
              <a:rPr lang="en-US" sz="16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-r--r-- 1 </a:t>
            </a:r>
            <a:r>
              <a:rPr lang="en-US" sz="16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eggert</a:t>
            </a:r>
            <a:r>
              <a:rPr lang="en-US" sz="16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csfac</a:t>
            </a:r>
            <a:r>
              <a:rPr lang="en-US" sz="16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0 2017-01-25 00:11:54.524820127 +0000 now 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$ cd 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rm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-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fr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$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tmp</a:t>
            </a: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474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Goal: Fix the Bug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9800" b="1" dirty="0"/>
              <a:t>Reproduce the Bug</a:t>
            </a:r>
          </a:p>
          <a:p>
            <a:pPr lvl="1"/>
            <a:r>
              <a:rPr lang="en-US" sz="9600" dirty="0"/>
              <a:t>Follow steps on lab web page</a:t>
            </a:r>
            <a:endParaRPr lang="en-US" sz="9600" b="1" dirty="0"/>
          </a:p>
          <a:p>
            <a:r>
              <a:rPr lang="en-US" sz="9800" b="1" dirty="0"/>
              <a:t>Simplify input</a:t>
            </a:r>
          </a:p>
          <a:p>
            <a:pPr lvl="1"/>
            <a:r>
              <a:rPr lang="en-US" sz="9600" dirty="0"/>
              <a:t>Run </a:t>
            </a:r>
            <a:r>
              <a:rPr lang="en-US" sz="9600" dirty="0" err="1"/>
              <a:t>ls</a:t>
            </a:r>
            <a:r>
              <a:rPr lang="en-US" sz="9600" dirty="0"/>
              <a:t> with –l and –t options only</a:t>
            </a:r>
          </a:p>
          <a:p>
            <a:r>
              <a:rPr lang="en-US" sz="9800" b="1" dirty="0"/>
              <a:t>Debug</a:t>
            </a:r>
          </a:p>
          <a:p>
            <a:pPr lvl="1"/>
            <a:r>
              <a:rPr lang="en-US" sz="9600" dirty="0"/>
              <a:t>Use </a:t>
            </a:r>
            <a:r>
              <a:rPr lang="en-US" sz="9600" dirty="0" err="1"/>
              <a:t>gdb</a:t>
            </a:r>
            <a:r>
              <a:rPr lang="en-US" sz="9600" dirty="0"/>
              <a:t> to figure out what’s wrong </a:t>
            </a:r>
          </a:p>
          <a:p>
            <a:pPr lvl="1"/>
            <a:r>
              <a:rPr lang="en-US" sz="9600" dirty="0"/>
              <a:t>$ </a:t>
            </a:r>
            <a:r>
              <a:rPr lang="en-US" sz="9600" dirty="0" err="1"/>
              <a:t>gdb</a:t>
            </a:r>
            <a:r>
              <a:rPr lang="en-US" sz="9600" dirty="0"/>
              <a:t> ./</a:t>
            </a:r>
            <a:r>
              <a:rPr lang="en-US" sz="9600" dirty="0" err="1"/>
              <a:t>ls</a:t>
            </a:r>
            <a:r>
              <a:rPr lang="en-US" sz="9600" dirty="0"/>
              <a:t> </a:t>
            </a:r>
          </a:p>
          <a:p>
            <a:pPr lvl="1"/>
            <a:r>
              <a:rPr lang="en-US" sz="9600" dirty="0"/>
              <a:t> (</a:t>
            </a:r>
            <a:r>
              <a:rPr lang="en-US" sz="9600" dirty="0" err="1"/>
              <a:t>gdb</a:t>
            </a:r>
            <a:r>
              <a:rPr lang="en-US" sz="9600" dirty="0"/>
              <a:t>) run –</a:t>
            </a:r>
            <a:r>
              <a:rPr lang="en-US" sz="9600" dirty="0" err="1"/>
              <a:t>lt</a:t>
            </a:r>
            <a:r>
              <a:rPr lang="en-US" sz="9600" dirty="0"/>
              <a:t> /</a:t>
            </a:r>
            <a:r>
              <a:rPr lang="en-US" sz="9600" dirty="0" err="1"/>
              <a:t>tmp</a:t>
            </a:r>
            <a:r>
              <a:rPr lang="en-US" sz="9600" dirty="0"/>
              <a:t>/</a:t>
            </a:r>
            <a:r>
              <a:rPr lang="en-US" sz="9600" dirty="0" err="1"/>
              <a:t>wwi</a:t>
            </a:r>
            <a:r>
              <a:rPr lang="en-US" sz="9600" dirty="0"/>
              <a:t>-armistice /</a:t>
            </a:r>
            <a:r>
              <a:rPr lang="en-US" sz="9600" dirty="0" err="1"/>
              <a:t>tmp</a:t>
            </a:r>
            <a:r>
              <a:rPr lang="en-US" sz="9600" dirty="0"/>
              <a:t>/now /</a:t>
            </a:r>
            <a:r>
              <a:rPr lang="en-US" sz="9600" dirty="0" err="1"/>
              <a:t>tmp</a:t>
            </a:r>
            <a:r>
              <a:rPr lang="en-US" sz="9600" dirty="0"/>
              <a:t>/now1</a:t>
            </a:r>
            <a:endParaRPr lang="en-US" dirty="0"/>
          </a:p>
          <a:p>
            <a:pPr marL="457200" lvl="1" indent="0">
              <a:buNone/>
            </a:pPr>
            <a:r>
              <a:rPr lang="en-US" sz="9600" dirty="0"/>
              <a:t>(run from the directory where the compiled ls lives)</a:t>
            </a:r>
            <a:endParaRPr lang="en-US" sz="5900" dirty="0"/>
          </a:p>
          <a:p>
            <a:r>
              <a:rPr lang="en-US" sz="9800" b="1" dirty="0"/>
              <a:t>Patch</a:t>
            </a:r>
            <a:r>
              <a:rPr lang="en-US" sz="9800" dirty="0"/>
              <a:t> </a:t>
            </a:r>
          </a:p>
          <a:p>
            <a:pPr lvl="1"/>
            <a:r>
              <a:rPr lang="en-US" sz="9600" dirty="0"/>
              <a:t>Construct a patch “lab4.diff” containing your fix</a:t>
            </a:r>
          </a:p>
          <a:p>
            <a:pPr lvl="1"/>
            <a:r>
              <a:rPr lang="en-US" sz="9600" dirty="0"/>
              <a:t>It should contain a </a:t>
            </a:r>
            <a:r>
              <a:rPr lang="en-US" sz="9600" dirty="0" err="1"/>
              <a:t>ChangeLog</a:t>
            </a:r>
            <a:r>
              <a:rPr lang="en-US" sz="9600" dirty="0"/>
              <a:t> entry followed by the output of diff -u </a:t>
            </a:r>
          </a:p>
          <a:p>
            <a:pPr marL="457200" lvl="1" indent="0">
              <a:buNone/>
            </a:pPr>
            <a:endParaRPr lang="en-US" sz="4000" dirty="0"/>
          </a:p>
          <a:p>
            <a:endParaRPr lang="en-US" sz="10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7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Lab Hints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Don’t forget to answer all questions! (lab4.txt)</a:t>
            </a:r>
          </a:p>
          <a:p>
            <a:r>
              <a:rPr lang="en-US" sz="2800" dirty="0"/>
              <a:t>“Try to reproduce the problem in your home directory, instead of the $</a:t>
            </a:r>
            <a:r>
              <a:rPr lang="en-US" sz="2800" dirty="0" err="1"/>
              <a:t>tmp</a:t>
            </a:r>
            <a:r>
              <a:rPr lang="en-US" sz="2800" dirty="0"/>
              <a:t> directory. How well does </a:t>
            </a:r>
            <a:r>
              <a:rPr lang="en-US" sz="2800" dirty="0" err="1"/>
              <a:t>SEASnet</a:t>
            </a:r>
            <a:r>
              <a:rPr lang="en-US" sz="2800" dirty="0"/>
              <a:t> do?”</a:t>
            </a:r>
          </a:p>
          <a:p>
            <a:pPr lvl="1"/>
            <a:r>
              <a:rPr lang="en-US" sz="2400" dirty="0"/>
              <a:t>Timestamps represented as seconds since Unix Epoch</a:t>
            </a:r>
          </a:p>
          <a:p>
            <a:pPr lvl="1"/>
            <a:r>
              <a:rPr lang="en-US" sz="2400" dirty="0" err="1"/>
              <a:t>SEASnet</a:t>
            </a:r>
            <a:r>
              <a:rPr lang="en-US" sz="2400" dirty="0"/>
              <a:t> NFS </a:t>
            </a:r>
            <a:r>
              <a:rPr lang="en-US" sz="2400" dirty="0" err="1"/>
              <a:t>filesystem</a:t>
            </a:r>
            <a:r>
              <a:rPr lang="en-US" sz="2400" dirty="0"/>
              <a:t> has unsigned 32-bit time stamps</a:t>
            </a:r>
          </a:p>
          <a:p>
            <a:pPr lvl="1"/>
            <a:r>
              <a:rPr lang="en-US" sz="2400" dirty="0"/>
              <a:t>Local File System on Linux server has signed 32-bit time stamps</a:t>
            </a:r>
          </a:p>
          <a:p>
            <a:pPr lvl="1"/>
            <a:r>
              <a:rPr lang="en-US" sz="2400" dirty="0"/>
              <a:t>If you touch the files on the NFS </a:t>
            </a:r>
            <a:r>
              <a:rPr lang="en-US" sz="2400" dirty="0" err="1"/>
              <a:t>filesystem</a:t>
            </a:r>
            <a:r>
              <a:rPr lang="en-US" sz="2400" dirty="0"/>
              <a:t> it will return timestamp around 2054</a:t>
            </a:r>
          </a:p>
          <a:p>
            <a:r>
              <a:rPr lang="en-US" dirty="0"/>
              <a:t>Use “info functions” to look for relevant starting point</a:t>
            </a:r>
          </a:p>
        </p:txBody>
      </p:sp>
    </p:spTree>
    <p:extLst>
      <p:ext uri="{BB962C8B-B14F-4D97-AF65-F5344CB8AC3E}">
        <p14:creationId xmlns:p14="http://schemas.microsoft.com/office/powerpoint/2010/main" val="3623020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Finding and eliminating errors from programs</a:t>
            </a: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Grace Hopper and the “First actual case of bug being found”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3429000"/>
            <a:ext cx="4267200" cy="328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61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Debugging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Reproduce the bug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Simplify program input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Use a debugger to track down the origin of the problem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Fix the problem</a:t>
            </a: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97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Debugger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 program that is used to run and debug other (target) programs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Advantages: </a:t>
            </a:r>
          </a:p>
          <a:p>
            <a:pPr marL="457200" lvl="1" indent="0"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Programmer can:</a:t>
            </a:r>
          </a:p>
          <a:p>
            <a:pPr lvl="1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step through source code line by line</a:t>
            </a:r>
          </a:p>
          <a:p>
            <a:pPr lvl="2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each line is executed on demand </a:t>
            </a:r>
          </a:p>
          <a:p>
            <a:pPr lvl="1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interact with and inspect program at run-time</a:t>
            </a:r>
          </a:p>
          <a:p>
            <a:pPr lvl="1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If program crashes, the debugger outputs where and why it crashed</a:t>
            </a: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91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GDB – GNU Debugger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Debugger for several languages</a:t>
            </a:r>
          </a:p>
          <a:p>
            <a:pPr lvl="1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C, C++, Java, Objective-C… more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Allows you to inspect what the program is doing at a certain point during execution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Logical errors and segmentation faults are easier to ﬁnd with the help of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gdb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762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GDB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452596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Compile Program </a:t>
            </a:r>
          </a:p>
          <a:p>
            <a:pPr lvl="1"/>
            <a:r>
              <a:rPr lang="en-US" sz="2400" dirty="0"/>
              <a:t>Normally: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[flags] &lt;source files&gt; -o &lt;output file&gt;</a:t>
            </a:r>
          </a:p>
          <a:p>
            <a:pPr lvl="1"/>
            <a:r>
              <a:rPr lang="en-US" sz="2400" dirty="0"/>
              <a:t>Debugging: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[other flags]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–g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&lt;source files&gt; -o &lt;output file&gt;</a:t>
            </a:r>
          </a:p>
          <a:p>
            <a:pPr lvl="2"/>
            <a:r>
              <a:rPr lang="en-US" dirty="0"/>
              <a:t>enables built-in debugging support</a:t>
            </a:r>
          </a:p>
          <a:p>
            <a:pPr marL="914400" lvl="2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Specify Program to Debug</a:t>
            </a:r>
            <a:endParaRPr lang="en-US" sz="2800" dirty="0"/>
          </a:p>
          <a:p>
            <a:pPr lvl="1"/>
            <a:r>
              <a:rPr lang="en-US" sz="24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&lt;executable&gt;</a:t>
            </a:r>
          </a:p>
          <a:p>
            <a:pPr marL="457200" lvl="1" indent="0" algn="ctr">
              <a:buNone/>
            </a:pPr>
            <a:r>
              <a:rPr lang="en-US" sz="2400" dirty="0"/>
              <a:t>or</a:t>
            </a:r>
          </a:p>
          <a:p>
            <a:pPr lvl="1"/>
            <a:r>
              <a:rPr lang="en-US" sz="24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gdb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 file &lt;executable&gt;</a:t>
            </a:r>
          </a:p>
        </p:txBody>
      </p:sp>
    </p:spTree>
    <p:extLst>
      <p:ext uri="{BB962C8B-B14F-4D97-AF65-F5344CB8AC3E}">
        <p14:creationId xmlns:p14="http://schemas.microsoft.com/office/powerpoint/2010/main" val="367392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GDB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dirty="0"/>
              <a:t>3.   Run Program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run</a:t>
            </a:r>
            <a:r>
              <a:rPr lang="en-US" dirty="0"/>
              <a:t>		or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run [arguments] </a:t>
            </a:r>
            <a:endParaRPr lang="en-US" sz="2800" b="1" dirty="0"/>
          </a:p>
          <a:p>
            <a:pPr marL="0" indent="0">
              <a:buNone/>
            </a:pPr>
            <a:r>
              <a:rPr lang="en-US" sz="2800" b="1" dirty="0"/>
              <a:t>4.  In GDB Interactive Shell</a:t>
            </a:r>
          </a:p>
          <a:p>
            <a:pPr lvl="1"/>
            <a:r>
              <a:rPr lang="en-US" dirty="0"/>
              <a:t>Tab to Autocomplete, up-down arrows to recall history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help [command] </a:t>
            </a:r>
            <a:r>
              <a:rPr lang="en-US" dirty="0"/>
              <a:t>to get more info about a command</a:t>
            </a:r>
          </a:p>
          <a:p>
            <a:pPr marL="0" indent="0">
              <a:buNone/>
            </a:pPr>
            <a:r>
              <a:rPr lang="en-US" sz="2800" b="1" dirty="0">
                <a:cs typeface="Courier New" pitchFamily="49" charset="0"/>
              </a:rPr>
              <a:t>5.  </a:t>
            </a:r>
            <a:r>
              <a:rPr lang="en-US" sz="2800" b="1" dirty="0"/>
              <a:t>Exit the </a:t>
            </a:r>
            <a:r>
              <a:rPr lang="en-US" sz="2800" b="1" dirty="0" err="1"/>
              <a:t>gdb</a:t>
            </a:r>
            <a:r>
              <a:rPr lang="en-US" sz="2800" b="1" dirty="0"/>
              <a:t> Debugger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quit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45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Run-Time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Segmentation fault</a:t>
            </a:r>
          </a:p>
          <a:p>
            <a:pPr lvl="1"/>
            <a:r>
              <a:rPr lang="en-US" sz="2400" dirty="0"/>
              <a:t>Program received signal SIGSEGV, Segmentation fault. 0x0000000000400524 in </a:t>
            </a:r>
            <a:r>
              <a:rPr lang="en-US" sz="2400" i="1" dirty="0"/>
              <a:t>function </a:t>
            </a:r>
            <a:r>
              <a:rPr lang="en-US" sz="2400" dirty="0"/>
              <a:t>(</a:t>
            </a:r>
            <a:r>
              <a:rPr lang="en-US" sz="2400" dirty="0" err="1"/>
              <a:t>arr</a:t>
            </a:r>
            <a:r>
              <a:rPr lang="en-US" sz="2400" dirty="0"/>
              <a:t>=0x7fffc902a270, r1=2, c1=5, r2=4, c2=6) at </a:t>
            </a:r>
            <a:r>
              <a:rPr lang="en-US" sz="2400" i="1" dirty="0"/>
              <a:t>file.c</a:t>
            </a:r>
            <a:r>
              <a:rPr lang="en-US" sz="2400" dirty="0"/>
              <a:t>:12</a:t>
            </a:r>
          </a:p>
          <a:p>
            <a:pPr lvl="2"/>
            <a:r>
              <a:rPr lang="en-US" sz="2000" dirty="0"/>
              <a:t>Line number where it crashed and parameters to the function that caused the error</a:t>
            </a:r>
          </a:p>
          <a:p>
            <a:r>
              <a:rPr lang="en-US" dirty="0"/>
              <a:t>Logic Error</a:t>
            </a:r>
          </a:p>
          <a:p>
            <a:pPr lvl="1"/>
            <a:r>
              <a:rPr lang="en-US" dirty="0"/>
              <a:t>Program will run and exit successfully</a:t>
            </a:r>
          </a:p>
          <a:p>
            <a:r>
              <a:rPr lang="en-US" dirty="0"/>
              <a:t>How do we find bugs?</a:t>
            </a:r>
          </a:p>
        </p:txBody>
      </p:sp>
    </p:spTree>
    <p:extLst>
      <p:ext uri="{BB962C8B-B14F-4D97-AF65-F5344CB8AC3E}">
        <p14:creationId xmlns:p14="http://schemas.microsoft.com/office/powerpoint/2010/main" val="204879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5716</TotalTime>
  <Words>1211</Words>
  <Application>Microsoft Macintosh PowerPoint</Application>
  <PresentationFormat>On-screen Show (4:3)</PresentationFormat>
  <Paragraphs>191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Courier New</vt:lpstr>
      <vt:lpstr>Office Theme</vt:lpstr>
      <vt:lpstr>CS35L Software Construction Laboratory  Lab 1: Nandan Parikh Week 4; Lecture 2 </vt:lpstr>
      <vt:lpstr>QUESTIONS?</vt:lpstr>
      <vt:lpstr>Debugging</vt:lpstr>
      <vt:lpstr>Debugging Process</vt:lpstr>
      <vt:lpstr>Debugger</vt:lpstr>
      <vt:lpstr>GDB – GNU Debugger</vt:lpstr>
      <vt:lpstr>Using GDB</vt:lpstr>
      <vt:lpstr>Using GDB</vt:lpstr>
      <vt:lpstr>Run-Time Errors</vt:lpstr>
      <vt:lpstr>Setting Breakpoints</vt:lpstr>
      <vt:lpstr>Breakpoints</vt:lpstr>
      <vt:lpstr>Deleting, Disabling and Ignoring BPs</vt:lpstr>
      <vt:lpstr>Displaying Data</vt:lpstr>
      <vt:lpstr>Resuming Execution After a Break</vt:lpstr>
      <vt:lpstr>Watchpoints</vt:lpstr>
      <vt:lpstr>Process Memory Layout</vt:lpstr>
      <vt:lpstr>Stack Info</vt:lpstr>
      <vt:lpstr>Stack Frames and the Stack</vt:lpstr>
      <vt:lpstr>Analyzing the Stack in GDB</vt:lpstr>
      <vt:lpstr>Analyzing the Stack</vt:lpstr>
      <vt:lpstr>Other Useful Commands</vt:lpstr>
      <vt:lpstr>Lab 4</vt:lpstr>
      <vt:lpstr>Goal: Fix the Bug</vt:lpstr>
      <vt:lpstr>Lab Hints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a C program</dc:title>
  <dc:creator>Lauren</dc:creator>
  <cp:lastModifiedBy>Nandan Atul Parikh</cp:lastModifiedBy>
  <cp:revision>427</cp:revision>
  <cp:lastPrinted>2019-01-31T07:51:04Z</cp:lastPrinted>
  <dcterms:created xsi:type="dcterms:W3CDTF">2012-10-28T08:34:19Z</dcterms:created>
  <dcterms:modified xsi:type="dcterms:W3CDTF">2019-04-13T04:12:38Z</dcterms:modified>
</cp:coreProperties>
</file>