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88" r:id="rId2"/>
    <p:sldId id="292" r:id="rId3"/>
    <p:sldId id="291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90" r:id="rId14"/>
    <p:sldId id="26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B3E8D3-9702-44B5-AAF7-AD381A45C650}">
  <a:tblStyle styleId="{16B3E8D3-9702-44B5-AAF7-AD381A45C6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7"/>
    <p:restoredTop sz="94340"/>
  </p:normalViewPr>
  <p:slideViewPr>
    <p:cSldViewPr>
      <p:cViewPr varScale="1">
        <p:scale>
          <a:sx n="80" d="100"/>
          <a:sy n="80" d="100"/>
        </p:scale>
        <p:origin x="22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ldp.org/HOWTO/Program-Library-HOWTO/index.html" TargetMode="External"/><Relationship Id="rId2" Type="http://schemas.openxmlformats.org/officeDocument/2006/relationships/hyperlink" Target="http://www.yolinux.com/TUTORIALS/LibraryArchives-StaticAndDynami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tyastropheus/s-is-for-static-the-abcs-of-the-c-static-library-cdc4109c30a6" TargetMode="External"/><Relationship Id="rId4" Type="http://schemas.openxmlformats.org/officeDocument/2006/relationships/hyperlink" Target="https://www.ibm.com/developerworks/library/l-dynamic-librarie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s.ucla.edu/classes/spring19/cs35L/assign/simpgmp.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naryupdates.com/introduction-of-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366" y="2052655"/>
            <a:ext cx="5717267" cy="2752689"/>
          </a:xfrm>
        </p:spPr>
        <p:txBody>
          <a:bodyPr/>
          <a:lstStyle/>
          <a:p>
            <a:pPr algn="ctr"/>
            <a:r>
              <a:rPr lang="en-US" sz="2701" dirty="0"/>
              <a:t>CS35L Software Construction Laboratory</a:t>
            </a:r>
            <a:br>
              <a:rPr lang="en-US" sz="2701" dirty="0"/>
            </a:br>
            <a:br>
              <a:rPr lang="en-US" sz="2701" dirty="0"/>
            </a:br>
            <a:r>
              <a:rPr lang="en-US" sz="1576" dirty="0"/>
              <a:t>Lab 1: Nandan Parikh</a:t>
            </a:r>
            <a:br>
              <a:rPr lang="en-US" sz="1801" dirty="0"/>
            </a:br>
            <a:r>
              <a:rPr lang="en-US" sz="1125" dirty="0"/>
              <a:t>Week 7; Lecture 1</a:t>
            </a:r>
            <a:br>
              <a:rPr lang="en-US" sz="1125" dirty="0"/>
            </a:br>
            <a:endParaRPr lang="en-US" sz="1576" dirty="0"/>
          </a:p>
        </p:txBody>
      </p:sp>
    </p:spTree>
    <p:extLst>
      <p:ext uri="{BB962C8B-B14F-4D97-AF65-F5344CB8AC3E}">
        <p14:creationId xmlns:p14="http://schemas.microsoft.com/office/powerpoint/2010/main" val="8184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Advantages of dynamic linking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al"/>
              </a:rPr>
              <a:t>The executable is typically smaller 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al"/>
              </a:rPr>
              <a:t>When the library is changed, the code that references it does not usually need to be recompiled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al"/>
              </a:rPr>
              <a:t>The executable accesses the .so at run time; therefore, multiple programs can access the same .so at the same time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al"/>
              </a:rPr>
              <a:t>Memory footprint amortized across all programs using the same .so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more efficient</a:t>
            </a:r>
          </a:p>
        </p:txBody>
      </p:sp>
      <p:sp>
        <p:nvSpPr>
          <p:cNvPr id="166" name="Shape 166"/>
          <p:cNvSpPr/>
          <p:nvPr/>
        </p:nvSpPr>
        <p:spPr>
          <a:xfrm>
            <a:off x="685800" y="17526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67" name="Shape 167"/>
          <p:cNvSpPr/>
          <p:nvPr/>
        </p:nvSpPr>
        <p:spPr>
          <a:xfrm>
            <a:off x="685800" y="2819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sp>
        <p:nvSpPr>
          <p:cNvPr id="168" name="Shape 168"/>
          <p:cNvSpPr/>
          <p:nvPr/>
        </p:nvSpPr>
        <p:spPr>
          <a:xfrm>
            <a:off x="685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70" name="Shape 170"/>
          <p:cNvSpPr/>
          <p:nvPr/>
        </p:nvSpPr>
        <p:spPr>
          <a:xfrm>
            <a:off x="2362200" y="2438400"/>
            <a:ext cx="1828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</a:p>
        </p:txBody>
      </p:sp>
      <p:sp>
        <p:nvSpPr>
          <p:cNvPr id="171" name="Shape 171"/>
          <p:cNvSpPr/>
          <p:nvPr/>
        </p:nvSpPr>
        <p:spPr>
          <a:xfrm>
            <a:off x="5334000" y="1752600"/>
            <a:ext cx="1447800" cy="2133599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5638800" y="19050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73" name="Shape 173"/>
          <p:cNvSpPr/>
          <p:nvPr/>
        </p:nvSpPr>
        <p:spPr>
          <a:xfrm>
            <a:off x="5638800" y="28956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1600200" y="2209800"/>
            <a:ext cx="838199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5" name="Shape 175"/>
          <p:cNvCxnSpPr/>
          <p:nvPr/>
        </p:nvCxnSpPr>
        <p:spPr>
          <a:xfrm rot="10800000" flipH="1">
            <a:off x="1600200" y="2895599"/>
            <a:ext cx="762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6" name="Shape 176"/>
          <p:cNvCxnSpPr/>
          <p:nvPr/>
        </p:nvCxnSpPr>
        <p:spPr>
          <a:xfrm>
            <a:off x="4191000" y="28194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7" name="Shape 177"/>
          <p:cNvSpPr/>
          <p:nvPr/>
        </p:nvSpPr>
        <p:spPr>
          <a:xfrm>
            <a:off x="2286000" y="4876800"/>
            <a:ext cx="1828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1600200" y="4800600"/>
            <a:ext cx="762000" cy="304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9" name="Shape 179"/>
          <p:cNvCxnSpPr/>
          <p:nvPr/>
        </p:nvCxnSpPr>
        <p:spPr>
          <a:xfrm rot="10800000" flipH="1">
            <a:off x="1600200" y="5333999"/>
            <a:ext cx="685799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0" name="Shape 180"/>
          <p:cNvSpPr/>
          <p:nvPr/>
        </p:nvSpPr>
        <p:spPr>
          <a:xfrm>
            <a:off x="5334000" y="4267200"/>
            <a:ext cx="1447800" cy="1447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638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82" name="Shape 182"/>
          <p:cNvSpPr/>
          <p:nvPr/>
        </p:nvSpPr>
        <p:spPr>
          <a:xfrm>
            <a:off x="5638800" y="5334000"/>
            <a:ext cx="914400" cy="304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</a:p>
        </p:txBody>
      </p:sp>
      <p:sp>
        <p:nvSpPr>
          <p:cNvPr id="183" name="Shape 183"/>
          <p:cNvSpPr/>
          <p:nvPr/>
        </p:nvSpPr>
        <p:spPr>
          <a:xfrm>
            <a:off x="7467600" y="5715000"/>
            <a:ext cx="1143000" cy="838199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7924800" y="54864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6476999" y="54864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Shape 186"/>
          <p:cNvCxnSpPr/>
          <p:nvPr/>
        </p:nvCxnSpPr>
        <p:spPr>
          <a:xfrm>
            <a:off x="4114800" y="5257800"/>
            <a:ext cx="12191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7391400" y="3657600"/>
            <a:ext cx="1289049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files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6781800" y="3505200"/>
            <a:ext cx="609599" cy="304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9" name="Shape 189"/>
          <p:cNvCxnSpPr/>
          <p:nvPr/>
        </p:nvCxnSpPr>
        <p:spPr>
          <a:xfrm flipH="1">
            <a:off x="6781800" y="4038600"/>
            <a:ext cx="609599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" name="Shape 167"/>
          <p:cNvSpPr/>
          <p:nvPr/>
        </p:nvSpPr>
        <p:spPr>
          <a:xfrm>
            <a:off x="685800" y="54102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3959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Disadvantages of dynamic linking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Performance hit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Need to load shared objects (at least once)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Need to resolve addresses (once or every time)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Remember back to the system call assignment… 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What if the necessary dynamic library is missing? </a:t>
            </a:r>
          </a:p>
          <a:p>
            <a:pPr marL="342900" marR="0" lvl="0" indent="-342900" algn="l" rtl="0"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What if we have the library, but it is the wrong version?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18D3-E8EC-274C-A1AA-8F3F7D5A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Useful Links for creating static/dynamic libraries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8BB66D-B970-0143-89CC-762B45A61620}"/>
              </a:ext>
            </a:extLst>
          </p:cNvPr>
          <p:cNvSpPr/>
          <p:nvPr/>
        </p:nvSpPr>
        <p:spPr>
          <a:xfrm>
            <a:off x="457200" y="1752600"/>
            <a:ext cx="7848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http://www.yolinux.com/TUTORIALS/LibraryArchives-StaticAndDynamic.html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http://tldp.org/HOWTO/Program-Library-HOWTO/index.html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https://www.ibm.com/developerworks/library/l-dynamic-libraries/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For getting started with concepts :</a:t>
            </a:r>
          </a:p>
          <a:p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https://medium.com/@tyastropheus/s-is-for-static-the-abcs-of-the-c-static-library-cdc4109c30a6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7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7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100740"/>
            </a:pP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Build the code </a:t>
            </a:r>
            <a:r>
              <a:rPr lang="en-US" sz="2400" dirty="0">
                <a:hlinkClick r:id="rId3"/>
              </a:rPr>
              <a:t>simpgmp.c</a:t>
            </a:r>
            <a:r>
              <a:rPr lang="en-US" sz="2400" dirty="0"/>
              <a:t> 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100740"/>
            </a:pP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Use </a:t>
            </a:r>
            <a:r>
              <a:rPr lang="en-US" sz="240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ldd</a:t>
            </a: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to investigate which dynamic libraries your program loads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Use </a:t>
            </a:r>
            <a:r>
              <a:rPr lang="en-US" sz="240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strace</a:t>
            </a: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to investigate which system calls your program makes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Use “</a:t>
            </a: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ls /</a:t>
            </a:r>
            <a:r>
              <a:rPr lang="en-US" sz="240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usr</a:t>
            </a: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/bin | </a:t>
            </a:r>
            <a:r>
              <a:rPr lang="en-US" sz="240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awk</a:t>
            </a:r>
            <a:r>
              <a:rPr lang="en-US" sz="2400" dirty="0"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 </a:t>
            </a: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‘NR%101==nnnnnnnnn%101’</a:t>
            </a: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” to find ~1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</a:t>
            </a:r>
            <a:r>
              <a:rPr lang="en-US" sz="240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linux</a:t>
            </a: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commands to use </a:t>
            </a:r>
            <a:r>
              <a:rPr lang="en-US" sz="240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ldd</a:t>
            </a: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on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Record output for each one in your log and investigate any errors you might see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From all dynamic libraries you find, create a sorted list 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Remember to omit the duplicates!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BDC3-0F6D-D142-9497-A25849F77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84188"/>
            <a:ext cx="7772400" cy="147002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91C7D-DC12-0147-A983-F3EC1243D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1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071AC8-0AB2-9D43-8009-87841E844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6B78B-BD24-7648-9BC6-19DA693B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76328"/>
            <a:ext cx="6581030" cy="5162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5BB325-9DA7-ED4B-9E61-79EDF88FB579}"/>
              </a:ext>
            </a:extLst>
          </p:cNvPr>
          <p:cNvSpPr/>
          <p:nvPr/>
        </p:nvSpPr>
        <p:spPr>
          <a:xfrm>
            <a:off x="2667000" y="5638800"/>
            <a:ext cx="3525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http://binaryupdates.com/introduction-of-c/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6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09600" y="2057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115" name="Shape 115"/>
          <p:cNvSpPr/>
          <p:nvPr/>
        </p:nvSpPr>
        <p:spPr>
          <a:xfrm>
            <a:off x="3886200" y="2057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116" name="Shape 116"/>
          <p:cNvSpPr/>
          <p:nvPr/>
        </p:nvSpPr>
        <p:spPr>
          <a:xfrm>
            <a:off x="3886200" y="41148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sp>
        <p:nvSpPr>
          <p:cNvPr id="117" name="Shape 117"/>
          <p:cNvSpPr/>
          <p:nvPr/>
        </p:nvSpPr>
        <p:spPr>
          <a:xfrm>
            <a:off x="7162800" y="3200400"/>
            <a:ext cx="14478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18" name="Shape 118"/>
          <p:cNvSpPr/>
          <p:nvPr/>
        </p:nvSpPr>
        <p:spPr>
          <a:xfrm>
            <a:off x="1981200" y="2057400"/>
            <a:ext cx="15240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1524000" y="25146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3505200" y="25146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1" name="Shape 121"/>
          <p:cNvSpPr/>
          <p:nvPr/>
        </p:nvSpPr>
        <p:spPr>
          <a:xfrm>
            <a:off x="5257800" y="3124200"/>
            <a:ext cx="1371599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4800600" y="2438400"/>
            <a:ext cx="762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x="4800600" y="3886200"/>
            <a:ext cx="685799" cy="685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4" name="Shape 124"/>
          <p:cNvCxnSpPr/>
          <p:nvPr/>
        </p:nvCxnSpPr>
        <p:spPr>
          <a:xfrm>
            <a:off x="6629400" y="35814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5" name="Shape 125"/>
          <p:cNvSpPr txBox="1"/>
          <p:nvPr/>
        </p:nvSpPr>
        <p:spPr>
          <a:xfrm>
            <a:off x="3124200" y="5029200"/>
            <a:ext cx="2406649" cy="915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previously compiled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standard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program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u="none" strike="noStrike" cap="none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Carried out only once to produce an executable file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u="none" strike="noStrike" cap="none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If static libraries are called, the linker will copy all the modules referenced by the program to the executable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u="none" strike="noStrike" cap="none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Static libraries are typically denoted by the .a file extension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 sz="3200" u="none" strike="noStrike" cap="none">
              <a:solidFill>
                <a:schemeClr val="dk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Allows a process to add, remove, replace or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32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relocate object modules during its execution.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If shared libraries are called: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Only copy a little reference information when the executable file is created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Complete the linking during loading time or running time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Dynamic libraries are typically denoted by the .so file extension</a:t>
            </a:r>
          </a:p>
          <a:p>
            <a:pPr marL="1009650" marR="0" lvl="1" indent="-6159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.</a:t>
            </a:r>
            <a:r>
              <a:rPr lang="en-US" sz="280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dll</a:t>
            </a:r>
            <a:r>
              <a:rPr lang="en-US" sz="28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on Windows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and Loading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Linker collects procedures and links together the object modules into one executable program 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/>
              <a:buChar char="•"/>
            </a:pPr>
            <a:r>
              <a:rPr lang="en-US" sz="28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Why isn't everything written as just one </a:t>
            </a:r>
            <a:r>
              <a:rPr lang="en-US" sz="36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big</a:t>
            </a:r>
            <a:r>
              <a:rPr lang="en-US" sz="28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 program, saving the necessity of linking?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Efficiency: if just one function is changed in a 100K line program, why recompile the whole program? Just recompile the one function and relink. 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Multiple-language programs 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Arimo"/>
              </a:rPr>
              <a:t>Other reasons?</a:t>
            </a:r>
            <a:r>
              <a:rPr lang="en-US" sz="24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  <a:sym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990600"/>
            <a:ext cx="6450086" cy="501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linking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Georgia"/>
                <a:cs typeface="Calibri Light" panose="020F0302020204030204" pitchFamily="34" charset="0"/>
                <a:sym typeface="Georgia"/>
              </a:rPr>
              <a:t>Unix systems: Code is typically compiled as a dynamic shared object (DSO)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Arimo"/>
                <a:cs typeface="Calibri Light" panose="020F0302020204030204" pitchFamily="34" charset="0"/>
                <a:sym typeface="Arimo"/>
              </a:rPr>
              <a:t>Dynamic vs. static linking resulting size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-static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hello-static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hello-dynamic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-l hello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80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13724 hello-dynamic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1688756 hello-static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Pros and cons?</a:t>
            </a:r>
            <a:endParaRPr lang="en-US" u="none" strike="noStrike" cap="none" dirty="0">
              <a:solidFill>
                <a:schemeClr val="dk1"/>
              </a:solidFill>
              <a:latin typeface="Calibri Light" panose="020F0302020204030204" pitchFamily="34" charset="0"/>
              <a:ea typeface="Courier New"/>
              <a:cs typeface="Calibri Light" panose="020F0302020204030204" pitchFamily="34" charset="0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446</Words>
  <Application>Microsoft Macintosh PowerPoint</Application>
  <PresentationFormat>On-screen Show (4:3)</PresentationFormat>
  <Paragraphs>97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Arimo</vt:lpstr>
      <vt:lpstr>Calibri</vt:lpstr>
      <vt:lpstr>Calibri Light</vt:lpstr>
      <vt:lpstr>Courier New</vt:lpstr>
      <vt:lpstr>Noto Sans Symbols</vt:lpstr>
      <vt:lpstr>Office Theme</vt:lpstr>
      <vt:lpstr>CS35L Software Construction Laboratory  Lab 1: Nandan Parikh Week 7; Lecture 1 </vt:lpstr>
      <vt:lpstr>QUESTIONS?</vt:lpstr>
      <vt:lpstr>PowerPoint Presentation</vt:lpstr>
      <vt:lpstr>PowerPoint Presentation</vt:lpstr>
      <vt:lpstr>Static Linking</vt:lpstr>
      <vt:lpstr>Dynamic Linking</vt:lpstr>
      <vt:lpstr>Linking and Loading</vt:lpstr>
      <vt:lpstr>PowerPoint Presentation</vt:lpstr>
      <vt:lpstr>Dynamic linking</vt:lpstr>
      <vt:lpstr>Advantages of dynamic linking</vt:lpstr>
      <vt:lpstr>Smaller is more efficient</vt:lpstr>
      <vt:lpstr>Disadvantages of dynamic linking</vt:lpstr>
      <vt:lpstr>Useful Links for creating static/dynamic libraries</vt:lpstr>
      <vt:lpstr>Lab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Nandan Atul Parikh</cp:lastModifiedBy>
  <cp:revision>44</cp:revision>
  <dcterms:modified xsi:type="dcterms:W3CDTF">2019-05-13T22:08:59Z</dcterms:modified>
</cp:coreProperties>
</file>