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290" r:id="rId3"/>
    <p:sldId id="289" r:id="rId4"/>
    <p:sldId id="260" r:id="rId5"/>
    <p:sldId id="264" r:id="rId6"/>
    <p:sldId id="259" r:id="rId7"/>
    <p:sldId id="291" r:id="rId8"/>
    <p:sldId id="262" r:id="rId9"/>
    <p:sldId id="263" r:id="rId10"/>
    <p:sldId id="261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 autoAdjust="0"/>
    <p:restoredTop sz="90596" autoAdjust="0"/>
  </p:normalViewPr>
  <p:slideViewPr>
    <p:cSldViewPr>
      <p:cViewPr varScale="1">
        <p:scale>
          <a:sx n="102" d="100"/>
          <a:sy n="102" d="100"/>
        </p:scale>
        <p:origin x="11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0FF4-B75E-4FAA-B5D7-7D0743BF6E6D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A2B6-DDFA-4006-ADE8-480ED7914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1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Independent Code means that the generated machine code is not dependent on being located at a specific address in order to work.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jumps would be generated as relative rather than absolute.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Wl,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36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ldl</a:t>
            </a:r>
            <a:r>
              <a:rPr lang="en-US" dirty="0"/>
              <a:t>: </a:t>
            </a:r>
            <a:r>
              <a:rPr lang="en-US" dirty="0" err="1"/>
              <a:t>Libdl.so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 linked at run time. The libraries must be available during compile/link phase. The shared objects are not included into the executable component but are tied to the execution.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 loaded/unloaded and linked during execution (i.e. browser plug-in) using the dynamic linking loader system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483A-6AAD-48EC-A2FC-6D80B7D6C8B4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Link-Op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-3.1/gcc/Function-Attribut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87" y="2456387"/>
            <a:ext cx="5146180" cy="1972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2000" dirty="0"/>
              <a:t>Lab 1: Nandan Parikh</a:t>
            </a:r>
            <a:br>
              <a:rPr lang="en-US" sz="1801" dirty="0"/>
            </a:br>
            <a:r>
              <a:rPr lang="en-US" sz="1300" dirty="0"/>
              <a:t>Week 7; Lecture 2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19974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7 : ( Use lnxsrv09 )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randall.c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into 4 separate files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Stitch the files together via static and dynamic linking to create the program</a:t>
            </a:r>
          </a:p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randmain.c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must use </a:t>
            </a:r>
            <a:r>
              <a:rPr lang="en-US" sz="28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loading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to link up with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randlibhw.c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randlibsw.c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randcpuid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be used as a </a:t>
            </a:r>
            <a:r>
              <a:rPr lang="en-US" sz="28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static library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Write the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randmain.mk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makefile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do the linking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randall.c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outputs N random bytes of data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Look at the code and understand it 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main function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Checks number of arguments (name of program, N)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Uses helper function to check for HW support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Uses helper functions to generate random number using HW/SW 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Helper functions that check if hardware random number generator is available, and if it is, generates number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HW RNG exists if RDRAND instruction exists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Uses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cpuid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check whether CPU supports RDRAND (30</a:t>
            </a:r>
            <a:r>
              <a:rPr lang="en-US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bit of ECX register is set)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Helper functions to generate random numbers using software implementation (/dev/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urandom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Divide </a:t>
            </a:r>
            <a:r>
              <a:rPr lang="en-US" sz="2400" dirty="0" err="1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randall.c</a:t>
            </a:r>
            <a:r>
              <a:rPr lang="en-US" sz="2400" dirty="0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into dynamically linked modules and a main program. Don’t want resulting executable to load code that it doesn't need (dynamic loading)</a:t>
            </a:r>
          </a:p>
          <a:p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randall.c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randcpuid.c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randlibhw.c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randlibsw.c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randmain.c</a:t>
            </a:r>
            <a:endParaRPr lang="en-US" sz="2400" u="sng" dirty="0">
              <a:latin typeface="Calibri Light" panose="020F0302020204030204" pitchFamily="34" charset="0"/>
              <a:ea typeface="Calibri" charset="0"/>
              <a:cs typeface="Calibri Light" panose="020F0302020204030204" pitchFamily="34" charset="0"/>
            </a:endParaRPr>
          </a:p>
          <a:p>
            <a:pPr lvl="2"/>
            <a:r>
              <a:rPr lang="en-US" sz="2100" dirty="0" err="1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randcpuid.c</a:t>
            </a:r>
            <a:r>
              <a:rPr lang="en-US" sz="2100" dirty="0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contains code that determines whether the current CPU has the RDRAND instruction. Should include 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randcpuid.h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and include interface described by it.</a:t>
            </a:r>
          </a:p>
          <a:p>
            <a:pPr lvl="2"/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randlibhw.c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contains the hardware implementation of the random number generator. Should include 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and implement the interface described by it.</a:t>
            </a:r>
          </a:p>
          <a:p>
            <a:pPr lvl="2"/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randlibsw.c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contains the software implementation of the random number generator. Should include 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and implement the interface described by it.</a:t>
            </a:r>
          </a:p>
          <a:p>
            <a:pPr lvl="2"/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randmain.c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contains the main program that glues together everything else. Should include 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randcpuid.h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 (as the corresponding module should be linked statically) but not 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 (as the corresponding module should be linked after main starts up). Depending on whether the hardware supports the RDRAND instruction, this main program should dynamically load the hardware-oriented or software-oriented implementation of 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. </a:t>
            </a:r>
          </a:p>
          <a:p>
            <a:pPr lvl="2"/>
            <a:endParaRPr lang="en-US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7 – randmain.mk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shared libraries ( Check the example explained in class for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hitns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)</a:t>
            </a: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randlibsw.so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randlibhw.so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en-US" alt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library for static linking</a:t>
            </a: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randcpuid.o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en-US" alt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object file for </a:t>
            </a:r>
            <a:r>
              <a:rPr lang="en-US" alt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</a:t>
            </a:r>
            <a:endParaRPr lang="en-US" alt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US" alt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 </a:t>
            </a:r>
            <a:r>
              <a:rPr lang="en-US" alt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</a:t>
            </a:r>
            <a:endParaRPr lang="en-US" alt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 -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ldl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-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Wl,-rpath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=${PWD}</a:t>
            </a:r>
          </a:p>
          <a:p>
            <a:pPr lvl="1"/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used 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create static library, use –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lstaticlibrary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option to statically link the library and optionally use –L option to specify the path for the statically linked library</a:t>
            </a:r>
          </a:p>
          <a:p>
            <a:pPr lvl="1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8586-A527-2441-A0C6-16183DCA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Creating/Using Static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1D4C-31DB-794B-BE23-D46DB4C6D887}"/>
              </a:ext>
            </a:extLst>
          </p:cNvPr>
          <p:cNvSpPr txBox="1"/>
          <p:nvPr/>
        </p:nvSpPr>
        <p:spPr>
          <a:xfrm>
            <a:off x="762000" y="19050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Create C file for your library functions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lib_mylib.c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/>
              <a:t>Create Header file for your library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lib_mylib.h</a:t>
            </a:r>
            <a:r>
              <a:rPr lang="en-US" dirty="0">
                <a:solidFill>
                  <a:schemeClr val="accent1"/>
                </a:solidFill>
              </a:rPr>
              <a:t> 	</a:t>
            </a:r>
          </a:p>
          <a:p>
            <a:pPr marL="342900" indent="-342900">
              <a:buAutoNum type="arabicPeriod"/>
            </a:pPr>
            <a:r>
              <a:rPr lang="en-US" sz="1800" dirty="0"/>
              <a:t>Compile these files ( No linking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 err="1">
                <a:solidFill>
                  <a:schemeClr val="accent1"/>
                </a:solidFill>
              </a:rPr>
              <a:t>gcc</a:t>
            </a:r>
            <a:r>
              <a:rPr lang="en-US" dirty="0">
                <a:solidFill>
                  <a:schemeClr val="accent1"/>
                </a:solidFill>
              </a:rPr>
              <a:t> -c </a:t>
            </a:r>
            <a:r>
              <a:rPr lang="en-US" dirty="0" err="1">
                <a:solidFill>
                  <a:schemeClr val="accent1"/>
                </a:solidFill>
              </a:rPr>
              <a:t>lib_mylib.c</a:t>
            </a:r>
            <a:r>
              <a:rPr lang="en-US" dirty="0">
                <a:solidFill>
                  <a:schemeClr val="accent1"/>
                </a:solidFill>
              </a:rPr>
              <a:t> -o </a:t>
            </a:r>
            <a:r>
              <a:rPr lang="en-US" dirty="0" err="1">
                <a:solidFill>
                  <a:schemeClr val="accent1"/>
                </a:solidFill>
              </a:rPr>
              <a:t>lib_mylib.o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dirty="0"/>
              <a:t>Create a Static Library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ar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rcs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lib_mylib.a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lib_mylib.o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archiver</a:t>
            </a:r>
            <a:r>
              <a:rPr lang="en-US" dirty="0">
                <a:solidFill>
                  <a:schemeClr val="tx1"/>
                </a:solidFill>
              </a:rPr>
              <a:t>, also known simply as 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, is a Unix utility that maintains groups of files as a single archive file)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/>
              <a:t>5.    Compile the main code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-c 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r>
              <a:rPr lang="en-US" sz="1800" dirty="0">
                <a:solidFill>
                  <a:schemeClr val="accent1"/>
                </a:solidFill>
              </a:rPr>
              <a:t> -o </a:t>
            </a:r>
            <a:r>
              <a:rPr lang="en-US" sz="1800" dirty="0" err="1">
                <a:solidFill>
                  <a:schemeClr val="accent1"/>
                </a:solidFill>
              </a:rPr>
              <a:t>myMain.o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 startAt="6"/>
            </a:pPr>
            <a:r>
              <a:rPr lang="en-US" sz="1800" dirty="0"/>
              <a:t>Compile and Link the main with the static library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–o </a:t>
            </a:r>
            <a:r>
              <a:rPr lang="en-US" sz="1800" dirty="0" err="1">
                <a:solidFill>
                  <a:schemeClr val="accent1"/>
                </a:solidFill>
              </a:rPr>
              <a:t>mainCode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myMain.o</a:t>
            </a:r>
            <a:r>
              <a:rPr lang="en-US" sz="1800" dirty="0">
                <a:solidFill>
                  <a:schemeClr val="accent1"/>
                </a:solidFill>
              </a:rPr>
              <a:t> –L. –</a:t>
            </a:r>
            <a:r>
              <a:rPr lang="en-US" sz="1800" dirty="0" err="1">
                <a:solidFill>
                  <a:schemeClr val="accent1"/>
                </a:solidFill>
              </a:rPr>
              <a:t>l_mylib</a:t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50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E3C2-73DD-7E4C-B090-911013C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Creating/Using Shared Libraries: Dynamic Linking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243B3F-17EF-C94C-8AED-18611A1F2C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Create C file for your library functions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lib_mylib.c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/>
              <a:t>Create Header file for your library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lib_mylib.h</a:t>
            </a:r>
            <a:r>
              <a:rPr lang="en-US" dirty="0">
                <a:solidFill>
                  <a:schemeClr val="accent1"/>
                </a:solidFill>
              </a:rPr>
              <a:t> 	</a:t>
            </a:r>
          </a:p>
          <a:p>
            <a:pPr marL="342900" indent="-342900">
              <a:buAutoNum type="arabicPeriod"/>
            </a:pPr>
            <a:r>
              <a:rPr lang="en-US" sz="1800" dirty="0"/>
              <a:t>Compile these files ( No linking 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</a:t>
            </a:r>
            <a:r>
              <a:rPr lang="en-US" sz="1800" dirty="0" err="1">
                <a:solidFill>
                  <a:schemeClr val="accent1"/>
                </a:solidFill>
              </a:rPr>
              <a:t>fPIC</a:t>
            </a:r>
            <a:r>
              <a:rPr lang="en-US" sz="1800" dirty="0">
                <a:solidFill>
                  <a:schemeClr val="accent1"/>
                </a:solidFill>
              </a:rPr>
              <a:t> -c </a:t>
            </a:r>
            <a:r>
              <a:rPr lang="en-US" sz="1800" dirty="0" err="1">
                <a:solidFill>
                  <a:schemeClr val="accent1"/>
                </a:solidFill>
              </a:rPr>
              <a:t>lib_mylib.c</a:t>
            </a:r>
            <a:r>
              <a:rPr lang="en-US" sz="1800" dirty="0">
                <a:solidFill>
                  <a:schemeClr val="accent1"/>
                </a:solidFill>
              </a:rPr>
              <a:t> -o </a:t>
            </a:r>
            <a:r>
              <a:rPr lang="en-US" sz="1800" dirty="0" err="1">
                <a:solidFill>
                  <a:schemeClr val="accent1"/>
                </a:solidFill>
              </a:rPr>
              <a:t>lib_mylib.o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dirty="0"/>
              <a:t>Create a Dynamic Library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–shared –o </a:t>
            </a:r>
            <a:r>
              <a:rPr lang="en-US" sz="1800" dirty="0" err="1">
                <a:solidFill>
                  <a:schemeClr val="accent1"/>
                </a:solidFill>
              </a:rPr>
              <a:t>lib_mydynamiclib.so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lib_mylib.o</a:t>
            </a:r>
            <a:r>
              <a:rPr lang="en-US" sz="1800" dirty="0">
                <a:solidFill>
                  <a:schemeClr val="accent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/>
              <a:t>5.    Get the main code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6. Compile and Link the dynamic library from the path specified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-</a:t>
            </a:r>
            <a:r>
              <a:rPr lang="en-US" sz="1800" dirty="0" err="1">
                <a:solidFill>
                  <a:schemeClr val="accent1"/>
                </a:solidFill>
              </a:rPr>
              <a:t>Wl</a:t>
            </a:r>
            <a:r>
              <a:rPr lang="en-US" sz="1800" dirty="0">
                <a:solidFill>
                  <a:schemeClr val="accent1"/>
                </a:solidFill>
              </a:rPr>
              <a:t>,-</a:t>
            </a:r>
            <a:r>
              <a:rPr lang="en-US" sz="1800" dirty="0" err="1">
                <a:solidFill>
                  <a:schemeClr val="accent1"/>
                </a:solidFill>
              </a:rPr>
              <a:t>rpath</a:t>
            </a:r>
            <a:r>
              <a:rPr lang="en-US" sz="1800" dirty="0">
                <a:solidFill>
                  <a:schemeClr val="accent1"/>
                </a:solidFill>
              </a:rPr>
              <a:t>=$PWD -o </a:t>
            </a:r>
            <a:r>
              <a:rPr lang="en-US" sz="1800" dirty="0" err="1">
                <a:solidFill>
                  <a:schemeClr val="accent1"/>
                </a:solidFill>
              </a:rPr>
              <a:t>myCode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r>
              <a:rPr lang="en-US" sz="1800" dirty="0">
                <a:solidFill>
                  <a:schemeClr val="accent1"/>
                </a:solidFill>
              </a:rPr>
              <a:t> -L. -</a:t>
            </a:r>
            <a:r>
              <a:rPr lang="en-US" sz="1800" dirty="0" err="1">
                <a:solidFill>
                  <a:schemeClr val="accent1"/>
                </a:solidFill>
              </a:rPr>
              <a:t>l_mydynamiclib</a:t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44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GCC Flags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fPIC</a:t>
            </a:r>
            <a:r>
              <a:rPr lang="en-US" sz="2400" dirty="0"/>
              <a:t>: Compiler directive to output position independent code, a characteristic required by shared libraries.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l</a:t>
            </a:r>
            <a:r>
              <a:rPr lang="en-US" sz="2400" b="1" i="1" dirty="0" err="1">
                <a:latin typeface="Courier New"/>
                <a:cs typeface="Courier New"/>
              </a:rPr>
              <a:t>library</a:t>
            </a:r>
            <a:r>
              <a:rPr lang="en-US" sz="2400" dirty="0"/>
              <a:t>: Link with "</a:t>
            </a:r>
            <a:r>
              <a:rPr lang="en-US" sz="2400" dirty="0" err="1">
                <a:latin typeface="Courier New"/>
                <a:cs typeface="Courier New"/>
              </a:rPr>
              <a:t>lib</a:t>
            </a:r>
            <a:r>
              <a:rPr lang="en-US" sz="2400" b="1" i="1" dirty="0" err="1">
                <a:latin typeface="Courier New"/>
                <a:cs typeface="Courier New"/>
              </a:rPr>
              <a:t>library</a:t>
            </a:r>
            <a:r>
              <a:rPr lang="en-US" sz="2400" dirty="0" err="1">
                <a:latin typeface="Courier New"/>
                <a:cs typeface="Courier New"/>
              </a:rPr>
              <a:t>.a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/>
              <a:t>Without </a:t>
            </a:r>
            <a:r>
              <a:rPr lang="en-US" sz="2000" dirty="0">
                <a:latin typeface="Courier New"/>
                <a:cs typeface="Courier New"/>
              </a:rPr>
              <a:t>-L </a:t>
            </a:r>
            <a:r>
              <a:rPr lang="en-US" sz="2000" dirty="0"/>
              <a:t>to directly specify the path</a:t>
            </a:r>
            <a:r>
              <a:rPr lang="en-US" sz="2000" dirty="0">
                <a:latin typeface="Courier New"/>
                <a:cs typeface="Courier New"/>
              </a:rPr>
              <a:t>, /</a:t>
            </a:r>
            <a:r>
              <a:rPr lang="en-US" sz="2000" dirty="0" err="1">
                <a:latin typeface="Courier New"/>
                <a:cs typeface="Courier New"/>
              </a:rPr>
              <a:t>usr</a:t>
            </a:r>
            <a:r>
              <a:rPr lang="en-US" sz="2000" dirty="0">
                <a:latin typeface="Courier New"/>
                <a:cs typeface="Courier New"/>
              </a:rPr>
              <a:t>/lib </a:t>
            </a:r>
            <a:r>
              <a:rPr lang="en-US" sz="2000" dirty="0"/>
              <a:t>is used.</a:t>
            </a:r>
          </a:p>
          <a:p>
            <a:r>
              <a:rPr lang="en-US" sz="2400" dirty="0">
                <a:latin typeface="Courier New"/>
                <a:cs typeface="Courier New"/>
              </a:rPr>
              <a:t>-L</a:t>
            </a:r>
            <a:r>
              <a:rPr lang="en-US" sz="2400" dirty="0"/>
              <a:t>: At </a:t>
            </a:r>
            <a:r>
              <a:rPr lang="en-US" sz="2400" b="1" dirty="0"/>
              <a:t>compile</a:t>
            </a:r>
            <a:r>
              <a:rPr lang="en-US" sz="2400" dirty="0"/>
              <a:t> time, find the library from this path.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Wl,rpath</a:t>
            </a:r>
            <a:r>
              <a:rPr lang="en-US" sz="2400" dirty="0">
                <a:latin typeface="Courier New"/>
                <a:cs typeface="Courier New"/>
              </a:rPr>
              <a:t>=.</a:t>
            </a:r>
            <a:r>
              <a:rPr lang="en-US" sz="2400" dirty="0"/>
              <a:t>: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passes options to linker.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Courier New"/>
                <a:cs typeface="Courier New"/>
              </a:rPr>
              <a:t>-</a:t>
            </a:r>
            <a:r>
              <a:rPr lang="en-US" sz="2000" dirty="0" err="1">
                <a:latin typeface="Courier New"/>
                <a:cs typeface="Courier New"/>
              </a:rPr>
              <a:t>rpath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at </a:t>
            </a:r>
            <a:r>
              <a:rPr lang="en-US" sz="2000" b="1" dirty="0"/>
              <a:t>runtime</a:t>
            </a:r>
            <a:r>
              <a:rPr lang="en-US" sz="2000" dirty="0"/>
              <a:t> finds </a:t>
            </a:r>
            <a:r>
              <a:rPr lang="en-US" sz="2000" dirty="0">
                <a:latin typeface="Courier New"/>
                <a:cs typeface="Courier New"/>
              </a:rPr>
              <a:t>.so </a:t>
            </a:r>
            <a:r>
              <a:rPr lang="en-US" sz="2000" dirty="0"/>
              <a:t>from this path.</a:t>
            </a:r>
          </a:p>
          <a:p>
            <a:r>
              <a:rPr lang="en-US" sz="2400" dirty="0">
                <a:latin typeface="Courier New"/>
                <a:cs typeface="Courier New"/>
              </a:rPr>
              <a:t>-c</a:t>
            </a:r>
            <a:r>
              <a:rPr lang="en-US" sz="2400" dirty="0"/>
              <a:t>: Generate object code from c code but do not link</a:t>
            </a:r>
          </a:p>
          <a:p>
            <a:r>
              <a:rPr lang="en-US" sz="2400" dirty="0">
                <a:latin typeface="Courier New"/>
                <a:cs typeface="Courier New"/>
              </a:rPr>
              <a:t>-shared</a:t>
            </a:r>
            <a:r>
              <a:rPr lang="en-US" sz="2400" dirty="0"/>
              <a:t>: Produce a shared object which can then be linked with other objects to form an executable.</a:t>
            </a:r>
          </a:p>
          <a:p>
            <a:r>
              <a:rPr lang="en-US" sz="2400" dirty="0">
                <a:latin typeface="+mj-lt"/>
                <a:cs typeface="Courier New"/>
                <a:hlinkClick r:id="rId3"/>
              </a:rPr>
              <a:t>https://gcc.gnu.org/onlinedocs/gcc/Link-Options.html#Link-Options</a:t>
            </a:r>
            <a:r>
              <a:rPr lang="en-US" sz="24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libraries dynamically loaded?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E0B7-553C-1C47-9343-63040620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E61683-4943-7B47-8366-8EEF29D2AE13}"/>
              </a:ext>
            </a:extLst>
          </p:cNvPr>
          <p:cNvSpPr/>
          <p:nvPr/>
        </p:nvSpPr>
        <p:spPr>
          <a:xfrm>
            <a:off x="685800" y="5604245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developerworks</a:t>
            </a:r>
            <a:r>
              <a:rPr lang="en-US" dirty="0"/>
              <a:t>/library/l-dynamic-libraries/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0744-3D28-344D-94A3-430BE8B6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7"/>
            <a:ext cx="8178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6498"/>
            <a:ext cx="53340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pc="-5" dirty="0"/>
              <a:t>Dynami</a:t>
            </a:r>
            <a:r>
              <a:rPr dirty="0"/>
              <a:t>c</a:t>
            </a:r>
            <a:r>
              <a:rPr spc="-5" dirty="0"/>
              <a:t> loading</a:t>
            </a:r>
            <a:r>
              <a:rPr lang="en-US" spc="-5" dirty="0"/>
              <a:t> - Basics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074985"/>
            <a:ext cx="6259916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#include&lt;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stdio.h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#include&lt;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dlfcn.h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main(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argc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char*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argv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[])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void (*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myfunc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)(); void *error; void *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dlopen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lib_mydynamiclib.so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", RTLD_LAZY);</a:t>
            </a:r>
          </a:p>
          <a:p>
            <a:br>
              <a:rPr lang="en-US" sz="1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if(!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)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 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("Error");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  return 1;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myfunc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dlsym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"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myLibrary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"); error =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dlerror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();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if(error != NULL)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("Error getting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fn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");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 return 1;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}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myfunc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return 0;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FD83FE6-8DD2-A847-BA51-279386C22CE6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8229600" cy="358251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Steps 1 to 4 similar as the Dynamic Linking! Relief!</a:t>
            </a: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5. Get main code which has </a:t>
            </a:r>
            <a:r>
              <a:rPr lang="en-US" sz="1800" dirty="0" err="1"/>
              <a:t>dlopen</a:t>
            </a:r>
            <a:r>
              <a:rPr lang="en-US" sz="1800" dirty="0"/>
              <a:t>/</a:t>
            </a:r>
            <a:r>
              <a:rPr lang="en-US" sz="1800" dirty="0" err="1"/>
              <a:t>dlclose</a:t>
            </a:r>
            <a:r>
              <a:rPr lang="en-US" sz="1800" dirty="0"/>
              <a:t>…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6. Compile the code, at runtime find the dynamic lib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</a:t>
            </a:r>
            <a:r>
              <a:rPr lang="en-US" sz="1800" dirty="0" err="1">
                <a:solidFill>
                  <a:schemeClr val="accent1"/>
                </a:solidFill>
              </a:rPr>
              <a:t>ldl</a:t>
            </a:r>
            <a:r>
              <a:rPr lang="en-US" sz="1800" dirty="0">
                <a:solidFill>
                  <a:schemeClr val="accent1"/>
                </a:solidFill>
              </a:rPr>
              <a:t> -</a:t>
            </a:r>
            <a:r>
              <a:rPr lang="en-US" sz="1800" dirty="0" err="1">
                <a:solidFill>
                  <a:schemeClr val="accent1"/>
                </a:solidFill>
              </a:rPr>
              <a:t>Wl</a:t>
            </a:r>
            <a:r>
              <a:rPr lang="en-US" sz="1800" dirty="0">
                <a:solidFill>
                  <a:schemeClr val="accent1"/>
                </a:solidFill>
              </a:rPr>
              <a:t>,-</a:t>
            </a:r>
            <a:r>
              <a:rPr lang="en-US" sz="1800" dirty="0" err="1">
                <a:solidFill>
                  <a:schemeClr val="accent1"/>
                </a:solidFill>
              </a:rPr>
              <a:t>rpath</a:t>
            </a:r>
            <a:r>
              <a:rPr lang="en-US" sz="1800" dirty="0">
                <a:solidFill>
                  <a:schemeClr val="accent1"/>
                </a:solidFill>
              </a:rPr>
              <a:t>=$PWD -o </a:t>
            </a:r>
            <a:r>
              <a:rPr lang="en-US" sz="1800" dirty="0" err="1">
                <a:solidFill>
                  <a:schemeClr val="accent1"/>
                </a:solidFill>
              </a:rPr>
              <a:t>myCode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itchFamily="34" charset="0"/>
              <a:buNone/>
            </a:pP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AutoNum type="arabicPeriod"/>
            </a:pPr>
            <a:endParaRPr lang="en-US" sz="1800" dirty="0"/>
          </a:p>
          <a:p>
            <a:pPr>
              <a:buFont typeface="Arial" pitchFamily="34" charset="0"/>
              <a:buAutoNum type="arabicPeriod"/>
            </a:pP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B6A1E4-C578-6D46-812A-8CCA454A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Creating/Using Shared Libraries: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169159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Used to declare certain things about functions called in your program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Help the compiler optimize calls and check code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Also used to control memory placement, code generation options or call/return conventions within the function being annotated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Introduced by the attribute keyword on a declaration, followed by an attribute specification inside double parentheses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Reference: 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https://gcc.gnu.org/onlinedocs/gcc-3.1/gcc/Function-Attributes.html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__attribute__ ((__constructor__)) </a:t>
            </a:r>
          </a:p>
          <a:p>
            <a:pPr lvl="1"/>
            <a:r>
              <a:rPr lang="en-US" dirty="0"/>
              <a:t>Is run when </a:t>
            </a:r>
            <a:r>
              <a:rPr lang="en-US" sz="2400" dirty="0" err="1">
                <a:latin typeface="Courier New"/>
                <a:cs typeface="Courier New"/>
              </a:rPr>
              <a:t>dlopen</a:t>
            </a:r>
            <a:r>
              <a:rPr lang="en-US" sz="2400" dirty="0">
                <a:latin typeface="Courier New"/>
                <a:cs typeface="Courier New"/>
              </a:rPr>
              <a:t>()</a:t>
            </a:r>
            <a:r>
              <a:rPr lang="en-US" dirty="0"/>
              <a:t> is called</a:t>
            </a:r>
          </a:p>
          <a:p>
            <a:r>
              <a:rPr lang="en-US" sz="2800" dirty="0">
                <a:latin typeface="Courier New"/>
                <a:cs typeface="Courier New"/>
              </a:rPr>
              <a:t>__attribute__ ((__destructor__))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Is run when </a:t>
            </a:r>
            <a:r>
              <a:rPr lang="en-US" dirty="0" err="1">
                <a:latin typeface="Courier New"/>
                <a:cs typeface="Courier New"/>
              </a:rPr>
              <a:t>dlclose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latin typeface="+mj-lt"/>
                <a:cs typeface="Courier New"/>
              </a:rPr>
              <a:t> is called</a:t>
            </a:r>
          </a:p>
          <a:p>
            <a:r>
              <a:rPr lang="en-US" dirty="0">
                <a:latin typeface="+mj-lt"/>
                <a:cs typeface="Courier New"/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__attribute__ ((__constructor__))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to_run_before</a:t>
            </a:r>
            <a:r>
              <a:rPr lang="en-US" sz="1800" dirty="0">
                <a:latin typeface="Courier New"/>
                <a:cs typeface="Courier New"/>
              </a:rPr>
              <a:t> (void)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</a:t>
            </a:r>
            <a:r>
              <a:rPr lang="en-US" sz="1800" dirty="0" err="1">
                <a:latin typeface="Courier New"/>
                <a:cs typeface="Courier New"/>
              </a:rPr>
              <a:t>pre_func</a:t>
            </a:r>
            <a:r>
              <a:rPr lang="en-US" sz="1800" dirty="0">
                <a:latin typeface="Courier New"/>
                <a:cs typeface="Courier New"/>
              </a:rPr>
              <a:t>\n");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908</Words>
  <Application>Microsoft Macintosh PowerPoint</Application>
  <PresentationFormat>On-screen Show (4:3)</PresentationFormat>
  <Paragraphs>140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CS35L Software Construction Laboratory  Lab 1: Nandan Parikh Week 7; Lecture 2 </vt:lpstr>
      <vt:lpstr>Example – Creating/Using Static Library</vt:lpstr>
      <vt:lpstr>Creating/Using Shared Libraries: Dynamic Linking</vt:lpstr>
      <vt:lpstr>GCC Flags</vt:lpstr>
      <vt:lpstr>How are libraries dynamically loaded?</vt:lpstr>
      <vt:lpstr>Dynamic loading - Basics</vt:lpstr>
      <vt:lpstr>Creating/Using Shared Libraries: Dynamic Loading</vt:lpstr>
      <vt:lpstr>Attributes of Functions</vt:lpstr>
      <vt:lpstr>Attributes of Functions</vt:lpstr>
      <vt:lpstr>Homework 7 : ( Use lnxsrv09 )</vt:lpstr>
      <vt:lpstr>Homework 7</vt:lpstr>
      <vt:lpstr>Homework 7</vt:lpstr>
      <vt:lpstr>Homework 7 – randmain.mk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Overruns</dc:title>
  <dc:creator>Lauren</dc:creator>
  <cp:lastModifiedBy>Nandan Atul Parikh</cp:lastModifiedBy>
  <cp:revision>347</cp:revision>
  <dcterms:created xsi:type="dcterms:W3CDTF">2012-11-18T11:38:38Z</dcterms:created>
  <dcterms:modified xsi:type="dcterms:W3CDTF">2019-05-13T05:05:32Z</dcterms:modified>
</cp:coreProperties>
</file>