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8" r:id="rId2"/>
    <p:sldId id="291" r:id="rId3"/>
    <p:sldId id="273" r:id="rId4"/>
    <p:sldId id="259" r:id="rId5"/>
    <p:sldId id="275" r:id="rId6"/>
    <p:sldId id="276" r:id="rId7"/>
    <p:sldId id="257" r:id="rId8"/>
    <p:sldId id="258" r:id="rId9"/>
    <p:sldId id="260" r:id="rId10"/>
    <p:sldId id="262" r:id="rId11"/>
    <p:sldId id="263" r:id="rId12"/>
    <p:sldId id="264" r:id="rId13"/>
    <p:sldId id="271" r:id="rId14"/>
    <p:sldId id="272" r:id="rId15"/>
    <p:sldId id="265" r:id="rId16"/>
    <p:sldId id="266" r:id="rId17"/>
    <p:sldId id="267" r:id="rId18"/>
    <p:sldId id="268" r:id="rId19"/>
    <p:sldId id="290" r:id="rId20"/>
    <p:sldId id="269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6"/>
    <p:restoredTop sz="92278"/>
  </p:normalViewPr>
  <p:slideViewPr>
    <p:cSldViewPr>
      <p:cViewPr varScale="1">
        <p:scale>
          <a:sx n="104" d="100"/>
          <a:sy n="104" d="100"/>
        </p:scale>
        <p:origin x="20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E700-CED6-4A6C-81BD-9625544F3711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CDA0-20D9-4E85-8DDC-A6BABEB04C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SSH, also known as Secure Shell or Secure Socket Shell, is a network protocol that gives users, a secure way to access a computer over an unsecured network.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64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3000" b="1" dirty="0">
                <a:cs typeface="Courier New" pitchFamily="49" charset="0"/>
              </a:rPr>
              <a:t>Optional: disable password-based authentication  &lt;&lt;&lt; Is this causing to get locked out of root</a:t>
            </a:r>
          </a:p>
          <a:p>
            <a:pPr lvl="3"/>
            <a:r>
              <a:rPr lang="en-US" sz="2600" dirty="0">
                <a:cs typeface="Courier New" panose="02070309020205020404" pitchFamily="49" charset="0"/>
              </a:rPr>
              <a:t>$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sshd_config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2900" dirty="0">
                <a:cs typeface="Courier New" panose="02070309020205020404" pitchFamily="49" charset="0"/>
              </a:rPr>
              <a:t>change </a:t>
            </a:r>
            <a:r>
              <a:rPr lang="en-US" sz="2900" dirty="0" err="1">
                <a:cs typeface="Courier New" panose="02070309020205020404" pitchFamily="49" charset="0"/>
              </a:rPr>
              <a:t>PasswordAuthentication</a:t>
            </a:r>
            <a:r>
              <a:rPr lang="en-US" sz="2900" dirty="0">
                <a:cs typeface="Courier New" panose="02070309020205020404" pitchFamily="49" charset="0"/>
              </a:rPr>
              <a:t> option to no</a:t>
            </a:r>
            <a:endParaRPr lang="en-US" sz="4500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6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en.wikipedia.org/wiki/RSA_Factoring_Challen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887" y="2456387"/>
            <a:ext cx="5146180" cy="19727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dirty="0"/>
              <a:t>CS35L Software Construction Laboratory</a:t>
            </a:r>
            <a:br>
              <a:rPr lang="en-US" sz="2701" dirty="0"/>
            </a:br>
            <a:br>
              <a:rPr lang="en-US" sz="2701" dirty="0"/>
            </a:br>
            <a:r>
              <a:rPr lang="en-US" sz="2000" dirty="0"/>
              <a:t>Lab 1: Nandan Parikh</a:t>
            </a:r>
            <a:br>
              <a:rPr lang="en-US" sz="1801" dirty="0"/>
            </a:br>
            <a:r>
              <a:rPr lang="en-US" sz="1300" dirty="0"/>
              <a:t>Week 8; Lecture 1</a:t>
            </a:r>
            <a:br>
              <a:rPr lang="en-US" sz="1125" dirty="0"/>
            </a:br>
            <a:endParaRPr lang="en-US" sz="1576" dirty="0"/>
          </a:p>
        </p:txBody>
      </p:sp>
    </p:spTree>
    <p:extLst>
      <p:ext uri="{BB962C8B-B14F-4D97-AF65-F5344CB8AC3E}">
        <p14:creationId xmlns:p14="http://schemas.microsoft.com/office/powerpoint/2010/main" val="34852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516563"/>
          </a:xfrm>
        </p:spPr>
        <p:txBody>
          <a:bodyPr>
            <a:no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 asks server to prove that it is the owner of the public key using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asymmetric encryption</a:t>
            </a:r>
          </a:p>
          <a:p>
            <a:pPr lvl="1"/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Encrypt a message with public key</a:t>
            </a:r>
          </a:p>
          <a:p>
            <a:pPr lvl="1"/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If server is true owner, it can decrypt the message with private key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If everything works, host is successfully validated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Host Validation (cont’d)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 rot="20179397">
            <a:off x="2331791" y="2830944"/>
            <a:ext cx="4393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3">
                    <a:lumMod val="50000"/>
                  </a:schemeClr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259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 and server agree on a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symmetric encryption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key (session key)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All messages sent between client and server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encrypted at the sender with session key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decrypted at the receiver with session key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anybody who doesn't know the session key (hopefully, no one but client and server) doesn't know any of the contents of those messages</a:t>
            </a:r>
          </a:p>
        </p:txBody>
      </p:sp>
    </p:spTree>
    <p:extLst>
      <p:ext uri="{BB962C8B-B14F-4D97-AF65-F5344CB8AC3E}">
        <p14:creationId xmlns:p14="http://schemas.microsoft.com/office/powerpoint/2010/main" val="376180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Password-based authentication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Prompt for password on remote server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If username specified exists and remote password for it is correct then the system lets you in</a:t>
            </a:r>
          </a:p>
          <a:p>
            <a:r>
              <a:rPr lang="en-US" b="1" dirty="0"/>
              <a:t>Key-based authentication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Generate a key pair on the client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Copy the public key to the server (~/.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authorized_keys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authenticates client if it can demonstrate that it has the private key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private key can be protected with a passphrase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Every time you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to a host, you will be asked for the passphrase (inconvenient!)</a:t>
            </a:r>
          </a:p>
        </p:txBody>
      </p:sp>
    </p:spTree>
    <p:extLst>
      <p:ext uri="{BB962C8B-B14F-4D97-AF65-F5344CB8AC3E}">
        <p14:creationId xmlns:p14="http://schemas.microsoft.com/office/powerpoint/2010/main" val="13570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ssh</a:t>
            </a:r>
            <a:r>
              <a:rPr lang="en-US" b="1" dirty="0"/>
              <a:t>-agent (passphrase-less </a:t>
            </a:r>
            <a:r>
              <a:rPr lang="en-US" b="1" dirty="0" err="1"/>
              <a:t>ssh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program used with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OpenSSH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that provides a secure way of storing the private key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-add prompts user for the passphrase once and adds it to the list maintained by 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-agent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Once passphrase is added to 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-agent, the user will not be prompted for it again when using SSH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OpenSSH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will talk to the local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-agent daemon and retrieve the private key from it automatically</a:t>
            </a:r>
          </a:p>
        </p:txBody>
      </p:sp>
    </p:spTree>
    <p:extLst>
      <p:ext uri="{BB962C8B-B14F-4D97-AF65-F5344CB8AC3E}">
        <p14:creationId xmlns:p14="http://schemas.microsoft.com/office/powerpoint/2010/main" val="561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 Window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Windowing system that forms the basis for most GUIs on UNIX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X is a network-based system. It is based upon a network protocol such that a program can run on one computer but be displayed on another (X Session Forwarding)</a:t>
            </a:r>
          </a:p>
        </p:txBody>
      </p:sp>
    </p:spTree>
    <p:extLst>
      <p:ext uri="{BB962C8B-B14F-4D97-AF65-F5344CB8AC3E}">
        <p14:creationId xmlns:p14="http://schemas.microsoft.com/office/powerpoint/2010/main" val="410659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Securely log in to each others’ computers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OpenSSH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b="1" dirty="0"/>
              <a:t>Use key-based authentication 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Generate key pairs </a:t>
            </a:r>
          </a:p>
          <a:p>
            <a:r>
              <a:rPr lang="en-US" b="1" dirty="0"/>
              <a:t>Make logins convenient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type your passphrase once and be able to use 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 to connect to any other host without typing any passwords or passphrases</a:t>
            </a:r>
          </a:p>
          <a:p>
            <a:r>
              <a:rPr lang="en-US" b="1" dirty="0"/>
              <a:t>Use port forwarding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run a command on a remote host that displays on your host</a:t>
            </a:r>
          </a:p>
        </p:txBody>
      </p:sp>
    </p:spTree>
    <p:extLst>
      <p:ext uri="{BB962C8B-B14F-4D97-AF65-F5344CB8AC3E}">
        <p14:creationId xmlns:p14="http://schemas.microsoft.com/office/powerpoint/2010/main" val="142507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Debian</a:t>
            </a:r>
          </a:p>
          <a:p>
            <a:pPr lvl="1"/>
            <a:r>
              <a:rPr lang="en-US" dirty="0"/>
              <a:t>Make sure you have </a:t>
            </a:r>
            <a:r>
              <a:rPr lang="en-US" dirty="0" err="1"/>
              <a:t>openssh</a:t>
            </a:r>
            <a:r>
              <a:rPr lang="en-US" dirty="0"/>
              <a:t>-server and </a:t>
            </a:r>
            <a:r>
              <a:rPr lang="en-US" dirty="0" err="1"/>
              <a:t>openssh</a:t>
            </a:r>
            <a:r>
              <a:rPr lang="en-US" dirty="0"/>
              <a:t>-client installed</a:t>
            </a:r>
          </a:p>
          <a:p>
            <a:pPr lvl="1"/>
            <a:r>
              <a:rPr lang="en-US" dirty="0"/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dpkg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--get-selections |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sz="2400" dirty="0"/>
              <a:t> </a:t>
            </a:r>
            <a:r>
              <a:rPr lang="en-US" dirty="0"/>
              <a:t>should output:</a:t>
            </a:r>
          </a:p>
          <a:p>
            <a:pPr lvl="2"/>
            <a:r>
              <a:rPr lang="en-US" dirty="0" err="1"/>
              <a:t>openssh</a:t>
            </a:r>
            <a:r>
              <a:rPr lang="en-US" dirty="0"/>
              <a:t>-server	install</a:t>
            </a:r>
          </a:p>
          <a:p>
            <a:pPr lvl="2"/>
            <a:r>
              <a:rPr lang="en-US" dirty="0" err="1"/>
              <a:t>openssh</a:t>
            </a:r>
            <a:r>
              <a:rPr lang="en-US" dirty="0"/>
              <a:t>-client	install </a:t>
            </a:r>
          </a:p>
          <a:p>
            <a:pPr lvl="1"/>
            <a:r>
              <a:rPr lang="en-US" dirty="0"/>
              <a:t>If not:</a:t>
            </a:r>
          </a:p>
          <a:p>
            <a:pPr lvl="2"/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-server</a:t>
            </a:r>
          </a:p>
          <a:p>
            <a:pPr lvl="2"/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-client</a:t>
            </a:r>
          </a:p>
        </p:txBody>
      </p:sp>
    </p:spTree>
    <p:extLst>
      <p:ext uri="{BB962C8B-B14F-4D97-AF65-F5344CB8AC3E}">
        <p14:creationId xmlns:p14="http://schemas.microsoft.com/office/powerpoint/2010/main" val="364140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sz="3000" b="1" dirty="0"/>
              <a:t>Generate public and private keys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ssh-keygen</a:t>
            </a:r>
            <a:r>
              <a:rPr lang="en-US" sz="2600" dirty="0"/>
              <a:t> (by default saved to ~/.</a:t>
            </a:r>
            <a:r>
              <a:rPr lang="en-US" sz="2600" dirty="0" err="1"/>
              <a:t>ssh</a:t>
            </a:r>
            <a:r>
              <a:rPr lang="en-US" sz="2600" dirty="0"/>
              <a:t>/</a:t>
            </a:r>
            <a:r>
              <a:rPr lang="en-US" sz="2600" dirty="0" err="1"/>
              <a:t>is_rsa</a:t>
            </a:r>
            <a:r>
              <a:rPr lang="en-US" sz="2600" dirty="0"/>
              <a:t> and id_rsa.pub) – don’t change the default location</a:t>
            </a:r>
          </a:p>
          <a:p>
            <a:pPr lvl="2"/>
            <a:r>
              <a:rPr lang="en-US" sz="3000" b="1" dirty="0"/>
              <a:t>Create an account for the client on the server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useradd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–d /home/&lt;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 –m &lt;username&gt; 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&lt;username&gt;</a:t>
            </a:r>
          </a:p>
          <a:p>
            <a:pPr lvl="2"/>
            <a:r>
              <a:rPr lang="en-US" sz="3000" b="1" dirty="0"/>
              <a:t>Create .</a:t>
            </a:r>
            <a:r>
              <a:rPr lang="en-US" sz="3000" b="1" dirty="0" err="1"/>
              <a:t>ssh</a:t>
            </a:r>
            <a:r>
              <a:rPr lang="en-US" sz="3000" b="1" dirty="0"/>
              <a:t> directory for new user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cd /home/&lt;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3000" b="1" dirty="0"/>
              <a:t>Change ownership and permission on .</a:t>
            </a:r>
            <a:r>
              <a:rPr lang="en-US" sz="3000" b="1" dirty="0" err="1"/>
              <a:t>ssh</a:t>
            </a:r>
            <a:r>
              <a:rPr lang="en-US" sz="3000" b="1" dirty="0"/>
              <a:t> directory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–R username .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700 .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lvl="2"/>
            <a:r>
              <a:rPr lang="en-US" sz="2600" b="1" dirty="0"/>
              <a:t>SSH to server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200" dirty="0"/>
              <a:t> 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–X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UserName@server_ip_addr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/>
              <a:t>(X11 session forwarding)</a:t>
            </a:r>
          </a:p>
          <a:p>
            <a:pPr lvl="2"/>
            <a:r>
              <a:rPr lang="en-US" sz="2600" b="1" dirty="0"/>
              <a:t>Run a command on the remote host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xterm</a:t>
            </a:r>
            <a:r>
              <a:rPr lang="en-US" sz="2200" dirty="0"/>
              <a:t>, 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gedit</a:t>
            </a:r>
            <a:r>
              <a:rPr lang="en-US" sz="2200" dirty="0"/>
              <a:t>, 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firefox</a:t>
            </a:r>
            <a:r>
              <a:rPr lang="en-US" sz="22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073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Client Steps – Make logins convenient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US" sz="2600" b="1" dirty="0"/>
              <a:t>Generate public and private keys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ssh-keygen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b="1" dirty="0"/>
              <a:t>Copy your public key to the server for key-based authentication (~/.</a:t>
            </a:r>
            <a:r>
              <a:rPr lang="en-US" sz="2600" b="1" dirty="0" err="1"/>
              <a:t>ssh</a:t>
            </a:r>
            <a:r>
              <a:rPr lang="en-US" sz="2600" b="1" dirty="0"/>
              <a:t>/</a:t>
            </a:r>
            <a:r>
              <a:rPr lang="en-US" sz="2600" b="1" dirty="0" err="1"/>
              <a:t>authorized_keys</a:t>
            </a:r>
            <a:r>
              <a:rPr lang="en-US" sz="2600" b="1" dirty="0"/>
              <a:t>)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-copy-id –i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b="1" dirty="0"/>
              <a:t>Add private key to authentication agent (</a:t>
            </a:r>
            <a:r>
              <a:rPr lang="en-US" sz="2600" b="1" dirty="0" err="1"/>
              <a:t>ssh</a:t>
            </a:r>
            <a:r>
              <a:rPr lang="en-US" sz="2600" b="1" dirty="0"/>
              <a:t>-agent)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-add</a:t>
            </a:r>
          </a:p>
          <a:p>
            <a:pPr lvl="2"/>
            <a:r>
              <a:rPr lang="en-US" sz="2600" b="1" dirty="0"/>
              <a:t>SSH to server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200" dirty="0"/>
              <a:t> 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–X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UserName@server_ip_addr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/>
              <a:t>(X11 session forwarding)</a:t>
            </a:r>
          </a:p>
          <a:p>
            <a:pPr lvl="2"/>
            <a:r>
              <a:rPr lang="en-US" sz="2600" b="1" dirty="0"/>
              <a:t>Run a command on the remote host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xterm</a:t>
            </a:r>
            <a:r>
              <a:rPr lang="en-US" sz="2200" dirty="0"/>
              <a:t>, 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gedit</a:t>
            </a:r>
            <a:r>
              <a:rPr lang="en-US" sz="2200" dirty="0"/>
              <a:t>, 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firefox</a:t>
            </a:r>
            <a:r>
              <a:rPr lang="en-US" sz="22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08881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F825-4650-484A-A697-E7E0CFDD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&amp;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C04D-23DF-BC42-8DE4-6DD3D0AB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25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Check 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ifconfig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configure or display the current network interface configuration information (IP address, etc.)</a:t>
            </a:r>
          </a:p>
          <a:p>
            <a:r>
              <a:rPr lang="en-US" dirty="0"/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–I</a:t>
            </a:r>
          </a:p>
          <a:p>
            <a:pPr lvl="1"/>
            <a:r>
              <a:rPr lang="en-US" dirty="0">
                <a:latin typeface="Bell MT" pitchFamily="18" charset="0"/>
                <a:cs typeface="Arial" pitchFamily="34" charset="0"/>
              </a:rPr>
              <a:t> </a:t>
            </a:r>
            <a:r>
              <a:rPr lang="en-US" dirty="0"/>
              <a:t>gives the IP address of your machine directly</a:t>
            </a:r>
            <a:endParaRPr lang="en-US" dirty="0">
              <a:latin typeface="Bell MT" pitchFamily="18" charset="0"/>
              <a:cs typeface="Arial" pitchFamily="34" charset="0"/>
            </a:endParaRPr>
          </a:p>
          <a:p>
            <a:r>
              <a:rPr lang="en-US" dirty="0"/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ping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ip_addr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(</a:t>
            </a:r>
            <a:r>
              <a:rPr lang="en-US" b="1" dirty="0"/>
              <a:t>p</a:t>
            </a:r>
            <a:r>
              <a:rPr lang="en-US" dirty="0"/>
              <a:t>acket </a:t>
            </a:r>
            <a:r>
              <a:rPr lang="en-US" b="1" dirty="0"/>
              <a:t>in</a:t>
            </a:r>
            <a:r>
              <a:rPr lang="en-US" dirty="0"/>
              <a:t>ternet </a:t>
            </a:r>
            <a:r>
              <a:rPr lang="en-US" b="1" dirty="0"/>
              <a:t>g</a:t>
            </a:r>
            <a:r>
              <a:rPr lang="en-US" dirty="0"/>
              <a:t>roper)</a:t>
            </a:r>
          </a:p>
          <a:p>
            <a:pPr lvl="1"/>
            <a:r>
              <a:rPr lang="en-US" dirty="0"/>
              <a:t>Test the reachability of a host on an IP network</a:t>
            </a:r>
          </a:p>
          <a:p>
            <a:pPr lvl="1"/>
            <a:r>
              <a:rPr lang="en-US" dirty="0"/>
              <a:t>measure round-trip time for messages sent from a source to a destination computer</a:t>
            </a:r>
          </a:p>
          <a:p>
            <a:pPr lvl="1"/>
            <a:r>
              <a:rPr lang="en-US" dirty="0"/>
              <a:t>Example: $ ping 192.168.0.1, $ ping google.com   </a:t>
            </a:r>
          </a:p>
        </p:txBody>
      </p:sp>
    </p:spTree>
    <p:extLst>
      <p:ext uri="{BB962C8B-B14F-4D97-AF65-F5344CB8AC3E}">
        <p14:creationId xmlns:p14="http://schemas.microsoft.com/office/powerpoint/2010/main" val="3721871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4F56-4D07-244C-82A8-C40D5AAF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Beaglebone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454B-BDD3-9647-86F3-D793BA68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Piazza Post!</a:t>
            </a:r>
          </a:p>
        </p:txBody>
      </p:sp>
    </p:spTree>
    <p:extLst>
      <p:ext uri="{BB962C8B-B14F-4D97-AF65-F5344CB8AC3E}">
        <p14:creationId xmlns:p14="http://schemas.microsoft.com/office/powerpoint/2010/main" val="410291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Over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type of guarantees do we want?</a:t>
            </a:r>
          </a:p>
          <a:p>
            <a:pPr lvl="1"/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Confidentiality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 secrecy</a:t>
            </a:r>
          </a:p>
          <a:p>
            <a:pPr lvl="1"/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Data integrity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 consistency</a:t>
            </a:r>
          </a:p>
          <a:p>
            <a:pPr lvl="1"/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Authentication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Identity confirmation</a:t>
            </a:r>
          </a:p>
          <a:p>
            <a:pPr lvl="1"/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Authorization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Specifying access rights to resources</a:t>
            </a:r>
          </a:p>
        </p:txBody>
      </p:sp>
    </p:spTree>
    <p:extLst>
      <p:ext uri="{BB962C8B-B14F-4D97-AF65-F5344CB8AC3E}">
        <p14:creationId xmlns:p14="http://schemas.microsoft.com/office/powerpoint/2010/main" val="10050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Symmetric Key Encryption</a:t>
            </a:r>
          </a:p>
          <a:p>
            <a:pPr lvl="1"/>
            <a:r>
              <a:rPr lang="en-US" sz="9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a.k.a</a:t>
            </a:r>
            <a:r>
              <a:rPr lang="en-US" sz="9600" dirty="0">
                <a:latin typeface="Calibri Light" panose="020F0302020204030204" pitchFamily="34" charset="0"/>
                <a:cs typeface="Calibri Light" panose="020F0302020204030204" pitchFamily="34" charset="0"/>
              </a:rPr>
              <a:t> shared/secret key</a:t>
            </a:r>
          </a:p>
          <a:p>
            <a:pPr lvl="1"/>
            <a:r>
              <a:rPr lang="en-US" sz="9600" dirty="0">
                <a:latin typeface="Calibri Light" panose="020F0302020204030204" pitchFamily="34" charset="0"/>
                <a:cs typeface="Calibri Light" panose="020F0302020204030204" pitchFamily="34" charset="0"/>
              </a:rPr>
              <a:t>Key used to encrypt is the same as key used to decrypt</a:t>
            </a:r>
          </a:p>
          <a:p>
            <a:pPr marL="457200" lvl="1" indent="0">
              <a:buNone/>
            </a:pPr>
            <a:endParaRPr lang="en-US" sz="9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Asymmetric Key Encryption: Public/Private</a:t>
            </a:r>
          </a:p>
          <a:p>
            <a:pPr lvl="1"/>
            <a:r>
              <a:rPr lang="en-US" sz="9600" dirty="0">
                <a:latin typeface="Calibri Light" panose="020F0302020204030204" pitchFamily="34" charset="0"/>
                <a:cs typeface="Calibri Light" panose="020F0302020204030204" pitchFamily="34" charset="0"/>
              </a:rPr>
              <a:t>2 different (but related) keys: public and private </a:t>
            </a:r>
          </a:p>
          <a:p>
            <a:pPr lvl="2"/>
            <a:r>
              <a:rPr lang="en-US" sz="9600" dirty="0">
                <a:latin typeface="Calibri Light" panose="020F0302020204030204" pitchFamily="34" charset="0"/>
                <a:cs typeface="Calibri Light" panose="020F0302020204030204" pitchFamily="34" charset="0"/>
              </a:rPr>
              <a:t>Only creator knows the relation. Private key cannot be derived from public key</a:t>
            </a:r>
          </a:p>
          <a:p>
            <a:pPr lvl="1"/>
            <a:r>
              <a:rPr lang="en-US" sz="96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encrypted with public key can only be decrypted by private key and vice versa</a:t>
            </a:r>
          </a:p>
          <a:p>
            <a:pPr lvl="1"/>
            <a:r>
              <a:rPr lang="en-US" sz="9600" dirty="0">
                <a:latin typeface="Calibri Light" panose="020F0302020204030204" pitchFamily="34" charset="0"/>
                <a:cs typeface="Calibri Light" panose="020F0302020204030204" pitchFamily="34" charset="0"/>
              </a:rPr>
              <a:t>Public key can be seen by anyone</a:t>
            </a:r>
          </a:p>
          <a:p>
            <a:pPr lvl="1"/>
            <a:r>
              <a:rPr lang="en-US" sz="9600" dirty="0">
                <a:latin typeface="Calibri Light" panose="020F0302020204030204" pitchFamily="34" charset="0"/>
                <a:cs typeface="Calibri Light" panose="020F0302020204030204" pitchFamily="34" charset="0"/>
              </a:rPr>
              <a:t>Never publish private key!!!</a:t>
            </a: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420" y="389992"/>
            <a:ext cx="5799837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sz="3200" dirty="0"/>
              <a:t>Sym</a:t>
            </a:r>
            <a:r>
              <a:rPr sz="3200" spc="-9" dirty="0"/>
              <a:t>m</a:t>
            </a:r>
            <a:r>
              <a:rPr sz="3200" spc="5" dirty="0"/>
              <a:t>e</a:t>
            </a:r>
            <a:r>
              <a:rPr sz="3200" spc="-14" dirty="0"/>
              <a:t>t</a:t>
            </a:r>
            <a:r>
              <a:rPr sz="3200" dirty="0"/>
              <a:t>ri</a:t>
            </a:r>
            <a:r>
              <a:rPr sz="3200" spc="5" dirty="0"/>
              <a:t>c</a:t>
            </a:r>
            <a:r>
              <a:rPr sz="3200" dirty="0"/>
              <a:t>-</a:t>
            </a:r>
            <a:r>
              <a:rPr sz="3200" spc="5" dirty="0"/>
              <a:t>k</a:t>
            </a:r>
            <a:r>
              <a:rPr sz="3200" spc="-5" dirty="0"/>
              <a:t>e</a:t>
            </a:r>
            <a:r>
              <a:rPr sz="3200" dirty="0"/>
              <a:t>y E</a:t>
            </a:r>
            <a:r>
              <a:rPr sz="3200" spc="-5" dirty="0"/>
              <a:t>n</a:t>
            </a:r>
            <a:r>
              <a:rPr sz="3200" spc="5" dirty="0"/>
              <a:t>c</a:t>
            </a:r>
            <a:r>
              <a:rPr sz="3200" dirty="0"/>
              <a:t>r</a:t>
            </a:r>
            <a:r>
              <a:rPr sz="3200" spc="5" dirty="0"/>
              <a:t>p</a:t>
            </a:r>
            <a:r>
              <a:rPr sz="3200" spc="-5" dirty="0"/>
              <a:t>t</a:t>
            </a:r>
            <a:r>
              <a:rPr sz="3200" spc="-14" dirty="0"/>
              <a:t>i</a:t>
            </a:r>
            <a:r>
              <a:rPr sz="3200" spc="5" dirty="0"/>
              <a:t>o</a:t>
            </a:r>
            <a:r>
              <a:rPr sz="320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270" y="1320932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179" y="1283603"/>
            <a:ext cx="3393875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spc="18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se</a:t>
            </a:r>
            <a:r>
              <a:rPr sz="1134" dirty="0">
                <a:latin typeface="Arial"/>
                <a:cs typeface="Arial"/>
              </a:rPr>
              <a:t>cr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k</a:t>
            </a:r>
            <a:r>
              <a:rPr sz="1134" spc="9" dirty="0">
                <a:latin typeface="Arial"/>
                <a:cs typeface="Arial"/>
              </a:rPr>
              <a:t>ey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u</a:t>
            </a:r>
            <a:r>
              <a:rPr sz="1134" spc="9" dirty="0">
                <a:latin typeface="Arial"/>
                <a:cs typeface="Arial"/>
              </a:rPr>
              <a:t>sed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f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r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9" dirty="0">
                <a:latin typeface="Arial"/>
                <a:cs typeface="Arial"/>
              </a:rPr>
              <a:t>c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dirty="0">
                <a:latin typeface="Arial"/>
                <a:cs typeface="Arial"/>
              </a:rPr>
              <a:t>pt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and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dec</a:t>
            </a:r>
            <a:r>
              <a:rPr sz="1134" dirty="0">
                <a:latin typeface="Arial"/>
                <a:cs typeface="Arial"/>
              </a:rPr>
              <a:t>ry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endParaRPr sz="113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270" y="1644542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180" y="1606062"/>
            <a:ext cx="2862394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E</a:t>
            </a:r>
            <a:r>
              <a:rPr sz="1134" b="1" dirty="0">
                <a:latin typeface="Arial"/>
                <a:cs typeface="Arial"/>
              </a:rPr>
              <a:t>x</a:t>
            </a:r>
            <a:r>
              <a:rPr sz="1134" b="1" spc="9" dirty="0">
                <a:latin typeface="Arial"/>
                <a:cs typeface="Arial"/>
              </a:rPr>
              <a:t>amp</a:t>
            </a:r>
            <a:r>
              <a:rPr sz="1134" b="1" dirty="0">
                <a:latin typeface="Arial"/>
                <a:cs typeface="Arial"/>
              </a:rPr>
              <a:t>l</a:t>
            </a:r>
            <a:r>
              <a:rPr sz="1134" b="1" spc="9" dirty="0">
                <a:latin typeface="Arial"/>
                <a:cs typeface="Arial"/>
              </a:rPr>
              <a:t>e</a:t>
            </a:r>
            <a:r>
              <a:rPr sz="1134" b="1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: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Da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cr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dirty="0">
                <a:latin typeface="Arial"/>
                <a:cs typeface="Arial"/>
              </a:rPr>
              <a:t>pt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S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anda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4" dirty="0">
                <a:latin typeface="Arial"/>
                <a:cs typeface="Arial"/>
              </a:rPr>
              <a:t>(</a:t>
            </a:r>
            <a:r>
              <a:rPr sz="1134" b="1" spc="18" dirty="0">
                <a:latin typeface="Arial"/>
                <a:cs typeface="Arial"/>
              </a:rPr>
              <a:t>D</a:t>
            </a:r>
            <a:r>
              <a:rPr sz="1134" b="1" spc="9" dirty="0">
                <a:latin typeface="Arial"/>
                <a:cs typeface="Arial"/>
              </a:rPr>
              <a:t>E</a:t>
            </a:r>
            <a:r>
              <a:rPr sz="1134" b="1" spc="14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)</a:t>
            </a:r>
            <a:endParaRPr sz="113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270" y="1967001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179" y="1929672"/>
            <a:ext cx="1107299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C</a:t>
            </a:r>
            <a:r>
              <a:rPr sz="1134" b="1" dirty="0">
                <a:latin typeface="Arial"/>
                <a:cs typeface="Arial"/>
              </a:rPr>
              <a:t>a</a:t>
            </a:r>
            <a:r>
              <a:rPr sz="1134" b="1" spc="9" dirty="0">
                <a:latin typeface="Arial"/>
                <a:cs typeface="Arial"/>
              </a:rPr>
              <a:t>esa</a:t>
            </a:r>
            <a:r>
              <a:rPr sz="1134" b="1" dirty="0">
                <a:latin typeface="Arial"/>
                <a:cs typeface="Arial"/>
              </a:rPr>
              <a:t>r</a:t>
            </a:r>
            <a:r>
              <a:rPr sz="1134" b="1" spc="-5" dirty="0">
                <a:latin typeface="Arial"/>
                <a:cs typeface="Arial"/>
              </a:rPr>
              <a:t>'</a:t>
            </a:r>
            <a:r>
              <a:rPr sz="1134" b="1" spc="9" dirty="0">
                <a:latin typeface="Arial"/>
                <a:cs typeface="Arial"/>
              </a:rPr>
              <a:t>s</a:t>
            </a:r>
            <a:r>
              <a:rPr sz="1134" b="1" spc="5" dirty="0">
                <a:latin typeface="Arial"/>
                <a:cs typeface="Arial"/>
              </a:rPr>
              <a:t> </a:t>
            </a:r>
            <a:r>
              <a:rPr sz="1134" b="1" dirty="0">
                <a:latin typeface="Arial"/>
                <a:cs typeface="Arial"/>
              </a:rPr>
              <a:t>ci</a:t>
            </a:r>
            <a:r>
              <a:rPr sz="1134" b="1" spc="9" dirty="0">
                <a:latin typeface="Arial"/>
                <a:cs typeface="Arial"/>
              </a:rPr>
              <a:t>phe</a:t>
            </a:r>
            <a:r>
              <a:rPr sz="1134" b="1" spc="5" dirty="0">
                <a:latin typeface="Arial"/>
                <a:cs typeface="Arial"/>
              </a:rPr>
              <a:t>r</a:t>
            </a:r>
            <a:endParaRPr sz="11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916" y="2270653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3826" y="2252130"/>
            <a:ext cx="2418438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spc="5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ap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pha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 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h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dirty="0">
                <a:latin typeface="Arial"/>
                <a:cs typeface="Arial"/>
              </a:rPr>
              <a:t>ft</a:t>
            </a:r>
            <a:r>
              <a:rPr sz="1134" spc="9" dirty="0">
                <a:latin typeface="Arial"/>
                <a:cs typeface="Arial"/>
              </a:rPr>
              <a:t>ed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ve</a:t>
            </a:r>
            <a:r>
              <a:rPr sz="1134" spc="-9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endParaRPr sz="113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1658" y="2581975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1408" y="2480057"/>
            <a:ext cx="2605004" cy="52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50000"/>
              </a:lnSpc>
            </a:pPr>
            <a:r>
              <a:rPr sz="1134" spc="9" dirty="0">
                <a:latin typeface="Arial"/>
                <a:cs typeface="Arial"/>
              </a:rPr>
              <a:t>AB</a:t>
            </a:r>
            <a:r>
              <a:rPr sz="1134" spc="18" dirty="0">
                <a:latin typeface="Arial"/>
                <a:cs typeface="Arial"/>
              </a:rPr>
              <a:t>C</a:t>
            </a:r>
            <a:r>
              <a:rPr sz="1134" spc="9" dirty="0">
                <a:latin typeface="Arial"/>
                <a:cs typeface="Arial"/>
              </a:rPr>
              <a:t>DEFGH</a:t>
            </a:r>
            <a:r>
              <a:rPr sz="1134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JK</a:t>
            </a:r>
            <a:r>
              <a:rPr sz="1134" dirty="0">
                <a:latin typeface="Arial"/>
                <a:cs typeface="Arial"/>
              </a:rPr>
              <a:t>L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18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O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14" dirty="0">
                <a:latin typeface="Arial"/>
                <a:cs typeface="Arial"/>
              </a:rPr>
              <a:t>Q</a:t>
            </a:r>
            <a:r>
              <a:rPr sz="1134" spc="9" dirty="0">
                <a:latin typeface="Arial"/>
                <a:cs typeface="Arial"/>
              </a:rPr>
              <a:t>RSTU</a:t>
            </a:r>
            <a:r>
              <a:rPr sz="1134" spc="18" dirty="0">
                <a:latin typeface="Arial"/>
                <a:cs typeface="Arial"/>
              </a:rPr>
              <a:t>V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9" dirty="0">
                <a:latin typeface="Arial"/>
                <a:cs typeface="Arial"/>
              </a:rPr>
              <a:t>XYZ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F</a:t>
            </a:r>
            <a:r>
              <a:rPr sz="1134" spc="5" dirty="0">
                <a:latin typeface="Arial"/>
                <a:cs typeface="Arial"/>
              </a:rPr>
              <a:t>G</a:t>
            </a:r>
            <a:r>
              <a:rPr sz="1134" spc="9" dirty="0">
                <a:latin typeface="Arial"/>
                <a:cs typeface="Arial"/>
              </a:rPr>
              <a:t>H</a:t>
            </a:r>
            <a:r>
              <a:rPr sz="1134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JKL</a:t>
            </a:r>
            <a:r>
              <a:rPr sz="1134" spc="5" dirty="0">
                <a:latin typeface="Arial"/>
                <a:cs typeface="Arial"/>
              </a:rPr>
              <a:t>M</a:t>
            </a:r>
            <a:r>
              <a:rPr sz="1134" spc="18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O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14" dirty="0">
                <a:latin typeface="Arial"/>
                <a:cs typeface="Arial"/>
              </a:rPr>
              <a:t>Q</a:t>
            </a:r>
            <a:r>
              <a:rPr sz="1134" spc="9" dirty="0">
                <a:latin typeface="Arial"/>
                <a:cs typeface="Arial"/>
              </a:rPr>
              <a:t>RST</a:t>
            </a:r>
            <a:r>
              <a:rPr sz="1134" spc="18" dirty="0">
                <a:latin typeface="Arial"/>
                <a:cs typeface="Arial"/>
              </a:rPr>
              <a:t>U</a:t>
            </a:r>
            <a:r>
              <a:rPr sz="1134" spc="9" dirty="0">
                <a:latin typeface="Arial"/>
                <a:cs typeface="Arial"/>
              </a:rPr>
              <a:t>V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9" dirty="0">
                <a:latin typeface="Arial"/>
                <a:cs typeface="Arial"/>
              </a:rPr>
              <a:t>XYZ</a:t>
            </a:r>
            <a:r>
              <a:rPr sz="1134" spc="18" dirty="0">
                <a:latin typeface="Arial"/>
                <a:cs typeface="Arial"/>
              </a:rPr>
              <a:t>A</a:t>
            </a:r>
            <a:r>
              <a:rPr sz="1134" spc="9" dirty="0">
                <a:latin typeface="Arial"/>
                <a:cs typeface="Arial"/>
              </a:rPr>
              <a:t>BC</a:t>
            </a:r>
            <a:endParaRPr sz="113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1658" y="2841094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916" y="3080254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5514" y="2968685"/>
            <a:ext cx="3039747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68700"/>
              </a:lnSpc>
              <a:tabLst>
                <a:tab pos="1554132" algn="l"/>
              </a:tabLst>
            </a:pPr>
            <a:r>
              <a:rPr sz="1134" spc="9" dirty="0">
                <a:latin typeface="Arial"/>
                <a:cs typeface="Arial"/>
              </a:rPr>
              <a:t>P</a:t>
            </a:r>
            <a:r>
              <a:rPr sz="1134" spc="5" dirty="0">
                <a:latin typeface="Arial"/>
                <a:cs typeface="Arial"/>
              </a:rPr>
              <a:t>l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xt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–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S</a:t>
            </a:r>
            <a:r>
              <a:rPr sz="1134" spc="9" dirty="0">
                <a:latin typeface="Arial"/>
                <a:cs typeface="Arial"/>
              </a:rPr>
              <a:t>ECR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-127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.</a:t>
            </a:r>
            <a:r>
              <a:rPr sz="1134" dirty="0">
                <a:latin typeface="Arial"/>
                <a:cs typeface="Arial"/>
              </a:rPr>
              <a:t>	</a:t>
            </a:r>
            <a:r>
              <a:rPr sz="1134" spc="18" dirty="0">
                <a:latin typeface="Arial"/>
                <a:cs typeface="Arial"/>
              </a:rPr>
              <a:t>C</a:t>
            </a:r>
            <a:r>
              <a:rPr sz="1134" spc="-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phe</a:t>
            </a:r>
            <a:r>
              <a:rPr sz="1134" dirty="0">
                <a:latin typeface="Arial"/>
                <a:cs typeface="Arial"/>
              </a:rPr>
              <a:t>rte</a:t>
            </a:r>
            <a:r>
              <a:rPr sz="1134" spc="9" dirty="0">
                <a:latin typeface="Arial"/>
                <a:cs typeface="Arial"/>
              </a:rPr>
              <a:t>x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–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V</a:t>
            </a:r>
            <a:r>
              <a:rPr sz="1134" spc="18" dirty="0">
                <a:latin typeface="Arial"/>
                <a:cs typeface="Arial"/>
              </a:rPr>
              <a:t>H</a:t>
            </a:r>
            <a:r>
              <a:rPr sz="1134" spc="9" dirty="0">
                <a:latin typeface="Arial"/>
                <a:cs typeface="Arial"/>
              </a:rPr>
              <a:t>FU</a:t>
            </a:r>
            <a:r>
              <a:rPr sz="1134" spc="18" dirty="0">
                <a:latin typeface="Arial"/>
                <a:cs typeface="Arial"/>
              </a:rPr>
              <a:t>H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spc="5" dirty="0">
                <a:latin typeface="Arial"/>
                <a:cs typeface="Arial"/>
              </a:rPr>
              <a:t> i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3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(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u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be</a:t>
            </a:r>
            <a:r>
              <a:rPr sz="1134" spc="5" dirty="0">
                <a:latin typeface="Arial"/>
                <a:cs typeface="Arial"/>
              </a:rPr>
              <a:t>r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s</a:t>
            </a:r>
            <a:r>
              <a:rPr sz="1134" spc="9" dirty="0">
                <a:latin typeface="Arial"/>
                <a:cs typeface="Arial"/>
              </a:rPr>
              <a:t>h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dirty="0">
                <a:latin typeface="Arial"/>
                <a:cs typeface="Arial"/>
              </a:rPr>
              <a:t>ft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pha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)</a:t>
            </a:r>
            <a:endParaRPr sz="1134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5916" y="3371618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270" y="3682940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9179" y="3644460"/>
            <a:ext cx="1974482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K</a:t>
            </a:r>
            <a:r>
              <a:rPr sz="1134" b="1" dirty="0">
                <a:latin typeface="Arial"/>
                <a:cs typeface="Arial"/>
              </a:rPr>
              <a:t>e</a:t>
            </a:r>
            <a:r>
              <a:rPr sz="1134" b="1" spc="9" dirty="0">
                <a:latin typeface="Arial"/>
                <a:cs typeface="Arial"/>
              </a:rPr>
              <a:t>y</a:t>
            </a:r>
            <a:r>
              <a:rPr sz="1134" b="1" spc="5" dirty="0">
                <a:latin typeface="Arial"/>
                <a:cs typeface="Arial"/>
              </a:rPr>
              <a:t> </a:t>
            </a:r>
            <a:r>
              <a:rPr sz="1134" b="1" spc="9" dirty="0">
                <a:latin typeface="Arial"/>
                <a:cs typeface="Arial"/>
              </a:rPr>
              <a:t>d</a:t>
            </a:r>
            <a:r>
              <a:rPr sz="1134" b="1" dirty="0">
                <a:latin typeface="Arial"/>
                <a:cs typeface="Arial"/>
              </a:rPr>
              <a:t>i</a:t>
            </a:r>
            <a:r>
              <a:rPr sz="1134" b="1" spc="9" dirty="0">
                <a:latin typeface="Arial"/>
                <a:cs typeface="Arial"/>
              </a:rPr>
              <a:t>s</a:t>
            </a:r>
            <a:r>
              <a:rPr sz="1134" b="1" dirty="0">
                <a:latin typeface="Arial"/>
                <a:cs typeface="Arial"/>
              </a:rPr>
              <a:t>tr</a:t>
            </a:r>
            <a:r>
              <a:rPr sz="1134" b="1" spc="-9" dirty="0">
                <a:latin typeface="Arial"/>
                <a:cs typeface="Arial"/>
              </a:rPr>
              <a:t>i</a:t>
            </a:r>
            <a:r>
              <a:rPr sz="1134" b="1" spc="18" dirty="0">
                <a:latin typeface="Arial"/>
                <a:cs typeface="Arial"/>
              </a:rPr>
              <a:t>b</a:t>
            </a:r>
            <a:r>
              <a:rPr sz="1134" b="1" spc="9" dirty="0">
                <a:latin typeface="Arial"/>
                <a:cs typeface="Arial"/>
              </a:rPr>
              <a:t>u</a:t>
            </a:r>
            <a:r>
              <a:rPr sz="1134" b="1" dirty="0">
                <a:latin typeface="Arial"/>
                <a:cs typeface="Arial"/>
              </a:rPr>
              <a:t>t</a:t>
            </a:r>
            <a:r>
              <a:rPr sz="1134" b="1" spc="-9" dirty="0">
                <a:latin typeface="Arial"/>
                <a:cs typeface="Arial"/>
              </a:rPr>
              <a:t>i</a:t>
            </a:r>
            <a:r>
              <a:rPr sz="1134" b="1" spc="9" dirty="0">
                <a:latin typeface="Arial"/>
                <a:cs typeface="Arial"/>
              </a:rPr>
              <a:t>on 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ob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14" dirty="0">
                <a:latin typeface="Arial"/>
                <a:cs typeface="Arial"/>
              </a:rPr>
              <a:t>m</a:t>
            </a:r>
            <a:endParaRPr sz="113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5916" y="3986593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8336" y="3930543"/>
            <a:ext cx="4147622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68700"/>
              </a:lnSpc>
            </a:pPr>
            <a:r>
              <a:rPr sz="1134" spc="9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h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c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key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has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de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ve</a:t>
            </a:r>
            <a:r>
              <a:rPr sz="1134" dirty="0">
                <a:latin typeface="Arial"/>
                <a:cs typeface="Arial"/>
              </a:rPr>
              <a:t>re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5" dirty="0">
                <a:latin typeface="Arial"/>
                <a:cs typeface="Arial"/>
              </a:rPr>
              <a:t> i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 s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dirty="0">
                <a:latin typeface="Arial"/>
                <a:cs typeface="Arial"/>
              </a:rPr>
              <a:t>f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way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ci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t </a:t>
            </a:r>
            <a:r>
              <a:rPr sz="1134" spc="9" dirty="0">
                <a:latin typeface="Arial"/>
                <a:cs typeface="Arial"/>
              </a:rPr>
              <a:t>Cha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9" dirty="0">
                <a:latin typeface="Arial"/>
                <a:cs typeface="Arial"/>
              </a:rPr>
              <a:t>ce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b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ng</a:t>
            </a:r>
            <a:r>
              <a:rPr sz="1134" spc="5" dirty="0">
                <a:latin typeface="Arial"/>
                <a:cs typeface="Arial"/>
              </a:rPr>
              <a:t> c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dirty="0">
                <a:latin typeface="Arial"/>
                <a:cs typeface="Arial"/>
              </a:rPr>
              <a:t>pr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5" dirty="0">
                <a:latin typeface="Arial"/>
                <a:cs typeface="Arial"/>
              </a:rPr>
              <a:t>is</a:t>
            </a:r>
            <a:r>
              <a:rPr sz="1134" spc="9" dirty="0">
                <a:latin typeface="Arial"/>
                <a:cs typeface="Arial"/>
              </a:rPr>
              <a:t>ed</a:t>
            </a:r>
            <a:endParaRPr sz="1134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5916" y="4276805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21701" y="4550694"/>
            <a:ext cx="4477565" cy="1575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object 23"/>
          <p:cNvSpPr txBox="1"/>
          <p:nvPr/>
        </p:nvSpPr>
        <p:spPr>
          <a:xfrm>
            <a:off x="3854530" y="6336847"/>
            <a:ext cx="142918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</a:t>
            </a:r>
            <a:r>
              <a:rPr sz="907" dirty="0">
                <a:latin typeface="Arial"/>
                <a:cs typeface="Arial"/>
              </a:rPr>
              <a:t>ge</a:t>
            </a:r>
            <a:r>
              <a:rPr sz="907" spc="-14" dirty="0">
                <a:latin typeface="Arial"/>
                <a:cs typeface="Arial"/>
              </a:rPr>
              <a:t> </a:t>
            </a:r>
            <a:r>
              <a:rPr sz="907" spc="-9" dirty="0">
                <a:latin typeface="Arial"/>
                <a:cs typeface="Arial"/>
              </a:rPr>
              <a:t>S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9" dirty="0">
                <a:latin typeface="Arial"/>
                <a:cs typeface="Arial"/>
              </a:rPr>
              <a:t>u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spc="5" dirty="0">
                <a:latin typeface="Arial"/>
                <a:cs typeface="Arial"/>
              </a:rPr>
              <a:t>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g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9" dirty="0">
                <a:latin typeface="Arial"/>
                <a:cs typeface="Arial"/>
              </a:rPr>
              <a:t>g</a:t>
            </a:r>
            <a:r>
              <a:rPr sz="907" spc="-14" dirty="0">
                <a:latin typeface="Arial"/>
                <a:cs typeface="Arial"/>
              </a:rPr>
              <a:t>t</a:t>
            </a:r>
            <a:r>
              <a:rPr sz="907" spc="-9" dirty="0">
                <a:latin typeface="Arial"/>
                <a:cs typeface="Arial"/>
              </a:rPr>
              <a:t>o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14" dirty="0">
                <a:latin typeface="Arial"/>
                <a:cs typeface="Arial"/>
              </a:rPr>
              <a:t>l</a:t>
            </a:r>
            <a:r>
              <a:rPr sz="907" spc="5" dirty="0">
                <a:latin typeface="Arial"/>
                <a:cs typeface="Arial"/>
              </a:rPr>
              <a:t>s</a:t>
            </a:r>
            <a:r>
              <a:rPr sz="907" spc="-5" dirty="0">
                <a:latin typeface="Arial"/>
                <a:cs typeface="Arial"/>
              </a:rPr>
              <a:t>.</a:t>
            </a:r>
            <a:r>
              <a:rPr sz="907" spc="-9" dirty="0">
                <a:latin typeface="Arial"/>
                <a:cs typeface="Arial"/>
              </a:rPr>
              <a:t>o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g</a:t>
            </a:r>
            <a:endParaRPr sz="907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16920" y="2154138"/>
            <a:ext cx="2763929" cy="1165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object 25"/>
          <p:cNvSpPr txBox="1"/>
          <p:nvPr/>
        </p:nvSpPr>
        <p:spPr>
          <a:xfrm>
            <a:off x="6466444" y="3562554"/>
            <a:ext cx="1269680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ag</a:t>
            </a:r>
            <a:r>
              <a:rPr sz="907" dirty="0">
                <a:latin typeface="Arial"/>
                <a:cs typeface="Arial"/>
              </a:rPr>
              <a:t>e</a:t>
            </a:r>
            <a:r>
              <a:rPr sz="907" spc="-9" dirty="0">
                <a:latin typeface="Arial"/>
                <a:cs typeface="Arial"/>
              </a:rPr>
              <a:t> Sou</a:t>
            </a:r>
            <a:r>
              <a:rPr sz="907" spc="5" dirty="0">
                <a:latin typeface="Arial"/>
                <a:cs typeface="Arial"/>
              </a:rPr>
              <a:t>rc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w</a:t>
            </a:r>
            <a:r>
              <a:rPr sz="907" spc="-14" dirty="0">
                <a:latin typeface="Arial"/>
                <a:cs typeface="Arial"/>
              </a:rPr>
              <a:t>i</a:t>
            </a:r>
            <a:r>
              <a:rPr sz="907" spc="5" dirty="0">
                <a:latin typeface="Arial"/>
                <a:cs typeface="Arial"/>
              </a:rPr>
              <a:t>k</a:t>
            </a:r>
            <a:r>
              <a:rPr sz="907" spc="-14" dirty="0">
                <a:latin typeface="Arial"/>
                <a:cs typeface="Arial"/>
              </a:rPr>
              <a:t>i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9" dirty="0">
                <a:latin typeface="Arial"/>
                <a:cs typeface="Arial"/>
              </a:rPr>
              <a:t>ed</a:t>
            </a:r>
            <a:r>
              <a:rPr sz="907" spc="-5" dirty="0">
                <a:latin typeface="Arial"/>
                <a:cs typeface="Arial"/>
              </a:rPr>
              <a:t>i</a:t>
            </a:r>
            <a:r>
              <a:rPr sz="907" dirty="0">
                <a:latin typeface="Arial"/>
                <a:cs typeface="Arial"/>
              </a:rPr>
              <a:t>a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80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204" y="451285"/>
            <a:ext cx="3571227" cy="82073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02498" marR="4607" indent="-690982">
              <a:lnSpc>
                <a:spcPts val="3245"/>
              </a:lnSpc>
            </a:pPr>
            <a:r>
              <a:rPr sz="2902" dirty="0"/>
              <a:t>P</a:t>
            </a:r>
            <a:r>
              <a:rPr sz="2902" spc="5" dirty="0"/>
              <a:t>ub</a:t>
            </a:r>
            <a:r>
              <a:rPr sz="2902" spc="-14" dirty="0"/>
              <a:t>l</a:t>
            </a:r>
            <a:r>
              <a:rPr sz="2902" spc="-5" dirty="0"/>
              <a:t>i</a:t>
            </a:r>
            <a:r>
              <a:rPr sz="2902" spc="5" dirty="0"/>
              <a:t>c</a:t>
            </a:r>
            <a:r>
              <a:rPr sz="2902" dirty="0"/>
              <a:t>-</a:t>
            </a:r>
            <a:r>
              <a:rPr sz="2902" spc="5" dirty="0"/>
              <a:t>k</a:t>
            </a:r>
            <a:r>
              <a:rPr sz="2902" spc="-5" dirty="0"/>
              <a:t>e</a:t>
            </a:r>
            <a:r>
              <a:rPr sz="2902" dirty="0"/>
              <a:t>y E</a:t>
            </a:r>
            <a:r>
              <a:rPr sz="2902" spc="-5" dirty="0"/>
              <a:t>n</a:t>
            </a:r>
            <a:r>
              <a:rPr sz="2902" spc="5" dirty="0"/>
              <a:t>c</a:t>
            </a:r>
            <a:r>
              <a:rPr sz="2902" dirty="0"/>
              <a:t>r</a:t>
            </a:r>
            <a:r>
              <a:rPr sz="2902" spc="5" dirty="0"/>
              <a:t>yp</a:t>
            </a:r>
            <a:r>
              <a:rPr sz="2902" spc="-14" dirty="0"/>
              <a:t>t</a:t>
            </a:r>
            <a:r>
              <a:rPr sz="2902" spc="-5" dirty="0"/>
              <a:t>i</a:t>
            </a:r>
            <a:r>
              <a:rPr sz="2902" spc="5" dirty="0"/>
              <a:t>o</a:t>
            </a:r>
            <a:r>
              <a:rPr sz="2902" dirty="0"/>
              <a:t>n </a:t>
            </a:r>
            <a:r>
              <a:rPr sz="2902" spc="-9" dirty="0"/>
              <a:t>(</a:t>
            </a:r>
            <a:r>
              <a:rPr sz="2902" dirty="0"/>
              <a:t>A</a:t>
            </a:r>
            <a:r>
              <a:rPr sz="2902" spc="5" dirty="0"/>
              <a:t>sy</a:t>
            </a:r>
            <a:r>
              <a:rPr sz="2902" spc="-9" dirty="0"/>
              <a:t>mm</a:t>
            </a:r>
            <a:r>
              <a:rPr sz="2902" spc="5" dirty="0"/>
              <a:t>e</a:t>
            </a:r>
            <a:r>
              <a:rPr sz="2902" spc="-5" dirty="0"/>
              <a:t>tric)</a:t>
            </a:r>
            <a:endParaRPr sz="2902"/>
          </a:p>
        </p:txBody>
      </p:sp>
      <p:sp>
        <p:nvSpPr>
          <p:cNvPr id="3" name="object 3"/>
          <p:cNvSpPr txBox="1"/>
          <p:nvPr/>
        </p:nvSpPr>
        <p:spPr>
          <a:xfrm>
            <a:off x="543573" y="1653211"/>
            <a:ext cx="81190" cy="83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44" spc="122" dirty="0">
                <a:latin typeface="Arial"/>
                <a:cs typeface="Arial"/>
              </a:rPr>
              <a:t>●</a:t>
            </a:r>
            <a:endParaRPr sz="5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9" y="1611205"/>
            <a:ext cx="2428803" cy="19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70" spc="5" dirty="0">
                <a:latin typeface="Arial"/>
                <a:cs typeface="Arial"/>
              </a:rPr>
              <a:t>Us</a:t>
            </a:r>
            <a:r>
              <a:rPr sz="1270" spc="-5" dirty="0">
                <a:latin typeface="Arial"/>
                <a:cs typeface="Arial"/>
              </a:rPr>
              <a:t>e</a:t>
            </a:r>
            <a:r>
              <a:rPr sz="1270" dirty="0">
                <a:latin typeface="Arial"/>
                <a:cs typeface="Arial"/>
              </a:rPr>
              <a:t>s</a:t>
            </a:r>
            <a:r>
              <a:rPr sz="1270" spc="5" dirty="0">
                <a:latin typeface="Arial"/>
                <a:cs typeface="Arial"/>
              </a:rPr>
              <a:t> </a:t>
            </a:r>
            <a:r>
              <a:rPr sz="1270" dirty="0">
                <a:latin typeface="Arial"/>
                <a:cs typeface="Arial"/>
              </a:rPr>
              <a:t>a</a:t>
            </a:r>
            <a:r>
              <a:rPr sz="1270" spc="5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pai</a:t>
            </a:r>
            <a:r>
              <a:rPr sz="1270" dirty="0">
                <a:latin typeface="Arial"/>
                <a:cs typeface="Arial"/>
              </a:rPr>
              <a:t>r </a:t>
            </a:r>
            <a:r>
              <a:rPr sz="1270" spc="-5" dirty="0">
                <a:latin typeface="Arial"/>
                <a:cs typeface="Arial"/>
              </a:rPr>
              <a:t>o</a:t>
            </a:r>
            <a:r>
              <a:rPr sz="1270" dirty="0">
                <a:latin typeface="Arial"/>
                <a:cs typeface="Arial"/>
              </a:rPr>
              <a:t>f</a:t>
            </a:r>
            <a:r>
              <a:rPr sz="1270" spc="14" dirty="0">
                <a:latin typeface="Arial"/>
                <a:cs typeface="Arial"/>
              </a:rPr>
              <a:t> </a:t>
            </a:r>
            <a:r>
              <a:rPr sz="1270" spc="5" dirty="0">
                <a:latin typeface="Arial"/>
                <a:cs typeface="Arial"/>
              </a:rPr>
              <a:t>k</a:t>
            </a:r>
            <a:r>
              <a:rPr sz="1270" spc="-9" dirty="0">
                <a:latin typeface="Arial"/>
                <a:cs typeface="Arial"/>
              </a:rPr>
              <a:t>e</a:t>
            </a:r>
            <a:r>
              <a:rPr sz="1270" spc="5" dirty="0">
                <a:latin typeface="Arial"/>
                <a:cs typeface="Arial"/>
              </a:rPr>
              <a:t>y</a:t>
            </a:r>
            <a:r>
              <a:rPr sz="1270" dirty="0">
                <a:latin typeface="Arial"/>
                <a:cs typeface="Arial"/>
              </a:rPr>
              <a:t>s</a:t>
            </a:r>
            <a:r>
              <a:rPr sz="1270" spc="14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fo</a:t>
            </a:r>
            <a:r>
              <a:rPr sz="1270" dirty="0">
                <a:latin typeface="Arial"/>
                <a:cs typeface="Arial"/>
              </a:rPr>
              <a:t>r</a:t>
            </a:r>
            <a:r>
              <a:rPr sz="1270" spc="9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enc</a:t>
            </a:r>
            <a:r>
              <a:rPr sz="1270" dirty="0">
                <a:latin typeface="Arial"/>
                <a:cs typeface="Arial"/>
              </a:rPr>
              <a:t>r</a:t>
            </a:r>
            <a:r>
              <a:rPr sz="1270" spc="5" dirty="0">
                <a:latin typeface="Arial"/>
                <a:cs typeface="Arial"/>
              </a:rPr>
              <a:t>y</a:t>
            </a:r>
            <a:r>
              <a:rPr sz="1270" spc="-5" dirty="0">
                <a:latin typeface="Arial"/>
                <a:cs typeface="Arial"/>
              </a:rPr>
              <a:t>p</a:t>
            </a:r>
            <a:r>
              <a:rPr sz="1270" spc="9" dirty="0">
                <a:latin typeface="Arial"/>
                <a:cs typeface="Arial"/>
              </a:rPr>
              <a:t>t</a:t>
            </a:r>
            <a:r>
              <a:rPr sz="1270" spc="-5" dirty="0">
                <a:latin typeface="Arial"/>
                <a:cs typeface="Arial"/>
              </a:rPr>
              <a:t>ion</a:t>
            </a:r>
            <a:endParaRPr sz="127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129" y="1972106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796" y="1954511"/>
            <a:ext cx="3331687" cy="478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dirty="0">
                <a:latin typeface="Arial"/>
                <a:cs typeface="Arial"/>
              </a:rPr>
              <a:t>P</a:t>
            </a:r>
            <a:r>
              <a:rPr sz="1179" b="1" spc="-9" dirty="0">
                <a:latin typeface="Arial"/>
                <a:cs typeface="Arial"/>
              </a:rPr>
              <a:t>ubli</a:t>
            </a:r>
            <a:r>
              <a:rPr sz="1179" b="1" spc="-5" dirty="0">
                <a:latin typeface="Arial"/>
                <a:cs typeface="Arial"/>
              </a:rPr>
              <a:t>c ke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ub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spc="-5" dirty="0">
                <a:latin typeface="Arial"/>
                <a:cs typeface="Arial"/>
              </a:rPr>
              <a:t>ishe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an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no</a:t>
            </a:r>
            <a:r>
              <a:rPr sz="1179" spc="-9" dirty="0">
                <a:latin typeface="Arial"/>
                <a:cs typeface="Arial"/>
              </a:rPr>
              <a:t>w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e</a:t>
            </a:r>
            <a:r>
              <a:rPr sz="1179" dirty="0">
                <a:latin typeface="Arial"/>
                <a:cs typeface="Arial"/>
              </a:rPr>
              <a:t>v</a:t>
            </a:r>
            <a:r>
              <a:rPr sz="1179" spc="-5" dirty="0">
                <a:latin typeface="Arial"/>
                <a:cs typeface="Arial"/>
              </a:rPr>
              <a:t>er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on</a:t>
            </a:r>
            <a:r>
              <a:rPr sz="1179" dirty="0">
                <a:latin typeface="Arial"/>
                <a:cs typeface="Arial"/>
              </a:rPr>
              <a:t>e</a:t>
            </a:r>
            <a:endParaRPr sz="1179">
              <a:latin typeface="Arial"/>
              <a:cs typeface="Arial"/>
            </a:endParaRPr>
          </a:p>
          <a:p>
            <a:pPr marL="11516">
              <a:spcBef>
                <a:spcPts val="925"/>
              </a:spcBef>
            </a:pPr>
            <a:r>
              <a:rPr sz="1179" b="1" dirty="0">
                <a:latin typeface="Arial"/>
                <a:cs typeface="Arial"/>
              </a:rPr>
              <a:t>P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ivat</a:t>
            </a:r>
            <a:r>
              <a:rPr sz="1179" b="1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 ke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spc="-14" dirty="0">
                <a:latin typeface="Arial"/>
                <a:cs typeface="Arial"/>
              </a:rPr>
              <a:t>c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et </a:t>
            </a:r>
            <a:r>
              <a:rPr sz="1179" spc="-14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now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on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th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owne</a:t>
            </a:r>
            <a:r>
              <a:rPr sz="1179" dirty="0">
                <a:latin typeface="Arial"/>
                <a:cs typeface="Arial"/>
              </a:rPr>
              <a:t>r</a:t>
            </a:r>
            <a:endParaRPr sz="117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129" y="227038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73" y="2589178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240" y="2549908"/>
            <a:ext cx="803267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9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nc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y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t</a:t>
            </a:r>
            <a:r>
              <a:rPr sz="1179" b="1" spc="-9" dirty="0">
                <a:latin typeface="Arial"/>
                <a:cs typeface="Arial"/>
              </a:rPr>
              <a:t>i</a:t>
            </a:r>
            <a:r>
              <a:rPr sz="1179" b="1" spc="-5" dirty="0">
                <a:latin typeface="Arial"/>
                <a:cs typeface="Arial"/>
              </a:rPr>
              <a:t>on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129" y="2898023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8796" y="2880429"/>
            <a:ext cx="3623051" cy="655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spc="-5" dirty="0">
                <a:latin typeface="Arial"/>
                <a:cs typeface="Arial"/>
              </a:rPr>
              <a:t>Us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pub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spc="-5" dirty="0">
                <a:latin typeface="Arial"/>
                <a:cs typeface="Arial"/>
              </a:rPr>
              <a:t>i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en</a:t>
            </a:r>
            <a:r>
              <a:rPr sz="1179" spc="-14" dirty="0">
                <a:latin typeface="Arial"/>
                <a:cs typeface="Arial"/>
              </a:rPr>
              <a:t>c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spc="-14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ss</a:t>
            </a:r>
            <a:r>
              <a:rPr sz="1179" spc="-5" dirty="0">
                <a:latin typeface="Arial"/>
                <a:cs typeface="Arial"/>
              </a:rPr>
              <a:t>age</a:t>
            </a:r>
            <a:r>
              <a:rPr sz="1179" dirty="0">
                <a:latin typeface="Arial"/>
                <a:cs typeface="Arial"/>
              </a:rPr>
              <a:t>s</a:t>
            </a:r>
            <a:endParaRPr sz="1179">
              <a:latin typeface="Arial"/>
              <a:cs typeface="Arial"/>
            </a:endParaRPr>
          </a:p>
          <a:p>
            <a:pPr marL="11516" marR="4607">
              <a:lnSpc>
                <a:spcPts val="1315"/>
              </a:lnSpc>
              <a:spcBef>
                <a:spcPts val="1052"/>
              </a:spcBef>
            </a:pPr>
            <a:r>
              <a:rPr sz="1179" dirty="0">
                <a:latin typeface="Arial"/>
                <a:cs typeface="Arial"/>
              </a:rPr>
              <a:t>A</a:t>
            </a:r>
            <a:r>
              <a:rPr sz="1179" spc="-5" dirty="0">
                <a:latin typeface="Arial"/>
                <a:cs typeface="Arial"/>
              </a:rPr>
              <a:t>n</a:t>
            </a:r>
            <a:r>
              <a:rPr sz="1179" spc="-14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on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a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en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ss</a:t>
            </a:r>
            <a:r>
              <a:rPr sz="1179" spc="-5" dirty="0">
                <a:latin typeface="Arial"/>
                <a:cs typeface="Arial"/>
              </a:rPr>
              <a:t>age, but the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annot de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th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ci</a:t>
            </a:r>
            <a:r>
              <a:rPr sz="1179" spc="-5" dirty="0">
                <a:latin typeface="Arial"/>
                <a:cs typeface="Arial"/>
              </a:rPr>
              <a:t>phertext</a:t>
            </a:r>
            <a:endParaRPr sz="117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129" y="3196297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573" y="3682082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240" y="3642812"/>
            <a:ext cx="803267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5" dirty="0">
                <a:latin typeface="Arial"/>
                <a:cs typeface="Arial"/>
              </a:rPr>
              <a:t>Dec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y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t</a:t>
            </a:r>
            <a:r>
              <a:rPr sz="1179" b="1" spc="-9" dirty="0">
                <a:latin typeface="Arial"/>
                <a:cs typeface="Arial"/>
              </a:rPr>
              <a:t>i</a:t>
            </a:r>
            <a:r>
              <a:rPr sz="1179" b="1" spc="-5" dirty="0">
                <a:latin typeface="Arial"/>
                <a:cs typeface="Arial"/>
              </a:rPr>
              <a:t>on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5129" y="3990926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8797" y="3973331"/>
            <a:ext cx="2469686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spc="-5" dirty="0">
                <a:latin typeface="Arial"/>
                <a:cs typeface="Arial"/>
              </a:rPr>
              <a:t>Us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pri</a:t>
            </a:r>
            <a:r>
              <a:rPr sz="1179" spc="-14" dirty="0">
                <a:latin typeface="Arial"/>
                <a:cs typeface="Arial"/>
              </a:rPr>
              <a:t>v</a:t>
            </a:r>
            <a:r>
              <a:rPr sz="1179" spc="-5" dirty="0">
                <a:latin typeface="Arial"/>
                <a:cs typeface="Arial"/>
              </a:rPr>
              <a:t>at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de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14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age</a:t>
            </a:r>
            <a:r>
              <a:rPr sz="1179" dirty="0">
                <a:latin typeface="Arial"/>
                <a:cs typeface="Arial"/>
              </a:rPr>
              <a:t>s</a:t>
            </a:r>
            <a:endParaRPr sz="1179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573" y="4310876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239" y="4270454"/>
            <a:ext cx="2974679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9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xa</a:t>
            </a:r>
            <a:r>
              <a:rPr sz="1179" b="1" dirty="0">
                <a:latin typeface="Arial"/>
                <a:cs typeface="Arial"/>
              </a:rPr>
              <a:t>m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l</a:t>
            </a:r>
            <a:r>
              <a:rPr sz="1179" b="1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spc="-5" dirty="0">
                <a:latin typeface="Arial"/>
                <a:cs typeface="Arial"/>
              </a:rPr>
              <a:t>: 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dirty="0">
                <a:latin typeface="Arial"/>
                <a:cs typeface="Arial"/>
              </a:rPr>
              <a:t>SA</a:t>
            </a:r>
            <a:r>
              <a:rPr sz="1179" b="1" spc="-9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Rive</a:t>
            </a:r>
            <a:r>
              <a:rPr sz="1179" spc="-14" dirty="0">
                <a:latin typeface="Arial"/>
                <a:cs typeface="Arial"/>
              </a:rPr>
              <a:t>s</a:t>
            </a:r>
            <a:r>
              <a:rPr sz="1179" spc="-9" dirty="0">
                <a:latin typeface="Arial"/>
                <a:cs typeface="Arial"/>
              </a:rPr>
              <a:t>t</a:t>
            </a:r>
            <a:r>
              <a:rPr sz="1179" spc="-5" dirty="0">
                <a:latin typeface="Arial"/>
                <a:cs typeface="Arial"/>
              </a:rPr>
              <a:t>, 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hami</a:t>
            </a:r>
            <a:r>
              <a:rPr sz="1179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&amp;</a:t>
            </a:r>
            <a:r>
              <a:rPr sz="1179" spc="-73" dirty="0">
                <a:latin typeface="Arial"/>
                <a:cs typeface="Arial"/>
              </a:rPr>
              <a:t> </a:t>
            </a:r>
            <a:r>
              <a:rPr sz="1179" spc="-9" dirty="0">
                <a:latin typeface="Arial"/>
                <a:cs typeface="Arial"/>
              </a:rPr>
              <a:t>A</a:t>
            </a:r>
            <a:r>
              <a:rPr sz="1179" spc="-5" dirty="0">
                <a:latin typeface="Arial"/>
                <a:cs typeface="Arial"/>
              </a:rPr>
              <a:t>dlema</a:t>
            </a:r>
            <a:r>
              <a:rPr sz="1179" dirty="0">
                <a:latin typeface="Arial"/>
                <a:cs typeface="Arial"/>
              </a:rPr>
              <a:t>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5129" y="461972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8796" y="4600973"/>
            <a:ext cx="3571802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365"/>
              </a:lnSpc>
            </a:pPr>
            <a:r>
              <a:rPr sz="1179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roperty u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-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b="1" spc="-9" dirty="0">
                <a:latin typeface="Arial"/>
                <a:cs typeface="Arial"/>
              </a:rPr>
              <a:t>D</a:t>
            </a:r>
            <a:r>
              <a:rPr sz="1179" b="1" spc="-5" dirty="0">
                <a:latin typeface="Arial"/>
                <a:cs typeface="Arial"/>
              </a:rPr>
              <a:t>i</a:t>
            </a:r>
            <a:r>
              <a:rPr sz="1179" b="1" dirty="0">
                <a:latin typeface="Arial"/>
                <a:cs typeface="Arial"/>
              </a:rPr>
              <a:t>f</a:t>
            </a:r>
            <a:r>
              <a:rPr sz="1179" b="1" spc="-5" dirty="0">
                <a:latin typeface="Arial"/>
                <a:cs typeface="Arial"/>
              </a:rPr>
              <a:t>fic</a:t>
            </a:r>
            <a:r>
              <a:rPr sz="1179" b="1" spc="-9" dirty="0">
                <a:latin typeface="Arial"/>
                <a:cs typeface="Arial"/>
              </a:rPr>
              <a:t>ult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b="1" spc="-9" dirty="0">
                <a:latin typeface="Arial"/>
                <a:cs typeface="Arial"/>
              </a:rPr>
              <a:t>o</a:t>
            </a:r>
            <a:r>
              <a:rPr sz="1179" b="1" dirty="0">
                <a:latin typeface="Arial"/>
                <a:cs typeface="Arial"/>
              </a:rPr>
              <a:t>f </a:t>
            </a:r>
            <a:r>
              <a:rPr sz="1179" b="1" spc="-5" dirty="0">
                <a:latin typeface="Arial"/>
                <a:cs typeface="Arial"/>
              </a:rPr>
              <a:t>fact</a:t>
            </a:r>
            <a:r>
              <a:rPr sz="1179" b="1" spc="-9" dirty="0">
                <a:latin typeface="Arial"/>
                <a:cs typeface="Arial"/>
              </a:rPr>
              <a:t>o</a:t>
            </a:r>
            <a:r>
              <a:rPr sz="1179" b="1" dirty="0">
                <a:latin typeface="Arial"/>
                <a:cs typeface="Arial"/>
              </a:rPr>
              <a:t>r</a:t>
            </a:r>
            <a:r>
              <a:rPr sz="1179" b="1" spc="-9" dirty="0">
                <a:latin typeface="Arial"/>
                <a:cs typeface="Arial"/>
              </a:rPr>
              <a:t>in</a:t>
            </a:r>
            <a:r>
              <a:rPr sz="1179" b="1" spc="-5" dirty="0">
                <a:latin typeface="Arial"/>
                <a:cs typeface="Arial"/>
              </a:rPr>
              <a:t>g </a:t>
            </a:r>
            <a:r>
              <a:rPr sz="1179" spc="-5" dirty="0">
                <a:latin typeface="Arial"/>
                <a:cs typeface="Arial"/>
              </a:rPr>
              <a:t>larg</a:t>
            </a:r>
            <a:r>
              <a:rPr sz="1179" dirty="0">
                <a:latin typeface="Arial"/>
                <a:cs typeface="Arial"/>
              </a:rPr>
              <a:t>e</a:t>
            </a:r>
          </a:p>
          <a:p>
            <a:pPr marL="1089448">
              <a:lnSpc>
                <a:spcPts val="1365"/>
              </a:lnSpc>
            </a:pPr>
            <a:r>
              <a:rPr sz="1179" spc="-5" dirty="0">
                <a:latin typeface="Arial"/>
                <a:cs typeface="Arial"/>
              </a:rPr>
              <a:t>integer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prim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number</a:t>
            </a:r>
            <a:r>
              <a:rPr sz="1179" dirty="0">
                <a:latin typeface="Arial"/>
                <a:cs typeface="Arial"/>
              </a:rPr>
              <a:t>s</a:t>
            </a:r>
            <a:endParaRPr lang="en-US" sz="1179" dirty="0">
              <a:latin typeface="Arial"/>
              <a:cs typeface="Arial"/>
            </a:endParaRPr>
          </a:p>
          <a:p>
            <a:pPr marL="1089448">
              <a:lnSpc>
                <a:spcPts val="1365"/>
              </a:lnSpc>
            </a:pPr>
            <a:endParaRPr lang="en-US" sz="1179" dirty="0">
              <a:latin typeface="Arial"/>
              <a:cs typeface="Arial"/>
            </a:endParaRPr>
          </a:p>
          <a:p>
            <a:pPr marL="1089448">
              <a:lnSpc>
                <a:spcPts val="1365"/>
              </a:lnSpc>
            </a:pPr>
            <a:r>
              <a:rPr lang="en-US" sz="1179" spc="-5" dirty="0">
                <a:latin typeface="Arial"/>
                <a:cs typeface="Arial"/>
                <a:hlinkClick r:id="rId2"/>
              </a:rPr>
              <a:t>http://en.wi</a:t>
            </a:r>
            <a:r>
              <a:rPr lang="en-US" sz="1179" spc="-9" dirty="0">
                <a:latin typeface="Arial"/>
                <a:cs typeface="Arial"/>
                <a:hlinkClick r:id="rId2"/>
              </a:rPr>
              <a:t>k</a:t>
            </a:r>
            <a:r>
              <a:rPr lang="en-US" sz="1179" spc="-5" dirty="0">
                <a:latin typeface="Arial"/>
                <a:cs typeface="Arial"/>
                <a:hlinkClick r:id="rId2"/>
              </a:rPr>
              <a:t>ipedia.org/wi</a:t>
            </a:r>
            <a:r>
              <a:rPr lang="en-US" sz="1179" spc="-9" dirty="0">
                <a:latin typeface="Arial"/>
                <a:cs typeface="Arial"/>
                <a:hlinkClick r:id="rId2"/>
              </a:rPr>
              <a:t>k</a:t>
            </a:r>
            <a:r>
              <a:rPr lang="en-US" sz="1179" spc="-5" dirty="0">
                <a:latin typeface="Arial"/>
                <a:cs typeface="Arial"/>
                <a:hlinkClick r:id="rId2"/>
              </a:rPr>
              <a:t>i/R</a:t>
            </a:r>
            <a:r>
              <a:rPr lang="en-US" sz="1179" spc="-9" dirty="0">
                <a:latin typeface="Arial"/>
                <a:cs typeface="Arial"/>
                <a:hlinkClick r:id="rId2"/>
              </a:rPr>
              <a:t>S</a:t>
            </a:r>
            <a:r>
              <a:rPr lang="en-US" sz="1179" dirty="0">
                <a:latin typeface="Arial"/>
                <a:cs typeface="Arial"/>
                <a:hlinkClick r:id="rId2"/>
              </a:rPr>
              <a:t>A</a:t>
            </a:r>
            <a:r>
              <a:rPr lang="en-US" sz="1179" spc="-5" dirty="0">
                <a:latin typeface="Arial"/>
                <a:cs typeface="Arial"/>
                <a:hlinkClick r:id="rId2"/>
              </a:rPr>
              <a:t>_</a:t>
            </a:r>
            <a:r>
              <a:rPr lang="en-US" sz="1179" spc="-9" dirty="0">
                <a:latin typeface="Arial"/>
                <a:cs typeface="Arial"/>
                <a:hlinkClick r:id="rId2"/>
              </a:rPr>
              <a:t>F</a:t>
            </a:r>
            <a:r>
              <a:rPr lang="en-US" sz="1179" spc="-5" dirty="0">
                <a:latin typeface="Arial"/>
                <a:cs typeface="Arial"/>
                <a:hlinkClick r:id="rId2"/>
              </a:rPr>
              <a:t>a</a:t>
            </a:r>
            <a:r>
              <a:rPr lang="en-US" sz="1179" dirty="0">
                <a:latin typeface="Arial"/>
                <a:cs typeface="Arial"/>
                <a:hlinkClick r:id="rId2"/>
              </a:rPr>
              <a:t>ct</a:t>
            </a:r>
            <a:r>
              <a:rPr lang="en-US" sz="1179" spc="-5" dirty="0">
                <a:latin typeface="Arial"/>
                <a:cs typeface="Arial"/>
                <a:hlinkClick r:id="rId2"/>
              </a:rPr>
              <a:t>oring_</a:t>
            </a:r>
            <a:r>
              <a:rPr lang="en-US" sz="1179" spc="-9" dirty="0">
                <a:latin typeface="Arial"/>
                <a:cs typeface="Arial"/>
                <a:hlinkClick r:id="rId2"/>
              </a:rPr>
              <a:t>C</a:t>
            </a:r>
            <a:r>
              <a:rPr lang="en-US" sz="1179" spc="-5" dirty="0">
                <a:latin typeface="Arial"/>
                <a:cs typeface="Arial"/>
                <a:hlinkClick r:id="rId2"/>
              </a:rPr>
              <a:t>halleng</a:t>
            </a:r>
            <a:r>
              <a:rPr lang="en-US" sz="1179" dirty="0">
                <a:latin typeface="Arial"/>
                <a:cs typeface="Arial"/>
                <a:hlinkClick r:id="rId2"/>
              </a:rPr>
              <a:t>e</a:t>
            </a:r>
            <a:endParaRPr lang="en-US" sz="1179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5129" y="508383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51847" y="2270380"/>
            <a:ext cx="4042247" cy="2632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object 26"/>
          <p:cNvSpPr txBox="1"/>
          <p:nvPr/>
        </p:nvSpPr>
        <p:spPr>
          <a:xfrm>
            <a:off x="6269513" y="5423599"/>
            <a:ext cx="1137818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5" dirty="0">
                <a:latin typeface="Arial"/>
                <a:cs typeface="Arial"/>
              </a:rPr>
              <a:t>Im</a:t>
            </a:r>
            <a:r>
              <a:rPr sz="907" spc="-9" dirty="0">
                <a:latin typeface="Arial"/>
                <a:cs typeface="Arial"/>
              </a:rPr>
              <a:t>ag</a:t>
            </a:r>
            <a:r>
              <a:rPr sz="907" dirty="0">
                <a:latin typeface="Arial"/>
                <a:cs typeface="Arial"/>
              </a:rPr>
              <a:t>e</a:t>
            </a:r>
            <a:r>
              <a:rPr sz="907" spc="-9" dirty="0">
                <a:latin typeface="Arial"/>
                <a:cs typeface="Arial"/>
              </a:rPr>
              <a:t> Sou</a:t>
            </a:r>
            <a:r>
              <a:rPr sz="907" spc="5" dirty="0">
                <a:latin typeface="Arial"/>
                <a:cs typeface="Arial"/>
              </a:rPr>
              <a:t>rc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S</a:t>
            </a:r>
            <a:r>
              <a:rPr sz="907" spc="-5" dirty="0">
                <a:latin typeface="Arial"/>
                <a:cs typeface="Arial"/>
              </a:rPr>
              <a:t>D</a:t>
            </a:r>
            <a:r>
              <a:rPr sz="907" dirty="0">
                <a:latin typeface="Arial"/>
                <a:cs typeface="Arial"/>
              </a:rPr>
              <a:t>N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79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Secure Shell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Used to remotely access shell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Successor of telnet 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Encrypted and better authenticated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39881"/>
            <a:ext cx="3305786" cy="2635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39881"/>
            <a:ext cx="3219703" cy="2610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586661">
            <a:off x="4996929" y="4760864"/>
            <a:ext cx="2709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902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High-Level SSH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/>
              <a:t>Client </a:t>
            </a:r>
            <a:r>
              <a:rPr lang="en-US" sz="11200" dirty="0" err="1"/>
              <a:t>ssh’s</a:t>
            </a:r>
            <a:r>
              <a:rPr lang="en-US" sz="11200" dirty="0"/>
              <a:t> to remote server</a:t>
            </a:r>
          </a:p>
          <a:p>
            <a:pPr lvl="1"/>
            <a:r>
              <a:rPr lang="en-US" sz="1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1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200" dirty="0" err="1">
                <a:latin typeface="Courier New" pitchFamily="49" charset="0"/>
                <a:cs typeface="Courier New" pitchFamily="49" charset="0"/>
              </a:rPr>
              <a:t>username@somehost</a:t>
            </a:r>
            <a:endParaRPr lang="en-US" sz="1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1200" dirty="0"/>
              <a:t>If first time talking to server -&gt; host validation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8000" dirty="0"/>
              <a:t>The authenticity of host '</a:t>
            </a:r>
            <a:r>
              <a:rPr lang="en-US" sz="8000" dirty="0" err="1"/>
              <a:t>somehost</a:t>
            </a:r>
            <a:r>
              <a:rPr lang="en-US" sz="8000" dirty="0"/>
              <a:t> (192.168.1.1)' can't be established. </a:t>
            </a:r>
            <a:br>
              <a:rPr lang="en-US" sz="8000" dirty="0"/>
            </a:br>
            <a:r>
              <a:rPr lang="en-US" sz="8000" dirty="0"/>
              <a:t>RSA key fingerprint is 90:9c:46:ab:03:1d:30:2c:5c:87:c5:c7:d9:13:5d:75. </a:t>
            </a:r>
            <a:br>
              <a:rPr lang="en-US" sz="8000" dirty="0"/>
            </a:br>
            <a:r>
              <a:rPr lang="en-US" sz="8000" dirty="0"/>
              <a:t>Are you sure you want to continue connecting (yes/no)? </a:t>
            </a:r>
            <a:r>
              <a:rPr lang="en-US" sz="8000" b="1" dirty="0"/>
              <a:t>yes</a:t>
            </a:r>
            <a:r>
              <a:rPr lang="en-US" sz="8000" dirty="0"/>
              <a:t> </a:t>
            </a:r>
            <a:br>
              <a:rPr lang="en-US" sz="8000" dirty="0"/>
            </a:br>
            <a:r>
              <a:rPr lang="en-US" sz="8000" dirty="0"/>
              <a:t>Warning: Permanently added '</a:t>
            </a:r>
            <a:r>
              <a:rPr lang="en-US" sz="8000" dirty="0" err="1"/>
              <a:t>somehost</a:t>
            </a:r>
            <a:r>
              <a:rPr lang="en-US" sz="8000" dirty="0"/>
              <a:t>' (RSA) to the list of known hosts. 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1200" dirty="0" err="1"/>
              <a:t>ssh</a:t>
            </a:r>
            <a:r>
              <a:rPr lang="en-US" sz="11200" dirty="0"/>
              <a:t> doesn't know about this host yet</a:t>
            </a:r>
          </a:p>
          <a:p>
            <a:pPr lvl="1"/>
            <a:r>
              <a:rPr lang="en-US" sz="11200" dirty="0"/>
              <a:t>shows hostname, IP address and fingerprint of the server’s public key, so you can be sure you're talking  to the correct computer</a:t>
            </a:r>
          </a:p>
          <a:p>
            <a:pPr lvl="1"/>
            <a:r>
              <a:rPr lang="en-US" sz="11200" dirty="0"/>
              <a:t>After accepting, public key is saved in </a:t>
            </a:r>
            <a:r>
              <a:rPr lang="en-US" sz="3600" dirty="0"/>
              <a:t> </a:t>
            </a:r>
            <a:r>
              <a:rPr lang="en-US" sz="11200" dirty="0"/>
              <a:t>~/.</a:t>
            </a:r>
            <a:r>
              <a:rPr lang="en-US" sz="11200" dirty="0" err="1"/>
              <a:t>ssh</a:t>
            </a:r>
            <a:r>
              <a:rPr lang="en-US" sz="11200" dirty="0"/>
              <a:t>/</a:t>
            </a:r>
            <a:r>
              <a:rPr lang="en-US" sz="11200" dirty="0" err="1"/>
              <a:t>known_hosts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15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745163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>
                <a:latin typeface="Calibri Light" panose="020F0302020204030204" pitchFamily="34" charset="0"/>
                <a:cs typeface="Calibri Light" panose="020F0302020204030204" pitchFamily="34" charset="0"/>
              </a:rPr>
              <a:t>Next time client connects to server </a:t>
            </a:r>
          </a:p>
          <a:p>
            <a:pPr lvl="1"/>
            <a:r>
              <a:rPr lang="en-US" sz="5100" dirty="0">
                <a:latin typeface="Calibri Light" panose="020F0302020204030204" pitchFamily="34" charset="0"/>
                <a:cs typeface="Calibri Light" panose="020F0302020204030204" pitchFamily="34" charset="0"/>
              </a:rPr>
              <a:t>Check host’s public key against saved public key</a:t>
            </a:r>
          </a:p>
          <a:p>
            <a:pPr lvl="1"/>
            <a:r>
              <a:rPr lang="en-US" sz="5100" dirty="0">
                <a:latin typeface="Calibri Light" panose="020F0302020204030204" pitchFamily="34" charset="0"/>
                <a:cs typeface="Calibri Light" panose="020F0302020204030204" pitchFamily="34" charset="0"/>
              </a:rPr>
              <a:t>If they don’t match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$ 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username@somehost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@@@@@@@@@@@@@@@@@@@@@@@@@@@@@@@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@    WARNING: REMOTE HOST IDENTIFICATION HAS CHANGED!      @ 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@@@@@@@@@@@@@@@@@@@@@@@@@@@@@@@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POSSIBLE THAT SOMEONE IS DOING SOMETHING NASTY! 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Someone could be eavesdropping on you right now (man-in-the-middle attack)! 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also possible that the RSA host key has just been changed. 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fingerprint for the RSA key sent by the remote host is 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90:9c:46:ab:03:1d:30:2c:5c:87:c5:c7:d9:13:5d:75. 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Please contact your system administrator. 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 correct host key in /home/user/.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known_hosts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to get rid of this message. 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Offending key in /home/user/.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/known_hosts:1 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Password authentication is disabled to avoid man-in-the-middle attacks. 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Agent forwarding is disabled to avoid man-in-the-middle attacks. 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X11 forwarding is disabled to avoid man-in-the-middle attacks. 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Permission denied (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publickey,password,keyboard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-interactive).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Host Validation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7772400" cy="38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</TotalTime>
  <Words>1112</Words>
  <Application>Microsoft Macintosh PowerPoint</Application>
  <PresentationFormat>On-screen Show (4:3)</PresentationFormat>
  <Paragraphs>192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Bell MT</vt:lpstr>
      <vt:lpstr>Calibri</vt:lpstr>
      <vt:lpstr>Calibri Light</vt:lpstr>
      <vt:lpstr>Courier New</vt:lpstr>
      <vt:lpstr>Office Theme</vt:lpstr>
      <vt:lpstr>CS35L Software Construction Laboratory  Lab 1: Nandan Parikh Week 8; Lecture 1 </vt:lpstr>
      <vt:lpstr>SECURITY &amp; PRIVACY</vt:lpstr>
      <vt:lpstr>Communication Over the Internet</vt:lpstr>
      <vt:lpstr>Encryption Types</vt:lpstr>
      <vt:lpstr>Symmetric-key Encrption</vt:lpstr>
      <vt:lpstr>Public-key Encryption (Asymmetric)</vt:lpstr>
      <vt:lpstr>What is SSH?</vt:lpstr>
      <vt:lpstr>High-Level SSH Protocol</vt:lpstr>
      <vt:lpstr>PowerPoint Presentation</vt:lpstr>
      <vt:lpstr>PowerPoint Presentation</vt:lpstr>
      <vt:lpstr>Session Encryption</vt:lpstr>
      <vt:lpstr>User Authentication</vt:lpstr>
      <vt:lpstr>ssh-agent (passphrase-less ssh)</vt:lpstr>
      <vt:lpstr>X Window System</vt:lpstr>
      <vt:lpstr>Lab 7</vt:lpstr>
      <vt:lpstr>Lab Environment Setup</vt:lpstr>
      <vt:lpstr>Server Steps</vt:lpstr>
      <vt:lpstr>Client Steps</vt:lpstr>
      <vt:lpstr>Client Steps – Make logins convenient</vt:lpstr>
      <vt:lpstr>How to Check IP Addresses</vt:lpstr>
      <vt:lpstr>Beaglebone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</dc:title>
  <dc:creator>Lauren</dc:creator>
  <cp:lastModifiedBy>Nandan Atul Parikh</cp:lastModifiedBy>
  <cp:revision>255</cp:revision>
  <dcterms:created xsi:type="dcterms:W3CDTF">2006-08-16T00:00:00Z</dcterms:created>
  <dcterms:modified xsi:type="dcterms:W3CDTF">2019-05-20T04:17:23Z</dcterms:modified>
</cp:coreProperties>
</file>