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57" r:id="rId3"/>
    <p:sldId id="258" r:id="rId4"/>
    <p:sldId id="259" r:id="rId5"/>
    <p:sldId id="264" r:id="rId6"/>
    <p:sldId id="265" r:id="rId7"/>
    <p:sldId id="267" r:id="rId8"/>
    <p:sldId id="262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 autoAdjust="0"/>
    <p:restoredTop sz="86794"/>
  </p:normalViewPr>
  <p:slideViewPr>
    <p:cSldViewPr>
      <p:cViewPr varScale="1">
        <p:scale>
          <a:sx n="97" d="100"/>
          <a:sy n="97" d="100"/>
        </p:scale>
        <p:origin x="2352" y="2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EEC9-1B4A-4634-AE83-2FB838B0A300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D71B4-7F42-4770-A931-A1281D8949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516" marR="638006">
              <a:lnSpc>
                <a:spcPct val="166700"/>
              </a:lnSpc>
            </a:pPr>
            <a:r>
              <a:rPr lang="en-US" sz="1200" spc="-82" dirty="0">
                <a:latin typeface="Arial"/>
                <a:cs typeface="Arial"/>
              </a:rPr>
              <a:t>V</a:t>
            </a:r>
            <a:r>
              <a:rPr lang="en-US" sz="1200" spc="-5" dirty="0">
                <a:latin typeface="Arial"/>
                <a:cs typeface="Arial"/>
              </a:rPr>
              <a:t>er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e</a:t>
            </a:r>
            <a:r>
              <a:rPr lang="en-US" sz="1200" dirty="0">
                <a:latin typeface="Arial"/>
                <a:cs typeface="Arial"/>
              </a:rPr>
              <a:t>s </a:t>
            </a:r>
            <a:r>
              <a:rPr lang="en-US" sz="1200" spc="-5" dirty="0">
                <a:latin typeface="Arial"/>
                <a:cs typeface="Arial"/>
              </a:rPr>
              <a:t>documen</a:t>
            </a:r>
            <a:r>
              <a:rPr lang="en-US" sz="1200" dirty="0">
                <a:latin typeface="Arial"/>
                <a:cs typeface="Arial"/>
              </a:rPr>
              <a:t>t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n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e</a:t>
            </a:r>
            <a:r>
              <a:rPr lang="en-US" sz="1200" spc="-5" dirty="0">
                <a:latin typeface="Arial"/>
                <a:cs typeface="Arial"/>
              </a:rPr>
              <a:t>gr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5" dirty="0">
                <a:latin typeface="Arial"/>
                <a:cs typeface="Arial"/>
              </a:rPr>
              <a:t>Doe</a:t>
            </a:r>
            <a:r>
              <a:rPr lang="en-US" sz="1200" dirty="0">
                <a:latin typeface="Arial"/>
                <a:cs typeface="Arial"/>
              </a:rPr>
              <a:t>s 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prov</a:t>
            </a:r>
            <a:r>
              <a:rPr lang="en-US" sz="1200" dirty="0">
                <a:latin typeface="Arial"/>
                <a:cs typeface="Arial"/>
              </a:rPr>
              <a:t>e </a:t>
            </a:r>
            <a:r>
              <a:rPr lang="en-US" sz="1200" spc="-9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g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n?</a:t>
            </a:r>
            <a:endParaRPr lang="en-US" sz="1200" dirty="0">
              <a:latin typeface="Arial"/>
              <a:cs typeface="Arial"/>
            </a:endParaRPr>
          </a:p>
          <a:p>
            <a:pPr marL="11516">
              <a:spcBef>
                <a:spcPts val="1152"/>
              </a:spcBef>
            </a:pPr>
            <a:r>
              <a:rPr lang="en-US" sz="1200" spc="-5" dirty="0">
                <a:latin typeface="Arial"/>
                <a:cs typeface="Arial"/>
              </a:rPr>
              <a:t>Wh</a:t>
            </a:r>
            <a:r>
              <a:rPr lang="en-US" sz="1200" dirty="0">
                <a:latin typeface="Arial"/>
                <a:cs typeface="Arial"/>
              </a:rPr>
              <a:t>o</a:t>
            </a:r>
            <a:r>
              <a:rPr lang="en-US" sz="1200" spc="-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is </a:t>
            </a:r>
            <a:r>
              <a:rPr lang="en-US" sz="1200" spc="-5" dirty="0">
                <a:latin typeface="Arial"/>
                <a:cs typeface="Arial"/>
              </a:rPr>
              <a:t>Cer</a:t>
            </a:r>
            <a:r>
              <a:rPr lang="en-US" sz="1200" spc="-9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f</a:t>
            </a:r>
            <a:r>
              <a:rPr lang="en-US" sz="1200" dirty="0">
                <a:latin typeface="Arial"/>
                <a:cs typeface="Arial"/>
              </a:rPr>
              <a:t>ica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e</a:t>
            </a:r>
            <a:r>
              <a:rPr lang="en-US" sz="1200" spc="-77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</a:t>
            </a:r>
            <a:r>
              <a:rPr lang="en-US" sz="1200" spc="-5" dirty="0">
                <a:latin typeface="Arial"/>
                <a:cs typeface="Arial"/>
              </a:rPr>
              <a:t>utho</a:t>
            </a:r>
            <a:r>
              <a:rPr lang="en-US" sz="1200" spc="-14" dirty="0">
                <a:latin typeface="Arial"/>
                <a:cs typeface="Arial"/>
              </a:rPr>
              <a:t>r</a:t>
            </a:r>
            <a:r>
              <a:rPr lang="en-US" sz="1200" dirty="0">
                <a:latin typeface="Arial"/>
                <a:cs typeface="Arial"/>
              </a:rPr>
              <a:t>i</a:t>
            </a:r>
            <a:r>
              <a:rPr lang="en-US" sz="1200" spc="-5" dirty="0">
                <a:latin typeface="Arial"/>
                <a:cs typeface="Arial"/>
              </a:rPr>
              <a:t>t</a:t>
            </a:r>
            <a:r>
              <a:rPr lang="en-US" sz="1200" dirty="0">
                <a:latin typeface="Arial"/>
                <a:cs typeface="Arial"/>
              </a:rPr>
              <a:t>y </a:t>
            </a:r>
            <a:r>
              <a:rPr lang="en-US" sz="1200" spc="-14" dirty="0">
                <a:latin typeface="Arial"/>
                <a:cs typeface="Arial"/>
              </a:rPr>
              <a:t>(</a:t>
            </a:r>
            <a:r>
              <a:rPr lang="en-US" sz="1200" dirty="0">
                <a:latin typeface="Arial"/>
                <a:cs typeface="Arial"/>
              </a:rPr>
              <a:t>CA)</a:t>
            </a:r>
            <a:r>
              <a:rPr lang="en-US" sz="1200" spc="-9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file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is a copy of the file /sys/bus/i2c/devices/0-0050/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eeprom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 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BeagleBone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D71B4-7F42-4770-A931-A1281D8949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pg.org/gph/en/manua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87" y="2456387"/>
            <a:ext cx="5146180" cy="19727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/>
              <a:t>CS35L Software Construction Laboratory</a:t>
            </a:r>
            <a:br>
              <a:rPr lang="en-US" sz="2701" dirty="0"/>
            </a:br>
            <a:br>
              <a:rPr lang="en-US" sz="2701" dirty="0"/>
            </a:br>
            <a:r>
              <a:rPr lang="en-US" sz="2000" dirty="0"/>
              <a:t>Lab 1: Nandan Parikh</a:t>
            </a:r>
            <a:br>
              <a:rPr lang="en-US" sz="1801" dirty="0"/>
            </a:br>
            <a:r>
              <a:rPr lang="en-US" sz="1300" dirty="0"/>
              <a:t>Week 8; Lecture 2</a:t>
            </a:r>
            <a:br>
              <a:rPr lang="en-US" sz="1125" dirty="0"/>
            </a:br>
            <a:endParaRPr lang="en-US" sz="1576" dirty="0"/>
          </a:p>
        </p:txBody>
      </p:sp>
    </p:spTree>
    <p:extLst>
      <p:ext uri="{BB962C8B-B14F-4D97-AF65-F5344CB8AC3E}">
        <p14:creationId xmlns:p14="http://schemas.microsoft.com/office/powerpoint/2010/main" val="205828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Secret Key (symmetric)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key is used to both encrypt and decrypt a message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82480"/>
            <a:ext cx="7848600" cy="3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 Key (asymmetric)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keys are used: a public and a private key. If a message is encrypted with one key, it has to be decrypted with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8053031" cy="33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 electronic stamp or seal</a:t>
            </a:r>
          </a:p>
          <a:p>
            <a:pPr lvl="1"/>
            <a:r>
              <a:rPr lang="en-US" sz="3200" dirty="0"/>
              <a:t> almost exactly like a written signature, except more guarantees!</a:t>
            </a:r>
          </a:p>
          <a:p>
            <a:r>
              <a:rPr lang="en-US" sz="3600" dirty="0"/>
              <a:t>I</a:t>
            </a:r>
            <a:r>
              <a:rPr lang="en-US" dirty="0"/>
              <a:t>s appended to a document</a:t>
            </a:r>
          </a:p>
          <a:p>
            <a:pPr lvl="1"/>
            <a:r>
              <a:rPr lang="en-US" dirty="0"/>
              <a:t>Or sent separately (detached signature) </a:t>
            </a:r>
          </a:p>
          <a:p>
            <a:r>
              <a:rPr lang="en-US" sz="3600" dirty="0"/>
              <a:t>Ensures data integrity</a:t>
            </a:r>
          </a:p>
          <a:p>
            <a:pPr lvl="1"/>
            <a:r>
              <a:rPr lang="en-US" sz="3200" dirty="0"/>
              <a:t> document was not changed during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242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SENDER:</a:t>
            </a:r>
          </a:p>
          <a:p>
            <a:pPr marL="514350" indent="-514350">
              <a:buAutoNum type="arabicParenR"/>
            </a:pPr>
            <a:r>
              <a:rPr lang="en-US" sz="3100" dirty="0"/>
              <a:t>Generate a </a:t>
            </a:r>
            <a:r>
              <a:rPr lang="en-US" sz="3100" i="1" dirty="0"/>
              <a:t>Message Digest</a:t>
            </a:r>
          </a:p>
          <a:p>
            <a:pPr lvl="1"/>
            <a:r>
              <a:rPr lang="en-US" sz="3100" dirty="0"/>
              <a:t>The message digest is generated using a set of hashing algorithms</a:t>
            </a:r>
          </a:p>
          <a:p>
            <a:pPr lvl="1"/>
            <a:r>
              <a:rPr lang="en-US" sz="3100" dirty="0"/>
              <a:t>A message digest is a 'summary' of the message we are going to transmit</a:t>
            </a:r>
          </a:p>
          <a:p>
            <a:pPr lvl="1"/>
            <a:r>
              <a:rPr lang="en-US" sz="3100" dirty="0"/>
              <a:t>Even the slightest change in the message produces a different digest</a:t>
            </a:r>
            <a:endParaRPr lang="en-US" sz="31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Create a Digital Signature</a:t>
            </a:r>
          </a:p>
          <a:p>
            <a:pPr lvl="1"/>
            <a:r>
              <a:rPr lang="en-US" sz="3100" dirty="0"/>
              <a:t>The message digest is encrypted using the sender's </a:t>
            </a:r>
            <a:r>
              <a:rPr lang="en-US" sz="3100" i="1" dirty="0"/>
              <a:t>private</a:t>
            </a:r>
            <a:r>
              <a:rPr lang="en-US" sz="3100" dirty="0"/>
              <a:t> key. The resulting encrypted message digest is the </a:t>
            </a:r>
            <a:r>
              <a:rPr lang="en-US" sz="3100" i="1" dirty="0"/>
              <a:t>digital signature</a:t>
            </a:r>
            <a:endParaRPr lang="en-US" sz="3100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3100" dirty="0"/>
              <a:t>Attach digital signature to message and send to receiver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7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for Generating a 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dirty="0"/>
              <a:t>RECEIVER:</a:t>
            </a:r>
          </a:p>
          <a:p>
            <a:pPr marL="514350" indent="-514350">
              <a:buAutoNum type="arabicParenR"/>
            </a:pPr>
            <a:r>
              <a:rPr lang="en-US" sz="7200" dirty="0"/>
              <a:t>Recover the </a:t>
            </a:r>
            <a:r>
              <a:rPr lang="en-US" sz="7200" i="1" dirty="0"/>
              <a:t>Message Digest</a:t>
            </a:r>
          </a:p>
          <a:p>
            <a:pPr lvl="1"/>
            <a:r>
              <a:rPr lang="en-US" sz="7200" dirty="0"/>
              <a:t>Decrypt the digital signature using the sender’s public key to obtain the message digest generated by the sender</a:t>
            </a:r>
            <a:endParaRPr lang="en-US" sz="7200" i="1" dirty="0"/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Generate the Message Digest</a:t>
            </a:r>
          </a:p>
          <a:p>
            <a:pPr lvl="1"/>
            <a:r>
              <a:rPr lang="en-US" sz="7200" dirty="0"/>
              <a:t>Use the same message digest algorithm used by the sender to generate a message digest of the received message</a:t>
            </a:r>
          </a:p>
          <a:p>
            <a:pPr marL="514350" indent="-514350">
              <a:buFont typeface="Arial" pitchFamily="34" charset="0"/>
              <a:buAutoNum type="arabicParenR"/>
            </a:pPr>
            <a:r>
              <a:rPr lang="en-US" sz="7200" dirty="0"/>
              <a:t>Compare digests (the one sent by the sender as a digital signature, and the one generated by the receiver)</a:t>
            </a:r>
          </a:p>
          <a:p>
            <a:pPr lvl="1"/>
            <a:r>
              <a:rPr lang="en-US" sz="7200" dirty="0"/>
              <a:t>If they are not </a:t>
            </a:r>
            <a:r>
              <a:rPr lang="en-US" sz="7200" i="1" dirty="0"/>
              <a:t>exactly the same</a:t>
            </a:r>
            <a:r>
              <a:rPr lang="en-US" sz="7200" dirty="0"/>
              <a:t> =&gt; the message has been tampered with by a third party</a:t>
            </a:r>
          </a:p>
          <a:p>
            <a:pPr lvl="1"/>
            <a:r>
              <a:rPr lang="en-US" sz="7200" dirty="0"/>
              <a:t>We can be sure that the digital signature was sent by the sender (and not by a malicious user) because </a:t>
            </a:r>
            <a:r>
              <a:rPr lang="en-US" sz="7200" i="1" dirty="0"/>
              <a:t>only</a:t>
            </a:r>
            <a:r>
              <a:rPr lang="en-US" sz="7200" dirty="0"/>
              <a:t> the sender's public key can decrypt the digital signature and that public key is proven to be the sender’s through the certificate. </a:t>
            </a:r>
          </a:p>
          <a:p>
            <a:pPr lvl="1"/>
            <a:r>
              <a:rPr lang="en-US" sz="7200" dirty="0"/>
              <a:t>If decrypting using the public key renders a faulty message digest, this means that either the message or the message digest are not exactly what the sender sent.</a:t>
            </a:r>
          </a:p>
          <a:p>
            <a:pPr marL="514350" indent="-514350">
              <a:buFont typeface="Arial" pitchFamily="34" charset="0"/>
              <a:buAutoNum type="arabicParenR"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1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589" y="431604"/>
            <a:ext cx="746261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31289"/>
            <a:r>
              <a:rPr spc="-5" dirty="0"/>
              <a:t>Dig</a:t>
            </a:r>
            <a:r>
              <a:rPr spc="5" dirty="0"/>
              <a:t>i</a:t>
            </a:r>
            <a:r>
              <a:rPr spc="-9" dirty="0"/>
              <a:t>ta</a:t>
            </a:r>
            <a:r>
              <a:rPr dirty="0"/>
              <a:t>l</a:t>
            </a:r>
            <a:r>
              <a:rPr spc="5" dirty="0"/>
              <a:t> </a:t>
            </a:r>
            <a:r>
              <a:rPr dirty="0"/>
              <a:t>S</a:t>
            </a:r>
            <a:r>
              <a:rPr spc="5" dirty="0"/>
              <a:t>i</a:t>
            </a:r>
            <a:r>
              <a:rPr spc="-5" dirty="0"/>
              <a:t>gna</a:t>
            </a:r>
            <a:r>
              <a:rPr dirty="0"/>
              <a:t>t</a:t>
            </a:r>
            <a:r>
              <a:rPr spc="-5" dirty="0"/>
              <a:t>ur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295400"/>
            <a:ext cx="6566635" cy="4557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7147060" y="5943233"/>
            <a:ext cx="1588108" cy="139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907" spc="-14" dirty="0">
                <a:latin typeface="Arial"/>
                <a:cs typeface="Arial"/>
              </a:rPr>
              <a:t>I</a:t>
            </a:r>
            <a:r>
              <a:rPr sz="907" spc="-5" dirty="0">
                <a:latin typeface="Arial"/>
                <a:cs typeface="Arial"/>
              </a:rPr>
              <a:t>m</a:t>
            </a:r>
            <a:r>
              <a:rPr sz="907" spc="-9" dirty="0">
                <a:latin typeface="Arial"/>
                <a:cs typeface="Arial"/>
              </a:rPr>
              <a:t>a</a:t>
            </a:r>
            <a:r>
              <a:rPr sz="907" dirty="0">
                <a:latin typeface="Arial"/>
                <a:cs typeface="Arial"/>
              </a:rPr>
              <a:t>ge</a:t>
            </a:r>
            <a:r>
              <a:rPr sz="907" spc="-14" dirty="0">
                <a:latin typeface="Arial"/>
                <a:cs typeface="Arial"/>
              </a:rPr>
              <a:t> </a:t>
            </a:r>
            <a:r>
              <a:rPr sz="907" dirty="0">
                <a:latin typeface="Arial"/>
                <a:cs typeface="Arial"/>
              </a:rPr>
              <a:t>S</a:t>
            </a:r>
            <a:r>
              <a:rPr sz="907" spc="-9" dirty="0">
                <a:latin typeface="Arial"/>
                <a:cs typeface="Arial"/>
              </a:rPr>
              <a:t>ou</a:t>
            </a:r>
            <a:r>
              <a:rPr sz="907" spc="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ce</a:t>
            </a:r>
            <a:r>
              <a:rPr sz="907" spc="-9" dirty="0">
                <a:latin typeface="Arial"/>
                <a:cs typeface="Arial"/>
              </a:rPr>
              <a:t> </a:t>
            </a:r>
            <a:r>
              <a:rPr sz="907" spc="-5" dirty="0">
                <a:latin typeface="Arial"/>
                <a:cs typeface="Arial"/>
              </a:rPr>
              <a:t>:</a:t>
            </a:r>
            <a:r>
              <a:rPr sz="907" spc="-9" dirty="0">
                <a:latin typeface="Arial"/>
                <a:cs typeface="Arial"/>
              </a:rPr>
              <a:t> gd</a:t>
            </a:r>
            <a:r>
              <a:rPr sz="907" dirty="0">
                <a:latin typeface="Arial"/>
                <a:cs typeface="Arial"/>
              </a:rPr>
              <a:t>p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spc="-9" dirty="0">
                <a:latin typeface="Arial"/>
                <a:cs typeface="Arial"/>
              </a:rPr>
              <a:t>g</a:t>
            </a:r>
            <a:r>
              <a:rPr sz="907" spc="-5" dirty="0">
                <a:latin typeface="Arial"/>
                <a:cs typeface="Arial"/>
              </a:rPr>
              <a:t>l</a:t>
            </a:r>
            <a:r>
              <a:rPr sz="907" spc="-9" dirty="0">
                <a:latin typeface="Arial"/>
                <a:cs typeface="Arial"/>
              </a:rPr>
              <a:t>obu</a:t>
            </a:r>
            <a:r>
              <a:rPr sz="907" spc="5" dirty="0">
                <a:latin typeface="Arial"/>
                <a:cs typeface="Arial"/>
              </a:rPr>
              <a:t>s</a:t>
            </a:r>
            <a:r>
              <a:rPr sz="907" spc="-14" dirty="0">
                <a:latin typeface="Arial"/>
                <a:cs typeface="Arial"/>
              </a:rPr>
              <a:t>.</a:t>
            </a:r>
            <a:r>
              <a:rPr sz="907" dirty="0">
                <a:latin typeface="Arial"/>
                <a:cs typeface="Arial"/>
              </a:rPr>
              <a:t>o</a:t>
            </a:r>
            <a:r>
              <a:rPr sz="907" spc="-5" dirty="0">
                <a:latin typeface="Arial"/>
                <a:cs typeface="Arial"/>
              </a:rPr>
              <a:t>r</a:t>
            </a:r>
            <a:r>
              <a:rPr sz="907" dirty="0">
                <a:latin typeface="Arial"/>
                <a:cs typeface="Arial"/>
              </a:rPr>
              <a:t>g</a:t>
            </a:r>
            <a:endParaRPr sz="90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Detached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 signatures can either be </a:t>
            </a:r>
            <a:r>
              <a:rPr lang="en-US" i="1" dirty="0"/>
              <a:t>attached</a:t>
            </a:r>
            <a:r>
              <a:rPr lang="en-US" dirty="0"/>
              <a:t> to the message or </a:t>
            </a:r>
            <a:r>
              <a:rPr lang="en-US" i="1" dirty="0"/>
              <a:t>detached</a:t>
            </a:r>
          </a:p>
          <a:p>
            <a:r>
              <a:rPr lang="en-US" dirty="0"/>
              <a:t>A detached signature is stored and transmitted separately from the message it signs</a:t>
            </a:r>
          </a:p>
          <a:p>
            <a:r>
              <a:rPr lang="en-US" dirty="0"/>
              <a:t>Commonly used to validate software distributed in compressed tar files</a:t>
            </a:r>
          </a:p>
          <a:p>
            <a:r>
              <a:rPr lang="en-US" dirty="0"/>
              <a:t>You can't sign such a file internally without altering its contents, so the signature is created in a separate file</a:t>
            </a:r>
          </a:p>
        </p:txBody>
      </p:sp>
    </p:spTree>
    <p:extLst>
      <p:ext uri="{BB962C8B-B14F-4D97-AF65-F5344CB8AC3E}">
        <p14:creationId xmlns:p14="http://schemas.microsoft.com/office/powerpoint/2010/main" val="281324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Homework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Answer 2 questions in the file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hw.txt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file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that is a copy of the file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/sys/bus/i2c/devices/0-0050/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eeprom</a:t>
            </a:r>
            <a:r>
              <a:rPr lang="en-US" dirty="0"/>
              <a:t> on your </a:t>
            </a:r>
            <a:r>
              <a:rPr lang="en-US" dirty="0" err="1"/>
              <a:t>BeagleBone</a:t>
            </a:r>
            <a:r>
              <a:rPr lang="en-US" dirty="0"/>
              <a:t>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cs typeface="Courier New" pitchFamily="49" charset="0"/>
                <a:hlinkClick r:id="rId3"/>
              </a:rPr>
              <a:t>https://www.gnupg.org/gph/en/manual.html</a:t>
            </a:r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Generate a key pair with the GNU Privacy Guard’s commands (choose default options when prompted)</a:t>
            </a:r>
          </a:p>
          <a:p>
            <a:r>
              <a:rPr lang="en-US" dirty="0">
                <a:cs typeface="Courier New" pitchFamily="49" charset="0"/>
              </a:rPr>
              <a:t>Export public key, in ASCII format, into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hw-pubkey.asc</a:t>
            </a:r>
            <a:r>
              <a:rPr lang="en-US" dirty="0">
                <a:cs typeface="Courier New" pitchFamily="49" charset="0"/>
              </a:rPr>
              <a:t> </a:t>
            </a:r>
          </a:p>
          <a:p>
            <a:r>
              <a:rPr lang="en-US" dirty="0">
                <a:cs typeface="Courier New" pitchFamily="49" charset="0"/>
              </a:rPr>
              <a:t>Use the private key you created to make a detached clear signature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eeprom.sig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for </a:t>
            </a:r>
            <a:r>
              <a:rPr lang="en-US" sz="31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eeprom</a:t>
            </a:r>
            <a:endParaRPr lang="en-US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itchFamily="49" charset="0"/>
              </a:rPr>
              <a:t>Use given commands to verify signature and file formatting</a:t>
            </a:r>
          </a:p>
          <a:p>
            <a:pPr lvl="1"/>
            <a:r>
              <a:rPr lang="en-US" dirty="0">
                <a:cs typeface="Courier New" pitchFamily="49" charset="0"/>
              </a:rPr>
              <a:t>These can be found at the end of the assignment spec  </a:t>
            </a:r>
          </a:p>
        </p:txBody>
      </p:sp>
    </p:spTree>
    <p:extLst>
      <p:ext uri="{BB962C8B-B14F-4D97-AF65-F5344CB8AC3E}">
        <p14:creationId xmlns:p14="http://schemas.microsoft.com/office/powerpoint/2010/main" val="42729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282</Words>
  <Application>Microsoft Macintosh PowerPoint</Application>
  <PresentationFormat>On-screen Show (4:3)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CS35L Software Construction Laboratory  Lab 1: Nandan Parikh Week 8; Lecture 2 </vt:lpstr>
      <vt:lpstr>Secret Key (symmetric) Cryptography</vt:lpstr>
      <vt:lpstr>Public Key (asymmetric) Cryptography</vt:lpstr>
      <vt:lpstr>Digital Signature</vt:lpstr>
      <vt:lpstr>Steps for Generating a Digital Signature</vt:lpstr>
      <vt:lpstr>Steps for Generating a Digital Signature</vt:lpstr>
      <vt:lpstr>Digital Signature</vt:lpstr>
      <vt:lpstr>Detached Signature</vt:lpstr>
      <vt:lpstr>Homework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Lauren</dc:creator>
  <cp:lastModifiedBy>Nandan Atul Parikh</cp:lastModifiedBy>
  <cp:revision>128</cp:revision>
  <dcterms:created xsi:type="dcterms:W3CDTF">2006-08-16T00:00:00Z</dcterms:created>
  <dcterms:modified xsi:type="dcterms:W3CDTF">2019-05-15T01:25:16Z</dcterms:modified>
</cp:coreProperties>
</file>