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61"/>
  </p:notesMasterIdLst>
  <p:handoutMasterIdLst>
    <p:handoutMasterId r:id="rId62"/>
  </p:handoutMasterIdLst>
  <p:sldIdLst>
    <p:sldId id="256" r:id="rId2"/>
    <p:sldId id="718" r:id="rId3"/>
    <p:sldId id="719" r:id="rId4"/>
    <p:sldId id="720" r:id="rId5"/>
    <p:sldId id="721" r:id="rId6"/>
    <p:sldId id="679" r:id="rId7"/>
    <p:sldId id="647" r:id="rId8"/>
    <p:sldId id="649" r:id="rId9"/>
    <p:sldId id="672" r:id="rId10"/>
    <p:sldId id="673" r:id="rId11"/>
    <p:sldId id="648" r:id="rId12"/>
    <p:sldId id="650" r:id="rId13"/>
    <p:sldId id="698" r:id="rId14"/>
    <p:sldId id="696" r:id="rId15"/>
    <p:sldId id="697" r:id="rId16"/>
    <p:sldId id="652" r:id="rId17"/>
    <p:sldId id="710" r:id="rId18"/>
    <p:sldId id="711" r:id="rId19"/>
    <p:sldId id="713" r:id="rId20"/>
    <p:sldId id="714" r:id="rId21"/>
    <p:sldId id="712" r:id="rId22"/>
    <p:sldId id="715" r:id="rId23"/>
    <p:sldId id="717" r:id="rId24"/>
    <p:sldId id="716" r:id="rId25"/>
    <p:sldId id="653" r:id="rId26"/>
    <p:sldId id="656" r:id="rId27"/>
    <p:sldId id="657" r:id="rId28"/>
    <p:sldId id="658" r:id="rId29"/>
    <p:sldId id="680" r:id="rId30"/>
    <p:sldId id="659" r:id="rId31"/>
    <p:sldId id="660" r:id="rId32"/>
    <p:sldId id="661" r:id="rId33"/>
    <p:sldId id="662" r:id="rId34"/>
    <p:sldId id="663" r:id="rId35"/>
    <p:sldId id="685" r:id="rId36"/>
    <p:sldId id="690" r:id="rId37"/>
    <p:sldId id="664" r:id="rId38"/>
    <p:sldId id="699" r:id="rId39"/>
    <p:sldId id="665" r:id="rId40"/>
    <p:sldId id="687" r:id="rId41"/>
    <p:sldId id="666" r:id="rId42"/>
    <p:sldId id="701" r:id="rId43"/>
    <p:sldId id="702" r:id="rId44"/>
    <p:sldId id="704" r:id="rId45"/>
    <p:sldId id="705" r:id="rId46"/>
    <p:sldId id="706" r:id="rId47"/>
    <p:sldId id="707" r:id="rId48"/>
    <p:sldId id="700" r:id="rId49"/>
    <p:sldId id="674" r:id="rId50"/>
    <p:sldId id="709" r:id="rId51"/>
    <p:sldId id="677" r:id="rId52"/>
    <p:sldId id="676" r:id="rId53"/>
    <p:sldId id="678" r:id="rId54"/>
    <p:sldId id="669" r:id="rId55"/>
    <p:sldId id="681" r:id="rId56"/>
    <p:sldId id="670" r:id="rId57"/>
    <p:sldId id="682" r:id="rId58"/>
    <p:sldId id="683" r:id="rId59"/>
    <p:sldId id="684" r:id="rId60"/>
  </p:sldIdLst>
  <p:sldSz cx="12192000" cy="6858000"/>
  <p:notesSz cx="9939338" cy="6807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A53010"/>
    <a:srgbClr val="D9D9D9"/>
    <a:srgbClr val="6AAC91"/>
    <a:srgbClr val="E1CDCC"/>
    <a:srgbClr val="F0E8E7"/>
    <a:srgbClr val="92AA4C"/>
    <a:srgbClr val="A02E0F"/>
    <a:srgbClr val="6699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89" autoAdjust="0"/>
  </p:normalViewPr>
  <p:slideViewPr>
    <p:cSldViewPr snapToGrid="0">
      <p:cViewPr varScale="1">
        <p:scale>
          <a:sx n="97" d="100"/>
          <a:sy n="97" d="100"/>
        </p:scale>
        <p:origin x="3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6B154E-A7E5-46CA-8257-24624A3148A8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072ECE5-C2C5-43A8-B0BA-9DA73AB5B38E}">
      <dgm:prSet phldrT="[文字]" custT="1"/>
      <dgm:spPr/>
      <dgm:t>
        <a:bodyPr/>
        <a:lstStyle/>
        <a:p>
          <a:r>
            <a:rPr lang="en-US" altLang="zh-TW" sz="3200" dirty="0" smtClean="0"/>
            <a:t>Data preparation </a:t>
          </a:r>
          <a:endParaRPr lang="zh-TW" altLang="en-US" sz="3200" dirty="0"/>
        </a:p>
      </dgm:t>
    </dgm:pt>
    <dgm:pt modelId="{2BCB2488-D33D-4CDE-9F70-777D64BA574A}" type="parTrans" cxnId="{D514B3C2-2312-4AC0-B87A-80F32E71FA19}">
      <dgm:prSet/>
      <dgm:spPr/>
      <dgm:t>
        <a:bodyPr/>
        <a:lstStyle/>
        <a:p>
          <a:endParaRPr lang="zh-TW" altLang="en-US"/>
        </a:p>
      </dgm:t>
    </dgm:pt>
    <dgm:pt modelId="{C112B257-07F5-40FD-9FFE-751FC8EC0098}" type="sibTrans" cxnId="{D514B3C2-2312-4AC0-B87A-80F32E71FA19}">
      <dgm:prSet/>
      <dgm:spPr/>
      <dgm:t>
        <a:bodyPr/>
        <a:lstStyle/>
        <a:p>
          <a:endParaRPr lang="zh-TW" altLang="en-US"/>
        </a:p>
      </dgm:t>
    </dgm:pt>
    <dgm:pt modelId="{1041CE1F-1F2D-457A-B62C-24055C1E7216}">
      <dgm:prSet phldrT="[文字]"/>
      <dgm:spPr/>
      <dgm:t>
        <a:bodyPr/>
        <a:lstStyle/>
        <a:p>
          <a:r>
            <a:rPr lang="en-US" altLang="zh-TW" dirty="0" smtClean="0"/>
            <a:t>Preprocessing </a:t>
          </a:r>
          <a:endParaRPr lang="zh-TW" altLang="en-US" dirty="0"/>
        </a:p>
      </dgm:t>
    </dgm:pt>
    <dgm:pt modelId="{D518044E-197B-4286-A226-E8A29E557A37}" type="parTrans" cxnId="{9EB69DFE-AF75-4DC7-B4E4-067DAF72EE98}">
      <dgm:prSet/>
      <dgm:spPr/>
      <dgm:t>
        <a:bodyPr/>
        <a:lstStyle/>
        <a:p>
          <a:endParaRPr lang="zh-TW" altLang="en-US"/>
        </a:p>
      </dgm:t>
    </dgm:pt>
    <dgm:pt modelId="{F31A1015-8442-472A-B373-F4A55739039F}" type="sibTrans" cxnId="{9EB69DFE-AF75-4DC7-B4E4-067DAF72EE98}">
      <dgm:prSet/>
      <dgm:spPr/>
      <dgm:t>
        <a:bodyPr/>
        <a:lstStyle/>
        <a:p>
          <a:endParaRPr lang="zh-TW" altLang="en-US"/>
        </a:p>
      </dgm:t>
    </dgm:pt>
    <dgm:pt modelId="{C18DD443-0371-4E8E-A5F8-81383E496CD6}">
      <dgm:prSet phldrT="[文字]" custT="1"/>
      <dgm:spPr/>
      <dgm:t>
        <a:bodyPr/>
        <a:lstStyle/>
        <a:p>
          <a:r>
            <a:rPr lang="en-US" altLang="zh-TW" sz="2800" dirty="0" smtClean="0"/>
            <a:t>Model development</a:t>
          </a:r>
          <a:endParaRPr lang="zh-TW" altLang="en-US" sz="2800" dirty="0"/>
        </a:p>
      </dgm:t>
    </dgm:pt>
    <dgm:pt modelId="{4E95F10F-8A1A-4ACB-BE1B-8268A5B860E5}" type="parTrans" cxnId="{31B42F27-0925-4658-89DD-C4505B3758DB}">
      <dgm:prSet/>
      <dgm:spPr/>
      <dgm:t>
        <a:bodyPr/>
        <a:lstStyle/>
        <a:p>
          <a:endParaRPr lang="zh-TW" altLang="en-US"/>
        </a:p>
      </dgm:t>
    </dgm:pt>
    <dgm:pt modelId="{7B99E2E5-2658-4A3D-BE26-E57B97A3E8EF}" type="sibTrans" cxnId="{31B42F27-0925-4658-89DD-C4505B3758DB}">
      <dgm:prSet/>
      <dgm:spPr/>
      <dgm:t>
        <a:bodyPr/>
        <a:lstStyle/>
        <a:p>
          <a:endParaRPr lang="zh-TW" altLang="en-US"/>
        </a:p>
      </dgm:t>
    </dgm:pt>
    <dgm:pt modelId="{C85EF5C3-DA8C-4657-B4D9-B4047A586D6E}">
      <dgm:prSet phldrT="[文字]"/>
      <dgm:spPr/>
      <dgm:t>
        <a:bodyPr/>
        <a:lstStyle/>
        <a:p>
          <a:r>
            <a:rPr lang="en-US" altLang="zh-TW" dirty="0" smtClean="0"/>
            <a:t>Determine your objective functions</a:t>
          </a:r>
          <a:endParaRPr lang="zh-TW" altLang="en-US" dirty="0"/>
        </a:p>
      </dgm:t>
    </dgm:pt>
    <dgm:pt modelId="{F752BAC3-6FC6-446C-800C-B7877965A5C3}" type="parTrans" cxnId="{85E7CCB7-AADB-423A-B7EA-E2115077EC62}">
      <dgm:prSet/>
      <dgm:spPr/>
      <dgm:t>
        <a:bodyPr/>
        <a:lstStyle/>
        <a:p>
          <a:endParaRPr lang="zh-TW" altLang="en-US"/>
        </a:p>
      </dgm:t>
    </dgm:pt>
    <dgm:pt modelId="{D6411E6F-B92E-4F69-BABA-6A7A4654F1ED}" type="sibTrans" cxnId="{85E7CCB7-AADB-423A-B7EA-E2115077EC62}">
      <dgm:prSet/>
      <dgm:spPr/>
      <dgm:t>
        <a:bodyPr/>
        <a:lstStyle/>
        <a:p>
          <a:endParaRPr lang="zh-TW" altLang="en-US"/>
        </a:p>
      </dgm:t>
    </dgm:pt>
    <dgm:pt modelId="{3A907233-AA99-41A7-A217-B891048A38E9}">
      <dgm:prSet/>
      <dgm:spPr/>
      <dgm:t>
        <a:bodyPr/>
        <a:lstStyle/>
        <a:p>
          <a:r>
            <a:rPr lang="en-US" altLang="zh-TW" smtClean="0"/>
            <a:t>Exploration </a:t>
          </a:r>
          <a:endParaRPr lang="en-US" altLang="zh-TW" dirty="0"/>
        </a:p>
      </dgm:t>
    </dgm:pt>
    <dgm:pt modelId="{391BAF18-05C6-49CE-925E-7B4341A5D5D9}" type="parTrans" cxnId="{94C9D677-D320-468B-AC59-0F9E3AA7425B}">
      <dgm:prSet/>
      <dgm:spPr/>
      <dgm:t>
        <a:bodyPr/>
        <a:lstStyle/>
        <a:p>
          <a:endParaRPr lang="zh-TW" altLang="en-US"/>
        </a:p>
      </dgm:t>
    </dgm:pt>
    <dgm:pt modelId="{DEB133B5-2C9D-4612-B496-EE623C0F1223}" type="sibTrans" cxnId="{94C9D677-D320-468B-AC59-0F9E3AA7425B}">
      <dgm:prSet/>
      <dgm:spPr/>
      <dgm:t>
        <a:bodyPr/>
        <a:lstStyle/>
        <a:p>
          <a:endParaRPr lang="zh-TW" altLang="en-US"/>
        </a:p>
      </dgm:t>
    </dgm:pt>
    <dgm:pt modelId="{87CE118E-1D5B-4406-91E4-37753FF52E2E}">
      <dgm:prSet/>
      <dgm:spPr/>
      <dgm:t>
        <a:bodyPr/>
        <a:lstStyle/>
        <a:p>
          <a:r>
            <a:rPr lang="en-US" altLang="zh-TW" dirty="0" smtClean="0"/>
            <a:t>Split data into training set and testing set</a:t>
          </a:r>
          <a:endParaRPr lang="en-US" altLang="zh-TW" dirty="0"/>
        </a:p>
      </dgm:t>
    </dgm:pt>
    <dgm:pt modelId="{1590FA4D-D10E-4082-9E0E-5774301053DE}" type="parTrans" cxnId="{283E710A-6414-4FB4-8255-BCB7A7D6CAF9}">
      <dgm:prSet/>
      <dgm:spPr/>
      <dgm:t>
        <a:bodyPr/>
        <a:lstStyle/>
        <a:p>
          <a:endParaRPr lang="zh-TW" altLang="en-US"/>
        </a:p>
      </dgm:t>
    </dgm:pt>
    <dgm:pt modelId="{9A499DC6-3236-48BC-80E0-C3A6E5E3BB5A}" type="sibTrans" cxnId="{283E710A-6414-4FB4-8255-BCB7A7D6CAF9}">
      <dgm:prSet/>
      <dgm:spPr/>
      <dgm:t>
        <a:bodyPr/>
        <a:lstStyle/>
        <a:p>
          <a:endParaRPr lang="zh-TW" altLang="en-US"/>
        </a:p>
      </dgm:t>
    </dgm:pt>
    <dgm:pt modelId="{05A70E61-C1BA-46C9-B69E-A1B633A17063}">
      <dgm:prSet/>
      <dgm:spPr/>
      <dgm:t>
        <a:bodyPr/>
        <a:lstStyle/>
        <a:p>
          <a:r>
            <a:rPr lang="en-US" altLang="zh-TW" dirty="0" smtClean="0"/>
            <a:t>Determine the learning types</a:t>
          </a:r>
          <a:endParaRPr lang="en-US" altLang="zh-TW" dirty="0"/>
        </a:p>
      </dgm:t>
    </dgm:pt>
    <dgm:pt modelId="{FED6232E-71D9-4952-AE38-26895C0F8716}" type="parTrans" cxnId="{4B723671-A126-400B-BC3B-F7115F07D58B}">
      <dgm:prSet/>
      <dgm:spPr/>
      <dgm:t>
        <a:bodyPr/>
        <a:lstStyle/>
        <a:p>
          <a:endParaRPr lang="zh-TW" altLang="en-US"/>
        </a:p>
      </dgm:t>
    </dgm:pt>
    <dgm:pt modelId="{29E80B89-75DE-403B-841B-7403EC452656}" type="sibTrans" cxnId="{4B723671-A126-400B-BC3B-F7115F07D58B}">
      <dgm:prSet/>
      <dgm:spPr/>
      <dgm:t>
        <a:bodyPr/>
        <a:lstStyle/>
        <a:p>
          <a:endParaRPr lang="zh-TW" altLang="en-US"/>
        </a:p>
      </dgm:t>
    </dgm:pt>
    <dgm:pt modelId="{6C099308-6582-42A4-ADC7-F9585BBA5F7F}">
      <dgm:prSet custT="1"/>
      <dgm:spPr/>
      <dgm:t>
        <a:bodyPr/>
        <a:lstStyle/>
        <a:p>
          <a:r>
            <a:rPr lang="en-US" altLang="zh-TW" sz="2800" dirty="0" smtClean="0"/>
            <a:t>Training</a:t>
          </a:r>
          <a:endParaRPr lang="en-US" altLang="zh-TW" sz="2800" dirty="0"/>
        </a:p>
      </dgm:t>
    </dgm:pt>
    <dgm:pt modelId="{3CAB7B05-076C-4D16-B363-2D8F44654397}" type="parTrans" cxnId="{4537C45C-0117-48D5-907B-9104030DD7AB}">
      <dgm:prSet/>
      <dgm:spPr/>
      <dgm:t>
        <a:bodyPr/>
        <a:lstStyle/>
        <a:p>
          <a:endParaRPr lang="zh-TW" altLang="en-US"/>
        </a:p>
      </dgm:t>
    </dgm:pt>
    <dgm:pt modelId="{54EC3E17-D432-41F4-8005-77A2C8686D94}" type="sibTrans" cxnId="{4537C45C-0117-48D5-907B-9104030DD7AB}">
      <dgm:prSet/>
      <dgm:spPr/>
      <dgm:t>
        <a:bodyPr/>
        <a:lstStyle/>
        <a:p>
          <a:endParaRPr lang="zh-TW" altLang="en-US"/>
        </a:p>
      </dgm:t>
    </dgm:pt>
    <dgm:pt modelId="{12424C41-1B9F-42D7-931B-1E195DA632E7}">
      <dgm:prSet custT="1"/>
      <dgm:spPr/>
      <dgm:t>
        <a:bodyPr/>
        <a:lstStyle/>
        <a:p>
          <a:r>
            <a:rPr lang="en-US" altLang="zh-TW" sz="3200" dirty="0" smtClean="0"/>
            <a:t>Testing</a:t>
          </a:r>
          <a:endParaRPr lang="en-US" altLang="zh-TW" sz="3200" dirty="0"/>
        </a:p>
      </dgm:t>
    </dgm:pt>
    <dgm:pt modelId="{421D063E-6146-45C7-BD92-EFB0792B0652}" type="parTrans" cxnId="{B840B06C-A761-42E5-A2CA-F00351758F02}">
      <dgm:prSet/>
      <dgm:spPr/>
      <dgm:t>
        <a:bodyPr/>
        <a:lstStyle/>
        <a:p>
          <a:endParaRPr lang="zh-TW" altLang="en-US"/>
        </a:p>
      </dgm:t>
    </dgm:pt>
    <dgm:pt modelId="{F338D7DC-D7A6-4895-80DB-7B032F09C0BE}" type="sibTrans" cxnId="{B840B06C-A761-42E5-A2CA-F00351758F02}">
      <dgm:prSet/>
      <dgm:spPr/>
      <dgm:t>
        <a:bodyPr/>
        <a:lstStyle/>
        <a:p>
          <a:endParaRPr lang="zh-TW" altLang="en-US"/>
        </a:p>
      </dgm:t>
    </dgm:pt>
    <dgm:pt modelId="{863250B3-CC30-49A2-8771-7A3DE3FD8164}">
      <dgm:prSet/>
      <dgm:spPr/>
      <dgm:t>
        <a:bodyPr/>
        <a:lstStyle/>
        <a:p>
          <a:r>
            <a:rPr lang="en-US" altLang="zh-TW" dirty="0" smtClean="0"/>
            <a:t>Solve the optimization problem you designed or fit your model with data</a:t>
          </a:r>
          <a:endParaRPr lang="en-US" altLang="zh-TW" dirty="0"/>
        </a:p>
      </dgm:t>
    </dgm:pt>
    <dgm:pt modelId="{C6FC21B9-4A05-45A5-A65D-9ABAAD023EAA}" type="parTrans" cxnId="{6A355258-4805-41CD-8BB9-8A000B1F5590}">
      <dgm:prSet/>
      <dgm:spPr/>
      <dgm:t>
        <a:bodyPr/>
        <a:lstStyle/>
        <a:p>
          <a:endParaRPr lang="zh-TW" altLang="en-US"/>
        </a:p>
      </dgm:t>
    </dgm:pt>
    <dgm:pt modelId="{4AEE4212-7FCE-4926-BDD2-D52B124A6DF9}" type="sibTrans" cxnId="{6A355258-4805-41CD-8BB9-8A000B1F5590}">
      <dgm:prSet/>
      <dgm:spPr/>
      <dgm:t>
        <a:bodyPr/>
        <a:lstStyle/>
        <a:p>
          <a:endParaRPr lang="zh-TW" altLang="en-US"/>
        </a:p>
      </dgm:t>
    </dgm:pt>
    <dgm:pt modelId="{6FEF12B8-7CEE-4867-9139-26AA1BE5DC7F}">
      <dgm:prSet/>
      <dgm:spPr/>
      <dgm:t>
        <a:bodyPr/>
        <a:lstStyle/>
        <a:p>
          <a:r>
            <a:rPr lang="en-US" altLang="zh-TW" smtClean="0"/>
            <a:t>Test the model performance on the testing data</a:t>
          </a:r>
          <a:endParaRPr lang="en-US" altLang="zh-TW" dirty="0"/>
        </a:p>
      </dgm:t>
    </dgm:pt>
    <dgm:pt modelId="{65607B3C-430F-44D2-976B-1268D9C3A021}" type="parTrans" cxnId="{D85C6645-D89D-41CA-93EC-B8F5044BB5FD}">
      <dgm:prSet/>
      <dgm:spPr/>
      <dgm:t>
        <a:bodyPr/>
        <a:lstStyle/>
        <a:p>
          <a:endParaRPr lang="zh-TW" altLang="en-US"/>
        </a:p>
      </dgm:t>
    </dgm:pt>
    <dgm:pt modelId="{C8B5592B-CD4A-4246-A309-B273DE498283}" type="sibTrans" cxnId="{D85C6645-D89D-41CA-93EC-B8F5044BB5FD}">
      <dgm:prSet/>
      <dgm:spPr/>
      <dgm:t>
        <a:bodyPr/>
        <a:lstStyle/>
        <a:p>
          <a:endParaRPr lang="zh-TW" altLang="en-US"/>
        </a:p>
      </dgm:t>
    </dgm:pt>
    <dgm:pt modelId="{298E637C-F749-4BF4-BB85-75C4CE23B2F3}" type="pres">
      <dgm:prSet presAssocID="{516B154E-A7E5-46CA-8257-24624A3148A8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590ADBFE-DCEC-4A86-977C-04E3405F5B9B}" type="pres">
      <dgm:prSet presAssocID="{E072ECE5-C2C5-43A8-B0BA-9DA73AB5B38E}" presName="linNode" presStyleCnt="0"/>
      <dgm:spPr/>
    </dgm:pt>
    <dgm:pt modelId="{DC9245BC-9D18-417E-8E9D-1A4E18F862A7}" type="pres">
      <dgm:prSet presAssocID="{E072ECE5-C2C5-43A8-B0BA-9DA73AB5B38E}" presName="parent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CA6C46-EFD2-45FB-A93D-566193DB4B5C}" type="pres">
      <dgm:prSet presAssocID="{E072ECE5-C2C5-43A8-B0BA-9DA73AB5B38E}" presName="childShp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45BA6E-FC35-4960-9E42-37BDE3CBF53D}" type="pres">
      <dgm:prSet presAssocID="{C112B257-07F5-40FD-9FFE-751FC8EC0098}" presName="spacing" presStyleCnt="0"/>
      <dgm:spPr/>
    </dgm:pt>
    <dgm:pt modelId="{2EA5ED80-8C1A-4B03-A5AC-9B37260A1594}" type="pres">
      <dgm:prSet presAssocID="{C18DD443-0371-4E8E-A5F8-81383E496CD6}" presName="linNode" presStyleCnt="0"/>
      <dgm:spPr/>
    </dgm:pt>
    <dgm:pt modelId="{8D78FF8C-4A15-41C4-A223-021EB505F584}" type="pres">
      <dgm:prSet presAssocID="{C18DD443-0371-4E8E-A5F8-81383E496CD6}" presName="parent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1EAB5B-8F1C-42C3-BB85-A1D01A7B4E84}" type="pres">
      <dgm:prSet presAssocID="{C18DD443-0371-4E8E-A5F8-81383E496CD6}" presName="childShp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E09CAE-A2E2-42EC-9D97-426D55B570B0}" type="pres">
      <dgm:prSet presAssocID="{7B99E2E5-2658-4A3D-BE26-E57B97A3E8EF}" presName="spacing" presStyleCnt="0"/>
      <dgm:spPr/>
    </dgm:pt>
    <dgm:pt modelId="{DB19A9DB-9077-4B3C-B458-1CA6321DF09C}" type="pres">
      <dgm:prSet presAssocID="{6C099308-6582-42A4-ADC7-F9585BBA5F7F}" presName="linNode" presStyleCnt="0"/>
      <dgm:spPr/>
    </dgm:pt>
    <dgm:pt modelId="{7F56ACF6-AD28-4D67-B0B9-AA2DEFFE0682}" type="pres">
      <dgm:prSet presAssocID="{6C099308-6582-42A4-ADC7-F9585BBA5F7F}" presName="parent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AE7E350-66C6-46E1-8ABC-1B3DB1EE4A11}" type="pres">
      <dgm:prSet presAssocID="{6C099308-6582-42A4-ADC7-F9585BBA5F7F}" presName="childShp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67016B0-EF2B-4759-9E7A-B600A742EDF9}" type="pres">
      <dgm:prSet presAssocID="{54EC3E17-D432-41F4-8005-77A2C8686D94}" presName="spacing" presStyleCnt="0"/>
      <dgm:spPr/>
    </dgm:pt>
    <dgm:pt modelId="{F627975F-E8DB-4FB8-B0B0-46167E9AFFD3}" type="pres">
      <dgm:prSet presAssocID="{12424C41-1B9F-42D7-931B-1E195DA632E7}" presName="linNode" presStyleCnt="0"/>
      <dgm:spPr/>
    </dgm:pt>
    <dgm:pt modelId="{E4DDD376-4B2C-47FE-AB00-8322821D6980}" type="pres">
      <dgm:prSet presAssocID="{12424C41-1B9F-42D7-931B-1E195DA632E7}" presName="parent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556ABFC-F9EF-4C47-928C-41597F4229E9}" type="pres">
      <dgm:prSet presAssocID="{12424C41-1B9F-42D7-931B-1E195DA632E7}" presName="childShp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840B06C-A761-42E5-A2CA-F00351758F02}" srcId="{516B154E-A7E5-46CA-8257-24624A3148A8}" destId="{12424C41-1B9F-42D7-931B-1E195DA632E7}" srcOrd="3" destOrd="0" parTransId="{421D063E-6146-45C7-BD92-EFB0792B0652}" sibTransId="{F338D7DC-D7A6-4895-80DB-7B032F09C0BE}"/>
    <dgm:cxn modelId="{9EB69DFE-AF75-4DC7-B4E4-067DAF72EE98}" srcId="{E072ECE5-C2C5-43A8-B0BA-9DA73AB5B38E}" destId="{1041CE1F-1F2D-457A-B62C-24055C1E7216}" srcOrd="0" destOrd="0" parTransId="{D518044E-197B-4286-A226-E8A29E557A37}" sibTransId="{F31A1015-8442-472A-B373-F4A55739039F}"/>
    <dgm:cxn modelId="{D85C6645-D89D-41CA-93EC-B8F5044BB5FD}" srcId="{12424C41-1B9F-42D7-931B-1E195DA632E7}" destId="{6FEF12B8-7CEE-4867-9139-26AA1BE5DC7F}" srcOrd="0" destOrd="0" parTransId="{65607B3C-430F-44D2-976B-1268D9C3A021}" sibTransId="{C8B5592B-CD4A-4246-A309-B273DE498283}"/>
    <dgm:cxn modelId="{4537C45C-0117-48D5-907B-9104030DD7AB}" srcId="{516B154E-A7E5-46CA-8257-24624A3148A8}" destId="{6C099308-6582-42A4-ADC7-F9585BBA5F7F}" srcOrd="2" destOrd="0" parTransId="{3CAB7B05-076C-4D16-B363-2D8F44654397}" sibTransId="{54EC3E17-D432-41F4-8005-77A2C8686D94}"/>
    <dgm:cxn modelId="{283E710A-6414-4FB4-8255-BCB7A7D6CAF9}" srcId="{E072ECE5-C2C5-43A8-B0BA-9DA73AB5B38E}" destId="{87CE118E-1D5B-4406-91E4-37753FF52E2E}" srcOrd="2" destOrd="0" parTransId="{1590FA4D-D10E-4082-9E0E-5774301053DE}" sibTransId="{9A499DC6-3236-48BC-80E0-C3A6E5E3BB5A}"/>
    <dgm:cxn modelId="{31B42F27-0925-4658-89DD-C4505B3758DB}" srcId="{516B154E-A7E5-46CA-8257-24624A3148A8}" destId="{C18DD443-0371-4E8E-A5F8-81383E496CD6}" srcOrd="1" destOrd="0" parTransId="{4E95F10F-8A1A-4ACB-BE1B-8268A5B860E5}" sibTransId="{7B99E2E5-2658-4A3D-BE26-E57B97A3E8EF}"/>
    <dgm:cxn modelId="{0FFD4E35-5BFA-4225-88A2-47F8C5D23D89}" type="presOf" srcId="{87CE118E-1D5B-4406-91E4-37753FF52E2E}" destId="{F8CA6C46-EFD2-45FB-A93D-566193DB4B5C}" srcOrd="0" destOrd="2" presId="urn:microsoft.com/office/officeart/2005/8/layout/vList6"/>
    <dgm:cxn modelId="{1B7686C8-9086-43AD-8C60-D7EC576908CD}" type="presOf" srcId="{12424C41-1B9F-42D7-931B-1E195DA632E7}" destId="{E4DDD376-4B2C-47FE-AB00-8322821D6980}" srcOrd="0" destOrd="0" presId="urn:microsoft.com/office/officeart/2005/8/layout/vList6"/>
    <dgm:cxn modelId="{D619C630-601F-471F-8818-1A6999954A02}" type="presOf" srcId="{3A907233-AA99-41A7-A217-B891048A38E9}" destId="{F8CA6C46-EFD2-45FB-A93D-566193DB4B5C}" srcOrd="0" destOrd="1" presId="urn:microsoft.com/office/officeart/2005/8/layout/vList6"/>
    <dgm:cxn modelId="{D514B3C2-2312-4AC0-B87A-80F32E71FA19}" srcId="{516B154E-A7E5-46CA-8257-24624A3148A8}" destId="{E072ECE5-C2C5-43A8-B0BA-9DA73AB5B38E}" srcOrd="0" destOrd="0" parTransId="{2BCB2488-D33D-4CDE-9F70-777D64BA574A}" sibTransId="{C112B257-07F5-40FD-9FFE-751FC8EC0098}"/>
    <dgm:cxn modelId="{E49C329E-F103-4F40-8D3B-77516E37DA4F}" type="presOf" srcId="{1041CE1F-1F2D-457A-B62C-24055C1E7216}" destId="{F8CA6C46-EFD2-45FB-A93D-566193DB4B5C}" srcOrd="0" destOrd="0" presId="urn:microsoft.com/office/officeart/2005/8/layout/vList6"/>
    <dgm:cxn modelId="{EA070599-DD15-4A20-A07F-D38BE218A41B}" type="presOf" srcId="{863250B3-CC30-49A2-8771-7A3DE3FD8164}" destId="{3AE7E350-66C6-46E1-8ABC-1B3DB1EE4A11}" srcOrd="0" destOrd="0" presId="urn:microsoft.com/office/officeart/2005/8/layout/vList6"/>
    <dgm:cxn modelId="{6A355258-4805-41CD-8BB9-8A000B1F5590}" srcId="{6C099308-6582-42A4-ADC7-F9585BBA5F7F}" destId="{863250B3-CC30-49A2-8771-7A3DE3FD8164}" srcOrd="0" destOrd="0" parTransId="{C6FC21B9-4A05-45A5-A65D-9ABAAD023EAA}" sibTransId="{4AEE4212-7FCE-4926-BDD2-D52B124A6DF9}"/>
    <dgm:cxn modelId="{3A44743A-FD66-40D9-B881-63181E787C3B}" type="presOf" srcId="{C85EF5C3-DA8C-4657-B4D9-B4047A586D6E}" destId="{101EAB5B-8F1C-42C3-BB85-A1D01A7B4E84}" srcOrd="0" destOrd="0" presId="urn:microsoft.com/office/officeart/2005/8/layout/vList6"/>
    <dgm:cxn modelId="{85E7CCB7-AADB-423A-B7EA-E2115077EC62}" srcId="{C18DD443-0371-4E8E-A5F8-81383E496CD6}" destId="{C85EF5C3-DA8C-4657-B4D9-B4047A586D6E}" srcOrd="0" destOrd="0" parTransId="{F752BAC3-6FC6-446C-800C-B7877965A5C3}" sibTransId="{D6411E6F-B92E-4F69-BABA-6A7A4654F1ED}"/>
    <dgm:cxn modelId="{4B723671-A126-400B-BC3B-F7115F07D58B}" srcId="{C18DD443-0371-4E8E-A5F8-81383E496CD6}" destId="{05A70E61-C1BA-46C9-B69E-A1B633A17063}" srcOrd="1" destOrd="0" parTransId="{FED6232E-71D9-4952-AE38-26895C0F8716}" sibTransId="{29E80B89-75DE-403B-841B-7403EC452656}"/>
    <dgm:cxn modelId="{0E6ABCBB-D1C8-453D-AB87-1C018CB7459A}" type="presOf" srcId="{6C099308-6582-42A4-ADC7-F9585BBA5F7F}" destId="{7F56ACF6-AD28-4D67-B0B9-AA2DEFFE0682}" srcOrd="0" destOrd="0" presId="urn:microsoft.com/office/officeart/2005/8/layout/vList6"/>
    <dgm:cxn modelId="{C5F230E2-2C93-4DDA-8F82-B5F1B1C7F42A}" type="presOf" srcId="{C18DD443-0371-4E8E-A5F8-81383E496CD6}" destId="{8D78FF8C-4A15-41C4-A223-021EB505F584}" srcOrd="0" destOrd="0" presId="urn:microsoft.com/office/officeart/2005/8/layout/vList6"/>
    <dgm:cxn modelId="{5DC3674F-1941-4D68-9257-9E4167CB3849}" type="presOf" srcId="{E072ECE5-C2C5-43A8-B0BA-9DA73AB5B38E}" destId="{DC9245BC-9D18-417E-8E9D-1A4E18F862A7}" srcOrd="0" destOrd="0" presId="urn:microsoft.com/office/officeart/2005/8/layout/vList6"/>
    <dgm:cxn modelId="{2FB076CD-2ED8-4C20-B9C6-1361A0F7B504}" type="presOf" srcId="{516B154E-A7E5-46CA-8257-24624A3148A8}" destId="{298E637C-F749-4BF4-BB85-75C4CE23B2F3}" srcOrd="0" destOrd="0" presId="urn:microsoft.com/office/officeart/2005/8/layout/vList6"/>
    <dgm:cxn modelId="{C64FE75D-16EA-4F4F-B039-514B7A802EAB}" type="presOf" srcId="{6FEF12B8-7CEE-4867-9139-26AA1BE5DC7F}" destId="{4556ABFC-F9EF-4C47-928C-41597F4229E9}" srcOrd="0" destOrd="0" presId="urn:microsoft.com/office/officeart/2005/8/layout/vList6"/>
    <dgm:cxn modelId="{D3516FCF-82B0-46F7-B75D-CE52658C655E}" type="presOf" srcId="{05A70E61-C1BA-46C9-B69E-A1B633A17063}" destId="{101EAB5B-8F1C-42C3-BB85-A1D01A7B4E84}" srcOrd="0" destOrd="1" presId="urn:microsoft.com/office/officeart/2005/8/layout/vList6"/>
    <dgm:cxn modelId="{94C9D677-D320-468B-AC59-0F9E3AA7425B}" srcId="{E072ECE5-C2C5-43A8-B0BA-9DA73AB5B38E}" destId="{3A907233-AA99-41A7-A217-B891048A38E9}" srcOrd="1" destOrd="0" parTransId="{391BAF18-05C6-49CE-925E-7B4341A5D5D9}" sibTransId="{DEB133B5-2C9D-4612-B496-EE623C0F1223}"/>
    <dgm:cxn modelId="{1863990B-AED5-4D1F-8DF5-029662930207}" type="presParOf" srcId="{298E637C-F749-4BF4-BB85-75C4CE23B2F3}" destId="{590ADBFE-DCEC-4A86-977C-04E3405F5B9B}" srcOrd="0" destOrd="0" presId="urn:microsoft.com/office/officeart/2005/8/layout/vList6"/>
    <dgm:cxn modelId="{615D96D3-4641-4945-989C-F2D1D391B9E1}" type="presParOf" srcId="{590ADBFE-DCEC-4A86-977C-04E3405F5B9B}" destId="{DC9245BC-9D18-417E-8E9D-1A4E18F862A7}" srcOrd="0" destOrd="0" presId="urn:microsoft.com/office/officeart/2005/8/layout/vList6"/>
    <dgm:cxn modelId="{E43D942C-B7A9-444E-814D-F83615D260B3}" type="presParOf" srcId="{590ADBFE-DCEC-4A86-977C-04E3405F5B9B}" destId="{F8CA6C46-EFD2-45FB-A93D-566193DB4B5C}" srcOrd="1" destOrd="0" presId="urn:microsoft.com/office/officeart/2005/8/layout/vList6"/>
    <dgm:cxn modelId="{D904CFF9-1717-49FA-A577-57CA75A7E0ED}" type="presParOf" srcId="{298E637C-F749-4BF4-BB85-75C4CE23B2F3}" destId="{E745BA6E-FC35-4960-9E42-37BDE3CBF53D}" srcOrd="1" destOrd="0" presId="urn:microsoft.com/office/officeart/2005/8/layout/vList6"/>
    <dgm:cxn modelId="{D5FC78CB-6DC4-4C36-A1BC-B55A3ED0B094}" type="presParOf" srcId="{298E637C-F749-4BF4-BB85-75C4CE23B2F3}" destId="{2EA5ED80-8C1A-4B03-A5AC-9B37260A1594}" srcOrd="2" destOrd="0" presId="urn:microsoft.com/office/officeart/2005/8/layout/vList6"/>
    <dgm:cxn modelId="{A721C5BF-874A-48DD-916B-13F0ECE0CEAA}" type="presParOf" srcId="{2EA5ED80-8C1A-4B03-A5AC-9B37260A1594}" destId="{8D78FF8C-4A15-41C4-A223-021EB505F584}" srcOrd="0" destOrd="0" presId="urn:microsoft.com/office/officeart/2005/8/layout/vList6"/>
    <dgm:cxn modelId="{DA7EB6B2-470F-4C84-9E9B-C94B6F9B8C1E}" type="presParOf" srcId="{2EA5ED80-8C1A-4B03-A5AC-9B37260A1594}" destId="{101EAB5B-8F1C-42C3-BB85-A1D01A7B4E84}" srcOrd="1" destOrd="0" presId="urn:microsoft.com/office/officeart/2005/8/layout/vList6"/>
    <dgm:cxn modelId="{63E26FBD-8990-45B4-BB0C-99DA8B971053}" type="presParOf" srcId="{298E637C-F749-4BF4-BB85-75C4CE23B2F3}" destId="{95E09CAE-A2E2-42EC-9D97-426D55B570B0}" srcOrd="3" destOrd="0" presId="urn:microsoft.com/office/officeart/2005/8/layout/vList6"/>
    <dgm:cxn modelId="{975C0FAB-C520-4C98-B701-1605E136A4A3}" type="presParOf" srcId="{298E637C-F749-4BF4-BB85-75C4CE23B2F3}" destId="{DB19A9DB-9077-4B3C-B458-1CA6321DF09C}" srcOrd="4" destOrd="0" presId="urn:microsoft.com/office/officeart/2005/8/layout/vList6"/>
    <dgm:cxn modelId="{A85985CD-E90C-4549-B70D-5B681FD27E55}" type="presParOf" srcId="{DB19A9DB-9077-4B3C-B458-1CA6321DF09C}" destId="{7F56ACF6-AD28-4D67-B0B9-AA2DEFFE0682}" srcOrd="0" destOrd="0" presId="urn:microsoft.com/office/officeart/2005/8/layout/vList6"/>
    <dgm:cxn modelId="{7F51FFA5-FB83-417A-90C4-AEA5F173627C}" type="presParOf" srcId="{DB19A9DB-9077-4B3C-B458-1CA6321DF09C}" destId="{3AE7E350-66C6-46E1-8ABC-1B3DB1EE4A11}" srcOrd="1" destOrd="0" presId="urn:microsoft.com/office/officeart/2005/8/layout/vList6"/>
    <dgm:cxn modelId="{DA0A5A9D-EBE5-48E1-932D-B3460C2969BA}" type="presParOf" srcId="{298E637C-F749-4BF4-BB85-75C4CE23B2F3}" destId="{767016B0-EF2B-4759-9E7A-B600A742EDF9}" srcOrd="5" destOrd="0" presId="urn:microsoft.com/office/officeart/2005/8/layout/vList6"/>
    <dgm:cxn modelId="{B455E5EF-9D81-494C-87BC-11D611713E4B}" type="presParOf" srcId="{298E637C-F749-4BF4-BB85-75C4CE23B2F3}" destId="{F627975F-E8DB-4FB8-B0B0-46167E9AFFD3}" srcOrd="6" destOrd="0" presId="urn:microsoft.com/office/officeart/2005/8/layout/vList6"/>
    <dgm:cxn modelId="{53F6B1C1-5EF2-45A4-B324-5CF0ECC819CA}" type="presParOf" srcId="{F627975F-E8DB-4FB8-B0B0-46167E9AFFD3}" destId="{E4DDD376-4B2C-47FE-AB00-8322821D6980}" srcOrd="0" destOrd="0" presId="urn:microsoft.com/office/officeart/2005/8/layout/vList6"/>
    <dgm:cxn modelId="{E3F25963-9D78-422F-ADD4-30D9555A9932}" type="presParOf" srcId="{F627975F-E8DB-4FB8-B0B0-46167E9AFFD3}" destId="{4556ABFC-F9EF-4C47-928C-41597F4229E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A6C46-EFD2-45FB-A93D-566193DB4B5C}">
      <dsp:nvSpPr>
        <dsp:cNvPr id="0" name=""/>
        <dsp:cNvSpPr/>
      </dsp:nvSpPr>
      <dsp:spPr>
        <a:xfrm>
          <a:off x="3055457" y="1361"/>
          <a:ext cx="4583187" cy="10800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700" kern="1200" dirty="0" smtClean="0"/>
            <a:t>Preprocessing 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700" kern="1200" smtClean="0"/>
            <a:t>Exploration </a:t>
          </a:r>
          <a:endParaRPr lang="en-US" altLang="zh-TW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700" kern="1200" dirty="0" smtClean="0"/>
            <a:t>Split data into training set and testing set</a:t>
          </a:r>
          <a:endParaRPr lang="en-US" altLang="zh-TW" sz="1700" kern="1200" dirty="0"/>
        </a:p>
      </dsp:txBody>
      <dsp:txXfrm>
        <a:off x="3055457" y="136362"/>
        <a:ext cx="4178185" cy="810003"/>
      </dsp:txXfrm>
    </dsp:sp>
    <dsp:sp modelId="{DC9245BC-9D18-417E-8E9D-1A4E18F862A7}">
      <dsp:nvSpPr>
        <dsp:cNvPr id="0" name=""/>
        <dsp:cNvSpPr/>
      </dsp:nvSpPr>
      <dsp:spPr>
        <a:xfrm>
          <a:off x="0" y="1361"/>
          <a:ext cx="3055458" cy="1080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Data preparation </a:t>
          </a:r>
          <a:endParaRPr lang="zh-TW" altLang="en-US" sz="3200" kern="1200" dirty="0"/>
        </a:p>
      </dsp:txBody>
      <dsp:txXfrm>
        <a:off x="52721" y="54082"/>
        <a:ext cx="2950016" cy="974563"/>
      </dsp:txXfrm>
    </dsp:sp>
    <dsp:sp modelId="{101EAB5B-8F1C-42C3-BB85-A1D01A7B4E84}">
      <dsp:nvSpPr>
        <dsp:cNvPr id="0" name=""/>
        <dsp:cNvSpPr/>
      </dsp:nvSpPr>
      <dsp:spPr>
        <a:xfrm>
          <a:off x="3055457" y="1189367"/>
          <a:ext cx="4583187" cy="10800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700" kern="1200" dirty="0" smtClean="0"/>
            <a:t>Determine your objective functions</a:t>
          </a:r>
          <a:endParaRPr lang="zh-TW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700" kern="1200" dirty="0" smtClean="0"/>
            <a:t>Determine the learning types</a:t>
          </a:r>
          <a:endParaRPr lang="en-US" altLang="zh-TW" sz="1700" kern="1200" dirty="0"/>
        </a:p>
      </dsp:txBody>
      <dsp:txXfrm>
        <a:off x="3055457" y="1324368"/>
        <a:ext cx="4178185" cy="810003"/>
      </dsp:txXfrm>
    </dsp:sp>
    <dsp:sp modelId="{8D78FF8C-4A15-41C4-A223-021EB505F584}">
      <dsp:nvSpPr>
        <dsp:cNvPr id="0" name=""/>
        <dsp:cNvSpPr/>
      </dsp:nvSpPr>
      <dsp:spPr>
        <a:xfrm>
          <a:off x="0" y="1189367"/>
          <a:ext cx="3055458" cy="1080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Model development</a:t>
          </a:r>
          <a:endParaRPr lang="zh-TW" altLang="en-US" sz="2800" kern="1200" dirty="0"/>
        </a:p>
      </dsp:txBody>
      <dsp:txXfrm>
        <a:off x="52721" y="1242088"/>
        <a:ext cx="2950016" cy="974563"/>
      </dsp:txXfrm>
    </dsp:sp>
    <dsp:sp modelId="{3AE7E350-66C6-46E1-8ABC-1B3DB1EE4A11}">
      <dsp:nvSpPr>
        <dsp:cNvPr id="0" name=""/>
        <dsp:cNvSpPr/>
      </dsp:nvSpPr>
      <dsp:spPr>
        <a:xfrm>
          <a:off x="3055457" y="2377373"/>
          <a:ext cx="4583187" cy="10800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700" kern="1200" dirty="0" smtClean="0"/>
            <a:t>Solve the optimization problem you designed or fit your model with data</a:t>
          </a:r>
          <a:endParaRPr lang="en-US" altLang="zh-TW" sz="1700" kern="1200" dirty="0"/>
        </a:p>
      </dsp:txBody>
      <dsp:txXfrm>
        <a:off x="3055457" y="2512374"/>
        <a:ext cx="4178185" cy="810003"/>
      </dsp:txXfrm>
    </dsp:sp>
    <dsp:sp modelId="{7F56ACF6-AD28-4D67-B0B9-AA2DEFFE0682}">
      <dsp:nvSpPr>
        <dsp:cNvPr id="0" name=""/>
        <dsp:cNvSpPr/>
      </dsp:nvSpPr>
      <dsp:spPr>
        <a:xfrm>
          <a:off x="0" y="2377373"/>
          <a:ext cx="3055458" cy="1080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/>
            <a:t>Training</a:t>
          </a:r>
          <a:endParaRPr lang="en-US" altLang="zh-TW" sz="2800" kern="1200" dirty="0"/>
        </a:p>
      </dsp:txBody>
      <dsp:txXfrm>
        <a:off x="52721" y="2430094"/>
        <a:ext cx="2950016" cy="974563"/>
      </dsp:txXfrm>
    </dsp:sp>
    <dsp:sp modelId="{4556ABFC-F9EF-4C47-928C-41597F4229E9}">
      <dsp:nvSpPr>
        <dsp:cNvPr id="0" name=""/>
        <dsp:cNvSpPr/>
      </dsp:nvSpPr>
      <dsp:spPr>
        <a:xfrm>
          <a:off x="3055457" y="3565379"/>
          <a:ext cx="4583187" cy="10800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700" kern="1200" smtClean="0"/>
            <a:t>Test the model performance on the testing data</a:t>
          </a:r>
          <a:endParaRPr lang="en-US" altLang="zh-TW" sz="1700" kern="1200" dirty="0"/>
        </a:p>
      </dsp:txBody>
      <dsp:txXfrm>
        <a:off x="3055457" y="3700380"/>
        <a:ext cx="4178185" cy="810003"/>
      </dsp:txXfrm>
    </dsp:sp>
    <dsp:sp modelId="{E4DDD376-4B2C-47FE-AB00-8322821D6980}">
      <dsp:nvSpPr>
        <dsp:cNvPr id="0" name=""/>
        <dsp:cNvSpPr/>
      </dsp:nvSpPr>
      <dsp:spPr>
        <a:xfrm>
          <a:off x="0" y="3565379"/>
          <a:ext cx="3055458" cy="10800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 smtClean="0"/>
            <a:t>Testing</a:t>
          </a:r>
          <a:endParaRPr lang="en-US" altLang="zh-TW" sz="3200" kern="1200" dirty="0"/>
        </a:p>
      </dsp:txBody>
      <dsp:txXfrm>
        <a:off x="52721" y="3618100"/>
        <a:ext cx="2950016" cy="974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22978-DDDA-4368-9B2E-95BBA8A67ED6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FAEFC-FBAC-4E27-B0F9-165289E0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499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E8FF2-3AC0-4D92-850F-40D8DC1BCC79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8938" y="850900"/>
            <a:ext cx="408146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B7941-B5C3-4011-9FB6-1159F6B31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57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B7941-B5C3-4011-9FB6-1159F6B31D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22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B7941-B5C3-4011-9FB6-1159F6B31DB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17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從大量數據中提取有趣的、重要的、隱含的、以前未知的和潛在有用的模式或知識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B7941-B5C3-4011-9FB6-1159F6B31D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02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81462" cy="22971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B7941-B5C3-4011-9FB6-1159F6B31DB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2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0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0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1" y="0"/>
            <a:ext cx="12192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0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3" y="1600202"/>
            <a:ext cx="8468548" cy="2680127"/>
          </a:xfrm>
        </p:spPr>
        <p:txBody>
          <a:bodyPr rtlCol="0">
            <a:noAutofit/>
          </a:bodyPr>
          <a:lstStyle>
            <a:lvl1pPr>
              <a:defRPr sz="405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1" y="4344917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BEE1D24-97AF-452C-9908-FCD24AA8B9C4}" type="datetime2">
              <a:rPr lang="zh-TW" altLang="en-US" smtClean="0"/>
              <a:pPr/>
              <a:t>2023年9月9日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3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9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CE46B0-F473-449A-B31D-B97A729DF96A}" type="datetime2">
              <a:rPr lang="zh-TW" altLang="en-US" smtClean="0"/>
              <a:pPr/>
              <a:t>2023年9月9日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41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7" y="898065"/>
            <a:ext cx="336023" cy="294173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4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A4782A2-0879-41DC-8E75-FA3C9CCBBA68}" type="datetime2">
              <a:rPr lang="zh-TW" altLang="en-US" smtClean="0"/>
              <a:pPr/>
              <a:t>2023年9月9日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9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"/>
          <p:cNvSpPr/>
          <p:nvPr userDrawn="1"/>
        </p:nvSpPr>
        <p:spPr>
          <a:xfrm rot="10800000">
            <a:off x="90073" y="-1"/>
            <a:ext cx="1185171" cy="1379764"/>
          </a:xfrm>
          <a:prstGeom prst="round2Same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240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4818" y="787784"/>
            <a:ext cx="945196" cy="365125"/>
          </a:xfrm>
        </p:spPr>
        <p:txBody>
          <a:bodyPr/>
          <a:lstStyle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9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E91F04-D044-41B7-860D-08EA8B1AA432}" type="datetime2">
              <a:rPr lang="zh-TW" altLang="en-US" smtClean="0"/>
              <a:pPr/>
              <a:t>2023年9月9日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1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0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0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0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0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12192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3" cy="2654064"/>
          </a:xfrm>
        </p:spPr>
        <p:txBody>
          <a:bodyPr rtlCol="0" anchor="b">
            <a:normAutofit/>
          </a:bodyPr>
          <a:lstStyle>
            <a:lvl1pPr algn="l">
              <a:defRPr sz="4051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1" y="4259998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88BC1A-1ADD-4516-A6FA-9CA48C444AA6}" type="datetime2">
              <a:rPr lang="zh-TW" altLang="en-US" smtClean="0"/>
              <a:pPr/>
              <a:t>2023年9月9日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49" y="6356353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5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30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2EFAA0-412B-4CDA-BF7E-4CD81AF93DCF}" type="datetime2">
              <a:rPr lang="zh-TW" altLang="en-US" smtClean="0"/>
              <a:pPr/>
              <a:t>2023年9月9日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30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8"/>
            <a:ext cx="4815840" cy="365749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8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8" y="2514600"/>
            <a:ext cx="4820143" cy="365556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F20B265-170A-4695-B0E3-638953AF3093}" type="datetime2">
              <a:rPr lang="zh-TW" altLang="en-US" smtClean="0"/>
              <a:pPr/>
              <a:t>2023年9月9日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30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5686EB-6CAB-4728-BC07-6A243664D983}" type="datetime2">
              <a:rPr lang="zh-TW" altLang="en-US" smtClean="0"/>
              <a:pPr/>
              <a:t>2023年9月9日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1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A67C8A8-5D14-46D7-9EA9-D217E30519F9}" type="datetime2">
              <a:rPr lang="zh-TW" altLang="en-US" smtClean="0"/>
              <a:pPr/>
              <a:t>2023年9月9日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10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5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58DCB90-D45B-4EEB-95EF-58798D5539DF}" type="datetime2">
              <a:rPr lang="zh-TW" altLang="en-US" smtClean="0"/>
              <a:pPr/>
              <a:t>2023年9月9日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1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EA5BDA3-55C7-41F4-B5C7-3BDDDE43E98E}" type="datetime2">
              <a:rPr lang="zh-TW" altLang="en-US" smtClean="0"/>
              <a:pPr/>
              <a:t>2023年9月9日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35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2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3"/>
            <a:ext cx="13718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77832FB-C6E3-4E1D-A0D2-65305D9CB2C9}" type="datetime2">
              <a:rPr lang="zh-TW" altLang="en-US" smtClean="0"/>
              <a:pPr/>
              <a:t>2023年9月9日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3" y="6356353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3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‹#›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7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2701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6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7.png"/><Relationship Id="rId5" Type="http://schemas.openxmlformats.org/officeDocument/2006/relationships/image" Target="../media/image29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2134879" y="1486865"/>
            <a:ext cx="9228177" cy="2466177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[AI </a:t>
            </a:r>
            <a:r>
              <a:rPr lang="en-US" altLang="zh-TW" sz="4400" dirty="0" err="1" smtClean="0"/>
              <a:t>Theory&amp;App</a:t>
            </a:r>
            <a:r>
              <a:rPr lang="en-US" altLang="zh-TW" sz="4400" dirty="0" smtClean="0"/>
              <a:t>]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en-US" altLang="zh-TW" sz="4400" dirty="0"/>
              <a:t>Introduction </a:t>
            </a:r>
            <a:r>
              <a:rPr lang="en-US" altLang="zh-TW" sz="4400" dirty="0" smtClean="0"/>
              <a:t>to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Artificial Intelligence</a:t>
            </a:r>
            <a:endParaRPr lang="zh-TW" altLang="en-US" sz="4400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>
          <a:xfrm>
            <a:off x="2216571" y="4564620"/>
            <a:ext cx="9064795" cy="1116085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 smtClean="0"/>
              <a:t>Instructor: </a:t>
            </a:r>
            <a:r>
              <a:rPr lang="en-US" altLang="zh-TW" sz="2800" dirty="0" err="1" smtClean="0"/>
              <a:t>Hao</a:t>
            </a:r>
            <a:r>
              <a:rPr lang="en-US" altLang="zh-TW" sz="2800" dirty="0" smtClean="0"/>
              <a:t>-Shang Ma</a:t>
            </a:r>
          </a:p>
          <a:p>
            <a:endParaRPr lang="en-US" altLang="zh-TW" sz="2800" dirty="0" smtClean="0"/>
          </a:p>
          <a:p>
            <a:r>
              <a:rPr lang="en-US" altLang="zh-TW" sz="2000" dirty="0" smtClean="0"/>
              <a:t>Department Of Computer Science And Information Engineering, NTUST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03670" y="5758574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2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Decision Making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Based on the evaluation results to decide the policy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10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99" y="3287326"/>
            <a:ext cx="2195164" cy="219516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2197">
            <a:off x="7867532" y="2690954"/>
            <a:ext cx="691424" cy="691424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620327" y="291799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Decision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3627720" y="2603288"/>
            <a:ext cx="2448096" cy="2879202"/>
            <a:chOff x="5436047" y="3002544"/>
            <a:chExt cx="2448096" cy="2879202"/>
          </a:xfrm>
        </p:grpSpPr>
        <p:sp>
          <p:nvSpPr>
            <p:cNvPr id="12" name="圓角矩形 11"/>
            <p:cNvSpPr/>
            <p:nvPr/>
          </p:nvSpPr>
          <p:spPr>
            <a:xfrm rot="16200000">
              <a:off x="5504785" y="5418183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圓角矩形 12"/>
            <p:cNvSpPr/>
            <p:nvPr/>
          </p:nvSpPr>
          <p:spPr>
            <a:xfrm rot="16200000">
              <a:off x="5504785" y="5273820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 rot="16200000">
              <a:off x="5508357" y="5130944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 rot="16200000">
              <a:off x="5508357" y="4984825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圓角矩形 15"/>
            <p:cNvSpPr/>
            <p:nvPr/>
          </p:nvSpPr>
          <p:spPr>
            <a:xfrm rot="16200000">
              <a:off x="5499788" y="4847269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圓角矩形 16"/>
            <p:cNvSpPr/>
            <p:nvPr/>
          </p:nvSpPr>
          <p:spPr>
            <a:xfrm rot="16200000">
              <a:off x="5499788" y="4702906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 rot="16200000">
              <a:off x="5503360" y="4560030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圓角矩形 18"/>
            <p:cNvSpPr/>
            <p:nvPr/>
          </p:nvSpPr>
          <p:spPr>
            <a:xfrm rot="16200000">
              <a:off x="5503360" y="4413911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圓角矩形 19"/>
            <p:cNvSpPr/>
            <p:nvPr/>
          </p:nvSpPr>
          <p:spPr>
            <a:xfrm rot="16200000">
              <a:off x="5499817" y="4276994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圓角矩形 20"/>
            <p:cNvSpPr/>
            <p:nvPr/>
          </p:nvSpPr>
          <p:spPr>
            <a:xfrm rot="16200000">
              <a:off x="5499817" y="4132631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 rot="16200000">
              <a:off x="5503389" y="3989755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 rot="16200000">
              <a:off x="5503389" y="3843636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圓角矩形 23"/>
            <p:cNvSpPr/>
            <p:nvPr/>
          </p:nvSpPr>
          <p:spPr>
            <a:xfrm rot="16200000">
              <a:off x="5494820" y="3706080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圓角矩形 24"/>
            <p:cNvSpPr/>
            <p:nvPr/>
          </p:nvSpPr>
          <p:spPr>
            <a:xfrm rot="16200000">
              <a:off x="5494820" y="3561717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圓角矩形 25"/>
            <p:cNvSpPr/>
            <p:nvPr/>
          </p:nvSpPr>
          <p:spPr>
            <a:xfrm rot="16200000">
              <a:off x="5498392" y="3418841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圓角矩形 26"/>
            <p:cNvSpPr/>
            <p:nvPr/>
          </p:nvSpPr>
          <p:spPr>
            <a:xfrm rot="16200000">
              <a:off x="5498392" y="3272722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圓角矩形 27"/>
            <p:cNvSpPr/>
            <p:nvPr/>
          </p:nvSpPr>
          <p:spPr>
            <a:xfrm rot="16200000">
              <a:off x="4203623" y="4348417"/>
              <a:ext cx="2804384" cy="1126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880100" y="3517900"/>
              <a:ext cx="355600" cy="225066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6322043" y="4067490"/>
              <a:ext cx="355600" cy="1701074"/>
            </a:xfrm>
            <a:prstGeom prst="rect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763986" y="4978400"/>
              <a:ext cx="355600" cy="79016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226215" y="3759200"/>
              <a:ext cx="355600" cy="2009364"/>
            </a:xfrm>
            <a:prstGeom prst="rect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901622" y="3759200"/>
              <a:ext cx="334078" cy="19963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322043" y="4335780"/>
              <a:ext cx="355600" cy="143278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763986" y="5172776"/>
              <a:ext cx="355600" cy="5781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226215" y="3962400"/>
              <a:ext cx="355600" cy="17885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圓角矩形 36"/>
            <p:cNvSpPr/>
            <p:nvPr/>
          </p:nvSpPr>
          <p:spPr>
            <a:xfrm>
              <a:off x="5471143" y="5732110"/>
              <a:ext cx="2413000" cy="14963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24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General </a:t>
            </a:r>
            <a:r>
              <a:rPr lang="en-US" altLang="zh-TW" sz="3600" dirty="0" smtClean="0"/>
              <a:t>Types </a:t>
            </a:r>
            <a:r>
              <a:rPr lang="en-US" altLang="zh-TW" sz="3600" dirty="0"/>
              <a:t>of Data Mining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Association rule mining</a:t>
            </a:r>
          </a:p>
          <a:p>
            <a:r>
              <a:rPr lang="en-US" altLang="zh-TW" sz="2800" dirty="0"/>
              <a:t>Sequential pattern mining</a:t>
            </a:r>
          </a:p>
          <a:p>
            <a:r>
              <a:rPr lang="en-US" altLang="zh-TW" sz="2800" dirty="0"/>
              <a:t>Classification</a:t>
            </a:r>
          </a:p>
          <a:p>
            <a:r>
              <a:rPr lang="en-US" altLang="zh-TW" sz="2800" dirty="0" smtClean="0"/>
              <a:t>Clustering</a:t>
            </a:r>
          </a:p>
          <a:p>
            <a:r>
              <a:rPr lang="en-US" altLang="zh-TW" sz="2800" dirty="0"/>
              <a:t>e</a:t>
            </a:r>
            <a:r>
              <a:rPr lang="en-US" altLang="zh-TW" sz="2800" dirty="0" smtClean="0"/>
              <a:t>tc.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11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6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Association </a:t>
            </a:r>
            <a:r>
              <a:rPr lang="en-US" altLang="zh-TW" dirty="0" smtClean="0"/>
              <a:t>Rules </a:t>
            </a:r>
            <a:r>
              <a:rPr lang="en-US" altLang="zh-TW" dirty="0"/>
              <a:t>M</a:t>
            </a:r>
            <a:r>
              <a:rPr lang="en-US" altLang="zh-TW" dirty="0" smtClean="0"/>
              <a:t>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2701" y="1595838"/>
            <a:ext cx="7903029" cy="5053693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Mining implications between items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Frequent item 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{A}, {B}, {C}, {</a:t>
            </a:r>
            <a:r>
              <a:rPr lang="en-US" altLang="zh-TW" sz="2000" dirty="0"/>
              <a:t>D}, </a:t>
            </a:r>
            <a:r>
              <a:rPr lang="en-US" altLang="zh-TW" sz="2000" dirty="0" smtClean="0"/>
              <a:t>{</a:t>
            </a:r>
            <a:r>
              <a:rPr lang="en-US" altLang="zh-TW" sz="2000" dirty="0" err="1" smtClean="0"/>
              <a:t>B,C</a:t>
            </a:r>
            <a:r>
              <a:rPr lang="en-US" altLang="zh-TW" sz="2000" dirty="0" smtClean="0"/>
              <a:t>}, {</a:t>
            </a:r>
            <a:r>
              <a:rPr lang="en-US" altLang="zh-TW" sz="2000" dirty="0" err="1" smtClean="0"/>
              <a:t>A,B</a:t>
            </a:r>
            <a:r>
              <a:rPr lang="en-US" altLang="zh-TW" sz="2000" dirty="0" smtClean="0"/>
              <a:t>}, {</a:t>
            </a:r>
            <a:r>
              <a:rPr lang="en-US" altLang="zh-TW" sz="2000" dirty="0" err="1" smtClean="0"/>
              <a:t>A,D</a:t>
            </a:r>
            <a:r>
              <a:rPr lang="en-US" altLang="zh-TW" sz="2000" dirty="0" smtClean="0"/>
              <a:t>}, {</a:t>
            </a:r>
            <a:r>
              <a:rPr lang="en-US" altLang="zh-TW" sz="2000" dirty="0" err="1" smtClean="0"/>
              <a:t>B,D</a:t>
            </a:r>
            <a:r>
              <a:rPr lang="en-US" altLang="zh-TW" sz="2000" dirty="0" smtClean="0"/>
              <a:t>}, {</a:t>
            </a:r>
            <a:r>
              <a:rPr lang="en-US" altLang="zh-TW" sz="2000" dirty="0" err="1" smtClean="0"/>
              <a:t>A,B,D</a:t>
            </a:r>
            <a:r>
              <a:rPr lang="en-US" altLang="zh-TW" sz="2000" dirty="0" smtClean="0"/>
              <a:t>}</a:t>
            </a:r>
          </a:p>
          <a:p>
            <a:r>
              <a:rPr lang="en-US" altLang="zh-TW" sz="2400" dirty="0"/>
              <a:t>Strong rules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{</a:t>
            </a:r>
            <a:r>
              <a:rPr lang="en-US" altLang="zh-TW" sz="2000" dirty="0" err="1" smtClean="0"/>
              <a:t>A,D</a:t>
            </a:r>
            <a:r>
              <a:rPr lang="en-US" altLang="zh-TW" sz="2000" dirty="0" smtClean="0"/>
              <a:t>} → B(2/3)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B</a:t>
            </a:r>
            <a:r>
              <a:rPr lang="en-US" altLang="zh-TW" sz="2000" dirty="0" smtClean="0"/>
              <a:t> → </a:t>
            </a:r>
            <a:r>
              <a:rPr lang="en-US" altLang="zh-TW" sz="2000" dirty="0"/>
              <a:t>C</a:t>
            </a:r>
            <a:r>
              <a:rPr lang="en-US" altLang="zh-TW" sz="2000" dirty="0" smtClean="0"/>
              <a:t>(2/3)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C</a:t>
            </a:r>
            <a:r>
              <a:rPr lang="en-US" altLang="zh-TW" sz="2000" dirty="0" smtClean="0"/>
              <a:t> → B(2/2)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12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379604"/>
              </p:ext>
            </p:extLst>
          </p:nvPr>
        </p:nvGraphicFramePr>
        <p:xfrm>
          <a:off x="4693085" y="2079323"/>
          <a:ext cx="2584016" cy="20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79">
                  <a:extLst>
                    <a:ext uri="{9D8B030D-6E8A-4147-A177-3AD203B41FA5}">
                      <a16:colId xmlns:a16="http://schemas.microsoft.com/office/drawing/2014/main" val="3795877261"/>
                    </a:ext>
                  </a:extLst>
                </a:gridCol>
                <a:gridCol w="1872737">
                  <a:extLst>
                    <a:ext uri="{9D8B030D-6E8A-4147-A177-3AD203B41FA5}">
                      <a16:colId xmlns:a16="http://schemas.microsoft.com/office/drawing/2014/main" val="3895489634"/>
                    </a:ext>
                  </a:extLst>
                </a:gridCol>
              </a:tblGrid>
              <a:tr h="4086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Tid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Items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545560"/>
                  </a:ext>
                </a:extLst>
              </a:tr>
              <a:tr h="4086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A,B,D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540758"/>
                  </a:ext>
                </a:extLst>
              </a:tr>
              <a:tr h="4086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B,C,E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597220"/>
                  </a:ext>
                </a:extLst>
              </a:tr>
              <a:tr h="4086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A,D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28113"/>
                  </a:ext>
                </a:extLst>
              </a:tr>
              <a:tr h="4086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400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A,B,C,D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3120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118817" y="2872417"/>
            <a:ext cx="2028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min_support</a:t>
            </a:r>
            <a:r>
              <a:rPr lang="en-US" altLang="zh-TW" sz="2000" dirty="0"/>
              <a:t> = 2</a:t>
            </a:r>
          </a:p>
          <a:p>
            <a:r>
              <a:rPr lang="en-US" altLang="zh-TW" sz="2000" dirty="0" err="1"/>
              <a:t>min_conf</a:t>
            </a:r>
            <a:r>
              <a:rPr lang="en-US" altLang="zh-TW" sz="2000" dirty="0"/>
              <a:t> = 2/3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0822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852" y="177802"/>
            <a:ext cx="9785349" cy="852157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/>
              <a:t>Apriori</a:t>
            </a:r>
            <a:r>
              <a:rPr lang="en-US" altLang="zh-TW" sz="3600" dirty="0" smtClean="0"/>
              <a:t> Algorithm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13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843689"/>
              </p:ext>
            </p:extLst>
          </p:nvPr>
        </p:nvGraphicFramePr>
        <p:xfrm>
          <a:off x="1598390" y="2692226"/>
          <a:ext cx="1966514" cy="151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05">
                  <a:extLst>
                    <a:ext uri="{9D8B030D-6E8A-4147-A177-3AD203B41FA5}">
                      <a16:colId xmlns:a16="http://schemas.microsoft.com/office/drawing/2014/main" val="3795877261"/>
                    </a:ext>
                  </a:extLst>
                </a:gridCol>
                <a:gridCol w="1425209">
                  <a:extLst>
                    <a:ext uri="{9D8B030D-6E8A-4147-A177-3AD203B41FA5}">
                      <a16:colId xmlns:a16="http://schemas.microsoft.com/office/drawing/2014/main" val="3895489634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 smtClean="0"/>
                        <a:t>Tid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Items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6654556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100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 smtClean="0"/>
                        <a:t>A,B,D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2854075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200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B,C,E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401959722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300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 smtClean="0"/>
                        <a:t>A,D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3182811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400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 smtClean="0"/>
                        <a:t>A,B,C,D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3699031207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4698338" y="2305999"/>
            <a:ext cx="10795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640982" y="1778501"/>
                <a:ext cx="108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𝑠𝑐𝑎𝑛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82" y="1778501"/>
                <a:ext cx="108164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26399"/>
              </p:ext>
            </p:extLst>
          </p:nvPr>
        </p:nvGraphicFramePr>
        <p:xfrm>
          <a:off x="5842000" y="1369286"/>
          <a:ext cx="1670110" cy="181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006">
                  <a:extLst>
                    <a:ext uri="{9D8B030D-6E8A-4147-A177-3AD203B41FA5}">
                      <a16:colId xmlns:a16="http://schemas.microsoft.com/office/drawing/2014/main" val="3795877261"/>
                    </a:ext>
                  </a:extLst>
                </a:gridCol>
                <a:gridCol w="724104">
                  <a:extLst>
                    <a:ext uri="{9D8B030D-6E8A-4147-A177-3AD203B41FA5}">
                      <a16:colId xmlns:a16="http://schemas.microsoft.com/office/drawing/2014/main" val="3895489634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 smtClean="0"/>
                        <a:t>itemsets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Sup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6654556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{A}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2854075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{B}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401959722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{C}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3182811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ysClr val="windowText" lastClr="000000"/>
                          </a:solidFill>
                        </a:rPr>
                        <a:t>{D}</a:t>
                      </a:r>
                      <a:endParaRPr lang="zh-TW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zh-TW" altLang="en-US" sz="15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31207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{E}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99842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7707888" y="2278955"/>
            <a:ext cx="5916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24125"/>
              </p:ext>
            </p:extLst>
          </p:nvPr>
        </p:nvGraphicFramePr>
        <p:xfrm>
          <a:off x="8444346" y="1507345"/>
          <a:ext cx="1670110" cy="151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006">
                  <a:extLst>
                    <a:ext uri="{9D8B030D-6E8A-4147-A177-3AD203B41FA5}">
                      <a16:colId xmlns:a16="http://schemas.microsoft.com/office/drawing/2014/main" val="3795877261"/>
                    </a:ext>
                  </a:extLst>
                </a:gridCol>
                <a:gridCol w="724104">
                  <a:extLst>
                    <a:ext uri="{9D8B030D-6E8A-4147-A177-3AD203B41FA5}">
                      <a16:colId xmlns:a16="http://schemas.microsoft.com/office/drawing/2014/main" val="3895489634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 smtClean="0"/>
                        <a:t>Itemsets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Sup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6654556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{A}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2854075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{B}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401959722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{C}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3182811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{D}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235998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099450" y="1123065"/>
                <a:ext cx="60279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450" y="1123065"/>
                <a:ext cx="60279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34323"/>
              </p:ext>
            </p:extLst>
          </p:nvPr>
        </p:nvGraphicFramePr>
        <p:xfrm>
          <a:off x="3694975" y="3450284"/>
          <a:ext cx="946006" cy="2122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006">
                  <a:extLst>
                    <a:ext uri="{9D8B030D-6E8A-4147-A177-3AD203B41FA5}">
                      <a16:colId xmlns:a16="http://schemas.microsoft.com/office/drawing/2014/main" val="3795877261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 smtClean="0"/>
                        <a:t>Itemsets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6654556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{A,B}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2854075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{A,C}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401959722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A,D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3182811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{B,C}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23599842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B,D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19408073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C,D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244293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510695" y="3078017"/>
                <a:ext cx="61177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695" y="3078017"/>
                <a:ext cx="6117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06606"/>
              </p:ext>
            </p:extLst>
          </p:nvPr>
        </p:nvGraphicFramePr>
        <p:xfrm>
          <a:off x="5842000" y="3573980"/>
          <a:ext cx="1670110" cy="2122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006">
                  <a:extLst>
                    <a:ext uri="{9D8B030D-6E8A-4147-A177-3AD203B41FA5}">
                      <a16:colId xmlns:a16="http://schemas.microsoft.com/office/drawing/2014/main" val="3795877261"/>
                    </a:ext>
                  </a:extLst>
                </a:gridCol>
                <a:gridCol w="724104">
                  <a:extLst>
                    <a:ext uri="{9D8B030D-6E8A-4147-A177-3AD203B41FA5}">
                      <a16:colId xmlns:a16="http://schemas.microsoft.com/office/drawing/2014/main" val="3895489634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 smtClean="0"/>
                        <a:t>Itemsets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Sup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6654556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tx1"/>
                          </a:solidFill>
                        </a:rPr>
                        <a:t>{A,B}</a:t>
                      </a:r>
                      <a:endParaRPr lang="zh-TW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54075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{A,C}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59722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altLang="zh-TW" sz="1500" dirty="0" err="1" smtClean="0">
                          <a:solidFill>
                            <a:schemeClr val="tx1"/>
                          </a:solidFill>
                        </a:rPr>
                        <a:t>A,D</a:t>
                      </a:r>
                      <a:r>
                        <a:rPr lang="en-US" altLang="zh-TW" sz="1500" dirty="0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zh-TW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2811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500" kern="1200" dirty="0" smtClean="0"/>
                        <a:t>{B,C}</a:t>
                      </a:r>
                      <a:endParaRPr lang="zh-TW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1500" kern="1200" dirty="0" smtClean="0"/>
                        <a:t>2</a:t>
                      </a:r>
                      <a:endParaRPr lang="zh-TW" altLang="en-US" sz="15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3699031207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B,D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23599842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en-US" altLang="zh-TW" sz="1500" dirty="0" err="1" smtClean="0">
                          <a:solidFill>
                            <a:schemeClr val="bg1"/>
                          </a:solidFill>
                        </a:rPr>
                        <a:t>C,D</a:t>
                      </a:r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72729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712236"/>
              </p:ext>
            </p:extLst>
          </p:nvPr>
        </p:nvGraphicFramePr>
        <p:xfrm>
          <a:off x="8444346" y="3705059"/>
          <a:ext cx="1670110" cy="151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006">
                  <a:extLst>
                    <a:ext uri="{9D8B030D-6E8A-4147-A177-3AD203B41FA5}">
                      <a16:colId xmlns:a16="http://schemas.microsoft.com/office/drawing/2014/main" val="3795877261"/>
                    </a:ext>
                  </a:extLst>
                </a:gridCol>
                <a:gridCol w="724104">
                  <a:extLst>
                    <a:ext uri="{9D8B030D-6E8A-4147-A177-3AD203B41FA5}">
                      <a16:colId xmlns:a16="http://schemas.microsoft.com/office/drawing/2014/main" val="3895489634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 smtClean="0"/>
                        <a:t>Itemsets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Sup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6654556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A,B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2854075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A,D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401959722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B,C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3182811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B,D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235998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114456" y="3316661"/>
                <a:ext cx="61177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456" y="3316661"/>
                <a:ext cx="61177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17503"/>
              </p:ext>
            </p:extLst>
          </p:nvPr>
        </p:nvGraphicFramePr>
        <p:xfrm>
          <a:off x="3658618" y="1288103"/>
          <a:ext cx="946006" cy="181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006">
                  <a:extLst>
                    <a:ext uri="{9D8B030D-6E8A-4147-A177-3AD203B41FA5}">
                      <a16:colId xmlns:a16="http://schemas.microsoft.com/office/drawing/2014/main" val="3795877261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 smtClean="0"/>
                        <a:t>Itemsets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6654556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{A}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2854075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{B}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401959722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{C}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3182811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{D}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23599842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{E}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1940807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474192" y="1181328"/>
                <a:ext cx="60407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192" y="1181328"/>
                <a:ext cx="604076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996017"/>
              </p:ext>
            </p:extLst>
          </p:nvPr>
        </p:nvGraphicFramePr>
        <p:xfrm>
          <a:off x="3662729" y="5915686"/>
          <a:ext cx="97704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042">
                  <a:extLst>
                    <a:ext uri="{9D8B030D-6E8A-4147-A177-3AD203B41FA5}">
                      <a16:colId xmlns:a16="http://schemas.microsoft.com/office/drawing/2014/main" val="4079507303"/>
                    </a:ext>
                  </a:extLst>
                </a:gridCol>
              </a:tblGrid>
              <a:tr h="266876">
                <a:tc>
                  <a:txBody>
                    <a:bodyPr/>
                    <a:lstStyle/>
                    <a:p>
                      <a:r>
                        <a:rPr lang="en-US" altLang="zh-TW" sz="1500" dirty="0" err="1" smtClean="0"/>
                        <a:t>Itemsets</a:t>
                      </a:r>
                      <a:endParaRPr lang="zh-TW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85526"/>
                  </a:ext>
                </a:extLst>
              </a:tr>
              <a:tr h="266876">
                <a:tc>
                  <a:txBody>
                    <a:bodyPr/>
                    <a:lstStyle/>
                    <a:p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A,B,D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51711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4720176" y="4615804"/>
            <a:ext cx="10795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639770" y="4055324"/>
                <a:ext cx="113806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𝑛𝑑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𝑠𝑐𝑎𝑛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770" y="4055324"/>
                <a:ext cx="1138068" cy="3742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/>
          <p:cNvCxnSpPr/>
          <p:nvPr/>
        </p:nvCxnSpPr>
        <p:spPr>
          <a:xfrm>
            <a:off x="4668075" y="6353455"/>
            <a:ext cx="11485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659006" y="5880264"/>
                <a:ext cx="1118832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𝑟𝑑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𝑠𝑐𝑎𝑛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06" y="5880264"/>
                <a:ext cx="1118832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76239"/>
              </p:ext>
            </p:extLst>
          </p:nvPr>
        </p:nvGraphicFramePr>
        <p:xfrm>
          <a:off x="5842001" y="5912346"/>
          <a:ext cx="1517503" cy="88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461">
                  <a:extLst>
                    <a:ext uri="{9D8B030D-6E8A-4147-A177-3AD203B41FA5}">
                      <a16:colId xmlns:a16="http://schemas.microsoft.com/office/drawing/2014/main" val="4079507303"/>
                    </a:ext>
                  </a:extLst>
                </a:gridCol>
                <a:gridCol w="549042">
                  <a:extLst>
                    <a:ext uri="{9D8B030D-6E8A-4147-A177-3AD203B41FA5}">
                      <a16:colId xmlns:a16="http://schemas.microsoft.com/office/drawing/2014/main" val="923816766"/>
                    </a:ext>
                  </a:extLst>
                </a:gridCol>
              </a:tblGrid>
              <a:tr h="1977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Itemsets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Sup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extLst>
                  <a:ext uri="{0D108BD9-81ED-4DB2-BD59-A6C34878D82A}">
                    <a16:rowId xmlns:a16="http://schemas.microsoft.com/office/drawing/2014/main" val="1156785526"/>
                  </a:ext>
                </a:extLst>
              </a:tr>
              <a:tr h="317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{</a:t>
                      </a:r>
                      <a:r>
                        <a:rPr lang="en-US" altLang="zh-TW" sz="1600" dirty="0" err="1" smtClean="0"/>
                        <a:t>A,B,D</a:t>
                      </a:r>
                      <a:r>
                        <a:rPr lang="en-US" altLang="zh-TW" sz="1600" dirty="0" smtClean="0"/>
                        <a:t>}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extLst>
                  <a:ext uri="{0D108BD9-81ED-4DB2-BD59-A6C34878D82A}">
                    <a16:rowId xmlns:a16="http://schemas.microsoft.com/office/drawing/2014/main" val="3975651711"/>
                  </a:ext>
                </a:extLst>
              </a:tr>
            </a:tbl>
          </a:graphicData>
        </a:graphic>
      </p:graphicFrame>
      <p:cxnSp>
        <p:nvCxnSpPr>
          <p:cNvPr id="27" name="直線單箭頭接點 26"/>
          <p:cNvCxnSpPr/>
          <p:nvPr/>
        </p:nvCxnSpPr>
        <p:spPr>
          <a:xfrm>
            <a:off x="7776880" y="4576333"/>
            <a:ext cx="5916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7477495" y="3047027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/>
              <a:t>Infrequent</a:t>
            </a:r>
          </a:p>
          <a:p>
            <a:r>
              <a:rPr lang="en-US" altLang="zh-TW" i="1" dirty="0" err="1"/>
              <a:t>Itemsets</a:t>
            </a:r>
            <a:endParaRPr lang="en-US" altLang="zh-TW" i="1" dirty="0"/>
          </a:p>
          <a:p>
            <a:r>
              <a:rPr lang="en-US" altLang="zh-TW" i="1" dirty="0"/>
              <a:t>pruning</a:t>
            </a:r>
            <a:endParaRPr lang="zh-TW" altLang="en-US" i="1" dirty="0"/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16392"/>
              </p:ext>
            </p:extLst>
          </p:nvPr>
        </p:nvGraphicFramePr>
        <p:xfrm>
          <a:off x="8072692" y="5932824"/>
          <a:ext cx="1517503" cy="88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461">
                  <a:extLst>
                    <a:ext uri="{9D8B030D-6E8A-4147-A177-3AD203B41FA5}">
                      <a16:colId xmlns:a16="http://schemas.microsoft.com/office/drawing/2014/main" val="4079507303"/>
                    </a:ext>
                  </a:extLst>
                </a:gridCol>
                <a:gridCol w="549042">
                  <a:extLst>
                    <a:ext uri="{9D8B030D-6E8A-4147-A177-3AD203B41FA5}">
                      <a16:colId xmlns:a16="http://schemas.microsoft.com/office/drawing/2014/main" val="923816766"/>
                    </a:ext>
                  </a:extLst>
                </a:gridCol>
              </a:tblGrid>
              <a:tr h="317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Itemsets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Sup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extLst>
                  <a:ext uri="{0D108BD9-81ED-4DB2-BD59-A6C34878D82A}">
                    <a16:rowId xmlns:a16="http://schemas.microsoft.com/office/drawing/2014/main" val="1156785526"/>
                  </a:ext>
                </a:extLst>
              </a:tr>
              <a:tr h="317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{</a:t>
                      </a:r>
                      <a:r>
                        <a:rPr lang="en-US" altLang="zh-TW" sz="1600" dirty="0" err="1" smtClean="0"/>
                        <a:t>A,B,D</a:t>
                      </a:r>
                      <a:r>
                        <a:rPr lang="en-US" altLang="zh-TW" sz="1600" dirty="0" smtClean="0"/>
                        <a:t>}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extLst>
                  <a:ext uri="{0D108BD9-81ED-4DB2-BD59-A6C34878D82A}">
                    <a16:rowId xmlns:a16="http://schemas.microsoft.com/office/drawing/2014/main" val="3975651711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>
            <a:off x="7428855" y="6275080"/>
            <a:ext cx="59162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477496" y="5589453"/>
                <a:ext cx="61048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496" y="5589453"/>
                <a:ext cx="610487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493798" y="5419729"/>
                <a:ext cx="61177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798" y="5419729"/>
                <a:ext cx="611770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字方塊 33"/>
          <p:cNvSpPr txBox="1"/>
          <p:nvPr/>
        </p:nvSpPr>
        <p:spPr>
          <a:xfrm>
            <a:off x="1924394" y="439166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Database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8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Candidate Generation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Step 1: self-joining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Step </a:t>
                </a:r>
                <a:r>
                  <a:rPr lang="en-US" altLang="zh-TW" dirty="0"/>
                  <a:t>2: pruning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" t="-9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14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77381"/>
              </p:ext>
            </p:extLst>
          </p:nvPr>
        </p:nvGraphicFramePr>
        <p:xfrm>
          <a:off x="3005042" y="2213563"/>
          <a:ext cx="1670110" cy="151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006">
                  <a:extLst>
                    <a:ext uri="{9D8B030D-6E8A-4147-A177-3AD203B41FA5}">
                      <a16:colId xmlns:a16="http://schemas.microsoft.com/office/drawing/2014/main" val="3795877261"/>
                    </a:ext>
                  </a:extLst>
                </a:gridCol>
                <a:gridCol w="724104">
                  <a:extLst>
                    <a:ext uri="{9D8B030D-6E8A-4147-A177-3AD203B41FA5}">
                      <a16:colId xmlns:a16="http://schemas.microsoft.com/office/drawing/2014/main" val="3895489634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 smtClean="0"/>
                        <a:t>Itemsets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Sup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6654556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A,B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2854075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A,D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401959722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B,C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3182811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B,D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2359984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716553"/>
              </p:ext>
            </p:extLst>
          </p:nvPr>
        </p:nvGraphicFramePr>
        <p:xfrm>
          <a:off x="8051759" y="2471242"/>
          <a:ext cx="1133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435">
                  <a:extLst>
                    <a:ext uri="{9D8B030D-6E8A-4147-A177-3AD203B41FA5}">
                      <a16:colId xmlns:a16="http://schemas.microsoft.com/office/drawing/2014/main" val="407950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Itemsets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8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</a:t>
                      </a:r>
                      <a:r>
                        <a:rPr lang="en-US" altLang="zh-TW" dirty="0" err="1" smtClean="0"/>
                        <a:t>A,B,D</a:t>
                      </a:r>
                      <a:r>
                        <a:rPr lang="en-US" altLang="zh-TW" dirty="0" smtClean="0"/>
                        <a:t>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5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</a:t>
                      </a:r>
                      <a:r>
                        <a:rPr lang="en-US" altLang="zh-TW" dirty="0" err="1" smtClean="0"/>
                        <a:t>B,C,D</a:t>
                      </a:r>
                      <a:r>
                        <a:rPr lang="en-US" altLang="zh-TW" dirty="0" smtClean="0"/>
                        <a:t>}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5701723" y="2986029"/>
            <a:ext cx="10795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939514" y="2493147"/>
                <a:ext cx="2603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14" y="2493147"/>
                <a:ext cx="2603918" cy="276999"/>
              </a:xfrm>
              <a:prstGeom prst="rect">
                <a:avLst/>
              </a:prstGeom>
              <a:blipFill>
                <a:blip r:embed="rId3"/>
                <a:stretch>
                  <a:fillRect t="-2222" r="-2810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39515" y="3214808"/>
                <a:ext cx="2614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515" y="3214808"/>
                <a:ext cx="2614049" cy="276999"/>
              </a:xfrm>
              <a:prstGeom prst="rect">
                <a:avLst/>
              </a:prstGeom>
              <a:blipFill>
                <a:blip r:embed="rId4"/>
                <a:stretch>
                  <a:fillRect r="-2797" b="-391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572"/>
              </p:ext>
            </p:extLst>
          </p:nvPr>
        </p:nvGraphicFramePr>
        <p:xfrm>
          <a:off x="3359785" y="4783183"/>
          <a:ext cx="113343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435">
                  <a:extLst>
                    <a:ext uri="{9D8B030D-6E8A-4147-A177-3AD203B41FA5}">
                      <a16:colId xmlns:a16="http://schemas.microsoft.com/office/drawing/2014/main" val="407950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Itemsets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8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</a:t>
                      </a:r>
                      <a:r>
                        <a:rPr lang="en-US" altLang="zh-TW" dirty="0" err="1" smtClean="0"/>
                        <a:t>A,B,D</a:t>
                      </a:r>
                      <a:r>
                        <a:rPr lang="en-US" altLang="zh-TW" dirty="0" smtClean="0"/>
                        <a:t>}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51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{</a:t>
                      </a:r>
                      <a:r>
                        <a:rPr lang="en-US" altLang="zh-TW" dirty="0" err="1" smtClean="0"/>
                        <a:t>B,C,D</a:t>
                      </a:r>
                      <a:r>
                        <a:rPr lang="en-US" altLang="zh-TW" dirty="0" smtClean="0"/>
                        <a:t>}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>
            <a:off x="5297719" y="5426992"/>
            <a:ext cx="10795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545997"/>
              </p:ext>
            </p:extLst>
          </p:nvPr>
        </p:nvGraphicFramePr>
        <p:xfrm>
          <a:off x="7543433" y="5025721"/>
          <a:ext cx="1517503" cy="88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461">
                  <a:extLst>
                    <a:ext uri="{9D8B030D-6E8A-4147-A177-3AD203B41FA5}">
                      <a16:colId xmlns:a16="http://schemas.microsoft.com/office/drawing/2014/main" val="4079507303"/>
                    </a:ext>
                  </a:extLst>
                </a:gridCol>
                <a:gridCol w="549042">
                  <a:extLst>
                    <a:ext uri="{9D8B030D-6E8A-4147-A177-3AD203B41FA5}">
                      <a16:colId xmlns:a16="http://schemas.microsoft.com/office/drawing/2014/main" val="923816766"/>
                    </a:ext>
                  </a:extLst>
                </a:gridCol>
              </a:tblGrid>
              <a:tr h="317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Itemsets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Sup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extLst>
                  <a:ext uri="{0D108BD9-81ED-4DB2-BD59-A6C34878D82A}">
                    <a16:rowId xmlns:a16="http://schemas.microsoft.com/office/drawing/2014/main" val="1156785526"/>
                  </a:ext>
                </a:extLst>
              </a:tr>
              <a:tr h="317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{</a:t>
                      </a:r>
                      <a:r>
                        <a:rPr lang="en-US" altLang="zh-TW" sz="1600" dirty="0" err="1" smtClean="0"/>
                        <a:t>A,B,D</a:t>
                      </a:r>
                      <a:r>
                        <a:rPr lang="en-US" altLang="zh-TW" sz="1600" dirty="0" smtClean="0"/>
                        <a:t>}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extLst>
                  <a:ext uri="{0D108BD9-81ED-4DB2-BD59-A6C34878D82A}">
                    <a16:rowId xmlns:a16="http://schemas.microsoft.com/office/drawing/2014/main" val="397565171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943422" y="483306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{</a:t>
            </a:r>
            <a:r>
              <a:rPr lang="en-US" altLang="zh-TW" dirty="0" err="1"/>
              <a:t>C,D</a:t>
            </a:r>
            <a:r>
              <a:rPr lang="en-US" altLang="zh-TW" dirty="0"/>
              <a:t>} is infrequent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4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Downward </a:t>
            </a:r>
            <a:r>
              <a:rPr lang="en-US" altLang="zh-TW" sz="3600" dirty="0"/>
              <a:t>C</a:t>
            </a:r>
            <a:r>
              <a:rPr lang="en-US" altLang="zh-TW" sz="3600" dirty="0" smtClean="0"/>
              <a:t>losure Property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Any subset of a frequent </a:t>
            </a:r>
            <a:r>
              <a:rPr lang="en-US" altLang="zh-TW" sz="2400" dirty="0" err="1"/>
              <a:t>itemset</a:t>
            </a:r>
            <a:r>
              <a:rPr lang="en-US" altLang="zh-TW" sz="2400" dirty="0"/>
              <a:t> must be </a:t>
            </a:r>
            <a:r>
              <a:rPr lang="en-US" altLang="zh-TW" sz="2400" dirty="0" smtClean="0"/>
              <a:t>frequent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r>
              <a:rPr lang="en-US" altLang="zh-TW" sz="2400" dirty="0" smtClean="0"/>
              <a:t>If </a:t>
            </a:r>
            <a:r>
              <a:rPr lang="en-US" altLang="zh-TW" sz="2400" dirty="0"/>
              <a:t>there is any </a:t>
            </a:r>
            <a:r>
              <a:rPr lang="en-US" altLang="zh-TW" sz="2400" dirty="0" err="1"/>
              <a:t>itemset</a:t>
            </a:r>
            <a:r>
              <a:rPr lang="en-US" altLang="zh-TW" sz="2400" dirty="0"/>
              <a:t> which is infrequent, </a:t>
            </a:r>
            <a:r>
              <a:rPr lang="en-US" altLang="zh-TW" sz="2400" dirty="0" smtClean="0"/>
              <a:t>its superset </a:t>
            </a:r>
            <a:r>
              <a:rPr lang="en-US" altLang="zh-TW" sz="2400" dirty="0"/>
              <a:t>should not be frequent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15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02312"/>
              </p:ext>
            </p:extLst>
          </p:nvPr>
        </p:nvGraphicFramePr>
        <p:xfrm>
          <a:off x="2969343" y="2695531"/>
          <a:ext cx="1786610" cy="64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03">
                  <a:extLst>
                    <a:ext uri="{9D8B030D-6E8A-4147-A177-3AD203B41FA5}">
                      <a16:colId xmlns:a16="http://schemas.microsoft.com/office/drawing/2014/main" val="4079507303"/>
                    </a:ext>
                  </a:extLst>
                </a:gridCol>
                <a:gridCol w="646407">
                  <a:extLst>
                    <a:ext uri="{9D8B030D-6E8A-4147-A177-3AD203B41FA5}">
                      <a16:colId xmlns:a16="http://schemas.microsoft.com/office/drawing/2014/main" val="923816766"/>
                    </a:ext>
                  </a:extLst>
                </a:gridCol>
              </a:tblGrid>
              <a:tr h="317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Itemsets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Sup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extLst>
                  <a:ext uri="{0D108BD9-81ED-4DB2-BD59-A6C34878D82A}">
                    <a16:rowId xmlns:a16="http://schemas.microsoft.com/office/drawing/2014/main" val="1156785526"/>
                  </a:ext>
                </a:extLst>
              </a:tr>
              <a:tr h="3176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{</a:t>
                      </a:r>
                      <a:r>
                        <a:rPr lang="en-US" altLang="zh-TW" sz="1600" dirty="0" err="1" smtClean="0"/>
                        <a:t>A,B,D</a:t>
                      </a:r>
                      <a:r>
                        <a:rPr lang="en-US" altLang="zh-TW" sz="1600" dirty="0" smtClean="0"/>
                        <a:t>}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77870" marR="77870" marT="38935" marB="38935"/>
                </a:tc>
                <a:extLst>
                  <a:ext uri="{0D108BD9-81ED-4DB2-BD59-A6C34878D82A}">
                    <a16:rowId xmlns:a16="http://schemas.microsoft.com/office/drawing/2014/main" val="397565171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06161"/>
              </p:ext>
            </p:extLst>
          </p:nvPr>
        </p:nvGraphicFramePr>
        <p:xfrm>
          <a:off x="5406418" y="2259184"/>
          <a:ext cx="1670110" cy="151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006">
                  <a:extLst>
                    <a:ext uri="{9D8B030D-6E8A-4147-A177-3AD203B41FA5}">
                      <a16:colId xmlns:a16="http://schemas.microsoft.com/office/drawing/2014/main" val="3795877261"/>
                    </a:ext>
                  </a:extLst>
                </a:gridCol>
                <a:gridCol w="724104">
                  <a:extLst>
                    <a:ext uri="{9D8B030D-6E8A-4147-A177-3AD203B41FA5}">
                      <a16:colId xmlns:a16="http://schemas.microsoft.com/office/drawing/2014/main" val="3895489634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 smtClean="0"/>
                        <a:t>Itemsets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Sup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6654556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en-US" altLang="zh-TW" sz="1500" dirty="0" err="1" smtClean="0">
                          <a:solidFill>
                            <a:schemeClr val="bg1"/>
                          </a:solidFill>
                        </a:rPr>
                        <a:t>A,B</a:t>
                      </a:r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54075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en-US" altLang="zh-TW" sz="1500" dirty="0" err="1" smtClean="0">
                          <a:solidFill>
                            <a:schemeClr val="bg1"/>
                          </a:solidFill>
                        </a:rPr>
                        <a:t>A,D</a:t>
                      </a:r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59722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</a:t>
                      </a:r>
                      <a:r>
                        <a:rPr lang="en-US" altLang="zh-TW" sz="1500" dirty="0" err="1" smtClean="0"/>
                        <a:t>B,C</a:t>
                      </a:r>
                      <a:r>
                        <a:rPr lang="en-US" altLang="zh-TW" sz="1500" dirty="0" smtClean="0"/>
                        <a:t>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3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3182811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{</a:t>
                      </a:r>
                      <a:r>
                        <a:rPr lang="en-US" altLang="zh-TW" sz="1500" dirty="0" err="1" smtClean="0">
                          <a:solidFill>
                            <a:schemeClr val="bg1"/>
                          </a:solidFill>
                        </a:rPr>
                        <a:t>B,D</a:t>
                      </a:r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}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9984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16578"/>
              </p:ext>
            </p:extLst>
          </p:nvPr>
        </p:nvGraphicFramePr>
        <p:xfrm>
          <a:off x="8109824" y="2259183"/>
          <a:ext cx="1670110" cy="151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006">
                  <a:extLst>
                    <a:ext uri="{9D8B030D-6E8A-4147-A177-3AD203B41FA5}">
                      <a16:colId xmlns:a16="http://schemas.microsoft.com/office/drawing/2014/main" val="3795877261"/>
                    </a:ext>
                  </a:extLst>
                </a:gridCol>
                <a:gridCol w="724104">
                  <a:extLst>
                    <a:ext uri="{9D8B030D-6E8A-4147-A177-3AD203B41FA5}">
                      <a16:colId xmlns:a16="http://schemas.microsoft.com/office/drawing/2014/main" val="3895489634"/>
                    </a:ext>
                  </a:extLst>
                </a:gridCol>
              </a:tblGrid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err="1" smtClean="0"/>
                        <a:t>Itemsets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Sup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156654556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{A}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540758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{B}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597220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{C}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/>
                        <a:t>2</a:t>
                      </a:r>
                      <a:endParaRPr lang="zh-TW" altLang="en-US" sz="1500" dirty="0"/>
                    </a:p>
                  </a:txBody>
                  <a:tcPr marL="74308" marR="74308" marT="37154" marB="37154"/>
                </a:tc>
                <a:extLst>
                  <a:ext uri="{0D108BD9-81ED-4DB2-BD59-A6C34878D82A}">
                    <a16:rowId xmlns:a16="http://schemas.microsoft.com/office/drawing/2014/main" val="831828113"/>
                  </a:ext>
                </a:extLst>
              </a:tr>
              <a:tr h="3032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{D}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308" marR="74308" marT="37154" marB="37154">
                    <a:solidFill>
                      <a:srgbClr val="6AA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99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0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Sequential </a:t>
            </a:r>
            <a:r>
              <a:rPr lang="en-US" altLang="zh-TW" sz="3600" dirty="0" smtClean="0"/>
              <a:t>Pattern </a:t>
            </a:r>
            <a:r>
              <a:rPr lang="en-US" altLang="zh-TW" sz="3600" dirty="0"/>
              <a:t>M</a:t>
            </a:r>
            <a:r>
              <a:rPr lang="en-US" altLang="zh-TW" sz="3600" dirty="0" smtClean="0"/>
              <a:t>ining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2701" y="1476376"/>
            <a:ext cx="7903029" cy="677637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Mining </a:t>
            </a:r>
            <a:r>
              <a:rPr lang="en-US" altLang="zh-TW" sz="2400" dirty="0" smtClean="0"/>
              <a:t>sequential implications between items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16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07282"/>
              </p:ext>
            </p:extLst>
          </p:nvPr>
        </p:nvGraphicFramePr>
        <p:xfrm>
          <a:off x="3800043" y="2154012"/>
          <a:ext cx="48828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834">
                  <a:extLst>
                    <a:ext uri="{9D8B030D-6E8A-4147-A177-3AD203B41FA5}">
                      <a16:colId xmlns:a16="http://schemas.microsoft.com/office/drawing/2014/main" val="2975444352"/>
                    </a:ext>
                  </a:extLst>
                </a:gridCol>
                <a:gridCol w="4140026">
                  <a:extLst>
                    <a:ext uri="{9D8B030D-6E8A-4147-A177-3AD203B41FA5}">
                      <a16:colId xmlns:a16="http://schemas.microsoft.com/office/drawing/2014/main" val="2691463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Sequences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0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&lt;(1) (2,5) (3) (4)&gt;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4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&lt;(1) (3) (4) (2),(3,5)&gt;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&lt;(1,3,5) (4) (2) (3)&gt;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&lt;(1) (3) (5)&gt;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0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&lt;(4)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(3,5,6)&gt;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9192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269893" y="4538944"/>
            <a:ext cx="2028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min_support</a:t>
            </a:r>
            <a:r>
              <a:rPr lang="en-US" altLang="zh-TW" sz="2000" dirty="0"/>
              <a:t> = 2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429645" y="5068169"/>
            <a:ext cx="5181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Some frequent sequential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{1,4,2,3},{1,3,5},{4,5}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92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852" y="176210"/>
            <a:ext cx="9785349" cy="1239837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The Steps of </a:t>
            </a:r>
            <a:r>
              <a:rPr lang="en-US" altLang="zh-TW" sz="3600" dirty="0" err="1" smtClean="0"/>
              <a:t>Apriori</a:t>
            </a:r>
            <a:r>
              <a:rPr lang="en-US" altLang="zh-TW" sz="3600" dirty="0" smtClean="0"/>
              <a:t>-like Algorithm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1. Sort </a:t>
            </a:r>
            <a:r>
              <a:rPr lang="en-US" altLang="zh-TW" sz="2400" dirty="0" smtClean="0"/>
              <a:t>phase</a:t>
            </a:r>
          </a:p>
          <a:p>
            <a:pPr lvl="1"/>
            <a:r>
              <a:rPr lang="en-US" altLang="zh-TW" sz="2000" dirty="0" smtClean="0"/>
              <a:t> </a:t>
            </a:r>
            <a:r>
              <a:rPr lang="en-US" altLang="zh-TW" sz="2000" dirty="0"/>
              <a:t>Sort the </a:t>
            </a:r>
            <a:r>
              <a:rPr lang="en-US" altLang="zh-TW" sz="2000" dirty="0" smtClean="0"/>
              <a:t>database</a:t>
            </a:r>
          </a:p>
          <a:p>
            <a:pPr lvl="1"/>
            <a:r>
              <a:rPr lang="en-US" altLang="zh-TW" sz="2000" dirty="0" smtClean="0"/>
              <a:t>Customer </a:t>
            </a:r>
            <a:r>
              <a:rPr lang="en-US" altLang="zh-TW" sz="2000" dirty="0"/>
              <a:t>id as the primary key and time as </a:t>
            </a:r>
            <a:r>
              <a:rPr lang="en-US" altLang="zh-TW" sz="2000" dirty="0" smtClean="0"/>
              <a:t>the second key</a:t>
            </a:r>
          </a:p>
          <a:p>
            <a:r>
              <a:rPr lang="en-US" altLang="zh-TW" sz="2400" dirty="0" smtClean="0"/>
              <a:t>2</a:t>
            </a:r>
            <a:r>
              <a:rPr lang="en-US" altLang="zh-TW" sz="2400" dirty="0"/>
              <a:t>. </a:t>
            </a:r>
            <a:r>
              <a:rPr lang="en-US" altLang="zh-TW" sz="2400" dirty="0" err="1"/>
              <a:t>Litemset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phase</a:t>
            </a:r>
          </a:p>
          <a:p>
            <a:pPr lvl="1"/>
            <a:r>
              <a:rPr lang="en-US" altLang="zh-TW" sz="2000" dirty="0" smtClean="0"/>
              <a:t> </a:t>
            </a:r>
            <a:r>
              <a:rPr lang="en-US" altLang="zh-TW" sz="2000" dirty="0"/>
              <a:t>Count the frequency of the </a:t>
            </a:r>
            <a:r>
              <a:rPr lang="en-US" altLang="zh-TW" sz="2000" dirty="0" err="1" smtClean="0"/>
              <a:t>itemset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fraction of customers who bought </a:t>
            </a:r>
            <a:r>
              <a:rPr lang="en-US" altLang="zh-TW" sz="2000" dirty="0" smtClean="0"/>
              <a:t>the </a:t>
            </a:r>
            <a:r>
              <a:rPr lang="en-US" altLang="zh-TW" sz="2000" dirty="0" err="1" smtClean="0"/>
              <a:t>itemset</a:t>
            </a:r>
            <a:endParaRPr lang="en-US" altLang="zh-TW" sz="2000" dirty="0" smtClean="0"/>
          </a:p>
          <a:p>
            <a:endParaRPr lang="en-US" altLang="zh-TW" sz="24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17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Steps of </a:t>
            </a:r>
            <a:br>
              <a:rPr lang="en-US" altLang="zh-TW" dirty="0"/>
            </a:br>
            <a:r>
              <a:rPr lang="en-US" altLang="zh-TW" dirty="0" err="1"/>
              <a:t>Apriori</a:t>
            </a:r>
            <a:r>
              <a:rPr lang="en-US" altLang="zh-TW" dirty="0"/>
              <a:t>-like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3. Transformation </a:t>
            </a:r>
            <a:r>
              <a:rPr lang="en-US" altLang="zh-TW" sz="2400" dirty="0" smtClean="0"/>
              <a:t>phase</a:t>
            </a:r>
          </a:p>
          <a:p>
            <a:pPr lvl="1"/>
            <a:r>
              <a:rPr lang="en-US" altLang="zh-TW" sz="2000" dirty="0" smtClean="0"/>
              <a:t> </a:t>
            </a:r>
            <a:r>
              <a:rPr lang="en-US" altLang="zh-TW" sz="2000" dirty="0"/>
              <a:t>Transform each </a:t>
            </a:r>
            <a:r>
              <a:rPr lang="en-US" altLang="zh-TW" sz="2000" dirty="0" err="1"/>
              <a:t>tx</a:t>
            </a:r>
            <a:r>
              <a:rPr lang="en-US" altLang="zh-TW" sz="2000" dirty="0"/>
              <a:t> to all </a:t>
            </a:r>
            <a:r>
              <a:rPr lang="en-US" altLang="zh-TW" sz="2000" dirty="0" err="1"/>
              <a:t>litemsets</a:t>
            </a:r>
            <a:r>
              <a:rPr lang="en-US" altLang="zh-TW" sz="2000" dirty="0"/>
              <a:t> in the form of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C01</a:t>
            </a:r>
            <a:r>
              <a:rPr lang="en-US" altLang="zh-TW" sz="2400" dirty="0"/>
              <a:t>: &lt;(1,5) (2) (3) (4</a:t>
            </a:r>
            <a:r>
              <a:rPr lang="en-US" altLang="zh-TW" sz="2400" dirty="0" smtClean="0"/>
              <a:t>)&gt;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en-US" altLang="zh-TW" sz="2400" dirty="0" smtClean="0"/>
              <a:t>	</a:t>
            </a:r>
            <a:r>
              <a:rPr lang="en-US" altLang="zh-TW" sz="2400" dirty="0" err="1" smtClean="0"/>
              <a:t>C02</a:t>
            </a:r>
            <a:r>
              <a:rPr lang="en-US" altLang="zh-TW" sz="2400" dirty="0"/>
              <a:t>: &lt;(1) (3) (4) (3,5)&gt;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C03</a:t>
            </a:r>
            <a:r>
              <a:rPr lang="en-US" altLang="zh-TW" sz="2400" dirty="0"/>
              <a:t>: &lt;(1) (2) (3) (4)&gt;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C04</a:t>
            </a:r>
            <a:r>
              <a:rPr lang="en-US" altLang="zh-TW" sz="2400" dirty="0"/>
              <a:t>: &lt;(1) (3) (5)&gt;</a:t>
            </a:r>
          </a:p>
          <a:p>
            <a:pPr marL="0" indent="0">
              <a:buNone/>
            </a:pPr>
            <a:r>
              <a:rPr lang="en-US" altLang="zh-TW" sz="2400" dirty="0" smtClean="0"/>
              <a:t>		</a:t>
            </a:r>
            <a:r>
              <a:rPr lang="en-US" altLang="zh-TW" sz="2400" dirty="0" err="1" smtClean="0"/>
              <a:t>C05</a:t>
            </a:r>
            <a:r>
              <a:rPr lang="en-US" altLang="zh-TW" sz="2400" dirty="0"/>
              <a:t>: &lt;(4) (5)&gt;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18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19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05652"/>
              </p:ext>
            </p:extLst>
          </p:nvPr>
        </p:nvGraphicFramePr>
        <p:xfrm>
          <a:off x="2039561" y="1892755"/>
          <a:ext cx="3888602" cy="239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77">
                  <a:extLst>
                    <a:ext uri="{9D8B030D-6E8A-4147-A177-3AD203B41FA5}">
                      <a16:colId xmlns:a16="http://schemas.microsoft.com/office/drawing/2014/main" val="2975444352"/>
                    </a:ext>
                  </a:extLst>
                </a:gridCol>
                <a:gridCol w="3297025">
                  <a:extLst>
                    <a:ext uri="{9D8B030D-6E8A-4147-A177-3AD203B41FA5}">
                      <a16:colId xmlns:a16="http://schemas.microsoft.com/office/drawing/2014/main" val="2691463746"/>
                    </a:ext>
                  </a:extLst>
                </a:gridCol>
              </a:tblGrid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Sequences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07216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&lt;(1) (2,5) (3) (4)&gt;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49492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&lt;(1) (3) (4) (2),(3,5)&gt;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62465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&lt;(1,3,5) (4) (2) (3)&gt;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5635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&lt;(1) (3) (5)&gt;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05028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&lt;(4)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(3,5,6)&gt;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919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72868"/>
              </p:ext>
            </p:extLst>
          </p:nvPr>
        </p:nvGraphicFramePr>
        <p:xfrm>
          <a:off x="7308385" y="867379"/>
          <a:ext cx="285516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itemset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Count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{2,5}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{1,3}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{1,5}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{3,5}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{1,3,5}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{5,6}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{3,6}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{3,5,6}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6096001" y="2937753"/>
            <a:ext cx="1050587" cy="97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37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Artificial </a:t>
            </a:r>
            <a:r>
              <a:rPr lang="en-US" altLang="zh-TW" sz="3600" dirty="0" smtClean="0"/>
              <a:t>Intelligence?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Artificial intelligence is the simulation of human intelligence processes by </a:t>
            </a:r>
            <a:r>
              <a:rPr lang="en-US" altLang="zh-TW" sz="2800" dirty="0" smtClean="0"/>
              <a:t>machines </a:t>
            </a:r>
          </a:p>
          <a:p>
            <a:r>
              <a:rPr lang="en-US" altLang="zh-TW" sz="2800" dirty="0" smtClean="0"/>
              <a:t>Specific </a:t>
            </a:r>
            <a:r>
              <a:rPr lang="en-US" altLang="zh-TW" sz="2800" dirty="0"/>
              <a:t>applications of AI include expert systems, natural language processing, speech recognition and </a:t>
            </a:r>
            <a:r>
              <a:rPr lang="en-US" altLang="zh-TW" sz="2800" dirty="0" smtClean="0"/>
              <a:t>computer </a:t>
            </a:r>
            <a:r>
              <a:rPr lang="en-US" altLang="zh-TW" sz="2800" dirty="0"/>
              <a:t>vision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56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20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44900"/>
              </p:ext>
            </p:extLst>
          </p:nvPr>
        </p:nvGraphicFramePr>
        <p:xfrm>
          <a:off x="2394013" y="1528860"/>
          <a:ext cx="3089145" cy="263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itemset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Count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New ID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B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{3,5}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73897"/>
              </p:ext>
            </p:extLst>
          </p:nvPr>
        </p:nvGraphicFramePr>
        <p:xfrm>
          <a:off x="6312982" y="329196"/>
          <a:ext cx="3888602" cy="239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77">
                  <a:extLst>
                    <a:ext uri="{9D8B030D-6E8A-4147-A177-3AD203B41FA5}">
                      <a16:colId xmlns:a16="http://schemas.microsoft.com/office/drawing/2014/main" val="2975444352"/>
                    </a:ext>
                  </a:extLst>
                </a:gridCol>
                <a:gridCol w="3297025">
                  <a:extLst>
                    <a:ext uri="{9D8B030D-6E8A-4147-A177-3AD203B41FA5}">
                      <a16:colId xmlns:a16="http://schemas.microsoft.com/office/drawing/2014/main" val="2691463746"/>
                    </a:ext>
                  </a:extLst>
                </a:gridCol>
              </a:tblGrid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Sequences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07216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&lt;(1) (2,5) (3) (4)&gt;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49492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&lt;(1) (3) (4) (2),(3,5)&gt;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62465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&lt;(1,3,5) (4) (2) (3)&gt;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5635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&lt;(1) (3) (5)&gt;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05028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&lt;(4)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(3,5,6)&gt;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919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01105"/>
              </p:ext>
            </p:extLst>
          </p:nvPr>
        </p:nvGraphicFramePr>
        <p:xfrm>
          <a:off x="6312982" y="3594447"/>
          <a:ext cx="3888602" cy="239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77">
                  <a:extLst>
                    <a:ext uri="{9D8B030D-6E8A-4147-A177-3AD203B41FA5}">
                      <a16:colId xmlns:a16="http://schemas.microsoft.com/office/drawing/2014/main" val="2975444352"/>
                    </a:ext>
                  </a:extLst>
                </a:gridCol>
                <a:gridCol w="3297025">
                  <a:extLst>
                    <a:ext uri="{9D8B030D-6E8A-4147-A177-3AD203B41FA5}">
                      <a16:colId xmlns:a16="http://schemas.microsoft.com/office/drawing/2014/main" val="2691463746"/>
                    </a:ext>
                  </a:extLst>
                </a:gridCol>
              </a:tblGrid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Sequences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07216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&lt;(A) (</a:t>
                      </a:r>
                      <a:r>
                        <a:rPr lang="en-US" altLang="zh-TW" sz="1600" dirty="0" err="1" smtClean="0"/>
                        <a:t>B,E</a:t>
                      </a:r>
                      <a:r>
                        <a:rPr lang="en-US" altLang="zh-TW" sz="1600" dirty="0" smtClean="0"/>
                        <a:t>) (C) (D)&gt;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49492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&lt;(A) (C) (D) (B),(</a:t>
                      </a:r>
                      <a:r>
                        <a:rPr lang="en-US" altLang="zh-TW" sz="1600" dirty="0" err="1" smtClean="0"/>
                        <a:t>C,E,F</a:t>
                      </a:r>
                      <a:r>
                        <a:rPr lang="en-US" altLang="zh-TW" sz="1600" dirty="0" smtClean="0"/>
                        <a:t>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62465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</a:t>
                      </a:r>
                      <a:r>
                        <a:rPr lang="en-US" altLang="zh-TW" sz="1600" dirty="0" err="1" smtClean="0"/>
                        <a:t>A,C,E,F</a:t>
                      </a:r>
                      <a:r>
                        <a:rPr lang="en-US" altLang="zh-TW" sz="1600" dirty="0" smtClean="0"/>
                        <a:t>) (D) (B) (C)&gt;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5635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&lt;(A) (C) (E)&gt;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05028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&lt;(D)  (</a:t>
                      </a:r>
                      <a:r>
                        <a:rPr lang="en-US" altLang="zh-TW" sz="1600" dirty="0" err="1" smtClean="0"/>
                        <a:t>B,E,F</a:t>
                      </a:r>
                      <a:r>
                        <a:rPr lang="en-US" altLang="zh-TW" sz="1600" dirty="0" smtClean="0"/>
                        <a:t>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9192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8257283" y="2848850"/>
            <a:ext cx="9728" cy="6225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2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Steps of </a:t>
            </a:r>
            <a:br>
              <a:rPr lang="en-US" altLang="zh-TW" dirty="0"/>
            </a:br>
            <a:r>
              <a:rPr lang="en-US" altLang="zh-TW" dirty="0" err="1"/>
              <a:t>Apriori</a:t>
            </a:r>
            <a:r>
              <a:rPr lang="en-US" altLang="zh-TW" dirty="0"/>
              <a:t>-like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4. Mining </a:t>
            </a:r>
            <a:r>
              <a:rPr lang="en-US" altLang="zh-TW" sz="2400" dirty="0" smtClean="0"/>
              <a:t>phase</a:t>
            </a:r>
          </a:p>
          <a:p>
            <a:pPr lvl="1"/>
            <a:r>
              <a:rPr lang="en-US" altLang="zh-TW" sz="2000" dirty="0" smtClean="0"/>
              <a:t> </a:t>
            </a:r>
            <a:r>
              <a:rPr lang="en-US" altLang="zh-TW" sz="2000" dirty="0" err="1"/>
              <a:t>Apriori</a:t>
            </a:r>
            <a:r>
              <a:rPr lang="en-US" altLang="zh-TW" sz="2000" dirty="0"/>
              <a:t>-like algorithm</a:t>
            </a:r>
          </a:p>
          <a:p>
            <a:r>
              <a:rPr lang="en-US" altLang="zh-TW" sz="2400" dirty="0" smtClean="0"/>
              <a:t>5</a:t>
            </a:r>
            <a:r>
              <a:rPr lang="en-US" altLang="zh-TW" sz="2400" dirty="0"/>
              <a:t>. Maximal phase</a:t>
            </a:r>
          </a:p>
          <a:p>
            <a:pPr lvl="1"/>
            <a:r>
              <a:rPr lang="en-US" altLang="zh-TW" sz="2000" dirty="0" smtClean="0"/>
              <a:t> </a:t>
            </a:r>
            <a:r>
              <a:rPr lang="en-US" altLang="zh-TW" sz="2000" dirty="0"/>
              <a:t>Find the maximum patterns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21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21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22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406"/>
              </p:ext>
            </p:extLst>
          </p:nvPr>
        </p:nvGraphicFramePr>
        <p:xfrm>
          <a:off x="1685114" y="1590550"/>
          <a:ext cx="3370027" cy="239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77">
                  <a:extLst>
                    <a:ext uri="{9D8B030D-6E8A-4147-A177-3AD203B41FA5}">
                      <a16:colId xmlns:a16="http://schemas.microsoft.com/office/drawing/2014/main" val="2975444352"/>
                    </a:ext>
                  </a:extLst>
                </a:gridCol>
                <a:gridCol w="2778450">
                  <a:extLst>
                    <a:ext uri="{9D8B030D-6E8A-4147-A177-3AD203B41FA5}">
                      <a16:colId xmlns:a16="http://schemas.microsoft.com/office/drawing/2014/main" val="2691463746"/>
                    </a:ext>
                  </a:extLst>
                </a:gridCol>
              </a:tblGrid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Sequences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07216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&lt;(A) (</a:t>
                      </a:r>
                      <a:r>
                        <a:rPr lang="en-US" altLang="zh-TW" sz="1600" dirty="0" err="1" smtClean="0"/>
                        <a:t>B,E</a:t>
                      </a:r>
                      <a:r>
                        <a:rPr lang="en-US" altLang="zh-TW" sz="1600" dirty="0" smtClean="0"/>
                        <a:t>) (C) (D)&gt;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49492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&lt;(A) (C) (D) (B),(</a:t>
                      </a:r>
                      <a:r>
                        <a:rPr lang="en-US" altLang="zh-TW" sz="1600" dirty="0" err="1" smtClean="0"/>
                        <a:t>C,E,F</a:t>
                      </a:r>
                      <a:r>
                        <a:rPr lang="en-US" altLang="zh-TW" sz="1600" dirty="0" smtClean="0"/>
                        <a:t>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62465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</a:t>
                      </a:r>
                      <a:r>
                        <a:rPr lang="en-US" altLang="zh-TW" sz="1600" dirty="0" err="1" smtClean="0"/>
                        <a:t>A,C,E,F</a:t>
                      </a:r>
                      <a:r>
                        <a:rPr lang="en-US" altLang="zh-TW" sz="1600" dirty="0" smtClean="0"/>
                        <a:t>) (D) (B) (C)&gt;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5635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&lt;(A) (C) (E)&gt;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05028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&lt;(D)  (</a:t>
                      </a:r>
                      <a:r>
                        <a:rPr lang="en-US" altLang="zh-TW" sz="1600" dirty="0" err="1" smtClean="0"/>
                        <a:t>B,E,F</a:t>
                      </a:r>
                      <a:r>
                        <a:rPr lang="en-US" altLang="zh-TW" sz="1600" dirty="0" smtClean="0"/>
                        <a:t>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919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63531"/>
              </p:ext>
            </p:extLst>
          </p:nvPr>
        </p:nvGraphicFramePr>
        <p:xfrm>
          <a:off x="5292854" y="122832"/>
          <a:ext cx="2384283" cy="588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2-</a:t>
                      </a:r>
                      <a:r>
                        <a:rPr lang="en-US" altLang="zh-TW" sz="1600" dirty="0" err="1" smtClean="0"/>
                        <a:t>Itemset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count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A,B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A,C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A,D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A,E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A,F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B,A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B,C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B,D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B,E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B,F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C,A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C,B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C,D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C,E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C,F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783392"/>
              </p:ext>
            </p:extLst>
          </p:nvPr>
        </p:nvGraphicFramePr>
        <p:xfrm>
          <a:off x="7914850" y="119204"/>
          <a:ext cx="2363821" cy="588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2-</a:t>
                      </a:r>
                      <a:r>
                        <a:rPr lang="en-US" altLang="zh-TW" sz="1600" dirty="0" err="1" smtClean="0"/>
                        <a:t>Itemset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count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D,A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D,B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D,C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D,E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D,F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E,A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E,B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E,C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E,D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E,F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F,A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F,B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F,C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F,D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F,E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9246"/>
              </p:ext>
            </p:extLst>
          </p:nvPr>
        </p:nvGraphicFramePr>
        <p:xfrm>
          <a:off x="1825552" y="4140402"/>
          <a:ext cx="2486034" cy="180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69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3-</a:t>
                      </a:r>
                      <a:r>
                        <a:rPr lang="en-US" altLang="zh-TW" sz="1600" dirty="0" err="1" smtClean="0"/>
                        <a:t>itemset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Count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A,B,C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A,C,D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D,B,C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A,D,B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21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23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16654"/>
              </p:ext>
            </p:extLst>
          </p:nvPr>
        </p:nvGraphicFramePr>
        <p:xfrm>
          <a:off x="1685114" y="1590550"/>
          <a:ext cx="3370027" cy="2399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77">
                  <a:extLst>
                    <a:ext uri="{9D8B030D-6E8A-4147-A177-3AD203B41FA5}">
                      <a16:colId xmlns:a16="http://schemas.microsoft.com/office/drawing/2014/main" val="2975444352"/>
                    </a:ext>
                  </a:extLst>
                </a:gridCol>
                <a:gridCol w="2778450">
                  <a:extLst>
                    <a:ext uri="{9D8B030D-6E8A-4147-A177-3AD203B41FA5}">
                      <a16:colId xmlns:a16="http://schemas.microsoft.com/office/drawing/2014/main" val="2691463746"/>
                    </a:ext>
                  </a:extLst>
                </a:gridCol>
              </a:tblGrid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Sequences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607216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&lt;(A) (</a:t>
                      </a:r>
                      <a:r>
                        <a:rPr lang="en-US" altLang="zh-TW" sz="1600" dirty="0" err="1" smtClean="0"/>
                        <a:t>B,E</a:t>
                      </a:r>
                      <a:r>
                        <a:rPr lang="en-US" altLang="zh-TW" sz="1600" dirty="0" smtClean="0"/>
                        <a:t>) (C) (D)&gt;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49492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&lt;(A) (C) (D) (B),(</a:t>
                      </a:r>
                      <a:r>
                        <a:rPr lang="en-US" altLang="zh-TW" sz="1600" dirty="0" err="1" smtClean="0"/>
                        <a:t>C,E,F</a:t>
                      </a:r>
                      <a:r>
                        <a:rPr lang="en-US" altLang="zh-TW" sz="1600" dirty="0" smtClean="0"/>
                        <a:t>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62465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</a:t>
                      </a:r>
                      <a:r>
                        <a:rPr lang="en-US" altLang="zh-TW" sz="1600" dirty="0" err="1" smtClean="0"/>
                        <a:t>A,C,E,F</a:t>
                      </a:r>
                      <a:r>
                        <a:rPr lang="en-US" altLang="zh-TW" sz="1600" dirty="0" smtClean="0"/>
                        <a:t>) (D) (B) (C)&gt;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5635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&lt;(A) (C) (E)&gt;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05028"/>
                  </a:ext>
                </a:extLst>
              </a:tr>
              <a:tr h="399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&lt;(D)  (</a:t>
                      </a:r>
                      <a:r>
                        <a:rPr lang="en-US" altLang="zh-TW" sz="1600" dirty="0" err="1" smtClean="0"/>
                        <a:t>B,E,F</a:t>
                      </a:r>
                      <a:r>
                        <a:rPr lang="en-US" altLang="zh-TW" sz="1600" dirty="0" smtClean="0"/>
                        <a:t>)&gt;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03919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349288"/>
              </p:ext>
            </p:extLst>
          </p:nvPr>
        </p:nvGraphicFramePr>
        <p:xfrm>
          <a:off x="5734445" y="523665"/>
          <a:ext cx="2384283" cy="2941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2-</a:t>
                      </a:r>
                      <a:r>
                        <a:rPr lang="en-US" altLang="zh-TW" sz="1600" dirty="0" err="1" smtClean="0"/>
                        <a:t>Itemset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count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A,B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A,C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A,D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A,E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B,C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C,D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9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D,B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82510"/>
              </p:ext>
            </p:extLst>
          </p:nvPr>
        </p:nvGraphicFramePr>
        <p:xfrm>
          <a:off x="5734444" y="3889882"/>
          <a:ext cx="2486034" cy="180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69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3-</a:t>
                      </a:r>
                      <a:r>
                        <a:rPr lang="en-US" altLang="zh-TW" sz="1600" dirty="0" err="1" smtClean="0"/>
                        <a:t>itemset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Count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A,B,C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A,C,D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D,B,C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A,D,B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51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24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87831"/>
              </p:ext>
            </p:extLst>
          </p:nvPr>
        </p:nvGraphicFramePr>
        <p:xfrm>
          <a:off x="2688076" y="1152908"/>
          <a:ext cx="329119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81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Itemset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count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81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A,B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81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A,C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81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A,D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81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A,E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81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B,C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781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C,D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781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D,B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781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A,B,C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97343"/>
              </p:ext>
            </p:extLst>
          </p:nvPr>
        </p:nvGraphicFramePr>
        <p:xfrm>
          <a:off x="6576907" y="1152908"/>
          <a:ext cx="3089145" cy="263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itemset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Count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New ID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B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5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4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{3,5}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2261286" y="5107021"/>
            <a:ext cx="775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Frequent patterns: {1,2}, {1,3}, {1,4}, {1,5}, {2,3}, {3,4}, {4,2}, {1,2,3}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258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64355" y="167970"/>
            <a:ext cx="9785349" cy="123983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Classification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4355" y="1590368"/>
            <a:ext cx="9785349" cy="4572000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Determine </a:t>
            </a:r>
            <a:r>
              <a:rPr lang="en-US" altLang="zh-TW" sz="2400" dirty="0" smtClean="0"/>
              <a:t>the label of data given some observations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740104" y="6346521"/>
            <a:ext cx="609600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25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291608"/>
              </p:ext>
            </p:extLst>
          </p:nvPr>
        </p:nvGraphicFramePr>
        <p:xfrm>
          <a:off x="1759114" y="2097831"/>
          <a:ext cx="8980991" cy="314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19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Education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Salary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Job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Seniority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Buy car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Allen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Ph.D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High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Engineer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Medium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Yes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Bubble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College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Low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Worker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Medium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No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Chris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Senior</a:t>
                      </a:r>
                      <a:r>
                        <a:rPr lang="en-US" altLang="zh-TW" sz="1600" baseline="0" dirty="0" smtClean="0"/>
                        <a:t> high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Medium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Worker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Medium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No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Dustin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Master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Medium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Engineer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Long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Yes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Elan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Ph.D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High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Professor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Long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Yes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Frank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College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High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Sport player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Long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Yes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8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George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/>
                        <a:t>Master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Medium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Engineer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Short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No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970445" y="5423248"/>
            <a:ext cx="697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(Education &gt;= college) &amp; (salary &gt;= Medium) =&gt; buy car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511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Decision Tree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26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5600294" y="1124533"/>
            <a:ext cx="1652954" cy="1209106"/>
            <a:chOff x="1816476" y="2147506"/>
            <a:chExt cx="1652954" cy="1209106"/>
          </a:xfrm>
        </p:grpSpPr>
        <p:sp>
          <p:nvSpPr>
            <p:cNvPr id="43" name="矩形 42"/>
            <p:cNvSpPr/>
            <p:nvPr/>
          </p:nvSpPr>
          <p:spPr>
            <a:xfrm>
              <a:off x="1816476" y="2147506"/>
              <a:ext cx="1652954" cy="1209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600" y="2277257"/>
              <a:ext cx="700271" cy="700271"/>
            </a:xfrm>
            <a:prstGeom prst="rect">
              <a:avLst/>
            </a:prstGeom>
            <a:ln>
              <a:noFill/>
            </a:ln>
          </p:spPr>
        </p:pic>
        <p:sp>
          <p:nvSpPr>
            <p:cNvPr id="44" name="文字方塊 43"/>
            <p:cNvSpPr txBox="1"/>
            <p:nvPr/>
          </p:nvSpPr>
          <p:spPr>
            <a:xfrm>
              <a:off x="1847754" y="2963887"/>
              <a:ext cx="1590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education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7" name="直線單箭頭接點 46"/>
          <p:cNvCxnSpPr/>
          <p:nvPr/>
        </p:nvCxnSpPr>
        <p:spPr>
          <a:xfrm>
            <a:off x="7541489" y="2521999"/>
            <a:ext cx="863475" cy="6386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6410771" y="2438409"/>
            <a:ext cx="13017" cy="9583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/>
          <p:cNvSpPr/>
          <p:nvPr/>
        </p:nvSpPr>
        <p:spPr>
          <a:xfrm>
            <a:off x="5930918" y="3489242"/>
            <a:ext cx="985738" cy="985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54" name="橢圓 53"/>
          <p:cNvSpPr/>
          <p:nvPr/>
        </p:nvSpPr>
        <p:spPr>
          <a:xfrm>
            <a:off x="7601307" y="5012717"/>
            <a:ext cx="810965" cy="810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Yes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134459" y="3230994"/>
            <a:ext cx="1114975" cy="1243987"/>
            <a:chOff x="3549680" y="3255836"/>
            <a:chExt cx="1114975" cy="1243987"/>
          </a:xfrm>
        </p:grpSpPr>
        <p:sp>
          <p:nvSpPr>
            <p:cNvPr id="57" name="矩形 56"/>
            <p:cNvSpPr/>
            <p:nvPr/>
          </p:nvSpPr>
          <p:spPr>
            <a:xfrm>
              <a:off x="3549680" y="3255836"/>
              <a:ext cx="1114975" cy="1243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3682970" y="4093772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</a:rPr>
                <a:t>salary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59" name="圖片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238" y="3421588"/>
              <a:ext cx="672184" cy="672184"/>
            </a:xfrm>
            <a:prstGeom prst="rect">
              <a:avLst/>
            </a:prstGeom>
          </p:spPr>
        </p:pic>
      </p:grpSp>
      <p:cxnSp>
        <p:nvCxnSpPr>
          <p:cNvPr id="61" name="直線單箭頭接點 60"/>
          <p:cNvCxnSpPr/>
          <p:nvPr/>
        </p:nvCxnSpPr>
        <p:spPr>
          <a:xfrm flipH="1">
            <a:off x="8006789" y="4546039"/>
            <a:ext cx="398174" cy="4206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9042804" y="4534465"/>
            <a:ext cx="413259" cy="416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9382724" y="5047342"/>
            <a:ext cx="810965" cy="810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7973225" y="245162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=college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423787" y="277478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&lt;college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848019" y="4438261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&gt;=medium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382723" y="443826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&lt;medium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3582128" y="2464477"/>
            <a:ext cx="1816965" cy="8203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2748825" y="3396746"/>
            <a:ext cx="1652954" cy="785287"/>
            <a:chOff x="1816476" y="2147506"/>
            <a:chExt cx="1652954" cy="1541226"/>
          </a:xfrm>
        </p:grpSpPr>
        <p:sp>
          <p:nvSpPr>
            <p:cNvPr id="31" name="矩形 30"/>
            <p:cNvSpPr/>
            <p:nvPr/>
          </p:nvSpPr>
          <p:spPr>
            <a:xfrm>
              <a:off x="1816476" y="2147506"/>
              <a:ext cx="1652954" cy="12091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847754" y="2420225"/>
              <a:ext cx="1590397" cy="1268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Seniority</a:t>
              </a:r>
              <a:endParaRPr lang="zh-TW" altLang="en-US" dirty="0"/>
            </a:p>
            <a:p>
              <a:pPr algn="ctr"/>
              <a:endParaRPr lang="zh-TW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文字方塊 38"/>
          <p:cNvSpPr txBox="1"/>
          <p:nvPr/>
        </p:nvSpPr>
        <p:spPr>
          <a:xfrm>
            <a:off x="3347659" y="240332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&gt;college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>
            <a:off x="2171932" y="4093521"/>
            <a:ext cx="1261765" cy="10588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1607264" y="412477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&gt;=medium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1760165" y="5183591"/>
            <a:ext cx="810965" cy="810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Yes</a:t>
            </a:r>
            <a:endParaRPr lang="zh-TW" altLang="en-US" dirty="0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3864906" y="4112653"/>
            <a:ext cx="918226" cy="10396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4520707" y="5193210"/>
            <a:ext cx="810965" cy="810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211984" y="422290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&lt;medium</a:t>
            </a:r>
            <a:endParaRPr lang="zh-TW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0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Clustering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2700" y="1608364"/>
            <a:ext cx="7903029" cy="908739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Determine which </a:t>
            </a:r>
            <a:r>
              <a:rPr lang="en-US" altLang="zh-TW" sz="2400" dirty="0" smtClean="0"/>
              <a:t>items </a:t>
            </a:r>
            <a:r>
              <a:rPr lang="en-US" altLang="zh-TW" sz="2400" dirty="0"/>
              <a:t>should </a:t>
            </a:r>
            <a:r>
              <a:rPr lang="en-US" altLang="zh-TW" sz="2400" dirty="0" smtClean="0"/>
              <a:t>be similar to one another within a group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27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46" name="群組 45"/>
          <p:cNvGrpSpPr/>
          <p:nvPr/>
        </p:nvGrpSpPr>
        <p:grpSpPr>
          <a:xfrm>
            <a:off x="4389178" y="2799796"/>
            <a:ext cx="3444182" cy="2819084"/>
            <a:chOff x="3768148" y="2748979"/>
            <a:chExt cx="3659876" cy="2995631"/>
          </a:xfrm>
        </p:grpSpPr>
        <p:sp>
          <p:nvSpPr>
            <p:cNvPr id="6" name="橢圓 5"/>
            <p:cNvSpPr/>
            <p:nvPr/>
          </p:nvSpPr>
          <p:spPr>
            <a:xfrm>
              <a:off x="4622801" y="4135210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4406901" y="4387395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757569" y="4441368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980213" y="4135209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4442352" y="4735283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4829703" y="4820551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159826" y="4549318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4501573" y="5083171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3768148" y="4081979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935847" y="4668149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6176855" y="2915842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5960955" y="3168027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6311623" y="3222000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534267" y="2915841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08985" y="3434320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6383757" y="3601183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6713880" y="3329950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805004" y="3657526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4838701" y="2998557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054563" y="3443627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5564246" y="3866079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5494788" y="3326370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6387864" y="3983946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6318462" y="2748979"/>
              <a:ext cx="215900" cy="2159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4210819" y="4549318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4829703" y="5135053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6687765" y="4393368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6662483" y="4911847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6867378" y="4807477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958502" y="5135053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6240370" y="4635870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6367341" y="4936011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6560127" y="5191121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6805004" y="5528710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6241743" y="5404923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5990771" y="4975221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7212124" y="4867271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5607328" y="4495345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5404203" y="5093509"/>
              <a:ext cx="215900" cy="2159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4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K-means Algorithm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28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356" name="矩形 355"/>
          <p:cNvSpPr/>
          <p:nvPr/>
        </p:nvSpPr>
        <p:spPr>
          <a:xfrm>
            <a:off x="6517170" y="2529049"/>
            <a:ext cx="997440" cy="1310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矩形 354"/>
          <p:cNvSpPr/>
          <p:nvPr/>
        </p:nvSpPr>
        <p:spPr>
          <a:xfrm>
            <a:off x="5216646" y="2541076"/>
            <a:ext cx="1308248" cy="1292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矩形 353"/>
          <p:cNvSpPr/>
          <p:nvPr/>
        </p:nvSpPr>
        <p:spPr>
          <a:xfrm>
            <a:off x="5228061" y="1533397"/>
            <a:ext cx="2238579" cy="9874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1" name="直線接點 300"/>
          <p:cNvCxnSpPr/>
          <p:nvPr/>
        </p:nvCxnSpPr>
        <p:spPr>
          <a:xfrm>
            <a:off x="6517171" y="2529049"/>
            <a:ext cx="7059" cy="1297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接點 301"/>
          <p:cNvCxnSpPr/>
          <p:nvPr/>
        </p:nvCxnSpPr>
        <p:spPr>
          <a:xfrm>
            <a:off x="5229302" y="2529049"/>
            <a:ext cx="228530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073951" y="1554563"/>
            <a:ext cx="2285308" cy="22853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5390740" y="1937227"/>
            <a:ext cx="1939165" cy="1587219"/>
            <a:chOff x="3768148" y="2748979"/>
            <a:chExt cx="3659876" cy="2995631"/>
          </a:xfrm>
          <a:solidFill>
            <a:schemeClr val="bg1">
              <a:lumMod val="85000"/>
            </a:schemeClr>
          </a:solidFill>
        </p:grpSpPr>
        <p:sp>
          <p:nvSpPr>
            <p:cNvPr id="7" name="橢圓 6"/>
            <p:cNvSpPr/>
            <p:nvPr/>
          </p:nvSpPr>
          <p:spPr>
            <a:xfrm>
              <a:off x="4622801" y="4135210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406901" y="4387395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757569" y="4441368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4980213" y="4135209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4442352" y="4735283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4829703" y="4820551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5159826" y="4549318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501573" y="5083171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768148" y="4081979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3935847" y="4668149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6176855" y="2915842"/>
              <a:ext cx="215900" cy="215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960955" y="3168027"/>
              <a:ext cx="215900" cy="215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311623" y="3222000"/>
              <a:ext cx="215900" cy="215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534267" y="2915841"/>
              <a:ext cx="215900" cy="215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6508985" y="3434320"/>
              <a:ext cx="215900" cy="215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6383757" y="3601183"/>
              <a:ext cx="215900" cy="215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713880" y="3329950"/>
              <a:ext cx="215900" cy="215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6805004" y="3657526"/>
              <a:ext cx="215900" cy="215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4838701" y="2998557"/>
              <a:ext cx="215900" cy="215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6054563" y="3443627"/>
              <a:ext cx="215900" cy="215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5564246" y="3866079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5494788" y="3326370"/>
              <a:ext cx="215900" cy="215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6387864" y="3983946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6318462" y="2748979"/>
              <a:ext cx="215900" cy="215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4210819" y="4549318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4829703" y="5135053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6687765" y="4393368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6662483" y="4911847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6867378" y="4807477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6958502" y="5135053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6240370" y="4635870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6367341" y="4936011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6560127" y="5191121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6805004" y="5528710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>
              <a:off x="6241743" y="5404923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>
              <a:off x="5990771" y="4975221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42"/>
            <p:cNvSpPr/>
            <p:nvPr/>
          </p:nvSpPr>
          <p:spPr>
            <a:xfrm>
              <a:off x="7212124" y="4867271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>
              <a:off x="5607328" y="4495345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/>
            <p:cNvSpPr/>
            <p:nvPr/>
          </p:nvSpPr>
          <p:spPr>
            <a:xfrm>
              <a:off x="5404203" y="5093509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9" name="矩形 208"/>
          <p:cNvSpPr/>
          <p:nvPr/>
        </p:nvSpPr>
        <p:spPr>
          <a:xfrm>
            <a:off x="5215981" y="1548232"/>
            <a:ext cx="2285308" cy="228530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1" name="直線單箭頭接點 210"/>
          <p:cNvCxnSpPr/>
          <p:nvPr/>
        </p:nvCxnSpPr>
        <p:spPr>
          <a:xfrm flipV="1">
            <a:off x="4485253" y="2733901"/>
            <a:ext cx="6347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群組 214"/>
          <p:cNvGrpSpPr/>
          <p:nvPr/>
        </p:nvGrpSpPr>
        <p:grpSpPr>
          <a:xfrm>
            <a:off x="2242022" y="1926910"/>
            <a:ext cx="1939165" cy="1587219"/>
            <a:chOff x="3768148" y="2748979"/>
            <a:chExt cx="3659876" cy="2995631"/>
          </a:xfrm>
          <a:solidFill>
            <a:schemeClr val="bg1">
              <a:lumMod val="85000"/>
            </a:schemeClr>
          </a:solidFill>
        </p:grpSpPr>
        <p:sp>
          <p:nvSpPr>
            <p:cNvPr id="216" name="橢圓 215"/>
            <p:cNvSpPr/>
            <p:nvPr/>
          </p:nvSpPr>
          <p:spPr>
            <a:xfrm>
              <a:off x="4622801" y="4135210"/>
              <a:ext cx="215900" cy="2159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7" name="橢圓 216"/>
            <p:cNvSpPr/>
            <p:nvPr/>
          </p:nvSpPr>
          <p:spPr>
            <a:xfrm>
              <a:off x="4406901" y="4387395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橢圓 217"/>
            <p:cNvSpPr/>
            <p:nvPr/>
          </p:nvSpPr>
          <p:spPr>
            <a:xfrm>
              <a:off x="4757569" y="4441368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9" name="橢圓 218"/>
            <p:cNvSpPr/>
            <p:nvPr/>
          </p:nvSpPr>
          <p:spPr>
            <a:xfrm>
              <a:off x="4980213" y="4135209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0" name="橢圓 219"/>
            <p:cNvSpPr/>
            <p:nvPr/>
          </p:nvSpPr>
          <p:spPr>
            <a:xfrm>
              <a:off x="4442352" y="4735283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1" name="橢圓 220"/>
            <p:cNvSpPr/>
            <p:nvPr/>
          </p:nvSpPr>
          <p:spPr>
            <a:xfrm>
              <a:off x="4829703" y="4820551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橢圓 221"/>
            <p:cNvSpPr/>
            <p:nvPr/>
          </p:nvSpPr>
          <p:spPr>
            <a:xfrm>
              <a:off x="5159826" y="4549318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3" name="橢圓 222"/>
            <p:cNvSpPr/>
            <p:nvPr/>
          </p:nvSpPr>
          <p:spPr>
            <a:xfrm>
              <a:off x="4501573" y="5083171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4" name="橢圓 223"/>
            <p:cNvSpPr/>
            <p:nvPr/>
          </p:nvSpPr>
          <p:spPr>
            <a:xfrm>
              <a:off x="3768148" y="4081979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5" name="橢圓 224"/>
            <p:cNvSpPr/>
            <p:nvPr/>
          </p:nvSpPr>
          <p:spPr>
            <a:xfrm>
              <a:off x="3935847" y="4668149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6" name="橢圓 225"/>
            <p:cNvSpPr/>
            <p:nvPr/>
          </p:nvSpPr>
          <p:spPr>
            <a:xfrm>
              <a:off x="6176855" y="2915842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7" name="橢圓 226"/>
            <p:cNvSpPr/>
            <p:nvPr/>
          </p:nvSpPr>
          <p:spPr>
            <a:xfrm>
              <a:off x="5960955" y="3168027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8" name="橢圓 227"/>
            <p:cNvSpPr/>
            <p:nvPr/>
          </p:nvSpPr>
          <p:spPr>
            <a:xfrm>
              <a:off x="6311623" y="3222000"/>
              <a:ext cx="215900" cy="2159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9" name="橢圓 228"/>
            <p:cNvSpPr/>
            <p:nvPr/>
          </p:nvSpPr>
          <p:spPr>
            <a:xfrm>
              <a:off x="6534267" y="2915841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0" name="橢圓 229"/>
            <p:cNvSpPr/>
            <p:nvPr/>
          </p:nvSpPr>
          <p:spPr>
            <a:xfrm>
              <a:off x="6508985" y="3434320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1" name="橢圓 230"/>
            <p:cNvSpPr/>
            <p:nvPr/>
          </p:nvSpPr>
          <p:spPr>
            <a:xfrm>
              <a:off x="6383757" y="3601183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2" name="橢圓 231"/>
            <p:cNvSpPr/>
            <p:nvPr/>
          </p:nvSpPr>
          <p:spPr>
            <a:xfrm>
              <a:off x="6713880" y="3329950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3" name="橢圓 232"/>
            <p:cNvSpPr/>
            <p:nvPr/>
          </p:nvSpPr>
          <p:spPr>
            <a:xfrm>
              <a:off x="6805004" y="3657526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4" name="橢圓 233"/>
            <p:cNvSpPr/>
            <p:nvPr/>
          </p:nvSpPr>
          <p:spPr>
            <a:xfrm>
              <a:off x="4838701" y="2998557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5" name="橢圓 234"/>
            <p:cNvSpPr/>
            <p:nvPr/>
          </p:nvSpPr>
          <p:spPr>
            <a:xfrm>
              <a:off x="6054563" y="3443627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橢圓 235"/>
            <p:cNvSpPr/>
            <p:nvPr/>
          </p:nvSpPr>
          <p:spPr>
            <a:xfrm>
              <a:off x="5564246" y="3866079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橢圓 236"/>
            <p:cNvSpPr/>
            <p:nvPr/>
          </p:nvSpPr>
          <p:spPr>
            <a:xfrm>
              <a:off x="5494788" y="3326370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橢圓 237"/>
            <p:cNvSpPr/>
            <p:nvPr/>
          </p:nvSpPr>
          <p:spPr>
            <a:xfrm>
              <a:off x="6387864" y="3983946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橢圓 238"/>
            <p:cNvSpPr/>
            <p:nvPr/>
          </p:nvSpPr>
          <p:spPr>
            <a:xfrm>
              <a:off x="6318462" y="2748979"/>
              <a:ext cx="215900" cy="2159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橢圓 239"/>
            <p:cNvSpPr/>
            <p:nvPr/>
          </p:nvSpPr>
          <p:spPr>
            <a:xfrm>
              <a:off x="4210819" y="4549318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橢圓 240"/>
            <p:cNvSpPr/>
            <p:nvPr/>
          </p:nvSpPr>
          <p:spPr>
            <a:xfrm>
              <a:off x="4829703" y="5135053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橢圓 241"/>
            <p:cNvSpPr/>
            <p:nvPr/>
          </p:nvSpPr>
          <p:spPr>
            <a:xfrm>
              <a:off x="6687765" y="4393368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3" name="橢圓 242"/>
            <p:cNvSpPr/>
            <p:nvPr/>
          </p:nvSpPr>
          <p:spPr>
            <a:xfrm>
              <a:off x="6662483" y="4911847"/>
              <a:ext cx="215900" cy="215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4" name="橢圓 243"/>
            <p:cNvSpPr/>
            <p:nvPr/>
          </p:nvSpPr>
          <p:spPr>
            <a:xfrm>
              <a:off x="6867378" y="4807477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5" name="橢圓 244"/>
            <p:cNvSpPr/>
            <p:nvPr/>
          </p:nvSpPr>
          <p:spPr>
            <a:xfrm>
              <a:off x="6958502" y="5135053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6" name="橢圓 245"/>
            <p:cNvSpPr/>
            <p:nvPr/>
          </p:nvSpPr>
          <p:spPr>
            <a:xfrm>
              <a:off x="6240370" y="4635870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7" name="橢圓 246"/>
            <p:cNvSpPr/>
            <p:nvPr/>
          </p:nvSpPr>
          <p:spPr>
            <a:xfrm>
              <a:off x="6367341" y="4936011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8" name="橢圓 247"/>
            <p:cNvSpPr/>
            <p:nvPr/>
          </p:nvSpPr>
          <p:spPr>
            <a:xfrm>
              <a:off x="6560127" y="5191121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9" name="橢圓 248"/>
            <p:cNvSpPr/>
            <p:nvPr/>
          </p:nvSpPr>
          <p:spPr>
            <a:xfrm>
              <a:off x="6805004" y="5528710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0" name="橢圓 249"/>
            <p:cNvSpPr/>
            <p:nvPr/>
          </p:nvSpPr>
          <p:spPr>
            <a:xfrm>
              <a:off x="6241743" y="5404923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1" name="橢圓 250"/>
            <p:cNvSpPr/>
            <p:nvPr/>
          </p:nvSpPr>
          <p:spPr>
            <a:xfrm>
              <a:off x="5990771" y="4975221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2" name="橢圓 251"/>
            <p:cNvSpPr/>
            <p:nvPr/>
          </p:nvSpPr>
          <p:spPr>
            <a:xfrm>
              <a:off x="7212124" y="4867271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3" name="橢圓 252"/>
            <p:cNvSpPr/>
            <p:nvPr/>
          </p:nvSpPr>
          <p:spPr>
            <a:xfrm>
              <a:off x="5607328" y="4495345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4" name="橢圓 253"/>
            <p:cNvSpPr/>
            <p:nvPr/>
          </p:nvSpPr>
          <p:spPr>
            <a:xfrm>
              <a:off x="5404203" y="5093509"/>
              <a:ext cx="215900" cy="2159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2998621" y="4167246"/>
            <a:ext cx="2313871" cy="2303316"/>
            <a:chOff x="3706756" y="4191456"/>
            <a:chExt cx="2313871" cy="2303316"/>
          </a:xfrm>
        </p:grpSpPr>
        <p:sp>
          <p:nvSpPr>
            <p:cNvPr id="361" name="菱形 360"/>
            <p:cNvSpPr/>
            <p:nvPr/>
          </p:nvSpPr>
          <p:spPr>
            <a:xfrm>
              <a:off x="4861476" y="5226167"/>
              <a:ext cx="1150157" cy="1268605"/>
            </a:xfrm>
            <a:custGeom>
              <a:avLst/>
              <a:gdLst>
                <a:gd name="connsiteX0" fmla="*/ 0 w 1399563"/>
                <a:gd name="connsiteY0" fmla="*/ 682070 h 1364139"/>
                <a:gd name="connsiteX1" fmla="*/ 699782 w 1399563"/>
                <a:gd name="connsiteY1" fmla="*/ 0 h 1364139"/>
                <a:gd name="connsiteX2" fmla="*/ 1399563 w 1399563"/>
                <a:gd name="connsiteY2" fmla="*/ 682070 h 1364139"/>
                <a:gd name="connsiteX3" fmla="*/ 699782 w 1399563"/>
                <a:gd name="connsiteY3" fmla="*/ 1364139 h 1364139"/>
                <a:gd name="connsiteX4" fmla="*/ 0 w 1399563"/>
                <a:gd name="connsiteY4" fmla="*/ 682070 h 1364139"/>
                <a:gd name="connsiteX0" fmla="*/ 0 w 1399563"/>
                <a:gd name="connsiteY0" fmla="*/ 914082 h 1596151"/>
                <a:gd name="connsiteX1" fmla="*/ 1013680 w 1399563"/>
                <a:gd name="connsiteY1" fmla="*/ 0 h 1596151"/>
                <a:gd name="connsiteX2" fmla="*/ 1399563 w 1399563"/>
                <a:gd name="connsiteY2" fmla="*/ 914082 h 1596151"/>
                <a:gd name="connsiteX3" fmla="*/ 699782 w 1399563"/>
                <a:gd name="connsiteY3" fmla="*/ 1596151 h 1596151"/>
                <a:gd name="connsiteX4" fmla="*/ 0 w 1399563"/>
                <a:gd name="connsiteY4" fmla="*/ 914082 h 1596151"/>
                <a:gd name="connsiteX0" fmla="*/ 0 w 1317677"/>
                <a:gd name="connsiteY0" fmla="*/ 231694 h 1596151"/>
                <a:gd name="connsiteX1" fmla="*/ 931794 w 1317677"/>
                <a:gd name="connsiteY1" fmla="*/ 0 h 1596151"/>
                <a:gd name="connsiteX2" fmla="*/ 1317677 w 1317677"/>
                <a:gd name="connsiteY2" fmla="*/ 914082 h 1596151"/>
                <a:gd name="connsiteX3" fmla="*/ 617896 w 1317677"/>
                <a:gd name="connsiteY3" fmla="*/ 1596151 h 1596151"/>
                <a:gd name="connsiteX4" fmla="*/ 0 w 1317677"/>
                <a:gd name="connsiteY4" fmla="*/ 231694 h 1596151"/>
                <a:gd name="connsiteX0" fmla="*/ 187322 w 1504999"/>
                <a:gd name="connsiteY0" fmla="*/ 231694 h 1268605"/>
                <a:gd name="connsiteX1" fmla="*/ 1119116 w 1504999"/>
                <a:gd name="connsiteY1" fmla="*/ 0 h 1268605"/>
                <a:gd name="connsiteX2" fmla="*/ 1504999 w 1504999"/>
                <a:gd name="connsiteY2" fmla="*/ 914082 h 1268605"/>
                <a:gd name="connsiteX3" fmla="*/ 0 w 1504999"/>
                <a:gd name="connsiteY3" fmla="*/ 1268605 h 1268605"/>
                <a:gd name="connsiteX4" fmla="*/ 187322 w 1504999"/>
                <a:gd name="connsiteY4" fmla="*/ 231694 h 1268605"/>
                <a:gd name="connsiteX0" fmla="*/ 187322 w 1150157"/>
                <a:gd name="connsiteY0" fmla="*/ 231694 h 1268605"/>
                <a:gd name="connsiteX1" fmla="*/ 1119116 w 1150157"/>
                <a:gd name="connsiteY1" fmla="*/ 0 h 1268605"/>
                <a:gd name="connsiteX2" fmla="*/ 1150157 w 1150157"/>
                <a:gd name="connsiteY2" fmla="*/ 1241629 h 1268605"/>
                <a:gd name="connsiteX3" fmla="*/ 0 w 1150157"/>
                <a:gd name="connsiteY3" fmla="*/ 1268605 h 1268605"/>
                <a:gd name="connsiteX4" fmla="*/ 187322 w 1150157"/>
                <a:gd name="connsiteY4" fmla="*/ 231694 h 12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157" h="1268605">
                  <a:moveTo>
                    <a:pt x="187322" y="231694"/>
                  </a:moveTo>
                  <a:lnTo>
                    <a:pt x="1119116" y="0"/>
                  </a:lnTo>
                  <a:lnTo>
                    <a:pt x="1150157" y="1241629"/>
                  </a:lnTo>
                  <a:lnTo>
                    <a:pt x="0" y="1268605"/>
                  </a:lnTo>
                  <a:lnTo>
                    <a:pt x="187322" y="23169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0" name="菱形 359"/>
            <p:cNvSpPr/>
            <p:nvPr/>
          </p:nvSpPr>
          <p:spPr>
            <a:xfrm>
              <a:off x="3720076" y="4191456"/>
              <a:ext cx="2300551" cy="1276969"/>
            </a:xfrm>
            <a:custGeom>
              <a:avLst/>
              <a:gdLst>
                <a:gd name="connsiteX0" fmla="*/ 0 w 2559858"/>
                <a:gd name="connsiteY0" fmla="*/ 1279929 h 2559858"/>
                <a:gd name="connsiteX1" fmla="*/ 1279929 w 2559858"/>
                <a:gd name="connsiteY1" fmla="*/ 0 h 2559858"/>
                <a:gd name="connsiteX2" fmla="*/ 2559858 w 2559858"/>
                <a:gd name="connsiteY2" fmla="*/ 1279929 h 2559858"/>
                <a:gd name="connsiteX3" fmla="*/ 1279929 w 2559858"/>
                <a:gd name="connsiteY3" fmla="*/ 2559858 h 2559858"/>
                <a:gd name="connsiteX4" fmla="*/ 0 w 2559858"/>
                <a:gd name="connsiteY4" fmla="*/ 1279929 h 2559858"/>
                <a:gd name="connsiteX0" fmla="*/ 0 w 2559858"/>
                <a:gd name="connsiteY0" fmla="*/ 1279929 h 2532563"/>
                <a:gd name="connsiteX1" fmla="*/ 1279929 w 2559858"/>
                <a:gd name="connsiteY1" fmla="*/ 0 h 2532563"/>
                <a:gd name="connsiteX2" fmla="*/ 2559858 w 2559858"/>
                <a:gd name="connsiteY2" fmla="*/ 1279929 h 2532563"/>
                <a:gd name="connsiteX3" fmla="*/ 1266281 w 2559858"/>
                <a:gd name="connsiteY3" fmla="*/ 2532563 h 2532563"/>
                <a:gd name="connsiteX4" fmla="*/ 0 w 2559858"/>
                <a:gd name="connsiteY4" fmla="*/ 1279929 h 2532563"/>
                <a:gd name="connsiteX0" fmla="*/ 0 w 2300551"/>
                <a:gd name="connsiteY0" fmla="*/ 1279929 h 2532563"/>
                <a:gd name="connsiteX1" fmla="*/ 1279929 w 2300551"/>
                <a:gd name="connsiteY1" fmla="*/ 0 h 2532563"/>
                <a:gd name="connsiteX2" fmla="*/ 2300551 w 2300551"/>
                <a:gd name="connsiteY2" fmla="*/ 2289863 h 2532563"/>
                <a:gd name="connsiteX3" fmla="*/ 1266281 w 2300551"/>
                <a:gd name="connsiteY3" fmla="*/ 2532563 h 2532563"/>
                <a:gd name="connsiteX4" fmla="*/ 0 w 2300551"/>
                <a:gd name="connsiteY4" fmla="*/ 1279929 h 2532563"/>
                <a:gd name="connsiteX0" fmla="*/ 0 w 2300551"/>
                <a:gd name="connsiteY0" fmla="*/ 24335 h 1276969"/>
                <a:gd name="connsiteX1" fmla="*/ 2276215 w 2300551"/>
                <a:gd name="connsiteY1" fmla="*/ 0 h 1276969"/>
                <a:gd name="connsiteX2" fmla="*/ 2300551 w 2300551"/>
                <a:gd name="connsiteY2" fmla="*/ 1034269 h 1276969"/>
                <a:gd name="connsiteX3" fmla="*/ 1266281 w 2300551"/>
                <a:gd name="connsiteY3" fmla="*/ 1276969 h 1276969"/>
                <a:gd name="connsiteX4" fmla="*/ 0 w 2300551"/>
                <a:gd name="connsiteY4" fmla="*/ 24335 h 127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0551" h="1276969">
                  <a:moveTo>
                    <a:pt x="0" y="24335"/>
                  </a:moveTo>
                  <a:lnTo>
                    <a:pt x="2276215" y="0"/>
                  </a:lnTo>
                  <a:lnTo>
                    <a:pt x="2300551" y="1034269"/>
                  </a:lnTo>
                  <a:lnTo>
                    <a:pt x="1266281" y="1276969"/>
                  </a:lnTo>
                  <a:lnTo>
                    <a:pt x="0" y="2433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8" name="一般五邊形 357"/>
            <p:cNvSpPr/>
            <p:nvPr/>
          </p:nvSpPr>
          <p:spPr>
            <a:xfrm>
              <a:off x="3710850" y="4193186"/>
              <a:ext cx="1318379" cy="2282530"/>
            </a:xfrm>
            <a:custGeom>
              <a:avLst/>
              <a:gdLst>
                <a:gd name="connsiteX0" fmla="*/ 3 w 2624915"/>
                <a:gd name="connsiteY0" fmla="*/ 1056421 h 2765752"/>
                <a:gd name="connsiteX1" fmla="*/ 1312458 w 2624915"/>
                <a:gd name="connsiteY1" fmla="*/ 0 h 2765752"/>
                <a:gd name="connsiteX2" fmla="*/ 2624912 w 2624915"/>
                <a:gd name="connsiteY2" fmla="*/ 1056421 h 2765752"/>
                <a:gd name="connsiteX3" fmla="*/ 2123599 w 2624915"/>
                <a:gd name="connsiteY3" fmla="*/ 2765745 h 2765752"/>
                <a:gd name="connsiteX4" fmla="*/ 501316 w 2624915"/>
                <a:gd name="connsiteY4" fmla="*/ 2765745 h 2765752"/>
                <a:gd name="connsiteX5" fmla="*/ 3 w 2624915"/>
                <a:gd name="connsiteY5" fmla="*/ 1056421 h 2765752"/>
                <a:gd name="connsiteX0" fmla="*/ 0 w 2624909"/>
                <a:gd name="connsiteY0" fmla="*/ 1056421 h 2861279"/>
                <a:gd name="connsiteX1" fmla="*/ 1312455 w 2624909"/>
                <a:gd name="connsiteY1" fmla="*/ 0 h 2861279"/>
                <a:gd name="connsiteX2" fmla="*/ 2624909 w 2624909"/>
                <a:gd name="connsiteY2" fmla="*/ 1056421 h 2861279"/>
                <a:gd name="connsiteX3" fmla="*/ 2123596 w 2624909"/>
                <a:gd name="connsiteY3" fmla="*/ 2765745 h 2861279"/>
                <a:gd name="connsiteX4" fmla="*/ 91880 w 2624909"/>
                <a:gd name="connsiteY4" fmla="*/ 2861279 h 2861279"/>
                <a:gd name="connsiteX5" fmla="*/ 0 w 2624909"/>
                <a:gd name="connsiteY5" fmla="*/ 1056421 h 2861279"/>
                <a:gd name="connsiteX0" fmla="*/ 3655 w 2533029"/>
                <a:gd name="connsiteY0" fmla="*/ 578750 h 2861279"/>
                <a:gd name="connsiteX1" fmla="*/ 1220575 w 2533029"/>
                <a:gd name="connsiteY1" fmla="*/ 0 h 2861279"/>
                <a:gd name="connsiteX2" fmla="*/ 2533029 w 2533029"/>
                <a:gd name="connsiteY2" fmla="*/ 1056421 h 2861279"/>
                <a:gd name="connsiteX3" fmla="*/ 2031716 w 2533029"/>
                <a:gd name="connsiteY3" fmla="*/ 2765745 h 2861279"/>
                <a:gd name="connsiteX4" fmla="*/ 0 w 2533029"/>
                <a:gd name="connsiteY4" fmla="*/ 2861279 h 2861279"/>
                <a:gd name="connsiteX5" fmla="*/ 3655 w 2533029"/>
                <a:gd name="connsiteY5" fmla="*/ 578750 h 2861279"/>
                <a:gd name="connsiteX0" fmla="*/ 3655 w 2533029"/>
                <a:gd name="connsiteY0" fmla="*/ 578750 h 2902223"/>
                <a:gd name="connsiteX1" fmla="*/ 1220575 w 2533029"/>
                <a:gd name="connsiteY1" fmla="*/ 0 h 2902223"/>
                <a:gd name="connsiteX2" fmla="*/ 2533029 w 2533029"/>
                <a:gd name="connsiteY2" fmla="*/ 1056421 h 2902223"/>
                <a:gd name="connsiteX3" fmla="*/ 1130964 w 2533029"/>
                <a:gd name="connsiteY3" fmla="*/ 2902223 h 2902223"/>
                <a:gd name="connsiteX4" fmla="*/ 0 w 2533029"/>
                <a:gd name="connsiteY4" fmla="*/ 2861279 h 2902223"/>
                <a:gd name="connsiteX5" fmla="*/ 3655 w 2533029"/>
                <a:gd name="connsiteY5" fmla="*/ 578750 h 2902223"/>
                <a:gd name="connsiteX0" fmla="*/ 3655 w 1220575"/>
                <a:gd name="connsiteY0" fmla="*/ 578750 h 2902223"/>
                <a:gd name="connsiteX1" fmla="*/ 1220575 w 1220575"/>
                <a:gd name="connsiteY1" fmla="*/ 0 h 2902223"/>
                <a:gd name="connsiteX2" fmla="*/ 840707 w 1220575"/>
                <a:gd name="connsiteY2" fmla="*/ 1793400 h 2902223"/>
                <a:gd name="connsiteX3" fmla="*/ 1130964 w 1220575"/>
                <a:gd name="connsiteY3" fmla="*/ 2902223 h 2902223"/>
                <a:gd name="connsiteX4" fmla="*/ 0 w 1220575"/>
                <a:gd name="connsiteY4" fmla="*/ 2861279 h 2902223"/>
                <a:gd name="connsiteX5" fmla="*/ 3655 w 1220575"/>
                <a:gd name="connsiteY5" fmla="*/ 578750 h 2902223"/>
                <a:gd name="connsiteX0" fmla="*/ 3655 w 1318379"/>
                <a:gd name="connsiteY0" fmla="*/ 578750 h 2902223"/>
                <a:gd name="connsiteX1" fmla="*/ 1220575 w 1318379"/>
                <a:gd name="connsiteY1" fmla="*/ 0 h 2902223"/>
                <a:gd name="connsiteX2" fmla="*/ 1318379 w 1318379"/>
                <a:gd name="connsiteY2" fmla="*/ 1861639 h 2902223"/>
                <a:gd name="connsiteX3" fmla="*/ 1130964 w 1318379"/>
                <a:gd name="connsiteY3" fmla="*/ 2902223 h 2902223"/>
                <a:gd name="connsiteX4" fmla="*/ 0 w 1318379"/>
                <a:gd name="connsiteY4" fmla="*/ 2861279 h 2902223"/>
                <a:gd name="connsiteX5" fmla="*/ 3655 w 1318379"/>
                <a:gd name="connsiteY5" fmla="*/ 578750 h 2902223"/>
                <a:gd name="connsiteX0" fmla="*/ 3655 w 1318379"/>
                <a:gd name="connsiteY0" fmla="*/ 0 h 2323473"/>
                <a:gd name="connsiteX1" fmla="*/ 415357 w 1318379"/>
                <a:gd name="connsiteY1" fmla="*/ 1113573 h 2323473"/>
                <a:gd name="connsiteX2" fmla="*/ 1318379 w 1318379"/>
                <a:gd name="connsiteY2" fmla="*/ 1282889 h 2323473"/>
                <a:gd name="connsiteX3" fmla="*/ 1130964 w 1318379"/>
                <a:gd name="connsiteY3" fmla="*/ 2323473 h 2323473"/>
                <a:gd name="connsiteX4" fmla="*/ 0 w 1318379"/>
                <a:gd name="connsiteY4" fmla="*/ 2282529 h 2323473"/>
                <a:gd name="connsiteX5" fmla="*/ 3655 w 1318379"/>
                <a:gd name="connsiteY5" fmla="*/ 0 h 2323473"/>
                <a:gd name="connsiteX0" fmla="*/ 3655 w 1318379"/>
                <a:gd name="connsiteY0" fmla="*/ 0 h 2323473"/>
                <a:gd name="connsiteX1" fmla="*/ 674664 w 1318379"/>
                <a:gd name="connsiteY1" fmla="*/ 676844 h 2323473"/>
                <a:gd name="connsiteX2" fmla="*/ 1318379 w 1318379"/>
                <a:gd name="connsiteY2" fmla="*/ 1282889 h 2323473"/>
                <a:gd name="connsiteX3" fmla="*/ 1130964 w 1318379"/>
                <a:gd name="connsiteY3" fmla="*/ 2323473 h 2323473"/>
                <a:gd name="connsiteX4" fmla="*/ 0 w 1318379"/>
                <a:gd name="connsiteY4" fmla="*/ 2282529 h 2323473"/>
                <a:gd name="connsiteX5" fmla="*/ 3655 w 1318379"/>
                <a:gd name="connsiteY5" fmla="*/ 0 h 2323473"/>
                <a:gd name="connsiteX0" fmla="*/ 3655 w 1318379"/>
                <a:gd name="connsiteY0" fmla="*/ 0 h 2282530"/>
                <a:gd name="connsiteX1" fmla="*/ 674664 w 1318379"/>
                <a:gd name="connsiteY1" fmla="*/ 676844 h 2282530"/>
                <a:gd name="connsiteX2" fmla="*/ 1318379 w 1318379"/>
                <a:gd name="connsiteY2" fmla="*/ 1282889 h 2282530"/>
                <a:gd name="connsiteX3" fmla="*/ 1158259 w 1318379"/>
                <a:gd name="connsiteY3" fmla="*/ 2282530 h 2282530"/>
                <a:gd name="connsiteX4" fmla="*/ 0 w 1318379"/>
                <a:gd name="connsiteY4" fmla="*/ 2282529 h 2282530"/>
                <a:gd name="connsiteX5" fmla="*/ 3655 w 1318379"/>
                <a:gd name="connsiteY5" fmla="*/ 0 h 228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8379" h="2282530">
                  <a:moveTo>
                    <a:pt x="3655" y="0"/>
                  </a:moveTo>
                  <a:lnTo>
                    <a:pt x="674664" y="676844"/>
                  </a:lnTo>
                  <a:lnTo>
                    <a:pt x="1318379" y="1282889"/>
                  </a:lnTo>
                  <a:lnTo>
                    <a:pt x="1158259" y="2282530"/>
                  </a:lnTo>
                  <a:lnTo>
                    <a:pt x="0" y="2282529"/>
                  </a:lnTo>
                  <a:cubicBezTo>
                    <a:pt x="1218" y="1521686"/>
                    <a:pt x="2437" y="760843"/>
                    <a:pt x="365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1" name="直線接點 350"/>
            <p:cNvCxnSpPr/>
            <p:nvPr/>
          </p:nvCxnSpPr>
          <p:spPr>
            <a:xfrm>
              <a:off x="3706756" y="4226704"/>
              <a:ext cx="1315003" cy="123147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線接點 344"/>
            <p:cNvCxnSpPr/>
            <p:nvPr/>
          </p:nvCxnSpPr>
          <p:spPr>
            <a:xfrm flipV="1">
              <a:off x="5043426" y="5223110"/>
              <a:ext cx="948638" cy="2355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線接點 342"/>
            <p:cNvCxnSpPr/>
            <p:nvPr/>
          </p:nvCxnSpPr>
          <p:spPr>
            <a:xfrm flipH="1">
              <a:off x="4872950" y="5477857"/>
              <a:ext cx="148809" cy="9978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矩形 209"/>
            <p:cNvSpPr/>
            <p:nvPr/>
          </p:nvSpPr>
          <p:spPr>
            <a:xfrm>
              <a:off x="3706756" y="4202477"/>
              <a:ext cx="2285308" cy="228530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03" name="群組 302"/>
            <p:cNvGrpSpPr/>
            <p:nvPr/>
          </p:nvGrpSpPr>
          <p:grpSpPr>
            <a:xfrm>
              <a:off x="3867093" y="4558617"/>
              <a:ext cx="1958660" cy="1603175"/>
              <a:chOff x="3768148" y="2748979"/>
              <a:chExt cx="3659876" cy="2995631"/>
            </a:xfrm>
          </p:grpSpPr>
          <p:sp>
            <p:nvSpPr>
              <p:cNvPr id="304" name="橢圓 303"/>
              <p:cNvSpPr/>
              <p:nvPr/>
            </p:nvSpPr>
            <p:spPr>
              <a:xfrm>
                <a:off x="4622801" y="4135210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5" name="橢圓 304"/>
              <p:cNvSpPr/>
              <p:nvPr/>
            </p:nvSpPr>
            <p:spPr>
              <a:xfrm>
                <a:off x="4406901" y="4387395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6" name="橢圓 305"/>
              <p:cNvSpPr/>
              <p:nvPr/>
            </p:nvSpPr>
            <p:spPr>
              <a:xfrm>
                <a:off x="4757569" y="4441368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7" name="橢圓 306"/>
              <p:cNvSpPr/>
              <p:nvPr/>
            </p:nvSpPr>
            <p:spPr>
              <a:xfrm>
                <a:off x="4980213" y="4135209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8" name="橢圓 307"/>
              <p:cNvSpPr/>
              <p:nvPr/>
            </p:nvSpPr>
            <p:spPr>
              <a:xfrm>
                <a:off x="4442352" y="4735283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9" name="橢圓 308"/>
              <p:cNvSpPr/>
              <p:nvPr/>
            </p:nvSpPr>
            <p:spPr>
              <a:xfrm>
                <a:off x="4829703" y="4820551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0" name="橢圓 309"/>
              <p:cNvSpPr/>
              <p:nvPr/>
            </p:nvSpPr>
            <p:spPr>
              <a:xfrm>
                <a:off x="5159826" y="4549318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1" name="橢圓 310"/>
              <p:cNvSpPr/>
              <p:nvPr/>
            </p:nvSpPr>
            <p:spPr>
              <a:xfrm>
                <a:off x="4501573" y="5083171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2" name="橢圓 311"/>
              <p:cNvSpPr/>
              <p:nvPr/>
            </p:nvSpPr>
            <p:spPr>
              <a:xfrm>
                <a:off x="3768148" y="4081979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3" name="橢圓 312"/>
              <p:cNvSpPr/>
              <p:nvPr/>
            </p:nvSpPr>
            <p:spPr>
              <a:xfrm>
                <a:off x="3935847" y="4668149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4" name="橢圓 313"/>
              <p:cNvSpPr/>
              <p:nvPr/>
            </p:nvSpPr>
            <p:spPr>
              <a:xfrm>
                <a:off x="6176855" y="2915842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5" name="橢圓 314"/>
              <p:cNvSpPr/>
              <p:nvPr/>
            </p:nvSpPr>
            <p:spPr>
              <a:xfrm>
                <a:off x="5960955" y="3168027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6" name="橢圓 315"/>
              <p:cNvSpPr/>
              <p:nvPr/>
            </p:nvSpPr>
            <p:spPr>
              <a:xfrm>
                <a:off x="6311623" y="3222000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7" name="橢圓 316"/>
              <p:cNvSpPr/>
              <p:nvPr/>
            </p:nvSpPr>
            <p:spPr>
              <a:xfrm>
                <a:off x="6534267" y="2915841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8" name="橢圓 317"/>
              <p:cNvSpPr/>
              <p:nvPr/>
            </p:nvSpPr>
            <p:spPr>
              <a:xfrm>
                <a:off x="6508985" y="3434320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9" name="橢圓 318"/>
              <p:cNvSpPr/>
              <p:nvPr/>
            </p:nvSpPr>
            <p:spPr>
              <a:xfrm>
                <a:off x="6383757" y="3601183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0" name="橢圓 319"/>
              <p:cNvSpPr/>
              <p:nvPr/>
            </p:nvSpPr>
            <p:spPr>
              <a:xfrm>
                <a:off x="6713880" y="3329950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1" name="橢圓 320"/>
              <p:cNvSpPr/>
              <p:nvPr/>
            </p:nvSpPr>
            <p:spPr>
              <a:xfrm>
                <a:off x="6805004" y="3657526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2" name="橢圓 321"/>
              <p:cNvSpPr/>
              <p:nvPr/>
            </p:nvSpPr>
            <p:spPr>
              <a:xfrm>
                <a:off x="4838701" y="2998557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3" name="橢圓 322"/>
              <p:cNvSpPr/>
              <p:nvPr/>
            </p:nvSpPr>
            <p:spPr>
              <a:xfrm>
                <a:off x="6054563" y="3443627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4" name="橢圓 323"/>
              <p:cNvSpPr/>
              <p:nvPr/>
            </p:nvSpPr>
            <p:spPr>
              <a:xfrm>
                <a:off x="5564246" y="3866079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5" name="橢圓 324"/>
              <p:cNvSpPr/>
              <p:nvPr/>
            </p:nvSpPr>
            <p:spPr>
              <a:xfrm>
                <a:off x="5494788" y="3326370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6" name="橢圓 325"/>
              <p:cNvSpPr/>
              <p:nvPr/>
            </p:nvSpPr>
            <p:spPr>
              <a:xfrm>
                <a:off x="6387864" y="3983946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7" name="橢圓 326"/>
              <p:cNvSpPr/>
              <p:nvPr/>
            </p:nvSpPr>
            <p:spPr>
              <a:xfrm>
                <a:off x="6318462" y="2748979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8" name="橢圓 327"/>
              <p:cNvSpPr/>
              <p:nvPr/>
            </p:nvSpPr>
            <p:spPr>
              <a:xfrm>
                <a:off x="4210819" y="4549318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9" name="橢圓 328"/>
              <p:cNvSpPr/>
              <p:nvPr/>
            </p:nvSpPr>
            <p:spPr>
              <a:xfrm>
                <a:off x="4829703" y="5135053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0" name="橢圓 329"/>
              <p:cNvSpPr/>
              <p:nvPr/>
            </p:nvSpPr>
            <p:spPr>
              <a:xfrm>
                <a:off x="6687765" y="4393368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1" name="橢圓 330"/>
              <p:cNvSpPr/>
              <p:nvPr/>
            </p:nvSpPr>
            <p:spPr>
              <a:xfrm>
                <a:off x="6662483" y="4911847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2" name="橢圓 331"/>
              <p:cNvSpPr/>
              <p:nvPr/>
            </p:nvSpPr>
            <p:spPr>
              <a:xfrm>
                <a:off x="6867378" y="4807477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3" name="橢圓 332"/>
              <p:cNvSpPr/>
              <p:nvPr/>
            </p:nvSpPr>
            <p:spPr>
              <a:xfrm>
                <a:off x="6958502" y="5135053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4" name="橢圓 333"/>
              <p:cNvSpPr/>
              <p:nvPr/>
            </p:nvSpPr>
            <p:spPr>
              <a:xfrm>
                <a:off x="6240370" y="4635870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5" name="橢圓 334"/>
              <p:cNvSpPr/>
              <p:nvPr/>
            </p:nvSpPr>
            <p:spPr>
              <a:xfrm>
                <a:off x="6367341" y="4936011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6" name="橢圓 335"/>
              <p:cNvSpPr/>
              <p:nvPr/>
            </p:nvSpPr>
            <p:spPr>
              <a:xfrm>
                <a:off x="6560127" y="5191121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7" name="橢圓 336"/>
              <p:cNvSpPr/>
              <p:nvPr/>
            </p:nvSpPr>
            <p:spPr>
              <a:xfrm>
                <a:off x="6805004" y="5528710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8" name="橢圓 337"/>
              <p:cNvSpPr/>
              <p:nvPr/>
            </p:nvSpPr>
            <p:spPr>
              <a:xfrm>
                <a:off x="6241743" y="5404923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9" name="橢圓 338"/>
              <p:cNvSpPr/>
              <p:nvPr/>
            </p:nvSpPr>
            <p:spPr>
              <a:xfrm>
                <a:off x="5990771" y="4975221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0" name="橢圓 339"/>
              <p:cNvSpPr/>
              <p:nvPr/>
            </p:nvSpPr>
            <p:spPr>
              <a:xfrm>
                <a:off x="7212124" y="4867271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1" name="橢圓 340"/>
              <p:cNvSpPr/>
              <p:nvPr/>
            </p:nvSpPr>
            <p:spPr>
              <a:xfrm>
                <a:off x="5607328" y="4495345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2" name="橢圓 341"/>
              <p:cNvSpPr/>
              <p:nvPr/>
            </p:nvSpPr>
            <p:spPr>
              <a:xfrm>
                <a:off x="5404203" y="5093509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6" name="群組 45"/>
          <p:cNvGrpSpPr/>
          <p:nvPr/>
        </p:nvGrpSpPr>
        <p:grpSpPr>
          <a:xfrm>
            <a:off x="7645118" y="4118168"/>
            <a:ext cx="2285308" cy="2285308"/>
            <a:chOff x="6740789" y="1540821"/>
            <a:chExt cx="2285308" cy="2285308"/>
          </a:xfrm>
        </p:grpSpPr>
        <p:sp>
          <p:nvSpPr>
            <p:cNvPr id="273" name="矩形 272"/>
            <p:cNvSpPr/>
            <p:nvPr/>
          </p:nvSpPr>
          <p:spPr>
            <a:xfrm>
              <a:off x="6740789" y="1540821"/>
              <a:ext cx="2285308" cy="228530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4" name="群組 273"/>
            <p:cNvGrpSpPr/>
            <p:nvPr/>
          </p:nvGrpSpPr>
          <p:grpSpPr>
            <a:xfrm>
              <a:off x="6908859" y="1913167"/>
              <a:ext cx="1939165" cy="1587219"/>
              <a:chOff x="3768148" y="2748979"/>
              <a:chExt cx="3659876" cy="2995631"/>
            </a:xfrm>
            <a:solidFill>
              <a:schemeClr val="bg1">
                <a:lumMod val="85000"/>
              </a:schemeClr>
            </a:solidFill>
          </p:grpSpPr>
          <p:sp>
            <p:nvSpPr>
              <p:cNvPr id="275" name="橢圓 274"/>
              <p:cNvSpPr/>
              <p:nvPr/>
            </p:nvSpPr>
            <p:spPr>
              <a:xfrm>
                <a:off x="4622801" y="4135210"/>
                <a:ext cx="215900" cy="215900"/>
              </a:xfrm>
              <a:prstGeom prst="ellipse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6" name="橢圓 275"/>
              <p:cNvSpPr/>
              <p:nvPr/>
            </p:nvSpPr>
            <p:spPr>
              <a:xfrm>
                <a:off x="4406901" y="4387395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7" name="橢圓 276"/>
              <p:cNvSpPr/>
              <p:nvPr/>
            </p:nvSpPr>
            <p:spPr>
              <a:xfrm>
                <a:off x="4757569" y="4441368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8" name="橢圓 277"/>
              <p:cNvSpPr/>
              <p:nvPr/>
            </p:nvSpPr>
            <p:spPr>
              <a:xfrm>
                <a:off x="4980213" y="4135209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9" name="橢圓 278"/>
              <p:cNvSpPr/>
              <p:nvPr/>
            </p:nvSpPr>
            <p:spPr>
              <a:xfrm>
                <a:off x="4442352" y="4735283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0" name="橢圓 279"/>
              <p:cNvSpPr/>
              <p:nvPr/>
            </p:nvSpPr>
            <p:spPr>
              <a:xfrm>
                <a:off x="4829703" y="4820551"/>
                <a:ext cx="215900" cy="215900"/>
              </a:xfrm>
              <a:prstGeom prst="ellipse">
                <a:avLst/>
              </a:prstGeom>
              <a:solidFill>
                <a:srgbClr val="A53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1" name="橢圓 280"/>
              <p:cNvSpPr/>
              <p:nvPr/>
            </p:nvSpPr>
            <p:spPr>
              <a:xfrm>
                <a:off x="5159826" y="4549318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2" name="橢圓 281"/>
              <p:cNvSpPr/>
              <p:nvPr/>
            </p:nvSpPr>
            <p:spPr>
              <a:xfrm>
                <a:off x="4501573" y="5083171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3" name="橢圓 282"/>
              <p:cNvSpPr/>
              <p:nvPr/>
            </p:nvSpPr>
            <p:spPr>
              <a:xfrm>
                <a:off x="3768148" y="4081979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4" name="橢圓 283"/>
              <p:cNvSpPr/>
              <p:nvPr/>
            </p:nvSpPr>
            <p:spPr>
              <a:xfrm>
                <a:off x="3935847" y="4668149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5" name="橢圓 284"/>
              <p:cNvSpPr/>
              <p:nvPr/>
            </p:nvSpPr>
            <p:spPr>
              <a:xfrm>
                <a:off x="6176855" y="2915842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6" name="橢圓 285"/>
              <p:cNvSpPr/>
              <p:nvPr/>
            </p:nvSpPr>
            <p:spPr>
              <a:xfrm>
                <a:off x="5960955" y="3168027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7" name="橢圓 286"/>
              <p:cNvSpPr/>
              <p:nvPr/>
            </p:nvSpPr>
            <p:spPr>
              <a:xfrm>
                <a:off x="6311623" y="3222000"/>
                <a:ext cx="215900" cy="215900"/>
              </a:xfrm>
              <a:prstGeom prst="ellipse">
                <a:avLst/>
              </a:prstGeom>
              <a:solidFill>
                <a:srgbClr val="92AA4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8" name="橢圓 287"/>
              <p:cNvSpPr/>
              <p:nvPr/>
            </p:nvSpPr>
            <p:spPr>
              <a:xfrm>
                <a:off x="6534267" y="2915841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9" name="橢圓 288"/>
              <p:cNvSpPr/>
              <p:nvPr/>
            </p:nvSpPr>
            <p:spPr>
              <a:xfrm>
                <a:off x="6508985" y="3434320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0" name="橢圓 289"/>
              <p:cNvSpPr/>
              <p:nvPr/>
            </p:nvSpPr>
            <p:spPr>
              <a:xfrm>
                <a:off x="6383757" y="3601183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1" name="橢圓 290"/>
              <p:cNvSpPr/>
              <p:nvPr/>
            </p:nvSpPr>
            <p:spPr>
              <a:xfrm>
                <a:off x="6713880" y="3329950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2" name="橢圓 291"/>
              <p:cNvSpPr/>
              <p:nvPr/>
            </p:nvSpPr>
            <p:spPr>
              <a:xfrm>
                <a:off x="6805004" y="3657526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3" name="橢圓 292"/>
              <p:cNvSpPr/>
              <p:nvPr/>
            </p:nvSpPr>
            <p:spPr>
              <a:xfrm>
                <a:off x="4838701" y="2998557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4" name="橢圓 293"/>
              <p:cNvSpPr/>
              <p:nvPr/>
            </p:nvSpPr>
            <p:spPr>
              <a:xfrm>
                <a:off x="6054563" y="3443627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5" name="橢圓 294"/>
              <p:cNvSpPr/>
              <p:nvPr/>
            </p:nvSpPr>
            <p:spPr>
              <a:xfrm>
                <a:off x="5564246" y="3866079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6" name="橢圓 295"/>
              <p:cNvSpPr/>
              <p:nvPr/>
            </p:nvSpPr>
            <p:spPr>
              <a:xfrm>
                <a:off x="5494788" y="3326370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7" name="橢圓 296"/>
              <p:cNvSpPr/>
              <p:nvPr/>
            </p:nvSpPr>
            <p:spPr>
              <a:xfrm>
                <a:off x="6387864" y="3983946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8" name="橢圓 297"/>
              <p:cNvSpPr/>
              <p:nvPr/>
            </p:nvSpPr>
            <p:spPr>
              <a:xfrm>
                <a:off x="6318462" y="2748979"/>
                <a:ext cx="215900" cy="215900"/>
              </a:xfrm>
              <a:prstGeom prst="ellipse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9" name="橢圓 298"/>
              <p:cNvSpPr/>
              <p:nvPr/>
            </p:nvSpPr>
            <p:spPr>
              <a:xfrm>
                <a:off x="4210819" y="4549318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0" name="橢圓 299"/>
              <p:cNvSpPr/>
              <p:nvPr/>
            </p:nvSpPr>
            <p:spPr>
              <a:xfrm>
                <a:off x="4829703" y="5135053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4" name="橢圓 343"/>
              <p:cNvSpPr/>
              <p:nvPr/>
            </p:nvSpPr>
            <p:spPr>
              <a:xfrm>
                <a:off x="6687765" y="4393368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6" name="橢圓 345"/>
              <p:cNvSpPr/>
              <p:nvPr/>
            </p:nvSpPr>
            <p:spPr>
              <a:xfrm>
                <a:off x="6662483" y="4911847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7" name="橢圓 346"/>
              <p:cNvSpPr/>
              <p:nvPr/>
            </p:nvSpPr>
            <p:spPr>
              <a:xfrm>
                <a:off x="6867378" y="4807477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8" name="橢圓 347"/>
              <p:cNvSpPr/>
              <p:nvPr/>
            </p:nvSpPr>
            <p:spPr>
              <a:xfrm>
                <a:off x="6958502" y="5135053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9" name="橢圓 348"/>
              <p:cNvSpPr/>
              <p:nvPr/>
            </p:nvSpPr>
            <p:spPr>
              <a:xfrm>
                <a:off x="6240370" y="4635870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0" name="橢圓 349"/>
              <p:cNvSpPr/>
              <p:nvPr/>
            </p:nvSpPr>
            <p:spPr>
              <a:xfrm>
                <a:off x="6367341" y="4936011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2" name="橢圓 351"/>
              <p:cNvSpPr/>
              <p:nvPr/>
            </p:nvSpPr>
            <p:spPr>
              <a:xfrm>
                <a:off x="6560127" y="5191121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3" name="橢圓 352"/>
              <p:cNvSpPr/>
              <p:nvPr/>
            </p:nvSpPr>
            <p:spPr>
              <a:xfrm>
                <a:off x="6805004" y="5528710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7" name="橢圓 356"/>
              <p:cNvSpPr/>
              <p:nvPr/>
            </p:nvSpPr>
            <p:spPr>
              <a:xfrm>
                <a:off x="6241743" y="5404923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9" name="橢圓 358"/>
              <p:cNvSpPr/>
              <p:nvPr/>
            </p:nvSpPr>
            <p:spPr>
              <a:xfrm>
                <a:off x="5990771" y="4975221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3" name="橢圓 362"/>
              <p:cNvSpPr/>
              <p:nvPr/>
            </p:nvSpPr>
            <p:spPr>
              <a:xfrm>
                <a:off x="7212124" y="4867271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4" name="橢圓 363"/>
              <p:cNvSpPr/>
              <p:nvPr/>
            </p:nvSpPr>
            <p:spPr>
              <a:xfrm>
                <a:off x="5607328" y="4495345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5" name="橢圓 364"/>
              <p:cNvSpPr/>
              <p:nvPr/>
            </p:nvSpPr>
            <p:spPr>
              <a:xfrm>
                <a:off x="5404203" y="5093509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49" name="肘形接點 48"/>
          <p:cNvCxnSpPr/>
          <p:nvPr/>
        </p:nvCxnSpPr>
        <p:spPr>
          <a:xfrm rot="16200000" flipH="1">
            <a:off x="7608743" y="2705319"/>
            <a:ext cx="1378657" cy="974329"/>
          </a:xfrm>
          <a:prstGeom prst="bentConnector3">
            <a:avLst>
              <a:gd name="adj1" fmla="val 60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16200000" flipV="1">
            <a:off x="6395860" y="4179096"/>
            <a:ext cx="1179679" cy="1057825"/>
          </a:xfrm>
          <a:prstGeom prst="bentConnector3">
            <a:avLst>
              <a:gd name="adj1" fmla="val 524"/>
            </a:avLst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5479593" y="5757966"/>
            <a:ext cx="198704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5609024" y="5894063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Until the process </a:t>
            </a:r>
          </a:p>
          <a:p>
            <a:r>
              <a:rPr lang="en-US" altLang="zh-TW" dirty="0"/>
              <a:t>is convergent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90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Introduction to Machine Learning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524001" y="787401"/>
            <a:ext cx="709613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29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Artificial Intelligence?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Artificial </a:t>
            </a:r>
            <a:r>
              <a:rPr lang="en-US" altLang="zh-TW" sz="2800" dirty="0" smtClean="0"/>
              <a:t>Intelligence</a:t>
            </a:r>
          </a:p>
          <a:p>
            <a:r>
              <a:rPr lang="en-US" altLang="zh-TW" sz="2800" dirty="0" smtClean="0"/>
              <a:t>Big Data</a:t>
            </a:r>
          </a:p>
          <a:p>
            <a:r>
              <a:rPr lang="en-US" altLang="zh-TW" sz="2800" dirty="0" smtClean="0"/>
              <a:t>Statistics</a:t>
            </a:r>
          </a:p>
          <a:p>
            <a:r>
              <a:rPr lang="en-US" altLang="zh-TW" sz="2800" dirty="0" smtClean="0"/>
              <a:t>Data Mining</a:t>
            </a:r>
          </a:p>
          <a:p>
            <a:r>
              <a:rPr lang="en-US" altLang="zh-TW" sz="2800" dirty="0" smtClean="0"/>
              <a:t>Machine Learning</a:t>
            </a:r>
          </a:p>
          <a:p>
            <a:r>
              <a:rPr lang="en-US" altLang="zh-TW" sz="2800" dirty="0" smtClean="0"/>
              <a:t>Deep Learning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5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The </a:t>
            </a:r>
            <a:r>
              <a:rPr lang="en-US" altLang="zh-TW" sz="3600" dirty="0" smtClean="0"/>
              <a:t>Origins </a:t>
            </a:r>
            <a:r>
              <a:rPr lang="en-US" altLang="zh-TW" sz="3600" dirty="0"/>
              <a:t>of </a:t>
            </a:r>
            <a:r>
              <a:rPr lang="en-US" altLang="zh-TW" sz="3600" dirty="0" smtClean="0"/>
              <a:t>Machine 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earning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How can computers learn to solve problems without being explicitly programmed?</a:t>
            </a:r>
          </a:p>
          <a:p>
            <a:pPr marL="109728" indent="0" algn="r">
              <a:buNone/>
            </a:pPr>
            <a:endParaRPr lang="en-US" altLang="zh-TW" sz="2400" dirty="0" smtClean="0"/>
          </a:p>
          <a:p>
            <a:pPr marL="109728" indent="0" algn="r">
              <a:buNone/>
            </a:pPr>
            <a:r>
              <a:rPr lang="en-US" altLang="zh-TW" sz="2400" dirty="0" smtClean="0"/>
              <a:t>-----</a:t>
            </a:r>
            <a:r>
              <a:rPr lang="en-US" altLang="zh-TW" sz="2400" dirty="0"/>
              <a:t>Arthur Lee </a:t>
            </a:r>
            <a:r>
              <a:rPr lang="en-US" altLang="zh-TW" sz="2400" dirty="0" smtClean="0"/>
              <a:t>Samuel, 1959</a:t>
            </a:r>
          </a:p>
          <a:p>
            <a:pPr marL="109728" indent="0" algn="r">
              <a:buNone/>
            </a:pPr>
            <a:endParaRPr lang="en-US" altLang="zh-TW" sz="2400" dirty="0"/>
          </a:p>
          <a:p>
            <a:r>
              <a:rPr lang="en-US" altLang="zh-TW" sz="2400" dirty="0"/>
              <a:t>The answer is: Machine </a:t>
            </a:r>
            <a:r>
              <a:rPr lang="en-US" altLang="zh-TW" sz="2400" dirty="0" smtClean="0"/>
              <a:t>Learning</a:t>
            </a: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30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93852" y="6093151"/>
            <a:ext cx="7799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Arthur Lee </a:t>
            </a:r>
            <a:r>
              <a:rPr lang="en-US" altLang="zh-TW" sz="1400" dirty="0" smtClean="0"/>
              <a:t>Samuel,</a:t>
            </a:r>
            <a:r>
              <a:rPr lang="zh-TW" altLang="en-US" sz="1400" dirty="0" smtClean="0"/>
              <a:t> </a:t>
            </a:r>
            <a:r>
              <a:rPr lang="en-US" altLang="zh-TW" sz="1400" b="1" dirty="0" smtClean="0"/>
              <a:t>Some </a:t>
            </a:r>
            <a:r>
              <a:rPr lang="en-US" altLang="zh-TW" sz="1400" b="1" dirty="0"/>
              <a:t>Studies in Machine Learning Using the Game of Checkers</a:t>
            </a:r>
            <a:r>
              <a:rPr lang="en-US" altLang="zh-TW" sz="1400" b="1" dirty="0" smtClean="0"/>
              <a:t>,</a:t>
            </a:r>
            <a:r>
              <a:rPr lang="zh-TW" altLang="en-US" sz="1400" b="1" dirty="0" smtClean="0"/>
              <a:t> </a:t>
            </a:r>
            <a:r>
              <a:rPr lang="en-US" altLang="zh-TW" sz="1400" i="1" dirty="0" smtClean="0"/>
              <a:t>IBM </a:t>
            </a:r>
            <a:r>
              <a:rPr lang="en-US" altLang="zh-TW" sz="1400" i="1" dirty="0"/>
              <a:t>Journal of Research and Development</a:t>
            </a:r>
            <a:r>
              <a:rPr lang="en-US" altLang="zh-TW" sz="1400" dirty="0"/>
              <a:t>. 3, 1959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83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What is </a:t>
            </a:r>
            <a:r>
              <a:rPr lang="en-US" altLang="zh-TW" sz="3600" dirty="0" smtClean="0"/>
              <a:t>Machine 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earning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/>
              <a:t>Machine learning</a:t>
            </a:r>
            <a:r>
              <a:rPr lang="en-US" altLang="zh-TW" sz="2800" dirty="0"/>
              <a:t> is a field of computer science that </a:t>
            </a:r>
            <a:r>
              <a:rPr lang="en-US" altLang="zh-TW" sz="2800" dirty="0">
                <a:solidFill>
                  <a:srgbClr val="FF0000"/>
                </a:solidFill>
              </a:rPr>
              <a:t>gives computer systems the ability to "</a:t>
            </a:r>
            <a:r>
              <a:rPr lang="en-US" altLang="zh-TW" sz="2800" dirty="0" smtClean="0">
                <a:solidFill>
                  <a:srgbClr val="FF0000"/>
                </a:solidFill>
              </a:rPr>
              <a:t>learn," </a:t>
            </a:r>
            <a:r>
              <a:rPr lang="en-US" altLang="zh-TW" sz="2800" dirty="0" smtClean="0"/>
              <a:t>i.e</a:t>
            </a:r>
            <a:r>
              <a:rPr lang="en-US" altLang="zh-TW" sz="2800" dirty="0"/>
              <a:t>., progressively improve performance on a specific </a:t>
            </a:r>
            <a:r>
              <a:rPr lang="en-US" altLang="zh-TW" sz="2800" dirty="0" smtClean="0"/>
              <a:t>task, </a:t>
            </a:r>
            <a:r>
              <a:rPr lang="en-US" altLang="zh-TW" sz="2800" dirty="0">
                <a:solidFill>
                  <a:srgbClr val="FF0000"/>
                </a:solidFill>
              </a:rPr>
              <a:t>with </a:t>
            </a:r>
            <a:r>
              <a:rPr lang="en-US" altLang="zh-TW" sz="2800" dirty="0" smtClean="0">
                <a:solidFill>
                  <a:srgbClr val="FF0000"/>
                </a:solidFill>
              </a:rPr>
              <a:t>data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but </a:t>
            </a:r>
            <a:r>
              <a:rPr lang="en-US" altLang="zh-TW" sz="2800" dirty="0">
                <a:solidFill>
                  <a:srgbClr val="FF0000"/>
                </a:solidFill>
              </a:rPr>
              <a:t>without being explicitly programmed</a:t>
            </a:r>
            <a:r>
              <a:rPr lang="en-US" altLang="zh-TW" sz="2800" dirty="0"/>
              <a:t>.</a:t>
            </a:r>
          </a:p>
          <a:p>
            <a:endParaRPr lang="en-US" altLang="zh-TW" sz="2800" dirty="0"/>
          </a:p>
          <a:p>
            <a:r>
              <a:rPr lang="en-US" altLang="zh-TW" sz="2800" dirty="0"/>
              <a:t>Learn knowledges from data</a:t>
            </a:r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31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General </a:t>
            </a:r>
            <a:r>
              <a:rPr lang="en-US" altLang="zh-TW" sz="3600" dirty="0" smtClean="0"/>
              <a:t>Types </a:t>
            </a:r>
            <a:r>
              <a:rPr lang="en-US" altLang="zh-TW" sz="3600" dirty="0"/>
              <a:t>of </a:t>
            </a:r>
            <a:r>
              <a:rPr lang="en-US" altLang="zh-TW" sz="3600" dirty="0" smtClean="0"/>
              <a:t>Machine 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earning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Supervise Learning</a:t>
            </a:r>
          </a:p>
          <a:p>
            <a:pPr lvl="1"/>
            <a:r>
              <a:rPr lang="en-US" altLang="zh-TW" sz="2400" dirty="0"/>
              <a:t>Classification problems</a:t>
            </a:r>
          </a:p>
          <a:p>
            <a:r>
              <a:rPr lang="en-US" altLang="zh-TW" sz="2800" dirty="0"/>
              <a:t>Unsupervised Learning</a:t>
            </a:r>
          </a:p>
          <a:p>
            <a:pPr lvl="1"/>
            <a:r>
              <a:rPr lang="en-US" altLang="zh-TW" sz="2400" dirty="0"/>
              <a:t>Clustering problems</a:t>
            </a:r>
          </a:p>
          <a:p>
            <a:pPr lvl="1"/>
            <a:r>
              <a:rPr lang="en-US" altLang="zh-TW" sz="2400" dirty="0"/>
              <a:t>Text mining</a:t>
            </a:r>
          </a:p>
          <a:p>
            <a:r>
              <a:rPr lang="en-US" altLang="zh-TW" sz="2800" dirty="0"/>
              <a:t>Semi-supervised </a:t>
            </a:r>
            <a:r>
              <a:rPr lang="en-US" altLang="zh-TW" sz="2800" dirty="0" smtClean="0"/>
              <a:t>learning</a:t>
            </a:r>
          </a:p>
          <a:p>
            <a:pPr lvl="1"/>
            <a:r>
              <a:rPr lang="en-US" altLang="zh-TW" sz="2400" dirty="0" smtClean="0"/>
              <a:t>The classification problem with some missing labels</a:t>
            </a:r>
          </a:p>
          <a:p>
            <a:pPr lvl="1"/>
            <a:r>
              <a:rPr lang="en-US" altLang="zh-TW" sz="2400" dirty="0" smtClean="0"/>
              <a:t>The clustering problem with some labels</a:t>
            </a:r>
            <a:endParaRPr lang="en-US" altLang="zh-TW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32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8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Some </a:t>
            </a:r>
            <a:r>
              <a:rPr lang="en-US" altLang="zh-TW" sz="3600" dirty="0" smtClean="0"/>
              <a:t>Special </a:t>
            </a:r>
            <a:r>
              <a:rPr lang="en-US" altLang="zh-TW" sz="3600" dirty="0"/>
              <a:t>T</a:t>
            </a:r>
            <a:r>
              <a:rPr lang="en-US" altLang="zh-TW" sz="3600" dirty="0" smtClean="0"/>
              <a:t>ypes </a:t>
            </a:r>
            <a:r>
              <a:rPr lang="en-US" altLang="zh-TW" sz="3600" dirty="0"/>
              <a:t>of </a:t>
            </a:r>
            <a:r>
              <a:rPr lang="en-US" altLang="zh-TW" sz="3600" dirty="0" smtClean="0"/>
              <a:t>Machine 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earning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Reinforcement Learning</a:t>
            </a:r>
          </a:p>
          <a:p>
            <a:pPr lvl="1"/>
            <a:r>
              <a:rPr lang="en-US" altLang="zh-TW" sz="2400" dirty="0" err="1"/>
              <a:t>alphaGo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alphaGoZero</a:t>
            </a:r>
            <a:endParaRPr lang="en-US" altLang="zh-TW" sz="2400" dirty="0"/>
          </a:p>
          <a:p>
            <a:r>
              <a:rPr lang="en-US" altLang="zh-TW" sz="2800" dirty="0"/>
              <a:t>Interactive learning</a:t>
            </a:r>
          </a:p>
          <a:p>
            <a:r>
              <a:rPr lang="en-US" altLang="zh-TW" sz="2800" dirty="0" smtClean="0"/>
              <a:t>Transfer learning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33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7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Supervised </a:t>
            </a:r>
            <a:r>
              <a:rPr lang="en-US" altLang="zh-TW" sz="3600" dirty="0"/>
              <a:t>Learning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Learning from some labeled data</a:t>
            </a:r>
          </a:p>
          <a:p>
            <a:pPr lvl="1"/>
            <a:r>
              <a:rPr lang="en-US" altLang="zh-TW" sz="2400" dirty="0"/>
              <a:t>We have the answers of training </a:t>
            </a:r>
            <a:r>
              <a:rPr lang="en-US" altLang="zh-TW" sz="2400" dirty="0" smtClean="0"/>
              <a:t>data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34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79158" y="3532968"/>
            <a:ext cx="4124630" cy="250590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857812" y="4170507"/>
            <a:ext cx="217170" cy="21717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263931" y="3996348"/>
            <a:ext cx="217170" cy="21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334108" y="4387677"/>
            <a:ext cx="217170" cy="21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966397" y="4641948"/>
            <a:ext cx="217170" cy="21717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5381087" y="4879167"/>
            <a:ext cx="217170" cy="21717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5766496" y="4102020"/>
            <a:ext cx="217170" cy="21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766496" y="4641948"/>
            <a:ext cx="217170" cy="21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5074982" y="5227376"/>
            <a:ext cx="217170" cy="21717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757665" y="5181876"/>
            <a:ext cx="217170" cy="21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6942220" y="4319190"/>
            <a:ext cx="217170" cy="21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7418265" y="3993435"/>
            <a:ext cx="217170" cy="21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763873" y="4825297"/>
            <a:ext cx="217170" cy="21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635144" y="4387677"/>
            <a:ext cx="217170" cy="21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997841" y="5181876"/>
            <a:ext cx="217170" cy="21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 rot="21242479">
            <a:off x="6646780" y="3714993"/>
            <a:ext cx="394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zh-TW" altLang="en-US" sz="3000" dirty="0">
              <a:solidFill>
                <a:schemeClr val="accent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 rot="1122534">
            <a:off x="7546398" y="5079162"/>
            <a:ext cx="3946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zh-TW" altLang="en-US" sz="3000" dirty="0">
              <a:solidFill>
                <a:schemeClr val="accent1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08501" y="3848261"/>
            <a:ext cx="1827883" cy="18278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492709" y="4796111"/>
            <a:ext cx="217170" cy="21717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4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Support Vector Machine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35</a:t>
            </a:fld>
            <a:endParaRPr lang="en-US" dirty="0">
              <a:ea typeface="Segoe UI" panose="020B0502040204020203" pitchFamily="34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4806963" y="2589607"/>
            <a:ext cx="11086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2099476" y="1556088"/>
            <a:ext cx="2318117" cy="2203330"/>
            <a:chOff x="1028699" y="2605040"/>
            <a:chExt cx="2973252" cy="2973252"/>
          </a:xfrm>
        </p:grpSpPr>
        <p:sp>
          <p:nvSpPr>
            <p:cNvPr id="5" name="矩形 4"/>
            <p:cNvSpPr/>
            <p:nvPr/>
          </p:nvSpPr>
          <p:spPr>
            <a:xfrm>
              <a:off x="1028699" y="2605040"/>
              <a:ext cx="2973252" cy="297325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7" name="群組 16"/>
            <p:cNvGrpSpPr/>
            <p:nvPr/>
          </p:nvGrpSpPr>
          <p:grpSpPr>
            <a:xfrm>
              <a:off x="2338307" y="2798715"/>
              <a:ext cx="986971" cy="2478315"/>
              <a:chOff x="1669142" y="2931885"/>
              <a:chExt cx="986971" cy="2478315"/>
            </a:xfrm>
          </p:grpSpPr>
          <p:cxnSp>
            <p:nvCxnSpPr>
              <p:cNvPr id="10" name="弧形接點 9"/>
              <p:cNvCxnSpPr/>
              <p:nvPr/>
            </p:nvCxnSpPr>
            <p:spPr>
              <a:xfrm rot="16200000" flipH="1">
                <a:off x="1407885" y="3193142"/>
                <a:ext cx="1509486" cy="986971"/>
              </a:xfrm>
              <a:prstGeom prst="curvedConnector3">
                <a:avLst>
                  <a:gd name="adj1" fmla="val 75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弧形接點 12"/>
              <p:cNvCxnSpPr/>
              <p:nvPr/>
            </p:nvCxnSpPr>
            <p:spPr>
              <a:xfrm rot="5400000">
                <a:off x="1780835" y="4536191"/>
                <a:ext cx="952454" cy="795564"/>
              </a:xfrm>
              <a:prstGeom prst="curvedConnector3">
                <a:avLst>
                  <a:gd name="adj1" fmla="val 50000"/>
                </a:avLst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橢圓 17"/>
            <p:cNvSpPr/>
            <p:nvPr/>
          </p:nvSpPr>
          <p:spPr>
            <a:xfrm>
              <a:off x="1543729" y="2875413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1701801" y="3098800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1441083" y="3226905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1599155" y="3450292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1376151" y="3607685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1273505" y="395917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1917609" y="3607685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1694605" y="376507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2153456" y="399970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2032885" y="425249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1967925" y="4579749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2458455" y="417196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1573916" y="4188333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1609465" y="4722753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1506819" y="5074245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1836244" y="4897430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2786571" y="424300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2389759" y="4476239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7" name="群組 36"/>
            <p:cNvGrpSpPr/>
            <p:nvPr/>
          </p:nvGrpSpPr>
          <p:grpSpPr>
            <a:xfrm>
              <a:off x="2159370" y="3124146"/>
              <a:ext cx="986971" cy="1984025"/>
              <a:chOff x="1669142" y="2931885"/>
              <a:chExt cx="986971" cy="2478315"/>
            </a:xfrm>
          </p:grpSpPr>
          <p:cxnSp>
            <p:nvCxnSpPr>
              <p:cNvPr id="38" name="弧形接點 37"/>
              <p:cNvCxnSpPr/>
              <p:nvPr/>
            </p:nvCxnSpPr>
            <p:spPr>
              <a:xfrm rot="16200000" flipH="1">
                <a:off x="1407885" y="3193142"/>
                <a:ext cx="1509486" cy="986971"/>
              </a:xfrm>
              <a:prstGeom prst="curvedConnector3">
                <a:avLst>
                  <a:gd name="adj1" fmla="val 75000"/>
                </a:avLst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弧形接點 38"/>
              <p:cNvCxnSpPr/>
              <p:nvPr/>
            </p:nvCxnSpPr>
            <p:spPr>
              <a:xfrm rot="5400000">
                <a:off x="1780835" y="4536191"/>
                <a:ext cx="952454" cy="795564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群組 39"/>
            <p:cNvGrpSpPr/>
            <p:nvPr/>
          </p:nvGrpSpPr>
          <p:grpSpPr>
            <a:xfrm>
              <a:off x="2561569" y="2922867"/>
              <a:ext cx="940728" cy="2518031"/>
              <a:chOff x="1715386" y="3245158"/>
              <a:chExt cx="940728" cy="2165042"/>
            </a:xfrm>
          </p:grpSpPr>
          <p:cxnSp>
            <p:nvCxnSpPr>
              <p:cNvPr id="41" name="弧形接點 40"/>
              <p:cNvCxnSpPr/>
              <p:nvPr/>
            </p:nvCxnSpPr>
            <p:spPr>
              <a:xfrm rot="16200000" flipH="1">
                <a:off x="1587644" y="3372900"/>
                <a:ext cx="1196211" cy="940728"/>
              </a:xfrm>
              <a:prstGeom prst="curvedConnector3">
                <a:avLst>
                  <a:gd name="adj1" fmla="val 61639"/>
                </a:avLst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弧形接點 41"/>
              <p:cNvCxnSpPr/>
              <p:nvPr/>
            </p:nvCxnSpPr>
            <p:spPr>
              <a:xfrm rot="5400000">
                <a:off x="1780835" y="4536191"/>
                <a:ext cx="952454" cy="795564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橢圓 45"/>
            <p:cNvSpPr/>
            <p:nvPr/>
          </p:nvSpPr>
          <p:spPr>
            <a:xfrm>
              <a:off x="3446518" y="3263728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/>
            <p:cNvSpPr/>
            <p:nvPr/>
          </p:nvSpPr>
          <p:spPr>
            <a:xfrm>
              <a:off x="3104940" y="3185032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橢圓 47"/>
            <p:cNvSpPr/>
            <p:nvPr/>
          </p:nvSpPr>
          <p:spPr>
            <a:xfrm>
              <a:off x="3261411" y="3570965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/>
            <p:cNvSpPr/>
            <p:nvPr/>
          </p:nvSpPr>
          <p:spPr>
            <a:xfrm>
              <a:off x="2989186" y="3411118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2831793" y="3032339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橢圓 50"/>
            <p:cNvSpPr/>
            <p:nvPr/>
          </p:nvSpPr>
          <p:spPr>
            <a:xfrm>
              <a:off x="3149079" y="2868726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橢圓 51"/>
            <p:cNvSpPr/>
            <p:nvPr/>
          </p:nvSpPr>
          <p:spPr>
            <a:xfrm>
              <a:off x="3618176" y="3649661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/>
            <p:cNvSpPr/>
            <p:nvPr/>
          </p:nvSpPr>
          <p:spPr>
            <a:xfrm>
              <a:off x="3423382" y="3008592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橢圓 53"/>
            <p:cNvSpPr/>
            <p:nvPr/>
          </p:nvSpPr>
          <p:spPr>
            <a:xfrm>
              <a:off x="3002361" y="5045850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3283759" y="488845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3590642" y="5029475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3621298" y="4694282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3568166" y="395356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橢圓 58"/>
            <p:cNvSpPr/>
            <p:nvPr/>
          </p:nvSpPr>
          <p:spPr>
            <a:xfrm>
              <a:off x="3646862" y="4308201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3" name="群組 102"/>
          <p:cNvGrpSpPr/>
          <p:nvPr/>
        </p:nvGrpSpPr>
        <p:grpSpPr>
          <a:xfrm>
            <a:off x="6407638" y="1553358"/>
            <a:ext cx="2204379" cy="2225179"/>
            <a:chOff x="5163093" y="2605040"/>
            <a:chExt cx="2973252" cy="2973252"/>
          </a:xfrm>
        </p:grpSpPr>
        <p:sp>
          <p:nvSpPr>
            <p:cNvPr id="8" name="矩形 7"/>
            <p:cNvSpPr/>
            <p:nvPr/>
          </p:nvSpPr>
          <p:spPr>
            <a:xfrm>
              <a:off x="5163093" y="2605040"/>
              <a:ext cx="2973252" cy="297325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橢圓 62"/>
            <p:cNvSpPr/>
            <p:nvPr/>
          </p:nvSpPr>
          <p:spPr>
            <a:xfrm>
              <a:off x="5593759" y="349226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/>
            <p:cNvSpPr/>
            <p:nvPr/>
          </p:nvSpPr>
          <p:spPr>
            <a:xfrm>
              <a:off x="5746159" y="364466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5436366" y="424300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5707128" y="444061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6492326" y="4848859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/>
            <p:cNvSpPr/>
            <p:nvPr/>
          </p:nvSpPr>
          <p:spPr>
            <a:xfrm>
              <a:off x="5916036" y="4818733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/>
            <p:cNvSpPr/>
            <p:nvPr/>
          </p:nvSpPr>
          <p:spPr>
            <a:xfrm>
              <a:off x="5501697" y="4750064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橢圓 71"/>
            <p:cNvSpPr/>
            <p:nvPr/>
          </p:nvSpPr>
          <p:spPr>
            <a:xfrm>
              <a:off x="5866864" y="407657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>
              <a:off x="6223690" y="4397542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/>
            <p:cNvSpPr/>
            <p:nvPr/>
          </p:nvSpPr>
          <p:spPr>
            <a:xfrm>
              <a:off x="6809247" y="511516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6201282" y="5040775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/>
            <p:cNvSpPr/>
            <p:nvPr/>
          </p:nvSpPr>
          <p:spPr>
            <a:xfrm>
              <a:off x="5387170" y="3802061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/>
            <p:cNvSpPr/>
            <p:nvPr/>
          </p:nvSpPr>
          <p:spPr>
            <a:xfrm>
              <a:off x="5675666" y="4976126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/>
            <p:cNvSpPr/>
            <p:nvPr/>
          </p:nvSpPr>
          <p:spPr>
            <a:xfrm>
              <a:off x="6201282" y="4666319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/>
            <p:cNvSpPr/>
            <p:nvPr/>
          </p:nvSpPr>
          <p:spPr>
            <a:xfrm>
              <a:off x="5436366" y="298641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5312368" y="326372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橢圓 87"/>
            <p:cNvSpPr/>
            <p:nvPr/>
          </p:nvSpPr>
          <p:spPr>
            <a:xfrm>
              <a:off x="7322608" y="323214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橢圓 88"/>
            <p:cNvSpPr/>
            <p:nvPr/>
          </p:nvSpPr>
          <p:spPr>
            <a:xfrm>
              <a:off x="7586896" y="3489814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橢圓 89"/>
            <p:cNvSpPr/>
            <p:nvPr/>
          </p:nvSpPr>
          <p:spPr>
            <a:xfrm>
              <a:off x="7229976" y="389039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橢圓 90"/>
            <p:cNvSpPr/>
            <p:nvPr/>
          </p:nvSpPr>
          <p:spPr>
            <a:xfrm>
              <a:off x="7435977" y="4180496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橢圓 91"/>
            <p:cNvSpPr/>
            <p:nvPr/>
          </p:nvSpPr>
          <p:spPr>
            <a:xfrm>
              <a:off x="7595713" y="3816456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橢圓 92"/>
            <p:cNvSpPr/>
            <p:nvPr/>
          </p:nvSpPr>
          <p:spPr>
            <a:xfrm>
              <a:off x="7116019" y="3541940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7165215" y="272629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橢圓 94"/>
            <p:cNvSpPr/>
            <p:nvPr/>
          </p:nvSpPr>
          <p:spPr>
            <a:xfrm>
              <a:off x="7041217" y="300360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橢圓 95"/>
            <p:cNvSpPr/>
            <p:nvPr/>
          </p:nvSpPr>
          <p:spPr>
            <a:xfrm>
              <a:off x="7829139" y="3280270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橢圓 96"/>
            <p:cNvSpPr/>
            <p:nvPr/>
          </p:nvSpPr>
          <p:spPr>
            <a:xfrm>
              <a:off x="7750443" y="4487632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/>
            <p:cNvSpPr/>
            <p:nvPr/>
          </p:nvSpPr>
          <p:spPr>
            <a:xfrm>
              <a:off x="7910179" y="4123592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/>
            <p:cNvSpPr/>
            <p:nvPr/>
          </p:nvSpPr>
          <p:spPr>
            <a:xfrm>
              <a:off x="6577414" y="2796716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6774396" y="3161000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7562765" y="2850249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7856331" y="4779114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4699071" y="179735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projection</a:t>
            </a:r>
            <a:endParaRPr lang="zh-TW" altLang="en-US" dirty="0"/>
          </a:p>
        </p:txBody>
      </p:sp>
      <p:grpSp>
        <p:nvGrpSpPr>
          <p:cNvPr id="86" name="群組 85"/>
          <p:cNvGrpSpPr/>
          <p:nvPr/>
        </p:nvGrpSpPr>
        <p:grpSpPr>
          <a:xfrm>
            <a:off x="2166574" y="4090081"/>
            <a:ext cx="2244747" cy="2239247"/>
            <a:chOff x="5163093" y="2586243"/>
            <a:chExt cx="3027700" cy="2992049"/>
          </a:xfrm>
        </p:grpSpPr>
        <p:cxnSp>
          <p:nvCxnSpPr>
            <p:cNvPr id="87" name="直線接點 86"/>
            <p:cNvCxnSpPr/>
            <p:nvPr/>
          </p:nvCxnSpPr>
          <p:spPr>
            <a:xfrm>
              <a:off x="6270746" y="2586243"/>
              <a:ext cx="1920047" cy="2950248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>
              <a:off x="5374410" y="2625238"/>
              <a:ext cx="1898746" cy="2950248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接點 104"/>
            <p:cNvCxnSpPr/>
            <p:nvPr/>
          </p:nvCxnSpPr>
          <p:spPr>
            <a:xfrm>
              <a:off x="5812704" y="2605040"/>
              <a:ext cx="1913552" cy="29732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 105"/>
            <p:cNvSpPr/>
            <p:nvPr/>
          </p:nvSpPr>
          <p:spPr>
            <a:xfrm>
              <a:off x="5163093" y="2605040"/>
              <a:ext cx="2973252" cy="297325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/>
            <p:cNvSpPr/>
            <p:nvPr/>
          </p:nvSpPr>
          <p:spPr>
            <a:xfrm>
              <a:off x="5593759" y="349226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/>
            <p:cNvSpPr/>
            <p:nvPr/>
          </p:nvSpPr>
          <p:spPr>
            <a:xfrm>
              <a:off x="5746159" y="364466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/>
            <p:cNvSpPr/>
            <p:nvPr/>
          </p:nvSpPr>
          <p:spPr>
            <a:xfrm>
              <a:off x="5436366" y="424300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5707128" y="444061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橢圓 110"/>
            <p:cNvSpPr/>
            <p:nvPr/>
          </p:nvSpPr>
          <p:spPr>
            <a:xfrm>
              <a:off x="6492326" y="4848859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橢圓 111"/>
            <p:cNvSpPr/>
            <p:nvPr/>
          </p:nvSpPr>
          <p:spPr>
            <a:xfrm>
              <a:off x="5916036" y="4818733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橢圓 112"/>
            <p:cNvSpPr/>
            <p:nvPr/>
          </p:nvSpPr>
          <p:spPr>
            <a:xfrm>
              <a:off x="5501697" y="4750064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橢圓 113"/>
            <p:cNvSpPr/>
            <p:nvPr/>
          </p:nvSpPr>
          <p:spPr>
            <a:xfrm>
              <a:off x="5866864" y="407657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橢圓 114"/>
            <p:cNvSpPr/>
            <p:nvPr/>
          </p:nvSpPr>
          <p:spPr>
            <a:xfrm>
              <a:off x="6223690" y="4397542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橢圓 115"/>
            <p:cNvSpPr/>
            <p:nvPr/>
          </p:nvSpPr>
          <p:spPr>
            <a:xfrm>
              <a:off x="6809247" y="511516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橢圓 116"/>
            <p:cNvSpPr/>
            <p:nvPr/>
          </p:nvSpPr>
          <p:spPr>
            <a:xfrm>
              <a:off x="6201282" y="5040775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117"/>
            <p:cNvSpPr/>
            <p:nvPr/>
          </p:nvSpPr>
          <p:spPr>
            <a:xfrm>
              <a:off x="5387170" y="3802061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118"/>
            <p:cNvSpPr/>
            <p:nvPr/>
          </p:nvSpPr>
          <p:spPr>
            <a:xfrm>
              <a:off x="5675666" y="4976126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橢圓 119"/>
            <p:cNvSpPr/>
            <p:nvPr/>
          </p:nvSpPr>
          <p:spPr>
            <a:xfrm>
              <a:off x="6201282" y="4666319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橢圓 120"/>
            <p:cNvSpPr/>
            <p:nvPr/>
          </p:nvSpPr>
          <p:spPr>
            <a:xfrm>
              <a:off x="5436366" y="298641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橢圓 121"/>
            <p:cNvSpPr/>
            <p:nvPr/>
          </p:nvSpPr>
          <p:spPr>
            <a:xfrm>
              <a:off x="5312368" y="326372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/>
            <p:cNvSpPr/>
            <p:nvPr/>
          </p:nvSpPr>
          <p:spPr>
            <a:xfrm>
              <a:off x="7322608" y="323214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橢圓 123"/>
            <p:cNvSpPr/>
            <p:nvPr/>
          </p:nvSpPr>
          <p:spPr>
            <a:xfrm>
              <a:off x="7586896" y="3489814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橢圓 124"/>
            <p:cNvSpPr/>
            <p:nvPr/>
          </p:nvSpPr>
          <p:spPr>
            <a:xfrm>
              <a:off x="7229976" y="389039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橢圓 125"/>
            <p:cNvSpPr/>
            <p:nvPr/>
          </p:nvSpPr>
          <p:spPr>
            <a:xfrm>
              <a:off x="7435977" y="4180496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橢圓 126"/>
            <p:cNvSpPr/>
            <p:nvPr/>
          </p:nvSpPr>
          <p:spPr>
            <a:xfrm>
              <a:off x="7595713" y="3816456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橢圓 127"/>
            <p:cNvSpPr/>
            <p:nvPr/>
          </p:nvSpPr>
          <p:spPr>
            <a:xfrm>
              <a:off x="7116019" y="3541940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/>
            <p:cNvSpPr/>
            <p:nvPr/>
          </p:nvSpPr>
          <p:spPr>
            <a:xfrm>
              <a:off x="7165215" y="272629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/>
            <p:cNvSpPr/>
            <p:nvPr/>
          </p:nvSpPr>
          <p:spPr>
            <a:xfrm>
              <a:off x="7041217" y="300360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橢圓 130"/>
            <p:cNvSpPr/>
            <p:nvPr/>
          </p:nvSpPr>
          <p:spPr>
            <a:xfrm>
              <a:off x="7829139" y="3280270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7750443" y="4487632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/>
            <p:cNvSpPr/>
            <p:nvPr/>
          </p:nvSpPr>
          <p:spPr>
            <a:xfrm>
              <a:off x="7910179" y="4123592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/>
            <p:cNvSpPr/>
            <p:nvPr/>
          </p:nvSpPr>
          <p:spPr>
            <a:xfrm>
              <a:off x="6577414" y="2796716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/>
            <p:cNvSpPr/>
            <p:nvPr/>
          </p:nvSpPr>
          <p:spPr>
            <a:xfrm>
              <a:off x="6774396" y="3161000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橢圓 135"/>
            <p:cNvSpPr/>
            <p:nvPr/>
          </p:nvSpPr>
          <p:spPr>
            <a:xfrm>
              <a:off x="7562765" y="2850249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橢圓 136"/>
            <p:cNvSpPr/>
            <p:nvPr/>
          </p:nvSpPr>
          <p:spPr>
            <a:xfrm>
              <a:off x="7856331" y="4779114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8" name="群組 137"/>
          <p:cNvGrpSpPr/>
          <p:nvPr/>
        </p:nvGrpSpPr>
        <p:grpSpPr>
          <a:xfrm>
            <a:off x="6410953" y="4190152"/>
            <a:ext cx="2204379" cy="2225179"/>
            <a:chOff x="5163093" y="2605040"/>
            <a:chExt cx="2973252" cy="2973252"/>
          </a:xfrm>
        </p:grpSpPr>
        <p:sp>
          <p:nvSpPr>
            <p:cNvPr id="139" name="矩形 138"/>
            <p:cNvSpPr/>
            <p:nvPr/>
          </p:nvSpPr>
          <p:spPr>
            <a:xfrm>
              <a:off x="5163093" y="2605040"/>
              <a:ext cx="2973252" cy="297325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橢圓 139"/>
            <p:cNvSpPr/>
            <p:nvPr/>
          </p:nvSpPr>
          <p:spPr>
            <a:xfrm>
              <a:off x="5593759" y="349226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橢圓 140"/>
            <p:cNvSpPr/>
            <p:nvPr/>
          </p:nvSpPr>
          <p:spPr>
            <a:xfrm>
              <a:off x="5746159" y="364466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橢圓 141"/>
            <p:cNvSpPr/>
            <p:nvPr/>
          </p:nvSpPr>
          <p:spPr>
            <a:xfrm>
              <a:off x="5436366" y="424300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橢圓 142"/>
            <p:cNvSpPr/>
            <p:nvPr/>
          </p:nvSpPr>
          <p:spPr>
            <a:xfrm>
              <a:off x="5707128" y="444061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橢圓 143"/>
            <p:cNvSpPr/>
            <p:nvPr/>
          </p:nvSpPr>
          <p:spPr>
            <a:xfrm>
              <a:off x="6492326" y="4848859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橢圓 144"/>
            <p:cNvSpPr/>
            <p:nvPr/>
          </p:nvSpPr>
          <p:spPr>
            <a:xfrm>
              <a:off x="5916036" y="4818733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橢圓 145"/>
            <p:cNvSpPr/>
            <p:nvPr/>
          </p:nvSpPr>
          <p:spPr>
            <a:xfrm>
              <a:off x="5501697" y="4750064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橢圓 146"/>
            <p:cNvSpPr/>
            <p:nvPr/>
          </p:nvSpPr>
          <p:spPr>
            <a:xfrm>
              <a:off x="5866864" y="407657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橢圓 147"/>
            <p:cNvSpPr/>
            <p:nvPr/>
          </p:nvSpPr>
          <p:spPr>
            <a:xfrm>
              <a:off x="6223690" y="4397542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橢圓 148"/>
            <p:cNvSpPr/>
            <p:nvPr/>
          </p:nvSpPr>
          <p:spPr>
            <a:xfrm>
              <a:off x="6809247" y="511516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橢圓 149"/>
            <p:cNvSpPr/>
            <p:nvPr/>
          </p:nvSpPr>
          <p:spPr>
            <a:xfrm>
              <a:off x="6201282" y="5040775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橢圓 150"/>
            <p:cNvSpPr/>
            <p:nvPr/>
          </p:nvSpPr>
          <p:spPr>
            <a:xfrm>
              <a:off x="5387170" y="3802061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橢圓 151"/>
            <p:cNvSpPr/>
            <p:nvPr/>
          </p:nvSpPr>
          <p:spPr>
            <a:xfrm>
              <a:off x="5675666" y="4976126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橢圓 152"/>
            <p:cNvSpPr/>
            <p:nvPr/>
          </p:nvSpPr>
          <p:spPr>
            <a:xfrm>
              <a:off x="6201282" y="4666319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/>
            <p:cNvSpPr/>
            <p:nvPr/>
          </p:nvSpPr>
          <p:spPr>
            <a:xfrm>
              <a:off x="5436366" y="298641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橢圓 154"/>
            <p:cNvSpPr/>
            <p:nvPr/>
          </p:nvSpPr>
          <p:spPr>
            <a:xfrm>
              <a:off x="5312368" y="326372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橢圓 155"/>
            <p:cNvSpPr/>
            <p:nvPr/>
          </p:nvSpPr>
          <p:spPr>
            <a:xfrm>
              <a:off x="7322608" y="323214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橢圓 156"/>
            <p:cNvSpPr/>
            <p:nvPr/>
          </p:nvSpPr>
          <p:spPr>
            <a:xfrm>
              <a:off x="7586896" y="3489814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橢圓 157"/>
            <p:cNvSpPr/>
            <p:nvPr/>
          </p:nvSpPr>
          <p:spPr>
            <a:xfrm>
              <a:off x="7229976" y="389039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/>
            <p:cNvSpPr/>
            <p:nvPr/>
          </p:nvSpPr>
          <p:spPr>
            <a:xfrm>
              <a:off x="7435977" y="4180496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橢圓 159"/>
            <p:cNvSpPr/>
            <p:nvPr/>
          </p:nvSpPr>
          <p:spPr>
            <a:xfrm>
              <a:off x="7595713" y="3816456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/>
            <p:cNvSpPr/>
            <p:nvPr/>
          </p:nvSpPr>
          <p:spPr>
            <a:xfrm>
              <a:off x="7116019" y="3541940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/>
            <p:cNvSpPr/>
            <p:nvPr/>
          </p:nvSpPr>
          <p:spPr>
            <a:xfrm>
              <a:off x="7165215" y="272629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/>
            <p:cNvSpPr/>
            <p:nvPr/>
          </p:nvSpPr>
          <p:spPr>
            <a:xfrm>
              <a:off x="7041217" y="300360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橢圓 163"/>
            <p:cNvSpPr/>
            <p:nvPr/>
          </p:nvSpPr>
          <p:spPr>
            <a:xfrm>
              <a:off x="7829139" y="3280270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橢圓 164"/>
            <p:cNvSpPr/>
            <p:nvPr/>
          </p:nvSpPr>
          <p:spPr>
            <a:xfrm>
              <a:off x="7750443" y="4487632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橢圓 165"/>
            <p:cNvSpPr/>
            <p:nvPr/>
          </p:nvSpPr>
          <p:spPr>
            <a:xfrm>
              <a:off x="7910179" y="4123592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橢圓 166"/>
            <p:cNvSpPr/>
            <p:nvPr/>
          </p:nvSpPr>
          <p:spPr>
            <a:xfrm>
              <a:off x="6577414" y="2796716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8" name="橢圓 167"/>
            <p:cNvSpPr/>
            <p:nvPr/>
          </p:nvSpPr>
          <p:spPr>
            <a:xfrm>
              <a:off x="6774396" y="3161000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9" name="橢圓 168"/>
            <p:cNvSpPr/>
            <p:nvPr/>
          </p:nvSpPr>
          <p:spPr>
            <a:xfrm>
              <a:off x="7562765" y="2850249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0" name="橢圓 169"/>
            <p:cNvSpPr/>
            <p:nvPr/>
          </p:nvSpPr>
          <p:spPr>
            <a:xfrm>
              <a:off x="7856331" y="4779114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71" name="直線接點 170"/>
          <p:cNvCxnSpPr/>
          <p:nvPr/>
        </p:nvCxnSpPr>
        <p:spPr>
          <a:xfrm>
            <a:off x="7344102" y="4241288"/>
            <a:ext cx="541127" cy="21344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接點 171"/>
          <p:cNvCxnSpPr/>
          <p:nvPr/>
        </p:nvCxnSpPr>
        <p:spPr>
          <a:xfrm>
            <a:off x="7396365" y="4241288"/>
            <a:ext cx="553512" cy="213443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7271717" y="4241288"/>
            <a:ext cx="558681" cy="213443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9" name="群組 178"/>
          <p:cNvGrpSpPr/>
          <p:nvPr/>
        </p:nvGrpSpPr>
        <p:grpSpPr>
          <a:xfrm>
            <a:off x="8693149" y="2446841"/>
            <a:ext cx="1353839" cy="2988446"/>
            <a:chOff x="7169148" y="2446841"/>
            <a:chExt cx="1353839" cy="2988446"/>
          </a:xfrm>
        </p:grpSpPr>
        <p:cxnSp>
          <p:nvCxnSpPr>
            <p:cNvPr id="82" name="肘形接點 81"/>
            <p:cNvCxnSpPr/>
            <p:nvPr/>
          </p:nvCxnSpPr>
          <p:spPr>
            <a:xfrm rot="5400000">
              <a:off x="6358415" y="3270715"/>
              <a:ext cx="2975305" cy="1353839"/>
            </a:xfrm>
            <a:prstGeom prst="bentConnector3">
              <a:avLst>
                <a:gd name="adj1" fmla="val 100023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 flipH="1" flipV="1">
              <a:off x="7231988" y="2446841"/>
              <a:ext cx="1290998" cy="1313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文字方塊 179"/>
          <p:cNvSpPr txBox="1"/>
          <p:nvPr/>
        </p:nvSpPr>
        <p:spPr>
          <a:xfrm>
            <a:off x="8067056" y="37803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Find hyperplane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789073" y="5098675"/>
            <a:ext cx="1043939" cy="48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495922" y="4546338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Find better 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4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Find The Best </a:t>
            </a:r>
            <a:r>
              <a:rPr lang="en-US" altLang="zh-TW" sz="3600" dirty="0"/>
              <a:t>H</a:t>
            </a:r>
            <a:r>
              <a:rPr lang="en-US" altLang="zh-TW" sz="3600" dirty="0" smtClean="0"/>
              <a:t>yperplane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Find the hyperplane with the largest margin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36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070698" y="2269348"/>
            <a:ext cx="3988340" cy="3589739"/>
            <a:chOff x="5163093" y="2586243"/>
            <a:chExt cx="3027700" cy="2992049"/>
          </a:xfrm>
        </p:grpSpPr>
        <p:cxnSp>
          <p:nvCxnSpPr>
            <p:cNvPr id="6" name="直線接點 5"/>
            <p:cNvCxnSpPr/>
            <p:nvPr/>
          </p:nvCxnSpPr>
          <p:spPr>
            <a:xfrm>
              <a:off x="6270746" y="2586243"/>
              <a:ext cx="1920047" cy="2950248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5374410" y="2625238"/>
              <a:ext cx="1898746" cy="2950248"/>
            </a:xfrm>
            <a:prstGeom prst="line">
              <a:avLst/>
            </a:prstGeom>
            <a:ln w="28575">
              <a:solidFill>
                <a:schemeClr val="accent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5812704" y="2605040"/>
              <a:ext cx="1913552" cy="29732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5163093" y="2605040"/>
              <a:ext cx="2973252" cy="297325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5593759" y="349226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5746159" y="364466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436366" y="424300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5707128" y="444061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6492326" y="4848859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5916036" y="4818733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5501697" y="4750064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5866864" y="407657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6223690" y="4397542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6809247" y="5115167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6201282" y="5040775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5387170" y="3802061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5675666" y="4976126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6201282" y="4666319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5436366" y="298641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5312368" y="3263728"/>
              <a:ext cx="157393" cy="15739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7322608" y="323214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/>
          </p:nvSpPr>
          <p:spPr>
            <a:xfrm>
              <a:off x="7586896" y="3489814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7229976" y="389039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7435977" y="4180496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7595713" y="3816456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7116019" y="3541940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7165215" y="272629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7041217" y="3003607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>
              <a:off x="7829139" y="3280270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>
              <a:off x="7750443" y="4487632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橢圓 35"/>
            <p:cNvSpPr/>
            <p:nvPr/>
          </p:nvSpPr>
          <p:spPr>
            <a:xfrm>
              <a:off x="7910179" y="4123592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6577414" y="2796716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6774396" y="3161000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7562765" y="2850249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7856331" y="4779114"/>
              <a:ext cx="157393" cy="157393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1" name="直線單箭頭接點 40"/>
          <p:cNvCxnSpPr/>
          <p:nvPr/>
        </p:nvCxnSpPr>
        <p:spPr>
          <a:xfrm flipV="1">
            <a:off x="4949070" y="3390282"/>
            <a:ext cx="400100" cy="317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5092759" y="3584852"/>
            <a:ext cx="3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195022" y="3176583"/>
            <a:ext cx="224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m: margin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691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Unsupervised Learning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2700" y="1608364"/>
            <a:ext cx="6960871" cy="140915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Learning on the un-labeled data</a:t>
            </a:r>
          </a:p>
          <a:p>
            <a:pPr lvl="1"/>
            <a:r>
              <a:rPr lang="en-US" altLang="zh-TW" sz="2400" dirty="0"/>
              <a:t>We do not have </a:t>
            </a:r>
            <a:r>
              <a:rPr lang="en-US" altLang="zh-TW" sz="2400" dirty="0" smtClean="0"/>
              <a:t>the answer </a:t>
            </a:r>
            <a:r>
              <a:rPr lang="en-US" altLang="zh-TW" sz="2400" dirty="0"/>
              <a:t>of training </a:t>
            </a:r>
            <a:r>
              <a:rPr lang="en-US" altLang="zh-TW" sz="2400" dirty="0" smtClean="0"/>
              <a:t>data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37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4179158" y="3532968"/>
            <a:ext cx="4124630" cy="2505904"/>
            <a:chOff x="2655158" y="3532968"/>
            <a:chExt cx="4124630" cy="2505904"/>
          </a:xfrm>
        </p:grpSpPr>
        <p:sp>
          <p:nvSpPr>
            <p:cNvPr id="6" name="矩形 5"/>
            <p:cNvSpPr/>
            <p:nvPr/>
          </p:nvSpPr>
          <p:spPr>
            <a:xfrm>
              <a:off x="2655158" y="3532968"/>
              <a:ext cx="4124630" cy="250590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/>
            <p:cNvSpPr/>
            <p:nvPr/>
          </p:nvSpPr>
          <p:spPr>
            <a:xfrm>
              <a:off x="3600450" y="4203023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4032585" y="3985853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076746" y="4420193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3709035" y="4674464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4123725" y="4911683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4509134" y="4134536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4509134" y="4674464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3817620" y="5259892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4500303" y="5214392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5039071" y="4345458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5125449" y="3914115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039071" y="4885386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5460423" y="4568750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5220912" y="5322977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 rot="21242479">
              <a:off x="3176812" y="3670135"/>
              <a:ext cx="394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  <a:endParaRPr lang="zh-TW" altLang="en-US" sz="3000" dirty="0">
                <a:solidFill>
                  <a:schemeClr val="accent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 rot="21242479">
              <a:off x="5752707" y="4930671"/>
              <a:ext cx="394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  <a:endParaRPr lang="zh-TW" altLang="en-US" sz="3000" dirty="0">
                <a:solidFill>
                  <a:schemeClr val="accent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 rot="21242479">
              <a:off x="5442112" y="3927217"/>
              <a:ext cx="394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  <a:endParaRPr lang="zh-TW" altLang="en-US" sz="3000" dirty="0">
                <a:solidFill>
                  <a:schemeClr val="accent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 rot="1122534">
              <a:off x="3147203" y="5018937"/>
              <a:ext cx="394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  <a:endParaRPr lang="zh-TW" altLang="en-US" sz="3000" dirty="0">
                <a:solidFill>
                  <a:schemeClr val="accent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2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Similar to Clustering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38</a:t>
            </a:fld>
            <a:endParaRPr lang="en-US" dirty="0">
              <a:ea typeface="Segoe UI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13" y="1842118"/>
            <a:ext cx="1473080" cy="134203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818398" y="33080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altLang="zh-TW" dirty="0"/>
              <a:t>Documents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282131" y="1659246"/>
            <a:ext cx="1551223" cy="1707779"/>
            <a:chOff x="549951" y="1554563"/>
            <a:chExt cx="2285308" cy="2285308"/>
          </a:xfrm>
        </p:grpSpPr>
        <p:sp>
          <p:nvSpPr>
            <p:cNvPr id="9" name="矩形 8"/>
            <p:cNvSpPr/>
            <p:nvPr/>
          </p:nvSpPr>
          <p:spPr>
            <a:xfrm>
              <a:off x="549951" y="1554563"/>
              <a:ext cx="2285308" cy="228530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718021" y="1926909"/>
              <a:ext cx="1939165" cy="1587219"/>
              <a:chOff x="3768148" y="2748979"/>
              <a:chExt cx="3659876" cy="2995631"/>
            </a:xfrm>
            <a:solidFill>
              <a:schemeClr val="bg1">
                <a:lumMod val="85000"/>
              </a:schemeClr>
            </a:solidFill>
          </p:grpSpPr>
          <p:sp>
            <p:nvSpPr>
              <p:cNvPr id="11" name="橢圓 10"/>
              <p:cNvSpPr/>
              <p:nvPr/>
            </p:nvSpPr>
            <p:spPr>
              <a:xfrm>
                <a:off x="4622801" y="4135210"/>
                <a:ext cx="215900" cy="215900"/>
              </a:xfrm>
              <a:prstGeom prst="ellipse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4406901" y="4387395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4757569" y="4441368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4980213" y="4135209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4442352" y="4735283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4829703" y="4820551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5159826" y="4549318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4501573" y="5083171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3768148" y="4081979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3935847" y="4668149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/>
              <p:cNvSpPr/>
              <p:nvPr/>
            </p:nvSpPr>
            <p:spPr>
              <a:xfrm>
                <a:off x="6176855" y="2915842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橢圓 21"/>
              <p:cNvSpPr/>
              <p:nvPr/>
            </p:nvSpPr>
            <p:spPr>
              <a:xfrm>
                <a:off x="5960955" y="3168027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6311623" y="3222000"/>
                <a:ext cx="215900" cy="2159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橢圓 23"/>
              <p:cNvSpPr/>
              <p:nvPr/>
            </p:nvSpPr>
            <p:spPr>
              <a:xfrm>
                <a:off x="6534267" y="2915841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6508985" y="3434320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6383757" y="3601183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6713880" y="3329950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6805004" y="3657526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4838701" y="2998557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橢圓 29"/>
              <p:cNvSpPr/>
              <p:nvPr/>
            </p:nvSpPr>
            <p:spPr>
              <a:xfrm>
                <a:off x="6054563" y="3443627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5564246" y="3866079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5494788" y="3326370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6387864" y="3983946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6318462" y="2748979"/>
                <a:ext cx="215900" cy="215900"/>
              </a:xfrm>
              <a:prstGeom prst="ellipse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4210819" y="4549318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橢圓 35"/>
              <p:cNvSpPr/>
              <p:nvPr/>
            </p:nvSpPr>
            <p:spPr>
              <a:xfrm>
                <a:off x="4829703" y="5135053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橢圓 36"/>
              <p:cNvSpPr/>
              <p:nvPr/>
            </p:nvSpPr>
            <p:spPr>
              <a:xfrm>
                <a:off x="6687765" y="4393368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6662483" y="4911847"/>
                <a:ext cx="215900" cy="215900"/>
              </a:xfrm>
              <a:prstGeom prst="ellipse">
                <a:avLst/>
              </a:prstGeom>
              <a:solidFill>
                <a:srgbClr val="D9D9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6867378" y="4807477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6958502" y="5135053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6240370" y="4635870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6367341" y="4936011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6560127" y="5191121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6805004" y="5528710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6241743" y="5404923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5990771" y="4975221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7212124" y="4867271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5607328" y="4495345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5404203" y="5093509"/>
                <a:ext cx="215900" cy="215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52" name="直線單箭頭接點 51"/>
          <p:cNvCxnSpPr/>
          <p:nvPr/>
        </p:nvCxnSpPr>
        <p:spPr>
          <a:xfrm flipV="1">
            <a:off x="3327661" y="2492932"/>
            <a:ext cx="6347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6290554" y="1659245"/>
            <a:ext cx="2990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A word in the documents</a:t>
            </a:r>
            <a:endParaRPr lang="zh-TW" altLang="en-US" sz="2000" dirty="0"/>
          </a:p>
        </p:txBody>
      </p:sp>
      <p:cxnSp>
        <p:nvCxnSpPr>
          <p:cNvPr id="55" name="直線單箭頭接點 54"/>
          <p:cNvCxnSpPr>
            <a:stCxn id="53" idx="1"/>
            <a:endCxn id="24" idx="6"/>
          </p:cNvCxnSpPr>
          <p:nvPr/>
        </p:nvCxnSpPr>
        <p:spPr>
          <a:xfrm flipH="1">
            <a:off x="5468692" y="1859300"/>
            <a:ext cx="821862" cy="187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/>
          <p:cNvGrpSpPr/>
          <p:nvPr/>
        </p:nvGrpSpPr>
        <p:grpSpPr>
          <a:xfrm>
            <a:off x="6913643" y="3715979"/>
            <a:ext cx="2313871" cy="2303316"/>
            <a:chOff x="3706756" y="4191456"/>
            <a:chExt cx="2313871" cy="2303316"/>
          </a:xfrm>
        </p:grpSpPr>
        <p:sp>
          <p:nvSpPr>
            <p:cNvPr id="57" name="菱形 360"/>
            <p:cNvSpPr/>
            <p:nvPr/>
          </p:nvSpPr>
          <p:spPr>
            <a:xfrm>
              <a:off x="4861476" y="5226167"/>
              <a:ext cx="1150157" cy="1268605"/>
            </a:xfrm>
            <a:custGeom>
              <a:avLst/>
              <a:gdLst>
                <a:gd name="connsiteX0" fmla="*/ 0 w 1399563"/>
                <a:gd name="connsiteY0" fmla="*/ 682070 h 1364139"/>
                <a:gd name="connsiteX1" fmla="*/ 699782 w 1399563"/>
                <a:gd name="connsiteY1" fmla="*/ 0 h 1364139"/>
                <a:gd name="connsiteX2" fmla="*/ 1399563 w 1399563"/>
                <a:gd name="connsiteY2" fmla="*/ 682070 h 1364139"/>
                <a:gd name="connsiteX3" fmla="*/ 699782 w 1399563"/>
                <a:gd name="connsiteY3" fmla="*/ 1364139 h 1364139"/>
                <a:gd name="connsiteX4" fmla="*/ 0 w 1399563"/>
                <a:gd name="connsiteY4" fmla="*/ 682070 h 1364139"/>
                <a:gd name="connsiteX0" fmla="*/ 0 w 1399563"/>
                <a:gd name="connsiteY0" fmla="*/ 914082 h 1596151"/>
                <a:gd name="connsiteX1" fmla="*/ 1013680 w 1399563"/>
                <a:gd name="connsiteY1" fmla="*/ 0 h 1596151"/>
                <a:gd name="connsiteX2" fmla="*/ 1399563 w 1399563"/>
                <a:gd name="connsiteY2" fmla="*/ 914082 h 1596151"/>
                <a:gd name="connsiteX3" fmla="*/ 699782 w 1399563"/>
                <a:gd name="connsiteY3" fmla="*/ 1596151 h 1596151"/>
                <a:gd name="connsiteX4" fmla="*/ 0 w 1399563"/>
                <a:gd name="connsiteY4" fmla="*/ 914082 h 1596151"/>
                <a:gd name="connsiteX0" fmla="*/ 0 w 1317677"/>
                <a:gd name="connsiteY0" fmla="*/ 231694 h 1596151"/>
                <a:gd name="connsiteX1" fmla="*/ 931794 w 1317677"/>
                <a:gd name="connsiteY1" fmla="*/ 0 h 1596151"/>
                <a:gd name="connsiteX2" fmla="*/ 1317677 w 1317677"/>
                <a:gd name="connsiteY2" fmla="*/ 914082 h 1596151"/>
                <a:gd name="connsiteX3" fmla="*/ 617896 w 1317677"/>
                <a:gd name="connsiteY3" fmla="*/ 1596151 h 1596151"/>
                <a:gd name="connsiteX4" fmla="*/ 0 w 1317677"/>
                <a:gd name="connsiteY4" fmla="*/ 231694 h 1596151"/>
                <a:gd name="connsiteX0" fmla="*/ 187322 w 1504999"/>
                <a:gd name="connsiteY0" fmla="*/ 231694 h 1268605"/>
                <a:gd name="connsiteX1" fmla="*/ 1119116 w 1504999"/>
                <a:gd name="connsiteY1" fmla="*/ 0 h 1268605"/>
                <a:gd name="connsiteX2" fmla="*/ 1504999 w 1504999"/>
                <a:gd name="connsiteY2" fmla="*/ 914082 h 1268605"/>
                <a:gd name="connsiteX3" fmla="*/ 0 w 1504999"/>
                <a:gd name="connsiteY3" fmla="*/ 1268605 h 1268605"/>
                <a:gd name="connsiteX4" fmla="*/ 187322 w 1504999"/>
                <a:gd name="connsiteY4" fmla="*/ 231694 h 1268605"/>
                <a:gd name="connsiteX0" fmla="*/ 187322 w 1150157"/>
                <a:gd name="connsiteY0" fmla="*/ 231694 h 1268605"/>
                <a:gd name="connsiteX1" fmla="*/ 1119116 w 1150157"/>
                <a:gd name="connsiteY1" fmla="*/ 0 h 1268605"/>
                <a:gd name="connsiteX2" fmla="*/ 1150157 w 1150157"/>
                <a:gd name="connsiteY2" fmla="*/ 1241629 h 1268605"/>
                <a:gd name="connsiteX3" fmla="*/ 0 w 1150157"/>
                <a:gd name="connsiteY3" fmla="*/ 1268605 h 1268605"/>
                <a:gd name="connsiteX4" fmla="*/ 187322 w 1150157"/>
                <a:gd name="connsiteY4" fmla="*/ 231694 h 12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157" h="1268605">
                  <a:moveTo>
                    <a:pt x="187322" y="231694"/>
                  </a:moveTo>
                  <a:lnTo>
                    <a:pt x="1119116" y="0"/>
                  </a:lnTo>
                  <a:lnTo>
                    <a:pt x="1150157" y="1241629"/>
                  </a:lnTo>
                  <a:lnTo>
                    <a:pt x="0" y="1268605"/>
                  </a:lnTo>
                  <a:lnTo>
                    <a:pt x="187322" y="231694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菱形 359"/>
            <p:cNvSpPr/>
            <p:nvPr/>
          </p:nvSpPr>
          <p:spPr>
            <a:xfrm>
              <a:off x="3720076" y="4191456"/>
              <a:ext cx="2300551" cy="1276969"/>
            </a:xfrm>
            <a:custGeom>
              <a:avLst/>
              <a:gdLst>
                <a:gd name="connsiteX0" fmla="*/ 0 w 2559858"/>
                <a:gd name="connsiteY0" fmla="*/ 1279929 h 2559858"/>
                <a:gd name="connsiteX1" fmla="*/ 1279929 w 2559858"/>
                <a:gd name="connsiteY1" fmla="*/ 0 h 2559858"/>
                <a:gd name="connsiteX2" fmla="*/ 2559858 w 2559858"/>
                <a:gd name="connsiteY2" fmla="*/ 1279929 h 2559858"/>
                <a:gd name="connsiteX3" fmla="*/ 1279929 w 2559858"/>
                <a:gd name="connsiteY3" fmla="*/ 2559858 h 2559858"/>
                <a:gd name="connsiteX4" fmla="*/ 0 w 2559858"/>
                <a:gd name="connsiteY4" fmla="*/ 1279929 h 2559858"/>
                <a:gd name="connsiteX0" fmla="*/ 0 w 2559858"/>
                <a:gd name="connsiteY0" fmla="*/ 1279929 h 2532563"/>
                <a:gd name="connsiteX1" fmla="*/ 1279929 w 2559858"/>
                <a:gd name="connsiteY1" fmla="*/ 0 h 2532563"/>
                <a:gd name="connsiteX2" fmla="*/ 2559858 w 2559858"/>
                <a:gd name="connsiteY2" fmla="*/ 1279929 h 2532563"/>
                <a:gd name="connsiteX3" fmla="*/ 1266281 w 2559858"/>
                <a:gd name="connsiteY3" fmla="*/ 2532563 h 2532563"/>
                <a:gd name="connsiteX4" fmla="*/ 0 w 2559858"/>
                <a:gd name="connsiteY4" fmla="*/ 1279929 h 2532563"/>
                <a:gd name="connsiteX0" fmla="*/ 0 w 2300551"/>
                <a:gd name="connsiteY0" fmla="*/ 1279929 h 2532563"/>
                <a:gd name="connsiteX1" fmla="*/ 1279929 w 2300551"/>
                <a:gd name="connsiteY1" fmla="*/ 0 h 2532563"/>
                <a:gd name="connsiteX2" fmla="*/ 2300551 w 2300551"/>
                <a:gd name="connsiteY2" fmla="*/ 2289863 h 2532563"/>
                <a:gd name="connsiteX3" fmla="*/ 1266281 w 2300551"/>
                <a:gd name="connsiteY3" fmla="*/ 2532563 h 2532563"/>
                <a:gd name="connsiteX4" fmla="*/ 0 w 2300551"/>
                <a:gd name="connsiteY4" fmla="*/ 1279929 h 2532563"/>
                <a:gd name="connsiteX0" fmla="*/ 0 w 2300551"/>
                <a:gd name="connsiteY0" fmla="*/ 24335 h 1276969"/>
                <a:gd name="connsiteX1" fmla="*/ 2276215 w 2300551"/>
                <a:gd name="connsiteY1" fmla="*/ 0 h 1276969"/>
                <a:gd name="connsiteX2" fmla="*/ 2300551 w 2300551"/>
                <a:gd name="connsiteY2" fmla="*/ 1034269 h 1276969"/>
                <a:gd name="connsiteX3" fmla="*/ 1266281 w 2300551"/>
                <a:gd name="connsiteY3" fmla="*/ 1276969 h 1276969"/>
                <a:gd name="connsiteX4" fmla="*/ 0 w 2300551"/>
                <a:gd name="connsiteY4" fmla="*/ 24335 h 127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0551" h="1276969">
                  <a:moveTo>
                    <a:pt x="0" y="24335"/>
                  </a:moveTo>
                  <a:lnTo>
                    <a:pt x="2276215" y="0"/>
                  </a:lnTo>
                  <a:lnTo>
                    <a:pt x="2300551" y="1034269"/>
                  </a:lnTo>
                  <a:lnTo>
                    <a:pt x="1266281" y="1276969"/>
                  </a:lnTo>
                  <a:lnTo>
                    <a:pt x="0" y="2433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一般五邊形 357"/>
            <p:cNvSpPr/>
            <p:nvPr/>
          </p:nvSpPr>
          <p:spPr>
            <a:xfrm>
              <a:off x="3710850" y="4193186"/>
              <a:ext cx="1318379" cy="2282530"/>
            </a:xfrm>
            <a:custGeom>
              <a:avLst/>
              <a:gdLst>
                <a:gd name="connsiteX0" fmla="*/ 3 w 2624915"/>
                <a:gd name="connsiteY0" fmla="*/ 1056421 h 2765752"/>
                <a:gd name="connsiteX1" fmla="*/ 1312458 w 2624915"/>
                <a:gd name="connsiteY1" fmla="*/ 0 h 2765752"/>
                <a:gd name="connsiteX2" fmla="*/ 2624912 w 2624915"/>
                <a:gd name="connsiteY2" fmla="*/ 1056421 h 2765752"/>
                <a:gd name="connsiteX3" fmla="*/ 2123599 w 2624915"/>
                <a:gd name="connsiteY3" fmla="*/ 2765745 h 2765752"/>
                <a:gd name="connsiteX4" fmla="*/ 501316 w 2624915"/>
                <a:gd name="connsiteY4" fmla="*/ 2765745 h 2765752"/>
                <a:gd name="connsiteX5" fmla="*/ 3 w 2624915"/>
                <a:gd name="connsiteY5" fmla="*/ 1056421 h 2765752"/>
                <a:gd name="connsiteX0" fmla="*/ 0 w 2624909"/>
                <a:gd name="connsiteY0" fmla="*/ 1056421 h 2861279"/>
                <a:gd name="connsiteX1" fmla="*/ 1312455 w 2624909"/>
                <a:gd name="connsiteY1" fmla="*/ 0 h 2861279"/>
                <a:gd name="connsiteX2" fmla="*/ 2624909 w 2624909"/>
                <a:gd name="connsiteY2" fmla="*/ 1056421 h 2861279"/>
                <a:gd name="connsiteX3" fmla="*/ 2123596 w 2624909"/>
                <a:gd name="connsiteY3" fmla="*/ 2765745 h 2861279"/>
                <a:gd name="connsiteX4" fmla="*/ 91880 w 2624909"/>
                <a:gd name="connsiteY4" fmla="*/ 2861279 h 2861279"/>
                <a:gd name="connsiteX5" fmla="*/ 0 w 2624909"/>
                <a:gd name="connsiteY5" fmla="*/ 1056421 h 2861279"/>
                <a:gd name="connsiteX0" fmla="*/ 3655 w 2533029"/>
                <a:gd name="connsiteY0" fmla="*/ 578750 h 2861279"/>
                <a:gd name="connsiteX1" fmla="*/ 1220575 w 2533029"/>
                <a:gd name="connsiteY1" fmla="*/ 0 h 2861279"/>
                <a:gd name="connsiteX2" fmla="*/ 2533029 w 2533029"/>
                <a:gd name="connsiteY2" fmla="*/ 1056421 h 2861279"/>
                <a:gd name="connsiteX3" fmla="*/ 2031716 w 2533029"/>
                <a:gd name="connsiteY3" fmla="*/ 2765745 h 2861279"/>
                <a:gd name="connsiteX4" fmla="*/ 0 w 2533029"/>
                <a:gd name="connsiteY4" fmla="*/ 2861279 h 2861279"/>
                <a:gd name="connsiteX5" fmla="*/ 3655 w 2533029"/>
                <a:gd name="connsiteY5" fmla="*/ 578750 h 2861279"/>
                <a:gd name="connsiteX0" fmla="*/ 3655 w 2533029"/>
                <a:gd name="connsiteY0" fmla="*/ 578750 h 2902223"/>
                <a:gd name="connsiteX1" fmla="*/ 1220575 w 2533029"/>
                <a:gd name="connsiteY1" fmla="*/ 0 h 2902223"/>
                <a:gd name="connsiteX2" fmla="*/ 2533029 w 2533029"/>
                <a:gd name="connsiteY2" fmla="*/ 1056421 h 2902223"/>
                <a:gd name="connsiteX3" fmla="*/ 1130964 w 2533029"/>
                <a:gd name="connsiteY3" fmla="*/ 2902223 h 2902223"/>
                <a:gd name="connsiteX4" fmla="*/ 0 w 2533029"/>
                <a:gd name="connsiteY4" fmla="*/ 2861279 h 2902223"/>
                <a:gd name="connsiteX5" fmla="*/ 3655 w 2533029"/>
                <a:gd name="connsiteY5" fmla="*/ 578750 h 2902223"/>
                <a:gd name="connsiteX0" fmla="*/ 3655 w 1220575"/>
                <a:gd name="connsiteY0" fmla="*/ 578750 h 2902223"/>
                <a:gd name="connsiteX1" fmla="*/ 1220575 w 1220575"/>
                <a:gd name="connsiteY1" fmla="*/ 0 h 2902223"/>
                <a:gd name="connsiteX2" fmla="*/ 840707 w 1220575"/>
                <a:gd name="connsiteY2" fmla="*/ 1793400 h 2902223"/>
                <a:gd name="connsiteX3" fmla="*/ 1130964 w 1220575"/>
                <a:gd name="connsiteY3" fmla="*/ 2902223 h 2902223"/>
                <a:gd name="connsiteX4" fmla="*/ 0 w 1220575"/>
                <a:gd name="connsiteY4" fmla="*/ 2861279 h 2902223"/>
                <a:gd name="connsiteX5" fmla="*/ 3655 w 1220575"/>
                <a:gd name="connsiteY5" fmla="*/ 578750 h 2902223"/>
                <a:gd name="connsiteX0" fmla="*/ 3655 w 1318379"/>
                <a:gd name="connsiteY0" fmla="*/ 578750 h 2902223"/>
                <a:gd name="connsiteX1" fmla="*/ 1220575 w 1318379"/>
                <a:gd name="connsiteY1" fmla="*/ 0 h 2902223"/>
                <a:gd name="connsiteX2" fmla="*/ 1318379 w 1318379"/>
                <a:gd name="connsiteY2" fmla="*/ 1861639 h 2902223"/>
                <a:gd name="connsiteX3" fmla="*/ 1130964 w 1318379"/>
                <a:gd name="connsiteY3" fmla="*/ 2902223 h 2902223"/>
                <a:gd name="connsiteX4" fmla="*/ 0 w 1318379"/>
                <a:gd name="connsiteY4" fmla="*/ 2861279 h 2902223"/>
                <a:gd name="connsiteX5" fmla="*/ 3655 w 1318379"/>
                <a:gd name="connsiteY5" fmla="*/ 578750 h 2902223"/>
                <a:gd name="connsiteX0" fmla="*/ 3655 w 1318379"/>
                <a:gd name="connsiteY0" fmla="*/ 0 h 2323473"/>
                <a:gd name="connsiteX1" fmla="*/ 415357 w 1318379"/>
                <a:gd name="connsiteY1" fmla="*/ 1113573 h 2323473"/>
                <a:gd name="connsiteX2" fmla="*/ 1318379 w 1318379"/>
                <a:gd name="connsiteY2" fmla="*/ 1282889 h 2323473"/>
                <a:gd name="connsiteX3" fmla="*/ 1130964 w 1318379"/>
                <a:gd name="connsiteY3" fmla="*/ 2323473 h 2323473"/>
                <a:gd name="connsiteX4" fmla="*/ 0 w 1318379"/>
                <a:gd name="connsiteY4" fmla="*/ 2282529 h 2323473"/>
                <a:gd name="connsiteX5" fmla="*/ 3655 w 1318379"/>
                <a:gd name="connsiteY5" fmla="*/ 0 h 2323473"/>
                <a:gd name="connsiteX0" fmla="*/ 3655 w 1318379"/>
                <a:gd name="connsiteY0" fmla="*/ 0 h 2323473"/>
                <a:gd name="connsiteX1" fmla="*/ 674664 w 1318379"/>
                <a:gd name="connsiteY1" fmla="*/ 676844 h 2323473"/>
                <a:gd name="connsiteX2" fmla="*/ 1318379 w 1318379"/>
                <a:gd name="connsiteY2" fmla="*/ 1282889 h 2323473"/>
                <a:gd name="connsiteX3" fmla="*/ 1130964 w 1318379"/>
                <a:gd name="connsiteY3" fmla="*/ 2323473 h 2323473"/>
                <a:gd name="connsiteX4" fmla="*/ 0 w 1318379"/>
                <a:gd name="connsiteY4" fmla="*/ 2282529 h 2323473"/>
                <a:gd name="connsiteX5" fmla="*/ 3655 w 1318379"/>
                <a:gd name="connsiteY5" fmla="*/ 0 h 2323473"/>
                <a:gd name="connsiteX0" fmla="*/ 3655 w 1318379"/>
                <a:gd name="connsiteY0" fmla="*/ 0 h 2282530"/>
                <a:gd name="connsiteX1" fmla="*/ 674664 w 1318379"/>
                <a:gd name="connsiteY1" fmla="*/ 676844 h 2282530"/>
                <a:gd name="connsiteX2" fmla="*/ 1318379 w 1318379"/>
                <a:gd name="connsiteY2" fmla="*/ 1282889 h 2282530"/>
                <a:gd name="connsiteX3" fmla="*/ 1158259 w 1318379"/>
                <a:gd name="connsiteY3" fmla="*/ 2282530 h 2282530"/>
                <a:gd name="connsiteX4" fmla="*/ 0 w 1318379"/>
                <a:gd name="connsiteY4" fmla="*/ 2282529 h 2282530"/>
                <a:gd name="connsiteX5" fmla="*/ 3655 w 1318379"/>
                <a:gd name="connsiteY5" fmla="*/ 0 h 2282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8379" h="2282530">
                  <a:moveTo>
                    <a:pt x="3655" y="0"/>
                  </a:moveTo>
                  <a:lnTo>
                    <a:pt x="674664" y="676844"/>
                  </a:lnTo>
                  <a:lnTo>
                    <a:pt x="1318379" y="1282889"/>
                  </a:lnTo>
                  <a:lnTo>
                    <a:pt x="1158259" y="2282530"/>
                  </a:lnTo>
                  <a:lnTo>
                    <a:pt x="0" y="2282529"/>
                  </a:lnTo>
                  <a:cubicBezTo>
                    <a:pt x="1218" y="1521686"/>
                    <a:pt x="2437" y="760843"/>
                    <a:pt x="3655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/>
            <p:cNvCxnSpPr/>
            <p:nvPr/>
          </p:nvCxnSpPr>
          <p:spPr>
            <a:xfrm>
              <a:off x="3706756" y="4226704"/>
              <a:ext cx="1315003" cy="123147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接點 60"/>
            <p:cNvCxnSpPr/>
            <p:nvPr/>
          </p:nvCxnSpPr>
          <p:spPr>
            <a:xfrm flipV="1">
              <a:off x="5043426" y="5223110"/>
              <a:ext cx="948638" cy="2355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/>
            <p:cNvCxnSpPr/>
            <p:nvPr/>
          </p:nvCxnSpPr>
          <p:spPr>
            <a:xfrm flipH="1">
              <a:off x="4872950" y="5477857"/>
              <a:ext cx="148809" cy="9978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3706756" y="4202477"/>
              <a:ext cx="2285308" cy="2285308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4" name="群組 63"/>
            <p:cNvGrpSpPr/>
            <p:nvPr/>
          </p:nvGrpSpPr>
          <p:grpSpPr>
            <a:xfrm>
              <a:off x="3867093" y="4558617"/>
              <a:ext cx="1958660" cy="1603175"/>
              <a:chOff x="3768148" y="2748979"/>
              <a:chExt cx="3659876" cy="2995631"/>
            </a:xfrm>
          </p:grpSpPr>
          <p:sp>
            <p:nvSpPr>
              <p:cNvPr id="65" name="橢圓 64"/>
              <p:cNvSpPr/>
              <p:nvPr/>
            </p:nvSpPr>
            <p:spPr>
              <a:xfrm>
                <a:off x="4622801" y="4135210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4406901" y="4387395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4757569" y="4441368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4980213" y="4135209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4442352" y="4735283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4829703" y="4820551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橢圓 70"/>
              <p:cNvSpPr/>
              <p:nvPr/>
            </p:nvSpPr>
            <p:spPr>
              <a:xfrm>
                <a:off x="5159826" y="4549318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4501573" y="5083171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3768148" y="4081979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橢圓 73"/>
              <p:cNvSpPr/>
              <p:nvPr/>
            </p:nvSpPr>
            <p:spPr>
              <a:xfrm>
                <a:off x="3935847" y="4668149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5" name="橢圓 74"/>
              <p:cNvSpPr/>
              <p:nvPr/>
            </p:nvSpPr>
            <p:spPr>
              <a:xfrm>
                <a:off x="6176855" y="2915842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6" name="橢圓 75"/>
              <p:cNvSpPr/>
              <p:nvPr/>
            </p:nvSpPr>
            <p:spPr>
              <a:xfrm>
                <a:off x="5960955" y="3168027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7" name="橢圓 76"/>
              <p:cNvSpPr/>
              <p:nvPr/>
            </p:nvSpPr>
            <p:spPr>
              <a:xfrm>
                <a:off x="6311623" y="3222000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8" name="橢圓 77"/>
              <p:cNvSpPr/>
              <p:nvPr/>
            </p:nvSpPr>
            <p:spPr>
              <a:xfrm>
                <a:off x="6534267" y="2915841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橢圓 78"/>
              <p:cNvSpPr/>
              <p:nvPr/>
            </p:nvSpPr>
            <p:spPr>
              <a:xfrm>
                <a:off x="6508985" y="3434320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橢圓 79"/>
              <p:cNvSpPr/>
              <p:nvPr/>
            </p:nvSpPr>
            <p:spPr>
              <a:xfrm>
                <a:off x="6383757" y="3601183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1" name="橢圓 80"/>
              <p:cNvSpPr/>
              <p:nvPr/>
            </p:nvSpPr>
            <p:spPr>
              <a:xfrm>
                <a:off x="6713880" y="3329950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2" name="橢圓 81"/>
              <p:cNvSpPr/>
              <p:nvPr/>
            </p:nvSpPr>
            <p:spPr>
              <a:xfrm>
                <a:off x="6805004" y="3657526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橢圓 82"/>
              <p:cNvSpPr/>
              <p:nvPr/>
            </p:nvSpPr>
            <p:spPr>
              <a:xfrm>
                <a:off x="4838701" y="2998557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橢圓 83"/>
              <p:cNvSpPr/>
              <p:nvPr/>
            </p:nvSpPr>
            <p:spPr>
              <a:xfrm>
                <a:off x="6054563" y="3443627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橢圓 84"/>
              <p:cNvSpPr/>
              <p:nvPr/>
            </p:nvSpPr>
            <p:spPr>
              <a:xfrm>
                <a:off x="5564246" y="3866079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橢圓 85"/>
              <p:cNvSpPr/>
              <p:nvPr/>
            </p:nvSpPr>
            <p:spPr>
              <a:xfrm>
                <a:off x="5494788" y="3326370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7" name="橢圓 86"/>
              <p:cNvSpPr/>
              <p:nvPr/>
            </p:nvSpPr>
            <p:spPr>
              <a:xfrm>
                <a:off x="6387864" y="3983946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8" name="橢圓 87"/>
              <p:cNvSpPr/>
              <p:nvPr/>
            </p:nvSpPr>
            <p:spPr>
              <a:xfrm>
                <a:off x="6318462" y="2748979"/>
                <a:ext cx="215900" cy="2159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橢圓 88"/>
              <p:cNvSpPr/>
              <p:nvPr/>
            </p:nvSpPr>
            <p:spPr>
              <a:xfrm>
                <a:off x="4210819" y="4549318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橢圓 89"/>
              <p:cNvSpPr/>
              <p:nvPr/>
            </p:nvSpPr>
            <p:spPr>
              <a:xfrm>
                <a:off x="4829703" y="5135053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橢圓 90"/>
              <p:cNvSpPr/>
              <p:nvPr/>
            </p:nvSpPr>
            <p:spPr>
              <a:xfrm>
                <a:off x="6687765" y="4393368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橢圓 91"/>
              <p:cNvSpPr/>
              <p:nvPr/>
            </p:nvSpPr>
            <p:spPr>
              <a:xfrm>
                <a:off x="6662483" y="4911847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橢圓 92"/>
              <p:cNvSpPr/>
              <p:nvPr/>
            </p:nvSpPr>
            <p:spPr>
              <a:xfrm>
                <a:off x="6867378" y="4807477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橢圓 93"/>
              <p:cNvSpPr/>
              <p:nvPr/>
            </p:nvSpPr>
            <p:spPr>
              <a:xfrm>
                <a:off x="6958502" y="5135053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5" name="橢圓 94"/>
              <p:cNvSpPr/>
              <p:nvPr/>
            </p:nvSpPr>
            <p:spPr>
              <a:xfrm>
                <a:off x="6240370" y="4635870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6" name="橢圓 95"/>
              <p:cNvSpPr/>
              <p:nvPr/>
            </p:nvSpPr>
            <p:spPr>
              <a:xfrm>
                <a:off x="6367341" y="4936011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/>
              <p:cNvSpPr/>
              <p:nvPr/>
            </p:nvSpPr>
            <p:spPr>
              <a:xfrm>
                <a:off x="6560127" y="5191121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8" name="橢圓 97"/>
              <p:cNvSpPr/>
              <p:nvPr/>
            </p:nvSpPr>
            <p:spPr>
              <a:xfrm>
                <a:off x="6805004" y="5528710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橢圓 98"/>
              <p:cNvSpPr/>
              <p:nvPr/>
            </p:nvSpPr>
            <p:spPr>
              <a:xfrm>
                <a:off x="6241743" y="5404923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0" name="橢圓 99"/>
              <p:cNvSpPr/>
              <p:nvPr/>
            </p:nvSpPr>
            <p:spPr>
              <a:xfrm>
                <a:off x="5990771" y="4975221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橢圓 100"/>
              <p:cNvSpPr/>
              <p:nvPr/>
            </p:nvSpPr>
            <p:spPr>
              <a:xfrm>
                <a:off x="7212124" y="4867271"/>
                <a:ext cx="215900" cy="2159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橢圓 101"/>
              <p:cNvSpPr/>
              <p:nvPr/>
            </p:nvSpPr>
            <p:spPr>
              <a:xfrm>
                <a:off x="5607328" y="4495345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/>
              <p:cNvSpPr/>
              <p:nvPr/>
            </p:nvSpPr>
            <p:spPr>
              <a:xfrm>
                <a:off x="5404203" y="5093509"/>
                <a:ext cx="215900" cy="2159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04" name="肘形接點 103"/>
          <p:cNvCxnSpPr/>
          <p:nvPr/>
        </p:nvCxnSpPr>
        <p:spPr>
          <a:xfrm>
            <a:off x="6622320" y="2188900"/>
            <a:ext cx="1327228" cy="1322503"/>
          </a:xfrm>
          <a:prstGeom prst="bentConnector3">
            <a:avLst>
              <a:gd name="adj1" fmla="val 10057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8004996" y="2469900"/>
            <a:ext cx="2593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Clustering algorithms</a:t>
            </a:r>
            <a:endParaRPr lang="zh-TW" altLang="en-US" sz="2000" dirty="0"/>
          </a:p>
        </p:txBody>
      </p:sp>
      <p:sp>
        <p:nvSpPr>
          <p:cNvPr id="114" name="文字方塊 113"/>
          <p:cNvSpPr txBox="1"/>
          <p:nvPr/>
        </p:nvSpPr>
        <p:spPr>
          <a:xfrm>
            <a:off x="2453940" y="4438375"/>
            <a:ext cx="4129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Could be a topic in the documents </a:t>
            </a:r>
            <a:endParaRPr lang="zh-TW" altLang="en-US" sz="2000" dirty="0"/>
          </a:p>
        </p:txBody>
      </p:sp>
      <p:cxnSp>
        <p:nvCxnSpPr>
          <p:cNvPr id="116" name="直線單箭頭接點 115"/>
          <p:cNvCxnSpPr/>
          <p:nvPr/>
        </p:nvCxnSpPr>
        <p:spPr>
          <a:xfrm>
            <a:off x="6608117" y="4627139"/>
            <a:ext cx="760538" cy="908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8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Semi-supervised </a:t>
            </a:r>
            <a:r>
              <a:rPr lang="en-US" altLang="zh-TW" sz="3600" dirty="0" smtClean="0"/>
              <a:t>Learning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Learning on </a:t>
            </a:r>
            <a:r>
              <a:rPr lang="en-US" altLang="zh-TW" sz="2800" dirty="0" smtClean="0"/>
              <a:t>partly-labeled </a:t>
            </a:r>
            <a:r>
              <a:rPr lang="en-US" altLang="zh-TW" sz="2800" dirty="0"/>
              <a:t>data</a:t>
            </a:r>
          </a:p>
          <a:p>
            <a:pPr lvl="1"/>
            <a:r>
              <a:rPr lang="en-US" altLang="zh-TW" sz="2400" dirty="0"/>
              <a:t>We have only some </a:t>
            </a:r>
            <a:r>
              <a:rPr lang="en-US" altLang="zh-TW" sz="2400" dirty="0" smtClean="0"/>
              <a:t>answers for </a:t>
            </a:r>
            <a:r>
              <a:rPr lang="en-US" altLang="zh-TW" sz="2400" dirty="0"/>
              <a:t>training data 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39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179158" y="3372948"/>
            <a:ext cx="4124630" cy="2505904"/>
            <a:chOff x="2655158" y="3532968"/>
            <a:chExt cx="4124630" cy="2505904"/>
          </a:xfrm>
        </p:grpSpPr>
        <p:sp>
          <p:nvSpPr>
            <p:cNvPr id="7" name="矩形 6"/>
            <p:cNvSpPr/>
            <p:nvPr/>
          </p:nvSpPr>
          <p:spPr>
            <a:xfrm>
              <a:off x="2655158" y="3532968"/>
              <a:ext cx="4124630" cy="250590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/>
            <p:cNvSpPr/>
            <p:nvPr/>
          </p:nvSpPr>
          <p:spPr>
            <a:xfrm>
              <a:off x="3600450" y="4203023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032585" y="3985853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4076746" y="4420193"/>
              <a:ext cx="217170" cy="21717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3709035" y="4674464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4123725" y="4911683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>
              <a:off x="4509134" y="4134536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509134" y="4674464"/>
              <a:ext cx="217170" cy="21717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/>
            <p:cNvSpPr/>
            <p:nvPr/>
          </p:nvSpPr>
          <p:spPr>
            <a:xfrm>
              <a:off x="3817620" y="5259892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4500303" y="5214392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5039071" y="4345458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125449" y="3914115"/>
              <a:ext cx="217170" cy="21717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/>
            <p:cNvSpPr/>
            <p:nvPr/>
          </p:nvSpPr>
          <p:spPr>
            <a:xfrm>
              <a:off x="5039071" y="4885386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5460423" y="4568750"/>
              <a:ext cx="217170" cy="21717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/>
            <p:cNvSpPr/>
            <p:nvPr/>
          </p:nvSpPr>
          <p:spPr>
            <a:xfrm>
              <a:off x="5220912" y="5322977"/>
              <a:ext cx="217170" cy="21717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 rot="21242479">
              <a:off x="3176812" y="3670135"/>
              <a:ext cx="394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  <a:endParaRPr lang="zh-TW" altLang="en-US" sz="3000" dirty="0">
                <a:solidFill>
                  <a:schemeClr val="accent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 rot="21242479">
              <a:off x="5752707" y="4930671"/>
              <a:ext cx="394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  <a:endParaRPr lang="zh-TW" altLang="en-US" sz="3000" dirty="0">
                <a:solidFill>
                  <a:schemeClr val="accent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 rot="21242479">
              <a:off x="5442112" y="3927217"/>
              <a:ext cx="394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  <a:endParaRPr lang="zh-TW" altLang="en-US" sz="3000" dirty="0">
                <a:solidFill>
                  <a:schemeClr val="accent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 rot="1122534">
              <a:off x="3147203" y="5018937"/>
              <a:ext cx="394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>
                  <a:solidFill>
                    <a:schemeClr val="accent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  <a:endParaRPr lang="zh-TW" altLang="en-US" sz="3000" dirty="0">
                <a:solidFill>
                  <a:schemeClr val="accent1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80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Big Data	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Big dataset  property</a:t>
            </a:r>
          </a:p>
          <a:p>
            <a:pPr lvl="1"/>
            <a:r>
              <a:rPr lang="en-US" altLang="zh-TW" sz="2800" dirty="0" smtClean="0"/>
              <a:t>Volume</a:t>
            </a:r>
          </a:p>
          <a:p>
            <a:pPr lvl="1"/>
            <a:r>
              <a:rPr lang="en-US" altLang="zh-TW" sz="2800" dirty="0" smtClean="0"/>
              <a:t>Variety</a:t>
            </a:r>
            <a:endParaRPr lang="zh-TW" altLang="en-US" sz="2800" dirty="0"/>
          </a:p>
          <a:p>
            <a:pPr lvl="1"/>
            <a:r>
              <a:rPr lang="en-US" altLang="zh-TW" sz="2800" dirty="0" smtClean="0"/>
              <a:t>Velocity</a:t>
            </a:r>
            <a:endParaRPr lang="zh-TW" altLang="en-US" sz="2800" dirty="0"/>
          </a:p>
          <a:p>
            <a:pPr lvl="1"/>
            <a:r>
              <a:rPr lang="en-US" altLang="zh-TW" sz="2800" dirty="0" smtClean="0"/>
              <a:t>Veracity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Data Warehouse  vs  Data Lake </a:t>
            </a:r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1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How to Add </a:t>
            </a:r>
            <a:r>
              <a:rPr lang="en-US" altLang="zh-TW" sz="3600" dirty="0"/>
              <a:t>L</a:t>
            </a:r>
            <a:r>
              <a:rPr lang="en-US" altLang="zh-TW" sz="3600" dirty="0" smtClean="0"/>
              <a:t>abels for Un-labeled </a:t>
            </a:r>
            <a:r>
              <a:rPr lang="en-US" altLang="zh-TW" sz="3600" dirty="0"/>
              <a:t>D</a:t>
            </a:r>
            <a:r>
              <a:rPr lang="en-US" altLang="zh-TW" sz="3600" dirty="0" smtClean="0"/>
              <a:t>ata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Continuity </a:t>
            </a:r>
            <a:r>
              <a:rPr lang="en-US" altLang="zh-TW" sz="2800" dirty="0" smtClean="0"/>
              <a:t>assumption</a:t>
            </a:r>
          </a:p>
          <a:p>
            <a:pPr lvl="1"/>
            <a:r>
              <a:rPr lang="en-US" altLang="zh-TW" sz="2400" dirty="0" smtClean="0"/>
              <a:t>The nearby data might have the same labels</a:t>
            </a:r>
            <a:endParaRPr lang="en-US" altLang="zh-TW" sz="2400" dirty="0"/>
          </a:p>
          <a:p>
            <a:r>
              <a:rPr lang="en-US" altLang="zh-TW" sz="2800" dirty="0"/>
              <a:t>Cluster </a:t>
            </a:r>
            <a:r>
              <a:rPr lang="en-US" altLang="zh-TW" sz="2800" dirty="0" smtClean="0"/>
              <a:t>assumption</a:t>
            </a:r>
          </a:p>
          <a:p>
            <a:pPr lvl="1"/>
            <a:r>
              <a:rPr lang="en-US" altLang="zh-TW" sz="2400" dirty="0" smtClean="0"/>
              <a:t>The data in the same cluster might have the same labels</a:t>
            </a:r>
            <a:endParaRPr lang="en-US" altLang="zh-TW" sz="2400" dirty="0"/>
          </a:p>
          <a:p>
            <a:r>
              <a:rPr lang="en-US" altLang="zh-TW" sz="2800" dirty="0" smtClean="0"/>
              <a:t>Manifold assumption</a:t>
            </a:r>
          </a:p>
          <a:p>
            <a:pPr lvl="1"/>
            <a:r>
              <a:rPr lang="en-US" altLang="zh-TW" sz="2400" dirty="0"/>
              <a:t>The data lie approximately on a manifold of much lower dimension than the input space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40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1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Reinforcement Learning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52700" y="1608364"/>
            <a:ext cx="6720841" cy="992909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Learning from rewards</a:t>
            </a:r>
          </a:p>
          <a:p>
            <a:pPr lvl="1"/>
            <a:r>
              <a:rPr lang="en-US" altLang="zh-TW" sz="2400" dirty="0"/>
              <a:t>Training our </a:t>
            </a:r>
            <a:r>
              <a:rPr lang="en-US" altLang="zh-TW" sz="2400" dirty="0" smtClean="0"/>
              <a:t>kids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41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8" name="弧形 7"/>
          <p:cNvSpPr/>
          <p:nvPr/>
        </p:nvSpPr>
        <p:spPr>
          <a:xfrm rot="18900000">
            <a:off x="4752759" y="3326130"/>
            <a:ext cx="2644996" cy="2644996"/>
          </a:xfrm>
          <a:prstGeom prst="arc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/>
          <p:cNvSpPr/>
          <p:nvPr/>
        </p:nvSpPr>
        <p:spPr>
          <a:xfrm rot="8100000">
            <a:off x="4778735" y="2742414"/>
            <a:ext cx="2644996" cy="2644996"/>
          </a:xfrm>
          <a:prstGeom prst="arc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3891390" y="2792972"/>
            <a:ext cx="5034608" cy="3234039"/>
            <a:chOff x="2367390" y="2792971"/>
            <a:chExt cx="5034608" cy="3234039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7390" y="3756316"/>
              <a:ext cx="1058135" cy="105813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938" y="3784890"/>
              <a:ext cx="1000986" cy="100098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5649595" y="4809049"/>
              <a:ext cx="1752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/>
                  </a:solidFill>
                </a:rPr>
                <a:t>Environment</a:t>
              </a:r>
              <a:endParaRPr lang="zh-TW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374237" y="484267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>
                  <a:solidFill>
                    <a:schemeClr val="accent1"/>
                  </a:solidFill>
                </a:rPr>
                <a:t>Agent</a:t>
              </a:r>
              <a:endParaRPr lang="zh-TW" altLang="en-US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049355" y="2792971"/>
              <a:ext cx="898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accent1"/>
                  </a:solidFill>
                </a:rPr>
                <a:t>Action</a:t>
              </a:r>
              <a:endParaRPr lang="zh-TW" alt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3585287" y="5626900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accent1"/>
                  </a:solidFill>
                </a:rPr>
                <a:t>State, Reward</a:t>
              </a:r>
              <a:endParaRPr lang="zh-TW" altLang="en-US" sz="20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13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The Example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42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511278"/>
              </p:ext>
            </p:extLst>
          </p:nvPr>
        </p:nvGraphicFramePr>
        <p:xfrm>
          <a:off x="2552699" y="1634247"/>
          <a:ext cx="7307905" cy="4455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treasure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monster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82" y="5031383"/>
            <a:ext cx="1058135" cy="10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How Do I Decide Next Step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43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25178"/>
              </p:ext>
            </p:extLst>
          </p:nvPr>
        </p:nvGraphicFramePr>
        <p:xfrm>
          <a:off x="2552699" y="1634247"/>
          <a:ext cx="7307905" cy="4455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treasure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monster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86" y="4165622"/>
            <a:ext cx="1058135" cy="105813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6200000">
            <a:off x="4408252" y="3655715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5400000">
            <a:off x="4420455" y="5525658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0800000">
            <a:off x="3046945" y="4562865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891276" y="4562865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3274978" y="497836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Go back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964616" y="3677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？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998901" y="42992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5041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1</a:t>
            </a:r>
            <a:r>
              <a:rPr lang="en-US" altLang="zh-TW" sz="3600" baseline="30000" dirty="0" smtClean="0"/>
              <a:t>st</a:t>
            </a:r>
            <a:r>
              <a:rPr lang="en-US" altLang="zh-TW" sz="3600" dirty="0" smtClean="0"/>
              <a:t> Choice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44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52699" y="1634247"/>
          <a:ext cx="7307905" cy="4455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treasure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monster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86" y="4165622"/>
            <a:ext cx="1058135" cy="105813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6200000">
            <a:off x="4408252" y="3655715"/>
            <a:ext cx="700394" cy="41233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62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45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79184"/>
              </p:ext>
            </p:extLst>
          </p:nvPr>
        </p:nvGraphicFramePr>
        <p:xfrm>
          <a:off x="2552699" y="1634247"/>
          <a:ext cx="7307905" cy="4455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treasure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monster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612" y="1476376"/>
            <a:ext cx="1058135" cy="1058135"/>
          </a:xfrm>
          <a:prstGeom prst="rect">
            <a:avLst/>
          </a:prstGeom>
        </p:spPr>
      </p:pic>
      <p:sp>
        <p:nvSpPr>
          <p:cNvPr id="8" name="圓角矩形圖說文字 7"/>
          <p:cNvSpPr/>
          <p:nvPr/>
        </p:nvSpPr>
        <p:spPr>
          <a:xfrm>
            <a:off x="7190456" y="476655"/>
            <a:ext cx="2373549" cy="817124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Yeah!!</a:t>
            </a:r>
          </a:p>
          <a:p>
            <a:pPr algn="ctr"/>
            <a:r>
              <a:rPr lang="en-US" altLang="zh-TW" dirty="0"/>
              <a:t>I got the treasure</a:t>
            </a:r>
            <a:endParaRPr lang="zh-TW" altLang="en-US" dirty="0"/>
          </a:p>
        </p:txBody>
      </p:sp>
      <p:sp>
        <p:nvSpPr>
          <p:cNvPr id="9" name="向右箭號 8"/>
          <p:cNvSpPr/>
          <p:nvPr/>
        </p:nvSpPr>
        <p:spPr>
          <a:xfrm rot="16200000">
            <a:off x="4392170" y="3488857"/>
            <a:ext cx="700394" cy="746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>
            <a:off x="4392170" y="2657140"/>
            <a:ext cx="700394" cy="668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4414998" y="1696043"/>
            <a:ext cx="700394" cy="67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934274" y="1696044"/>
            <a:ext cx="700394" cy="648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16200000">
            <a:off x="4392170" y="4427576"/>
            <a:ext cx="700394" cy="746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2972061" y="5282307"/>
            <a:ext cx="700394" cy="67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16200000">
            <a:off x="4392170" y="5259479"/>
            <a:ext cx="700394" cy="746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68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2</a:t>
            </a:r>
            <a:r>
              <a:rPr lang="en-US" altLang="zh-TW" sz="3600" baseline="30000" dirty="0" smtClean="0"/>
              <a:t>nd</a:t>
            </a:r>
            <a:r>
              <a:rPr lang="en-US" altLang="zh-TW" sz="3600" dirty="0" smtClean="0"/>
              <a:t> Choice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46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52699" y="1634247"/>
          <a:ext cx="7307905" cy="4455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treasure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monster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86" y="4165622"/>
            <a:ext cx="1058135" cy="1058135"/>
          </a:xfrm>
          <a:prstGeom prst="rect">
            <a:avLst/>
          </a:prstGeom>
        </p:spPr>
      </p:pic>
      <p:sp>
        <p:nvSpPr>
          <p:cNvPr id="13" name="向右箭號 12"/>
          <p:cNvSpPr/>
          <p:nvPr/>
        </p:nvSpPr>
        <p:spPr>
          <a:xfrm>
            <a:off x="5891276" y="4562865"/>
            <a:ext cx="700394" cy="41233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59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47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55594"/>
              </p:ext>
            </p:extLst>
          </p:nvPr>
        </p:nvGraphicFramePr>
        <p:xfrm>
          <a:off x="2552699" y="1634247"/>
          <a:ext cx="7307905" cy="4455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treasure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/>
                          </a:solidFill>
                        </a:rPr>
                        <a:t>monster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032" y="3251222"/>
            <a:ext cx="1058135" cy="1058135"/>
          </a:xfrm>
          <a:prstGeom prst="rect">
            <a:avLst/>
          </a:prstGeom>
        </p:spPr>
      </p:pic>
      <p:sp>
        <p:nvSpPr>
          <p:cNvPr id="9" name="圓角矩形圖說文字 8"/>
          <p:cNvSpPr/>
          <p:nvPr/>
        </p:nvSpPr>
        <p:spPr>
          <a:xfrm>
            <a:off x="6479759" y="3478731"/>
            <a:ext cx="2013626" cy="603115"/>
          </a:xfrm>
          <a:prstGeom prst="wedgeRoundRectCallout">
            <a:avLst>
              <a:gd name="adj1" fmla="val 63146"/>
              <a:gd name="adj2" fmla="val -268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Ah NO~~</a:t>
            </a:r>
          </a:p>
          <a:p>
            <a:pPr algn="ctr"/>
            <a:r>
              <a:rPr lang="en-US" altLang="zh-TW" dirty="0"/>
              <a:t>It’s a monster!!!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 rot="16200000">
            <a:off x="8797901" y="4688805"/>
            <a:ext cx="700394" cy="15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7286871" y="4688804"/>
            <a:ext cx="700394" cy="15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5855799" y="4664059"/>
            <a:ext cx="700394" cy="15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424727" y="4634784"/>
            <a:ext cx="700394" cy="15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2972930" y="4634784"/>
            <a:ext cx="700394" cy="15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16200000">
            <a:off x="2972930" y="5502685"/>
            <a:ext cx="700394" cy="159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The Best </a:t>
            </a:r>
            <a:r>
              <a:rPr lang="en-US" altLang="zh-TW" sz="3600" dirty="0"/>
              <a:t>A</a:t>
            </a:r>
            <a:r>
              <a:rPr lang="en-US" altLang="zh-TW" sz="3600" dirty="0" smtClean="0"/>
              <a:t>ction in Each </a:t>
            </a:r>
            <a:r>
              <a:rPr lang="en-US" altLang="zh-TW" sz="3600" dirty="0"/>
              <a:t>S</a:t>
            </a:r>
            <a:r>
              <a:rPr lang="en-US" altLang="zh-TW" sz="3600" dirty="0" smtClean="0"/>
              <a:t>tep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48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12201"/>
              </p:ext>
            </p:extLst>
          </p:nvPr>
        </p:nvGraphicFramePr>
        <p:xfrm>
          <a:off x="2552699" y="1634247"/>
          <a:ext cx="7307905" cy="4455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5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1054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82" y="5031383"/>
            <a:ext cx="1058135" cy="1058135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 rot="16200000">
            <a:off x="4408252" y="5435875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6200000">
            <a:off x="4408252" y="4504203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6200000">
            <a:off x="4408252" y="3655715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6200000">
            <a:off x="4408252" y="2729998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2941851" y="2714314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2941851" y="1884221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4408252" y="1863027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5856453" y="1863027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7393877" y="1863027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16200000">
            <a:off x="7393877" y="2764952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5400000">
            <a:off x="8829826" y="3655715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 rot="10800000">
            <a:off x="8685796" y="4553137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10800000">
            <a:off x="7393877" y="4553137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10800000">
            <a:off x="5780226" y="4553137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0800000">
            <a:off x="5850824" y="5435874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0800000">
            <a:off x="7393876" y="5392925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 rot="10800000">
            <a:off x="8685796" y="5416747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2941851" y="4477141"/>
            <a:ext cx="700394" cy="41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6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Interactive Learning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58437" y="1580526"/>
            <a:ext cx="7377546" cy="1315015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Human can give feedbacks to machine to help machine train a better model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49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70" name="群組 69"/>
          <p:cNvGrpSpPr/>
          <p:nvPr/>
        </p:nvGrpSpPr>
        <p:grpSpPr>
          <a:xfrm>
            <a:off x="3419282" y="2687638"/>
            <a:ext cx="5531088" cy="3652272"/>
            <a:chOff x="1895282" y="2687638"/>
            <a:chExt cx="5531088" cy="3652272"/>
          </a:xfrm>
        </p:grpSpPr>
        <p:grpSp>
          <p:nvGrpSpPr>
            <p:cNvPr id="48" name="群組 47"/>
            <p:cNvGrpSpPr/>
            <p:nvPr/>
          </p:nvGrpSpPr>
          <p:grpSpPr>
            <a:xfrm>
              <a:off x="3405295" y="2687638"/>
              <a:ext cx="2339984" cy="2001239"/>
              <a:chOff x="3420736" y="2902366"/>
              <a:chExt cx="2339984" cy="2001239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3420736" y="2902366"/>
                <a:ext cx="2339984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zh-TW" altLang="en-US" b="1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3" name="群組 22"/>
              <p:cNvGrpSpPr/>
              <p:nvPr/>
            </p:nvGrpSpPr>
            <p:grpSpPr>
              <a:xfrm>
                <a:off x="3589948" y="3187120"/>
                <a:ext cx="2021630" cy="1716485"/>
                <a:chOff x="3558892" y="3453067"/>
                <a:chExt cx="2021630" cy="1716485"/>
              </a:xfrm>
            </p:grpSpPr>
            <p:grpSp>
              <p:nvGrpSpPr>
                <p:cNvPr id="18" name="群組 17"/>
                <p:cNvGrpSpPr/>
                <p:nvPr/>
              </p:nvGrpSpPr>
              <p:grpSpPr>
                <a:xfrm>
                  <a:off x="3558892" y="3453067"/>
                  <a:ext cx="2021630" cy="1187492"/>
                  <a:chOff x="3619346" y="3272017"/>
                  <a:chExt cx="2021630" cy="1187492"/>
                </a:xfrm>
              </p:grpSpPr>
              <p:sp>
                <p:nvSpPr>
                  <p:cNvPr id="45" name="矩形 44"/>
                  <p:cNvSpPr/>
                  <p:nvPr/>
                </p:nvSpPr>
                <p:spPr>
                  <a:xfrm rot="5400000">
                    <a:off x="4488099" y="3961030"/>
                    <a:ext cx="284121" cy="85868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 rot="3096639">
                    <a:off x="5069943" y="3564685"/>
                    <a:ext cx="336285" cy="58877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 rot="18503948">
                    <a:off x="3848778" y="3565821"/>
                    <a:ext cx="378222" cy="64925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 rot="8615301">
                    <a:off x="4719395" y="3535759"/>
                    <a:ext cx="305957" cy="66233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 rot="1035855">
                    <a:off x="4760853" y="3846404"/>
                    <a:ext cx="492123" cy="66233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 rot="21207690">
                    <a:off x="4016837" y="3792365"/>
                    <a:ext cx="492123" cy="66233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 rot="2433025">
                    <a:off x="4255059" y="3539113"/>
                    <a:ext cx="305957" cy="66233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橢圓 15"/>
                  <p:cNvSpPr/>
                  <p:nvPr/>
                </p:nvSpPr>
                <p:spPr>
                  <a:xfrm>
                    <a:off x="4498211" y="3608740"/>
                    <a:ext cx="263900" cy="263900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4" name="橢圓 33"/>
                  <p:cNvSpPr/>
                  <p:nvPr/>
                </p:nvSpPr>
                <p:spPr>
                  <a:xfrm>
                    <a:off x="4110954" y="3272017"/>
                    <a:ext cx="229898" cy="22989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5" name="橢圓 34"/>
                  <p:cNvSpPr/>
                  <p:nvPr/>
                </p:nvSpPr>
                <p:spPr>
                  <a:xfrm>
                    <a:off x="4974615" y="3272017"/>
                    <a:ext cx="229898" cy="22989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6" name="橢圓 35"/>
                  <p:cNvSpPr/>
                  <p:nvPr/>
                </p:nvSpPr>
                <p:spPr>
                  <a:xfrm>
                    <a:off x="3619346" y="3696846"/>
                    <a:ext cx="408239" cy="408239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8" name="橢圓 37"/>
                  <p:cNvSpPr/>
                  <p:nvPr/>
                </p:nvSpPr>
                <p:spPr>
                  <a:xfrm>
                    <a:off x="5232737" y="3696847"/>
                    <a:ext cx="408239" cy="408239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39" name="橢圓 38"/>
                  <p:cNvSpPr/>
                  <p:nvPr/>
                </p:nvSpPr>
                <p:spPr>
                  <a:xfrm>
                    <a:off x="4468049" y="4135286"/>
                    <a:ext cx="324223" cy="324223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22" name="文字方塊 21"/>
                <p:cNvSpPr txBox="1"/>
                <p:nvPr/>
              </p:nvSpPr>
              <p:spPr>
                <a:xfrm>
                  <a:off x="4073415" y="4800220"/>
                  <a:ext cx="992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>
                      <a:solidFill>
                        <a:schemeClr val="accent1"/>
                      </a:solidFill>
                    </a:rPr>
                    <a:t>Models</a:t>
                  </a:r>
                  <a:endParaRPr lang="zh-TW" altLang="en-US" b="1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sp>
          <p:nvSpPr>
            <p:cNvPr id="46" name="文字方塊 45"/>
            <p:cNvSpPr txBox="1"/>
            <p:nvPr/>
          </p:nvSpPr>
          <p:spPr>
            <a:xfrm>
              <a:off x="1895282" y="3599629"/>
              <a:ext cx="748923" cy="36933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1"/>
                  </a:solidFill>
                </a:rPr>
                <a:t>input</a:t>
              </a:r>
              <a:endParaRPr lang="zh-TW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0" name="直線單箭頭接點 49"/>
            <p:cNvCxnSpPr/>
            <p:nvPr/>
          </p:nvCxnSpPr>
          <p:spPr>
            <a:xfrm>
              <a:off x="2670420" y="3784296"/>
              <a:ext cx="744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5783967" y="3784295"/>
              <a:ext cx="744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/>
            <p:cNvSpPr txBox="1"/>
            <p:nvPr/>
          </p:nvSpPr>
          <p:spPr>
            <a:xfrm>
              <a:off x="6528367" y="3599629"/>
              <a:ext cx="898003" cy="36933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1"/>
                  </a:solidFill>
                </a:rPr>
                <a:t>output</a:t>
              </a:r>
              <a:endParaRPr lang="zh-TW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6977369" y="3994361"/>
              <a:ext cx="0" cy="18691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 flipV="1">
              <a:off x="4575287" y="5887636"/>
              <a:ext cx="2395976" cy="158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/>
            <p:cNvCxnSpPr/>
            <p:nvPr/>
          </p:nvCxnSpPr>
          <p:spPr>
            <a:xfrm>
              <a:off x="4571508" y="4880953"/>
              <a:ext cx="0" cy="1014622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圖片 64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060" y="5107507"/>
              <a:ext cx="699606" cy="699606"/>
            </a:xfrm>
            <a:prstGeom prst="rect">
              <a:avLst/>
            </a:prstGeom>
          </p:spPr>
        </p:pic>
        <p:sp>
          <p:nvSpPr>
            <p:cNvPr id="68" name="文字方塊 67"/>
            <p:cNvSpPr txBox="1"/>
            <p:nvPr/>
          </p:nvSpPr>
          <p:spPr>
            <a:xfrm>
              <a:off x="3850145" y="5970578"/>
              <a:ext cx="3379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/>
                  </a:solidFill>
                </a:rPr>
                <a:t>Error and human feedbacks</a:t>
              </a:r>
              <a:endParaRPr lang="zh-TW" altLang="en-US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42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Statistics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A </a:t>
            </a:r>
            <a:r>
              <a:rPr lang="en-US" altLang="zh-TW" sz="2800" dirty="0"/>
              <a:t>branch of mathematics and a field of study that deals with collecting, analyzing, interpreting, presenting, and organizing data</a:t>
            </a:r>
            <a:r>
              <a:rPr lang="en-US" altLang="zh-TW" sz="2800" dirty="0" smtClean="0"/>
              <a:t>.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Statistics vs Big Data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3254477" y="4149213"/>
            <a:ext cx="3136491" cy="257226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530645" y="4149213"/>
            <a:ext cx="3136491" cy="257226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46335" y="42865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Statistics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64128" y="428655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Big Data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907062" y="4952378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Small size</a:t>
            </a:r>
          </a:p>
          <a:p>
            <a:r>
              <a:rPr lang="en-US" altLang="zh-TW" dirty="0" smtClean="0"/>
              <a:t>Cleaning</a:t>
            </a:r>
          </a:p>
          <a:p>
            <a:r>
              <a:rPr lang="en-US" altLang="zh-TW" dirty="0" smtClean="0"/>
              <a:t>Static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10764" y="4952378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Large size</a:t>
            </a:r>
          </a:p>
          <a:p>
            <a:r>
              <a:rPr lang="en-US" altLang="zh-TW" dirty="0"/>
              <a:t>Variety</a:t>
            </a:r>
          </a:p>
          <a:p>
            <a:r>
              <a:rPr lang="en-US" altLang="zh-TW" dirty="0" smtClean="0"/>
              <a:t>Dynamic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712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Transfer Learning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Transfer </a:t>
            </a:r>
            <a:r>
              <a:rPr lang="en-US" altLang="zh-TW" sz="2400" dirty="0"/>
              <a:t>some </a:t>
            </a:r>
            <a:r>
              <a:rPr lang="en-US" altLang="zh-TW" sz="2400" dirty="0" smtClean="0"/>
              <a:t>knowledge from trained models </a:t>
            </a:r>
            <a:r>
              <a:rPr lang="en-US" altLang="zh-TW" sz="2400" dirty="0"/>
              <a:t>to </a:t>
            </a:r>
            <a:r>
              <a:rPr lang="en-US" altLang="zh-TW" sz="2400" dirty="0" smtClean="0"/>
              <a:t>new </a:t>
            </a:r>
            <a:r>
              <a:rPr lang="en-US" altLang="zh-TW" sz="2400" dirty="0"/>
              <a:t>models</a:t>
            </a:r>
            <a:endParaRPr lang="zh-TW" altLang="en-US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50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4323956" y="3386856"/>
            <a:ext cx="5749185" cy="3117607"/>
            <a:chOff x="1895282" y="3018138"/>
            <a:chExt cx="5749185" cy="3117607"/>
          </a:xfrm>
        </p:grpSpPr>
        <p:grpSp>
          <p:nvGrpSpPr>
            <p:cNvPr id="34" name="群組 33"/>
            <p:cNvGrpSpPr/>
            <p:nvPr/>
          </p:nvGrpSpPr>
          <p:grpSpPr>
            <a:xfrm>
              <a:off x="3405295" y="3500438"/>
              <a:ext cx="2339984" cy="2221310"/>
              <a:chOff x="3420736" y="2902366"/>
              <a:chExt cx="2339984" cy="2221310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3420736" y="2902366"/>
                <a:ext cx="2339984" cy="369332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zh-TW" altLang="en-US" b="1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46" name="群組 45"/>
              <p:cNvGrpSpPr/>
              <p:nvPr/>
            </p:nvGrpSpPr>
            <p:grpSpPr>
              <a:xfrm>
                <a:off x="3589948" y="3187120"/>
                <a:ext cx="2021630" cy="1936556"/>
                <a:chOff x="3558892" y="3453067"/>
                <a:chExt cx="2021630" cy="1936556"/>
              </a:xfrm>
            </p:grpSpPr>
            <p:grpSp>
              <p:nvGrpSpPr>
                <p:cNvPr id="47" name="群組 46"/>
                <p:cNvGrpSpPr/>
                <p:nvPr/>
              </p:nvGrpSpPr>
              <p:grpSpPr>
                <a:xfrm>
                  <a:off x="3558892" y="3453067"/>
                  <a:ext cx="2021630" cy="1187492"/>
                  <a:chOff x="3619346" y="3272017"/>
                  <a:chExt cx="2021630" cy="1187492"/>
                </a:xfrm>
              </p:grpSpPr>
              <p:sp>
                <p:nvSpPr>
                  <p:cNvPr id="49" name="矩形 48"/>
                  <p:cNvSpPr/>
                  <p:nvPr/>
                </p:nvSpPr>
                <p:spPr>
                  <a:xfrm rot="5400000">
                    <a:off x="4488099" y="3961030"/>
                    <a:ext cx="284121" cy="85868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 rot="3096639">
                    <a:off x="5069943" y="3564685"/>
                    <a:ext cx="336285" cy="58877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 rot="18503948">
                    <a:off x="3848778" y="3565821"/>
                    <a:ext cx="378222" cy="64925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2" name="矩形 51"/>
                  <p:cNvSpPr/>
                  <p:nvPr/>
                </p:nvSpPr>
                <p:spPr>
                  <a:xfrm rot="8615301">
                    <a:off x="4719395" y="3535759"/>
                    <a:ext cx="305957" cy="66233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3" name="矩形 52"/>
                  <p:cNvSpPr/>
                  <p:nvPr/>
                </p:nvSpPr>
                <p:spPr>
                  <a:xfrm rot="1035855">
                    <a:off x="4760853" y="3846404"/>
                    <a:ext cx="492123" cy="66233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4" name="矩形 53"/>
                  <p:cNvSpPr/>
                  <p:nvPr/>
                </p:nvSpPr>
                <p:spPr>
                  <a:xfrm rot="21207690">
                    <a:off x="4016837" y="3792365"/>
                    <a:ext cx="492123" cy="66233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5" name="矩形 54"/>
                  <p:cNvSpPr/>
                  <p:nvPr/>
                </p:nvSpPr>
                <p:spPr>
                  <a:xfrm rot="2433025">
                    <a:off x="4255059" y="3539113"/>
                    <a:ext cx="305957" cy="66233"/>
                  </a:xfrm>
                  <a:prstGeom prst="rect">
                    <a:avLst/>
                  </a:prstGeom>
                  <a:solidFill>
                    <a:srgbClr val="A02E0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6" name="橢圓 55"/>
                  <p:cNvSpPr/>
                  <p:nvPr/>
                </p:nvSpPr>
                <p:spPr>
                  <a:xfrm>
                    <a:off x="4498211" y="3608740"/>
                    <a:ext cx="263900" cy="263900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7" name="橢圓 56"/>
                  <p:cNvSpPr/>
                  <p:nvPr/>
                </p:nvSpPr>
                <p:spPr>
                  <a:xfrm>
                    <a:off x="4110954" y="3272017"/>
                    <a:ext cx="229898" cy="22989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8" name="橢圓 57"/>
                  <p:cNvSpPr/>
                  <p:nvPr/>
                </p:nvSpPr>
                <p:spPr>
                  <a:xfrm>
                    <a:off x="4974615" y="3272017"/>
                    <a:ext cx="229898" cy="229898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59" name="橢圓 58"/>
                  <p:cNvSpPr/>
                  <p:nvPr/>
                </p:nvSpPr>
                <p:spPr>
                  <a:xfrm>
                    <a:off x="3619346" y="3696846"/>
                    <a:ext cx="408239" cy="408239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0" name="橢圓 59"/>
                  <p:cNvSpPr/>
                  <p:nvPr/>
                </p:nvSpPr>
                <p:spPr>
                  <a:xfrm>
                    <a:off x="5232737" y="3696847"/>
                    <a:ext cx="408239" cy="408239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571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61" name="橢圓 60"/>
                  <p:cNvSpPr/>
                  <p:nvPr/>
                </p:nvSpPr>
                <p:spPr>
                  <a:xfrm>
                    <a:off x="4468049" y="4135286"/>
                    <a:ext cx="324223" cy="324223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48" name="文字方塊 47"/>
                <p:cNvSpPr txBox="1"/>
                <p:nvPr/>
              </p:nvSpPr>
              <p:spPr>
                <a:xfrm>
                  <a:off x="3863031" y="4743292"/>
                  <a:ext cx="167225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dirty="0">
                      <a:solidFill>
                        <a:schemeClr val="accent1"/>
                      </a:solidFill>
                    </a:rPr>
                    <a:t>Models</a:t>
                  </a:r>
                </a:p>
                <a:p>
                  <a:r>
                    <a:rPr lang="en-US" altLang="zh-TW" b="1" dirty="0">
                      <a:solidFill>
                        <a:schemeClr val="accent1"/>
                      </a:solidFill>
                    </a:rPr>
                    <a:t>For domain B</a:t>
                  </a:r>
                  <a:endParaRPr lang="zh-TW" altLang="en-US" b="1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sp>
          <p:nvSpPr>
            <p:cNvPr id="35" name="文字方塊 34"/>
            <p:cNvSpPr txBox="1"/>
            <p:nvPr/>
          </p:nvSpPr>
          <p:spPr>
            <a:xfrm>
              <a:off x="1895282" y="3831859"/>
              <a:ext cx="748923" cy="36933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1"/>
                  </a:solidFill>
                </a:rPr>
                <a:t>input</a:t>
              </a:r>
              <a:endParaRPr lang="zh-TW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6" name="直線單箭頭接點 35"/>
            <p:cNvCxnSpPr/>
            <p:nvPr/>
          </p:nvCxnSpPr>
          <p:spPr>
            <a:xfrm>
              <a:off x="2670420" y="4016526"/>
              <a:ext cx="744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>
              <a:off x="5783967" y="4016525"/>
              <a:ext cx="7444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字方塊 37"/>
            <p:cNvSpPr txBox="1"/>
            <p:nvPr/>
          </p:nvSpPr>
          <p:spPr>
            <a:xfrm>
              <a:off x="6528367" y="3831859"/>
              <a:ext cx="898003" cy="36933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accent1"/>
                  </a:solidFill>
                </a:rPr>
                <a:t>output</a:t>
              </a:r>
              <a:endParaRPr lang="zh-TW" alt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6977369" y="4226591"/>
              <a:ext cx="0" cy="18691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V="1">
              <a:off x="4575287" y="6119866"/>
              <a:ext cx="2395976" cy="1587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4571508" y="5675087"/>
              <a:ext cx="0" cy="452718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/>
            <p:cNvSpPr txBox="1"/>
            <p:nvPr/>
          </p:nvSpPr>
          <p:spPr>
            <a:xfrm>
              <a:off x="4667866" y="3018138"/>
              <a:ext cx="297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Help for training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1825263" y="2483385"/>
            <a:ext cx="2339984" cy="2223988"/>
            <a:chOff x="3420736" y="2902366"/>
            <a:chExt cx="2339984" cy="2223988"/>
          </a:xfrm>
        </p:grpSpPr>
        <p:sp>
          <p:nvSpPr>
            <p:cNvPr id="64" name="矩形 63"/>
            <p:cNvSpPr/>
            <p:nvPr/>
          </p:nvSpPr>
          <p:spPr>
            <a:xfrm>
              <a:off x="3420736" y="2902366"/>
              <a:ext cx="2339984" cy="369332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zh-TW" altLang="en-US" b="1">
                <a:solidFill>
                  <a:schemeClr val="accent1"/>
                </a:solidFill>
              </a:endParaRPr>
            </a:p>
          </p:txBody>
        </p:sp>
        <p:grpSp>
          <p:nvGrpSpPr>
            <p:cNvPr id="65" name="群組 64"/>
            <p:cNvGrpSpPr/>
            <p:nvPr/>
          </p:nvGrpSpPr>
          <p:grpSpPr>
            <a:xfrm>
              <a:off x="3589948" y="3187120"/>
              <a:ext cx="2021630" cy="1939234"/>
              <a:chOff x="3558892" y="3453067"/>
              <a:chExt cx="2021630" cy="1939234"/>
            </a:xfrm>
          </p:grpSpPr>
          <p:grpSp>
            <p:nvGrpSpPr>
              <p:cNvPr id="66" name="群組 65"/>
              <p:cNvGrpSpPr/>
              <p:nvPr/>
            </p:nvGrpSpPr>
            <p:grpSpPr>
              <a:xfrm>
                <a:off x="3558892" y="3453067"/>
                <a:ext cx="2021630" cy="1187492"/>
                <a:chOff x="3619346" y="3272017"/>
                <a:chExt cx="2021630" cy="1187492"/>
              </a:xfrm>
            </p:grpSpPr>
            <p:sp>
              <p:nvSpPr>
                <p:cNvPr id="68" name="矩形 67"/>
                <p:cNvSpPr/>
                <p:nvPr/>
              </p:nvSpPr>
              <p:spPr>
                <a:xfrm rot="5400000">
                  <a:off x="4488099" y="3961030"/>
                  <a:ext cx="284121" cy="85868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 rot="3096639">
                  <a:off x="5069943" y="3564685"/>
                  <a:ext cx="336285" cy="58877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 rot="18503948">
                  <a:off x="3848778" y="3565821"/>
                  <a:ext cx="378222" cy="64925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 rot="8615301">
                  <a:off x="4719395" y="3535759"/>
                  <a:ext cx="305957" cy="66233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 rot="1035855">
                  <a:off x="4760853" y="3846404"/>
                  <a:ext cx="492123" cy="66233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 rot="21207690">
                  <a:off x="4016837" y="3792365"/>
                  <a:ext cx="492123" cy="66233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 rot="2433025">
                  <a:off x="4255059" y="3539113"/>
                  <a:ext cx="305957" cy="66233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5" name="橢圓 74"/>
                <p:cNvSpPr/>
                <p:nvPr/>
              </p:nvSpPr>
              <p:spPr>
                <a:xfrm>
                  <a:off x="4498211" y="3608740"/>
                  <a:ext cx="263900" cy="26390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6" name="橢圓 75"/>
                <p:cNvSpPr/>
                <p:nvPr/>
              </p:nvSpPr>
              <p:spPr>
                <a:xfrm>
                  <a:off x="4110954" y="3272017"/>
                  <a:ext cx="229898" cy="229898"/>
                </a:xfrm>
                <a:prstGeom prst="ellipse">
                  <a:avLst/>
                </a:prstGeom>
                <a:noFill/>
                <a:ln w="571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/>
                <p:cNvSpPr/>
                <p:nvPr/>
              </p:nvSpPr>
              <p:spPr>
                <a:xfrm>
                  <a:off x="4974615" y="3272017"/>
                  <a:ext cx="229898" cy="229898"/>
                </a:xfrm>
                <a:prstGeom prst="ellipse">
                  <a:avLst/>
                </a:prstGeom>
                <a:noFill/>
                <a:ln w="571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/>
                <p:cNvSpPr/>
                <p:nvPr/>
              </p:nvSpPr>
              <p:spPr>
                <a:xfrm>
                  <a:off x="3619346" y="3696846"/>
                  <a:ext cx="408239" cy="408239"/>
                </a:xfrm>
                <a:prstGeom prst="ellipse">
                  <a:avLst/>
                </a:prstGeom>
                <a:solidFill>
                  <a:schemeClr val="accent2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橢圓 78"/>
                <p:cNvSpPr/>
                <p:nvPr/>
              </p:nvSpPr>
              <p:spPr>
                <a:xfrm>
                  <a:off x="5232737" y="3696847"/>
                  <a:ext cx="408239" cy="408239"/>
                </a:xfrm>
                <a:prstGeom prst="ellipse">
                  <a:avLst/>
                </a:prstGeom>
                <a:solidFill>
                  <a:schemeClr val="accent2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0" name="橢圓 79"/>
                <p:cNvSpPr/>
                <p:nvPr/>
              </p:nvSpPr>
              <p:spPr>
                <a:xfrm>
                  <a:off x="4468049" y="4135286"/>
                  <a:ext cx="324223" cy="324223"/>
                </a:xfrm>
                <a:prstGeom prst="ellipse">
                  <a:avLst/>
                </a:prstGeom>
                <a:no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7" name="文字方塊 66"/>
              <p:cNvSpPr txBox="1"/>
              <p:nvPr/>
            </p:nvSpPr>
            <p:spPr>
              <a:xfrm>
                <a:off x="3786480" y="4745970"/>
                <a:ext cx="16786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accent1"/>
                    </a:solidFill>
                  </a:rPr>
                  <a:t>Models</a:t>
                </a:r>
              </a:p>
              <a:p>
                <a:r>
                  <a:rPr lang="en-US" altLang="zh-TW" b="1" dirty="0">
                    <a:solidFill>
                      <a:schemeClr val="accent1"/>
                    </a:solidFill>
                  </a:rPr>
                  <a:t>For domain A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</p:grpSp>
      <p:cxnSp>
        <p:nvCxnSpPr>
          <p:cNvPr id="82" name="肘形接點 81"/>
          <p:cNvCxnSpPr>
            <a:endCxn id="45" idx="0"/>
          </p:cNvCxnSpPr>
          <p:nvPr/>
        </p:nvCxnSpPr>
        <p:spPr>
          <a:xfrm>
            <a:off x="4323956" y="3182455"/>
            <a:ext cx="2680005" cy="6867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4349044" y="250567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Transfer </a:t>
            </a:r>
          </a:p>
          <a:p>
            <a:r>
              <a:rPr lang="en-US" altLang="zh-TW" dirty="0"/>
              <a:t>parameters &amp; structures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39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General </a:t>
            </a:r>
            <a:r>
              <a:rPr lang="en-US" altLang="zh-TW" sz="3600" dirty="0" smtClean="0"/>
              <a:t>Machine Learning Steps</a:t>
            </a:r>
            <a:endParaRPr lang="zh-TW" altLang="en-US" sz="3600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954041"/>
              </p:ext>
            </p:extLst>
          </p:nvPr>
        </p:nvGraphicFramePr>
        <p:xfrm>
          <a:off x="2291602" y="1569229"/>
          <a:ext cx="7638645" cy="4646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51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2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Cross Validation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52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86" name="群組 85"/>
          <p:cNvGrpSpPr/>
          <p:nvPr/>
        </p:nvGrpSpPr>
        <p:grpSpPr>
          <a:xfrm>
            <a:off x="1741201" y="1887633"/>
            <a:ext cx="7362194" cy="4298847"/>
            <a:chOff x="1330766" y="1637561"/>
            <a:chExt cx="8003194" cy="4673133"/>
          </a:xfrm>
        </p:grpSpPr>
        <p:grpSp>
          <p:nvGrpSpPr>
            <p:cNvPr id="12" name="群組 11"/>
            <p:cNvGrpSpPr/>
            <p:nvPr/>
          </p:nvGrpSpPr>
          <p:grpSpPr>
            <a:xfrm>
              <a:off x="1330766" y="1637561"/>
              <a:ext cx="1762158" cy="1853860"/>
              <a:chOff x="1330766" y="1637561"/>
              <a:chExt cx="1762158" cy="1853860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0957" y="1637561"/>
                <a:ext cx="1334239" cy="1334239"/>
              </a:xfrm>
              <a:prstGeom prst="rect">
                <a:avLst/>
              </a:prstGeom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1330766" y="3089933"/>
                <a:ext cx="1762158" cy="4014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accent1"/>
                    </a:solidFill>
                  </a:defRPr>
                </a:lvl1pPr>
              </a:lstStyle>
              <a:p>
                <a:r>
                  <a:rPr lang="en-US" altLang="zh-TW" dirty="0"/>
                  <a:t>Training data</a:t>
                </a:r>
                <a:endParaRPr lang="zh-TW" altLang="en-US" dirty="0"/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4528787" y="1641027"/>
              <a:ext cx="2100955" cy="1710540"/>
              <a:chOff x="4082090" y="1467760"/>
              <a:chExt cx="2100955" cy="1710540"/>
            </a:xfrm>
          </p:grpSpPr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82090" y="1467760"/>
                <a:ext cx="1270765" cy="1270765"/>
              </a:xfrm>
              <a:prstGeom prst="rect">
                <a:avLst/>
              </a:prstGeom>
            </p:spPr>
          </p:pic>
          <p:grpSp>
            <p:nvGrpSpPr>
              <p:cNvPr id="26" name="群組 25"/>
              <p:cNvGrpSpPr/>
              <p:nvPr/>
            </p:nvGrpSpPr>
            <p:grpSpPr>
              <a:xfrm>
                <a:off x="4299924" y="1584605"/>
                <a:ext cx="1270765" cy="1273804"/>
                <a:chOff x="3057864" y="3143062"/>
                <a:chExt cx="1270765" cy="1273804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3220542" y="3223065"/>
                  <a:ext cx="949451" cy="11168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3" name="圖片 22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864" y="3146101"/>
                  <a:ext cx="1270765" cy="1270765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17" name="直線接點 16"/>
                <p:cNvCxnSpPr/>
                <p:nvPr/>
              </p:nvCxnSpPr>
              <p:spPr>
                <a:xfrm>
                  <a:off x="3193474" y="3147724"/>
                  <a:ext cx="0" cy="1243013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/>
                <p:cNvCxnSpPr/>
                <p:nvPr/>
              </p:nvCxnSpPr>
              <p:spPr>
                <a:xfrm>
                  <a:off x="3213197" y="3143062"/>
                  <a:ext cx="670342" cy="303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群組 34"/>
              <p:cNvGrpSpPr/>
              <p:nvPr/>
            </p:nvGrpSpPr>
            <p:grpSpPr>
              <a:xfrm>
                <a:off x="4590000" y="1752954"/>
                <a:ext cx="1270765" cy="1273804"/>
                <a:chOff x="3057864" y="3143062"/>
                <a:chExt cx="1270765" cy="1273804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220542" y="3223065"/>
                  <a:ext cx="949451" cy="11168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0" name="圖片 39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864" y="3146101"/>
                  <a:ext cx="1270765" cy="1270765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41" name="直線接點 40"/>
                <p:cNvCxnSpPr/>
                <p:nvPr/>
              </p:nvCxnSpPr>
              <p:spPr>
                <a:xfrm>
                  <a:off x="3193474" y="3147724"/>
                  <a:ext cx="0" cy="1243013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>
                <a:xfrm>
                  <a:off x="3213197" y="3143062"/>
                  <a:ext cx="670342" cy="303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群組 42"/>
              <p:cNvGrpSpPr/>
              <p:nvPr/>
            </p:nvGrpSpPr>
            <p:grpSpPr>
              <a:xfrm>
                <a:off x="4912280" y="1904496"/>
                <a:ext cx="1270765" cy="1273804"/>
                <a:chOff x="3057864" y="3143062"/>
                <a:chExt cx="1270765" cy="1273804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3220542" y="3223065"/>
                  <a:ext cx="949451" cy="111683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5" name="圖片 44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864" y="3146101"/>
                  <a:ext cx="1270765" cy="1270765"/>
                </a:xfrm>
                <a:prstGeom prst="rect">
                  <a:avLst/>
                </a:prstGeom>
                <a:ln>
                  <a:noFill/>
                </a:ln>
              </p:spPr>
            </p:pic>
            <p:cxnSp>
              <p:nvCxnSpPr>
                <p:cNvPr id="46" name="直線接點 45"/>
                <p:cNvCxnSpPr/>
                <p:nvPr/>
              </p:nvCxnSpPr>
              <p:spPr>
                <a:xfrm>
                  <a:off x="3193474" y="3147724"/>
                  <a:ext cx="0" cy="1243013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接點 46"/>
                <p:cNvCxnSpPr/>
                <p:nvPr/>
              </p:nvCxnSpPr>
              <p:spPr>
                <a:xfrm>
                  <a:off x="3213197" y="3143062"/>
                  <a:ext cx="670342" cy="303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直線單箭頭接點 33"/>
            <p:cNvCxnSpPr/>
            <p:nvPr/>
          </p:nvCxnSpPr>
          <p:spPr>
            <a:xfrm>
              <a:off x="3213197" y="2384040"/>
              <a:ext cx="1157305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/>
            <p:cNvSpPr txBox="1"/>
            <p:nvPr/>
          </p:nvSpPr>
          <p:spPr>
            <a:xfrm>
              <a:off x="3298224" y="1926221"/>
              <a:ext cx="855951" cy="401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chemeClr val="accent1"/>
                  </a:solidFill>
                </a:rPr>
                <a:t>divide</a:t>
              </a:r>
              <a:endParaRPr lang="zh-TW" alt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73" name="群組 72"/>
            <p:cNvGrpSpPr/>
            <p:nvPr/>
          </p:nvGrpSpPr>
          <p:grpSpPr>
            <a:xfrm>
              <a:off x="3317872" y="4226037"/>
              <a:ext cx="1931117" cy="1285802"/>
              <a:chOff x="3196142" y="4035833"/>
              <a:chExt cx="1931117" cy="1285802"/>
            </a:xfrm>
          </p:grpSpPr>
          <p:grpSp>
            <p:nvGrpSpPr>
              <p:cNvPr id="55" name="群組 54"/>
              <p:cNvGrpSpPr/>
              <p:nvPr/>
            </p:nvGrpSpPr>
            <p:grpSpPr>
              <a:xfrm>
                <a:off x="3637378" y="4035833"/>
                <a:ext cx="1066792" cy="902831"/>
                <a:chOff x="4299924" y="1584605"/>
                <a:chExt cx="1883121" cy="1593695"/>
              </a:xfrm>
            </p:grpSpPr>
            <p:grpSp>
              <p:nvGrpSpPr>
                <p:cNvPr id="57" name="群組 56"/>
                <p:cNvGrpSpPr/>
                <p:nvPr/>
              </p:nvGrpSpPr>
              <p:grpSpPr>
                <a:xfrm>
                  <a:off x="4299924" y="1584605"/>
                  <a:ext cx="1270765" cy="1273804"/>
                  <a:chOff x="3057864" y="3143062"/>
                  <a:chExt cx="1270765" cy="1273804"/>
                </a:xfrm>
              </p:grpSpPr>
              <p:sp>
                <p:nvSpPr>
                  <p:cNvPr id="68" name="矩形 67"/>
                  <p:cNvSpPr/>
                  <p:nvPr/>
                </p:nvSpPr>
                <p:spPr>
                  <a:xfrm>
                    <a:off x="3220542" y="3223065"/>
                    <a:ext cx="949451" cy="11168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pic>
                <p:nvPicPr>
                  <p:cNvPr id="69" name="圖片 68"/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57864" y="3146101"/>
                    <a:ext cx="1270765" cy="1270765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cxnSp>
                <p:nvCxnSpPr>
                  <p:cNvPr id="70" name="直線接點 69"/>
                  <p:cNvCxnSpPr/>
                  <p:nvPr/>
                </p:nvCxnSpPr>
                <p:spPr>
                  <a:xfrm>
                    <a:off x="3193474" y="3147724"/>
                    <a:ext cx="0" cy="1243013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線接點 70"/>
                  <p:cNvCxnSpPr/>
                  <p:nvPr/>
                </p:nvCxnSpPr>
                <p:spPr>
                  <a:xfrm>
                    <a:off x="3213197" y="3143062"/>
                    <a:ext cx="670342" cy="3039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群組 57"/>
                <p:cNvGrpSpPr/>
                <p:nvPr/>
              </p:nvGrpSpPr>
              <p:grpSpPr>
                <a:xfrm>
                  <a:off x="4590000" y="1752954"/>
                  <a:ext cx="1270765" cy="1273804"/>
                  <a:chOff x="3057864" y="3143062"/>
                  <a:chExt cx="1270765" cy="1273804"/>
                </a:xfrm>
              </p:grpSpPr>
              <p:sp>
                <p:nvSpPr>
                  <p:cNvPr id="64" name="矩形 63"/>
                  <p:cNvSpPr/>
                  <p:nvPr/>
                </p:nvSpPr>
                <p:spPr>
                  <a:xfrm>
                    <a:off x="3220542" y="3223065"/>
                    <a:ext cx="949451" cy="11168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pic>
                <p:nvPicPr>
                  <p:cNvPr id="65" name="圖片 64"/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57864" y="3146101"/>
                    <a:ext cx="1270765" cy="1270765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cxnSp>
                <p:nvCxnSpPr>
                  <p:cNvPr id="66" name="直線接點 65"/>
                  <p:cNvCxnSpPr/>
                  <p:nvPr/>
                </p:nvCxnSpPr>
                <p:spPr>
                  <a:xfrm>
                    <a:off x="3193474" y="3147724"/>
                    <a:ext cx="0" cy="1243013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接點 66"/>
                  <p:cNvCxnSpPr/>
                  <p:nvPr/>
                </p:nvCxnSpPr>
                <p:spPr>
                  <a:xfrm>
                    <a:off x="3213197" y="3143062"/>
                    <a:ext cx="670342" cy="3039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群組 58"/>
                <p:cNvGrpSpPr/>
                <p:nvPr/>
              </p:nvGrpSpPr>
              <p:grpSpPr>
                <a:xfrm>
                  <a:off x="4912280" y="1904496"/>
                  <a:ext cx="1270765" cy="1273804"/>
                  <a:chOff x="3057864" y="3143062"/>
                  <a:chExt cx="1270765" cy="1273804"/>
                </a:xfrm>
              </p:grpSpPr>
              <p:sp>
                <p:nvSpPr>
                  <p:cNvPr id="60" name="矩形 59"/>
                  <p:cNvSpPr/>
                  <p:nvPr/>
                </p:nvSpPr>
                <p:spPr>
                  <a:xfrm>
                    <a:off x="3220542" y="3223065"/>
                    <a:ext cx="949451" cy="111683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pic>
                <p:nvPicPr>
                  <p:cNvPr id="61" name="圖片 60"/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57864" y="3146101"/>
                    <a:ext cx="1270765" cy="1270765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cxnSp>
                <p:nvCxnSpPr>
                  <p:cNvPr id="62" name="直線接點 61"/>
                  <p:cNvCxnSpPr/>
                  <p:nvPr/>
                </p:nvCxnSpPr>
                <p:spPr>
                  <a:xfrm>
                    <a:off x="3193474" y="3147724"/>
                    <a:ext cx="0" cy="1243013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線接點 62"/>
                  <p:cNvCxnSpPr/>
                  <p:nvPr/>
                </p:nvCxnSpPr>
                <p:spPr>
                  <a:xfrm>
                    <a:off x="3213197" y="3143062"/>
                    <a:ext cx="670342" cy="3039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2" name="文字方塊 71"/>
              <p:cNvSpPr txBox="1"/>
              <p:nvPr/>
            </p:nvSpPr>
            <p:spPr>
              <a:xfrm>
                <a:off x="3196142" y="4987061"/>
                <a:ext cx="1931117" cy="334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90% of training data</a:t>
                </a:r>
                <a:endParaRPr lang="zh-TW" altLang="en-US" sz="1400" dirty="0"/>
              </a:p>
            </p:txBody>
          </p:sp>
        </p:grpSp>
        <p:grpSp>
          <p:nvGrpSpPr>
            <p:cNvPr id="75" name="群組 74"/>
            <p:cNvGrpSpPr/>
            <p:nvPr/>
          </p:nvGrpSpPr>
          <p:grpSpPr>
            <a:xfrm>
              <a:off x="6017387" y="4422249"/>
              <a:ext cx="1931118" cy="1088079"/>
              <a:chOff x="5889625" y="4206991"/>
              <a:chExt cx="1999197" cy="1126438"/>
            </a:xfrm>
          </p:grpSpPr>
          <p:pic>
            <p:nvPicPr>
              <p:cNvPr id="54" name="圖片 53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9742" y="4206991"/>
                <a:ext cx="715840" cy="715840"/>
              </a:xfrm>
              <a:prstGeom prst="rect">
                <a:avLst/>
              </a:prstGeom>
            </p:spPr>
          </p:pic>
          <p:sp>
            <p:nvSpPr>
              <p:cNvPr id="74" name="文字方塊 73"/>
              <p:cNvSpPr txBox="1"/>
              <p:nvPr/>
            </p:nvSpPr>
            <p:spPr>
              <a:xfrm>
                <a:off x="5889625" y="4987060"/>
                <a:ext cx="1999197" cy="346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dirty="0"/>
                  <a:t>10% of training data</a:t>
                </a:r>
                <a:endParaRPr lang="zh-TW" altLang="en-US" sz="1400" dirty="0"/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3419953" y="5552779"/>
              <a:ext cx="1738473" cy="401488"/>
            </a:xfrm>
            <a:prstGeom prst="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Training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6208793" y="5535090"/>
              <a:ext cx="1738473" cy="401488"/>
            </a:xfrm>
            <a:prstGeom prst="rect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bg1"/>
                  </a:solidFill>
                </a:rPr>
                <a:t>Validation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78" name="直線單箭頭接點 77"/>
            <p:cNvCxnSpPr/>
            <p:nvPr/>
          </p:nvCxnSpPr>
          <p:spPr>
            <a:xfrm flipH="1">
              <a:off x="4736032" y="3447433"/>
              <a:ext cx="620850" cy="735299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6263184" y="3441824"/>
              <a:ext cx="420727" cy="811795"/>
            </a:xfrm>
            <a:prstGeom prst="straightConnector1">
              <a:avLst/>
            </a:prstGeom>
            <a:ln w="762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3079000" y="3792356"/>
              <a:ext cx="5186157" cy="251833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6560571" y="3252172"/>
              <a:ext cx="2773389" cy="401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accent6">
                      <a:lumMod val="75000"/>
                    </a:schemeClr>
                  </a:solidFill>
                </a:rPr>
                <a:t>Validate 10 times</a:t>
              </a:r>
              <a:endParaRPr lang="zh-TW" alt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757277"/>
              </p:ext>
            </p:extLst>
          </p:nvPr>
        </p:nvGraphicFramePr>
        <p:xfrm>
          <a:off x="6278567" y="1582833"/>
          <a:ext cx="3215880" cy="3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173369" y="106119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</a:t>
            </a:r>
            <a:endParaRPr lang="zh-TW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807848" y="10611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validation</a:t>
            </a:r>
            <a:endParaRPr lang="zh-TW" altLang="en-US" dirty="0">
              <a:solidFill>
                <a:srgbClr val="00B050"/>
              </a:solidFill>
            </a:endParaRPr>
          </a:p>
        </p:txBody>
      </p:sp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177546"/>
              </p:ext>
            </p:extLst>
          </p:nvPr>
        </p:nvGraphicFramePr>
        <p:xfrm>
          <a:off x="6430967" y="1735233"/>
          <a:ext cx="3215880" cy="3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43605"/>
              </p:ext>
            </p:extLst>
          </p:nvPr>
        </p:nvGraphicFramePr>
        <p:xfrm>
          <a:off x="6583367" y="1887633"/>
          <a:ext cx="3215880" cy="3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325778"/>
              </p:ext>
            </p:extLst>
          </p:nvPr>
        </p:nvGraphicFramePr>
        <p:xfrm>
          <a:off x="7332402" y="2889587"/>
          <a:ext cx="3215880" cy="38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15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47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62977" y="2039655"/>
            <a:ext cx="633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   .</a:t>
            </a:r>
          </a:p>
          <a:p>
            <a:r>
              <a:rPr lang="en-US" altLang="zh-TW" dirty="0"/>
              <a:t>      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50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Quality Measurement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685114" y="1559726"/>
                <a:ext cx="7903029" cy="505369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Accuracy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𝐴𝐶𝐶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Precision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𝑃𝑟𝑒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𝑃𝑃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Recall</a:t>
                </a:r>
              </a:p>
              <a:p>
                <a:pPr lvl="1"/>
                <a:r>
                  <a:rPr lang="en-US" altLang="zh-TW" dirty="0"/>
                  <a:t>R</a:t>
                </a:r>
                <a:r>
                  <a:rPr lang="en-US" altLang="zh-TW" dirty="0" smtClean="0"/>
                  <a:t>ec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F-measure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1=2×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𝑃𝑟𝑒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den>
                    </m:f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5114" y="1559726"/>
                <a:ext cx="7903029" cy="5053693"/>
              </a:xfrm>
              <a:blipFill>
                <a:blip r:embed="rId2"/>
                <a:stretch>
                  <a:fillRect l="-771" t="-1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53</a:t>
            </a:fld>
            <a:endParaRPr lang="en-US" dirty="0">
              <a:ea typeface="Segoe UI" panose="020B0502040204020203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204433"/>
              </p:ext>
            </p:extLst>
          </p:nvPr>
        </p:nvGraphicFramePr>
        <p:xfrm>
          <a:off x="4743766" y="1908402"/>
          <a:ext cx="5826956" cy="340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7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1303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Positive</a:t>
                      </a:r>
                    </a:p>
                    <a:p>
                      <a:pPr algn="ctr"/>
                      <a:r>
                        <a:rPr lang="en-US" altLang="zh-TW" dirty="0" smtClean="0"/>
                        <a:t>(P)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Negative</a:t>
                      </a:r>
                    </a:p>
                    <a:p>
                      <a:pPr algn="ctr"/>
                      <a:r>
                        <a:rPr lang="en-US" altLang="zh-TW" dirty="0" smtClean="0"/>
                        <a:t>(N)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6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Predict</a:t>
                      </a:r>
                      <a:r>
                        <a:rPr lang="en-US" altLang="zh-TW" baseline="0" dirty="0" smtClean="0"/>
                        <a:t> 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Positive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(PP)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 Positive</a:t>
                      </a:r>
                    </a:p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TP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</a:t>
                      </a:r>
                      <a:r>
                        <a:rPr lang="en-US" altLang="zh-TW" baseline="0" dirty="0" smtClean="0"/>
                        <a:t> Positive</a:t>
                      </a:r>
                    </a:p>
                    <a:p>
                      <a:pPr algn="ctr"/>
                      <a:r>
                        <a:rPr lang="en-US" altLang="zh-TW" baseline="0" dirty="0" smtClean="0"/>
                        <a:t>(FP)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67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Predict </a:t>
                      </a:r>
                    </a:p>
                    <a:p>
                      <a:pPr algn="ctr"/>
                      <a:r>
                        <a:rPr lang="en-US" altLang="zh-TW" dirty="0" smtClean="0"/>
                        <a:t>Negative</a:t>
                      </a:r>
                    </a:p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en-US" altLang="zh-TW" dirty="0" err="1" smtClean="0"/>
                        <a:t>PN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 Negative</a:t>
                      </a:r>
                    </a:p>
                    <a:p>
                      <a:pPr algn="ctr"/>
                      <a:r>
                        <a:rPr lang="en-US" altLang="zh-TW" dirty="0" smtClean="0"/>
                        <a:t>(FN)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 Negative</a:t>
                      </a:r>
                    </a:p>
                    <a:p>
                      <a:pPr algn="ctr"/>
                      <a:r>
                        <a:rPr lang="en-US" altLang="zh-TW" dirty="0" smtClean="0"/>
                        <a:t>(FN)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>
          <a:xfrm>
            <a:off x="4743766" y="1908402"/>
            <a:ext cx="1935894" cy="10098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431762" y="193989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condition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65553" y="249108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886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Compare with Data Mining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52074" y="1804308"/>
            <a:ext cx="4357493" cy="5053693"/>
          </a:xfrm>
        </p:spPr>
        <p:txBody>
          <a:bodyPr/>
          <a:lstStyle/>
          <a:p>
            <a:r>
              <a:rPr lang="en-US" altLang="zh-TW" dirty="0"/>
              <a:t>Data collection</a:t>
            </a:r>
          </a:p>
          <a:p>
            <a:r>
              <a:rPr lang="en-US" altLang="zh-TW" dirty="0"/>
              <a:t>Data cleaning</a:t>
            </a:r>
          </a:p>
          <a:p>
            <a:r>
              <a:rPr lang="en-US" altLang="zh-TW" dirty="0"/>
              <a:t>Data integration</a:t>
            </a:r>
          </a:p>
          <a:p>
            <a:r>
              <a:rPr lang="en-US" altLang="zh-TW" dirty="0"/>
              <a:t>Data warehousing</a:t>
            </a:r>
          </a:p>
          <a:p>
            <a:r>
              <a:rPr lang="en-US" altLang="zh-TW" dirty="0"/>
              <a:t>Data selection</a:t>
            </a:r>
          </a:p>
          <a:p>
            <a:r>
              <a:rPr lang="en-US" altLang="zh-TW" dirty="0"/>
              <a:t>Pattern evaluation</a:t>
            </a:r>
          </a:p>
          <a:p>
            <a:r>
              <a:rPr lang="en-US" altLang="zh-TW" dirty="0"/>
              <a:t>Knowledge discovery</a:t>
            </a:r>
          </a:p>
          <a:p>
            <a:r>
              <a:rPr lang="en-US" altLang="zh-TW" dirty="0"/>
              <a:t>Information presentation</a:t>
            </a:r>
          </a:p>
          <a:p>
            <a:r>
              <a:rPr lang="en-US" altLang="zh-TW" dirty="0"/>
              <a:t>Decision making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54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41474" y="1804308"/>
            <a:ext cx="4357493" cy="5053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60000"/>
              <a:buFont typeface="Wingdings" panose="05000000000000000000" pitchFamily="2" charset="2"/>
              <a:buChar char="l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+mn-ea"/>
                <a:cs typeface="Open Sans Light" panose="020B030603050402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p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+mn-ea"/>
                <a:cs typeface="Open Sans Light" panose="020B030603050402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u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+mn-ea"/>
                <a:cs typeface="Open Sans Light" panose="020B030603050402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+mn-ea"/>
                <a:cs typeface="Open Sans Light" panose="020B030603050402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 Light" panose="020B0306030504020204" pitchFamily="34" charset="0"/>
                <a:ea typeface="+mn-ea"/>
                <a:cs typeface="Open Sans Light" panose="020B030603050402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Data collection</a:t>
            </a:r>
          </a:p>
          <a:p>
            <a:r>
              <a:rPr lang="en-US" altLang="zh-TW" dirty="0"/>
              <a:t>Data cleaning</a:t>
            </a:r>
          </a:p>
          <a:p>
            <a:r>
              <a:rPr lang="en-US" altLang="zh-TW" dirty="0"/>
              <a:t>Data integration</a:t>
            </a:r>
          </a:p>
          <a:p>
            <a:r>
              <a:rPr lang="en-US" altLang="zh-TW" dirty="0"/>
              <a:t>Data warehousing</a:t>
            </a:r>
          </a:p>
          <a:p>
            <a:r>
              <a:rPr lang="en-US" altLang="zh-TW" dirty="0"/>
              <a:t>Data selection</a:t>
            </a:r>
          </a:p>
          <a:p>
            <a:r>
              <a:rPr lang="en-US" altLang="zh-TW" dirty="0"/>
              <a:t>Model design</a:t>
            </a:r>
          </a:p>
          <a:p>
            <a:r>
              <a:rPr lang="en-US" altLang="zh-TW" dirty="0"/>
              <a:t>Model training &amp; testing</a:t>
            </a:r>
          </a:p>
          <a:p>
            <a:r>
              <a:rPr lang="en-US" altLang="zh-TW" dirty="0"/>
              <a:t>Information presentation</a:t>
            </a:r>
          </a:p>
          <a:p>
            <a:r>
              <a:rPr lang="en-US" altLang="zh-TW" dirty="0"/>
              <a:t>Decision making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1809" y="4250987"/>
            <a:ext cx="8239328" cy="972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690761" y="1256502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Data Mining</a:t>
            </a:r>
            <a:endParaRPr lang="zh-TW" altLang="en-US" sz="2400" dirty="0">
              <a:latin typeface="Open Sans Light" panose="020B0604020202020204" charset="0"/>
              <a:cs typeface="Open Sans Light" panose="020B060402020202020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841228" y="1245543"/>
            <a:ext cx="26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rPr>
              <a:t>Machine Learning</a:t>
            </a:r>
            <a:endParaRPr lang="zh-TW" altLang="en-US" sz="2400" dirty="0">
              <a:latin typeface="Open Sans Light" panose="020B0604020202020204" charset="0"/>
              <a:cs typeface="Open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smtClean="0"/>
              <a:t>Introduction to Deep Learning</a:t>
            </a:r>
            <a:endParaRPr lang="zh-TW" altLang="en-US" sz="4400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524001" y="787401"/>
            <a:ext cx="709613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55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6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Deep </a:t>
            </a:r>
            <a:r>
              <a:rPr lang="en-US" altLang="zh-TW" sz="3600" dirty="0" smtClean="0"/>
              <a:t>Learning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Using some deep </a:t>
            </a:r>
            <a:r>
              <a:rPr lang="en-US" altLang="zh-TW" sz="2400" dirty="0" smtClean="0"/>
              <a:t>(with </a:t>
            </a:r>
            <a:r>
              <a:rPr lang="en-US" altLang="zh-TW" sz="2400" dirty="0"/>
              <a:t>many layers) models to solve the problem</a:t>
            </a:r>
          </a:p>
          <a:p>
            <a:r>
              <a:rPr lang="en-US" altLang="zh-TW" sz="2400" dirty="0"/>
              <a:t>Each layer can represent different features</a:t>
            </a:r>
          </a:p>
          <a:p>
            <a:pPr lvl="1"/>
            <a:r>
              <a:rPr lang="en-US" altLang="zh-TW" sz="2000" dirty="0"/>
              <a:t>We can learn more </a:t>
            </a:r>
            <a:r>
              <a:rPr lang="en-US" altLang="zh-TW" sz="2000" dirty="0" smtClean="0"/>
              <a:t>knowledge </a:t>
            </a:r>
            <a:r>
              <a:rPr lang="en-US" altLang="zh-TW" sz="2000" dirty="0"/>
              <a:t>from </a:t>
            </a:r>
            <a:r>
              <a:rPr lang="en-US" altLang="zh-TW" sz="2000" dirty="0" smtClean="0"/>
              <a:t>input data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56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3602874" y="3472336"/>
            <a:ext cx="4839449" cy="2693950"/>
            <a:chOff x="1103904" y="1729715"/>
            <a:chExt cx="6913187" cy="4203730"/>
          </a:xfrm>
        </p:grpSpPr>
        <p:grpSp>
          <p:nvGrpSpPr>
            <p:cNvPr id="6" name="群組 5"/>
            <p:cNvGrpSpPr/>
            <p:nvPr/>
          </p:nvGrpSpPr>
          <p:grpSpPr>
            <a:xfrm>
              <a:off x="1103904" y="2206090"/>
              <a:ext cx="1108189" cy="3145986"/>
              <a:chOff x="1103904" y="2206090"/>
              <a:chExt cx="1108189" cy="314598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橢圓 53"/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橢圓 54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1142252" y="4775758"/>
                <a:ext cx="1069841" cy="576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accent1"/>
                    </a:solidFill>
                  </a:rPr>
                  <a:t>input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群組 6"/>
            <p:cNvGrpSpPr/>
            <p:nvPr/>
          </p:nvGrpSpPr>
          <p:grpSpPr>
            <a:xfrm>
              <a:off x="2688848" y="1732268"/>
              <a:ext cx="1094305" cy="3509170"/>
              <a:chOff x="2280284" y="1729715"/>
              <a:chExt cx="1094305" cy="350917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橢圓 48"/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橢圓 50"/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橢圓 51"/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5260292" y="1729715"/>
              <a:ext cx="1094305" cy="3509170"/>
              <a:chOff x="2280284" y="1729715"/>
              <a:chExt cx="1094305" cy="350917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橢圓 44"/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橢圓 45"/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" name="文字方塊 8"/>
            <p:cNvSpPr txBox="1"/>
            <p:nvPr/>
          </p:nvSpPr>
          <p:spPr>
            <a:xfrm>
              <a:off x="4158138" y="2975877"/>
              <a:ext cx="740097" cy="76842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TW" sz="2600" dirty="0"/>
                <a:t>…</a:t>
              </a:r>
              <a:endParaRPr lang="zh-TW" altLang="en-US" sz="2600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6727419" y="2568409"/>
              <a:ext cx="1289672" cy="2466730"/>
              <a:chOff x="1003665" y="2888678"/>
              <a:chExt cx="1289672" cy="246673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/>
              <p:cNvSpPr txBox="1"/>
              <p:nvPr/>
            </p:nvSpPr>
            <p:spPr>
              <a:xfrm>
                <a:off x="1003665" y="4779090"/>
                <a:ext cx="1289672" cy="576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accent1"/>
                    </a:solidFill>
                  </a:rPr>
                  <a:t>output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3005367" y="5357127"/>
                  <a:ext cx="2457522" cy="576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𝒉𝒊𝒅𝒅𝒆𝒏</m:t>
                        </m:r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</m:oMath>
                    </m:oMathPara>
                  </a14:m>
                  <a:endParaRPr lang="zh-TW" alt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367" y="5357127"/>
                  <a:ext cx="2457522" cy="576318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單箭頭接點 11"/>
            <p:cNvCxnSpPr>
              <a:stCxn id="54" idx="6"/>
              <a:endCxn id="52" idx="2"/>
            </p:cNvCxnSpPr>
            <p:nvPr/>
          </p:nvCxnSpPr>
          <p:spPr>
            <a:xfrm flipV="1">
              <a:off x="1920624" y="2225899"/>
              <a:ext cx="1043254" cy="552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54" idx="6"/>
              <a:endCxn id="48" idx="2"/>
            </p:cNvCxnSpPr>
            <p:nvPr/>
          </p:nvCxnSpPr>
          <p:spPr>
            <a:xfrm>
              <a:off x="1920624" y="2778115"/>
              <a:ext cx="1043254" cy="78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54" idx="6"/>
              <a:endCxn id="49" idx="2"/>
            </p:cNvCxnSpPr>
            <p:nvPr/>
          </p:nvCxnSpPr>
          <p:spPr>
            <a:xfrm>
              <a:off x="1920624" y="2778115"/>
              <a:ext cx="1043254" cy="708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endCxn id="50" idx="2"/>
            </p:cNvCxnSpPr>
            <p:nvPr/>
          </p:nvCxnSpPr>
          <p:spPr>
            <a:xfrm>
              <a:off x="1939328" y="2795915"/>
              <a:ext cx="1024550" cy="1321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>
              <a:stCxn id="54" idx="6"/>
              <a:endCxn id="51" idx="2"/>
            </p:cNvCxnSpPr>
            <p:nvPr/>
          </p:nvCxnSpPr>
          <p:spPr>
            <a:xfrm>
              <a:off x="1920624" y="2778115"/>
              <a:ext cx="1043254" cy="1969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>
              <a:stCxn id="55" idx="6"/>
              <a:endCxn id="52" idx="2"/>
            </p:cNvCxnSpPr>
            <p:nvPr/>
          </p:nvCxnSpPr>
          <p:spPr>
            <a:xfrm flipV="1">
              <a:off x="1920624" y="2225899"/>
              <a:ext cx="1043254" cy="1260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>
              <a:stCxn id="55" idx="6"/>
              <a:endCxn id="48" idx="2"/>
            </p:cNvCxnSpPr>
            <p:nvPr/>
          </p:nvCxnSpPr>
          <p:spPr>
            <a:xfrm flipV="1">
              <a:off x="1920624" y="2856376"/>
              <a:ext cx="1043254" cy="630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55" idx="6"/>
              <a:endCxn id="49" idx="2"/>
            </p:cNvCxnSpPr>
            <p:nvPr/>
          </p:nvCxnSpPr>
          <p:spPr>
            <a:xfrm>
              <a:off x="1920624" y="3486853"/>
              <a:ext cx="10432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50" idx="2"/>
            </p:cNvCxnSpPr>
            <p:nvPr/>
          </p:nvCxnSpPr>
          <p:spPr>
            <a:xfrm>
              <a:off x="1939328" y="3511949"/>
              <a:ext cx="1024550" cy="605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51" idx="2"/>
            </p:cNvCxnSpPr>
            <p:nvPr/>
          </p:nvCxnSpPr>
          <p:spPr>
            <a:xfrm>
              <a:off x="1950925" y="3506662"/>
              <a:ext cx="1012953" cy="1241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>
              <a:stCxn id="56" idx="6"/>
              <a:endCxn id="52" idx="2"/>
            </p:cNvCxnSpPr>
            <p:nvPr/>
          </p:nvCxnSpPr>
          <p:spPr>
            <a:xfrm flipV="1">
              <a:off x="1920624" y="2225899"/>
              <a:ext cx="1043254" cy="1969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>
              <a:stCxn id="56" idx="6"/>
              <a:endCxn id="48" idx="2"/>
            </p:cNvCxnSpPr>
            <p:nvPr/>
          </p:nvCxnSpPr>
          <p:spPr>
            <a:xfrm flipV="1">
              <a:off x="1920624" y="2856376"/>
              <a:ext cx="1043254" cy="1339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endCxn id="49" idx="2"/>
            </p:cNvCxnSpPr>
            <p:nvPr/>
          </p:nvCxnSpPr>
          <p:spPr>
            <a:xfrm flipV="1">
              <a:off x="1950925" y="3486853"/>
              <a:ext cx="1012953" cy="716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56" idx="6"/>
              <a:endCxn id="50" idx="2"/>
            </p:cNvCxnSpPr>
            <p:nvPr/>
          </p:nvCxnSpPr>
          <p:spPr>
            <a:xfrm flipV="1">
              <a:off x="1920624" y="4117330"/>
              <a:ext cx="1043254" cy="78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>
              <a:stCxn id="56" idx="6"/>
              <a:endCxn id="51" idx="2"/>
            </p:cNvCxnSpPr>
            <p:nvPr/>
          </p:nvCxnSpPr>
          <p:spPr>
            <a:xfrm>
              <a:off x="1920624" y="4195591"/>
              <a:ext cx="1043254" cy="552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stCxn id="46" idx="6"/>
              <a:endCxn id="38" idx="2"/>
            </p:cNvCxnSpPr>
            <p:nvPr/>
          </p:nvCxnSpPr>
          <p:spPr>
            <a:xfrm>
              <a:off x="6079568" y="2223346"/>
              <a:ext cx="1020564" cy="943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42" idx="6"/>
              <a:endCxn id="38" idx="2"/>
            </p:cNvCxnSpPr>
            <p:nvPr/>
          </p:nvCxnSpPr>
          <p:spPr>
            <a:xfrm>
              <a:off x="6079568" y="2853823"/>
              <a:ext cx="1020564" cy="312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stCxn id="43" idx="6"/>
              <a:endCxn id="38" idx="2"/>
            </p:cNvCxnSpPr>
            <p:nvPr/>
          </p:nvCxnSpPr>
          <p:spPr>
            <a:xfrm flipV="1">
              <a:off x="6079568" y="3166584"/>
              <a:ext cx="1020564" cy="317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44" idx="6"/>
              <a:endCxn id="38" idx="2"/>
            </p:cNvCxnSpPr>
            <p:nvPr/>
          </p:nvCxnSpPr>
          <p:spPr>
            <a:xfrm flipV="1">
              <a:off x="6079568" y="3166584"/>
              <a:ext cx="1020564" cy="948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45" idx="6"/>
              <a:endCxn id="38" idx="2"/>
            </p:cNvCxnSpPr>
            <p:nvPr/>
          </p:nvCxnSpPr>
          <p:spPr>
            <a:xfrm flipV="1">
              <a:off x="6079568" y="3166584"/>
              <a:ext cx="1020564" cy="1578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46" idx="6"/>
              <a:endCxn id="39" idx="2"/>
            </p:cNvCxnSpPr>
            <p:nvPr/>
          </p:nvCxnSpPr>
          <p:spPr>
            <a:xfrm>
              <a:off x="6079568" y="2223346"/>
              <a:ext cx="1020564" cy="1651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42" idx="6"/>
              <a:endCxn id="39" idx="2"/>
            </p:cNvCxnSpPr>
            <p:nvPr/>
          </p:nvCxnSpPr>
          <p:spPr>
            <a:xfrm>
              <a:off x="6079568" y="2853823"/>
              <a:ext cx="1020564" cy="1021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43" idx="6"/>
              <a:endCxn id="39" idx="2"/>
            </p:cNvCxnSpPr>
            <p:nvPr/>
          </p:nvCxnSpPr>
          <p:spPr>
            <a:xfrm>
              <a:off x="6079568" y="3484300"/>
              <a:ext cx="1020564" cy="391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44" idx="6"/>
              <a:endCxn id="39" idx="2"/>
            </p:cNvCxnSpPr>
            <p:nvPr/>
          </p:nvCxnSpPr>
          <p:spPr>
            <a:xfrm flipV="1">
              <a:off x="6079568" y="3875322"/>
              <a:ext cx="1020564" cy="239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45" idx="6"/>
              <a:endCxn id="39" idx="2"/>
            </p:cNvCxnSpPr>
            <p:nvPr/>
          </p:nvCxnSpPr>
          <p:spPr>
            <a:xfrm flipV="1">
              <a:off x="6079568" y="3875322"/>
              <a:ext cx="1020564" cy="869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79159" y="17361"/>
            <a:ext cx="7829185" cy="1390649"/>
          </a:xfrm>
        </p:spPr>
        <p:txBody>
          <a:bodyPr>
            <a:normAutofit/>
          </a:bodyPr>
          <a:lstStyle/>
          <a:p>
            <a:r>
              <a:rPr lang="en-US" altLang="zh-TW" sz="3600" dirty="0" smtClean="0"/>
              <a:t>The Strong Points of Deep Learning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57</a:t>
            </a:fld>
            <a:endParaRPr lang="en-US" dirty="0">
              <a:ea typeface="Segoe UI" panose="020B0502040204020203" pitchFamily="34" charset="0"/>
            </a:endParaRPr>
          </a:p>
        </p:txBody>
      </p:sp>
      <p:cxnSp>
        <p:nvCxnSpPr>
          <p:cNvPr id="41" name="直線接點 40"/>
          <p:cNvCxnSpPr/>
          <p:nvPr/>
        </p:nvCxnSpPr>
        <p:spPr>
          <a:xfrm flipH="1">
            <a:off x="6003184" y="1693710"/>
            <a:ext cx="13834" cy="4652603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1813149" y="1809139"/>
            <a:ext cx="2678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Without deep learning</a:t>
            </a:r>
            <a:endParaRPr lang="zh-TW" altLang="en-US" sz="2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730821" y="1829322"/>
            <a:ext cx="232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en-US" altLang="zh-TW" dirty="0"/>
              <a:t>With deep learning</a:t>
            </a:r>
            <a:endParaRPr lang="zh-TW" altLang="en-US" dirty="0"/>
          </a:p>
        </p:txBody>
      </p:sp>
      <p:grpSp>
        <p:nvGrpSpPr>
          <p:cNvPr id="36" name="群組 35"/>
          <p:cNvGrpSpPr/>
          <p:nvPr/>
        </p:nvGrpSpPr>
        <p:grpSpPr>
          <a:xfrm>
            <a:off x="1685114" y="2512296"/>
            <a:ext cx="3960201" cy="2616712"/>
            <a:chOff x="515561" y="2455127"/>
            <a:chExt cx="4850663" cy="275710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561" y="3050856"/>
              <a:ext cx="1215094" cy="1215094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625503" y="4378137"/>
              <a:ext cx="1262886" cy="38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rPr lang="en-US" altLang="zh-TW" dirty="0"/>
                <a:t>Articles</a:t>
              </a:r>
              <a:endParaRPr lang="zh-TW" altLang="en-US" dirty="0"/>
            </a:p>
          </p:txBody>
        </p:sp>
        <p:cxnSp>
          <p:nvCxnSpPr>
            <p:cNvPr id="24" name="直線單箭頭接點 23"/>
            <p:cNvCxnSpPr/>
            <p:nvPr/>
          </p:nvCxnSpPr>
          <p:spPr>
            <a:xfrm flipV="1">
              <a:off x="1763134" y="2743200"/>
              <a:ext cx="602695" cy="61156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1791346" y="3785013"/>
              <a:ext cx="622972" cy="92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>
              <a:off x="1763134" y="4227735"/>
              <a:ext cx="602695" cy="51973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2300344" y="2455127"/>
              <a:ext cx="1153326" cy="68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en-US" altLang="zh-TW" dirty="0"/>
                <a:t>Word</a:t>
              </a:r>
            </a:p>
            <a:p>
              <a:r>
                <a:rPr lang="en-US" altLang="zh-TW" dirty="0"/>
                <a:t>counts</a:t>
              </a:r>
              <a:endParaRPr lang="zh-TW" altLang="en-US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2336160" y="3609573"/>
              <a:ext cx="1116257" cy="3891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en-US" altLang="zh-TW" dirty="0"/>
                <a:t>Topics</a:t>
              </a:r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2331620" y="4531225"/>
              <a:ext cx="1121518" cy="681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pPr algn="ctr"/>
              <a:r>
                <a:rPr lang="en-US" altLang="zh-TW" dirty="0"/>
                <a:t>TF-IDF</a:t>
              </a:r>
            </a:p>
            <a:p>
              <a:pPr algn="ctr"/>
              <a:r>
                <a:rPr lang="en-US" altLang="zh-TW" dirty="0"/>
                <a:t>value</a:t>
              </a:r>
              <a:endParaRPr lang="zh-TW" altLang="en-US" dirty="0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3671498" y="2792105"/>
              <a:ext cx="0" cy="2004268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H="1">
              <a:off x="3361834" y="4796373"/>
              <a:ext cx="30271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 flipH="1">
              <a:off x="3520141" y="3785013"/>
              <a:ext cx="526079" cy="0"/>
            </a:xfrm>
            <a:prstGeom prst="line">
              <a:avLst/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 flipH="1">
              <a:off x="3344443" y="2792105"/>
              <a:ext cx="302715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群組 46"/>
            <p:cNvGrpSpPr/>
            <p:nvPr/>
          </p:nvGrpSpPr>
          <p:grpSpPr>
            <a:xfrm>
              <a:off x="4147558" y="3434418"/>
              <a:ext cx="1218666" cy="1182466"/>
              <a:chOff x="3558892" y="3453067"/>
              <a:chExt cx="2050817" cy="1989898"/>
            </a:xfrm>
          </p:grpSpPr>
          <p:grpSp>
            <p:nvGrpSpPr>
              <p:cNvPr id="48" name="群組 47"/>
              <p:cNvGrpSpPr/>
              <p:nvPr/>
            </p:nvGrpSpPr>
            <p:grpSpPr>
              <a:xfrm>
                <a:off x="3558892" y="3453067"/>
                <a:ext cx="2021630" cy="1187492"/>
                <a:chOff x="3619346" y="3272017"/>
                <a:chExt cx="2021630" cy="1187492"/>
              </a:xfrm>
            </p:grpSpPr>
            <p:sp>
              <p:nvSpPr>
                <p:cNvPr id="50" name="矩形 49"/>
                <p:cNvSpPr/>
                <p:nvPr/>
              </p:nvSpPr>
              <p:spPr>
                <a:xfrm rot="5400000">
                  <a:off x="4488099" y="3961030"/>
                  <a:ext cx="284121" cy="85868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 rot="3096639">
                  <a:off x="5069943" y="3564685"/>
                  <a:ext cx="336285" cy="58877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 rot="18503948">
                  <a:off x="3848778" y="3565821"/>
                  <a:ext cx="378222" cy="64925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 rot="8615301">
                  <a:off x="4719395" y="3535759"/>
                  <a:ext cx="305957" cy="66233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 rot="1035855">
                  <a:off x="4760853" y="3846404"/>
                  <a:ext cx="492123" cy="66233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 rot="21207690">
                  <a:off x="4016837" y="3792365"/>
                  <a:ext cx="492123" cy="66233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 rot="2433025">
                  <a:off x="4255059" y="3539113"/>
                  <a:ext cx="305957" cy="66233"/>
                </a:xfrm>
                <a:prstGeom prst="rect">
                  <a:avLst/>
                </a:prstGeom>
                <a:solidFill>
                  <a:srgbClr val="A02E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橢圓 56"/>
                <p:cNvSpPr/>
                <p:nvPr/>
              </p:nvSpPr>
              <p:spPr>
                <a:xfrm>
                  <a:off x="4498211" y="3608740"/>
                  <a:ext cx="263900" cy="26390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8" name="橢圓 57"/>
                <p:cNvSpPr/>
                <p:nvPr/>
              </p:nvSpPr>
              <p:spPr>
                <a:xfrm>
                  <a:off x="4110954" y="3272017"/>
                  <a:ext cx="229898" cy="229898"/>
                </a:xfrm>
                <a:prstGeom prst="ellipse">
                  <a:avLst/>
                </a:prstGeom>
                <a:noFill/>
                <a:ln w="571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9" name="橢圓 58"/>
                <p:cNvSpPr/>
                <p:nvPr/>
              </p:nvSpPr>
              <p:spPr>
                <a:xfrm>
                  <a:off x="4974615" y="3272017"/>
                  <a:ext cx="229898" cy="229898"/>
                </a:xfrm>
                <a:prstGeom prst="ellipse">
                  <a:avLst/>
                </a:prstGeom>
                <a:noFill/>
                <a:ln w="571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0" name="橢圓 59"/>
                <p:cNvSpPr/>
                <p:nvPr/>
              </p:nvSpPr>
              <p:spPr>
                <a:xfrm>
                  <a:off x="3619346" y="3696846"/>
                  <a:ext cx="408239" cy="408239"/>
                </a:xfrm>
                <a:prstGeom prst="ellipse">
                  <a:avLst/>
                </a:prstGeom>
                <a:solidFill>
                  <a:schemeClr val="accent2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1" name="橢圓 60"/>
                <p:cNvSpPr/>
                <p:nvPr/>
              </p:nvSpPr>
              <p:spPr>
                <a:xfrm>
                  <a:off x="5232737" y="3696847"/>
                  <a:ext cx="408239" cy="408239"/>
                </a:xfrm>
                <a:prstGeom prst="ellipse">
                  <a:avLst/>
                </a:prstGeom>
                <a:solidFill>
                  <a:schemeClr val="accent2"/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2" name="橢圓 61"/>
                <p:cNvSpPr/>
                <p:nvPr/>
              </p:nvSpPr>
              <p:spPr>
                <a:xfrm>
                  <a:off x="4468049" y="4135286"/>
                  <a:ext cx="324223" cy="324223"/>
                </a:xfrm>
                <a:prstGeom prst="ellipse">
                  <a:avLst/>
                </a:prstGeom>
                <a:noFill/>
                <a:ln w="571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9" name="文字方塊 48"/>
              <p:cNvSpPr txBox="1"/>
              <p:nvPr/>
            </p:nvSpPr>
            <p:spPr>
              <a:xfrm>
                <a:off x="3558892" y="4788092"/>
                <a:ext cx="2050817" cy="65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solidFill>
                      <a:schemeClr val="accent1"/>
                    </a:solidFill>
                  </a:rPr>
                  <a:t>Models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6380939" y="2785701"/>
            <a:ext cx="4127406" cy="2706753"/>
            <a:chOff x="5579787" y="3050856"/>
            <a:chExt cx="3404557" cy="2450721"/>
          </a:xfrm>
        </p:grpSpPr>
        <p:pic>
          <p:nvPicPr>
            <p:cNvPr id="63" name="圖片 62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9787" y="3050856"/>
              <a:ext cx="1215094" cy="1215094"/>
            </a:xfrm>
            <a:prstGeom prst="rect">
              <a:avLst/>
            </a:prstGeom>
          </p:spPr>
        </p:pic>
        <p:sp>
          <p:nvSpPr>
            <p:cNvPr id="64" name="文字方塊 63"/>
            <p:cNvSpPr txBox="1"/>
            <p:nvPr/>
          </p:nvSpPr>
          <p:spPr>
            <a:xfrm>
              <a:off x="5689729" y="4378137"/>
              <a:ext cx="850479" cy="334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1"/>
                  </a:solidFill>
                </a:defRPr>
              </a:lvl1pPr>
            </a:lstStyle>
            <a:p>
              <a:r>
                <a:rPr lang="en-US" altLang="zh-TW" dirty="0"/>
                <a:t>Articles</a:t>
              </a:r>
              <a:endParaRPr lang="zh-TW" altLang="en-US" dirty="0"/>
            </a:p>
          </p:txBody>
        </p:sp>
        <p:cxnSp>
          <p:nvCxnSpPr>
            <p:cNvPr id="65" name="直線單箭頭接點 64"/>
            <p:cNvCxnSpPr/>
            <p:nvPr/>
          </p:nvCxnSpPr>
          <p:spPr>
            <a:xfrm flipV="1">
              <a:off x="6853610" y="3776323"/>
              <a:ext cx="622972" cy="92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>
              <a:off x="7440867" y="4665585"/>
              <a:ext cx="1543477" cy="835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/>
                  </a:solidFill>
                </a:rPr>
                <a:t>Deep</a:t>
              </a:r>
            </a:p>
            <a:p>
              <a:pPr algn="ctr"/>
              <a:r>
                <a:rPr lang="en-US" altLang="zh-TW" b="1" dirty="0">
                  <a:solidFill>
                    <a:schemeClr val="accent1"/>
                  </a:solidFill>
                </a:rPr>
                <a:t>Learning</a:t>
              </a:r>
            </a:p>
            <a:p>
              <a:pPr algn="ctr"/>
              <a:r>
                <a:rPr lang="en-US" altLang="zh-TW" b="1" dirty="0">
                  <a:solidFill>
                    <a:schemeClr val="accent1"/>
                  </a:solidFill>
                </a:rPr>
                <a:t>Models</a:t>
              </a:r>
              <a:endParaRPr lang="zh-TW" altLang="en-US" b="1" dirty="0">
                <a:solidFill>
                  <a:schemeClr val="accent1"/>
                </a:solidFill>
              </a:endParaRPr>
            </a:p>
          </p:txBody>
        </p:sp>
        <p:grpSp>
          <p:nvGrpSpPr>
            <p:cNvPr id="97" name="群組 96"/>
            <p:cNvGrpSpPr/>
            <p:nvPr/>
          </p:nvGrpSpPr>
          <p:grpSpPr>
            <a:xfrm>
              <a:off x="7609961" y="3075327"/>
              <a:ext cx="1198884" cy="1210584"/>
              <a:chOff x="8055429" y="2743200"/>
              <a:chExt cx="1198884" cy="1210584"/>
            </a:xfrm>
          </p:grpSpPr>
          <p:cxnSp>
            <p:nvCxnSpPr>
              <p:cNvPr id="91" name="直線接點 90"/>
              <p:cNvCxnSpPr/>
              <p:nvPr/>
            </p:nvCxnSpPr>
            <p:spPr>
              <a:xfrm>
                <a:off x="8895193" y="3215651"/>
                <a:ext cx="244330" cy="3428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/>
              <p:cNvCxnSpPr/>
              <p:nvPr/>
            </p:nvCxnSpPr>
            <p:spPr>
              <a:xfrm flipH="1">
                <a:off x="8678360" y="3256741"/>
                <a:ext cx="166931" cy="2867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/>
              <p:cNvCxnSpPr/>
              <p:nvPr/>
            </p:nvCxnSpPr>
            <p:spPr>
              <a:xfrm>
                <a:off x="8448516" y="3258958"/>
                <a:ext cx="244330" cy="3428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/>
              <p:cNvCxnSpPr/>
              <p:nvPr/>
            </p:nvCxnSpPr>
            <p:spPr>
              <a:xfrm flipH="1">
                <a:off x="8212605" y="3239984"/>
                <a:ext cx="166931" cy="2867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/>
              <p:cNvCxnSpPr/>
              <p:nvPr/>
            </p:nvCxnSpPr>
            <p:spPr>
              <a:xfrm>
                <a:off x="8654871" y="2862507"/>
                <a:ext cx="244330" cy="3428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/>
              <p:cNvCxnSpPr/>
              <p:nvPr/>
            </p:nvCxnSpPr>
            <p:spPr>
              <a:xfrm flipH="1">
                <a:off x="8938625" y="2866348"/>
                <a:ext cx="166931" cy="2867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/>
              <p:cNvCxnSpPr/>
              <p:nvPr/>
            </p:nvCxnSpPr>
            <p:spPr>
              <a:xfrm flipH="1">
                <a:off x="8496925" y="2866348"/>
                <a:ext cx="166931" cy="2867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/>
              <p:cNvCxnSpPr/>
              <p:nvPr/>
            </p:nvCxnSpPr>
            <p:spPr>
              <a:xfrm>
                <a:off x="8151002" y="2862507"/>
                <a:ext cx="244330" cy="3428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橢圓 38"/>
              <p:cNvSpPr/>
              <p:nvPr/>
            </p:nvSpPr>
            <p:spPr>
              <a:xfrm>
                <a:off x="8055429" y="2743200"/>
                <a:ext cx="244330" cy="244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7" name="橢圓 66"/>
              <p:cNvSpPr/>
              <p:nvPr/>
            </p:nvSpPr>
            <p:spPr>
              <a:xfrm>
                <a:off x="8532706" y="2743200"/>
                <a:ext cx="244330" cy="244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橢圓 67"/>
              <p:cNvSpPr/>
              <p:nvPr/>
            </p:nvSpPr>
            <p:spPr>
              <a:xfrm>
                <a:off x="9009983" y="2743200"/>
                <a:ext cx="244330" cy="244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9" name="橢圓 68"/>
              <p:cNvSpPr/>
              <p:nvPr/>
            </p:nvSpPr>
            <p:spPr>
              <a:xfrm>
                <a:off x="8299759" y="3086064"/>
                <a:ext cx="244330" cy="244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0" name="橢圓 69"/>
              <p:cNvSpPr/>
              <p:nvPr/>
            </p:nvSpPr>
            <p:spPr>
              <a:xfrm>
                <a:off x="8777036" y="3086064"/>
                <a:ext cx="244330" cy="244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橢圓 71"/>
              <p:cNvSpPr/>
              <p:nvPr/>
            </p:nvSpPr>
            <p:spPr>
              <a:xfrm>
                <a:off x="8055429" y="3436289"/>
                <a:ext cx="244330" cy="244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橢圓 72"/>
              <p:cNvSpPr/>
              <p:nvPr/>
            </p:nvSpPr>
            <p:spPr>
              <a:xfrm>
                <a:off x="8532706" y="3436289"/>
                <a:ext cx="244330" cy="244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橢圓 73"/>
              <p:cNvSpPr/>
              <p:nvPr/>
            </p:nvSpPr>
            <p:spPr>
              <a:xfrm>
                <a:off x="9009983" y="3436289"/>
                <a:ext cx="244330" cy="2443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6" name="群組 95"/>
              <p:cNvGrpSpPr/>
              <p:nvPr/>
            </p:nvGrpSpPr>
            <p:grpSpPr>
              <a:xfrm>
                <a:off x="8177593" y="3635776"/>
                <a:ext cx="951670" cy="318008"/>
                <a:chOff x="8177593" y="3635776"/>
                <a:chExt cx="951670" cy="318008"/>
              </a:xfrm>
            </p:grpSpPr>
            <p:cxnSp>
              <p:nvCxnSpPr>
                <p:cNvPr id="92" name="直線接點 91"/>
                <p:cNvCxnSpPr/>
                <p:nvPr/>
              </p:nvCxnSpPr>
              <p:spPr>
                <a:xfrm>
                  <a:off x="8177593" y="3635776"/>
                  <a:ext cx="1" cy="30409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線接點 93"/>
                <p:cNvCxnSpPr/>
                <p:nvPr/>
              </p:nvCxnSpPr>
              <p:spPr>
                <a:xfrm>
                  <a:off x="8654871" y="3649689"/>
                  <a:ext cx="1" cy="30409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線接點 94"/>
                <p:cNvCxnSpPr/>
                <p:nvPr/>
              </p:nvCxnSpPr>
              <p:spPr>
                <a:xfrm>
                  <a:off x="9129262" y="3641093"/>
                  <a:ext cx="1" cy="30409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8" name="橢圓 97"/>
            <p:cNvSpPr/>
            <p:nvPr/>
          </p:nvSpPr>
          <p:spPr>
            <a:xfrm>
              <a:off x="7668737" y="4242611"/>
              <a:ext cx="112187" cy="1121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橢圓 98"/>
            <p:cNvSpPr/>
            <p:nvPr/>
          </p:nvSpPr>
          <p:spPr>
            <a:xfrm>
              <a:off x="8150422" y="4246959"/>
              <a:ext cx="112187" cy="1121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橢圓 99"/>
            <p:cNvSpPr/>
            <p:nvPr/>
          </p:nvSpPr>
          <p:spPr>
            <a:xfrm>
              <a:off x="8632107" y="4244687"/>
              <a:ext cx="112187" cy="1121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1" name="直線接點 100"/>
            <p:cNvCxnSpPr>
              <a:endCxn id="70" idx="1"/>
            </p:cNvCxnSpPr>
            <p:nvPr/>
          </p:nvCxnSpPr>
          <p:spPr>
            <a:xfrm>
              <a:off x="7830560" y="3310465"/>
              <a:ext cx="536789" cy="1435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>
              <a:endCxn id="69" idx="7"/>
            </p:cNvCxnSpPr>
            <p:nvPr/>
          </p:nvCxnSpPr>
          <p:spPr>
            <a:xfrm flipH="1">
              <a:off x="8062840" y="3284316"/>
              <a:ext cx="529752" cy="1696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>
              <a:endCxn id="74" idx="1"/>
            </p:cNvCxnSpPr>
            <p:nvPr/>
          </p:nvCxnSpPr>
          <p:spPr>
            <a:xfrm>
              <a:off x="8001407" y="3591085"/>
              <a:ext cx="598889" cy="2131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接點 108"/>
            <p:cNvCxnSpPr>
              <a:endCxn id="72" idx="7"/>
            </p:cNvCxnSpPr>
            <p:nvPr/>
          </p:nvCxnSpPr>
          <p:spPr>
            <a:xfrm flipH="1">
              <a:off x="7818510" y="3617251"/>
              <a:ext cx="581314" cy="1869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11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Strong Points of </a:t>
            </a:r>
            <a:br>
              <a:rPr lang="en-US" altLang="zh-TW" dirty="0" smtClean="0"/>
            </a:br>
            <a:r>
              <a:rPr lang="en-US" altLang="zh-TW" dirty="0" smtClean="0"/>
              <a:t>Deep </a:t>
            </a:r>
            <a:r>
              <a:rPr lang="en-US" altLang="zh-TW" dirty="0"/>
              <a:t>L</a:t>
            </a:r>
            <a:r>
              <a:rPr lang="en-US" altLang="zh-TW" dirty="0" smtClean="0"/>
              <a:t>earning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58</a:t>
            </a:fld>
            <a:endParaRPr lang="en-US" dirty="0">
              <a:ea typeface="Segoe UI" panose="020B0502040204020203" pitchFamily="34" charset="0"/>
            </a:endParaRPr>
          </a:p>
        </p:txBody>
      </p:sp>
      <p:grpSp>
        <p:nvGrpSpPr>
          <p:cNvPr id="108" name="群組 107"/>
          <p:cNvGrpSpPr/>
          <p:nvPr/>
        </p:nvGrpSpPr>
        <p:grpSpPr>
          <a:xfrm>
            <a:off x="2627905" y="1729715"/>
            <a:ext cx="6818059" cy="4500442"/>
            <a:chOff x="1103904" y="1729715"/>
            <a:chExt cx="6818059" cy="4500442"/>
          </a:xfrm>
        </p:grpSpPr>
        <p:grpSp>
          <p:nvGrpSpPr>
            <p:cNvPr id="20" name="群組 19"/>
            <p:cNvGrpSpPr/>
            <p:nvPr/>
          </p:nvGrpSpPr>
          <p:grpSpPr>
            <a:xfrm>
              <a:off x="1103904" y="2206090"/>
              <a:ext cx="1094305" cy="2939000"/>
              <a:chOff x="1103904" y="2206090"/>
              <a:chExt cx="1094305" cy="29390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橢圓 24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橢圓 26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1302711" y="4775758"/>
                <a:ext cx="748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accent1"/>
                    </a:solidFill>
                  </a:rPr>
                  <a:t>input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2688848" y="1732268"/>
              <a:ext cx="1094305" cy="3509170"/>
              <a:chOff x="2280284" y="1729715"/>
              <a:chExt cx="1094305" cy="350917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橢圓 30"/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/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/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7" name="群組 36"/>
            <p:cNvGrpSpPr/>
            <p:nvPr/>
          </p:nvGrpSpPr>
          <p:grpSpPr>
            <a:xfrm>
              <a:off x="5260292" y="1729715"/>
              <a:ext cx="1094305" cy="3509170"/>
              <a:chOff x="2280284" y="1729715"/>
              <a:chExt cx="1094305" cy="350917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橢圓 38"/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橢圓 39"/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橢圓 41"/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橢圓 42"/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4269140" y="3113869"/>
              <a:ext cx="518091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TW" sz="2600" dirty="0"/>
                <a:t>…</a:t>
              </a:r>
              <a:endParaRPr lang="zh-TW" altLang="en-US" sz="2600" dirty="0"/>
            </a:p>
          </p:txBody>
        </p:sp>
        <p:grpSp>
          <p:nvGrpSpPr>
            <p:cNvPr id="44" name="群組 43"/>
            <p:cNvGrpSpPr/>
            <p:nvPr/>
          </p:nvGrpSpPr>
          <p:grpSpPr>
            <a:xfrm>
              <a:off x="6827658" y="2568409"/>
              <a:ext cx="1094305" cy="2259744"/>
              <a:chOff x="1103904" y="2888678"/>
              <a:chExt cx="1094305" cy="2259744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橢圓 47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文字方塊 48"/>
              <p:cNvSpPr txBox="1"/>
              <p:nvPr/>
            </p:nvSpPr>
            <p:spPr>
              <a:xfrm>
                <a:off x="1199499" y="4779090"/>
                <a:ext cx="898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accent1"/>
                    </a:solidFill>
                  </a:rPr>
                  <a:t>output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字方塊 49"/>
                <p:cNvSpPr txBox="1"/>
                <p:nvPr/>
              </p:nvSpPr>
              <p:spPr>
                <a:xfrm>
                  <a:off x="2626730" y="5277772"/>
                  <a:ext cx="12185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zh-TW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</m:oMath>
                    </m:oMathPara>
                  </a14:m>
                  <a:endParaRPr lang="zh-TW" alt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文字方塊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730" y="5277772"/>
                  <a:ext cx="121853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/>
                <p:cNvSpPr txBox="1"/>
                <p:nvPr/>
              </p:nvSpPr>
              <p:spPr>
                <a:xfrm>
                  <a:off x="5199894" y="5277772"/>
                  <a:ext cx="1250599" cy="379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TW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𝒕𝒉</m:t>
                            </m:r>
                          </m:sup>
                        </m:sSup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</m:oMath>
                    </m:oMathPara>
                  </a14:m>
                  <a:endParaRPr lang="zh-TW" alt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字方塊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94" y="5277772"/>
                  <a:ext cx="1250599" cy="379784"/>
                </a:xfrm>
                <a:prstGeom prst="rect">
                  <a:avLst/>
                </a:prstGeom>
                <a:blipFill>
                  <a:blip r:embed="rId3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單箭頭接點 52"/>
            <p:cNvCxnSpPr>
              <a:stCxn id="14" idx="6"/>
              <a:endCxn id="35" idx="2"/>
            </p:cNvCxnSpPr>
            <p:nvPr/>
          </p:nvCxnSpPr>
          <p:spPr>
            <a:xfrm flipV="1">
              <a:off x="1920624" y="2225899"/>
              <a:ext cx="1043254" cy="552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14" idx="6"/>
              <a:endCxn id="31" idx="2"/>
            </p:cNvCxnSpPr>
            <p:nvPr/>
          </p:nvCxnSpPr>
          <p:spPr>
            <a:xfrm>
              <a:off x="1920624" y="2778115"/>
              <a:ext cx="1043254" cy="78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14" idx="6"/>
              <a:endCxn id="32" idx="2"/>
            </p:cNvCxnSpPr>
            <p:nvPr/>
          </p:nvCxnSpPr>
          <p:spPr>
            <a:xfrm>
              <a:off x="1920624" y="2778115"/>
              <a:ext cx="1043254" cy="708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endCxn id="33" idx="2"/>
            </p:cNvCxnSpPr>
            <p:nvPr/>
          </p:nvCxnSpPr>
          <p:spPr>
            <a:xfrm>
              <a:off x="1939328" y="2795915"/>
              <a:ext cx="1024550" cy="1321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14" idx="6"/>
              <a:endCxn id="34" idx="2"/>
            </p:cNvCxnSpPr>
            <p:nvPr/>
          </p:nvCxnSpPr>
          <p:spPr>
            <a:xfrm>
              <a:off x="1920624" y="2778115"/>
              <a:ext cx="1043254" cy="1969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25" idx="6"/>
              <a:endCxn id="35" idx="2"/>
            </p:cNvCxnSpPr>
            <p:nvPr/>
          </p:nvCxnSpPr>
          <p:spPr>
            <a:xfrm flipV="1">
              <a:off x="1920624" y="2225899"/>
              <a:ext cx="1043254" cy="1260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25" idx="6"/>
              <a:endCxn id="31" idx="2"/>
            </p:cNvCxnSpPr>
            <p:nvPr/>
          </p:nvCxnSpPr>
          <p:spPr>
            <a:xfrm flipV="1">
              <a:off x="1920624" y="2856376"/>
              <a:ext cx="1043254" cy="630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25" idx="6"/>
              <a:endCxn id="32" idx="2"/>
            </p:cNvCxnSpPr>
            <p:nvPr/>
          </p:nvCxnSpPr>
          <p:spPr>
            <a:xfrm>
              <a:off x="1920624" y="3486853"/>
              <a:ext cx="10432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endCxn id="33" idx="2"/>
            </p:cNvCxnSpPr>
            <p:nvPr/>
          </p:nvCxnSpPr>
          <p:spPr>
            <a:xfrm>
              <a:off x="1939328" y="3511949"/>
              <a:ext cx="1024550" cy="605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>
              <a:endCxn id="34" idx="2"/>
            </p:cNvCxnSpPr>
            <p:nvPr/>
          </p:nvCxnSpPr>
          <p:spPr>
            <a:xfrm>
              <a:off x="1950925" y="3506662"/>
              <a:ext cx="1012953" cy="1241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>
              <a:stCxn id="27" idx="6"/>
              <a:endCxn id="35" idx="2"/>
            </p:cNvCxnSpPr>
            <p:nvPr/>
          </p:nvCxnSpPr>
          <p:spPr>
            <a:xfrm flipV="1">
              <a:off x="1920624" y="2225899"/>
              <a:ext cx="1043254" cy="1969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>
              <a:stCxn id="27" idx="6"/>
              <a:endCxn id="31" idx="2"/>
            </p:cNvCxnSpPr>
            <p:nvPr/>
          </p:nvCxnSpPr>
          <p:spPr>
            <a:xfrm flipV="1">
              <a:off x="1920624" y="2856376"/>
              <a:ext cx="1043254" cy="1339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>
              <a:endCxn id="32" idx="2"/>
            </p:cNvCxnSpPr>
            <p:nvPr/>
          </p:nvCxnSpPr>
          <p:spPr>
            <a:xfrm flipV="1">
              <a:off x="1950925" y="3486853"/>
              <a:ext cx="1012953" cy="716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>
              <a:stCxn id="27" idx="6"/>
              <a:endCxn id="33" idx="2"/>
            </p:cNvCxnSpPr>
            <p:nvPr/>
          </p:nvCxnSpPr>
          <p:spPr>
            <a:xfrm flipV="1">
              <a:off x="1920624" y="4117330"/>
              <a:ext cx="1043254" cy="78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27" idx="6"/>
              <a:endCxn id="34" idx="2"/>
            </p:cNvCxnSpPr>
            <p:nvPr/>
          </p:nvCxnSpPr>
          <p:spPr>
            <a:xfrm>
              <a:off x="1920624" y="4195591"/>
              <a:ext cx="1043254" cy="552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stCxn id="43" idx="6"/>
              <a:endCxn id="47" idx="2"/>
            </p:cNvCxnSpPr>
            <p:nvPr/>
          </p:nvCxnSpPr>
          <p:spPr>
            <a:xfrm>
              <a:off x="6079568" y="2223346"/>
              <a:ext cx="1020564" cy="943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39" idx="6"/>
              <a:endCxn id="47" idx="2"/>
            </p:cNvCxnSpPr>
            <p:nvPr/>
          </p:nvCxnSpPr>
          <p:spPr>
            <a:xfrm>
              <a:off x="6079568" y="2853823"/>
              <a:ext cx="1020564" cy="312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stCxn id="40" idx="6"/>
              <a:endCxn id="47" idx="2"/>
            </p:cNvCxnSpPr>
            <p:nvPr/>
          </p:nvCxnSpPr>
          <p:spPr>
            <a:xfrm flipV="1">
              <a:off x="6079568" y="3166584"/>
              <a:ext cx="1020564" cy="317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>
              <a:stCxn id="41" idx="6"/>
              <a:endCxn id="47" idx="2"/>
            </p:cNvCxnSpPr>
            <p:nvPr/>
          </p:nvCxnSpPr>
          <p:spPr>
            <a:xfrm flipV="1">
              <a:off x="6079568" y="3166584"/>
              <a:ext cx="1020564" cy="948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42" idx="6"/>
              <a:endCxn id="47" idx="2"/>
            </p:cNvCxnSpPr>
            <p:nvPr/>
          </p:nvCxnSpPr>
          <p:spPr>
            <a:xfrm flipV="1">
              <a:off x="6079568" y="3166584"/>
              <a:ext cx="1020564" cy="1578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43" idx="6"/>
              <a:endCxn id="48" idx="2"/>
            </p:cNvCxnSpPr>
            <p:nvPr/>
          </p:nvCxnSpPr>
          <p:spPr>
            <a:xfrm>
              <a:off x="6079568" y="2223346"/>
              <a:ext cx="1020564" cy="1651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>
              <a:stCxn id="39" idx="6"/>
              <a:endCxn id="48" idx="2"/>
            </p:cNvCxnSpPr>
            <p:nvPr/>
          </p:nvCxnSpPr>
          <p:spPr>
            <a:xfrm>
              <a:off x="6079568" y="2853823"/>
              <a:ext cx="1020564" cy="1021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40" idx="6"/>
              <a:endCxn id="48" idx="2"/>
            </p:cNvCxnSpPr>
            <p:nvPr/>
          </p:nvCxnSpPr>
          <p:spPr>
            <a:xfrm>
              <a:off x="6079568" y="3484300"/>
              <a:ext cx="1020564" cy="391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>
              <a:stCxn id="41" idx="6"/>
              <a:endCxn id="48" idx="2"/>
            </p:cNvCxnSpPr>
            <p:nvPr/>
          </p:nvCxnSpPr>
          <p:spPr>
            <a:xfrm flipV="1">
              <a:off x="6079568" y="3875322"/>
              <a:ext cx="1020564" cy="239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>
              <a:stCxn id="42" idx="6"/>
              <a:endCxn id="48" idx="2"/>
            </p:cNvCxnSpPr>
            <p:nvPr/>
          </p:nvCxnSpPr>
          <p:spPr>
            <a:xfrm flipV="1">
              <a:off x="6079568" y="3875322"/>
              <a:ext cx="1020564" cy="869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文字方塊 106"/>
            <p:cNvSpPr txBox="1"/>
            <p:nvPr/>
          </p:nvSpPr>
          <p:spPr>
            <a:xfrm>
              <a:off x="2884145" y="5860825"/>
              <a:ext cx="3040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Represent different features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611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Weak Points of </a:t>
            </a:r>
            <a:br>
              <a:rPr lang="en-US" altLang="zh-TW" dirty="0" smtClean="0"/>
            </a:br>
            <a:r>
              <a:rPr lang="en-US" altLang="zh-TW" dirty="0" smtClean="0"/>
              <a:t>Deep </a:t>
            </a:r>
            <a:r>
              <a:rPr lang="en-US" altLang="zh-TW" dirty="0"/>
              <a:t>L</a:t>
            </a:r>
            <a:r>
              <a:rPr lang="en-US" altLang="zh-TW" dirty="0" smtClean="0"/>
              <a:t>earning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59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803008" y="5509443"/>
            <a:ext cx="4597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/>
              <a:t>Lots of parameters to be trained</a:t>
            </a:r>
          </a:p>
          <a:p>
            <a:pPr algn="ctr"/>
            <a:r>
              <a:rPr lang="en-US" altLang="zh-TW" sz="2000" dirty="0"/>
              <a:t>Need lots of data to train a good model</a:t>
            </a:r>
            <a:endParaRPr lang="zh-TW" altLang="en-US" sz="2000" dirty="0"/>
          </a:p>
        </p:txBody>
      </p:sp>
      <p:grpSp>
        <p:nvGrpSpPr>
          <p:cNvPr id="73" name="群組 72"/>
          <p:cNvGrpSpPr/>
          <p:nvPr/>
        </p:nvGrpSpPr>
        <p:grpSpPr>
          <a:xfrm>
            <a:off x="3011702" y="1814418"/>
            <a:ext cx="6032397" cy="3507293"/>
            <a:chOff x="1103904" y="1729715"/>
            <a:chExt cx="6843559" cy="3978910"/>
          </a:xfrm>
        </p:grpSpPr>
        <p:grpSp>
          <p:nvGrpSpPr>
            <p:cNvPr id="74" name="群組 73"/>
            <p:cNvGrpSpPr/>
            <p:nvPr/>
          </p:nvGrpSpPr>
          <p:grpSpPr>
            <a:xfrm>
              <a:off x="1103904" y="2206090"/>
              <a:ext cx="1094305" cy="2988663"/>
              <a:chOff x="1103904" y="2206090"/>
              <a:chExt cx="1094305" cy="298866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4" name="橢圓 123"/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5" name="橢圓 124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6" name="橢圓 125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7" name="文字方塊 126"/>
              <p:cNvSpPr txBox="1"/>
              <p:nvPr/>
            </p:nvSpPr>
            <p:spPr>
              <a:xfrm>
                <a:off x="1302711" y="4775758"/>
                <a:ext cx="849629" cy="418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accent1"/>
                    </a:solidFill>
                  </a:rPr>
                  <a:t>input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5" name="群組 74"/>
            <p:cNvGrpSpPr/>
            <p:nvPr/>
          </p:nvGrpSpPr>
          <p:grpSpPr>
            <a:xfrm>
              <a:off x="2688848" y="1732268"/>
              <a:ext cx="1094305" cy="3509170"/>
              <a:chOff x="2280284" y="1729715"/>
              <a:chExt cx="1094305" cy="350917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8" name="橢圓 117"/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橢圓 118"/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橢圓 119"/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橢圓 120"/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橢圓 121"/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6" name="群組 75"/>
            <p:cNvGrpSpPr/>
            <p:nvPr/>
          </p:nvGrpSpPr>
          <p:grpSpPr>
            <a:xfrm>
              <a:off x="5260292" y="1729715"/>
              <a:ext cx="1094305" cy="3509170"/>
              <a:chOff x="2280284" y="1729715"/>
              <a:chExt cx="1094305" cy="3509170"/>
            </a:xfrm>
          </p:grpSpPr>
          <p:sp>
            <p:nvSpPr>
              <p:cNvPr id="111" name="矩形 110"/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2" name="橢圓 111"/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橢圓 112"/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橢圓 113"/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5" name="橢圓 114"/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6" name="橢圓 115"/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7" name="文字方塊 76"/>
            <p:cNvSpPr txBox="1"/>
            <p:nvPr/>
          </p:nvSpPr>
          <p:spPr>
            <a:xfrm>
              <a:off x="4269140" y="3080760"/>
              <a:ext cx="587758" cy="5586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TW" sz="2600" dirty="0"/>
                <a:t>…</a:t>
              </a:r>
              <a:endParaRPr lang="zh-TW" altLang="en-US" sz="2600" dirty="0"/>
            </a:p>
          </p:txBody>
        </p:sp>
        <p:grpSp>
          <p:nvGrpSpPr>
            <p:cNvPr id="78" name="群組 77"/>
            <p:cNvGrpSpPr/>
            <p:nvPr/>
          </p:nvGrpSpPr>
          <p:grpSpPr>
            <a:xfrm>
              <a:off x="6827658" y="2568409"/>
              <a:ext cx="1119805" cy="2309407"/>
              <a:chOff x="1103904" y="2888678"/>
              <a:chExt cx="1119805" cy="2309407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橢圓 107"/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橢圓 108"/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0" name="文字方塊 109"/>
              <p:cNvSpPr txBox="1"/>
              <p:nvPr/>
            </p:nvSpPr>
            <p:spPr>
              <a:xfrm>
                <a:off x="1199499" y="4779090"/>
                <a:ext cx="1024210" cy="418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>
                    <a:solidFill>
                      <a:schemeClr val="accent1"/>
                    </a:solidFill>
                  </a:rPr>
                  <a:t>output</a:t>
                </a:r>
                <a:endParaRPr lang="zh-TW" altLang="en-US" b="1" dirty="0">
                  <a:solidFill>
                    <a:schemeClr val="accent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78"/>
                <p:cNvSpPr txBox="1"/>
                <p:nvPr/>
              </p:nvSpPr>
              <p:spPr>
                <a:xfrm>
                  <a:off x="2626731" y="5277773"/>
                  <a:ext cx="1382393" cy="418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zh-TW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𝒔𝒕</m:t>
                            </m:r>
                          </m:sup>
                        </m:sSup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</m:oMath>
                    </m:oMathPara>
                  </a14:m>
                  <a:endParaRPr lang="zh-TW" alt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文字方塊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731" y="5277773"/>
                  <a:ext cx="1382393" cy="418995"/>
                </a:xfrm>
                <a:prstGeom prst="rect">
                  <a:avLst/>
                </a:prstGeom>
                <a:blipFill>
                  <a:blip r:embed="rId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5199894" y="5277772"/>
                  <a:ext cx="1418764" cy="4308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TW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𝒕𝒉</m:t>
                            </m:r>
                          </m:sup>
                        </m:sSup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𝒍𝒂𝒚𝒆𝒓</m:t>
                        </m:r>
                      </m:oMath>
                    </m:oMathPara>
                  </a14:m>
                  <a:endParaRPr lang="zh-TW" alt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94" y="5277772"/>
                  <a:ext cx="1418764" cy="430853"/>
                </a:xfrm>
                <a:prstGeom prst="rect">
                  <a:avLst/>
                </a:prstGeom>
                <a:blipFill>
                  <a:blip r:embed="rId3"/>
                  <a:stretch>
                    <a:fillRect b="-1451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線單箭頭接點 80"/>
            <p:cNvCxnSpPr>
              <a:stCxn id="124" idx="6"/>
              <a:endCxn id="122" idx="2"/>
            </p:cNvCxnSpPr>
            <p:nvPr/>
          </p:nvCxnSpPr>
          <p:spPr>
            <a:xfrm flipV="1">
              <a:off x="1920624" y="2225899"/>
              <a:ext cx="1043254" cy="552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124" idx="6"/>
              <a:endCxn id="118" idx="2"/>
            </p:cNvCxnSpPr>
            <p:nvPr/>
          </p:nvCxnSpPr>
          <p:spPr>
            <a:xfrm>
              <a:off x="1920624" y="2778115"/>
              <a:ext cx="1043254" cy="78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124" idx="6"/>
              <a:endCxn id="119" idx="2"/>
            </p:cNvCxnSpPr>
            <p:nvPr/>
          </p:nvCxnSpPr>
          <p:spPr>
            <a:xfrm>
              <a:off x="1920624" y="2778115"/>
              <a:ext cx="1043254" cy="7087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線單箭頭接點 83"/>
            <p:cNvCxnSpPr>
              <a:endCxn id="120" idx="2"/>
            </p:cNvCxnSpPr>
            <p:nvPr/>
          </p:nvCxnSpPr>
          <p:spPr>
            <a:xfrm>
              <a:off x="1939328" y="2795915"/>
              <a:ext cx="1024550" cy="13214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124" idx="6"/>
              <a:endCxn id="121" idx="2"/>
            </p:cNvCxnSpPr>
            <p:nvPr/>
          </p:nvCxnSpPr>
          <p:spPr>
            <a:xfrm>
              <a:off x="1920624" y="2778115"/>
              <a:ext cx="1043254" cy="1969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>
              <a:stCxn id="125" idx="6"/>
              <a:endCxn id="122" idx="2"/>
            </p:cNvCxnSpPr>
            <p:nvPr/>
          </p:nvCxnSpPr>
          <p:spPr>
            <a:xfrm flipV="1">
              <a:off x="1920624" y="2225899"/>
              <a:ext cx="1043254" cy="1260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125" idx="6"/>
              <a:endCxn id="118" idx="2"/>
            </p:cNvCxnSpPr>
            <p:nvPr/>
          </p:nvCxnSpPr>
          <p:spPr>
            <a:xfrm flipV="1">
              <a:off x="1920624" y="2856376"/>
              <a:ext cx="1043254" cy="630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stCxn id="125" idx="6"/>
              <a:endCxn id="119" idx="2"/>
            </p:cNvCxnSpPr>
            <p:nvPr/>
          </p:nvCxnSpPr>
          <p:spPr>
            <a:xfrm>
              <a:off x="1920624" y="3486853"/>
              <a:ext cx="10432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endCxn id="120" idx="2"/>
            </p:cNvCxnSpPr>
            <p:nvPr/>
          </p:nvCxnSpPr>
          <p:spPr>
            <a:xfrm>
              <a:off x="1939328" y="3511949"/>
              <a:ext cx="1024550" cy="605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>
              <a:endCxn id="121" idx="2"/>
            </p:cNvCxnSpPr>
            <p:nvPr/>
          </p:nvCxnSpPr>
          <p:spPr>
            <a:xfrm>
              <a:off x="1950925" y="3506662"/>
              <a:ext cx="1012953" cy="12411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126" idx="6"/>
              <a:endCxn id="122" idx="2"/>
            </p:cNvCxnSpPr>
            <p:nvPr/>
          </p:nvCxnSpPr>
          <p:spPr>
            <a:xfrm flipV="1">
              <a:off x="1920624" y="2225899"/>
              <a:ext cx="1043254" cy="1969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126" idx="6"/>
              <a:endCxn id="118" idx="2"/>
            </p:cNvCxnSpPr>
            <p:nvPr/>
          </p:nvCxnSpPr>
          <p:spPr>
            <a:xfrm flipV="1">
              <a:off x="1920624" y="2856376"/>
              <a:ext cx="1043254" cy="1339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單箭頭接點 92"/>
            <p:cNvCxnSpPr>
              <a:endCxn id="119" idx="2"/>
            </p:cNvCxnSpPr>
            <p:nvPr/>
          </p:nvCxnSpPr>
          <p:spPr>
            <a:xfrm flipV="1">
              <a:off x="1950925" y="3486853"/>
              <a:ext cx="1012953" cy="716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126" idx="6"/>
              <a:endCxn id="120" idx="2"/>
            </p:cNvCxnSpPr>
            <p:nvPr/>
          </p:nvCxnSpPr>
          <p:spPr>
            <a:xfrm flipV="1">
              <a:off x="1920624" y="4117330"/>
              <a:ext cx="1043254" cy="782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>
              <a:stCxn id="126" idx="6"/>
              <a:endCxn id="121" idx="2"/>
            </p:cNvCxnSpPr>
            <p:nvPr/>
          </p:nvCxnSpPr>
          <p:spPr>
            <a:xfrm>
              <a:off x="1920624" y="4195591"/>
              <a:ext cx="1043254" cy="552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線單箭頭接點 95"/>
            <p:cNvCxnSpPr>
              <a:stCxn id="116" idx="6"/>
              <a:endCxn id="108" idx="2"/>
            </p:cNvCxnSpPr>
            <p:nvPr/>
          </p:nvCxnSpPr>
          <p:spPr>
            <a:xfrm>
              <a:off x="6079568" y="2223346"/>
              <a:ext cx="1020564" cy="943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>
              <a:stCxn id="112" idx="6"/>
              <a:endCxn id="108" idx="2"/>
            </p:cNvCxnSpPr>
            <p:nvPr/>
          </p:nvCxnSpPr>
          <p:spPr>
            <a:xfrm>
              <a:off x="6079568" y="2853823"/>
              <a:ext cx="1020564" cy="312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>
              <a:stCxn id="113" idx="6"/>
              <a:endCxn id="108" idx="2"/>
            </p:cNvCxnSpPr>
            <p:nvPr/>
          </p:nvCxnSpPr>
          <p:spPr>
            <a:xfrm flipV="1">
              <a:off x="6079568" y="3166584"/>
              <a:ext cx="1020564" cy="317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114" idx="6"/>
              <a:endCxn id="108" idx="2"/>
            </p:cNvCxnSpPr>
            <p:nvPr/>
          </p:nvCxnSpPr>
          <p:spPr>
            <a:xfrm flipV="1">
              <a:off x="6079568" y="3166584"/>
              <a:ext cx="1020564" cy="948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>
              <a:stCxn id="115" idx="6"/>
              <a:endCxn id="108" idx="2"/>
            </p:cNvCxnSpPr>
            <p:nvPr/>
          </p:nvCxnSpPr>
          <p:spPr>
            <a:xfrm flipV="1">
              <a:off x="6079568" y="3166584"/>
              <a:ext cx="1020564" cy="1578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>
              <a:stCxn id="116" idx="6"/>
              <a:endCxn id="109" idx="2"/>
            </p:cNvCxnSpPr>
            <p:nvPr/>
          </p:nvCxnSpPr>
          <p:spPr>
            <a:xfrm>
              <a:off x="6079568" y="2223346"/>
              <a:ext cx="1020564" cy="1651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>
              <a:stCxn id="112" idx="6"/>
              <a:endCxn id="109" idx="2"/>
            </p:cNvCxnSpPr>
            <p:nvPr/>
          </p:nvCxnSpPr>
          <p:spPr>
            <a:xfrm>
              <a:off x="6079568" y="2853823"/>
              <a:ext cx="1020564" cy="10214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>
              <a:stCxn id="113" idx="6"/>
              <a:endCxn id="109" idx="2"/>
            </p:cNvCxnSpPr>
            <p:nvPr/>
          </p:nvCxnSpPr>
          <p:spPr>
            <a:xfrm>
              <a:off x="6079568" y="3484300"/>
              <a:ext cx="1020564" cy="391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線單箭頭接點 103"/>
            <p:cNvCxnSpPr>
              <a:stCxn id="114" idx="6"/>
              <a:endCxn id="109" idx="2"/>
            </p:cNvCxnSpPr>
            <p:nvPr/>
          </p:nvCxnSpPr>
          <p:spPr>
            <a:xfrm flipV="1">
              <a:off x="6079568" y="3875322"/>
              <a:ext cx="1020564" cy="239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單箭頭接點 104"/>
            <p:cNvCxnSpPr>
              <a:stCxn id="115" idx="6"/>
              <a:endCxn id="109" idx="2"/>
            </p:cNvCxnSpPr>
            <p:nvPr/>
          </p:nvCxnSpPr>
          <p:spPr>
            <a:xfrm flipV="1">
              <a:off x="6079568" y="3875322"/>
              <a:ext cx="1020564" cy="869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955844" y="2225305"/>
                <a:ext cx="426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844" y="2225305"/>
                <a:ext cx="426142" cy="276999"/>
              </a:xfrm>
              <a:prstGeom prst="rect">
                <a:avLst/>
              </a:prstGeom>
              <a:blipFill>
                <a:blip r:embed="rId4"/>
                <a:stretch>
                  <a:fillRect l="-7143" r="-2857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949459" y="2499196"/>
                <a:ext cx="426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59" y="2499196"/>
                <a:ext cx="426142" cy="276999"/>
              </a:xfrm>
              <a:prstGeom prst="rect">
                <a:avLst/>
              </a:prstGeom>
              <a:blipFill>
                <a:blip r:embed="rId5"/>
                <a:stretch>
                  <a:fillRect l="-7143" r="-2857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3935534" y="2698578"/>
                <a:ext cx="426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34" y="2698578"/>
                <a:ext cx="426142" cy="276999"/>
              </a:xfrm>
              <a:prstGeom prst="rect">
                <a:avLst/>
              </a:prstGeom>
              <a:blipFill>
                <a:blip r:embed="rId6"/>
                <a:stretch>
                  <a:fillRect l="-7246" r="-4348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3952866" y="312225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…………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7679124" y="2264590"/>
                <a:ext cx="442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124" y="2264590"/>
                <a:ext cx="442685" cy="276999"/>
              </a:xfrm>
              <a:prstGeom prst="rect">
                <a:avLst/>
              </a:prstGeom>
              <a:blipFill>
                <a:blip r:embed="rId7"/>
                <a:stretch>
                  <a:fillRect l="-6944" r="-4167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7672739" y="2538481"/>
                <a:ext cx="442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739" y="2538481"/>
                <a:ext cx="442685" cy="276999"/>
              </a:xfrm>
              <a:prstGeom prst="rect">
                <a:avLst/>
              </a:prstGeom>
              <a:blipFill>
                <a:blip r:embed="rId8"/>
                <a:stretch>
                  <a:fillRect l="-6944" r="-4167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7658814" y="2737863"/>
                <a:ext cx="442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814" y="2737863"/>
                <a:ext cx="442685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73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/>
          <p:cNvSpPr txBox="1"/>
          <p:nvPr/>
        </p:nvSpPr>
        <p:spPr>
          <a:xfrm>
            <a:off x="7676145" y="3161544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…………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5488893" y="1972539"/>
                <a:ext cx="43980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93" y="1972539"/>
                <a:ext cx="439800" cy="298928"/>
              </a:xfrm>
              <a:prstGeom prst="rect">
                <a:avLst/>
              </a:prstGeom>
              <a:blipFill>
                <a:blip r:embed="rId10"/>
                <a:stretch>
                  <a:fillRect l="-5479" r="-2740" b="-20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5449050" y="2856137"/>
                <a:ext cx="4978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50" y="2856137"/>
                <a:ext cx="497893" cy="276999"/>
              </a:xfrm>
              <a:prstGeom prst="rect">
                <a:avLst/>
              </a:prstGeom>
              <a:blipFill>
                <a:blip r:embed="rId11"/>
                <a:stretch>
                  <a:fillRect l="-4878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6101874" y="4276591"/>
                <a:ext cx="445122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𝑔h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74" y="4276591"/>
                <a:ext cx="445122" cy="299569"/>
              </a:xfrm>
              <a:prstGeom prst="rect">
                <a:avLst/>
              </a:prstGeom>
              <a:blipFill>
                <a:blip r:embed="rId12"/>
                <a:stretch>
                  <a:fillRect l="-5479" r="-8219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/>
              <p:cNvSpPr txBox="1"/>
              <p:nvPr/>
            </p:nvSpPr>
            <p:spPr>
              <a:xfrm>
                <a:off x="5518645" y="3768662"/>
                <a:ext cx="395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645" y="3768662"/>
                <a:ext cx="395878" cy="276999"/>
              </a:xfrm>
              <a:prstGeom prst="rect">
                <a:avLst/>
              </a:prstGeom>
              <a:blipFill>
                <a:blip r:embed="rId13"/>
                <a:stretch>
                  <a:fillRect l="-7692" r="-3077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字方塊 128"/>
              <p:cNvSpPr txBox="1"/>
              <p:nvPr/>
            </p:nvSpPr>
            <p:spPr>
              <a:xfrm>
                <a:off x="6125890" y="2344190"/>
                <a:ext cx="4471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9" name="文字方塊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890" y="2344190"/>
                <a:ext cx="447174" cy="276999"/>
              </a:xfrm>
              <a:prstGeom prst="rect">
                <a:avLst/>
              </a:prstGeom>
              <a:blipFill>
                <a:blip r:embed="rId14"/>
                <a:stretch>
                  <a:fillRect l="-6849" r="-411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字方塊 129"/>
              <p:cNvSpPr txBox="1"/>
              <p:nvPr/>
            </p:nvSpPr>
            <p:spPr>
              <a:xfrm>
                <a:off x="6130783" y="1673612"/>
                <a:ext cx="433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0" name="文字方塊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783" y="1673612"/>
                <a:ext cx="433580" cy="276999"/>
              </a:xfrm>
              <a:prstGeom prst="rect">
                <a:avLst/>
              </a:prstGeom>
              <a:blipFill>
                <a:blip r:embed="rId15"/>
                <a:stretch>
                  <a:fillRect l="-5634" r="-4225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/>
              <p:cNvSpPr txBox="1"/>
              <p:nvPr/>
            </p:nvSpPr>
            <p:spPr>
              <a:xfrm>
                <a:off x="5483097" y="4457431"/>
                <a:ext cx="43274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𝑒𝑓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1" name="文字方塊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097" y="4457431"/>
                <a:ext cx="432747" cy="299249"/>
              </a:xfrm>
              <a:prstGeom prst="rect">
                <a:avLst/>
              </a:prstGeom>
              <a:blipFill>
                <a:blip r:embed="rId16"/>
                <a:stretch>
                  <a:fillRect l="-7042" r="-8451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字方塊 131"/>
              <p:cNvSpPr txBox="1"/>
              <p:nvPr/>
            </p:nvSpPr>
            <p:spPr>
              <a:xfrm>
                <a:off x="6101874" y="3519910"/>
                <a:ext cx="429798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𝑦𝑧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2" name="文字方塊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874" y="3519910"/>
                <a:ext cx="429798" cy="298928"/>
              </a:xfrm>
              <a:prstGeom prst="rect">
                <a:avLst/>
              </a:prstGeom>
              <a:blipFill>
                <a:blip r:embed="rId17"/>
                <a:stretch>
                  <a:fillRect l="-7143" r="-5714" b="-20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43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Introduction to Data Mining</a:t>
            </a:r>
            <a:endParaRPr lang="zh-TW" altLang="en-US" sz="4800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524001" y="787401"/>
            <a:ext cx="709613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6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0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What is Data Mining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/>
              <a:t>Knowledge Discovery from Data</a:t>
            </a:r>
          </a:p>
          <a:p>
            <a:endParaRPr lang="en-US" altLang="zh-TW" sz="2800" dirty="0"/>
          </a:p>
          <a:p>
            <a:r>
              <a:rPr lang="en-US" altLang="zh-TW" sz="2800" dirty="0"/>
              <a:t>Extraction of </a:t>
            </a:r>
            <a:r>
              <a:rPr lang="en-US" altLang="zh-TW" sz="2800" dirty="0">
                <a:solidFill>
                  <a:srgbClr val="FF0000"/>
                </a:solidFill>
              </a:rPr>
              <a:t>interesting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0000"/>
                </a:solidFill>
              </a:rPr>
              <a:t>non-trivial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0000"/>
                </a:solidFill>
              </a:rPr>
              <a:t>implicit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0000"/>
                </a:solidFill>
              </a:rPr>
              <a:t>previously unknown</a:t>
            </a:r>
            <a:r>
              <a:rPr lang="en-US" altLang="zh-TW" sz="2800" dirty="0"/>
              <a:t> and </a:t>
            </a:r>
            <a:r>
              <a:rPr lang="en-US" altLang="zh-TW" sz="2800" dirty="0">
                <a:solidFill>
                  <a:srgbClr val="FF0000"/>
                </a:solidFill>
              </a:rPr>
              <a:t>potentially useful </a:t>
            </a:r>
            <a:r>
              <a:rPr lang="en-US" altLang="zh-TW" sz="2800" dirty="0"/>
              <a:t>patterns or knowledge from huge amount of data</a:t>
            </a:r>
          </a:p>
          <a:p>
            <a:endParaRPr lang="zh-TW" altLang="en-US" sz="2800" dirty="0"/>
          </a:p>
          <a:p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7</a:t>
            </a:fld>
            <a:endParaRPr lang="en-US" dirty="0">
              <a:ea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5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Data Mining Processes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collection</a:t>
            </a:r>
          </a:p>
          <a:p>
            <a:r>
              <a:rPr lang="en-US" altLang="zh-TW" dirty="0"/>
              <a:t>Data cleaning</a:t>
            </a:r>
          </a:p>
          <a:p>
            <a:r>
              <a:rPr lang="en-US" altLang="zh-TW" dirty="0"/>
              <a:t>Data integration</a:t>
            </a:r>
          </a:p>
          <a:p>
            <a:r>
              <a:rPr lang="en-US" altLang="zh-TW" dirty="0"/>
              <a:t>Data warehousing</a:t>
            </a:r>
          </a:p>
          <a:p>
            <a:r>
              <a:rPr lang="en-US" altLang="zh-TW" dirty="0"/>
              <a:t>Data selection</a:t>
            </a:r>
          </a:p>
          <a:p>
            <a:r>
              <a:rPr lang="en-US" altLang="zh-TW" dirty="0"/>
              <a:t>Pattern evaluation</a:t>
            </a:r>
          </a:p>
          <a:p>
            <a:r>
              <a:rPr lang="en-US" altLang="zh-TW" dirty="0"/>
              <a:t>Knowledge </a:t>
            </a:r>
            <a:r>
              <a:rPr lang="en-US" altLang="zh-TW" dirty="0" smtClean="0"/>
              <a:t>discovery</a:t>
            </a:r>
          </a:p>
          <a:p>
            <a:r>
              <a:rPr lang="en-US" altLang="zh-TW" dirty="0" smtClean="0"/>
              <a:t>Information presentation</a:t>
            </a:r>
          </a:p>
          <a:p>
            <a:r>
              <a:rPr lang="en-US" altLang="zh-TW" dirty="0" smtClean="0"/>
              <a:t>Decision making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8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14" name="文字方塊 10"/>
          <p:cNvSpPr txBox="1">
            <a:spLocks noChangeArrowheads="1"/>
          </p:cNvSpPr>
          <p:nvPr/>
        </p:nvSpPr>
        <p:spPr bwMode="auto">
          <a:xfrm>
            <a:off x="9323834" y="1925389"/>
            <a:ext cx="2189215" cy="47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/>
              <a:t>Preprocessing</a:t>
            </a:r>
            <a:endParaRPr lang="zh-TW" altLang="en-US" sz="2400" dirty="0"/>
          </a:p>
        </p:txBody>
      </p:sp>
      <p:sp>
        <p:nvSpPr>
          <p:cNvPr id="15" name="文字方塊 11"/>
          <p:cNvSpPr txBox="1">
            <a:spLocks noChangeArrowheads="1"/>
          </p:cNvSpPr>
          <p:nvPr/>
        </p:nvSpPr>
        <p:spPr bwMode="auto">
          <a:xfrm>
            <a:off x="9541258" y="2960156"/>
            <a:ext cx="1754369" cy="47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/>
              <a:t>Exploration</a:t>
            </a:r>
            <a:endParaRPr lang="zh-TW" altLang="en-US" sz="2400" dirty="0"/>
          </a:p>
        </p:txBody>
      </p:sp>
      <p:sp>
        <p:nvSpPr>
          <p:cNvPr id="16" name="文字方塊 12"/>
          <p:cNvSpPr txBox="1">
            <a:spLocks noChangeArrowheads="1"/>
          </p:cNvSpPr>
          <p:nvPr/>
        </p:nvSpPr>
        <p:spPr bwMode="auto">
          <a:xfrm>
            <a:off x="9437025" y="3884408"/>
            <a:ext cx="1858602" cy="47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/>
              <a:t>Data Mining</a:t>
            </a:r>
            <a:endParaRPr lang="zh-TW" altLang="en-US" sz="2400" dirty="0"/>
          </a:p>
        </p:txBody>
      </p:sp>
      <p:sp>
        <p:nvSpPr>
          <p:cNvPr id="17" name="文字方塊 13"/>
          <p:cNvSpPr txBox="1">
            <a:spLocks noChangeArrowheads="1"/>
          </p:cNvSpPr>
          <p:nvPr/>
        </p:nvSpPr>
        <p:spPr bwMode="auto">
          <a:xfrm>
            <a:off x="9159342" y="4751500"/>
            <a:ext cx="2413968" cy="47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dirty="0"/>
              <a:t>Post processing</a:t>
            </a:r>
            <a:endParaRPr lang="zh-TW" altLang="en-US" sz="2400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1593852" y="2831691"/>
            <a:ext cx="978534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510278" y="3701846"/>
            <a:ext cx="978534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510278" y="4557253"/>
            <a:ext cx="978534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6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Information Presentation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Data Visualization</a:t>
            </a:r>
            <a:endParaRPr lang="en-US" altLang="zh-TW" sz="2400" dirty="0"/>
          </a:p>
          <a:p>
            <a:r>
              <a:rPr lang="en-US" altLang="zh-TW" sz="2400" dirty="0" smtClean="0"/>
              <a:t>Make users understand the </a:t>
            </a:r>
            <a:r>
              <a:rPr lang="en-US" altLang="zh-TW" sz="2400" dirty="0"/>
              <a:t>knowledge and make decision easily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ea typeface="Segoe UI" panose="020B0502040204020203" pitchFamily="34" charset="0"/>
              </a:rPr>
              <a:pPr/>
              <a:t>9</a:t>
            </a:fld>
            <a:endParaRPr lang="en-US" dirty="0">
              <a:ea typeface="Segoe UI" panose="020B0502040204020203" pitchFamily="34" charset="0"/>
            </a:endParaRPr>
          </a:p>
        </p:txBody>
      </p:sp>
      <p:sp>
        <p:nvSpPr>
          <p:cNvPr id="16" name="向右箭號 15"/>
          <p:cNvSpPr/>
          <p:nvPr/>
        </p:nvSpPr>
        <p:spPr>
          <a:xfrm>
            <a:off x="5445221" y="4398256"/>
            <a:ext cx="1303506" cy="495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68" y="2573217"/>
            <a:ext cx="3017982" cy="3598983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6997624" y="2989006"/>
            <a:ext cx="2755975" cy="3155786"/>
            <a:chOff x="5436047" y="3002544"/>
            <a:chExt cx="2448096" cy="2879202"/>
          </a:xfrm>
        </p:grpSpPr>
        <p:sp>
          <p:nvSpPr>
            <p:cNvPr id="31" name="圓角矩形 30"/>
            <p:cNvSpPr/>
            <p:nvPr/>
          </p:nvSpPr>
          <p:spPr>
            <a:xfrm rot="16200000">
              <a:off x="5504785" y="5418183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圓角矩形 31"/>
            <p:cNvSpPr/>
            <p:nvPr/>
          </p:nvSpPr>
          <p:spPr>
            <a:xfrm rot="16200000">
              <a:off x="5504785" y="5273820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圓角矩形 32"/>
            <p:cNvSpPr/>
            <p:nvPr/>
          </p:nvSpPr>
          <p:spPr>
            <a:xfrm rot="16200000">
              <a:off x="5508357" y="5130944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圓角矩形 33"/>
            <p:cNvSpPr/>
            <p:nvPr/>
          </p:nvSpPr>
          <p:spPr>
            <a:xfrm rot="16200000">
              <a:off x="5508357" y="4984825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圓角矩形 34"/>
            <p:cNvSpPr/>
            <p:nvPr/>
          </p:nvSpPr>
          <p:spPr>
            <a:xfrm rot="16200000">
              <a:off x="5499788" y="4847269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圓角矩形 35"/>
            <p:cNvSpPr/>
            <p:nvPr/>
          </p:nvSpPr>
          <p:spPr>
            <a:xfrm rot="16200000">
              <a:off x="5499788" y="4702906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圓角矩形 36"/>
            <p:cNvSpPr/>
            <p:nvPr/>
          </p:nvSpPr>
          <p:spPr>
            <a:xfrm rot="16200000">
              <a:off x="5503360" y="4560030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圓角矩形 37"/>
            <p:cNvSpPr/>
            <p:nvPr/>
          </p:nvSpPr>
          <p:spPr>
            <a:xfrm rot="16200000">
              <a:off x="5503360" y="4413911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圓角矩形 26"/>
            <p:cNvSpPr/>
            <p:nvPr/>
          </p:nvSpPr>
          <p:spPr>
            <a:xfrm rot="16200000">
              <a:off x="5499817" y="4276994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圓角矩形 27"/>
            <p:cNvSpPr/>
            <p:nvPr/>
          </p:nvSpPr>
          <p:spPr>
            <a:xfrm rot="16200000">
              <a:off x="5499817" y="4132631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圓角矩形 28"/>
            <p:cNvSpPr/>
            <p:nvPr/>
          </p:nvSpPr>
          <p:spPr>
            <a:xfrm rot="16200000">
              <a:off x="5503389" y="3989755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圓角矩形 29"/>
            <p:cNvSpPr/>
            <p:nvPr/>
          </p:nvSpPr>
          <p:spPr>
            <a:xfrm rot="16200000">
              <a:off x="5503389" y="3843636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圓角矩形 24"/>
            <p:cNvSpPr/>
            <p:nvPr/>
          </p:nvSpPr>
          <p:spPr>
            <a:xfrm rot="16200000">
              <a:off x="5494820" y="3706080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圓角矩形 25"/>
            <p:cNvSpPr/>
            <p:nvPr/>
          </p:nvSpPr>
          <p:spPr>
            <a:xfrm rot="16200000">
              <a:off x="5494820" y="3561717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圓角矩形 23"/>
            <p:cNvSpPr/>
            <p:nvPr/>
          </p:nvSpPr>
          <p:spPr>
            <a:xfrm rot="16200000">
              <a:off x="5498392" y="3418841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 rot="16200000">
              <a:off x="5498392" y="3272722"/>
              <a:ext cx="64197" cy="1817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 rot="16200000">
              <a:off x="4203623" y="4348417"/>
              <a:ext cx="2804384" cy="1126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880100" y="3517900"/>
              <a:ext cx="355600" cy="2250664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22043" y="4067490"/>
              <a:ext cx="355600" cy="1701074"/>
            </a:xfrm>
            <a:prstGeom prst="rect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763986" y="4978400"/>
              <a:ext cx="355600" cy="790164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226215" y="3759200"/>
              <a:ext cx="355600" cy="2009364"/>
            </a:xfrm>
            <a:prstGeom prst="rect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901622" y="3759200"/>
              <a:ext cx="334078" cy="19963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322043" y="4335780"/>
              <a:ext cx="355600" cy="143278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763986" y="5172776"/>
              <a:ext cx="355600" cy="57814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226215" y="3962400"/>
              <a:ext cx="355600" cy="178851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5471143" y="5732110"/>
              <a:ext cx="2413000" cy="14963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29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57267</TotalTime>
  <Words>2077</Words>
  <Application>Microsoft Office PowerPoint</Application>
  <PresentationFormat>寬螢幕</PresentationFormat>
  <Paragraphs>912</Paragraphs>
  <Slides>59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70" baseType="lpstr">
      <vt:lpstr>Euphemia</vt:lpstr>
      <vt:lpstr>Microsoft JhengHei UI</vt:lpstr>
      <vt:lpstr>Open Sans Light</vt:lpstr>
      <vt:lpstr>新細明體</vt:lpstr>
      <vt:lpstr>Arial</vt:lpstr>
      <vt:lpstr>Calibri</vt:lpstr>
      <vt:lpstr>Cambria Math</vt:lpstr>
      <vt:lpstr>Segoe UI</vt:lpstr>
      <vt:lpstr>Verdana</vt:lpstr>
      <vt:lpstr>Wingdings</vt:lpstr>
      <vt:lpstr>數學 16x9</vt:lpstr>
      <vt:lpstr>[AI Theory&amp;App] Introduction to Artificial Intelligence</vt:lpstr>
      <vt:lpstr>Artificial Intelligence?</vt:lpstr>
      <vt:lpstr>Artificial Intelligence?</vt:lpstr>
      <vt:lpstr>Big Data </vt:lpstr>
      <vt:lpstr>Statistics</vt:lpstr>
      <vt:lpstr>Introduction to Data Mining</vt:lpstr>
      <vt:lpstr>What is Data Mining</vt:lpstr>
      <vt:lpstr>Data Mining Processes</vt:lpstr>
      <vt:lpstr>Information Presentation</vt:lpstr>
      <vt:lpstr>Decision Making</vt:lpstr>
      <vt:lpstr>General Types of Data Mining</vt:lpstr>
      <vt:lpstr>Association Rules Mining</vt:lpstr>
      <vt:lpstr>Apriori Algorithm</vt:lpstr>
      <vt:lpstr>Candidate Generation</vt:lpstr>
      <vt:lpstr>Downward Closure Property</vt:lpstr>
      <vt:lpstr>Sequential Pattern Mining</vt:lpstr>
      <vt:lpstr>The Steps of Apriori-like Algorithm</vt:lpstr>
      <vt:lpstr>The Steps of  Apriori-like Algorithm</vt:lpstr>
      <vt:lpstr>PowerPoint 簡報</vt:lpstr>
      <vt:lpstr>PowerPoint 簡報</vt:lpstr>
      <vt:lpstr>The Steps of  Apriori-like Algorithm</vt:lpstr>
      <vt:lpstr>PowerPoint 簡報</vt:lpstr>
      <vt:lpstr>PowerPoint 簡報</vt:lpstr>
      <vt:lpstr>PowerPoint 簡報</vt:lpstr>
      <vt:lpstr>Classification</vt:lpstr>
      <vt:lpstr>Decision Tree</vt:lpstr>
      <vt:lpstr>Clustering</vt:lpstr>
      <vt:lpstr>K-means Algorithm</vt:lpstr>
      <vt:lpstr>Introduction to Machine Learning</vt:lpstr>
      <vt:lpstr>The Origins of Machine Learning</vt:lpstr>
      <vt:lpstr>What is Machine Learning</vt:lpstr>
      <vt:lpstr>General Types of Machine Learning</vt:lpstr>
      <vt:lpstr>Some Special Types of Machine Learning</vt:lpstr>
      <vt:lpstr>Supervised Learning</vt:lpstr>
      <vt:lpstr>Support Vector Machine</vt:lpstr>
      <vt:lpstr>Find The Best Hyperplane</vt:lpstr>
      <vt:lpstr>Unsupervised Learning</vt:lpstr>
      <vt:lpstr>Similar to Clustering</vt:lpstr>
      <vt:lpstr>Semi-supervised Learning</vt:lpstr>
      <vt:lpstr>How to Add Labels for Un-labeled Data</vt:lpstr>
      <vt:lpstr>Reinforcement Learning</vt:lpstr>
      <vt:lpstr>The Example</vt:lpstr>
      <vt:lpstr>How Do I Decide Next Step</vt:lpstr>
      <vt:lpstr>1st Choice</vt:lpstr>
      <vt:lpstr>PowerPoint 簡報</vt:lpstr>
      <vt:lpstr>2nd Choice</vt:lpstr>
      <vt:lpstr>PowerPoint 簡報</vt:lpstr>
      <vt:lpstr>The Best Action in Each Step</vt:lpstr>
      <vt:lpstr>Interactive Learning</vt:lpstr>
      <vt:lpstr>Transfer Learning</vt:lpstr>
      <vt:lpstr>General Machine Learning Steps</vt:lpstr>
      <vt:lpstr>Cross Validation</vt:lpstr>
      <vt:lpstr>Quality Measurement</vt:lpstr>
      <vt:lpstr>Compare with Data Mining</vt:lpstr>
      <vt:lpstr>Introduction to Deep Learning</vt:lpstr>
      <vt:lpstr>Deep Learning</vt:lpstr>
      <vt:lpstr>The Strong Points of Deep Learning</vt:lpstr>
      <vt:lpstr>The Strong Points of  Deep Learning</vt:lpstr>
      <vt:lpstr>The Weak Points of  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Positive and Negative Sequential Patterns in a Progressive Database</dc:title>
  <dc:creator>KID</dc:creator>
  <cp:lastModifiedBy>Windows 使用者</cp:lastModifiedBy>
  <cp:revision>1828</cp:revision>
  <cp:lastPrinted>2017-10-30T05:49:36Z</cp:lastPrinted>
  <dcterms:created xsi:type="dcterms:W3CDTF">2014-02-12T10:52:41Z</dcterms:created>
  <dcterms:modified xsi:type="dcterms:W3CDTF">2023-09-09T11:16:37Z</dcterms:modified>
</cp:coreProperties>
</file>