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73" r:id="rId1"/>
  </p:sldMasterIdLst>
  <p:notesMasterIdLst>
    <p:notesMasterId r:id="rId41"/>
  </p:notesMasterIdLst>
  <p:handoutMasterIdLst>
    <p:handoutMasterId r:id="rId42"/>
  </p:handoutMasterIdLst>
  <p:sldIdLst>
    <p:sldId id="690" r:id="rId2"/>
    <p:sldId id="666" r:id="rId3"/>
    <p:sldId id="647" r:id="rId4"/>
    <p:sldId id="648" r:id="rId5"/>
    <p:sldId id="649" r:id="rId6"/>
    <p:sldId id="653" r:id="rId7"/>
    <p:sldId id="650" r:id="rId8"/>
    <p:sldId id="651" r:id="rId9"/>
    <p:sldId id="652" r:id="rId10"/>
    <p:sldId id="656" r:id="rId11"/>
    <p:sldId id="671" r:id="rId12"/>
    <p:sldId id="672" r:id="rId13"/>
    <p:sldId id="674" r:id="rId14"/>
    <p:sldId id="657" r:id="rId15"/>
    <p:sldId id="675" r:id="rId16"/>
    <p:sldId id="676" r:id="rId17"/>
    <p:sldId id="677" r:id="rId18"/>
    <p:sldId id="689" r:id="rId19"/>
    <p:sldId id="679" r:id="rId20"/>
    <p:sldId id="680" r:id="rId21"/>
    <p:sldId id="678" r:id="rId22"/>
    <p:sldId id="681" r:id="rId23"/>
    <p:sldId id="682" r:id="rId24"/>
    <p:sldId id="683" r:id="rId25"/>
    <p:sldId id="684" r:id="rId26"/>
    <p:sldId id="692" r:id="rId27"/>
    <p:sldId id="693" r:id="rId28"/>
    <p:sldId id="664" r:id="rId29"/>
    <p:sldId id="667" r:id="rId30"/>
    <p:sldId id="660" r:id="rId31"/>
    <p:sldId id="661" r:id="rId32"/>
    <p:sldId id="668" r:id="rId33"/>
    <p:sldId id="662" r:id="rId34"/>
    <p:sldId id="685" r:id="rId35"/>
    <p:sldId id="688" r:id="rId36"/>
    <p:sldId id="691" r:id="rId37"/>
    <p:sldId id="686" r:id="rId38"/>
    <p:sldId id="663" r:id="rId39"/>
    <p:sldId id="669" r:id="rId40"/>
  </p:sldIdLst>
  <p:sldSz cx="12192000" cy="6858000"/>
  <p:notesSz cx="9939338" cy="6807200"/>
  <p:embeddedFontLst>
    <p:embeddedFont>
      <p:font typeface="Segoe UI" panose="020B0502040204020203" pitchFamily="34" charset="0"/>
      <p:regular r:id="rId43"/>
      <p:bold r:id="rId44"/>
      <p:italic r:id="rId45"/>
      <p:boldItalic r:id="rId46"/>
    </p:embeddedFont>
    <p:embeddedFont>
      <p:font typeface="Cambria Math" panose="02040503050406030204" pitchFamily="18" charset="0"/>
      <p:regular r:id="rId47"/>
    </p:embeddedFont>
    <p:embeddedFont>
      <p:font typeface="Arial Unicode MS" panose="02020500000000000000" charset="-120"/>
      <p:regular r:id="rId48"/>
    </p:embeddedFont>
    <p:embeddedFont>
      <p:font typeface="Microsoft JhengHei UI" panose="020B0604030504040204" pitchFamily="34" charset="-120"/>
      <p:regular r:id="rId49"/>
      <p:bold r:id="rId50"/>
    </p:embeddedFont>
    <p:embeddedFont>
      <p:font typeface="Calibri" panose="020F0502020204030204" pitchFamily="34" charset="0"/>
      <p:regular r:id="rId51"/>
      <p:bold r:id="rId52"/>
      <p:italic r:id="rId53"/>
      <p:boldItalic r:id="rId5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FF0066"/>
    <a:srgbClr val="A02E0F"/>
    <a:srgbClr val="A53010"/>
    <a:srgbClr val="5358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437" autoAdjust="0"/>
  </p:normalViewPr>
  <p:slideViewPr>
    <p:cSldViewPr snapToGrid="0">
      <p:cViewPr varScale="1">
        <p:scale>
          <a:sx n="97" d="100"/>
          <a:sy n="97" d="100"/>
        </p:scale>
        <p:origin x="33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Slides\ILSVRC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791960215499366E-2"/>
          <c:y val="8.8305969479030647E-2"/>
          <c:w val="0.8894074154169842"/>
          <c:h val="0.80830242723456058"/>
        </c:manualLayout>
      </c:layout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error rate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1.8334338353429163E-2"/>
                  <c:y val="-9.566223247529415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F0B0-4FC8-9DBF-D4F7C2835D76}"/>
                </c:ext>
              </c:extLst>
            </c:dLbl>
            <c:dLbl>
              <c:idx val="2"/>
              <c:layout>
                <c:manualLayout>
                  <c:x val="2.3834639859457846E-2"/>
                  <c:y val="-3.188741082509805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F0B0-4FC8-9DBF-D4F7C2835D76}"/>
                </c:ext>
              </c:extLst>
            </c:dLbl>
            <c:dLbl>
              <c:idx val="3"/>
              <c:layout>
                <c:manualLayout>
                  <c:x val="2.3834639859457846E-2"/>
                  <c:y val="-9.566223247529415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F0B0-4FC8-9DBF-D4F7C2835D76}"/>
                </c:ext>
              </c:extLst>
            </c:dLbl>
            <c:dLbl>
              <c:idx val="4"/>
              <c:layout>
                <c:manualLayout>
                  <c:x val="4.0335544377544025E-2"/>
                  <c:y val="-2.869866974258836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F0B0-4FC8-9DBF-D4F7C2835D7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工作表1!$A$2:$A$7</c:f>
              <c:numCache>
                <c:formatCode>General</c:formatCode>
                <c:ptCount val="6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</c:numCache>
            </c:numRef>
          </c:cat>
          <c:val>
            <c:numRef>
              <c:f>工作表1!$B$2:$B$7</c:f>
              <c:numCache>
                <c:formatCode>General</c:formatCode>
                <c:ptCount val="6"/>
                <c:pt idx="0">
                  <c:v>28.2</c:v>
                </c:pt>
                <c:pt idx="1">
                  <c:v>25.8</c:v>
                </c:pt>
                <c:pt idx="2">
                  <c:v>16.399999999999999</c:v>
                </c:pt>
                <c:pt idx="3">
                  <c:v>11.7</c:v>
                </c:pt>
                <c:pt idx="4">
                  <c:v>6.7</c:v>
                </c:pt>
                <c:pt idx="5">
                  <c:v>3.57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0B0-4FC8-9DBF-D4F7C2835D7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9738320"/>
        <c:axId val="190381120"/>
      </c:lineChart>
      <c:lineChart>
        <c:grouping val="standard"/>
        <c:varyColors val="0"/>
        <c:ser>
          <c:idx val="1"/>
          <c:order val="1"/>
          <c:tx>
            <c:strRef>
              <c:f>工作表1!$C$1</c:f>
              <c:strCache>
                <c:ptCount val="1"/>
                <c:pt idx="0">
                  <c:v>layers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8334338353429163E-3"/>
                  <c:y val="-7.015230381521583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F0B0-4FC8-9DBF-D4F7C2835D76}"/>
                </c:ext>
              </c:extLst>
            </c:dLbl>
            <c:dLbl>
              <c:idx val="1"/>
              <c:layout>
                <c:manualLayout>
                  <c:x val="-3.3612565352730242E-17"/>
                  <c:y val="-7.971852706274525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F0B0-4FC8-9DBF-D4F7C2835D76}"/>
                </c:ext>
              </c:extLst>
            </c:dLbl>
            <c:dLbl>
              <c:idx val="2"/>
              <c:layout>
                <c:manualLayout>
                  <c:x val="-1.4667470682743398E-2"/>
                  <c:y val="-5.73973394851764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F0B0-4FC8-9DBF-D4F7C2835D76}"/>
                </c:ext>
              </c:extLst>
            </c:dLbl>
            <c:dLbl>
              <c:idx val="3"/>
              <c:layout>
                <c:manualLayout>
                  <c:x val="-1.8334338353429232E-2"/>
                  <c:y val="-5.73973394851764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F0B0-4FC8-9DBF-D4F7C2835D76}"/>
                </c:ext>
              </c:extLst>
            </c:dLbl>
            <c:dLbl>
              <c:idx val="4"/>
              <c:layout>
                <c:manualLayout>
                  <c:x val="3.3001809036172496E-2"/>
                  <c:y val="5.10198573201568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F0B0-4FC8-9DBF-D4F7C2835D7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工作表1!$A$2:$A$7</c:f>
              <c:numCache>
                <c:formatCode>General</c:formatCode>
                <c:ptCount val="6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</c:numCache>
            </c:numRef>
          </c:cat>
          <c:val>
            <c:numRef>
              <c:f>工作表1!$C$2:$C$7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8</c:v>
                </c:pt>
                <c:pt idx="3">
                  <c:v>8</c:v>
                </c:pt>
                <c:pt idx="4">
                  <c:v>22</c:v>
                </c:pt>
                <c:pt idx="5">
                  <c:v>152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F0B0-4FC8-9DBF-D4F7C2835D7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90382240"/>
        <c:axId val="190381680"/>
      </c:lineChart>
      <c:catAx>
        <c:axId val="697383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  <a:endParaRPr lang="zh-TW"/>
              </a:p>
            </c:rich>
          </c:tx>
          <c:layout>
            <c:manualLayout>
              <c:xMode val="edge"/>
              <c:yMode val="edge"/>
              <c:x val="0.46753719665168036"/>
              <c:y val="0.9463982517016102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90381120"/>
        <c:crosses val="autoZero"/>
        <c:auto val="1"/>
        <c:lblAlgn val="ctr"/>
        <c:lblOffset val="100"/>
        <c:noMultiLvlLbl val="0"/>
      </c:catAx>
      <c:valAx>
        <c:axId val="190381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error rate(%)</a:t>
                </a:r>
                <a:endParaRPr lang="zh-TW"/>
              </a:p>
            </c:rich>
          </c:tx>
          <c:layout>
            <c:manualLayout>
              <c:xMode val="edge"/>
              <c:yMode val="edge"/>
              <c:x val="2.1929824561403508E-3"/>
              <c:y val="5.9041697583478115E-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9738320"/>
        <c:crosses val="autoZero"/>
        <c:crossBetween val="between"/>
      </c:valAx>
      <c:valAx>
        <c:axId val="190381680"/>
        <c:scaling>
          <c:orientation val="minMax"/>
        </c:scaling>
        <c:delete val="0"/>
        <c:axPos val="r"/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layers</a:t>
                </a:r>
                <a:endParaRPr lang="zh-TW"/>
              </a:p>
            </c:rich>
          </c:tx>
          <c:layout>
            <c:manualLayout>
              <c:xMode val="edge"/>
              <c:yMode val="edge"/>
              <c:x val="0.89252192982456136"/>
              <c:y val="9.6008646860213272E-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90382240"/>
        <c:crosses val="max"/>
        <c:crossBetween val="between"/>
      </c:valAx>
      <c:catAx>
        <c:axId val="1903822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9038168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zh-TW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0.5434</cdr:x>
      <cdr:y>0.47977</cdr:y>
    </cdr:from>
    <cdr:to>
      <cdr:x>0.69086</cdr:x>
      <cdr:y>0.54932</cdr:y>
    </cdr:to>
    <cdr:sp macro="" textlink="">
      <cdr:nvSpPr>
        <cdr:cNvPr id="2" name="文字方塊 6"/>
        <cdr:cNvSpPr txBox="1"/>
      </cdr:nvSpPr>
      <cdr:spPr>
        <a:xfrm xmlns:a="http://schemas.openxmlformats.org/drawingml/2006/main">
          <a:off x="3764070" y="1910799"/>
          <a:ext cx="1021440" cy="27700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TW" sz="1200" dirty="0" err="1"/>
            <a:t>G</a:t>
          </a:r>
          <a:r>
            <a:rPr lang="en-US" altLang="zh-TW" sz="1200" dirty="0" err="1" smtClean="0"/>
            <a:t>oogleNet</a:t>
          </a:r>
          <a:endParaRPr lang="zh-TW" altLang="en-US" dirty="0"/>
        </a:p>
      </cdr:txBody>
    </cdr:sp>
  </cdr:relSizeAnchor>
  <cdr:relSizeAnchor xmlns:cdr="http://schemas.openxmlformats.org/drawingml/2006/chartDrawing">
    <cdr:from>
      <cdr:x>0.85847</cdr:x>
      <cdr:y>0.68518</cdr:y>
    </cdr:from>
    <cdr:to>
      <cdr:x>0.95988</cdr:x>
      <cdr:y>0.75473</cdr:y>
    </cdr:to>
    <cdr:sp macro="" textlink="">
      <cdr:nvSpPr>
        <cdr:cNvPr id="3" name="文字方塊 6"/>
        <cdr:cNvSpPr txBox="1"/>
      </cdr:nvSpPr>
      <cdr:spPr>
        <a:xfrm xmlns:a="http://schemas.openxmlformats.org/drawingml/2006/main">
          <a:off x="5946523" y="2728906"/>
          <a:ext cx="702456" cy="27700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TW" sz="1200" dirty="0" err="1" smtClean="0"/>
            <a:t>ResNet</a:t>
          </a:r>
          <a:endParaRPr lang="zh-TW" altLang="en-US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29992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22978-DDDA-4368-9B2E-95BBA8A67ED6}" type="datetimeFigureOut">
              <a:rPr lang="zh-TW" altLang="en-US" smtClean="0"/>
              <a:t>2023/9/23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29992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CFAEFC-FBAC-4E27-B0F9-165289E00B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499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29992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E8FF2-3AC0-4D92-850F-40D8DC1BCC79}" type="datetimeFigureOut">
              <a:rPr lang="zh-TW" altLang="en-US" smtClean="0"/>
              <a:t>2023/9/23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928938" y="850900"/>
            <a:ext cx="4081462" cy="2297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93934" y="3275965"/>
            <a:ext cx="7951470" cy="268033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29992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B7941-B5C3-4011-9FB6-1159F6B31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7578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928938" y="850900"/>
            <a:ext cx="4081462" cy="229711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B7941-B5C3-4011-9FB6-1159F6B31DB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7189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B7941-B5C3-4011-9FB6-1159F6B31DB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9531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928938" y="850900"/>
            <a:ext cx="4081462" cy="229711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B7941-B5C3-4011-9FB6-1159F6B31DB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8621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B7941-B5C3-4011-9FB6-1159F6B31DB6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2034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透過微分，了解變數對於輸出的影響程度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B7941-B5C3-4011-9FB6-1159F6B31DB6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5943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B7941-B5C3-4011-9FB6-1159F6B31DB6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8960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ltGray">
          <a:xfrm>
            <a:off x="11582400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11277600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9201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1" y="0"/>
            <a:ext cx="12192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 bwMode="ltGray">
          <a:xfrm>
            <a:off x="0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3" name="直線接點​​ 12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5" name="直線接點​​ 14"/>
          <p:cNvCxnSpPr/>
          <p:nvPr/>
        </p:nvCxnSpPr>
        <p:spPr bwMode="white">
          <a:xfrm>
            <a:off x="121920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1" y="5631204"/>
            <a:ext cx="18288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29303" y="1600202"/>
            <a:ext cx="8468548" cy="2680127"/>
          </a:xfrm>
        </p:spPr>
        <p:txBody>
          <a:bodyPr rtlCol="0">
            <a:noAutofit/>
          </a:bodyPr>
          <a:lstStyle>
            <a:lvl1pPr>
              <a:defRPr sz="405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29301" y="4344917"/>
            <a:ext cx="7518400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BEE1D24-97AF-452C-9908-FCD24AA8B9C4}" type="datetime2">
              <a:rPr lang="zh-TW" altLang="en-US" smtClean="0"/>
              <a:pPr/>
              <a:t>2023年9月23日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191" y="6356353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819" y="116632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2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CE46B0-F473-449A-B31D-B97A729DF96A}" type="datetime2">
              <a:rPr lang="zh-TW" altLang="en-US" smtClean="0"/>
              <a:pPr/>
              <a:t>2023年9月23日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‹#›</a:t>
            </a:fld>
            <a:endParaRPr lang="en-US" dirty="0">
              <a:ea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98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1" name="直線接點 10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​​ 11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337" y="898065"/>
            <a:ext cx="336023" cy="294173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98" tIns="34299" rIns="68598" bIns="3429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9602112" y="685800"/>
            <a:ext cx="1787992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dirty="0"/>
              <a:t>按一下以編輯母片</a:t>
            </a:r>
            <a:r>
              <a:rPr lang="zh-TW" altLang="en-US" dirty="0" smtClean="0"/>
              <a:t>標題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599030" y="685800"/>
            <a:ext cx="7850644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A4782A2-0879-41DC-8E75-FA3C9CCBBA68}" type="datetime2">
              <a:rPr lang="zh-TW" altLang="en-US" smtClean="0"/>
              <a:pPr/>
              <a:t>2023年9月23日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‹#›</a:t>
            </a:fld>
            <a:endParaRPr lang="en-US" dirty="0">
              <a:ea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61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609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E91F04-D044-41B7-860D-08EA8B1AA432}" type="datetime2">
              <a:rPr lang="zh-TW" altLang="en-US" smtClean="0"/>
              <a:pPr/>
              <a:t>2023年9月23日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‹#›</a:t>
            </a:fld>
            <a:endParaRPr lang="en-US" dirty="0">
              <a:ea typeface="Segoe UI" panose="020B0502040204020203" pitchFamily="34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781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5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82400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7600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469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0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2" name="直線接點 21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3" name="直線接點​​ 22"/>
          <p:cNvCxnSpPr/>
          <p:nvPr/>
        </p:nvCxnSpPr>
        <p:spPr bwMode="white">
          <a:xfrm>
            <a:off x="1216469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82400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7600" y="0"/>
            <a:ext cx="3048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92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1" y="0"/>
            <a:ext cx="12192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0" y="0"/>
            <a:ext cx="12192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1" name="直線接點 30"/>
          <p:cNvCxnSpPr/>
          <p:nvPr/>
        </p:nvCxnSpPr>
        <p:spPr bwMode="white">
          <a:xfrm>
            <a:off x="11576308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469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3" name="直線接點 32"/>
          <p:cNvCxnSpPr/>
          <p:nvPr/>
        </p:nvCxnSpPr>
        <p:spPr bwMode="white">
          <a:xfrm>
            <a:off x="1219201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9029" y="1600201"/>
            <a:ext cx="8460403" cy="2654064"/>
          </a:xfrm>
        </p:spPr>
        <p:txBody>
          <a:bodyPr rtlCol="0" anchor="b">
            <a:normAutofit/>
          </a:bodyPr>
          <a:lstStyle>
            <a:lvl1pPr algn="l">
              <a:defRPr sz="4051" b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9031" y="4259998"/>
            <a:ext cx="7266515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C88BC1A-1ADD-4516-A6FA-9CA48C444AA6}" type="datetime2">
              <a:rPr lang="zh-TW" altLang="en-US" smtClean="0"/>
              <a:pPr/>
              <a:t>2023年9月23日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349" y="6356353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‹#›</a:t>
            </a:fld>
            <a:endParaRPr lang="en-US" dirty="0">
              <a:ea typeface="Segoe UI" panose="020B0502040204020203" pitchFamily="34" charset="0"/>
            </a:endParaRPr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696" y="692696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68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301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93851" y="1600200"/>
            <a:ext cx="4815840" cy="4572000"/>
          </a:xfrm>
        </p:spPr>
        <p:txBody>
          <a:bodyPr rtlCol="0"/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63360" y="1600200"/>
            <a:ext cx="4815840" cy="4572000"/>
          </a:xfrm>
        </p:spPr>
        <p:txBody>
          <a:bodyPr rtlCol="0"/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 baseline="0"/>
            </a:lvl6pPr>
            <a:lvl7pPr>
              <a:defRPr sz="1350" baseline="0"/>
            </a:lvl7pPr>
            <a:lvl8pPr>
              <a:defRPr sz="1350" baseline="0"/>
            </a:lvl8pPr>
            <a:lvl9pPr>
              <a:defRPr sz="135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32EFAA0-412B-4CDA-BF7E-4CD81AF93DCF}" type="datetime2">
              <a:rPr lang="zh-TW" altLang="en-US" smtClean="0"/>
              <a:pPr/>
              <a:t>2023年9月23日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‹#›</a:t>
            </a:fld>
            <a:endParaRPr lang="en-US" dirty="0">
              <a:ea typeface="Segoe UI" panose="020B0502040204020203" pitchFamily="34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0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301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2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593851" y="2514708"/>
            <a:ext cx="4815840" cy="365749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 baseline="0"/>
            </a:lvl8pPr>
            <a:lvl9pPr>
              <a:defRPr sz="12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59058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59058" y="2514600"/>
            <a:ext cx="4820143" cy="365556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F20B265-170A-4695-B0E3-638953AF3093}" type="datetime2">
              <a:rPr lang="zh-TW" altLang="en-US" smtClean="0"/>
              <a:pPr/>
              <a:t>2023年9月23日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‹#›</a:t>
            </a:fld>
            <a:endParaRPr lang="en-US" dirty="0">
              <a:ea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39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301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5686EB-6CAB-4728-BC07-6A243664D983}" type="datetime2">
              <a:rPr lang="zh-TW" altLang="en-US" smtClean="0"/>
              <a:pPr/>
              <a:t>2023年9月23日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‹#›</a:t>
            </a:fld>
            <a:endParaRPr lang="en-US" dirty="0">
              <a:ea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79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ltGray">
          <a:xfrm>
            <a:off x="626403" y="0"/>
            <a:ext cx="30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直線接點​​ 6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 bwMode="gray">
          <a:xfrm>
            <a:off x="10972800" y="0"/>
            <a:ext cx="92286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black">
          <a:xfrm>
            <a:off x="11895661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A67C8A8-5D14-46D7-9EA9-D217E30519F9}" type="datetime2">
              <a:rPr lang="zh-TW" altLang="en-US" smtClean="0"/>
              <a:pPr/>
              <a:t>2023年9月23日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‹#›</a:t>
            </a:fld>
            <a:endParaRPr lang="en-US" dirty="0">
              <a:ea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73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gray">
          <a:xfrm>
            <a:off x="621955" y="0"/>
            <a:ext cx="414879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62195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white"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101" b="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181600" y="482600"/>
            <a:ext cx="6197600" cy="5689600"/>
          </a:xfrm>
        </p:spPr>
        <p:txBody>
          <a:bodyPr rtlCol="0">
            <a:normAutofit/>
          </a:bodyPr>
          <a:lstStyle>
            <a:lvl1pPr>
              <a:defRPr sz="210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5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35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35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 baseline="0"/>
            </a:lvl8pPr>
            <a:lvl9pPr>
              <a:defRPr sz="135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 bwMode="white"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58DCB90-D45B-4EEB-95EF-58798D5539DF}" type="datetime2">
              <a:rPr lang="zh-TW" altLang="en-US" smtClean="0"/>
              <a:pPr/>
              <a:t>2023年9月23日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‹#›</a:t>
            </a:fld>
            <a:endParaRPr lang="en-US" dirty="0">
              <a:ea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372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4876800" y="0"/>
            <a:ext cx="7018861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101" b="0" cap="all" baseline="0">
                <a:solidFill>
                  <a:schemeClr val="tx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 bwMode="auto">
          <a:xfrm>
            <a:off x="5181600" y="482600"/>
            <a:ext cx="6197600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101"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EA5BDA3-55C7-41F4-B5C7-3BDDDE43E98E}" type="datetime2">
              <a:rPr lang="zh-TW" altLang="en-US" smtClean="0"/>
              <a:pPr/>
              <a:t>2023年9月23日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‹#›</a:t>
            </a:fld>
            <a:endParaRPr lang="en-US" dirty="0">
              <a:ea typeface="Segoe UI" panose="020B0502040204020203" pitchFamily="34" charset="0"/>
            </a:endParaRPr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1188296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02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​​ 14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93852" y="177802"/>
            <a:ext cx="9785349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2" y="1600200"/>
            <a:ext cx="9785349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5028922" y="6356353"/>
            <a:ext cx="13718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77832FB-C6E3-4E1D-A0D2-65305D9CB2C9}" type="datetime2">
              <a:rPr lang="zh-TW" altLang="en-US" smtClean="0"/>
              <a:pPr/>
              <a:t>2023年9月23日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597653" y="6356353"/>
            <a:ext cx="397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769601" y="6356353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‹#›</a:t>
            </a:fld>
            <a:endParaRPr lang="en-US" dirty="0">
              <a:ea typeface="Segoe UI" panose="020B0502040204020203" pitchFamily="34" charset="0"/>
            </a:endParaRPr>
          </a:p>
        </p:txBody>
      </p:sp>
      <p:grpSp>
        <p:nvGrpSpPr>
          <p:cNvPr id="18" name="群組 17"/>
          <p:cNvGrpSpPr/>
          <p:nvPr userDrawn="1"/>
        </p:nvGrpSpPr>
        <p:grpSpPr>
          <a:xfrm>
            <a:off x="11051765" y="5978570"/>
            <a:ext cx="1065812" cy="879431"/>
            <a:chOff x="8288823" y="5978569"/>
            <a:chExt cx="799359" cy="879431"/>
          </a:xfrm>
        </p:grpSpPr>
        <p:sp>
          <p:nvSpPr>
            <p:cNvPr id="19" name="Shape 5"/>
            <p:cNvSpPr/>
            <p:nvPr userDrawn="1"/>
          </p:nvSpPr>
          <p:spPr>
            <a:xfrm>
              <a:off x="8480989" y="5978569"/>
              <a:ext cx="456398" cy="879431"/>
            </a:xfrm>
            <a:prstGeom prst="round2SameRect">
              <a:avLst/>
            </a:prstGeom>
            <a:solidFill>
              <a:schemeClr val="accent6">
                <a:lumOff val="-8741"/>
              </a:schemeClr>
            </a:solidFill>
            <a:ln w="12700"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  <p:sp>
          <p:nvSpPr>
            <p:cNvPr id="20" name="Shape 6"/>
            <p:cNvSpPr/>
            <p:nvPr userDrawn="1"/>
          </p:nvSpPr>
          <p:spPr>
            <a:xfrm>
              <a:off x="8631784" y="6179467"/>
              <a:ext cx="456398" cy="678533"/>
            </a:xfrm>
            <a:prstGeom prst="round2SameRect">
              <a:avLst/>
            </a:prstGeom>
            <a:blipFill>
              <a:blip r:embed="rId14"/>
              <a:srcRect/>
              <a:stretch>
                <a:fillRect/>
              </a:stretch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  <p:sp>
          <p:nvSpPr>
            <p:cNvPr id="21" name="Shape 7"/>
            <p:cNvSpPr/>
            <p:nvPr userDrawn="1"/>
          </p:nvSpPr>
          <p:spPr>
            <a:xfrm>
              <a:off x="8288823" y="6087370"/>
              <a:ext cx="456398" cy="770630"/>
            </a:xfrm>
            <a:prstGeom prst="round2SameRect">
              <a:avLst/>
            </a:prstGeom>
            <a:blipFill>
              <a:blip r:embed="rId15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509536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7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sz="2701" kern="1200">
          <a:solidFill>
            <a:schemeClr val="tx1">
              <a:lumMod val="7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185215" indent="-185215" algn="l" defTabSz="685983" rtl="0" eaLnBrk="1" latinLnBrk="0" hangingPunct="1">
        <a:lnSpc>
          <a:spcPct val="90000"/>
        </a:lnSpc>
        <a:spcBef>
          <a:spcPts val="1050"/>
        </a:spcBef>
        <a:buFont typeface="Euphemia" pitchFamily="34" charset="0"/>
        <a:buChar char="›"/>
        <a:defRPr sz="2101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459609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734002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sz="15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008395" indent="-185215" algn="l" defTabSz="685983" rtl="0" eaLnBrk="1" latinLnBrk="0" hangingPunct="1">
        <a:lnSpc>
          <a:spcPct val="90000"/>
        </a:lnSpc>
        <a:spcBef>
          <a:spcPts val="450"/>
        </a:spcBef>
        <a:buFont typeface="Arial" pitchFamily="34" charset="0"/>
        <a:buChar char="–"/>
        <a:defRPr sz="135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282788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sz="135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557181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831574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105967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380361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511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26" Type="http://schemas.openxmlformats.org/officeDocument/2006/relationships/image" Target="../media/image50.png"/><Relationship Id="rId3" Type="http://schemas.openxmlformats.org/officeDocument/2006/relationships/image" Target="../media/image270.png"/><Relationship Id="rId21" Type="http://schemas.openxmlformats.org/officeDocument/2006/relationships/image" Target="../media/image45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5" Type="http://schemas.openxmlformats.org/officeDocument/2006/relationships/image" Target="../media/image49.png"/><Relationship Id="rId33" Type="http://schemas.openxmlformats.org/officeDocument/2006/relationships/image" Target="../media/image26.png"/><Relationship Id="rId2" Type="http://schemas.openxmlformats.org/officeDocument/2006/relationships/image" Target="../media/image260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29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24" Type="http://schemas.openxmlformats.org/officeDocument/2006/relationships/image" Target="../media/image48.png"/><Relationship Id="rId32" Type="http://schemas.openxmlformats.org/officeDocument/2006/relationships/image" Target="../media/image2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28" Type="http://schemas.openxmlformats.org/officeDocument/2006/relationships/image" Target="../media/image24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31" Type="http://schemas.openxmlformats.org/officeDocument/2006/relationships/image" Target="../media/image55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46.png"/><Relationship Id="rId27" Type="http://schemas.openxmlformats.org/officeDocument/2006/relationships/image" Target="../media/image51.png"/><Relationship Id="rId30" Type="http://schemas.openxmlformats.org/officeDocument/2006/relationships/image" Target="../media/image54.png"/><Relationship Id="rId8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0.png"/><Relationship Id="rId26" Type="http://schemas.openxmlformats.org/officeDocument/2006/relationships/image" Target="../media/image62.png"/><Relationship Id="rId3" Type="http://schemas.openxmlformats.org/officeDocument/2006/relationships/image" Target="../media/image270.png"/><Relationship Id="rId21" Type="http://schemas.openxmlformats.org/officeDocument/2006/relationships/image" Target="../media/image60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0.png"/><Relationship Id="rId25" Type="http://schemas.openxmlformats.org/officeDocument/2006/relationships/image" Target="../media/image490.png"/><Relationship Id="rId2" Type="http://schemas.openxmlformats.org/officeDocument/2006/relationships/image" Target="../media/image260.png"/><Relationship Id="rId16" Type="http://schemas.openxmlformats.org/officeDocument/2006/relationships/image" Target="../media/image400.png"/><Relationship Id="rId20" Type="http://schemas.openxmlformats.org/officeDocument/2006/relationships/image" Target="../media/image59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24" Type="http://schemas.openxmlformats.org/officeDocument/2006/relationships/image" Target="../media/image48.png"/><Relationship Id="rId5" Type="http://schemas.openxmlformats.org/officeDocument/2006/relationships/image" Target="../media/image29.png"/><Relationship Id="rId15" Type="http://schemas.openxmlformats.org/officeDocument/2006/relationships/image" Target="../media/image390.png"/><Relationship Id="rId23" Type="http://schemas.openxmlformats.org/officeDocument/2006/relationships/image" Target="../media/image47.png"/><Relationship Id="rId28" Type="http://schemas.openxmlformats.org/officeDocument/2006/relationships/image" Target="../media/image24.png"/><Relationship Id="rId10" Type="http://schemas.openxmlformats.org/officeDocument/2006/relationships/image" Target="../media/image34.png"/><Relationship Id="rId19" Type="http://schemas.openxmlformats.org/officeDocument/2006/relationships/image" Target="../media/image58.png"/><Relationship Id="rId31" Type="http://schemas.openxmlformats.org/officeDocument/2006/relationships/image" Target="../media/image65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61.png"/><Relationship Id="rId27" Type="http://schemas.openxmlformats.org/officeDocument/2006/relationships/image" Target="../media/image51.png"/><Relationship Id="rId30" Type="http://schemas.openxmlformats.org/officeDocument/2006/relationships/image" Target="../media/image6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0.png"/><Relationship Id="rId13" Type="http://schemas.openxmlformats.org/officeDocument/2006/relationships/image" Target="../media/image70.png"/><Relationship Id="rId18" Type="http://schemas.openxmlformats.org/officeDocument/2006/relationships/image" Target="../media/image42.png"/><Relationship Id="rId26" Type="http://schemas.openxmlformats.org/officeDocument/2006/relationships/image" Target="../media/image52.png"/><Relationship Id="rId3" Type="http://schemas.openxmlformats.org/officeDocument/2006/relationships/image" Target="../media/image600.png"/><Relationship Id="rId7" Type="http://schemas.openxmlformats.org/officeDocument/2006/relationships/image" Target="../media/image640.png"/><Relationship Id="rId12" Type="http://schemas.openxmlformats.org/officeDocument/2006/relationships/image" Target="../media/image69.png"/><Relationship Id="rId17" Type="http://schemas.openxmlformats.org/officeDocument/2006/relationships/image" Target="../media/image72.png"/><Relationship Id="rId25" Type="http://schemas.openxmlformats.org/officeDocument/2006/relationships/image" Target="../media/image27.png"/><Relationship Id="rId2" Type="http://schemas.openxmlformats.org/officeDocument/2006/relationships/image" Target="../media/image590.png"/><Relationship Id="rId16" Type="http://schemas.openxmlformats.org/officeDocument/2006/relationships/image" Target="../media/image40.png"/><Relationship Id="rId20" Type="http://schemas.openxmlformats.org/officeDocument/2006/relationships/image" Target="../media/image73.png"/><Relationship Id="rId29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0.png"/><Relationship Id="rId11" Type="http://schemas.openxmlformats.org/officeDocument/2006/relationships/image" Target="../media/image68.png"/><Relationship Id="rId24" Type="http://schemas.openxmlformats.org/officeDocument/2006/relationships/image" Target="../media/image78.png"/><Relationship Id="rId32" Type="http://schemas.openxmlformats.org/officeDocument/2006/relationships/image" Target="../media/image56.png"/><Relationship Id="rId5" Type="http://schemas.openxmlformats.org/officeDocument/2006/relationships/image" Target="../media/image620.png"/><Relationship Id="rId15" Type="http://schemas.openxmlformats.org/officeDocument/2006/relationships/image" Target="../media/image39.png"/><Relationship Id="rId23" Type="http://schemas.openxmlformats.org/officeDocument/2006/relationships/image" Target="../media/image77.png"/><Relationship Id="rId28" Type="http://schemas.openxmlformats.org/officeDocument/2006/relationships/image" Target="../media/image75.png"/><Relationship Id="rId10" Type="http://schemas.openxmlformats.org/officeDocument/2006/relationships/image" Target="../media/image67.png"/><Relationship Id="rId19" Type="http://schemas.openxmlformats.org/officeDocument/2006/relationships/image" Target="../media/image58.png"/><Relationship Id="rId31" Type="http://schemas.openxmlformats.org/officeDocument/2006/relationships/image" Target="../media/image520.png"/><Relationship Id="rId4" Type="http://schemas.openxmlformats.org/officeDocument/2006/relationships/image" Target="../media/image610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Relationship Id="rId27" Type="http://schemas.openxmlformats.org/officeDocument/2006/relationships/image" Target="../media/image81.png"/><Relationship Id="rId30" Type="http://schemas.openxmlformats.org/officeDocument/2006/relationships/image" Target="../media/image27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0.png"/><Relationship Id="rId13" Type="http://schemas.openxmlformats.org/officeDocument/2006/relationships/image" Target="../media/image70.png"/><Relationship Id="rId39" Type="http://schemas.openxmlformats.org/officeDocument/2006/relationships/image" Target="../media/image58.png"/><Relationship Id="rId34" Type="http://schemas.openxmlformats.org/officeDocument/2006/relationships/image" Target="../media/image590.png"/><Relationship Id="rId3" Type="http://schemas.openxmlformats.org/officeDocument/2006/relationships/image" Target="../media/image600.png"/><Relationship Id="rId42" Type="http://schemas.openxmlformats.org/officeDocument/2006/relationships/image" Target="../media/image85.png"/><Relationship Id="rId33" Type="http://schemas.openxmlformats.org/officeDocument/2006/relationships/image" Target="../media/image74.png"/><Relationship Id="rId7" Type="http://schemas.openxmlformats.org/officeDocument/2006/relationships/image" Target="../media/image640.png"/><Relationship Id="rId12" Type="http://schemas.openxmlformats.org/officeDocument/2006/relationships/image" Target="../media/image69.png"/><Relationship Id="rId38" Type="http://schemas.openxmlformats.org/officeDocument/2006/relationships/image" Target="../media/image42.png"/><Relationship Id="rId2" Type="http://schemas.openxmlformats.org/officeDocument/2006/relationships/notesSlide" Target="../notesSlides/notesSlide4.xml"/><Relationship Id="rId41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79.png"/><Relationship Id="rId6" Type="http://schemas.openxmlformats.org/officeDocument/2006/relationships/image" Target="../media/image630.png"/><Relationship Id="rId11" Type="http://schemas.openxmlformats.org/officeDocument/2006/relationships/image" Target="../media/image68.png"/><Relationship Id="rId37" Type="http://schemas.openxmlformats.org/officeDocument/2006/relationships/image" Target="../media/image41.png"/><Relationship Id="rId24" Type="http://schemas.openxmlformats.org/officeDocument/2006/relationships/image" Target="../media/image78.png"/><Relationship Id="rId40" Type="http://schemas.openxmlformats.org/officeDocument/2006/relationships/image" Target="../media/image27.png"/><Relationship Id="rId5" Type="http://schemas.openxmlformats.org/officeDocument/2006/relationships/image" Target="../media/image620.png"/><Relationship Id="rId36" Type="http://schemas.openxmlformats.org/officeDocument/2006/relationships/image" Target="../media/image40.png"/><Relationship Id="rId23" Type="http://schemas.openxmlformats.org/officeDocument/2006/relationships/image" Target="../media/image77.png"/><Relationship Id="rId31" Type="http://schemas.openxmlformats.org/officeDocument/2006/relationships/image" Target="../media/image57.png"/><Relationship Id="rId10" Type="http://schemas.openxmlformats.org/officeDocument/2006/relationships/image" Target="../media/image67.png"/><Relationship Id="rId44" Type="http://schemas.openxmlformats.org/officeDocument/2006/relationships/image" Target="../media/image82.png"/><Relationship Id="rId30" Type="http://schemas.openxmlformats.org/officeDocument/2006/relationships/image" Target="../media/image102.png"/><Relationship Id="rId4" Type="http://schemas.openxmlformats.org/officeDocument/2006/relationships/image" Target="../media/image610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Relationship Id="rId35" Type="http://schemas.openxmlformats.org/officeDocument/2006/relationships/image" Target="../media/image39.png"/><Relationship Id="rId27" Type="http://schemas.openxmlformats.org/officeDocument/2006/relationships/image" Target="../media/image81.png"/><Relationship Id="rId43" Type="http://schemas.openxmlformats.org/officeDocument/2006/relationships/image" Target="../media/image8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0.png"/><Relationship Id="rId13" Type="http://schemas.openxmlformats.org/officeDocument/2006/relationships/image" Target="../media/image70.png"/><Relationship Id="rId39" Type="http://schemas.openxmlformats.org/officeDocument/2006/relationships/image" Target="../media/image42.png"/><Relationship Id="rId3" Type="http://schemas.openxmlformats.org/officeDocument/2006/relationships/image" Target="../media/image74.png"/><Relationship Id="rId34" Type="http://schemas.openxmlformats.org/officeDocument/2006/relationships/image" Target="../media/image590.png"/><Relationship Id="rId42" Type="http://schemas.openxmlformats.org/officeDocument/2006/relationships/image" Target="../media/image80.png"/><Relationship Id="rId33" Type="http://schemas.openxmlformats.org/officeDocument/2006/relationships/image" Target="../media/image83.png"/><Relationship Id="rId7" Type="http://schemas.openxmlformats.org/officeDocument/2006/relationships/image" Target="../media/image640.png"/><Relationship Id="rId12" Type="http://schemas.openxmlformats.org/officeDocument/2006/relationships/image" Target="../media/image69.png"/><Relationship Id="rId38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41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820.png"/><Relationship Id="rId6" Type="http://schemas.openxmlformats.org/officeDocument/2006/relationships/image" Target="../media/image630.png"/><Relationship Id="rId11" Type="http://schemas.openxmlformats.org/officeDocument/2006/relationships/image" Target="../media/image68.png"/><Relationship Id="rId37" Type="http://schemas.openxmlformats.org/officeDocument/2006/relationships/image" Target="../media/image40.png"/><Relationship Id="rId40" Type="http://schemas.openxmlformats.org/officeDocument/2006/relationships/image" Target="../media/image58.png"/><Relationship Id="rId24" Type="http://schemas.openxmlformats.org/officeDocument/2006/relationships/image" Target="../media/image78.png"/><Relationship Id="rId45" Type="http://schemas.openxmlformats.org/officeDocument/2006/relationships/image" Target="../media/image84.png"/><Relationship Id="rId5" Type="http://schemas.openxmlformats.org/officeDocument/2006/relationships/image" Target="../media/image620.png"/><Relationship Id="rId36" Type="http://schemas.openxmlformats.org/officeDocument/2006/relationships/image" Target="../media/image39.png"/><Relationship Id="rId23" Type="http://schemas.openxmlformats.org/officeDocument/2006/relationships/image" Target="../media/image77.png"/><Relationship Id="rId31" Type="http://schemas.openxmlformats.org/officeDocument/2006/relationships/image" Target="../media/image102.png"/><Relationship Id="rId10" Type="http://schemas.openxmlformats.org/officeDocument/2006/relationships/image" Target="../media/image67.png"/><Relationship Id="rId44" Type="http://schemas.openxmlformats.org/officeDocument/2006/relationships/image" Target="../media/image89.png"/><Relationship Id="rId35" Type="http://schemas.openxmlformats.org/officeDocument/2006/relationships/image" Target="../media/image600.png"/><Relationship Id="rId4" Type="http://schemas.openxmlformats.org/officeDocument/2006/relationships/image" Target="../media/image610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Relationship Id="rId27" Type="http://schemas.openxmlformats.org/officeDocument/2006/relationships/image" Target="../media/image81.png"/><Relationship Id="rId43" Type="http://schemas.openxmlformats.org/officeDocument/2006/relationships/image" Target="../media/image8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0.png"/><Relationship Id="rId13" Type="http://schemas.openxmlformats.org/officeDocument/2006/relationships/image" Target="../media/image70.png"/><Relationship Id="rId39" Type="http://schemas.openxmlformats.org/officeDocument/2006/relationships/image" Target="../media/image58.png"/><Relationship Id="rId34" Type="http://schemas.openxmlformats.org/officeDocument/2006/relationships/image" Target="../media/image590.png"/><Relationship Id="rId3" Type="http://schemas.openxmlformats.org/officeDocument/2006/relationships/image" Target="../media/image600.png"/><Relationship Id="rId42" Type="http://schemas.openxmlformats.org/officeDocument/2006/relationships/image" Target="../media/image900.png"/><Relationship Id="rId33" Type="http://schemas.openxmlformats.org/officeDocument/2006/relationships/image" Target="../media/image87.png"/><Relationship Id="rId7" Type="http://schemas.openxmlformats.org/officeDocument/2006/relationships/image" Target="../media/image640.png"/><Relationship Id="rId12" Type="http://schemas.openxmlformats.org/officeDocument/2006/relationships/image" Target="../media/image69.png"/><Relationship Id="rId38" Type="http://schemas.openxmlformats.org/officeDocument/2006/relationships/image" Target="../media/image42.png"/><Relationship Id="rId2" Type="http://schemas.openxmlformats.org/officeDocument/2006/relationships/image" Target="../media/image74.png"/><Relationship Id="rId41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840.png"/><Relationship Id="rId6" Type="http://schemas.openxmlformats.org/officeDocument/2006/relationships/image" Target="../media/image630.png"/><Relationship Id="rId11" Type="http://schemas.openxmlformats.org/officeDocument/2006/relationships/image" Target="../media/image68.png"/><Relationship Id="rId37" Type="http://schemas.openxmlformats.org/officeDocument/2006/relationships/image" Target="../media/image41.png"/><Relationship Id="rId24" Type="http://schemas.openxmlformats.org/officeDocument/2006/relationships/image" Target="../media/image78.png"/><Relationship Id="rId40" Type="http://schemas.openxmlformats.org/officeDocument/2006/relationships/image" Target="../media/image90.png"/><Relationship Id="rId5" Type="http://schemas.openxmlformats.org/officeDocument/2006/relationships/image" Target="../media/image620.png"/><Relationship Id="rId36" Type="http://schemas.openxmlformats.org/officeDocument/2006/relationships/image" Target="../media/image40.png"/><Relationship Id="rId23" Type="http://schemas.openxmlformats.org/officeDocument/2006/relationships/image" Target="../media/image77.png"/><Relationship Id="rId31" Type="http://schemas.openxmlformats.org/officeDocument/2006/relationships/image" Target="../media/image108.png"/><Relationship Id="rId10" Type="http://schemas.openxmlformats.org/officeDocument/2006/relationships/image" Target="../media/image67.png"/><Relationship Id="rId4" Type="http://schemas.openxmlformats.org/officeDocument/2006/relationships/image" Target="../media/image610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Relationship Id="rId35" Type="http://schemas.openxmlformats.org/officeDocument/2006/relationships/image" Target="../media/image39.png"/><Relationship Id="rId27" Type="http://schemas.openxmlformats.org/officeDocument/2006/relationships/image" Target="../media/image81.png"/><Relationship Id="rId43" Type="http://schemas.openxmlformats.org/officeDocument/2006/relationships/image" Target="../media/image89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image" Target="../media/image110.png"/><Relationship Id="rId3" Type="http://schemas.openxmlformats.org/officeDocument/2006/relationships/image" Target="../media/image98.png"/><Relationship Id="rId7" Type="http://schemas.openxmlformats.org/officeDocument/2006/relationships/image" Target="../media/image103.png"/><Relationship Id="rId12" Type="http://schemas.openxmlformats.org/officeDocument/2006/relationships/image" Target="../media/image109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11" Type="http://schemas.openxmlformats.org/officeDocument/2006/relationships/image" Target="../media/image107.png"/><Relationship Id="rId5" Type="http://schemas.openxmlformats.org/officeDocument/2006/relationships/image" Target="../media/image100.png"/><Relationship Id="rId15" Type="http://schemas.openxmlformats.org/officeDocument/2006/relationships/image" Target="../media/image112.png"/><Relationship Id="rId10" Type="http://schemas.openxmlformats.org/officeDocument/2006/relationships/image" Target="../media/image106.png"/><Relationship Id="rId4" Type="http://schemas.openxmlformats.org/officeDocument/2006/relationships/image" Target="../media/image99.png"/><Relationship Id="rId9" Type="http://schemas.openxmlformats.org/officeDocument/2006/relationships/image" Target="../media/image105.png"/><Relationship Id="rId14" Type="http://schemas.openxmlformats.org/officeDocument/2006/relationships/image" Target="../media/image1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23.png"/><Relationship Id="rId18" Type="http://schemas.openxmlformats.org/officeDocument/2006/relationships/image" Target="../media/image138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12" Type="http://schemas.openxmlformats.org/officeDocument/2006/relationships/image" Target="../media/image122.png"/><Relationship Id="rId17" Type="http://schemas.openxmlformats.org/officeDocument/2006/relationships/image" Target="../media/image960.png"/><Relationship Id="rId2" Type="http://schemas.openxmlformats.org/officeDocument/2006/relationships/image" Target="../media/image113.png"/><Relationship Id="rId16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11" Type="http://schemas.openxmlformats.org/officeDocument/2006/relationships/image" Target="../media/image121.png"/><Relationship Id="rId5" Type="http://schemas.openxmlformats.org/officeDocument/2006/relationships/image" Target="../media/image116.png"/><Relationship Id="rId15" Type="http://schemas.openxmlformats.org/officeDocument/2006/relationships/image" Target="../media/image135.png"/><Relationship Id="rId10" Type="http://schemas.openxmlformats.org/officeDocument/2006/relationships/image" Target="../media/image120.png"/><Relationship Id="rId19" Type="http://schemas.openxmlformats.org/officeDocument/2006/relationships/image" Target="../media/image125.png"/><Relationship Id="rId4" Type="http://schemas.openxmlformats.org/officeDocument/2006/relationships/image" Target="../media/image115.png"/><Relationship Id="rId9" Type="http://schemas.openxmlformats.org/officeDocument/2006/relationships/image" Target="../media/image105.png"/><Relationship Id="rId14" Type="http://schemas.openxmlformats.org/officeDocument/2006/relationships/image" Target="../media/image12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23.png"/><Relationship Id="rId18" Type="http://schemas.openxmlformats.org/officeDocument/2006/relationships/image" Target="../media/image126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12" Type="http://schemas.openxmlformats.org/officeDocument/2006/relationships/image" Target="../media/image122.png"/><Relationship Id="rId17" Type="http://schemas.openxmlformats.org/officeDocument/2006/relationships/image" Target="../media/image960.png"/><Relationship Id="rId2" Type="http://schemas.openxmlformats.org/officeDocument/2006/relationships/image" Target="../media/image113.png"/><Relationship Id="rId16" Type="http://schemas.openxmlformats.org/officeDocument/2006/relationships/image" Target="../media/image136.png"/><Relationship Id="rId20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11" Type="http://schemas.openxmlformats.org/officeDocument/2006/relationships/image" Target="../media/image121.png"/><Relationship Id="rId5" Type="http://schemas.openxmlformats.org/officeDocument/2006/relationships/image" Target="../media/image116.png"/><Relationship Id="rId15" Type="http://schemas.openxmlformats.org/officeDocument/2006/relationships/image" Target="../media/image135.png"/><Relationship Id="rId10" Type="http://schemas.openxmlformats.org/officeDocument/2006/relationships/image" Target="../media/image120.png"/><Relationship Id="rId19" Type="http://schemas.openxmlformats.org/officeDocument/2006/relationships/image" Target="../media/image127.png"/><Relationship Id="rId4" Type="http://schemas.openxmlformats.org/officeDocument/2006/relationships/image" Target="../media/image115.png"/><Relationship Id="rId9" Type="http://schemas.openxmlformats.org/officeDocument/2006/relationships/image" Target="../media/image105.png"/><Relationship Id="rId14" Type="http://schemas.openxmlformats.org/officeDocument/2006/relationships/image" Target="../media/image12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23.png"/><Relationship Id="rId18" Type="http://schemas.openxmlformats.org/officeDocument/2006/relationships/image" Target="../media/image130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12" Type="http://schemas.openxmlformats.org/officeDocument/2006/relationships/image" Target="../media/image122.png"/><Relationship Id="rId17" Type="http://schemas.openxmlformats.org/officeDocument/2006/relationships/image" Target="../media/image129.png"/><Relationship Id="rId2" Type="http://schemas.openxmlformats.org/officeDocument/2006/relationships/image" Target="../media/image113.png"/><Relationship Id="rId16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11" Type="http://schemas.openxmlformats.org/officeDocument/2006/relationships/image" Target="../media/image121.png"/><Relationship Id="rId5" Type="http://schemas.openxmlformats.org/officeDocument/2006/relationships/image" Target="../media/image116.png"/><Relationship Id="rId15" Type="http://schemas.openxmlformats.org/officeDocument/2006/relationships/image" Target="../media/image143.png"/><Relationship Id="rId10" Type="http://schemas.openxmlformats.org/officeDocument/2006/relationships/image" Target="../media/image120.png"/><Relationship Id="rId4" Type="http://schemas.openxmlformats.org/officeDocument/2006/relationships/image" Target="../media/image115.png"/><Relationship Id="rId9" Type="http://schemas.openxmlformats.org/officeDocument/2006/relationships/image" Target="../media/image105.png"/><Relationship Id="rId14" Type="http://schemas.openxmlformats.org/officeDocument/2006/relationships/image" Target="../media/image12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23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12" Type="http://schemas.openxmlformats.org/officeDocument/2006/relationships/image" Target="../media/image122.png"/><Relationship Id="rId17" Type="http://schemas.openxmlformats.org/officeDocument/2006/relationships/image" Target="../media/image133.png"/><Relationship Id="rId2" Type="http://schemas.openxmlformats.org/officeDocument/2006/relationships/image" Target="../media/image113.png"/><Relationship Id="rId16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11" Type="http://schemas.openxmlformats.org/officeDocument/2006/relationships/image" Target="../media/image121.png"/><Relationship Id="rId5" Type="http://schemas.openxmlformats.org/officeDocument/2006/relationships/image" Target="../media/image116.png"/><Relationship Id="rId15" Type="http://schemas.openxmlformats.org/officeDocument/2006/relationships/image" Target="../media/image131.png"/><Relationship Id="rId10" Type="http://schemas.openxmlformats.org/officeDocument/2006/relationships/image" Target="../media/image120.png"/><Relationship Id="rId4" Type="http://schemas.openxmlformats.org/officeDocument/2006/relationships/image" Target="../media/image115.png"/><Relationship Id="rId9" Type="http://schemas.openxmlformats.org/officeDocument/2006/relationships/image" Target="../media/image105.png"/><Relationship Id="rId14" Type="http://schemas.openxmlformats.org/officeDocument/2006/relationships/image" Target="../media/image12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122.png"/><Relationship Id="rId18" Type="http://schemas.openxmlformats.org/officeDocument/2006/relationships/image" Target="../media/image137.png"/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12" Type="http://schemas.openxmlformats.org/officeDocument/2006/relationships/image" Target="../media/image121.png"/><Relationship Id="rId17" Type="http://schemas.openxmlformats.org/officeDocument/2006/relationships/image" Target="../media/image13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11" Type="http://schemas.openxmlformats.org/officeDocument/2006/relationships/image" Target="../media/image120.png"/><Relationship Id="rId5" Type="http://schemas.openxmlformats.org/officeDocument/2006/relationships/image" Target="../media/image115.png"/><Relationship Id="rId15" Type="http://schemas.openxmlformats.org/officeDocument/2006/relationships/image" Target="../media/image124.png"/><Relationship Id="rId10" Type="http://schemas.openxmlformats.org/officeDocument/2006/relationships/image" Target="../media/image105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Relationship Id="rId14" Type="http://schemas.openxmlformats.org/officeDocument/2006/relationships/image" Target="../media/image1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7" Type="http://schemas.openxmlformats.org/officeDocument/2006/relationships/image" Target="../media/image146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5.png"/><Relationship Id="rId5" Type="http://schemas.openxmlformats.org/officeDocument/2006/relationships/image" Target="../media/image142.png"/><Relationship Id="rId4" Type="http://schemas.openxmlformats.org/officeDocument/2006/relationships/image" Target="../media/image1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0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0.png"/><Relationship Id="rId2" Type="http://schemas.openxmlformats.org/officeDocument/2006/relationships/image" Target="../media/image107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>
          <a:xfrm>
            <a:off x="2134879" y="1486865"/>
            <a:ext cx="9228177" cy="2466177"/>
          </a:xfrm>
        </p:spPr>
        <p:txBody>
          <a:bodyPr>
            <a:normAutofit/>
          </a:bodyPr>
          <a:lstStyle/>
          <a:p>
            <a:r>
              <a:rPr lang="en-US" altLang="zh-TW" sz="4400" dirty="0" smtClean="0"/>
              <a:t>[AI </a:t>
            </a:r>
            <a:r>
              <a:rPr lang="en-US" altLang="zh-TW" sz="4400" dirty="0" err="1" smtClean="0"/>
              <a:t>Theory&amp;App</a:t>
            </a:r>
            <a:r>
              <a:rPr lang="en-US" altLang="zh-TW" sz="4400" dirty="0" smtClean="0"/>
              <a:t>]</a:t>
            </a:r>
            <a:r>
              <a:rPr lang="en-US" altLang="zh-TW" sz="4400" dirty="0"/>
              <a:t/>
            </a:r>
            <a:br>
              <a:rPr lang="en-US" altLang="zh-TW" sz="4400" dirty="0"/>
            </a:br>
            <a:r>
              <a:rPr lang="en-US" altLang="zh-TW" sz="4400" dirty="0"/>
              <a:t>02 </a:t>
            </a:r>
            <a:r>
              <a:rPr lang="en-US" altLang="zh-TW" sz="4400" dirty="0" err="1"/>
              <a:t>NNBasic</a:t>
            </a:r>
            <a:endParaRPr lang="zh-TW" altLang="en-US" sz="4400" dirty="0"/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>
          <a:xfrm>
            <a:off x="2216571" y="4564620"/>
            <a:ext cx="9064795" cy="1116085"/>
          </a:xfrm>
        </p:spPr>
        <p:txBody>
          <a:bodyPr>
            <a:normAutofit lnSpcReduction="10000"/>
          </a:bodyPr>
          <a:lstStyle/>
          <a:p>
            <a:r>
              <a:rPr lang="en-US" altLang="zh-TW" sz="2800" dirty="0" smtClean="0"/>
              <a:t>Instructor: </a:t>
            </a:r>
            <a:r>
              <a:rPr lang="en-US" altLang="zh-TW" sz="2800" dirty="0" err="1" smtClean="0"/>
              <a:t>Hao</a:t>
            </a:r>
            <a:r>
              <a:rPr lang="en-US" altLang="zh-TW" sz="2800" dirty="0" smtClean="0"/>
              <a:t>-Shang Ma</a:t>
            </a:r>
          </a:p>
          <a:p>
            <a:endParaRPr lang="en-US" altLang="zh-TW" sz="2800" dirty="0" smtClean="0"/>
          </a:p>
          <a:p>
            <a:r>
              <a:rPr lang="en-US" altLang="zh-TW" sz="2000" dirty="0" smtClean="0"/>
              <a:t>Department Of Computer Science And Information Engineering, NTUST</a:t>
            </a:r>
            <a:endParaRPr lang="en-US" altLang="zh-TW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403670" y="5758574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29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</a:t>
            </a:r>
            <a:r>
              <a:rPr lang="en-US" altLang="zh-TW" dirty="0" smtClean="0"/>
              <a:t>Train </a:t>
            </a:r>
            <a:r>
              <a:rPr lang="en-US" altLang="zh-TW" dirty="0"/>
              <a:t>the </a:t>
            </a:r>
            <a:r>
              <a:rPr lang="en-US" altLang="zh-TW" dirty="0" err="1"/>
              <a:t>NNs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94011" y="1381329"/>
            <a:ext cx="8061718" cy="5280728"/>
          </a:xfrm>
        </p:spPr>
        <p:txBody>
          <a:bodyPr/>
          <a:lstStyle/>
          <a:p>
            <a:r>
              <a:rPr lang="en-US" altLang="zh-TW" dirty="0"/>
              <a:t>Input some </a:t>
            </a:r>
            <a:r>
              <a:rPr lang="en-US" altLang="zh-TW" dirty="0" smtClean="0"/>
              <a:t>examples</a:t>
            </a:r>
            <a:endParaRPr lang="en-US" altLang="zh-TW" dirty="0"/>
          </a:p>
          <a:p>
            <a:r>
              <a:rPr lang="en-US" altLang="zh-TW" dirty="0"/>
              <a:t>Calculate the </a:t>
            </a:r>
            <a:r>
              <a:rPr lang="en-US" altLang="zh-TW" dirty="0" smtClean="0"/>
              <a:t>output</a:t>
            </a:r>
          </a:p>
          <a:p>
            <a:pPr lvl="1"/>
            <a:r>
              <a:rPr lang="en-US" altLang="zh-TW" dirty="0" smtClean="0"/>
              <a:t>Forward propagation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Measure </a:t>
            </a:r>
            <a:r>
              <a:rPr lang="en-US" altLang="zh-TW" dirty="0"/>
              <a:t>the errors between the outputs and </a:t>
            </a:r>
            <a:r>
              <a:rPr lang="en-US" altLang="zh-TW" dirty="0" smtClean="0"/>
              <a:t>answers</a:t>
            </a:r>
            <a:endParaRPr lang="en-US" altLang="zh-TW" dirty="0"/>
          </a:p>
          <a:p>
            <a:r>
              <a:rPr lang="en-US" altLang="zh-TW" dirty="0"/>
              <a:t>Update the weights in </a:t>
            </a:r>
            <a:r>
              <a:rPr lang="en-US" altLang="zh-TW" dirty="0" err="1"/>
              <a:t>NN</a:t>
            </a:r>
            <a:endParaRPr lang="zh-TW" altLang="en-US" dirty="0"/>
          </a:p>
          <a:p>
            <a:pPr lvl="1"/>
            <a:r>
              <a:rPr lang="en-US" altLang="zh-TW" dirty="0" smtClean="0"/>
              <a:t>Back propagation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10</a:t>
            </a:fld>
            <a:endParaRPr lang="en-US" dirty="0">
              <a:ea typeface="Segoe UI" panose="020B0502040204020203" pitchFamily="34" charset="0"/>
            </a:endParaRPr>
          </a:p>
        </p:txBody>
      </p:sp>
      <p:grpSp>
        <p:nvGrpSpPr>
          <p:cNvPr id="31" name="群組 30"/>
          <p:cNvGrpSpPr/>
          <p:nvPr/>
        </p:nvGrpSpPr>
        <p:grpSpPr>
          <a:xfrm>
            <a:off x="6695041" y="1730379"/>
            <a:ext cx="3033760" cy="1698719"/>
            <a:chOff x="2683604" y="2328168"/>
            <a:chExt cx="4133317" cy="2364301"/>
          </a:xfrm>
        </p:grpSpPr>
        <p:cxnSp>
          <p:nvCxnSpPr>
            <p:cNvPr id="32" name="直線單箭頭接點 31"/>
            <p:cNvCxnSpPr/>
            <p:nvPr/>
          </p:nvCxnSpPr>
          <p:spPr>
            <a:xfrm>
              <a:off x="2738060" y="2328168"/>
              <a:ext cx="4078861" cy="0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群組 32"/>
            <p:cNvGrpSpPr/>
            <p:nvPr/>
          </p:nvGrpSpPr>
          <p:grpSpPr>
            <a:xfrm>
              <a:off x="2683604" y="2660329"/>
              <a:ext cx="3947433" cy="2032140"/>
              <a:chOff x="1294499" y="2463683"/>
              <a:chExt cx="3947433" cy="2032140"/>
            </a:xfrm>
          </p:grpSpPr>
          <p:grpSp>
            <p:nvGrpSpPr>
              <p:cNvPr id="34" name="群組 33"/>
              <p:cNvGrpSpPr/>
              <p:nvPr/>
            </p:nvGrpSpPr>
            <p:grpSpPr>
              <a:xfrm>
                <a:off x="1294499" y="2467164"/>
                <a:ext cx="1044041" cy="1984907"/>
                <a:chOff x="1114590" y="2284486"/>
                <a:chExt cx="1094305" cy="2080468"/>
              </a:xfrm>
            </p:grpSpPr>
            <p:sp>
              <p:nvSpPr>
                <p:cNvPr id="53" name="矩形 52"/>
                <p:cNvSpPr/>
                <p:nvPr/>
              </p:nvSpPr>
              <p:spPr>
                <a:xfrm>
                  <a:off x="1114590" y="2284486"/>
                  <a:ext cx="1094305" cy="1695998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200"/>
                </a:p>
              </p:txBody>
            </p:sp>
            <p:sp>
              <p:nvSpPr>
                <p:cNvPr id="54" name="橢圓 53"/>
                <p:cNvSpPr/>
                <p:nvPr/>
              </p:nvSpPr>
              <p:spPr>
                <a:xfrm>
                  <a:off x="1376378" y="2505992"/>
                  <a:ext cx="544246" cy="54424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200"/>
                </a:p>
              </p:txBody>
            </p:sp>
            <p:sp>
              <p:nvSpPr>
                <p:cNvPr id="55" name="橢圓 54"/>
                <p:cNvSpPr/>
                <p:nvPr/>
              </p:nvSpPr>
              <p:spPr>
                <a:xfrm>
                  <a:off x="1376378" y="3214730"/>
                  <a:ext cx="544246" cy="54424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200"/>
                </a:p>
              </p:txBody>
            </p:sp>
            <p:sp>
              <p:nvSpPr>
                <p:cNvPr id="56" name="文字方塊 55"/>
                <p:cNvSpPr txBox="1"/>
                <p:nvPr/>
              </p:nvSpPr>
              <p:spPr>
                <a:xfrm>
                  <a:off x="1268272" y="3960862"/>
                  <a:ext cx="760454" cy="4040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sz="1200" b="1" dirty="0">
                      <a:solidFill>
                        <a:schemeClr val="accent1"/>
                      </a:solidFill>
                    </a:rPr>
                    <a:t>input</a:t>
                  </a:r>
                  <a:endParaRPr lang="zh-TW" altLang="en-US" sz="1200" b="1" dirty="0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35" name="群組 34"/>
              <p:cNvGrpSpPr/>
              <p:nvPr/>
            </p:nvGrpSpPr>
            <p:grpSpPr>
              <a:xfrm>
                <a:off x="2726801" y="2463683"/>
                <a:ext cx="1044041" cy="1621578"/>
                <a:chOff x="2280284" y="1729715"/>
                <a:chExt cx="1094305" cy="1699647"/>
              </a:xfrm>
            </p:grpSpPr>
            <p:sp>
              <p:nvSpPr>
                <p:cNvPr id="50" name="矩形 49"/>
                <p:cNvSpPr/>
                <p:nvPr/>
              </p:nvSpPr>
              <p:spPr>
                <a:xfrm>
                  <a:off x="2280284" y="1729715"/>
                  <a:ext cx="1094305" cy="1699647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200"/>
                </a:p>
              </p:txBody>
            </p:sp>
            <p:sp>
              <p:nvSpPr>
                <p:cNvPr id="51" name="橢圓 50"/>
                <p:cNvSpPr/>
                <p:nvPr/>
              </p:nvSpPr>
              <p:spPr>
                <a:xfrm>
                  <a:off x="2558479" y="2659963"/>
                  <a:ext cx="544247" cy="54424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200"/>
                </a:p>
              </p:txBody>
            </p:sp>
            <p:sp>
              <p:nvSpPr>
                <p:cNvPr id="52" name="橢圓 51"/>
                <p:cNvSpPr/>
                <p:nvPr/>
              </p:nvSpPr>
              <p:spPr>
                <a:xfrm>
                  <a:off x="2555314" y="1951223"/>
                  <a:ext cx="544246" cy="54424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200"/>
                </a:p>
              </p:txBody>
            </p:sp>
          </p:grpSp>
          <p:grpSp>
            <p:nvGrpSpPr>
              <p:cNvPr id="36" name="群組 35"/>
              <p:cNvGrpSpPr/>
              <p:nvPr/>
            </p:nvGrpSpPr>
            <p:grpSpPr>
              <a:xfrm>
                <a:off x="4197891" y="2463683"/>
                <a:ext cx="1044041" cy="2006276"/>
                <a:chOff x="1103904" y="2888678"/>
                <a:chExt cx="1094305" cy="2102866"/>
              </a:xfrm>
            </p:grpSpPr>
            <p:sp>
              <p:nvSpPr>
                <p:cNvPr id="46" name="矩形 45"/>
                <p:cNvSpPr/>
                <p:nvPr/>
              </p:nvSpPr>
              <p:spPr>
                <a:xfrm>
                  <a:off x="1103904" y="2888678"/>
                  <a:ext cx="1094305" cy="1699647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200"/>
                </a:p>
              </p:txBody>
            </p:sp>
            <p:sp>
              <p:nvSpPr>
                <p:cNvPr id="47" name="橢圓 46"/>
                <p:cNvSpPr/>
                <p:nvPr/>
              </p:nvSpPr>
              <p:spPr>
                <a:xfrm>
                  <a:off x="1376378" y="3110187"/>
                  <a:ext cx="544245" cy="54424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200"/>
                </a:p>
              </p:txBody>
            </p:sp>
            <p:sp>
              <p:nvSpPr>
                <p:cNvPr id="48" name="橢圓 47"/>
                <p:cNvSpPr/>
                <p:nvPr/>
              </p:nvSpPr>
              <p:spPr>
                <a:xfrm>
                  <a:off x="1376377" y="3822571"/>
                  <a:ext cx="544245" cy="54424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200"/>
                </a:p>
              </p:txBody>
            </p:sp>
            <p:sp>
              <p:nvSpPr>
                <p:cNvPr id="49" name="文字方塊 48"/>
                <p:cNvSpPr txBox="1"/>
                <p:nvPr/>
              </p:nvSpPr>
              <p:spPr>
                <a:xfrm>
                  <a:off x="1193876" y="4587452"/>
                  <a:ext cx="909248" cy="4040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sz="1200" b="1" dirty="0">
                      <a:solidFill>
                        <a:schemeClr val="accent1"/>
                      </a:solidFill>
                    </a:rPr>
                    <a:t>output</a:t>
                  </a:r>
                  <a:endParaRPr lang="zh-TW" altLang="en-US" sz="1200" b="1" dirty="0">
                    <a:solidFill>
                      <a:schemeClr val="accent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文字方塊 36"/>
                  <p:cNvSpPr txBox="1"/>
                  <p:nvPr/>
                </p:nvSpPr>
                <p:spPr>
                  <a:xfrm>
                    <a:off x="2408796" y="4110292"/>
                    <a:ext cx="1680049" cy="3855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TW" sz="12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𝒉𝒊𝒅𝒅𝒆𝒏</m:t>
                          </m:r>
                          <m:r>
                            <a:rPr lang="en-US" altLang="zh-TW" sz="12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12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𝒍𝒂𝒚𝒆𝒓</m:t>
                          </m:r>
                        </m:oMath>
                      </m:oMathPara>
                    </a14:m>
                    <a:endParaRPr lang="zh-TW" altLang="en-US" sz="1200" b="1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" name="文字方塊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8796" y="4110292"/>
                    <a:ext cx="1680049" cy="38553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6522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直線單箭頭接點 37"/>
              <p:cNvCxnSpPr>
                <a:stCxn id="54" idx="6"/>
                <a:endCxn id="52" idx="2"/>
              </p:cNvCxnSpPr>
              <p:nvPr/>
            </p:nvCxnSpPr>
            <p:spPr>
              <a:xfrm flipV="1">
                <a:off x="2063509" y="2934641"/>
                <a:ext cx="925689" cy="34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線單箭頭接點 38"/>
              <p:cNvCxnSpPr>
                <a:stCxn id="54" idx="6"/>
                <a:endCxn id="51" idx="2"/>
              </p:cNvCxnSpPr>
              <p:nvPr/>
            </p:nvCxnSpPr>
            <p:spPr>
              <a:xfrm>
                <a:off x="2063509" y="2938120"/>
                <a:ext cx="928709" cy="6727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線單箭頭接點 39"/>
              <p:cNvCxnSpPr>
                <a:stCxn id="55" idx="6"/>
                <a:endCxn id="52" idx="2"/>
              </p:cNvCxnSpPr>
              <p:nvPr/>
            </p:nvCxnSpPr>
            <p:spPr>
              <a:xfrm flipV="1">
                <a:off x="2063509" y="2934641"/>
                <a:ext cx="925689" cy="6796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線單箭頭接點 40"/>
              <p:cNvCxnSpPr>
                <a:stCxn id="55" idx="6"/>
                <a:endCxn id="51" idx="2"/>
              </p:cNvCxnSpPr>
              <p:nvPr/>
            </p:nvCxnSpPr>
            <p:spPr>
              <a:xfrm flipV="1">
                <a:off x="2063509" y="3610826"/>
                <a:ext cx="928709" cy="34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直線單箭頭接點 41"/>
              <p:cNvCxnSpPr>
                <a:stCxn id="52" idx="6"/>
                <a:endCxn id="47" idx="2"/>
              </p:cNvCxnSpPr>
              <p:nvPr/>
            </p:nvCxnSpPr>
            <p:spPr>
              <a:xfrm>
                <a:off x="3508446" y="2934641"/>
                <a:ext cx="949404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直線單箭頭接點 42"/>
              <p:cNvCxnSpPr>
                <a:stCxn id="52" idx="6"/>
                <a:endCxn id="48" idx="2"/>
              </p:cNvCxnSpPr>
              <p:nvPr/>
            </p:nvCxnSpPr>
            <p:spPr>
              <a:xfrm>
                <a:off x="3508446" y="2934641"/>
                <a:ext cx="949403" cy="6796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線單箭頭接點 43"/>
              <p:cNvCxnSpPr>
                <a:stCxn id="51" idx="6"/>
                <a:endCxn id="47" idx="2"/>
              </p:cNvCxnSpPr>
              <p:nvPr/>
            </p:nvCxnSpPr>
            <p:spPr>
              <a:xfrm flipV="1">
                <a:off x="3511466" y="2934642"/>
                <a:ext cx="946384" cy="6761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直線單箭頭接點 44"/>
              <p:cNvCxnSpPr>
                <a:stCxn id="51" idx="6"/>
                <a:endCxn id="48" idx="2"/>
              </p:cNvCxnSpPr>
              <p:nvPr/>
            </p:nvCxnSpPr>
            <p:spPr>
              <a:xfrm>
                <a:off x="3511466" y="3610826"/>
                <a:ext cx="946383" cy="34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群組 56"/>
          <p:cNvGrpSpPr/>
          <p:nvPr/>
        </p:nvGrpSpPr>
        <p:grpSpPr>
          <a:xfrm>
            <a:off x="6695042" y="4534693"/>
            <a:ext cx="2850439" cy="1706708"/>
            <a:chOff x="2626739" y="2320789"/>
            <a:chExt cx="4078861" cy="2368260"/>
          </a:xfrm>
        </p:grpSpPr>
        <p:cxnSp>
          <p:nvCxnSpPr>
            <p:cNvPr id="58" name="直線單箭頭接點 57"/>
            <p:cNvCxnSpPr/>
            <p:nvPr/>
          </p:nvCxnSpPr>
          <p:spPr>
            <a:xfrm>
              <a:off x="2626739" y="2320789"/>
              <a:ext cx="4078861" cy="0"/>
            </a:xfrm>
            <a:prstGeom prst="straightConnector1">
              <a:avLst/>
            </a:prstGeom>
            <a:ln w="1270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群組 58"/>
            <p:cNvGrpSpPr/>
            <p:nvPr/>
          </p:nvGrpSpPr>
          <p:grpSpPr>
            <a:xfrm>
              <a:off x="2683604" y="2660329"/>
              <a:ext cx="3947433" cy="2028720"/>
              <a:chOff x="1294499" y="2463683"/>
              <a:chExt cx="3947433" cy="2028720"/>
            </a:xfrm>
          </p:grpSpPr>
          <p:grpSp>
            <p:nvGrpSpPr>
              <p:cNvPr id="60" name="群組 59"/>
              <p:cNvGrpSpPr/>
              <p:nvPr/>
            </p:nvGrpSpPr>
            <p:grpSpPr>
              <a:xfrm>
                <a:off x="1294499" y="2467164"/>
                <a:ext cx="1044041" cy="1981487"/>
                <a:chOff x="1114590" y="2284486"/>
                <a:chExt cx="1094305" cy="2076883"/>
              </a:xfrm>
            </p:grpSpPr>
            <p:sp>
              <p:nvSpPr>
                <p:cNvPr id="79" name="矩形 78"/>
                <p:cNvSpPr/>
                <p:nvPr/>
              </p:nvSpPr>
              <p:spPr>
                <a:xfrm>
                  <a:off x="1114590" y="2284486"/>
                  <a:ext cx="1094305" cy="1695998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200"/>
                </a:p>
              </p:txBody>
            </p:sp>
            <p:sp>
              <p:nvSpPr>
                <p:cNvPr id="80" name="橢圓 79"/>
                <p:cNvSpPr/>
                <p:nvPr/>
              </p:nvSpPr>
              <p:spPr>
                <a:xfrm>
                  <a:off x="1376378" y="2505992"/>
                  <a:ext cx="544246" cy="54424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200"/>
                </a:p>
              </p:txBody>
            </p:sp>
            <p:sp>
              <p:nvSpPr>
                <p:cNvPr id="81" name="橢圓 80"/>
                <p:cNvSpPr/>
                <p:nvPr/>
              </p:nvSpPr>
              <p:spPr>
                <a:xfrm>
                  <a:off x="1376378" y="3214730"/>
                  <a:ext cx="544246" cy="54424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200"/>
                </a:p>
              </p:txBody>
            </p:sp>
            <p:sp>
              <p:nvSpPr>
                <p:cNvPr id="82" name="文字方塊 81"/>
                <p:cNvSpPr txBox="1"/>
                <p:nvPr/>
              </p:nvSpPr>
              <p:spPr>
                <a:xfrm>
                  <a:off x="1242826" y="3960862"/>
                  <a:ext cx="811342" cy="4005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sz="1200" b="1" dirty="0">
                      <a:solidFill>
                        <a:schemeClr val="accent1"/>
                      </a:solidFill>
                    </a:rPr>
                    <a:t>input</a:t>
                  </a:r>
                  <a:endParaRPr lang="zh-TW" altLang="en-US" sz="1200" b="1" dirty="0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61" name="群組 60"/>
              <p:cNvGrpSpPr/>
              <p:nvPr/>
            </p:nvGrpSpPr>
            <p:grpSpPr>
              <a:xfrm>
                <a:off x="2726801" y="2463683"/>
                <a:ext cx="1044041" cy="1621578"/>
                <a:chOff x="2280284" y="1729715"/>
                <a:chExt cx="1094305" cy="1699647"/>
              </a:xfrm>
            </p:grpSpPr>
            <p:sp>
              <p:nvSpPr>
                <p:cNvPr id="76" name="矩形 75"/>
                <p:cNvSpPr/>
                <p:nvPr/>
              </p:nvSpPr>
              <p:spPr>
                <a:xfrm>
                  <a:off x="2280284" y="1729715"/>
                  <a:ext cx="1094305" cy="1699647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200"/>
                </a:p>
              </p:txBody>
            </p:sp>
            <p:sp>
              <p:nvSpPr>
                <p:cNvPr id="77" name="橢圓 76"/>
                <p:cNvSpPr/>
                <p:nvPr/>
              </p:nvSpPr>
              <p:spPr>
                <a:xfrm>
                  <a:off x="2558479" y="2659963"/>
                  <a:ext cx="544247" cy="54424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200"/>
                </a:p>
              </p:txBody>
            </p:sp>
            <p:sp>
              <p:nvSpPr>
                <p:cNvPr id="78" name="橢圓 77"/>
                <p:cNvSpPr/>
                <p:nvPr/>
              </p:nvSpPr>
              <p:spPr>
                <a:xfrm>
                  <a:off x="2555314" y="1951223"/>
                  <a:ext cx="544246" cy="54424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200"/>
                </a:p>
              </p:txBody>
            </p:sp>
          </p:grpSp>
          <p:grpSp>
            <p:nvGrpSpPr>
              <p:cNvPr id="62" name="群組 61"/>
              <p:cNvGrpSpPr/>
              <p:nvPr/>
            </p:nvGrpSpPr>
            <p:grpSpPr>
              <a:xfrm>
                <a:off x="4197891" y="2463683"/>
                <a:ext cx="1044041" cy="2002858"/>
                <a:chOff x="1103904" y="2888678"/>
                <a:chExt cx="1094305" cy="2099283"/>
              </a:xfrm>
            </p:grpSpPr>
            <p:sp>
              <p:nvSpPr>
                <p:cNvPr id="72" name="矩形 71"/>
                <p:cNvSpPr/>
                <p:nvPr/>
              </p:nvSpPr>
              <p:spPr>
                <a:xfrm>
                  <a:off x="1103904" y="2888678"/>
                  <a:ext cx="1094305" cy="1699647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200"/>
                </a:p>
              </p:txBody>
            </p:sp>
            <p:sp>
              <p:nvSpPr>
                <p:cNvPr id="73" name="橢圓 72"/>
                <p:cNvSpPr/>
                <p:nvPr/>
              </p:nvSpPr>
              <p:spPr>
                <a:xfrm>
                  <a:off x="1376378" y="3110187"/>
                  <a:ext cx="544245" cy="54424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200"/>
                </a:p>
              </p:txBody>
            </p:sp>
            <p:sp>
              <p:nvSpPr>
                <p:cNvPr id="74" name="橢圓 73"/>
                <p:cNvSpPr/>
                <p:nvPr/>
              </p:nvSpPr>
              <p:spPr>
                <a:xfrm>
                  <a:off x="1376377" y="3822571"/>
                  <a:ext cx="544245" cy="54424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200"/>
                </a:p>
              </p:txBody>
            </p:sp>
            <p:sp>
              <p:nvSpPr>
                <p:cNvPr id="75" name="文字方塊 74"/>
                <p:cNvSpPr txBox="1"/>
                <p:nvPr/>
              </p:nvSpPr>
              <p:spPr>
                <a:xfrm>
                  <a:off x="1164320" y="4587453"/>
                  <a:ext cx="968362" cy="4005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sz="1200" b="1" dirty="0">
                      <a:solidFill>
                        <a:schemeClr val="accent1"/>
                      </a:solidFill>
                    </a:rPr>
                    <a:t>output</a:t>
                  </a:r>
                  <a:endParaRPr lang="zh-TW" altLang="en-US" sz="1200" b="1" dirty="0">
                    <a:solidFill>
                      <a:schemeClr val="accent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文字方塊 62"/>
                  <p:cNvSpPr txBox="1"/>
                  <p:nvPr/>
                </p:nvSpPr>
                <p:spPr>
                  <a:xfrm>
                    <a:off x="2408796" y="4110292"/>
                    <a:ext cx="1680050" cy="38211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TW" sz="12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𝒉𝒊𝒅𝒅𝒆𝒏</m:t>
                          </m:r>
                          <m:r>
                            <a:rPr lang="en-US" altLang="zh-TW" sz="12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12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𝒍𝒂𝒚𝒆𝒓</m:t>
                          </m:r>
                        </m:oMath>
                      </m:oMathPara>
                    </a14:m>
                    <a:endParaRPr lang="zh-TW" altLang="en-US" sz="1200" b="1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文字方塊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8796" y="4110292"/>
                    <a:ext cx="168004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362" b="-1833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直線單箭頭接點 63"/>
              <p:cNvCxnSpPr>
                <a:stCxn id="80" idx="6"/>
                <a:endCxn id="78" idx="2"/>
              </p:cNvCxnSpPr>
              <p:nvPr/>
            </p:nvCxnSpPr>
            <p:spPr>
              <a:xfrm flipV="1">
                <a:off x="2063509" y="2934641"/>
                <a:ext cx="925689" cy="34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直線單箭頭接點 64"/>
              <p:cNvCxnSpPr>
                <a:stCxn id="80" idx="6"/>
                <a:endCxn id="77" idx="2"/>
              </p:cNvCxnSpPr>
              <p:nvPr/>
            </p:nvCxnSpPr>
            <p:spPr>
              <a:xfrm>
                <a:off x="2063509" y="2938120"/>
                <a:ext cx="928709" cy="6727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直線單箭頭接點 65"/>
              <p:cNvCxnSpPr>
                <a:stCxn id="81" idx="6"/>
                <a:endCxn id="78" idx="2"/>
              </p:cNvCxnSpPr>
              <p:nvPr/>
            </p:nvCxnSpPr>
            <p:spPr>
              <a:xfrm flipV="1">
                <a:off x="2063509" y="2934641"/>
                <a:ext cx="925689" cy="6796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直線單箭頭接點 66"/>
              <p:cNvCxnSpPr>
                <a:stCxn id="81" idx="6"/>
                <a:endCxn id="77" idx="2"/>
              </p:cNvCxnSpPr>
              <p:nvPr/>
            </p:nvCxnSpPr>
            <p:spPr>
              <a:xfrm flipV="1">
                <a:off x="2063509" y="3610826"/>
                <a:ext cx="928709" cy="34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直線單箭頭接點 67"/>
              <p:cNvCxnSpPr>
                <a:stCxn id="78" idx="6"/>
                <a:endCxn id="73" idx="2"/>
              </p:cNvCxnSpPr>
              <p:nvPr/>
            </p:nvCxnSpPr>
            <p:spPr>
              <a:xfrm>
                <a:off x="3508446" y="2934641"/>
                <a:ext cx="949404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直線單箭頭接點 68"/>
              <p:cNvCxnSpPr>
                <a:stCxn id="78" idx="6"/>
                <a:endCxn id="74" idx="2"/>
              </p:cNvCxnSpPr>
              <p:nvPr/>
            </p:nvCxnSpPr>
            <p:spPr>
              <a:xfrm>
                <a:off x="3508446" y="2934641"/>
                <a:ext cx="949403" cy="6796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直線單箭頭接點 69"/>
              <p:cNvCxnSpPr>
                <a:stCxn id="77" idx="6"/>
                <a:endCxn id="73" idx="2"/>
              </p:cNvCxnSpPr>
              <p:nvPr/>
            </p:nvCxnSpPr>
            <p:spPr>
              <a:xfrm flipV="1">
                <a:off x="3511466" y="2934642"/>
                <a:ext cx="946384" cy="6761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直線單箭頭接點 70"/>
              <p:cNvCxnSpPr>
                <a:stCxn id="77" idx="6"/>
                <a:endCxn id="74" idx="2"/>
              </p:cNvCxnSpPr>
              <p:nvPr/>
            </p:nvCxnSpPr>
            <p:spPr>
              <a:xfrm>
                <a:off x="3511466" y="3610826"/>
                <a:ext cx="946383" cy="34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4533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52700" y="85727"/>
            <a:ext cx="7377546" cy="877835"/>
          </a:xfrm>
        </p:spPr>
        <p:txBody>
          <a:bodyPr/>
          <a:lstStyle/>
          <a:p>
            <a:r>
              <a:rPr lang="en-US" altLang="zh-TW" dirty="0" smtClean="0"/>
              <a:t>Forward Propagation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11</a:t>
            </a:fld>
            <a:endParaRPr lang="en-US" dirty="0">
              <a:ea typeface="Segoe UI" panose="020B0502040204020203" pitchFamily="34" charset="0"/>
            </a:endParaRPr>
          </a:p>
        </p:txBody>
      </p:sp>
      <p:grpSp>
        <p:nvGrpSpPr>
          <p:cNvPr id="72" name="群組 71"/>
          <p:cNvGrpSpPr/>
          <p:nvPr/>
        </p:nvGrpSpPr>
        <p:grpSpPr>
          <a:xfrm>
            <a:off x="5696279" y="1215660"/>
            <a:ext cx="3601075" cy="2201427"/>
            <a:chOff x="2861638" y="1079179"/>
            <a:chExt cx="3601075" cy="2201427"/>
          </a:xfrm>
        </p:grpSpPr>
        <p:sp>
          <p:nvSpPr>
            <p:cNvPr id="115" name="矩形 114"/>
            <p:cNvSpPr/>
            <p:nvPr/>
          </p:nvSpPr>
          <p:spPr>
            <a:xfrm>
              <a:off x="4309700" y="1079179"/>
              <a:ext cx="659577" cy="162157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88" name="群組 87"/>
            <p:cNvGrpSpPr/>
            <p:nvPr/>
          </p:nvGrpSpPr>
          <p:grpSpPr>
            <a:xfrm>
              <a:off x="5753006" y="1079179"/>
              <a:ext cx="709707" cy="1621578"/>
              <a:chOff x="1277907" y="2888678"/>
              <a:chExt cx="743875" cy="1699647"/>
            </a:xfrm>
          </p:grpSpPr>
          <p:sp>
            <p:nvSpPr>
              <p:cNvPr id="108" name="矩形 107"/>
              <p:cNvSpPr/>
              <p:nvPr/>
            </p:nvSpPr>
            <p:spPr>
              <a:xfrm>
                <a:off x="1277907" y="2888678"/>
                <a:ext cx="743875" cy="1699647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1" name="橢圓 110"/>
              <p:cNvSpPr/>
              <p:nvPr/>
            </p:nvSpPr>
            <p:spPr>
              <a:xfrm>
                <a:off x="1376378" y="3110187"/>
                <a:ext cx="544245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3" name="橢圓 112"/>
              <p:cNvSpPr/>
              <p:nvPr/>
            </p:nvSpPr>
            <p:spPr>
              <a:xfrm>
                <a:off x="1376377" y="3822571"/>
                <a:ext cx="544245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142" name="直線接點 141"/>
            <p:cNvCxnSpPr>
              <a:stCxn id="144" idx="7"/>
              <a:endCxn id="113" idx="2"/>
            </p:cNvCxnSpPr>
            <p:nvPr/>
          </p:nvCxnSpPr>
          <p:spPr>
            <a:xfrm flipV="1">
              <a:off x="5375327" y="2229800"/>
              <a:ext cx="471626" cy="713407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接點 142"/>
            <p:cNvCxnSpPr>
              <a:stCxn id="144" idx="7"/>
              <a:endCxn id="111" idx="2"/>
            </p:cNvCxnSpPr>
            <p:nvPr/>
          </p:nvCxnSpPr>
          <p:spPr>
            <a:xfrm flipV="1">
              <a:off x="5375327" y="1550138"/>
              <a:ext cx="471627" cy="1393069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橢圓 115"/>
            <p:cNvSpPr/>
            <p:nvPr/>
          </p:nvSpPr>
          <p:spPr>
            <a:xfrm>
              <a:off x="4381321" y="1966698"/>
              <a:ext cx="519248" cy="51924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1" name="直線接點 140"/>
            <p:cNvCxnSpPr>
              <a:stCxn id="62" idx="7"/>
            </p:cNvCxnSpPr>
            <p:nvPr/>
          </p:nvCxnSpPr>
          <p:spPr>
            <a:xfrm flipV="1">
              <a:off x="3695181" y="2217117"/>
              <a:ext cx="679108" cy="72609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>
              <a:stCxn id="62" idx="7"/>
              <a:endCxn id="117" idx="2"/>
            </p:cNvCxnSpPr>
            <p:nvPr/>
          </p:nvCxnSpPr>
          <p:spPr>
            <a:xfrm flipV="1">
              <a:off x="3695181" y="1550137"/>
              <a:ext cx="683120" cy="139307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群組 83"/>
            <p:cNvGrpSpPr/>
            <p:nvPr/>
          </p:nvGrpSpPr>
          <p:grpSpPr>
            <a:xfrm>
              <a:off x="2861638" y="1082660"/>
              <a:ext cx="664332" cy="1618097"/>
              <a:chOff x="1301194" y="2284486"/>
              <a:chExt cx="696315" cy="1695998"/>
            </a:xfrm>
          </p:grpSpPr>
          <p:sp>
            <p:nvSpPr>
              <p:cNvPr id="118" name="矩形 117"/>
              <p:cNvSpPr/>
              <p:nvPr/>
            </p:nvSpPr>
            <p:spPr>
              <a:xfrm>
                <a:off x="1301194" y="2284486"/>
                <a:ext cx="696315" cy="169599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9" name="橢圓 118"/>
              <p:cNvSpPr/>
              <p:nvPr/>
            </p:nvSpPr>
            <p:spPr>
              <a:xfrm>
                <a:off x="1376378" y="2505992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0" name="橢圓 119"/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92" name="直線單箭頭接點 91"/>
            <p:cNvCxnSpPr>
              <a:stCxn id="119" idx="6"/>
              <a:endCxn id="117" idx="2"/>
            </p:cNvCxnSpPr>
            <p:nvPr/>
          </p:nvCxnSpPr>
          <p:spPr>
            <a:xfrm flipV="1">
              <a:off x="3452614" y="1550137"/>
              <a:ext cx="925689" cy="3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線單箭頭接點 93"/>
            <p:cNvCxnSpPr>
              <a:stCxn id="119" idx="6"/>
              <a:endCxn id="116" idx="2"/>
            </p:cNvCxnSpPr>
            <p:nvPr/>
          </p:nvCxnSpPr>
          <p:spPr>
            <a:xfrm>
              <a:off x="3452614" y="1553616"/>
              <a:ext cx="928709" cy="6727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線單箭頭接點 97"/>
            <p:cNvCxnSpPr>
              <a:stCxn id="120" idx="6"/>
              <a:endCxn id="116" idx="2"/>
            </p:cNvCxnSpPr>
            <p:nvPr/>
          </p:nvCxnSpPr>
          <p:spPr>
            <a:xfrm flipV="1">
              <a:off x="3452614" y="2226322"/>
              <a:ext cx="928709" cy="34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線單箭頭接點 99"/>
            <p:cNvCxnSpPr>
              <a:stCxn id="117" idx="6"/>
              <a:endCxn id="111" idx="2"/>
            </p:cNvCxnSpPr>
            <p:nvPr/>
          </p:nvCxnSpPr>
          <p:spPr>
            <a:xfrm>
              <a:off x="4897551" y="1550137"/>
              <a:ext cx="94940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線單箭頭接點 101"/>
            <p:cNvCxnSpPr>
              <a:stCxn id="117" idx="6"/>
              <a:endCxn id="113" idx="2"/>
            </p:cNvCxnSpPr>
            <p:nvPr/>
          </p:nvCxnSpPr>
          <p:spPr>
            <a:xfrm>
              <a:off x="4897551" y="1550137"/>
              <a:ext cx="949403" cy="6796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直線單箭頭接點 103"/>
            <p:cNvCxnSpPr>
              <a:stCxn id="116" idx="6"/>
              <a:endCxn id="111" idx="2"/>
            </p:cNvCxnSpPr>
            <p:nvPr/>
          </p:nvCxnSpPr>
          <p:spPr>
            <a:xfrm flipV="1">
              <a:off x="4900571" y="1550138"/>
              <a:ext cx="946384" cy="6761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直線單箭頭接點 105"/>
            <p:cNvCxnSpPr>
              <a:stCxn id="116" idx="6"/>
              <a:endCxn id="113" idx="2"/>
            </p:cNvCxnSpPr>
            <p:nvPr/>
          </p:nvCxnSpPr>
          <p:spPr>
            <a:xfrm>
              <a:off x="4900571" y="2226322"/>
              <a:ext cx="946383" cy="34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線單箭頭接點 95"/>
            <p:cNvCxnSpPr>
              <a:stCxn id="120" idx="6"/>
              <a:endCxn id="117" idx="2"/>
            </p:cNvCxnSpPr>
            <p:nvPr/>
          </p:nvCxnSpPr>
          <p:spPr>
            <a:xfrm flipV="1">
              <a:off x="3452614" y="1550137"/>
              <a:ext cx="925689" cy="6796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字方塊 4"/>
                <p:cNvSpPr txBox="1"/>
                <p:nvPr/>
              </p:nvSpPr>
              <p:spPr>
                <a:xfrm>
                  <a:off x="3091293" y="1411636"/>
                  <a:ext cx="2398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5" name="文字方塊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1293" y="1411636"/>
                  <a:ext cx="239874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3077" r="-7692" b="-2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文字方塊 121"/>
                <p:cNvSpPr txBox="1"/>
                <p:nvPr/>
              </p:nvSpPr>
              <p:spPr>
                <a:xfrm>
                  <a:off x="3091293" y="2087821"/>
                  <a:ext cx="2451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2" name="文字方塊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1293" y="2087821"/>
                  <a:ext cx="245195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2500" r="-7500" b="-2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文字方塊 123"/>
                <p:cNvSpPr txBox="1"/>
                <p:nvPr/>
              </p:nvSpPr>
              <p:spPr>
                <a:xfrm>
                  <a:off x="4514149" y="2087820"/>
                  <a:ext cx="29969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4" name="文字方塊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4149" y="2087820"/>
                  <a:ext cx="299697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8367" r="-4082" b="-2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文字方塊 124"/>
                <p:cNvSpPr txBox="1"/>
                <p:nvPr/>
              </p:nvSpPr>
              <p:spPr>
                <a:xfrm>
                  <a:off x="5991746" y="1371634"/>
                  <a:ext cx="2822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5" name="文字方塊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1746" y="1371634"/>
                  <a:ext cx="282257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0870" r="-4348" b="-1956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文字方塊 125"/>
                <p:cNvSpPr txBox="1"/>
                <p:nvPr/>
              </p:nvSpPr>
              <p:spPr>
                <a:xfrm>
                  <a:off x="5986424" y="2073183"/>
                  <a:ext cx="2875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6" name="文字方塊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6424" y="2073183"/>
                  <a:ext cx="287579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0638" r="-6383" b="-1956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/>
                <p:cNvSpPr txBox="1"/>
                <p:nvPr/>
              </p:nvSpPr>
              <p:spPr>
                <a:xfrm>
                  <a:off x="3894672" y="1338705"/>
                  <a:ext cx="22050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9" name="文字方塊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4672" y="1338705"/>
                  <a:ext cx="220509" cy="184666"/>
                </a:xfrm>
                <a:prstGeom prst="rect">
                  <a:avLst/>
                </a:prstGeom>
                <a:blipFill>
                  <a:blip r:embed="rId7"/>
                  <a:stretch>
                    <a:fillRect l="-8333" b="-1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文字方塊 126"/>
                <p:cNvSpPr txBox="1"/>
                <p:nvPr/>
              </p:nvSpPr>
              <p:spPr>
                <a:xfrm>
                  <a:off x="3888787" y="1570699"/>
                  <a:ext cx="22409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127" name="文字方塊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8787" y="1570699"/>
                  <a:ext cx="224099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8108" b="-1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字方塊 127"/>
                <p:cNvSpPr txBox="1"/>
                <p:nvPr/>
              </p:nvSpPr>
              <p:spPr>
                <a:xfrm>
                  <a:off x="3888787" y="1982136"/>
                  <a:ext cx="22409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128" name="文字方塊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8787" y="1982136"/>
                  <a:ext cx="224099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8108" b="-1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文字方塊 128"/>
                <p:cNvSpPr txBox="1"/>
                <p:nvPr/>
              </p:nvSpPr>
              <p:spPr>
                <a:xfrm>
                  <a:off x="3888787" y="2226319"/>
                  <a:ext cx="21948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129" name="文字方塊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8787" y="2226319"/>
                  <a:ext cx="219483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8333" b="-1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文字方塊 129"/>
                <p:cNvSpPr txBox="1"/>
                <p:nvPr/>
              </p:nvSpPr>
              <p:spPr>
                <a:xfrm>
                  <a:off x="5390180" y="1338705"/>
                  <a:ext cx="22409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130" name="文字方塊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0180" y="1338705"/>
                  <a:ext cx="224099" cy="184666"/>
                </a:xfrm>
                <a:prstGeom prst="rect">
                  <a:avLst/>
                </a:prstGeom>
                <a:blipFill>
                  <a:blip r:embed="rId11"/>
                  <a:stretch>
                    <a:fillRect l="-5405" r="-2703" b="-1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文字方塊 130"/>
                <p:cNvSpPr txBox="1"/>
                <p:nvPr/>
              </p:nvSpPr>
              <p:spPr>
                <a:xfrm>
                  <a:off x="5384295" y="1557999"/>
                  <a:ext cx="22409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131" name="文字方塊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4295" y="1557999"/>
                  <a:ext cx="224099" cy="184666"/>
                </a:xfrm>
                <a:prstGeom prst="rect">
                  <a:avLst/>
                </a:prstGeom>
                <a:blipFill>
                  <a:blip r:embed="rId12"/>
                  <a:stretch>
                    <a:fillRect l="-5405" b="-1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文字方塊 131"/>
                <p:cNvSpPr txBox="1"/>
                <p:nvPr/>
              </p:nvSpPr>
              <p:spPr>
                <a:xfrm>
                  <a:off x="5384295" y="1953858"/>
                  <a:ext cx="22409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132" name="文字方塊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4295" y="1953858"/>
                  <a:ext cx="224099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5405" b="-1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文字方塊 132"/>
                <p:cNvSpPr txBox="1"/>
                <p:nvPr/>
              </p:nvSpPr>
              <p:spPr>
                <a:xfrm>
                  <a:off x="5384295" y="2226319"/>
                  <a:ext cx="22409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133" name="文字方塊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4295" y="2226319"/>
                  <a:ext cx="224099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5405" b="-1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字方塊 59"/>
                <p:cNvSpPr txBox="1"/>
                <p:nvPr/>
              </p:nvSpPr>
              <p:spPr>
                <a:xfrm>
                  <a:off x="3660403" y="1334090"/>
                  <a:ext cx="24526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.04</m:t>
                        </m:r>
                      </m:oMath>
                    </m:oMathPara>
                  </a14:m>
                  <a:endParaRPr lang="zh-TW" altLang="en-US" sz="1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文字方塊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0403" y="1334090"/>
                  <a:ext cx="245260" cy="184666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r="-12195" b="-645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文字方塊 133"/>
                <p:cNvSpPr txBox="1"/>
                <p:nvPr/>
              </p:nvSpPr>
              <p:spPr>
                <a:xfrm>
                  <a:off x="3661456" y="1565874"/>
                  <a:ext cx="24526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.16</m:t>
                        </m:r>
                      </m:oMath>
                    </m:oMathPara>
                  </a14:m>
                  <a:endParaRPr lang="zh-TW" altLang="en-US" sz="1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34" name="文字方塊 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1456" y="1565874"/>
                  <a:ext cx="245260" cy="184666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r="-15000" b="-645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文字方塊 134"/>
                <p:cNvSpPr txBox="1"/>
                <p:nvPr/>
              </p:nvSpPr>
              <p:spPr>
                <a:xfrm>
                  <a:off x="3663553" y="1985615"/>
                  <a:ext cx="24526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.12</m:t>
                        </m:r>
                      </m:oMath>
                    </m:oMathPara>
                  </a14:m>
                  <a:endParaRPr lang="zh-TW" altLang="en-US" sz="1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35" name="文字方塊 1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3553" y="1985615"/>
                  <a:ext cx="245260" cy="184666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r="-15000" b="-1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文字方塊 135"/>
                <p:cNvSpPr txBox="1"/>
                <p:nvPr/>
              </p:nvSpPr>
              <p:spPr>
                <a:xfrm>
                  <a:off x="3660403" y="2244639"/>
                  <a:ext cx="24526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.08</m:t>
                        </m:r>
                      </m:oMath>
                    </m:oMathPara>
                  </a14:m>
                  <a:endParaRPr lang="zh-TW" altLang="en-US" sz="1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36" name="文字方塊 1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0403" y="2244639"/>
                  <a:ext cx="245260" cy="184666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r="-12195" b="-1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文字方塊 136"/>
                <p:cNvSpPr txBox="1"/>
                <p:nvPr/>
              </p:nvSpPr>
              <p:spPr>
                <a:xfrm>
                  <a:off x="5156126" y="1334090"/>
                  <a:ext cx="24526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.40</m:t>
                        </m:r>
                      </m:oMath>
                    </m:oMathPara>
                  </a14:m>
                  <a:endParaRPr lang="zh-TW" altLang="en-US" sz="1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37" name="文字方塊 1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6126" y="1334090"/>
                  <a:ext cx="245260" cy="184666"/>
                </a:xfrm>
                <a:prstGeom prst="rect">
                  <a:avLst/>
                </a:prstGeom>
                <a:blipFill>
                  <a:blip r:embed="rId19"/>
                  <a:stretch>
                    <a:fillRect r="-15000" b="-645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文字方塊 137"/>
                <p:cNvSpPr txBox="1"/>
                <p:nvPr/>
              </p:nvSpPr>
              <p:spPr>
                <a:xfrm>
                  <a:off x="5157179" y="1565874"/>
                  <a:ext cx="24526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.45</m:t>
                        </m:r>
                      </m:oMath>
                    </m:oMathPara>
                  </a14:m>
                  <a:endParaRPr lang="zh-TW" altLang="en-US" sz="1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38" name="文字方塊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179" y="1565874"/>
                  <a:ext cx="245260" cy="184666"/>
                </a:xfrm>
                <a:prstGeom prst="rect">
                  <a:avLst/>
                </a:prstGeom>
                <a:blipFill>
                  <a:blip r:embed="rId20"/>
                  <a:stretch>
                    <a:fillRect l="-2500" r="-15000" b="-967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文字方塊 138"/>
                <p:cNvSpPr txBox="1"/>
                <p:nvPr/>
              </p:nvSpPr>
              <p:spPr>
                <a:xfrm>
                  <a:off x="5159276" y="1985615"/>
                  <a:ext cx="24526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.50</m:t>
                        </m:r>
                      </m:oMath>
                    </m:oMathPara>
                  </a14:m>
                  <a:endParaRPr lang="zh-TW" altLang="en-US" sz="1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文字方塊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9276" y="1985615"/>
                  <a:ext cx="245260" cy="184666"/>
                </a:xfrm>
                <a:prstGeom prst="rect">
                  <a:avLst/>
                </a:prstGeom>
                <a:blipFill>
                  <a:blip r:embed="rId21"/>
                  <a:stretch>
                    <a:fillRect r="-14634" b="-1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文字方塊 139"/>
                <p:cNvSpPr txBox="1"/>
                <p:nvPr/>
              </p:nvSpPr>
              <p:spPr>
                <a:xfrm>
                  <a:off x="5156126" y="2244639"/>
                  <a:ext cx="24526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.55</m:t>
                        </m:r>
                      </m:oMath>
                    </m:oMathPara>
                  </a14:m>
                  <a:endParaRPr lang="zh-TW" altLang="en-US" sz="1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40" name="文字方塊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6126" y="2244639"/>
                  <a:ext cx="245260" cy="184666"/>
                </a:xfrm>
                <a:prstGeom prst="rect">
                  <a:avLst/>
                </a:prstGeom>
                <a:blipFill>
                  <a:blip r:embed="rId22"/>
                  <a:stretch>
                    <a:fillRect l="-2500" r="-15000" b="-1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橢圓 61"/>
            <p:cNvSpPr/>
            <p:nvPr/>
          </p:nvSpPr>
          <p:spPr>
            <a:xfrm>
              <a:off x="3357782" y="2885319"/>
              <a:ext cx="395287" cy="39528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" name="橢圓 143"/>
            <p:cNvSpPr/>
            <p:nvPr/>
          </p:nvSpPr>
          <p:spPr>
            <a:xfrm>
              <a:off x="5037928" y="2885319"/>
              <a:ext cx="395287" cy="39528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字方塊 69"/>
                <p:cNvSpPr txBox="1"/>
                <p:nvPr/>
              </p:nvSpPr>
              <p:spPr>
                <a:xfrm>
                  <a:off x="3439708" y="2924090"/>
                  <a:ext cx="2838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0" name="文字方塊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9708" y="2924090"/>
                  <a:ext cx="283860" cy="276999"/>
                </a:xfrm>
                <a:prstGeom prst="rect">
                  <a:avLst/>
                </a:prstGeom>
                <a:blipFill>
                  <a:blip r:embed="rId23"/>
                  <a:stretch>
                    <a:fillRect l="-19149" r="-4255" b="-1956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文字方塊 144"/>
                <p:cNvSpPr txBox="1"/>
                <p:nvPr/>
              </p:nvSpPr>
              <p:spPr>
                <a:xfrm>
                  <a:off x="5105223" y="2924966"/>
                  <a:ext cx="28918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45" name="文字方塊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223" y="2924966"/>
                  <a:ext cx="289182" cy="276999"/>
                </a:xfrm>
                <a:prstGeom prst="rect">
                  <a:avLst/>
                </a:prstGeom>
                <a:blipFill>
                  <a:blip r:embed="rId24"/>
                  <a:stretch>
                    <a:fillRect l="-18750" r="-4167" b="-1956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文字方塊 145"/>
                <p:cNvSpPr txBox="1"/>
                <p:nvPr/>
              </p:nvSpPr>
              <p:spPr>
                <a:xfrm>
                  <a:off x="3820364" y="3021644"/>
                  <a:ext cx="24526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.40</m:t>
                        </m:r>
                      </m:oMath>
                    </m:oMathPara>
                  </a14:m>
                  <a:endParaRPr lang="zh-TW" altLang="en-US" sz="12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文字方塊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0364" y="3021644"/>
                  <a:ext cx="245260" cy="184666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r="-15000" b="-1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文字方塊 146"/>
                <p:cNvSpPr txBox="1"/>
                <p:nvPr/>
              </p:nvSpPr>
              <p:spPr>
                <a:xfrm>
                  <a:off x="5498565" y="2987167"/>
                  <a:ext cx="24526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.60</m:t>
                        </m:r>
                      </m:oMath>
                    </m:oMathPara>
                  </a14:m>
                  <a:endParaRPr lang="zh-TW" altLang="en-US" sz="12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47" name="文字方塊 1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8565" y="2987167"/>
                  <a:ext cx="245260" cy="184666"/>
                </a:xfrm>
                <a:prstGeom prst="rect">
                  <a:avLst/>
                </a:prstGeom>
                <a:blipFill>
                  <a:blip r:embed="rId26"/>
                  <a:stretch>
                    <a:fillRect r="-15000" b="-645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橢圓 116"/>
            <p:cNvSpPr/>
            <p:nvPr/>
          </p:nvSpPr>
          <p:spPr>
            <a:xfrm>
              <a:off x="4378301" y="1290513"/>
              <a:ext cx="519247" cy="51924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文字方塊 122"/>
                <p:cNvSpPr txBox="1"/>
                <p:nvPr/>
              </p:nvSpPr>
              <p:spPr>
                <a:xfrm>
                  <a:off x="4512736" y="1411635"/>
                  <a:ext cx="2943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3" name="文字方塊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2736" y="1411635"/>
                  <a:ext cx="294375" cy="276999"/>
                </a:xfrm>
                <a:prstGeom prst="rect">
                  <a:avLst/>
                </a:prstGeom>
                <a:blipFill>
                  <a:blip r:embed="rId27"/>
                  <a:stretch>
                    <a:fillRect l="-18367" r="-4082" b="-2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3" name="矩形 72"/>
          <p:cNvSpPr/>
          <p:nvPr/>
        </p:nvSpPr>
        <p:spPr>
          <a:xfrm>
            <a:off x="7799990" y="1152908"/>
            <a:ext cx="1902679" cy="239050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/>
              <p:cNvSpPr txBox="1"/>
              <p:nvPr/>
            </p:nvSpPr>
            <p:spPr>
              <a:xfrm>
                <a:off x="3386825" y="1641415"/>
                <a:ext cx="1844351" cy="9885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8" name="文字方塊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825" y="1641415"/>
                <a:ext cx="1844351" cy="98854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1" name="群組 150"/>
          <p:cNvGrpSpPr/>
          <p:nvPr/>
        </p:nvGrpSpPr>
        <p:grpSpPr>
          <a:xfrm>
            <a:off x="3509334" y="3802744"/>
            <a:ext cx="5078313" cy="2220849"/>
            <a:chOff x="2024711" y="3891420"/>
            <a:chExt cx="5078313" cy="22208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字方塊 80"/>
                <p:cNvSpPr txBox="1"/>
                <p:nvPr/>
              </p:nvSpPr>
              <p:spPr>
                <a:xfrm>
                  <a:off x="2024711" y="3891420"/>
                  <a:ext cx="5078313" cy="8658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∗1</m:t>
                        </m:r>
                      </m:oMath>
                    </m:oMathPara>
                  </a14:m>
                  <a:endParaRPr lang="en-US" altLang="zh-TW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                           =0.04∗0.1+0.12∗0.5+0.40∗1</m:t>
                        </m:r>
                      </m:oMath>
                    </m:oMathPara>
                  </a14:m>
                  <a:endParaRPr lang="en-US" altLang="zh-TW" dirty="0"/>
                </a:p>
                <a:p>
                  <a:r>
                    <a:rPr lang="en-US" altLang="zh-TW" dirty="0"/>
                    <a:t> </a:t>
                  </a:r>
                  <a14:m>
                    <m:oMath xmlns:m="http://schemas.openxmlformats.org/officeDocument/2006/math">
                      <m:r>
                        <a:rPr lang="en-US" altLang="zh-TW">
                          <a:latin typeface="Cambria Math" panose="02040503050406030204" pitchFamily="18" charset="0"/>
                        </a:rPr>
                        <m:t>                          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=0.464</m:t>
                      </m:r>
                    </m:oMath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1" name="文字方塊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4711" y="3891420"/>
                  <a:ext cx="5078313" cy="865878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b="-140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文字方塊 148"/>
                <p:cNvSpPr txBox="1"/>
                <p:nvPr/>
              </p:nvSpPr>
              <p:spPr>
                <a:xfrm>
                  <a:off x="2799352" y="4777234"/>
                  <a:ext cx="3622723" cy="9078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𝑛𝑒𝑡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sup>
                            </m:sSup>
                          </m:den>
                        </m:f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−0.464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altLang="zh-TW" i="1" dirty="0">
                    <a:latin typeface="Cambria Math" panose="02040503050406030204" pitchFamily="18" charset="0"/>
                  </a:endParaRPr>
                </a:p>
                <a:p>
                  <a:r>
                    <a:rPr lang="en-US" altLang="zh-TW" dirty="0"/>
                    <a:t>	   </a:t>
                  </a:r>
                  <a14:m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=0.613962657</m:t>
                      </m:r>
                    </m:oMath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49" name="文字方塊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9352" y="4777234"/>
                  <a:ext cx="3622723" cy="907813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文字方塊 149"/>
                <p:cNvSpPr txBox="1"/>
                <p:nvPr/>
              </p:nvSpPr>
              <p:spPr>
                <a:xfrm>
                  <a:off x="2888082" y="5811481"/>
                  <a:ext cx="2242922" cy="3007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=0.611114647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50" name="文字方塊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8082" y="5811481"/>
                  <a:ext cx="2242922" cy="300788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1359" r="-2174" b="-1632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/>
              <p:cNvSpPr txBox="1"/>
              <p:nvPr/>
            </p:nvSpPr>
            <p:spPr>
              <a:xfrm>
                <a:off x="5286359" y="1587058"/>
                <a:ext cx="32540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zh-TW" altLang="en-US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359" y="1587058"/>
                <a:ext cx="325409" cy="246221"/>
              </a:xfrm>
              <a:prstGeom prst="rect">
                <a:avLst/>
              </a:prstGeom>
              <a:blipFill>
                <a:blip r:embed="rId32"/>
                <a:stretch>
                  <a:fillRect l="-11111" r="-11111" b="-97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/>
              <p:cNvSpPr txBox="1"/>
              <p:nvPr/>
            </p:nvSpPr>
            <p:spPr>
              <a:xfrm>
                <a:off x="5284522" y="2275005"/>
                <a:ext cx="32540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zh-TW" altLang="en-US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4" name="文字方塊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522" y="2275005"/>
                <a:ext cx="325409" cy="246221"/>
              </a:xfrm>
              <a:prstGeom prst="rect">
                <a:avLst/>
              </a:prstGeom>
              <a:blipFill>
                <a:blip r:embed="rId33"/>
                <a:stretch>
                  <a:fillRect l="-13208" r="-13208" b="-97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002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52700" y="85727"/>
            <a:ext cx="7377546" cy="877835"/>
          </a:xfrm>
        </p:spPr>
        <p:txBody>
          <a:bodyPr/>
          <a:lstStyle/>
          <a:p>
            <a:r>
              <a:rPr lang="en-US" altLang="zh-TW" dirty="0" smtClean="0"/>
              <a:t>Forward Propagation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12</a:t>
            </a:fld>
            <a:endParaRPr lang="en-US" dirty="0">
              <a:ea typeface="Segoe UI" panose="020B0502040204020203" pitchFamily="34" charset="0"/>
            </a:endParaRPr>
          </a:p>
        </p:txBody>
      </p:sp>
      <p:grpSp>
        <p:nvGrpSpPr>
          <p:cNvPr id="72" name="群組 71"/>
          <p:cNvGrpSpPr/>
          <p:nvPr/>
        </p:nvGrpSpPr>
        <p:grpSpPr>
          <a:xfrm>
            <a:off x="5696279" y="1215660"/>
            <a:ext cx="3601075" cy="2201427"/>
            <a:chOff x="2861638" y="1079179"/>
            <a:chExt cx="3601075" cy="2201427"/>
          </a:xfrm>
        </p:grpSpPr>
        <p:sp>
          <p:nvSpPr>
            <p:cNvPr id="115" name="矩形 114"/>
            <p:cNvSpPr/>
            <p:nvPr/>
          </p:nvSpPr>
          <p:spPr>
            <a:xfrm>
              <a:off x="4309700" y="1079179"/>
              <a:ext cx="659577" cy="162157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88" name="群組 87"/>
            <p:cNvGrpSpPr/>
            <p:nvPr/>
          </p:nvGrpSpPr>
          <p:grpSpPr>
            <a:xfrm>
              <a:off x="5753006" y="1079179"/>
              <a:ext cx="709707" cy="1621578"/>
              <a:chOff x="1277907" y="2888678"/>
              <a:chExt cx="743875" cy="1699647"/>
            </a:xfrm>
          </p:grpSpPr>
          <p:sp>
            <p:nvSpPr>
              <p:cNvPr id="108" name="矩形 107"/>
              <p:cNvSpPr/>
              <p:nvPr/>
            </p:nvSpPr>
            <p:spPr>
              <a:xfrm>
                <a:off x="1277907" y="2888678"/>
                <a:ext cx="743875" cy="1699647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1" name="橢圓 110"/>
              <p:cNvSpPr/>
              <p:nvPr/>
            </p:nvSpPr>
            <p:spPr>
              <a:xfrm>
                <a:off x="1376378" y="3110187"/>
                <a:ext cx="544245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3" name="橢圓 112"/>
              <p:cNvSpPr/>
              <p:nvPr/>
            </p:nvSpPr>
            <p:spPr>
              <a:xfrm>
                <a:off x="1376377" y="3822571"/>
                <a:ext cx="544245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142" name="直線接點 141"/>
            <p:cNvCxnSpPr>
              <a:stCxn id="144" idx="7"/>
              <a:endCxn id="113" idx="2"/>
            </p:cNvCxnSpPr>
            <p:nvPr/>
          </p:nvCxnSpPr>
          <p:spPr>
            <a:xfrm flipV="1">
              <a:off x="5375327" y="2229800"/>
              <a:ext cx="471626" cy="713407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接點 142"/>
            <p:cNvCxnSpPr>
              <a:stCxn id="144" idx="7"/>
              <a:endCxn id="111" idx="2"/>
            </p:cNvCxnSpPr>
            <p:nvPr/>
          </p:nvCxnSpPr>
          <p:spPr>
            <a:xfrm flipV="1">
              <a:off x="5375327" y="1550138"/>
              <a:ext cx="471627" cy="1393069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橢圓 115"/>
            <p:cNvSpPr/>
            <p:nvPr/>
          </p:nvSpPr>
          <p:spPr>
            <a:xfrm>
              <a:off x="4381321" y="1966698"/>
              <a:ext cx="519248" cy="51924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1" name="直線接點 140"/>
            <p:cNvCxnSpPr>
              <a:stCxn id="62" idx="7"/>
            </p:cNvCxnSpPr>
            <p:nvPr/>
          </p:nvCxnSpPr>
          <p:spPr>
            <a:xfrm flipV="1">
              <a:off x="3695181" y="2217117"/>
              <a:ext cx="679108" cy="72609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>
              <a:stCxn id="62" idx="7"/>
              <a:endCxn id="117" idx="2"/>
            </p:cNvCxnSpPr>
            <p:nvPr/>
          </p:nvCxnSpPr>
          <p:spPr>
            <a:xfrm flipV="1">
              <a:off x="3695181" y="1550137"/>
              <a:ext cx="683120" cy="139307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群組 83"/>
            <p:cNvGrpSpPr/>
            <p:nvPr/>
          </p:nvGrpSpPr>
          <p:grpSpPr>
            <a:xfrm>
              <a:off x="2861638" y="1082660"/>
              <a:ext cx="664332" cy="1618097"/>
              <a:chOff x="1301194" y="2284486"/>
              <a:chExt cx="696315" cy="1695998"/>
            </a:xfrm>
          </p:grpSpPr>
          <p:sp>
            <p:nvSpPr>
              <p:cNvPr id="118" name="矩形 117"/>
              <p:cNvSpPr/>
              <p:nvPr/>
            </p:nvSpPr>
            <p:spPr>
              <a:xfrm>
                <a:off x="1301194" y="2284486"/>
                <a:ext cx="696315" cy="169599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9" name="橢圓 118"/>
              <p:cNvSpPr/>
              <p:nvPr/>
            </p:nvSpPr>
            <p:spPr>
              <a:xfrm>
                <a:off x="1376378" y="2505992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0" name="橢圓 119"/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92" name="直線單箭頭接點 91"/>
            <p:cNvCxnSpPr>
              <a:stCxn id="119" idx="6"/>
              <a:endCxn id="117" idx="2"/>
            </p:cNvCxnSpPr>
            <p:nvPr/>
          </p:nvCxnSpPr>
          <p:spPr>
            <a:xfrm flipV="1">
              <a:off x="3452614" y="1550137"/>
              <a:ext cx="925689" cy="3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線單箭頭接點 93"/>
            <p:cNvCxnSpPr>
              <a:stCxn id="119" idx="6"/>
              <a:endCxn id="116" idx="2"/>
            </p:cNvCxnSpPr>
            <p:nvPr/>
          </p:nvCxnSpPr>
          <p:spPr>
            <a:xfrm>
              <a:off x="3452614" y="1553616"/>
              <a:ext cx="928709" cy="6727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線單箭頭接點 97"/>
            <p:cNvCxnSpPr>
              <a:stCxn id="120" idx="6"/>
              <a:endCxn id="116" idx="2"/>
            </p:cNvCxnSpPr>
            <p:nvPr/>
          </p:nvCxnSpPr>
          <p:spPr>
            <a:xfrm flipV="1">
              <a:off x="3452614" y="2226322"/>
              <a:ext cx="928709" cy="34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線單箭頭接點 99"/>
            <p:cNvCxnSpPr>
              <a:stCxn id="117" idx="6"/>
              <a:endCxn id="111" idx="2"/>
            </p:cNvCxnSpPr>
            <p:nvPr/>
          </p:nvCxnSpPr>
          <p:spPr>
            <a:xfrm>
              <a:off x="4897551" y="1550137"/>
              <a:ext cx="94940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線單箭頭接點 101"/>
            <p:cNvCxnSpPr>
              <a:stCxn id="117" idx="6"/>
              <a:endCxn id="113" idx="2"/>
            </p:cNvCxnSpPr>
            <p:nvPr/>
          </p:nvCxnSpPr>
          <p:spPr>
            <a:xfrm>
              <a:off x="4897551" y="1550137"/>
              <a:ext cx="949403" cy="6796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直線單箭頭接點 103"/>
            <p:cNvCxnSpPr>
              <a:stCxn id="116" idx="6"/>
              <a:endCxn id="111" idx="2"/>
            </p:cNvCxnSpPr>
            <p:nvPr/>
          </p:nvCxnSpPr>
          <p:spPr>
            <a:xfrm flipV="1">
              <a:off x="4900571" y="1550138"/>
              <a:ext cx="946384" cy="6761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直線單箭頭接點 105"/>
            <p:cNvCxnSpPr>
              <a:stCxn id="116" idx="6"/>
              <a:endCxn id="113" idx="2"/>
            </p:cNvCxnSpPr>
            <p:nvPr/>
          </p:nvCxnSpPr>
          <p:spPr>
            <a:xfrm>
              <a:off x="4900571" y="2226322"/>
              <a:ext cx="946383" cy="34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線單箭頭接點 95"/>
            <p:cNvCxnSpPr>
              <a:stCxn id="120" idx="6"/>
              <a:endCxn id="117" idx="2"/>
            </p:cNvCxnSpPr>
            <p:nvPr/>
          </p:nvCxnSpPr>
          <p:spPr>
            <a:xfrm flipV="1">
              <a:off x="3452614" y="1550137"/>
              <a:ext cx="925689" cy="6796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字方塊 4"/>
                <p:cNvSpPr txBox="1"/>
                <p:nvPr/>
              </p:nvSpPr>
              <p:spPr>
                <a:xfrm>
                  <a:off x="3091293" y="1411636"/>
                  <a:ext cx="2398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5" name="文字方塊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1293" y="1411636"/>
                  <a:ext cx="239874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3077" r="-7692" b="-2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文字方塊 121"/>
                <p:cNvSpPr txBox="1"/>
                <p:nvPr/>
              </p:nvSpPr>
              <p:spPr>
                <a:xfrm>
                  <a:off x="3091293" y="2087821"/>
                  <a:ext cx="2451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2" name="文字方塊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1293" y="2087821"/>
                  <a:ext cx="245195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2500" r="-7500" b="-2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文字方塊 123"/>
                <p:cNvSpPr txBox="1"/>
                <p:nvPr/>
              </p:nvSpPr>
              <p:spPr>
                <a:xfrm>
                  <a:off x="4514149" y="2087820"/>
                  <a:ext cx="29969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4" name="文字方塊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4149" y="2087820"/>
                  <a:ext cx="299697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8367" r="-4082" b="-2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文字方塊 124"/>
                <p:cNvSpPr txBox="1"/>
                <p:nvPr/>
              </p:nvSpPr>
              <p:spPr>
                <a:xfrm>
                  <a:off x="5991746" y="1371634"/>
                  <a:ext cx="2822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5" name="文字方塊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1746" y="1371634"/>
                  <a:ext cx="282257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0870" r="-4348" b="-1956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文字方塊 125"/>
                <p:cNvSpPr txBox="1"/>
                <p:nvPr/>
              </p:nvSpPr>
              <p:spPr>
                <a:xfrm>
                  <a:off x="5986424" y="2073183"/>
                  <a:ext cx="2875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6" name="文字方塊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6424" y="2073183"/>
                  <a:ext cx="287579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0638" r="-6383" b="-1956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/>
                <p:cNvSpPr txBox="1"/>
                <p:nvPr/>
              </p:nvSpPr>
              <p:spPr>
                <a:xfrm>
                  <a:off x="3894672" y="1338705"/>
                  <a:ext cx="22050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9" name="文字方塊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4672" y="1338705"/>
                  <a:ext cx="220509" cy="184666"/>
                </a:xfrm>
                <a:prstGeom prst="rect">
                  <a:avLst/>
                </a:prstGeom>
                <a:blipFill>
                  <a:blip r:embed="rId7"/>
                  <a:stretch>
                    <a:fillRect l="-8333" b="-1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文字方塊 126"/>
                <p:cNvSpPr txBox="1"/>
                <p:nvPr/>
              </p:nvSpPr>
              <p:spPr>
                <a:xfrm>
                  <a:off x="3888787" y="1570699"/>
                  <a:ext cx="22409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127" name="文字方塊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8787" y="1570699"/>
                  <a:ext cx="224099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8108" b="-1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字方塊 127"/>
                <p:cNvSpPr txBox="1"/>
                <p:nvPr/>
              </p:nvSpPr>
              <p:spPr>
                <a:xfrm>
                  <a:off x="3888787" y="1982136"/>
                  <a:ext cx="22409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128" name="文字方塊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8787" y="1982136"/>
                  <a:ext cx="224099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8108" b="-1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文字方塊 128"/>
                <p:cNvSpPr txBox="1"/>
                <p:nvPr/>
              </p:nvSpPr>
              <p:spPr>
                <a:xfrm>
                  <a:off x="3888787" y="2226319"/>
                  <a:ext cx="21948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129" name="文字方塊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8787" y="2226319"/>
                  <a:ext cx="219483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8333" b="-1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文字方塊 129"/>
                <p:cNvSpPr txBox="1"/>
                <p:nvPr/>
              </p:nvSpPr>
              <p:spPr>
                <a:xfrm>
                  <a:off x="5390180" y="1338705"/>
                  <a:ext cx="22409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130" name="文字方塊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0180" y="1338705"/>
                  <a:ext cx="224099" cy="184666"/>
                </a:xfrm>
                <a:prstGeom prst="rect">
                  <a:avLst/>
                </a:prstGeom>
                <a:blipFill>
                  <a:blip r:embed="rId11"/>
                  <a:stretch>
                    <a:fillRect l="-5405" r="-2703" b="-1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文字方塊 130"/>
                <p:cNvSpPr txBox="1"/>
                <p:nvPr/>
              </p:nvSpPr>
              <p:spPr>
                <a:xfrm>
                  <a:off x="5384295" y="1557999"/>
                  <a:ext cx="22409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131" name="文字方塊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4295" y="1557999"/>
                  <a:ext cx="224099" cy="184666"/>
                </a:xfrm>
                <a:prstGeom prst="rect">
                  <a:avLst/>
                </a:prstGeom>
                <a:blipFill>
                  <a:blip r:embed="rId12"/>
                  <a:stretch>
                    <a:fillRect l="-5405" b="-1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文字方塊 131"/>
                <p:cNvSpPr txBox="1"/>
                <p:nvPr/>
              </p:nvSpPr>
              <p:spPr>
                <a:xfrm>
                  <a:off x="5384295" y="1953858"/>
                  <a:ext cx="22409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132" name="文字方塊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4295" y="1953858"/>
                  <a:ext cx="224099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5405" b="-1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文字方塊 132"/>
                <p:cNvSpPr txBox="1"/>
                <p:nvPr/>
              </p:nvSpPr>
              <p:spPr>
                <a:xfrm>
                  <a:off x="5384295" y="2226319"/>
                  <a:ext cx="22409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133" name="文字方塊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4295" y="2226319"/>
                  <a:ext cx="224099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5405" b="-1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字方塊 59"/>
                <p:cNvSpPr txBox="1"/>
                <p:nvPr/>
              </p:nvSpPr>
              <p:spPr>
                <a:xfrm>
                  <a:off x="3660403" y="1334090"/>
                  <a:ext cx="2452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.15</m:t>
                        </m:r>
                      </m:oMath>
                    </m:oMathPara>
                  </a14:m>
                  <a:endParaRPr lang="zh-TW" altLang="en-US" sz="1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文字方塊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0403" y="1334090"/>
                  <a:ext cx="245259" cy="184666"/>
                </a:xfrm>
                <a:prstGeom prst="rect">
                  <a:avLst/>
                </a:prstGeom>
                <a:blipFill>
                  <a:blip r:embed="rId15"/>
                  <a:stretch>
                    <a:fillRect r="-14634" b="-967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文字方塊 133"/>
                <p:cNvSpPr txBox="1"/>
                <p:nvPr/>
              </p:nvSpPr>
              <p:spPr>
                <a:xfrm>
                  <a:off x="3661456" y="1565874"/>
                  <a:ext cx="24526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.20</m:t>
                        </m:r>
                      </m:oMath>
                    </m:oMathPara>
                  </a14:m>
                  <a:endParaRPr lang="zh-TW" altLang="en-US" sz="1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34" name="文字方塊 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1456" y="1565874"/>
                  <a:ext cx="245260" cy="184666"/>
                </a:xfrm>
                <a:prstGeom prst="rect">
                  <a:avLst/>
                </a:prstGeom>
                <a:blipFill>
                  <a:blip r:embed="rId16"/>
                  <a:stretch>
                    <a:fillRect r="-15000" b="-645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文字方塊 134"/>
                <p:cNvSpPr txBox="1"/>
                <p:nvPr/>
              </p:nvSpPr>
              <p:spPr>
                <a:xfrm>
                  <a:off x="3663553" y="1985615"/>
                  <a:ext cx="24526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.25</m:t>
                        </m:r>
                      </m:oMath>
                    </m:oMathPara>
                  </a14:m>
                  <a:endParaRPr lang="zh-TW" altLang="en-US" sz="1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35" name="文字方塊 1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3553" y="1985615"/>
                  <a:ext cx="245260" cy="184666"/>
                </a:xfrm>
                <a:prstGeom prst="rect">
                  <a:avLst/>
                </a:prstGeom>
                <a:blipFill>
                  <a:blip r:embed="rId17"/>
                  <a:stretch>
                    <a:fillRect l="-2500" r="-15000" b="-1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文字方塊 135"/>
                <p:cNvSpPr txBox="1"/>
                <p:nvPr/>
              </p:nvSpPr>
              <p:spPr>
                <a:xfrm>
                  <a:off x="3660403" y="2244639"/>
                  <a:ext cx="24526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.30</m:t>
                        </m:r>
                      </m:oMath>
                    </m:oMathPara>
                  </a14:m>
                  <a:endParaRPr lang="zh-TW" altLang="en-US" sz="1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36" name="文字方塊 1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0403" y="2244639"/>
                  <a:ext cx="245260" cy="184666"/>
                </a:xfrm>
                <a:prstGeom prst="rect">
                  <a:avLst/>
                </a:prstGeom>
                <a:blipFill>
                  <a:blip r:embed="rId18"/>
                  <a:stretch>
                    <a:fillRect r="-12195" b="-1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文字方塊 136"/>
                <p:cNvSpPr txBox="1"/>
                <p:nvPr/>
              </p:nvSpPr>
              <p:spPr>
                <a:xfrm>
                  <a:off x="5156126" y="1334090"/>
                  <a:ext cx="24526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.24</m:t>
                        </m:r>
                      </m:oMath>
                    </m:oMathPara>
                  </a14:m>
                  <a:endParaRPr lang="zh-TW" altLang="en-US" sz="1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37" name="文字方塊 1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6126" y="1334090"/>
                  <a:ext cx="245260" cy="184666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r="-15000" b="-645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文字方塊 137"/>
                <p:cNvSpPr txBox="1"/>
                <p:nvPr/>
              </p:nvSpPr>
              <p:spPr>
                <a:xfrm>
                  <a:off x="5157179" y="1565874"/>
                  <a:ext cx="24526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.28</m:t>
                        </m:r>
                      </m:oMath>
                    </m:oMathPara>
                  </a14:m>
                  <a:endParaRPr lang="zh-TW" altLang="en-US" sz="1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38" name="文字方塊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179" y="1565874"/>
                  <a:ext cx="245260" cy="184666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r="-15000" b="-645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文字方塊 138"/>
                <p:cNvSpPr txBox="1"/>
                <p:nvPr/>
              </p:nvSpPr>
              <p:spPr>
                <a:xfrm>
                  <a:off x="5159276" y="1985615"/>
                  <a:ext cx="24526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.32</m:t>
                        </m:r>
                      </m:oMath>
                    </m:oMathPara>
                  </a14:m>
                  <a:endParaRPr lang="zh-TW" altLang="en-US" sz="1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文字方塊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9276" y="1985615"/>
                  <a:ext cx="245260" cy="184666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r="-12195" b="-1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文字方塊 139"/>
                <p:cNvSpPr txBox="1"/>
                <p:nvPr/>
              </p:nvSpPr>
              <p:spPr>
                <a:xfrm>
                  <a:off x="5156126" y="2244639"/>
                  <a:ext cx="24526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.20</m:t>
                        </m:r>
                      </m:oMath>
                    </m:oMathPara>
                  </a14:m>
                  <a:endParaRPr lang="zh-TW" altLang="en-US" sz="1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40" name="文字方塊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6126" y="2244639"/>
                  <a:ext cx="245260" cy="184666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r="-15000" b="-1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橢圓 61"/>
            <p:cNvSpPr/>
            <p:nvPr/>
          </p:nvSpPr>
          <p:spPr>
            <a:xfrm>
              <a:off x="3357782" y="2885319"/>
              <a:ext cx="395287" cy="39528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" name="橢圓 143"/>
            <p:cNvSpPr/>
            <p:nvPr/>
          </p:nvSpPr>
          <p:spPr>
            <a:xfrm>
              <a:off x="5037928" y="2885319"/>
              <a:ext cx="395287" cy="39528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字方塊 69"/>
                <p:cNvSpPr txBox="1"/>
                <p:nvPr/>
              </p:nvSpPr>
              <p:spPr>
                <a:xfrm>
                  <a:off x="3439708" y="2924090"/>
                  <a:ext cx="2838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0" name="文字方塊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9708" y="2924090"/>
                  <a:ext cx="283860" cy="276999"/>
                </a:xfrm>
                <a:prstGeom prst="rect">
                  <a:avLst/>
                </a:prstGeom>
                <a:blipFill>
                  <a:blip r:embed="rId23"/>
                  <a:stretch>
                    <a:fillRect l="-19149" r="-4255" b="-1956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文字方塊 144"/>
                <p:cNvSpPr txBox="1"/>
                <p:nvPr/>
              </p:nvSpPr>
              <p:spPr>
                <a:xfrm>
                  <a:off x="5105223" y="2924966"/>
                  <a:ext cx="28918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45" name="文字方塊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223" y="2924966"/>
                  <a:ext cx="289182" cy="276999"/>
                </a:xfrm>
                <a:prstGeom prst="rect">
                  <a:avLst/>
                </a:prstGeom>
                <a:blipFill>
                  <a:blip r:embed="rId24"/>
                  <a:stretch>
                    <a:fillRect l="-18750" r="-4167" b="-1956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文字方塊 145"/>
                <p:cNvSpPr txBox="1"/>
                <p:nvPr/>
              </p:nvSpPr>
              <p:spPr>
                <a:xfrm>
                  <a:off x="3820364" y="3021644"/>
                  <a:ext cx="24526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.35</m:t>
                        </m:r>
                      </m:oMath>
                    </m:oMathPara>
                  </a14:m>
                  <a:endParaRPr lang="zh-TW" altLang="en-US" sz="12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文字方塊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0364" y="3021644"/>
                  <a:ext cx="245260" cy="184666"/>
                </a:xfrm>
                <a:prstGeom prst="rect">
                  <a:avLst/>
                </a:prstGeom>
                <a:blipFill>
                  <a:blip r:embed="rId25"/>
                  <a:stretch>
                    <a:fillRect l="-2500" r="-15000" b="-1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文字方塊 146"/>
                <p:cNvSpPr txBox="1"/>
                <p:nvPr/>
              </p:nvSpPr>
              <p:spPr>
                <a:xfrm>
                  <a:off x="5498565" y="2987167"/>
                  <a:ext cx="24526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.36</m:t>
                        </m:r>
                      </m:oMath>
                    </m:oMathPara>
                  </a14:m>
                  <a:endParaRPr lang="zh-TW" altLang="en-US" sz="12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47" name="文字方塊 1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8565" y="2987167"/>
                  <a:ext cx="245260" cy="184666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r="-15000" b="-645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橢圓 116"/>
            <p:cNvSpPr/>
            <p:nvPr/>
          </p:nvSpPr>
          <p:spPr>
            <a:xfrm>
              <a:off x="4378301" y="1290513"/>
              <a:ext cx="519247" cy="51924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文字方塊 122"/>
                <p:cNvSpPr txBox="1"/>
                <p:nvPr/>
              </p:nvSpPr>
              <p:spPr>
                <a:xfrm>
                  <a:off x="4512736" y="1411635"/>
                  <a:ext cx="2943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3" name="文字方塊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2736" y="1411635"/>
                  <a:ext cx="294375" cy="276999"/>
                </a:xfrm>
                <a:prstGeom prst="rect">
                  <a:avLst/>
                </a:prstGeom>
                <a:blipFill>
                  <a:blip r:embed="rId27"/>
                  <a:stretch>
                    <a:fillRect l="-18367" r="-4082" b="-2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3" name="矩形 72"/>
          <p:cNvSpPr/>
          <p:nvPr/>
        </p:nvSpPr>
        <p:spPr>
          <a:xfrm>
            <a:off x="5636370" y="1145151"/>
            <a:ext cx="1510884" cy="239050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/>
              <p:cNvSpPr txBox="1"/>
              <p:nvPr/>
            </p:nvSpPr>
            <p:spPr>
              <a:xfrm>
                <a:off x="3386825" y="1641415"/>
                <a:ext cx="1844351" cy="9885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8" name="文字方塊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825" y="1641415"/>
                <a:ext cx="1844351" cy="98854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1" name="群組 150"/>
          <p:cNvGrpSpPr/>
          <p:nvPr/>
        </p:nvGrpSpPr>
        <p:grpSpPr>
          <a:xfrm>
            <a:off x="2037048" y="3850427"/>
            <a:ext cx="6784016" cy="2168764"/>
            <a:chOff x="2024711" y="3891420"/>
            <a:chExt cx="6784016" cy="21687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字方塊 80"/>
                <p:cNvSpPr txBox="1"/>
                <p:nvPr/>
              </p:nvSpPr>
              <p:spPr>
                <a:xfrm>
                  <a:off x="2024711" y="3891420"/>
                  <a:ext cx="6784016" cy="85478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∗1</m:t>
                        </m:r>
                      </m:oMath>
                    </m:oMathPara>
                  </a14:m>
                  <a:endParaRPr lang="en-US" altLang="zh-TW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                     =0.24∗0.613962657+0.32∗0.611114647+0.36∗1</m:t>
                        </m:r>
                      </m:oMath>
                    </m:oMathPara>
                  </a14:m>
                  <a:endParaRPr lang="en-US" altLang="zh-TW" i="1" dirty="0">
                    <a:latin typeface="Cambria Math" panose="02040503050406030204" pitchFamily="18" charset="0"/>
                  </a:endParaRPr>
                </a:p>
                <a:p>
                  <a:r>
                    <a:rPr lang="en-US" altLang="zh-TW" dirty="0"/>
                    <a:t>	            </a:t>
                  </a:r>
                  <a14:m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=0.702907725</m:t>
                      </m:r>
                    </m:oMath>
                  </a14:m>
                  <a:endParaRPr lang="en-US" altLang="zh-TW" dirty="0"/>
                </a:p>
              </p:txBody>
            </p:sp>
          </mc:Choice>
          <mc:Fallback xmlns="">
            <p:sp>
              <p:nvSpPr>
                <p:cNvPr id="81" name="文字方塊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4711" y="3891420"/>
                  <a:ext cx="6784016" cy="854786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文字方塊 148"/>
                <p:cNvSpPr txBox="1"/>
                <p:nvPr/>
              </p:nvSpPr>
              <p:spPr>
                <a:xfrm>
                  <a:off x="3765130" y="4777234"/>
                  <a:ext cx="4272645" cy="9069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𝑛𝑒𝑡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sup>
                            </m:sSup>
                          </m:den>
                        </m:f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−0.702907725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dirty="0"/>
                                  <m:t> 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altLang="zh-TW" i="1" dirty="0">
                    <a:latin typeface="Cambria Math" panose="02040503050406030204" pitchFamily="18" charset="0"/>
                  </a:endParaRPr>
                </a:p>
                <a:p>
                  <a:r>
                    <a:rPr lang="en-US" altLang="zh-TW" dirty="0"/>
                    <a:t>	   </a:t>
                  </a:r>
                  <a14:m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=0.668832137</m:t>
                      </m:r>
                    </m:oMath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49" name="文字方塊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5130" y="4777234"/>
                  <a:ext cx="4272645" cy="906915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文字方塊 149"/>
                <p:cNvSpPr txBox="1"/>
                <p:nvPr/>
              </p:nvSpPr>
              <p:spPr>
                <a:xfrm>
                  <a:off x="3910463" y="5759396"/>
                  <a:ext cx="2233175" cy="3007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=0.657941101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50" name="文字方塊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0463" y="5759396"/>
                  <a:ext cx="2233175" cy="300788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1639" r="-2186" b="-1632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830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52700" y="85727"/>
            <a:ext cx="7377546" cy="877835"/>
          </a:xfrm>
        </p:spPr>
        <p:txBody>
          <a:bodyPr/>
          <a:lstStyle/>
          <a:p>
            <a:r>
              <a:rPr lang="en-US" altLang="zh-TW" smtClean="0"/>
              <a:t>The Errors of Outputs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13</a:t>
            </a:fld>
            <a:endParaRPr lang="en-US" dirty="0">
              <a:ea typeface="Segoe UI" panose="020B0502040204020203" pitchFamily="34" charset="0"/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6107759" y="1065715"/>
            <a:ext cx="3940283" cy="2201427"/>
            <a:chOff x="4583758" y="1065714"/>
            <a:chExt cx="3940283" cy="2201427"/>
          </a:xfrm>
        </p:grpSpPr>
        <p:sp>
          <p:nvSpPr>
            <p:cNvPr id="115" name="矩形 114"/>
            <p:cNvSpPr/>
            <p:nvPr/>
          </p:nvSpPr>
          <p:spPr>
            <a:xfrm>
              <a:off x="6031820" y="1065714"/>
              <a:ext cx="659577" cy="162157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88" name="群組 87"/>
            <p:cNvGrpSpPr/>
            <p:nvPr/>
          </p:nvGrpSpPr>
          <p:grpSpPr>
            <a:xfrm>
              <a:off x="7475126" y="1065714"/>
              <a:ext cx="709707" cy="1621578"/>
              <a:chOff x="1277907" y="2888678"/>
              <a:chExt cx="743875" cy="1699647"/>
            </a:xfrm>
          </p:grpSpPr>
          <p:sp>
            <p:nvSpPr>
              <p:cNvPr id="108" name="矩形 107"/>
              <p:cNvSpPr/>
              <p:nvPr/>
            </p:nvSpPr>
            <p:spPr>
              <a:xfrm>
                <a:off x="1277907" y="2888678"/>
                <a:ext cx="743875" cy="1699647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1" name="橢圓 110"/>
              <p:cNvSpPr/>
              <p:nvPr/>
            </p:nvSpPr>
            <p:spPr>
              <a:xfrm>
                <a:off x="1376378" y="3110187"/>
                <a:ext cx="544245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3" name="橢圓 112"/>
              <p:cNvSpPr/>
              <p:nvPr/>
            </p:nvSpPr>
            <p:spPr>
              <a:xfrm>
                <a:off x="1376377" y="3822571"/>
                <a:ext cx="544245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142" name="直線接點 141"/>
            <p:cNvCxnSpPr>
              <a:stCxn id="144" idx="7"/>
              <a:endCxn id="113" idx="2"/>
            </p:cNvCxnSpPr>
            <p:nvPr/>
          </p:nvCxnSpPr>
          <p:spPr>
            <a:xfrm flipV="1">
              <a:off x="7097447" y="2216335"/>
              <a:ext cx="471626" cy="713407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接點 142"/>
            <p:cNvCxnSpPr>
              <a:stCxn id="144" idx="7"/>
              <a:endCxn id="111" idx="2"/>
            </p:cNvCxnSpPr>
            <p:nvPr/>
          </p:nvCxnSpPr>
          <p:spPr>
            <a:xfrm flipV="1">
              <a:off x="7097447" y="1536673"/>
              <a:ext cx="471627" cy="1393069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橢圓 115"/>
            <p:cNvSpPr/>
            <p:nvPr/>
          </p:nvSpPr>
          <p:spPr>
            <a:xfrm>
              <a:off x="6103441" y="1953233"/>
              <a:ext cx="519248" cy="51924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1" name="直線接點 140"/>
            <p:cNvCxnSpPr>
              <a:stCxn id="62" idx="7"/>
            </p:cNvCxnSpPr>
            <p:nvPr/>
          </p:nvCxnSpPr>
          <p:spPr>
            <a:xfrm flipV="1">
              <a:off x="5417301" y="2203652"/>
              <a:ext cx="679108" cy="72609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>
              <a:stCxn id="62" idx="7"/>
              <a:endCxn id="117" idx="2"/>
            </p:cNvCxnSpPr>
            <p:nvPr/>
          </p:nvCxnSpPr>
          <p:spPr>
            <a:xfrm flipV="1">
              <a:off x="5417301" y="1536672"/>
              <a:ext cx="683120" cy="139307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群組 83"/>
            <p:cNvGrpSpPr/>
            <p:nvPr/>
          </p:nvGrpSpPr>
          <p:grpSpPr>
            <a:xfrm>
              <a:off x="4583758" y="1069195"/>
              <a:ext cx="664332" cy="1618097"/>
              <a:chOff x="1301194" y="2284486"/>
              <a:chExt cx="696315" cy="1695998"/>
            </a:xfrm>
          </p:grpSpPr>
          <p:sp>
            <p:nvSpPr>
              <p:cNvPr id="118" name="矩形 117"/>
              <p:cNvSpPr/>
              <p:nvPr/>
            </p:nvSpPr>
            <p:spPr>
              <a:xfrm>
                <a:off x="1301194" y="2284486"/>
                <a:ext cx="696315" cy="169599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9" name="橢圓 118"/>
              <p:cNvSpPr/>
              <p:nvPr/>
            </p:nvSpPr>
            <p:spPr>
              <a:xfrm>
                <a:off x="1376378" y="2505992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0" name="橢圓 119"/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92" name="直線單箭頭接點 91"/>
            <p:cNvCxnSpPr>
              <a:stCxn id="119" idx="6"/>
              <a:endCxn id="117" idx="2"/>
            </p:cNvCxnSpPr>
            <p:nvPr/>
          </p:nvCxnSpPr>
          <p:spPr>
            <a:xfrm flipV="1">
              <a:off x="5174734" y="1536672"/>
              <a:ext cx="925689" cy="3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線單箭頭接點 93"/>
            <p:cNvCxnSpPr>
              <a:stCxn id="119" idx="6"/>
              <a:endCxn id="116" idx="2"/>
            </p:cNvCxnSpPr>
            <p:nvPr/>
          </p:nvCxnSpPr>
          <p:spPr>
            <a:xfrm>
              <a:off x="5174734" y="1540151"/>
              <a:ext cx="928709" cy="6727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線單箭頭接點 97"/>
            <p:cNvCxnSpPr>
              <a:stCxn id="120" idx="6"/>
              <a:endCxn id="116" idx="2"/>
            </p:cNvCxnSpPr>
            <p:nvPr/>
          </p:nvCxnSpPr>
          <p:spPr>
            <a:xfrm flipV="1">
              <a:off x="5174734" y="2212857"/>
              <a:ext cx="928709" cy="34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線單箭頭接點 99"/>
            <p:cNvCxnSpPr>
              <a:stCxn id="117" idx="6"/>
              <a:endCxn id="111" idx="2"/>
            </p:cNvCxnSpPr>
            <p:nvPr/>
          </p:nvCxnSpPr>
          <p:spPr>
            <a:xfrm>
              <a:off x="6619671" y="1536672"/>
              <a:ext cx="94940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線單箭頭接點 101"/>
            <p:cNvCxnSpPr>
              <a:stCxn id="117" idx="6"/>
              <a:endCxn id="113" idx="2"/>
            </p:cNvCxnSpPr>
            <p:nvPr/>
          </p:nvCxnSpPr>
          <p:spPr>
            <a:xfrm>
              <a:off x="6619671" y="1536672"/>
              <a:ext cx="949403" cy="6796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直線單箭頭接點 103"/>
            <p:cNvCxnSpPr>
              <a:stCxn id="116" idx="6"/>
              <a:endCxn id="111" idx="2"/>
            </p:cNvCxnSpPr>
            <p:nvPr/>
          </p:nvCxnSpPr>
          <p:spPr>
            <a:xfrm flipV="1">
              <a:off x="6622691" y="1536673"/>
              <a:ext cx="946384" cy="6761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直線單箭頭接點 105"/>
            <p:cNvCxnSpPr>
              <a:stCxn id="116" idx="6"/>
              <a:endCxn id="113" idx="2"/>
            </p:cNvCxnSpPr>
            <p:nvPr/>
          </p:nvCxnSpPr>
          <p:spPr>
            <a:xfrm>
              <a:off x="6622691" y="2212857"/>
              <a:ext cx="946383" cy="34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線單箭頭接點 95"/>
            <p:cNvCxnSpPr>
              <a:stCxn id="120" idx="6"/>
              <a:endCxn id="117" idx="2"/>
            </p:cNvCxnSpPr>
            <p:nvPr/>
          </p:nvCxnSpPr>
          <p:spPr>
            <a:xfrm flipV="1">
              <a:off x="5174734" y="1536672"/>
              <a:ext cx="925689" cy="6796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字方塊 4"/>
                <p:cNvSpPr txBox="1"/>
                <p:nvPr/>
              </p:nvSpPr>
              <p:spPr>
                <a:xfrm>
                  <a:off x="4813413" y="1398171"/>
                  <a:ext cx="2398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5" name="文字方塊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3413" y="1398171"/>
                  <a:ext cx="239874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3077" r="-5128" b="-1956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文字方塊 121"/>
                <p:cNvSpPr txBox="1"/>
                <p:nvPr/>
              </p:nvSpPr>
              <p:spPr>
                <a:xfrm>
                  <a:off x="4813413" y="2074356"/>
                  <a:ext cx="2451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2" name="文字方塊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3413" y="2074356"/>
                  <a:ext cx="245195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2500" r="-5000" b="-1956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文字方塊 123"/>
                <p:cNvSpPr txBox="1"/>
                <p:nvPr/>
              </p:nvSpPr>
              <p:spPr>
                <a:xfrm>
                  <a:off x="6236269" y="2074355"/>
                  <a:ext cx="29969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4" name="文字方塊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6269" y="2074355"/>
                  <a:ext cx="299697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8367" r="-6122" b="-1956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文字方塊 124"/>
                <p:cNvSpPr txBox="1"/>
                <p:nvPr/>
              </p:nvSpPr>
              <p:spPr>
                <a:xfrm>
                  <a:off x="7713866" y="1358169"/>
                  <a:ext cx="2822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5" name="文字方塊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3866" y="1358169"/>
                  <a:ext cx="282257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0638" r="-4255" b="-2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文字方塊 125"/>
                <p:cNvSpPr txBox="1"/>
                <p:nvPr/>
              </p:nvSpPr>
              <p:spPr>
                <a:xfrm>
                  <a:off x="7708544" y="2059718"/>
                  <a:ext cx="2875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6" name="文字方塊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8544" y="2059718"/>
                  <a:ext cx="287579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0638" r="-4255" b="-2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/>
                <p:cNvSpPr txBox="1"/>
                <p:nvPr/>
              </p:nvSpPr>
              <p:spPr>
                <a:xfrm>
                  <a:off x="5616792" y="1325240"/>
                  <a:ext cx="22050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9" name="文字方塊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6792" y="1325240"/>
                  <a:ext cx="220509" cy="184666"/>
                </a:xfrm>
                <a:prstGeom prst="rect">
                  <a:avLst/>
                </a:prstGeom>
                <a:blipFill>
                  <a:blip r:embed="rId7"/>
                  <a:stretch>
                    <a:fillRect l="-5405" b="-1290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文字方塊 126"/>
                <p:cNvSpPr txBox="1"/>
                <p:nvPr/>
              </p:nvSpPr>
              <p:spPr>
                <a:xfrm>
                  <a:off x="5610907" y="1557234"/>
                  <a:ext cx="22409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127" name="文字方塊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0907" y="1557234"/>
                  <a:ext cx="224099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5405" b="-1290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字方塊 127"/>
                <p:cNvSpPr txBox="1"/>
                <p:nvPr/>
              </p:nvSpPr>
              <p:spPr>
                <a:xfrm>
                  <a:off x="5610907" y="1968671"/>
                  <a:ext cx="22409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128" name="文字方塊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0907" y="1968671"/>
                  <a:ext cx="224099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5405" b="-1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文字方塊 128"/>
                <p:cNvSpPr txBox="1"/>
                <p:nvPr/>
              </p:nvSpPr>
              <p:spPr>
                <a:xfrm>
                  <a:off x="5610907" y="2212854"/>
                  <a:ext cx="21948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129" name="文字方塊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0907" y="2212854"/>
                  <a:ext cx="219483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5556" b="-1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文字方塊 129"/>
                <p:cNvSpPr txBox="1"/>
                <p:nvPr/>
              </p:nvSpPr>
              <p:spPr>
                <a:xfrm>
                  <a:off x="7112300" y="1325240"/>
                  <a:ext cx="22409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130" name="文字方塊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2300" y="1325240"/>
                  <a:ext cx="224099" cy="184666"/>
                </a:xfrm>
                <a:prstGeom prst="rect">
                  <a:avLst/>
                </a:prstGeom>
                <a:blipFill>
                  <a:blip r:embed="rId11"/>
                  <a:stretch>
                    <a:fillRect l="-8333" r="-2778" b="-1612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文字方塊 130"/>
                <p:cNvSpPr txBox="1"/>
                <p:nvPr/>
              </p:nvSpPr>
              <p:spPr>
                <a:xfrm>
                  <a:off x="7106415" y="1544534"/>
                  <a:ext cx="22409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131" name="文字方塊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6415" y="1544534"/>
                  <a:ext cx="224099" cy="184666"/>
                </a:xfrm>
                <a:prstGeom prst="rect">
                  <a:avLst/>
                </a:prstGeom>
                <a:blipFill>
                  <a:blip r:embed="rId12"/>
                  <a:stretch>
                    <a:fillRect l="-8108" b="-1290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文字方塊 131"/>
                <p:cNvSpPr txBox="1"/>
                <p:nvPr/>
              </p:nvSpPr>
              <p:spPr>
                <a:xfrm>
                  <a:off x="7106415" y="1940393"/>
                  <a:ext cx="22409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132" name="文字方塊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6415" y="1940393"/>
                  <a:ext cx="224099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8108" b="-1290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文字方塊 132"/>
                <p:cNvSpPr txBox="1"/>
                <p:nvPr/>
              </p:nvSpPr>
              <p:spPr>
                <a:xfrm>
                  <a:off x="7106415" y="2212854"/>
                  <a:ext cx="22409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133" name="文字方塊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6415" y="2212854"/>
                  <a:ext cx="224099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8108" b="-1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字方塊 59"/>
                <p:cNvSpPr txBox="1"/>
                <p:nvPr/>
              </p:nvSpPr>
              <p:spPr>
                <a:xfrm>
                  <a:off x="5382523" y="1320625"/>
                  <a:ext cx="24526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.04</m:t>
                        </m:r>
                      </m:oMath>
                    </m:oMathPara>
                  </a14:m>
                  <a:endParaRPr lang="zh-TW" altLang="en-US" sz="1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文字方塊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2523" y="1320625"/>
                  <a:ext cx="245260" cy="184666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r="-15000" b="-1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文字方塊 133"/>
                <p:cNvSpPr txBox="1"/>
                <p:nvPr/>
              </p:nvSpPr>
              <p:spPr>
                <a:xfrm>
                  <a:off x="5383576" y="1552409"/>
                  <a:ext cx="24526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.16</m:t>
                        </m:r>
                      </m:oMath>
                    </m:oMathPara>
                  </a14:m>
                  <a:endParaRPr lang="zh-TW" altLang="en-US" sz="1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34" name="文字方塊 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3576" y="1552409"/>
                  <a:ext cx="245260" cy="184666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r="-15000" b="-1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文字方塊 134"/>
                <p:cNvSpPr txBox="1"/>
                <p:nvPr/>
              </p:nvSpPr>
              <p:spPr>
                <a:xfrm>
                  <a:off x="5385673" y="1972150"/>
                  <a:ext cx="24526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.12</m:t>
                        </m:r>
                      </m:oMath>
                    </m:oMathPara>
                  </a14:m>
                  <a:endParaRPr lang="zh-TW" altLang="en-US" sz="1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35" name="文字方塊 1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5673" y="1972150"/>
                  <a:ext cx="245260" cy="184666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r="-12195" b="-1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文字方塊 135"/>
                <p:cNvSpPr txBox="1"/>
                <p:nvPr/>
              </p:nvSpPr>
              <p:spPr>
                <a:xfrm>
                  <a:off x="5382523" y="2231174"/>
                  <a:ext cx="24526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.08</m:t>
                        </m:r>
                      </m:oMath>
                    </m:oMathPara>
                  </a14:m>
                  <a:endParaRPr lang="zh-TW" altLang="en-US" sz="1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36" name="文字方塊 1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2523" y="2231174"/>
                  <a:ext cx="245260" cy="184666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r="-15000" b="-1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文字方塊 136"/>
                <p:cNvSpPr txBox="1"/>
                <p:nvPr/>
              </p:nvSpPr>
              <p:spPr>
                <a:xfrm>
                  <a:off x="6878246" y="1320625"/>
                  <a:ext cx="24526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.24</m:t>
                        </m:r>
                      </m:oMath>
                    </m:oMathPara>
                  </a14:m>
                  <a:endParaRPr lang="zh-TW" altLang="en-US" sz="1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37" name="文字方塊 1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8246" y="1320625"/>
                  <a:ext cx="245260" cy="184666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r="-12195" b="-1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文字方塊 137"/>
                <p:cNvSpPr txBox="1"/>
                <p:nvPr/>
              </p:nvSpPr>
              <p:spPr>
                <a:xfrm>
                  <a:off x="6879299" y="1552409"/>
                  <a:ext cx="24526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.28</m:t>
                        </m:r>
                      </m:oMath>
                    </m:oMathPara>
                  </a14:m>
                  <a:endParaRPr lang="zh-TW" altLang="en-US" sz="1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38" name="文字方塊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9299" y="1552409"/>
                  <a:ext cx="245260" cy="184666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r="-12195" b="-1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文字方塊 138"/>
                <p:cNvSpPr txBox="1"/>
                <p:nvPr/>
              </p:nvSpPr>
              <p:spPr>
                <a:xfrm>
                  <a:off x="6881396" y="1972150"/>
                  <a:ext cx="24526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.32</m:t>
                        </m:r>
                      </m:oMath>
                    </m:oMathPara>
                  </a14:m>
                  <a:endParaRPr lang="zh-TW" altLang="en-US" sz="1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文字方塊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1396" y="1972150"/>
                  <a:ext cx="245260" cy="18466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15000" b="-1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文字方塊 139"/>
                <p:cNvSpPr txBox="1"/>
                <p:nvPr/>
              </p:nvSpPr>
              <p:spPr>
                <a:xfrm>
                  <a:off x="6878246" y="2231174"/>
                  <a:ext cx="24526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.20</m:t>
                        </m:r>
                      </m:oMath>
                    </m:oMathPara>
                  </a14:m>
                  <a:endParaRPr lang="zh-TW" altLang="en-US" sz="1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40" name="文字方塊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8246" y="2231174"/>
                  <a:ext cx="245260" cy="18466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12195" b="-1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橢圓 61"/>
            <p:cNvSpPr/>
            <p:nvPr/>
          </p:nvSpPr>
          <p:spPr>
            <a:xfrm>
              <a:off x="5079902" y="2871854"/>
              <a:ext cx="395287" cy="39528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" name="橢圓 143"/>
            <p:cNvSpPr/>
            <p:nvPr/>
          </p:nvSpPr>
          <p:spPr>
            <a:xfrm>
              <a:off x="6760048" y="2871854"/>
              <a:ext cx="395287" cy="39528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字方塊 69"/>
                <p:cNvSpPr txBox="1"/>
                <p:nvPr/>
              </p:nvSpPr>
              <p:spPr>
                <a:xfrm>
                  <a:off x="5161828" y="2910625"/>
                  <a:ext cx="2838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0" name="文字方塊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1828" y="2910625"/>
                  <a:ext cx="283860" cy="276999"/>
                </a:xfrm>
                <a:prstGeom prst="rect">
                  <a:avLst/>
                </a:prstGeom>
                <a:blipFill>
                  <a:blip r:embed="rId23"/>
                  <a:stretch>
                    <a:fillRect l="-19565" r="-4348" b="-1956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文字方塊 144"/>
                <p:cNvSpPr txBox="1"/>
                <p:nvPr/>
              </p:nvSpPr>
              <p:spPr>
                <a:xfrm>
                  <a:off x="6827343" y="2911501"/>
                  <a:ext cx="28918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45" name="文字方塊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7343" y="2911501"/>
                  <a:ext cx="289182" cy="276999"/>
                </a:xfrm>
                <a:prstGeom prst="rect">
                  <a:avLst/>
                </a:prstGeom>
                <a:blipFill>
                  <a:blip r:embed="rId24"/>
                  <a:stretch>
                    <a:fillRect l="-19149" r="-4255" b="-2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文字方塊 145"/>
                <p:cNvSpPr txBox="1"/>
                <p:nvPr/>
              </p:nvSpPr>
              <p:spPr>
                <a:xfrm>
                  <a:off x="5542484" y="3008179"/>
                  <a:ext cx="24526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.40</m:t>
                        </m:r>
                      </m:oMath>
                    </m:oMathPara>
                  </a14:m>
                  <a:endParaRPr lang="zh-TW" altLang="en-US" sz="1200" dirty="0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文字方塊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2484" y="3008179"/>
                  <a:ext cx="245260" cy="184666"/>
                </a:xfrm>
                <a:prstGeom prst="rect">
                  <a:avLst/>
                </a:prstGeom>
                <a:blipFill>
                  <a:blip r:embed="rId25"/>
                  <a:stretch>
                    <a:fillRect r="-15000" b="-645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文字方塊 146"/>
                <p:cNvSpPr txBox="1"/>
                <p:nvPr/>
              </p:nvSpPr>
              <p:spPr>
                <a:xfrm>
                  <a:off x="7220685" y="2973702"/>
                  <a:ext cx="24526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.36</m:t>
                        </m:r>
                      </m:oMath>
                    </m:oMathPara>
                  </a14:m>
                  <a:endParaRPr lang="zh-TW" altLang="en-US" sz="1200" dirty="0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47" name="文字方塊 1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0685" y="2973702"/>
                  <a:ext cx="245260" cy="184666"/>
                </a:xfrm>
                <a:prstGeom prst="rect">
                  <a:avLst/>
                </a:prstGeom>
                <a:blipFill>
                  <a:blip r:embed="rId26"/>
                  <a:stretch>
                    <a:fillRect r="-12195" b="-1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橢圓 116"/>
            <p:cNvSpPr/>
            <p:nvPr/>
          </p:nvSpPr>
          <p:spPr>
            <a:xfrm>
              <a:off x="6100421" y="1277048"/>
              <a:ext cx="519247" cy="51924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文字方塊 122"/>
                <p:cNvSpPr txBox="1"/>
                <p:nvPr/>
              </p:nvSpPr>
              <p:spPr>
                <a:xfrm>
                  <a:off x="6234856" y="1398170"/>
                  <a:ext cx="2943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3" name="文字方塊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4856" y="1398170"/>
                  <a:ext cx="294375" cy="276999"/>
                </a:xfrm>
                <a:prstGeom prst="rect">
                  <a:avLst/>
                </a:prstGeom>
                <a:blipFill>
                  <a:blip r:embed="rId27"/>
                  <a:stretch>
                    <a:fillRect l="-18750" r="-4167" b="-1956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/>
                <p:cNvSpPr txBox="1"/>
                <p:nvPr/>
              </p:nvSpPr>
              <p:spPr>
                <a:xfrm>
                  <a:off x="8278781" y="1444336"/>
                  <a:ext cx="24526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.05</m:t>
                        </m:r>
                      </m:oMath>
                    </m:oMathPara>
                  </a14:m>
                  <a:endParaRPr lang="zh-TW" altLang="en-US" sz="12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" name="文字方塊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8781" y="1444336"/>
                  <a:ext cx="245260" cy="184666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r="-17500" b="-1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字方塊 63"/>
                <p:cNvSpPr txBox="1"/>
                <p:nvPr/>
              </p:nvSpPr>
              <p:spPr>
                <a:xfrm>
                  <a:off x="8278781" y="2143439"/>
                  <a:ext cx="24526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.95</m:t>
                        </m:r>
                      </m:oMath>
                    </m:oMathPara>
                  </a14:m>
                  <a:endParaRPr lang="zh-TW" altLang="en-US" sz="12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4" name="文字方塊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8781" y="2143439"/>
                  <a:ext cx="245260" cy="184666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r="-17500" b="-1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2523071" y="1650632"/>
                <a:ext cx="3455626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𝑡𝑎𝑟𝑔𝑒𝑡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𝑜𝑢𝑡𝑝𝑢𝑡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071" y="1650632"/>
                <a:ext cx="3455626" cy="670761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4583852" y="3489094"/>
                <a:ext cx="3451201" cy="13142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𝑡𝑎𝑟𝑔𝑒𝑡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           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(0.05−0.668832137)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r>
                  <a:rPr lang="en-US" altLang="zh-TW" dirty="0"/>
                  <a:t>	  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=0.191476607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852" y="3489094"/>
                <a:ext cx="3451201" cy="1314206"/>
              </a:xfrm>
              <a:prstGeom prst="rect">
                <a:avLst/>
              </a:prstGeom>
              <a:blipFill>
                <a:blip r:embed="rId31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2734745" y="4987688"/>
            <a:ext cx="660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The total error for the neural network is the sum of these errors:</a:t>
            </a:r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2913736" y="5511369"/>
                <a:ext cx="6719595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=0.191476607+0.042649200=0.234125807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736" y="5511369"/>
                <a:ext cx="6719595" cy="300788"/>
              </a:xfrm>
              <a:prstGeom prst="rect">
                <a:avLst/>
              </a:prstGeom>
              <a:blipFill>
                <a:blip r:embed="rId32"/>
                <a:stretch>
                  <a:fillRect l="-363" r="-454" b="-1632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468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Updating Weights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only </a:t>
            </a:r>
            <a:r>
              <a:rPr lang="en-US" altLang="zh-TW" dirty="0" smtClean="0"/>
              <a:t>layer with the </a:t>
            </a:r>
            <a:r>
              <a:rPr lang="en-US" altLang="zh-TW" dirty="0"/>
              <a:t>answer is </a:t>
            </a:r>
            <a:r>
              <a:rPr lang="en-US" altLang="zh-TW" dirty="0" smtClean="0"/>
              <a:t>the output </a:t>
            </a:r>
            <a:r>
              <a:rPr lang="en-US" altLang="zh-TW" dirty="0"/>
              <a:t>layer</a:t>
            </a:r>
          </a:p>
          <a:p>
            <a:pPr lvl="1"/>
            <a:r>
              <a:rPr lang="en-US" altLang="zh-TW" dirty="0"/>
              <a:t>The only l</a:t>
            </a:r>
            <a:r>
              <a:rPr lang="en-US" altLang="zh-TW" dirty="0" smtClean="0"/>
              <a:t>ayer we can know the errors</a:t>
            </a:r>
            <a:endParaRPr lang="en-US" altLang="zh-TW" dirty="0"/>
          </a:p>
          <a:p>
            <a:r>
              <a:rPr lang="en-US" altLang="zh-TW" dirty="0"/>
              <a:t>We need to update the </a:t>
            </a:r>
            <a:r>
              <a:rPr lang="en-US" altLang="zh-TW" dirty="0" smtClean="0"/>
              <a:t>weights </a:t>
            </a:r>
            <a:r>
              <a:rPr lang="en-US" altLang="zh-TW" dirty="0"/>
              <a:t>from </a:t>
            </a:r>
            <a:r>
              <a:rPr lang="en-US" altLang="zh-TW" dirty="0" smtClean="0"/>
              <a:t>the output </a:t>
            </a:r>
            <a:r>
              <a:rPr lang="en-US" altLang="zh-TW" dirty="0"/>
              <a:t>layer to </a:t>
            </a:r>
            <a:r>
              <a:rPr lang="en-US" altLang="zh-TW" dirty="0" smtClean="0"/>
              <a:t>hidden layers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Solution: Back-propagation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14</a:t>
            </a:fld>
            <a:endParaRPr lang="en-US" dirty="0">
              <a:ea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49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52700" y="85727"/>
            <a:ext cx="7377546" cy="876212"/>
          </a:xfrm>
        </p:spPr>
        <p:txBody>
          <a:bodyPr>
            <a:normAutofit fontScale="90000"/>
          </a:bodyPr>
          <a:lstStyle/>
          <a:p>
            <a:r>
              <a:rPr lang="en-US" altLang="zh-TW" sz="3600" dirty="0"/>
              <a:t>Backward Propagation to Update w5</a:t>
            </a:r>
            <a:endParaRPr lang="zh-TW" altLang="en-US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15</a:t>
            </a:fld>
            <a:endParaRPr lang="en-US" dirty="0">
              <a:ea typeface="Segoe UI" panose="020B0502040204020203" pitchFamily="34" charset="0"/>
            </a:endParaRPr>
          </a:p>
        </p:txBody>
      </p:sp>
      <p:grpSp>
        <p:nvGrpSpPr>
          <p:cNvPr id="85" name="群組 84"/>
          <p:cNvGrpSpPr/>
          <p:nvPr/>
        </p:nvGrpSpPr>
        <p:grpSpPr>
          <a:xfrm>
            <a:off x="4703620" y="3891205"/>
            <a:ext cx="2729913" cy="685888"/>
            <a:chOff x="5520827" y="3056695"/>
            <a:chExt cx="2729913" cy="6858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字方塊 80"/>
                <p:cNvSpPr txBox="1"/>
                <p:nvPr/>
              </p:nvSpPr>
              <p:spPr>
                <a:xfrm>
                  <a:off x="5520827" y="3161455"/>
                  <a:ext cx="2729913" cy="4788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𝑡𝑜𝑡𝑎𝑙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den>
                        </m:f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TW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𝑡𝑜𝑡𝑎𝑙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US" altLang="zh-TW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num>
                          <m:den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𝑛𝑒𝑡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US" altLang="zh-TW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𝑛𝑒𝑡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num>
                          <m:den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81" name="文字方塊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0827" y="3161455"/>
                  <a:ext cx="2729913" cy="478849"/>
                </a:xfrm>
                <a:prstGeom prst="rect">
                  <a:avLst/>
                </a:prstGeom>
                <a:blipFill>
                  <a:blip r:embed="rId30"/>
                  <a:stretch>
                    <a:fillRect l="-1119" t="-1282" b="-512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矩形 81"/>
            <p:cNvSpPr/>
            <p:nvPr/>
          </p:nvSpPr>
          <p:spPr>
            <a:xfrm>
              <a:off x="6288403" y="3056695"/>
              <a:ext cx="597380" cy="685888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/>
              <p:cNvSpPr txBox="1"/>
              <p:nvPr/>
            </p:nvSpPr>
            <p:spPr>
              <a:xfrm>
                <a:off x="4105731" y="4654189"/>
                <a:ext cx="3925690" cy="403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𝑡𝑎𝑟𝑔𝑒𝑡</m:t>
                          </m:r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𝑡𝑎𝑟𝑔𝑒𝑡</m:t>
                          </m:r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83" name="文字方塊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731" y="4654189"/>
                <a:ext cx="3925690" cy="403316"/>
              </a:xfrm>
              <a:prstGeom prst="rect">
                <a:avLst/>
              </a:prstGeom>
              <a:blipFill>
                <a:blip r:embed="rId31"/>
                <a:stretch>
                  <a:fillRect l="-467" b="-119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字方塊 83"/>
              <p:cNvSpPr txBox="1"/>
              <p:nvPr/>
            </p:nvSpPr>
            <p:spPr>
              <a:xfrm>
                <a:off x="3947242" y="5119792"/>
                <a:ext cx="3882858" cy="1151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=2∗</m:t>
                      </m:r>
                      <m:f>
                        <m:f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𝑡𝑎𝑟𝑔𝑒𝑡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TW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4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altLang="zh-TW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TW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4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altLang="zh-TW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2−1</m:t>
                          </m:r>
                        </m:sup>
                      </m:sSup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+0</m:t>
                      </m:r>
                    </m:oMath>
                  </m:oMathPara>
                </a14:m>
                <a:endParaRPr lang="en-US" altLang="zh-TW" sz="1400" dirty="0"/>
              </a:p>
              <a:p>
                <a:r>
                  <a:rPr lang="en-US" altLang="zh-TW" sz="1400" dirty="0"/>
                  <a:t>	    </a:t>
                </a:r>
                <a14:m>
                  <m:oMath xmlns:m="http://schemas.openxmlformats.org/officeDocument/2006/math">
                    <m:r>
                      <a:rPr lang="en-US" altLang="zh-TW" sz="140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TW" sz="1400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altLang="zh-TW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𝑡𝑎𝑟𝑔𝑒𝑡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altLang="zh-TW" sz="1400" dirty="0"/>
              </a:p>
              <a:p>
                <a:r>
                  <a:rPr lang="en-US" altLang="zh-TW" sz="1400" dirty="0"/>
                  <a:t>	</a:t>
                </a:r>
                <a14:m>
                  <m:oMath xmlns:m="http://schemas.openxmlformats.org/officeDocument/2006/math">
                    <m:r>
                      <a:rPr lang="en-US" altLang="zh-TW" sz="1400" i="1">
                        <a:latin typeface="Cambria Math" panose="02040503050406030204" pitchFamily="18" charset="0"/>
                      </a:rPr>
                      <m:t>       =−</m:t>
                    </m:r>
                    <m:d>
                      <m:dPr>
                        <m:ctrlPr>
                          <a:rPr lang="en-US" altLang="zh-TW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0.05−0.668832137</m:t>
                        </m:r>
                      </m:e>
                    </m:d>
                  </m:oMath>
                </a14:m>
                <a:endParaRPr lang="en-US" altLang="zh-TW" sz="1400" i="1" dirty="0">
                  <a:latin typeface="Cambria Math" panose="02040503050406030204" pitchFamily="18" charset="0"/>
                </a:endParaRPr>
              </a:p>
              <a:p>
                <a:r>
                  <a:rPr lang="en-US" altLang="zh-TW" sz="1400" dirty="0"/>
                  <a:t>	    </a:t>
                </a:r>
                <a14:m>
                  <m:oMath xmlns:m="http://schemas.openxmlformats.org/officeDocument/2006/math">
                    <m:r>
                      <a:rPr lang="en-US" altLang="zh-TW" sz="140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TW" sz="1400" i="1">
                        <a:latin typeface="Cambria Math" panose="02040503050406030204" pitchFamily="18" charset="0"/>
                      </a:rPr>
                      <m:t>=0.618832137</m:t>
                    </m:r>
                  </m:oMath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84" name="文字方塊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242" y="5119792"/>
                <a:ext cx="3882858" cy="1151726"/>
              </a:xfrm>
              <a:prstGeom prst="rect">
                <a:avLst/>
              </a:prstGeom>
              <a:blipFill>
                <a:blip r:embed="rId32"/>
                <a:stretch>
                  <a:fillRect t="-529" b="-10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6" name="圖片 85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685" y="1476375"/>
            <a:ext cx="2176878" cy="1819734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2729559" y="738853"/>
            <a:ext cx="2698175" cy="646331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spcBef>
                <a:spcPct val="0"/>
              </a:spcBef>
              <a:buNone/>
              <a:defRPr sz="3600" b="1">
                <a:solidFill>
                  <a:srgbClr val="53585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b="0" dirty="0"/>
              <a:t>Output layer</a:t>
            </a:r>
            <a:endParaRPr lang="zh-TW" altLang="en-US" sz="2000" b="0" dirty="0"/>
          </a:p>
        </p:txBody>
      </p:sp>
      <p:grpSp>
        <p:nvGrpSpPr>
          <p:cNvPr id="65" name="群組 64"/>
          <p:cNvGrpSpPr/>
          <p:nvPr/>
        </p:nvGrpSpPr>
        <p:grpSpPr>
          <a:xfrm>
            <a:off x="2729559" y="1456099"/>
            <a:ext cx="3940283" cy="2201427"/>
            <a:chOff x="4583758" y="1065714"/>
            <a:chExt cx="3940283" cy="2201427"/>
          </a:xfrm>
        </p:grpSpPr>
        <p:sp>
          <p:nvSpPr>
            <p:cNvPr id="66" name="矩形 65"/>
            <p:cNvSpPr/>
            <p:nvPr/>
          </p:nvSpPr>
          <p:spPr>
            <a:xfrm>
              <a:off x="6031820" y="1065714"/>
              <a:ext cx="659577" cy="162157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7" name="群組 66"/>
            <p:cNvGrpSpPr/>
            <p:nvPr/>
          </p:nvGrpSpPr>
          <p:grpSpPr>
            <a:xfrm>
              <a:off x="7475126" y="1065714"/>
              <a:ext cx="709707" cy="1621578"/>
              <a:chOff x="1277907" y="2888678"/>
              <a:chExt cx="743875" cy="1699647"/>
            </a:xfrm>
          </p:grpSpPr>
          <p:sp>
            <p:nvSpPr>
              <p:cNvPr id="122" name="矩形 121"/>
              <p:cNvSpPr/>
              <p:nvPr/>
            </p:nvSpPr>
            <p:spPr>
              <a:xfrm>
                <a:off x="1277907" y="2888678"/>
                <a:ext cx="743875" cy="1699647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3" name="橢圓 122"/>
              <p:cNvSpPr/>
              <p:nvPr/>
            </p:nvSpPr>
            <p:spPr>
              <a:xfrm>
                <a:off x="1376378" y="3110187"/>
                <a:ext cx="544245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4" name="橢圓 123"/>
              <p:cNvSpPr/>
              <p:nvPr/>
            </p:nvSpPr>
            <p:spPr>
              <a:xfrm>
                <a:off x="1376377" y="3822571"/>
                <a:ext cx="544245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68" name="直線接點 67"/>
            <p:cNvCxnSpPr>
              <a:stCxn id="110" idx="7"/>
              <a:endCxn id="124" idx="2"/>
            </p:cNvCxnSpPr>
            <p:nvPr/>
          </p:nvCxnSpPr>
          <p:spPr>
            <a:xfrm flipV="1">
              <a:off x="7097447" y="2216335"/>
              <a:ext cx="471626" cy="713407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/>
            <p:cNvCxnSpPr>
              <a:stCxn id="110" idx="7"/>
              <a:endCxn id="123" idx="2"/>
            </p:cNvCxnSpPr>
            <p:nvPr/>
          </p:nvCxnSpPr>
          <p:spPr>
            <a:xfrm flipV="1">
              <a:off x="7097447" y="1536673"/>
              <a:ext cx="471627" cy="1393069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橢圓 69"/>
            <p:cNvSpPr/>
            <p:nvPr/>
          </p:nvSpPr>
          <p:spPr>
            <a:xfrm>
              <a:off x="6103441" y="1953233"/>
              <a:ext cx="519248" cy="51924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1" name="直線接點 70"/>
            <p:cNvCxnSpPr>
              <a:stCxn id="109" idx="7"/>
            </p:cNvCxnSpPr>
            <p:nvPr/>
          </p:nvCxnSpPr>
          <p:spPr>
            <a:xfrm flipV="1">
              <a:off x="5417301" y="2203652"/>
              <a:ext cx="679108" cy="72609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/>
            <p:cNvCxnSpPr>
              <a:stCxn id="109" idx="7"/>
              <a:endCxn id="115" idx="2"/>
            </p:cNvCxnSpPr>
            <p:nvPr/>
          </p:nvCxnSpPr>
          <p:spPr>
            <a:xfrm flipV="1">
              <a:off x="5417301" y="1536672"/>
              <a:ext cx="683120" cy="139307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群組 72"/>
            <p:cNvGrpSpPr/>
            <p:nvPr/>
          </p:nvGrpSpPr>
          <p:grpSpPr>
            <a:xfrm>
              <a:off x="4583758" y="1069195"/>
              <a:ext cx="664332" cy="1618097"/>
              <a:chOff x="1301194" y="2284486"/>
              <a:chExt cx="696315" cy="1695998"/>
            </a:xfrm>
          </p:grpSpPr>
          <p:sp>
            <p:nvSpPr>
              <p:cNvPr id="119" name="矩形 118"/>
              <p:cNvSpPr/>
              <p:nvPr/>
            </p:nvSpPr>
            <p:spPr>
              <a:xfrm>
                <a:off x="1301194" y="2284486"/>
                <a:ext cx="696315" cy="169599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0" name="橢圓 119"/>
              <p:cNvSpPr/>
              <p:nvPr/>
            </p:nvSpPr>
            <p:spPr>
              <a:xfrm>
                <a:off x="1376378" y="2505992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1" name="橢圓 120"/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74" name="直線單箭頭接點 73"/>
            <p:cNvCxnSpPr>
              <a:stCxn id="120" idx="6"/>
              <a:endCxn id="115" idx="2"/>
            </p:cNvCxnSpPr>
            <p:nvPr/>
          </p:nvCxnSpPr>
          <p:spPr>
            <a:xfrm flipV="1">
              <a:off x="5174734" y="1536672"/>
              <a:ext cx="925689" cy="3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線單箭頭接點 74"/>
            <p:cNvCxnSpPr>
              <a:stCxn id="120" idx="6"/>
              <a:endCxn id="70" idx="2"/>
            </p:cNvCxnSpPr>
            <p:nvPr/>
          </p:nvCxnSpPr>
          <p:spPr>
            <a:xfrm>
              <a:off x="5174734" y="1540151"/>
              <a:ext cx="928709" cy="6727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線單箭頭接點 75"/>
            <p:cNvCxnSpPr>
              <a:stCxn id="121" idx="6"/>
              <a:endCxn id="70" idx="2"/>
            </p:cNvCxnSpPr>
            <p:nvPr/>
          </p:nvCxnSpPr>
          <p:spPr>
            <a:xfrm flipV="1">
              <a:off x="5174734" y="2212857"/>
              <a:ext cx="928709" cy="34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線單箭頭接點 76"/>
            <p:cNvCxnSpPr>
              <a:stCxn id="115" idx="6"/>
              <a:endCxn id="123" idx="2"/>
            </p:cNvCxnSpPr>
            <p:nvPr/>
          </p:nvCxnSpPr>
          <p:spPr>
            <a:xfrm>
              <a:off x="6619671" y="1536672"/>
              <a:ext cx="94940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線單箭頭接點 77"/>
            <p:cNvCxnSpPr>
              <a:stCxn id="115" idx="6"/>
              <a:endCxn id="124" idx="2"/>
            </p:cNvCxnSpPr>
            <p:nvPr/>
          </p:nvCxnSpPr>
          <p:spPr>
            <a:xfrm>
              <a:off x="6619671" y="1536672"/>
              <a:ext cx="949403" cy="6796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線單箭頭接點 78"/>
            <p:cNvCxnSpPr>
              <a:stCxn id="70" idx="6"/>
              <a:endCxn id="123" idx="2"/>
            </p:cNvCxnSpPr>
            <p:nvPr/>
          </p:nvCxnSpPr>
          <p:spPr>
            <a:xfrm flipV="1">
              <a:off x="6622691" y="1536673"/>
              <a:ext cx="946384" cy="6761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線單箭頭接點 79"/>
            <p:cNvCxnSpPr>
              <a:stCxn id="70" idx="6"/>
              <a:endCxn id="124" idx="2"/>
            </p:cNvCxnSpPr>
            <p:nvPr/>
          </p:nvCxnSpPr>
          <p:spPr>
            <a:xfrm>
              <a:off x="6622691" y="2212857"/>
              <a:ext cx="946383" cy="34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線單箭頭接點 86"/>
            <p:cNvCxnSpPr>
              <a:stCxn id="121" idx="6"/>
              <a:endCxn id="115" idx="2"/>
            </p:cNvCxnSpPr>
            <p:nvPr/>
          </p:nvCxnSpPr>
          <p:spPr>
            <a:xfrm flipV="1">
              <a:off x="5174734" y="1536672"/>
              <a:ext cx="925689" cy="6796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字方塊 87"/>
                <p:cNvSpPr txBox="1"/>
                <p:nvPr/>
              </p:nvSpPr>
              <p:spPr>
                <a:xfrm>
                  <a:off x="4813413" y="1398171"/>
                  <a:ext cx="2398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5" name="文字方塊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3413" y="1398171"/>
                  <a:ext cx="239874" cy="276999"/>
                </a:xfrm>
                <a:prstGeom prst="rect">
                  <a:avLst/>
                </a:prstGeom>
                <a:blipFill>
                  <a:blip r:embed="rId34"/>
                  <a:stretch>
                    <a:fillRect l="-23077" r="-5128" b="-1956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文字方塊 88"/>
                <p:cNvSpPr txBox="1"/>
                <p:nvPr/>
              </p:nvSpPr>
              <p:spPr>
                <a:xfrm>
                  <a:off x="4813413" y="2074356"/>
                  <a:ext cx="2451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2" name="文字方塊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3413" y="2074356"/>
                  <a:ext cx="245195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2500" r="-5000" b="-1956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文字方塊 89"/>
                <p:cNvSpPr txBox="1"/>
                <p:nvPr/>
              </p:nvSpPr>
              <p:spPr>
                <a:xfrm>
                  <a:off x="6236269" y="2074355"/>
                  <a:ext cx="29969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4" name="文字方塊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6269" y="2074355"/>
                  <a:ext cx="299697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8367" r="-6122" b="-1956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文字方塊 90"/>
                <p:cNvSpPr txBox="1"/>
                <p:nvPr/>
              </p:nvSpPr>
              <p:spPr>
                <a:xfrm>
                  <a:off x="7713866" y="1358169"/>
                  <a:ext cx="2822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5" name="文字方塊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3866" y="1358169"/>
                  <a:ext cx="282257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0638" r="-4255" b="-2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文字方塊 91"/>
                <p:cNvSpPr txBox="1"/>
                <p:nvPr/>
              </p:nvSpPr>
              <p:spPr>
                <a:xfrm>
                  <a:off x="7708544" y="2059718"/>
                  <a:ext cx="2875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6" name="文字方塊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8544" y="2059718"/>
                  <a:ext cx="287579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0638" r="-4255" b="-2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文字方塊 92"/>
                <p:cNvSpPr txBox="1"/>
                <p:nvPr/>
              </p:nvSpPr>
              <p:spPr>
                <a:xfrm>
                  <a:off x="5616792" y="1325240"/>
                  <a:ext cx="22050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9" name="文字方塊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6792" y="1325240"/>
                  <a:ext cx="220509" cy="184666"/>
                </a:xfrm>
                <a:prstGeom prst="rect">
                  <a:avLst/>
                </a:prstGeom>
                <a:blipFill>
                  <a:blip r:embed="rId7"/>
                  <a:stretch>
                    <a:fillRect l="-5405" b="-1290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文字方塊 93"/>
                <p:cNvSpPr txBox="1"/>
                <p:nvPr/>
              </p:nvSpPr>
              <p:spPr>
                <a:xfrm>
                  <a:off x="5610907" y="1557234"/>
                  <a:ext cx="22409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127" name="文字方塊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0907" y="1557234"/>
                  <a:ext cx="224099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5405" b="-1290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文字方塊 94"/>
                <p:cNvSpPr txBox="1"/>
                <p:nvPr/>
              </p:nvSpPr>
              <p:spPr>
                <a:xfrm>
                  <a:off x="5610907" y="1968671"/>
                  <a:ext cx="22409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128" name="文字方塊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0907" y="1968671"/>
                  <a:ext cx="224099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5405" b="-1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文字方塊 95"/>
                <p:cNvSpPr txBox="1"/>
                <p:nvPr/>
              </p:nvSpPr>
              <p:spPr>
                <a:xfrm>
                  <a:off x="5610907" y="2212854"/>
                  <a:ext cx="21948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129" name="文字方塊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0907" y="2212854"/>
                  <a:ext cx="219483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5556" b="-1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文字方塊 96"/>
                <p:cNvSpPr txBox="1"/>
                <p:nvPr/>
              </p:nvSpPr>
              <p:spPr>
                <a:xfrm>
                  <a:off x="7112300" y="1325240"/>
                  <a:ext cx="22409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130" name="文字方塊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2300" y="1325240"/>
                  <a:ext cx="224099" cy="184666"/>
                </a:xfrm>
                <a:prstGeom prst="rect">
                  <a:avLst/>
                </a:prstGeom>
                <a:blipFill>
                  <a:blip r:embed="rId11"/>
                  <a:stretch>
                    <a:fillRect l="-8333" r="-2778" b="-1612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文字方塊 97"/>
                <p:cNvSpPr txBox="1"/>
                <p:nvPr/>
              </p:nvSpPr>
              <p:spPr>
                <a:xfrm>
                  <a:off x="7106415" y="1544534"/>
                  <a:ext cx="22409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131" name="文字方塊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6415" y="1544534"/>
                  <a:ext cx="224099" cy="184666"/>
                </a:xfrm>
                <a:prstGeom prst="rect">
                  <a:avLst/>
                </a:prstGeom>
                <a:blipFill>
                  <a:blip r:embed="rId12"/>
                  <a:stretch>
                    <a:fillRect l="-8108" b="-1290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文字方塊 98"/>
                <p:cNvSpPr txBox="1"/>
                <p:nvPr/>
              </p:nvSpPr>
              <p:spPr>
                <a:xfrm>
                  <a:off x="7106415" y="1940393"/>
                  <a:ext cx="22409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132" name="文字方塊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6415" y="1940393"/>
                  <a:ext cx="224099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8108" b="-1290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文字方塊 99"/>
                <p:cNvSpPr txBox="1"/>
                <p:nvPr/>
              </p:nvSpPr>
              <p:spPr>
                <a:xfrm>
                  <a:off x="7106415" y="2212854"/>
                  <a:ext cx="22409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133" name="文字方塊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6415" y="2212854"/>
                  <a:ext cx="224099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8108" b="-1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字方塊 100"/>
                <p:cNvSpPr txBox="1"/>
                <p:nvPr/>
              </p:nvSpPr>
              <p:spPr>
                <a:xfrm>
                  <a:off x="5382523" y="1320625"/>
                  <a:ext cx="24526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.04</m:t>
                        </m:r>
                      </m:oMath>
                    </m:oMathPara>
                  </a14:m>
                  <a:endParaRPr lang="zh-TW" altLang="en-US" sz="1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文字方塊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2523" y="1320625"/>
                  <a:ext cx="245260" cy="184666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r="-15000" b="-1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文字方塊 101"/>
                <p:cNvSpPr txBox="1"/>
                <p:nvPr/>
              </p:nvSpPr>
              <p:spPr>
                <a:xfrm>
                  <a:off x="5383576" y="1552409"/>
                  <a:ext cx="24526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.16</m:t>
                        </m:r>
                      </m:oMath>
                    </m:oMathPara>
                  </a14:m>
                  <a:endParaRPr lang="zh-TW" altLang="en-US" sz="1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文字方塊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3576" y="1552409"/>
                  <a:ext cx="245260" cy="184666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 r="-15000" b="-1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文字方塊 102"/>
                <p:cNvSpPr txBox="1"/>
                <p:nvPr/>
              </p:nvSpPr>
              <p:spPr>
                <a:xfrm>
                  <a:off x="5385673" y="1972150"/>
                  <a:ext cx="24526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.12</m:t>
                        </m:r>
                      </m:oMath>
                    </m:oMathPara>
                  </a14:m>
                  <a:endParaRPr lang="zh-TW" altLang="en-US" sz="1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文字方塊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5673" y="1972150"/>
                  <a:ext cx="245260" cy="184666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 r="-12195" b="-1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文字方塊 103"/>
                <p:cNvSpPr txBox="1"/>
                <p:nvPr/>
              </p:nvSpPr>
              <p:spPr>
                <a:xfrm>
                  <a:off x="5382523" y="2231174"/>
                  <a:ext cx="24526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.08</m:t>
                        </m:r>
                      </m:oMath>
                    </m:oMathPara>
                  </a14:m>
                  <a:endParaRPr lang="zh-TW" altLang="en-US" sz="1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文字方塊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2523" y="2231174"/>
                  <a:ext cx="245260" cy="184666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 r="-15000" b="-1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文字方塊 104"/>
                <p:cNvSpPr txBox="1"/>
                <p:nvPr/>
              </p:nvSpPr>
              <p:spPr>
                <a:xfrm>
                  <a:off x="6878246" y="1320625"/>
                  <a:ext cx="24526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.24</m:t>
                        </m:r>
                      </m:oMath>
                    </m:oMathPara>
                  </a14:m>
                  <a:endParaRPr lang="zh-TW" altLang="en-US" sz="1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05" name="文字方塊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8246" y="1320625"/>
                  <a:ext cx="245260" cy="184666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 r="-15000" b="-1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字方塊 105"/>
                <p:cNvSpPr txBox="1"/>
                <p:nvPr/>
              </p:nvSpPr>
              <p:spPr>
                <a:xfrm>
                  <a:off x="6879299" y="1552409"/>
                  <a:ext cx="24526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.28</m:t>
                        </m:r>
                      </m:oMath>
                    </m:oMathPara>
                  </a14:m>
                  <a:endParaRPr lang="zh-TW" altLang="en-US" sz="1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文字方塊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9299" y="1552409"/>
                  <a:ext cx="245260" cy="184666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r="-12195" b="-1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文字方塊 106"/>
                <p:cNvSpPr txBox="1"/>
                <p:nvPr/>
              </p:nvSpPr>
              <p:spPr>
                <a:xfrm>
                  <a:off x="6881396" y="1972150"/>
                  <a:ext cx="24526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.32</m:t>
                        </m:r>
                      </m:oMath>
                    </m:oMathPara>
                  </a14:m>
                  <a:endParaRPr lang="zh-TW" altLang="en-US" sz="1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文字方塊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1396" y="1972150"/>
                  <a:ext cx="245260" cy="18466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15000" b="-1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文字方塊 107"/>
                <p:cNvSpPr txBox="1"/>
                <p:nvPr/>
              </p:nvSpPr>
              <p:spPr>
                <a:xfrm>
                  <a:off x="6878246" y="2231174"/>
                  <a:ext cx="24526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.20</m:t>
                        </m:r>
                      </m:oMath>
                    </m:oMathPara>
                  </a14:m>
                  <a:endParaRPr lang="zh-TW" altLang="en-US" sz="1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文字方塊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8246" y="2231174"/>
                  <a:ext cx="245260" cy="18466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15000" b="-1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9" name="橢圓 108"/>
            <p:cNvSpPr/>
            <p:nvPr/>
          </p:nvSpPr>
          <p:spPr>
            <a:xfrm>
              <a:off x="5079902" y="2871854"/>
              <a:ext cx="395287" cy="39528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橢圓 109"/>
            <p:cNvSpPr/>
            <p:nvPr/>
          </p:nvSpPr>
          <p:spPr>
            <a:xfrm>
              <a:off x="6760048" y="2871854"/>
              <a:ext cx="395287" cy="39528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文字方塊 110"/>
                <p:cNvSpPr txBox="1"/>
                <p:nvPr/>
              </p:nvSpPr>
              <p:spPr>
                <a:xfrm>
                  <a:off x="5161828" y="2910625"/>
                  <a:ext cx="2838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0" name="文字方塊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1828" y="2910625"/>
                  <a:ext cx="283860" cy="276999"/>
                </a:xfrm>
                <a:prstGeom prst="rect">
                  <a:avLst/>
                </a:prstGeom>
                <a:blipFill>
                  <a:blip r:embed="rId23"/>
                  <a:stretch>
                    <a:fillRect l="-19565" r="-4348" b="-1956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文字方塊 111"/>
                <p:cNvSpPr txBox="1"/>
                <p:nvPr/>
              </p:nvSpPr>
              <p:spPr>
                <a:xfrm>
                  <a:off x="6827343" y="2911501"/>
                  <a:ext cx="28918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45" name="文字方塊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7343" y="2911501"/>
                  <a:ext cx="289182" cy="276999"/>
                </a:xfrm>
                <a:prstGeom prst="rect">
                  <a:avLst/>
                </a:prstGeom>
                <a:blipFill>
                  <a:blip r:embed="rId24"/>
                  <a:stretch>
                    <a:fillRect l="-19149" r="-4255" b="-2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文字方塊 112"/>
                <p:cNvSpPr txBox="1"/>
                <p:nvPr/>
              </p:nvSpPr>
              <p:spPr>
                <a:xfrm>
                  <a:off x="5542484" y="3008179"/>
                  <a:ext cx="24526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.40</m:t>
                        </m:r>
                      </m:oMath>
                    </m:oMathPara>
                  </a14:m>
                  <a:endParaRPr lang="zh-TW" altLang="en-US" sz="1200" dirty="0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3" name="文字方塊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2484" y="3008179"/>
                  <a:ext cx="245260" cy="184666"/>
                </a:xfrm>
                <a:prstGeom prst="rect">
                  <a:avLst/>
                </a:prstGeom>
                <a:blipFill>
                  <a:blip r:embed="rId40"/>
                  <a:stretch>
                    <a:fillRect r="-15000" b="-1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文字方塊 113"/>
                <p:cNvSpPr txBox="1"/>
                <p:nvPr/>
              </p:nvSpPr>
              <p:spPr>
                <a:xfrm>
                  <a:off x="7220685" y="2973702"/>
                  <a:ext cx="24526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.36</m:t>
                        </m:r>
                      </m:oMath>
                    </m:oMathPara>
                  </a14:m>
                  <a:endParaRPr lang="zh-TW" altLang="en-US" sz="1200" dirty="0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4" name="文字方塊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0685" y="2973702"/>
                  <a:ext cx="245260" cy="184666"/>
                </a:xfrm>
                <a:prstGeom prst="rect">
                  <a:avLst/>
                </a:prstGeom>
                <a:blipFill>
                  <a:blip r:embed="rId41"/>
                  <a:stretch>
                    <a:fillRect r="-12195" b="-1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橢圓 114"/>
            <p:cNvSpPr/>
            <p:nvPr/>
          </p:nvSpPr>
          <p:spPr>
            <a:xfrm>
              <a:off x="6100421" y="1277048"/>
              <a:ext cx="519247" cy="51924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文字方塊 115"/>
                <p:cNvSpPr txBox="1"/>
                <p:nvPr/>
              </p:nvSpPr>
              <p:spPr>
                <a:xfrm>
                  <a:off x="6234856" y="1398170"/>
                  <a:ext cx="2943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3" name="文字方塊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4856" y="1398170"/>
                  <a:ext cx="294375" cy="276999"/>
                </a:xfrm>
                <a:prstGeom prst="rect">
                  <a:avLst/>
                </a:prstGeom>
                <a:blipFill>
                  <a:blip r:embed="rId27"/>
                  <a:stretch>
                    <a:fillRect l="-18750" r="-4167" b="-1956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文字方塊 116"/>
                <p:cNvSpPr txBox="1"/>
                <p:nvPr/>
              </p:nvSpPr>
              <p:spPr>
                <a:xfrm>
                  <a:off x="8278781" y="1444336"/>
                  <a:ext cx="24526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.05</m:t>
                        </m:r>
                      </m:oMath>
                    </m:oMathPara>
                  </a14:m>
                  <a:endParaRPr lang="zh-TW" altLang="en-US" sz="12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文字方塊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8781" y="1444336"/>
                  <a:ext cx="245260" cy="184666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 l="-2500" r="-15000" b="-1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文字方塊 117"/>
                <p:cNvSpPr txBox="1"/>
                <p:nvPr/>
              </p:nvSpPr>
              <p:spPr>
                <a:xfrm>
                  <a:off x="8278781" y="2143439"/>
                  <a:ext cx="24526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.95</m:t>
                        </m:r>
                      </m:oMath>
                    </m:oMathPara>
                  </a14:m>
                  <a:endParaRPr lang="zh-TW" altLang="en-US" sz="12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8" name="文字方塊 1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8781" y="2143439"/>
                  <a:ext cx="245260" cy="184666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 l="-2500" r="-15000" b="-1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25" name="圖片 124"/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8405837" y="3537292"/>
            <a:ext cx="3439005" cy="211484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489116" y="3666764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loss</a:t>
            </a:r>
            <a:endParaRPr lang="zh-TW" altLang="en-US" sz="1400" dirty="0"/>
          </a:p>
        </p:txBody>
      </p:sp>
      <p:sp>
        <p:nvSpPr>
          <p:cNvPr id="126" name="文字方塊 125"/>
          <p:cNvSpPr txBox="1"/>
          <p:nvPr/>
        </p:nvSpPr>
        <p:spPr>
          <a:xfrm>
            <a:off x="6068576" y="3665163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activate</a:t>
            </a:r>
            <a:endParaRPr lang="zh-TW" altLang="en-US" sz="1400" dirty="0"/>
          </a:p>
        </p:txBody>
      </p:sp>
      <p:sp>
        <p:nvSpPr>
          <p:cNvPr id="127" name="文字方塊 126"/>
          <p:cNvSpPr txBox="1"/>
          <p:nvPr/>
        </p:nvSpPr>
        <p:spPr>
          <a:xfrm>
            <a:off x="6836152" y="3649640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weight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9569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標題 1"/>
          <p:cNvSpPr>
            <a:spLocks noGrp="1"/>
          </p:cNvSpPr>
          <p:nvPr>
            <p:ph type="title"/>
          </p:nvPr>
        </p:nvSpPr>
        <p:spPr>
          <a:xfrm>
            <a:off x="2552700" y="85727"/>
            <a:ext cx="7377546" cy="876212"/>
          </a:xfrm>
        </p:spPr>
        <p:txBody>
          <a:bodyPr>
            <a:normAutofit fontScale="90000"/>
          </a:bodyPr>
          <a:lstStyle/>
          <a:p>
            <a:r>
              <a:rPr lang="en-US" altLang="zh-TW" sz="3600" dirty="0"/>
              <a:t>Backward Propagation to Update w5</a:t>
            </a:r>
            <a:endParaRPr lang="zh-TW" altLang="en-US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16</a:t>
            </a:fld>
            <a:endParaRPr lang="en-US" dirty="0">
              <a:ea typeface="Segoe UI" panose="020B0502040204020203" pitchFamily="34" charset="0"/>
            </a:endParaRPr>
          </a:p>
        </p:txBody>
      </p:sp>
      <p:pic>
        <p:nvPicPr>
          <p:cNvPr id="80" name="圖片 7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685" y="1476375"/>
            <a:ext cx="2176878" cy="1819734"/>
          </a:xfrm>
          <a:prstGeom prst="rect">
            <a:avLst/>
          </a:prstGeom>
        </p:spPr>
      </p:pic>
      <p:grpSp>
        <p:nvGrpSpPr>
          <p:cNvPr id="85" name="群組 84"/>
          <p:cNvGrpSpPr/>
          <p:nvPr/>
        </p:nvGrpSpPr>
        <p:grpSpPr>
          <a:xfrm>
            <a:off x="4703620" y="3892445"/>
            <a:ext cx="2729913" cy="685888"/>
            <a:chOff x="5520827" y="3057935"/>
            <a:chExt cx="2729913" cy="6858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字方塊 80"/>
                <p:cNvSpPr txBox="1"/>
                <p:nvPr/>
              </p:nvSpPr>
              <p:spPr>
                <a:xfrm>
                  <a:off x="5520827" y="3161455"/>
                  <a:ext cx="2729913" cy="4788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𝑡𝑜𝑡𝑎𝑙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den>
                        </m:f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TW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𝑡𝑜𝑡𝑎𝑙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US" altLang="zh-TW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num>
                          <m:den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𝑛𝑒𝑡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US" altLang="zh-TW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𝑛𝑒𝑡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num>
                          <m:den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81" name="文字方塊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0827" y="3161455"/>
                  <a:ext cx="2729913" cy="478849"/>
                </a:xfrm>
                <a:prstGeom prst="rect">
                  <a:avLst/>
                </a:prstGeom>
                <a:blipFill>
                  <a:blip r:embed="rId31"/>
                  <a:stretch>
                    <a:fillRect l="-1119" t="-1282" b="-512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矩形 81"/>
            <p:cNvSpPr/>
            <p:nvPr/>
          </p:nvSpPr>
          <p:spPr>
            <a:xfrm>
              <a:off x="6988627" y="3057935"/>
              <a:ext cx="597380" cy="685888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5140960" y="4680064"/>
                <a:ext cx="1570750" cy="4181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𝑛𝑒𝑡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TW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4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altLang="zh-TW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960" y="4680064"/>
                <a:ext cx="1570750" cy="418128"/>
              </a:xfrm>
              <a:prstGeom prst="rect">
                <a:avLst/>
              </a:prstGeom>
              <a:blipFill>
                <a:blip r:embed="rId32"/>
                <a:stretch>
                  <a:fillRect l="-1550" t="-1471" b="-147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3560512" y="5243971"/>
                <a:ext cx="4407297" cy="9097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                                        =0.668832137</m:t>
                      </m:r>
                      <m:d>
                        <m:d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1−0.668832137</m:t>
                          </m:r>
                        </m:e>
                      </m:d>
                    </m:oMath>
                  </m:oMathPara>
                </a14:m>
                <a:endParaRPr lang="en-US" altLang="zh-TW" sz="1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                  =</m:t>
                      </m:r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0.221495709</m:t>
                      </m:r>
                    </m:oMath>
                  </m:oMathPara>
                </a14:m>
                <a:endParaRPr lang="zh-TW" altLang="en-US" sz="1400" dirty="0"/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512" y="5243971"/>
                <a:ext cx="4407297" cy="909736"/>
              </a:xfrm>
              <a:prstGeom prst="rect">
                <a:avLst/>
              </a:prstGeom>
              <a:blipFill>
                <a:blip r:embed="rId33"/>
                <a:stretch>
                  <a:fillRect b="-20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文字方塊 65"/>
          <p:cNvSpPr txBox="1"/>
          <p:nvPr/>
        </p:nvSpPr>
        <p:spPr>
          <a:xfrm>
            <a:off x="2729559" y="738853"/>
            <a:ext cx="2698175" cy="646331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spcBef>
                <a:spcPct val="0"/>
              </a:spcBef>
              <a:buNone/>
              <a:defRPr sz="3600" b="1">
                <a:solidFill>
                  <a:srgbClr val="53585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b="0" dirty="0"/>
              <a:t>Output layer</a:t>
            </a:r>
            <a:endParaRPr lang="zh-TW" altLang="en-US" sz="2000" b="0" dirty="0"/>
          </a:p>
        </p:txBody>
      </p:sp>
      <p:grpSp>
        <p:nvGrpSpPr>
          <p:cNvPr id="67" name="群組 66"/>
          <p:cNvGrpSpPr/>
          <p:nvPr/>
        </p:nvGrpSpPr>
        <p:grpSpPr>
          <a:xfrm>
            <a:off x="2729559" y="1444611"/>
            <a:ext cx="3940283" cy="2201427"/>
            <a:chOff x="4583758" y="1065714"/>
            <a:chExt cx="3940283" cy="2201427"/>
          </a:xfrm>
        </p:grpSpPr>
        <p:sp>
          <p:nvSpPr>
            <p:cNvPr id="68" name="矩形 67"/>
            <p:cNvSpPr/>
            <p:nvPr/>
          </p:nvSpPr>
          <p:spPr>
            <a:xfrm>
              <a:off x="6031820" y="1065714"/>
              <a:ext cx="659577" cy="162157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9" name="群組 68"/>
            <p:cNvGrpSpPr/>
            <p:nvPr/>
          </p:nvGrpSpPr>
          <p:grpSpPr>
            <a:xfrm>
              <a:off x="7475126" y="1065714"/>
              <a:ext cx="709707" cy="1621578"/>
              <a:chOff x="1277907" y="2888678"/>
              <a:chExt cx="743875" cy="1699647"/>
            </a:xfrm>
          </p:grpSpPr>
          <p:sp>
            <p:nvSpPr>
              <p:cNvPr id="122" name="矩形 121"/>
              <p:cNvSpPr/>
              <p:nvPr/>
            </p:nvSpPr>
            <p:spPr>
              <a:xfrm>
                <a:off x="1277907" y="2888678"/>
                <a:ext cx="743875" cy="1699647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3" name="橢圓 122"/>
              <p:cNvSpPr/>
              <p:nvPr/>
            </p:nvSpPr>
            <p:spPr>
              <a:xfrm>
                <a:off x="1376378" y="3110187"/>
                <a:ext cx="544245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4" name="橢圓 123"/>
              <p:cNvSpPr/>
              <p:nvPr/>
            </p:nvSpPr>
            <p:spPr>
              <a:xfrm>
                <a:off x="1376377" y="3822571"/>
                <a:ext cx="544245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70" name="直線接點 69"/>
            <p:cNvCxnSpPr>
              <a:stCxn id="110" idx="7"/>
              <a:endCxn id="124" idx="2"/>
            </p:cNvCxnSpPr>
            <p:nvPr/>
          </p:nvCxnSpPr>
          <p:spPr>
            <a:xfrm flipV="1">
              <a:off x="7097447" y="2216335"/>
              <a:ext cx="471626" cy="713407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/>
            <p:cNvCxnSpPr>
              <a:stCxn id="110" idx="7"/>
              <a:endCxn id="123" idx="2"/>
            </p:cNvCxnSpPr>
            <p:nvPr/>
          </p:nvCxnSpPr>
          <p:spPr>
            <a:xfrm flipV="1">
              <a:off x="7097447" y="1536673"/>
              <a:ext cx="471627" cy="1393069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橢圓 71"/>
            <p:cNvSpPr/>
            <p:nvPr/>
          </p:nvSpPr>
          <p:spPr>
            <a:xfrm>
              <a:off x="6103441" y="1953233"/>
              <a:ext cx="519248" cy="51924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3" name="直線接點 72"/>
            <p:cNvCxnSpPr>
              <a:stCxn id="109" idx="7"/>
            </p:cNvCxnSpPr>
            <p:nvPr/>
          </p:nvCxnSpPr>
          <p:spPr>
            <a:xfrm flipV="1">
              <a:off x="5417301" y="2203652"/>
              <a:ext cx="679108" cy="72609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/>
            <p:cNvCxnSpPr>
              <a:stCxn id="109" idx="7"/>
              <a:endCxn id="115" idx="2"/>
            </p:cNvCxnSpPr>
            <p:nvPr/>
          </p:nvCxnSpPr>
          <p:spPr>
            <a:xfrm flipV="1">
              <a:off x="5417301" y="1536672"/>
              <a:ext cx="683120" cy="139307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群組 74"/>
            <p:cNvGrpSpPr/>
            <p:nvPr/>
          </p:nvGrpSpPr>
          <p:grpSpPr>
            <a:xfrm>
              <a:off x="4583758" y="1069195"/>
              <a:ext cx="664332" cy="1618097"/>
              <a:chOff x="1301194" y="2284486"/>
              <a:chExt cx="696315" cy="1695998"/>
            </a:xfrm>
          </p:grpSpPr>
          <p:sp>
            <p:nvSpPr>
              <p:cNvPr id="119" name="矩形 118"/>
              <p:cNvSpPr/>
              <p:nvPr/>
            </p:nvSpPr>
            <p:spPr>
              <a:xfrm>
                <a:off x="1301194" y="2284486"/>
                <a:ext cx="696315" cy="169599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0" name="橢圓 119"/>
              <p:cNvSpPr/>
              <p:nvPr/>
            </p:nvSpPr>
            <p:spPr>
              <a:xfrm>
                <a:off x="1376378" y="2505992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1" name="橢圓 120"/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76" name="直線單箭頭接點 75"/>
            <p:cNvCxnSpPr>
              <a:stCxn id="120" idx="6"/>
              <a:endCxn id="115" idx="2"/>
            </p:cNvCxnSpPr>
            <p:nvPr/>
          </p:nvCxnSpPr>
          <p:spPr>
            <a:xfrm flipV="1">
              <a:off x="5174734" y="1536672"/>
              <a:ext cx="925689" cy="3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線單箭頭接點 76"/>
            <p:cNvCxnSpPr>
              <a:stCxn id="120" idx="6"/>
              <a:endCxn id="72" idx="2"/>
            </p:cNvCxnSpPr>
            <p:nvPr/>
          </p:nvCxnSpPr>
          <p:spPr>
            <a:xfrm>
              <a:off x="5174734" y="1540151"/>
              <a:ext cx="928709" cy="6727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線單箭頭接點 77"/>
            <p:cNvCxnSpPr>
              <a:stCxn id="121" idx="6"/>
              <a:endCxn id="72" idx="2"/>
            </p:cNvCxnSpPr>
            <p:nvPr/>
          </p:nvCxnSpPr>
          <p:spPr>
            <a:xfrm flipV="1">
              <a:off x="5174734" y="2212857"/>
              <a:ext cx="928709" cy="34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線單箭頭接點 78"/>
            <p:cNvCxnSpPr>
              <a:stCxn id="115" idx="6"/>
              <a:endCxn id="123" idx="2"/>
            </p:cNvCxnSpPr>
            <p:nvPr/>
          </p:nvCxnSpPr>
          <p:spPr>
            <a:xfrm>
              <a:off x="6619671" y="1536672"/>
              <a:ext cx="94940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線單箭頭接點 82"/>
            <p:cNvCxnSpPr>
              <a:stCxn id="115" idx="6"/>
              <a:endCxn id="124" idx="2"/>
            </p:cNvCxnSpPr>
            <p:nvPr/>
          </p:nvCxnSpPr>
          <p:spPr>
            <a:xfrm>
              <a:off x="6619671" y="1536672"/>
              <a:ext cx="949403" cy="6796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線單箭頭接點 83"/>
            <p:cNvCxnSpPr>
              <a:stCxn id="72" idx="6"/>
              <a:endCxn id="123" idx="2"/>
            </p:cNvCxnSpPr>
            <p:nvPr/>
          </p:nvCxnSpPr>
          <p:spPr>
            <a:xfrm flipV="1">
              <a:off x="6622691" y="1536673"/>
              <a:ext cx="946384" cy="6761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線單箭頭接點 85"/>
            <p:cNvCxnSpPr>
              <a:stCxn id="72" idx="6"/>
              <a:endCxn id="124" idx="2"/>
            </p:cNvCxnSpPr>
            <p:nvPr/>
          </p:nvCxnSpPr>
          <p:spPr>
            <a:xfrm>
              <a:off x="6622691" y="2212857"/>
              <a:ext cx="946383" cy="34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線單箭頭接點 86"/>
            <p:cNvCxnSpPr>
              <a:stCxn id="121" idx="6"/>
              <a:endCxn id="115" idx="2"/>
            </p:cNvCxnSpPr>
            <p:nvPr/>
          </p:nvCxnSpPr>
          <p:spPr>
            <a:xfrm flipV="1">
              <a:off x="5174734" y="1536672"/>
              <a:ext cx="925689" cy="6796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字方塊 87"/>
                <p:cNvSpPr txBox="1"/>
                <p:nvPr/>
              </p:nvSpPr>
              <p:spPr>
                <a:xfrm>
                  <a:off x="4813413" y="1398171"/>
                  <a:ext cx="2398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5" name="文字方塊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3413" y="1398171"/>
                  <a:ext cx="239874" cy="276999"/>
                </a:xfrm>
                <a:prstGeom prst="rect">
                  <a:avLst/>
                </a:prstGeom>
                <a:blipFill>
                  <a:blip r:embed="rId34"/>
                  <a:stretch>
                    <a:fillRect l="-23077" r="-5128" b="-1956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文字方塊 88"/>
                <p:cNvSpPr txBox="1"/>
                <p:nvPr/>
              </p:nvSpPr>
              <p:spPr>
                <a:xfrm>
                  <a:off x="4813413" y="2074356"/>
                  <a:ext cx="2451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2" name="文字方塊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3413" y="2074356"/>
                  <a:ext cx="245195" cy="276999"/>
                </a:xfrm>
                <a:prstGeom prst="rect">
                  <a:avLst/>
                </a:prstGeom>
                <a:blipFill>
                  <a:blip r:embed="rId35"/>
                  <a:stretch>
                    <a:fillRect l="-22500" r="-5000" b="-1956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文字方塊 89"/>
                <p:cNvSpPr txBox="1"/>
                <p:nvPr/>
              </p:nvSpPr>
              <p:spPr>
                <a:xfrm>
                  <a:off x="6236269" y="2074355"/>
                  <a:ext cx="29969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4" name="文字方塊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6269" y="2074355"/>
                  <a:ext cx="299697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8367" r="-6122" b="-1956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文字方塊 90"/>
                <p:cNvSpPr txBox="1"/>
                <p:nvPr/>
              </p:nvSpPr>
              <p:spPr>
                <a:xfrm>
                  <a:off x="7713866" y="1358169"/>
                  <a:ext cx="2822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5" name="文字方塊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3866" y="1358169"/>
                  <a:ext cx="282257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0638" r="-4255" b="-2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文字方塊 91"/>
                <p:cNvSpPr txBox="1"/>
                <p:nvPr/>
              </p:nvSpPr>
              <p:spPr>
                <a:xfrm>
                  <a:off x="7708544" y="2059718"/>
                  <a:ext cx="2875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6" name="文字方塊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8544" y="2059718"/>
                  <a:ext cx="287579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0638" r="-4255" b="-2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文字方塊 92"/>
                <p:cNvSpPr txBox="1"/>
                <p:nvPr/>
              </p:nvSpPr>
              <p:spPr>
                <a:xfrm>
                  <a:off x="5616792" y="1325240"/>
                  <a:ext cx="22050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9" name="文字方塊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6792" y="1325240"/>
                  <a:ext cx="220509" cy="184666"/>
                </a:xfrm>
                <a:prstGeom prst="rect">
                  <a:avLst/>
                </a:prstGeom>
                <a:blipFill>
                  <a:blip r:embed="rId7"/>
                  <a:stretch>
                    <a:fillRect l="-5405" b="-1290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文字方塊 93"/>
                <p:cNvSpPr txBox="1"/>
                <p:nvPr/>
              </p:nvSpPr>
              <p:spPr>
                <a:xfrm>
                  <a:off x="5610907" y="1557234"/>
                  <a:ext cx="22409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127" name="文字方塊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0907" y="1557234"/>
                  <a:ext cx="224099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5405" b="-1290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文字方塊 94"/>
                <p:cNvSpPr txBox="1"/>
                <p:nvPr/>
              </p:nvSpPr>
              <p:spPr>
                <a:xfrm>
                  <a:off x="5610907" y="1968671"/>
                  <a:ext cx="22409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128" name="文字方塊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0907" y="1968671"/>
                  <a:ext cx="224099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5405" b="-1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文字方塊 95"/>
                <p:cNvSpPr txBox="1"/>
                <p:nvPr/>
              </p:nvSpPr>
              <p:spPr>
                <a:xfrm>
                  <a:off x="5610907" y="2212854"/>
                  <a:ext cx="21948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129" name="文字方塊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0907" y="2212854"/>
                  <a:ext cx="219483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5556" b="-1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文字方塊 96"/>
                <p:cNvSpPr txBox="1"/>
                <p:nvPr/>
              </p:nvSpPr>
              <p:spPr>
                <a:xfrm>
                  <a:off x="7112300" y="1325240"/>
                  <a:ext cx="22409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130" name="文字方塊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2300" y="1325240"/>
                  <a:ext cx="224099" cy="184666"/>
                </a:xfrm>
                <a:prstGeom prst="rect">
                  <a:avLst/>
                </a:prstGeom>
                <a:blipFill>
                  <a:blip r:embed="rId11"/>
                  <a:stretch>
                    <a:fillRect l="-8333" r="-2778" b="-1612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文字方塊 97"/>
                <p:cNvSpPr txBox="1"/>
                <p:nvPr/>
              </p:nvSpPr>
              <p:spPr>
                <a:xfrm>
                  <a:off x="7106415" y="1544534"/>
                  <a:ext cx="22409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131" name="文字方塊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6415" y="1544534"/>
                  <a:ext cx="224099" cy="184666"/>
                </a:xfrm>
                <a:prstGeom prst="rect">
                  <a:avLst/>
                </a:prstGeom>
                <a:blipFill>
                  <a:blip r:embed="rId12"/>
                  <a:stretch>
                    <a:fillRect l="-8108" b="-1290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文字方塊 98"/>
                <p:cNvSpPr txBox="1"/>
                <p:nvPr/>
              </p:nvSpPr>
              <p:spPr>
                <a:xfrm>
                  <a:off x="7106415" y="1940393"/>
                  <a:ext cx="22409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132" name="文字方塊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6415" y="1940393"/>
                  <a:ext cx="224099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8108" b="-1290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文字方塊 99"/>
                <p:cNvSpPr txBox="1"/>
                <p:nvPr/>
              </p:nvSpPr>
              <p:spPr>
                <a:xfrm>
                  <a:off x="7106415" y="2212854"/>
                  <a:ext cx="22409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133" name="文字方塊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6415" y="2212854"/>
                  <a:ext cx="224099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8108" b="-1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字方塊 100"/>
                <p:cNvSpPr txBox="1"/>
                <p:nvPr/>
              </p:nvSpPr>
              <p:spPr>
                <a:xfrm>
                  <a:off x="5382523" y="1320625"/>
                  <a:ext cx="24526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.04</m:t>
                        </m:r>
                      </m:oMath>
                    </m:oMathPara>
                  </a14:m>
                  <a:endParaRPr lang="zh-TW" altLang="en-US" sz="1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文字方塊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2523" y="1320625"/>
                  <a:ext cx="245260" cy="184666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 r="-15000" b="-1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文字方塊 101"/>
                <p:cNvSpPr txBox="1"/>
                <p:nvPr/>
              </p:nvSpPr>
              <p:spPr>
                <a:xfrm>
                  <a:off x="5383576" y="1552409"/>
                  <a:ext cx="24526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.16</m:t>
                        </m:r>
                      </m:oMath>
                    </m:oMathPara>
                  </a14:m>
                  <a:endParaRPr lang="zh-TW" altLang="en-US" sz="1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文字方塊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3576" y="1552409"/>
                  <a:ext cx="245260" cy="184666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 r="-15000" b="-1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文字方塊 102"/>
                <p:cNvSpPr txBox="1"/>
                <p:nvPr/>
              </p:nvSpPr>
              <p:spPr>
                <a:xfrm>
                  <a:off x="5385673" y="1972150"/>
                  <a:ext cx="24526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.12</m:t>
                        </m:r>
                      </m:oMath>
                    </m:oMathPara>
                  </a14:m>
                  <a:endParaRPr lang="zh-TW" altLang="en-US" sz="1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文字方塊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5673" y="1972150"/>
                  <a:ext cx="245260" cy="184666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 r="-12195" b="-1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文字方塊 103"/>
                <p:cNvSpPr txBox="1"/>
                <p:nvPr/>
              </p:nvSpPr>
              <p:spPr>
                <a:xfrm>
                  <a:off x="5382523" y="2231174"/>
                  <a:ext cx="24526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.08</m:t>
                        </m:r>
                      </m:oMath>
                    </m:oMathPara>
                  </a14:m>
                  <a:endParaRPr lang="zh-TW" altLang="en-US" sz="1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文字方塊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2523" y="2231174"/>
                  <a:ext cx="245260" cy="184666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 r="-15000" b="-1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文字方塊 104"/>
                <p:cNvSpPr txBox="1"/>
                <p:nvPr/>
              </p:nvSpPr>
              <p:spPr>
                <a:xfrm>
                  <a:off x="6878246" y="1320625"/>
                  <a:ext cx="24526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.24</m:t>
                        </m:r>
                      </m:oMath>
                    </m:oMathPara>
                  </a14:m>
                  <a:endParaRPr lang="zh-TW" altLang="en-US" sz="1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05" name="文字方塊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8246" y="1320625"/>
                  <a:ext cx="245260" cy="184666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 r="-15000" b="-1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字方塊 105"/>
                <p:cNvSpPr txBox="1"/>
                <p:nvPr/>
              </p:nvSpPr>
              <p:spPr>
                <a:xfrm>
                  <a:off x="6879299" y="1552409"/>
                  <a:ext cx="24526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.28</m:t>
                        </m:r>
                      </m:oMath>
                    </m:oMathPara>
                  </a14:m>
                  <a:endParaRPr lang="zh-TW" altLang="en-US" sz="1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文字方塊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9299" y="1552409"/>
                  <a:ext cx="245260" cy="184666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r="-12195" b="-1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文字方塊 106"/>
                <p:cNvSpPr txBox="1"/>
                <p:nvPr/>
              </p:nvSpPr>
              <p:spPr>
                <a:xfrm>
                  <a:off x="6881396" y="1972150"/>
                  <a:ext cx="24526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.32</m:t>
                        </m:r>
                      </m:oMath>
                    </m:oMathPara>
                  </a14:m>
                  <a:endParaRPr lang="zh-TW" altLang="en-US" sz="1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文字方塊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1396" y="1972150"/>
                  <a:ext cx="245260" cy="184666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r="-15000" b="-1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文字方塊 107"/>
                <p:cNvSpPr txBox="1"/>
                <p:nvPr/>
              </p:nvSpPr>
              <p:spPr>
                <a:xfrm>
                  <a:off x="6878246" y="2231174"/>
                  <a:ext cx="24526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.20</m:t>
                        </m:r>
                      </m:oMath>
                    </m:oMathPara>
                  </a14:m>
                  <a:endParaRPr lang="zh-TW" altLang="en-US" sz="1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文字方塊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8246" y="2231174"/>
                  <a:ext cx="245260" cy="18466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15000" b="-1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9" name="橢圓 108"/>
            <p:cNvSpPr/>
            <p:nvPr/>
          </p:nvSpPr>
          <p:spPr>
            <a:xfrm>
              <a:off x="5079902" y="2871854"/>
              <a:ext cx="395287" cy="39528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橢圓 109"/>
            <p:cNvSpPr/>
            <p:nvPr/>
          </p:nvSpPr>
          <p:spPr>
            <a:xfrm>
              <a:off x="6760048" y="2871854"/>
              <a:ext cx="395287" cy="39528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文字方塊 110"/>
                <p:cNvSpPr txBox="1"/>
                <p:nvPr/>
              </p:nvSpPr>
              <p:spPr>
                <a:xfrm>
                  <a:off x="5161828" y="2910625"/>
                  <a:ext cx="2838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0" name="文字方塊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1828" y="2910625"/>
                  <a:ext cx="283860" cy="276999"/>
                </a:xfrm>
                <a:prstGeom prst="rect">
                  <a:avLst/>
                </a:prstGeom>
                <a:blipFill>
                  <a:blip r:embed="rId23"/>
                  <a:stretch>
                    <a:fillRect l="-19565" r="-4348" b="-1956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文字方塊 111"/>
                <p:cNvSpPr txBox="1"/>
                <p:nvPr/>
              </p:nvSpPr>
              <p:spPr>
                <a:xfrm>
                  <a:off x="6827343" y="2911501"/>
                  <a:ext cx="28918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45" name="文字方塊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7343" y="2911501"/>
                  <a:ext cx="289182" cy="276999"/>
                </a:xfrm>
                <a:prstGeom prst="rect">
                  <a:avLst/>
                </a:prstGeom>
                <a:blipFill>
                  <a:blip r:embed="rId24"/>
                  <a:stretch>
                    <a:fillRect l="-19149" r="-4255" b="-2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文字方塊 112"/>
                <p:cNvSpPr txBox="1"/>
                <p:nvPr/>
              </p:nvSpPr>
              <p:spPr>
                <a:xfrm>
                  <a:off x="5542484" y="3008179"/>
                  <a:ext cx="24526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.40</m:t>
                        </m:r>
                      </m:oMath>
                    </m:oMathPara>
                  </a14:m>
                  <a:endParaRPr lang="zh-TW" altLang="en-US" sz="1200" dirty="0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3" name="文字方塊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2484" y="3008179"/>
                  <a:ext cx="245260" cy="184666"/>
                </a:xfrm>
                <a:prstGeom prst="rect">
                  <a:avLst/>
                </a:prstGeom>
                <a:blipFill>
                  <a:blip r:embed="rId41"/>
                  <a:stretch>
                    <a:fillRect r="-15000" b="-1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文字方塊 113"/>
                <p:cNvSpPr txBox="1"/>
                <p:nvPr/>
              </p:nvSpPr>
              <p:spPr>
                <a:xfrm>
                  <a:off x="7220685" y="2973702"/>
                  <a:ext cx="24526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.36</m:t>
                        </m:r>
                      </m:oMath>
                    </m:oMathPara>
                  </a14:m>
                  <a:endParaRPr lang="zh-TW" altLang="en-US" sz="1200" dirty="0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4" name="文字方塊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0685" y="2973702"/>
                  <a:ext cx="245260" cy="184666"/>
                </a:xfrm>
                <a:prstGeom prst="rect">
                  <a:avLst/>
                </a:prstGeom>
                <a:blipFill>
                  <a:blip r:embed="rId42"/>
                  <a:stretch>
                    <a:fillRect r="-12195" b="-1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橢圓 114"/>
            <p:cNvSpPr/>
            <p:nvPr/>
          </p:nvSpPr>
          <p:spPr>
            <a:xfrm>
              <a:off x="6100421" y="1277048"/>
              <a:ext cx="519247" cy="51924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文字方塊 115"/>
                <p:cNvSpPr txBox="1"/>
                <p:nvPr/>
              </p:nvSpPr>
              <p:spPr>
                <a:xfrm>
                  <a:off x="6234856" y="1398170"/>
                  <a:ext cx="2943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3" name="文字方塊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4856" y="1398170"/>
                  <a:ext cx="294375" cy="276999"/>
                </a:xfrm>
                <a:prstGeom prst="rect">
                  <a:avLst/>
                </a:prstGeom>
                <a:blipFill>
                  <a:blip r:embed="rId27"/>
                  <a:stretch>
                    <a:fillRect l="-18750" r="-4167" b="-1956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文字方塊 116"/>
                <p:cNvSpPr txBox="1"/>
                <p:nvPr/>
              </p:nvSpPr>
              <p:spPr>
                <a:xfrm>
                  <a:off x="8278781" y="1444336"/>
                  <a:ext cx="24526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.05</m:t>
                        </m:r>
                      </m:oMath>
                    </m:oMathPara>
                  </a14:m>
                  <a:endParaRPr lang="zh-TW" altLang="en-US" sz="12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文字方塊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8781" y="1444336"/>
                  <a:ext cx="245260" cy="184666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 l="-2500" r="-15000" b="-1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文字方塊 117"/>
                <p:cNvSpPr txBox="1"/>
                <p:nvPr/>
              </p:nvSpPr>
              <p:spPr>
                <a:xfrm>
                  <a:off x="8278781" y="2143439"/>
                  <a:ext cx="24526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.95</m:t>
                        </m:r>
                      </m:oMath>
                    </m:oMathPara>
                  </a14:m>
                  <a:endParaRPr lang="zh-TW" altLang="en-US" sz="12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8" name="文字方塊 1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8781" y="2143439"/>
                  <a:ext cx="245260" cy="184666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 l="-2500" r="-15000" b="-1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8362771" y="3646038"/>
            <a:ext cx="3016430" cy="224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302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標題 1"/>
          <p:cNvSpPr>
            <a:spLocks noGrp="1"/>
          </p:cNvSpPr>
          <p:nvPr>
            <p:ph type="title"/>
          </p:nvPr>
        </p:nvSpPr>
        <p:spPr>
          <a:xfrm>
            <a:off x="2552700" y="85727"/>
            <a:ext cx="7377546" cy="876212"/>
          </a:xfrm>
        </p:spPr>
        <p:txBody>
          <a:bodyPr>
            <a:normAutofit fontScale="90000"/>
          </a:bodyPr>
          <a:lstStyle/>
          <a:p>
            <a:r>
              <a:rPr lang="en-US" altLang="zh-TW" sz="3600" dirty="0"/>
              <a:t>Backward Propagation to Update w5</a:t>
            </a:r>
            <a:endParaRPr lang="zh-TW" altLang="en-US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17</a:t>
            </a:fld>
            <a:endParaRPr lang="en-US" dirty="0">
              <a:ea typeface="Segoe UI" panose="020B0502040204020203" pitchFamily="34" charset="0"/>
            </a:endParaRPr>
          </a:p>
        </p:txBody>
      </p:sp>
      <p:pic>
        <p:nvPicPr>
          <p:cNvPr id="80" name="圖片 7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685" y="1476375"/>
            <a:ext cx="2176878" cy="1819734"/>
          </a:xfrm>
          <a:prstGeom prst="rect">
            <a:avLst/>
          </a:prstGeom>
        </p:spPr>
      </p:pic>
      <p:grpSp>
        <p:nvGrpSpPr>
          <p:cNvPr id="85" name="群組 84"/>
          <p:cNvGrpSpPr/>
          <p:nvPr/>
        </p:nvGrpSpPr>
        <p:grpSpPr>
          <a:xfrm>
            <a:off x="4703620" y="3912175"/>
            <a:ext cx="2749577" cy="685888"/>
            <a:chOff x="5520827" y="3017478"/>
            <a:chExt cx="2749577" cy="6858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字方塊 80"/>
                <p:cNvSpPr txBox="1"/>
                <p:nvPr/>
              </p:nvSpPr>
              <p:spPr>
                <a:xfrm>
                  <a:off x="5520827" y="3161455"/>
                  <a:ext cx="2729913" cy="4788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𝑡𝑜𝑡𝑎𝑙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den>
                        </m:f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TW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𝑡𝑜𝑡𝑎𝑙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US" altLang="zh-TW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num>
                          <m:den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𝑛𝑒𝑡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US" altLang="zh-TW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𝑛𝑒𝑡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num>
                          <m:den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81" name="文字方塊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0827" y="3161455"/>
                  <a:ext cx="2729913" cy="478849"/>
                </a:xfrm>
                <a:prstGeom prst="rect">
                  <a:avLst/>
                </a:prstGeom>
                <a:blipFill>
                  <a:blip r:embed="rId31"/>
                  <a:stretch>
                    <a:fillRect l="-1119" b="-506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矩形 81"/>
            <p:cNvSpPr/>
            <p:nvPr/>
          </p:nvSpPr>
          <p:spPr>
            <a:xfrm>
              <a:off x="7673024" y="3017478"/>
              <a:ext cx="597380" cy="685888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6" name="文字方塊 65"/>
          <p:cNvSpPr txBox="1"/>
          <p:nvPr/>
        </p:nvSpPr>
        <p:spPr>
          <a:xfrm>
            <a:off x="2729559" y="738853"/>
            <a:ext cx="2698175" cy="646331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spcBef>
                <a:spcPct val="0"/>
              </a:spcBef>
              <a:buNone/>
              <a:defRPr sz="3600" b="1">
                <a:solidFill>
                  <a:srgbClr val="53585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b="0" dirty="0"/>
              <a:t>Output layer</a:t>
            </a:r>
            <a:endParaRPr lang="zh-TW" altLang="en-US" sz="20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4485802" y="4789741"/>
                <a:ext cx="3165547" cy="233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𝑛𝑒𝑡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∗1</m:t>
                      </m:r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802" y="4789741"/>
                <a:ext cx="3165547" cy="233910"/>
              </a:xfrm>
              <a:prstGeom prst="rect">
                <a:avLst/>
              </a:prstGeom>
              <a:blipFill>
                <a:blip r:embed="rId32"/>
                <a:stretch>
                  <a:fillRect l="-578" r="-771" b="-131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/>
              <p:cNvSpPr txBox="1"/>
              <p:nvPr/>
            </p:nvSpPr>
            <p:spPr>
              <a:xfrm>
                <a:off x="3933545" y="5233905"/>
                <a:ext cx="3548407" cy="9028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                      </m:t>
                      </m:r>
                      <m:f>
                        <m:f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=1∗</m:t>
                      </m:r>
                      <m:sSub>
                        <m:sSub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1−1</m:t>
                          </m:r>
                        </m:sup>
                      </m:sSubSup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+0+0</m:t>
                      </m:r>
                    </m:oMath>
                  </m:oMathPara>
                </a14:m>
                <a:endParaRPr lang="en-US" altLang="zh-TW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TW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100" i="1">
                          <a:latin typeface="Cambria Math" panose="02040503050406030204" pitchFamily="18" charset="0"/>
                        </a:rPr>
                        <m:t>               =</m:t>
                      </m:r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0.613962657</m:t>
                      </m:r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60" name="文字方塊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3545" y="5233905"/>
                <a:ext cx="3548407" cy="902876"/>
              </a:xfrm>
              <a:prstGeom prst="rect">
                <a:avLst/>
              </a:prstGeom>
              <a:blipFill>
                <a:blip r:embed="rId33"/>
                <a:stretch>
                  <a:fillRect t="-676" r="-687" b="-13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群組 66"/>
          <p:cNvGrpSpPr/>
          <p:nvPr/>
        </p:nvGrpSpPr>
        <p:grpSpPr>
          <a:xfrm>
            <a:off x="2733478" y="1529161"/>
            <a:ext cx="3940283" cy="2201427"/>
            <a:chOff x="4583758" y="1065714"/>
            <a:chExt cx="3940283" cy="2201427"/>
          </a:xfrm>
        </p:grpSpPr>
        <p:sp>
          <p:nvSpPr>
            <p:cNvPr id="68" name="矩形 67"/>
            <p:cNvSpPr/>
            <p:nvPr/>
          </p:nvSpPr>
          <p:spPr>
            <a:xfrm>
              <a:off x="6031820" y="1065714"/>
              <a:ext cx="659577" cy="162157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9" name="群組 68"/>
            <p:cNvGrpSpPr/>
            <p:nvPr/>
          </p:nvGrpSpPr>
          <p:grpSpPr>
            <a:xfrm>
              <a:off x="7475126" y="1065714"/>
              <a:ext cx="709707" cy="1621578"/>
              <a:chOff x="1277907" y="2888678"/>
              <a:chExt cx="743875" cy="1699647"/>
            </a:xfrm>
          </p:grpSpPr>
          <p:sp>
            <p:nvSpPr>
              <p:cNvPr id="122" name="矩形 121"/>
              <p:cNvSpPr/>
              <p:nvPr/>
            </p:nvSpPr>
            <p:spPr>
              <a:xfrm>
                <a:off x="1277907" y="2888678"/>
                <a:ext cx="743875" cy="1699647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3" name="橢圓 122"/>
              <p:cNvSpPr/>
              <p:nvPr/>
            </p:nvSpPr>
            <p:spPr>
              <a:xfrm>
                <a:off x="1376378" y="3110187"/>
                <a:ext cx="544245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4" name="橢圓 123"/>
              <p:cNvSpPr/>
              <p:nvPr/>
            </p:nvSpPr>
            <p:spPr>
              <a:xfrm>
                <a:off x="1376377" y="3822571"/>
                <a:ext cx="544245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70" name="直線接點 69"/>
            <p:cNvCxnSpPr>
              <a:stCxn id="110" idx="7"/>
              <a:endCxn id="124" idx="2"/>
            </p:cNvCxnSpPr>
            <p:nvPr/>
          </p:nvCxnSpPr>
          <p:spPr>
            <a:xfrm flipV="1">
              <a:off x="7097447" y="2216335"/>
              <a:ext cx="471626" cy="713407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/>
            <p:cNvCxnSpPr>
              <a:stCxn id="110" idx="7"/>
              <a:endCxn id="123" idx="2"/>
            </p:cNvCxnSpPr>
            <p:nvPr/>
          </p:nvCxnSpPr>
          <p:spPr>
            <a:xfrm flipV="1">
              <a:off x="7097447" y="1536673"/>
              <a:ext cx="471627" cy="1393069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橢圓 71"/>
            <p:cNvSpPr/>
            <p:nvPr/>
          </p:nvSpPr>
          <p:spPr>
            <a:xfrm>
              <a:off x="6103441" y="1953233"/>
              <a:ext cx="519248" cy="51924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3" name="直線接點 72"/>
            <p:cNvCxnSpPr>
              <a:stCxn id="109" idx="7"/>
            </p:cNvCxnSpPr>
            <p:nvPr/>
          </p:nvCxnSpPr>
          <p:spPr>
            <a:xfrm flipV="1">
              <a:off x="5417301" y="2203652"/>
              <a:ext cx="679108" cy="72609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/>
            <p:cNvCxnSpPr>
              <a:stCxn id="109" idx="7"/>
              <a:endCxn id="115" idx="2"/>
            </p:cNvCxnSpPr>
            <p:nvPr/>
          </p:nvCxnSpPr>
          <p:spPr>
            <a:xfrm flipV="1">
              <a:off x="5417301" y="1536672"/>
              <a:ext cx="683120" cy="139307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群組 74"/>
            <p:cNvGrpSpPr/>
            <p:nvPr/>
          </p:nvGrpSpPr>
          <p:grpSpPr>
            <a:xfrm>
              <a:off x="4583758" y="1069195"/>
              <a:ext cx="664332" cy="1618097"/>
              <a:chOff x="1301194" y="2284486"/>
              <a:chExt cx="696315" cy="1695998"/>
            </a:xfrm>
          </p:grpSpPr>
          <p:sp>
            <p:nvSpPr>
              <p:cNvPr id="119" name="矩形 118"/>
              <p:cNvSpPr/>
              <p:nvPr/>
            </p:nvSpPr>
            <p:spPr>
              <a:xfrm>
                <a:off x="1301194" y="2284486"/>
                <a:ext cx="696315" cy="169599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0" name="橢圓 119"/>
              <p:cNvSpPr/>
              <p:nvPr/>
            </p:nvSpPr>
            <p:spPr>
              <a:xfrm>
                <a:off x="1376378" y="2505992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1" name="橢圓 120"/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76" name="直線單箭頭接點 75"/>
            <p:cNvCxnSpPr>
              <a:stCxn id="120" idx="6"/>
              <a:endCxn id="115" idx="2"/>
            </p:cNvCxnSpPr>
            <p:nvPr/>
          </p:nvCxnSpPr>
          <p:spPr>
            <a:xfrm flipV="1">
              <a:off x="5174734" y="1536672"/>
              <a:ext cx="925689" cy="3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線單箭頭接點 76"/>
            <p:cNvCxnSpPr>
              <a:stCxn id="120" idx="6"/>
              <a:endCxn id="72" idx="2"/>
            </p:cNvCxnSpPr>
            <p:nvPr/>
          </p:nvCxnSpPr>
          <p:spPr>
            <a:xfrm>
              <a:off x="5174734" y="1540151"/>
              <a:ext cx="928709" cy="6727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線單箭頭接點 77"/>
            <p:cNvCxnSpPr>
              <a:stCxn id="121" idx="6"/>
              <a:endCxn id="72" idx="2"/>
            </p:cNvCxnSpPr>
            <p:nvPr/>
          </p:nvCxnSpPr>
          <p:spPr>
            <a:xfrm flipV="1">
              <a:off x="5174734" y="2212857"/>
              <a:ext cx="928709" cy="34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線單箭頭接點 78"/>
            <p:cNvCxnSpPr>
              <a:stCxn id="115" idx="6"/>
              <a:endCxn id="123" idx="2"/>
            </p:cNvCxnSpPr>
            <p:nvPr/>
          </p:nvCxnSpPr>
          <p:spPr>
            <a:xfrm>
              <a:off x="6619671" y="1536672"/>
              <a:ext cx="94940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線單箭頭接點 82"/>
            <p:cNvCxnSpPr>
              <a:stCxn id="115" idx="6"/>
              <a:endCxn id="124" idx="2"/>
            </p:cNvCxnSpPr>
            <p:nvPr/>
          </p:nvCxnSpPr>
          <p:spPr>
            <a:xfrm>
              <a:off x="6619671" y="1536672"/>
              <a:ext cx="949403" cy="6796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線單箭頭接點 83"/>
            <p:cNvCxnSpPr>
              <a:stCxn id="72" idx="6"/>
              <a:endCxn id="123" idx="2"/>
            </p:cNvCxnSpPr>
            <p:nvPr/>
          </p:nvCxnSpPr>
          <p:spPr>
            <a:xfrm flipV="1">
              <a:off x="6622691" y="1536673"/>
              <a:ext cx="946384" cy="6761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線單箭頭接點 85"/>
            <p:cNvCxnSpPr>
              <a:stCxn id="72" idx="6"/>
              <a:endCxn id="124" idx="2"/>
            </p:cNvCxnSpPr>
            <p:nvPr/>
          </p:nvCxnSpPr>
          <p:spPr>
            <a:xfrm>
              <a:off x="6622691" y="2212857"/>
              <a:ext cx="946383" cy="34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線單箭頭接點 86"/>
            <p:cNvCxnSpPr>
              <a:stCxn id="121" idx="6"/>
              <a:endCxn id="115" idx="2"/>
            </p:cNvCxnSpPr>
            <p:nvPr/>
          </p:nvCxnSpPr>
          <p:spPr>
            <a:xfrm flipV="1">
              <a:off x="5174734" y="1536672"/>
              <a:ext cx="925689" cy="6796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字方塊 87"/>
                <p:cNvSpPr txBox="1"/>
                <p:nvPr/>
              </p:nvSpPr>
              <p:spPr>
                <a:xfrm>
                  <a:off x="4813413" y="1398171"/>
                  <a:ext cx="2398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5" name="文字方塊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3413" y="1398171"/>
                  <a:ext cx="239874" cy="276999"/>
                </a:xfrm>
                <a:prstGeom prst="rect">
                  <a:avLst/>
                </a:prstGeom>
                <a:blipFill>
                  <a:blip r:embed="rId34"/>
                  <a:stretch>
                    <a:fillRect l="-23077" r="-5128" b="-1956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文字方塊 88"/>
                <p:cNvSpPr txBox="1"/>
                <p:nvPr/>
              </p:nvSpPr>
              <p:spPr>
                <a:xfrm>
                  <a:off x="4813413" y="2074356"/>
                  <a:ext cx="2451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2" name="文字方塊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3413" y="2074356"/>
                  <a:ext cx="245195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2500" r="-5000" b="-1956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文字方塊 89"/>
                <p:cNvSpPr txBox="1"/>
                <p:nvPr/>
              </p:nvSpPr>
              <p:spPr>
                <a:xfrm>
                  <a:off x="6236269" y="2074355"/>
                  <a:ext cx="29969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4" name="文字方塊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6269" y="2074355"/>
                  <a:ext cx="299697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8367" r="-6122" b="-1956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文字方塊 90"/>
                <p:cNvSpPr txBox="1"/>
                <p:nvPr/>
              </p:nvSpPr>
              <p:spPr>
                <a:xfrm>
                  <a:off x="7713866" y="1358169"/>
                  <a:ext cx="2822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5" name="文字方塊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3866" y="1358169"/>
                  <a:ext cx="282257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0638" r="-4255" b="-2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文字方塊 91"/>
                <p:cNvSpPr txBox="1"/>
                <p:nvPr/>
              </p:nvSpPr>
              <p:spPr>
                <a:xfrm>
                  <a:off x="7708544" y="2059718"/>
                  <a:ext cx="2875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6" name="文字方塊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8544" y="2059718"/>
                  <a:ext cx="287579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0638" r="-4255" b="-2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文字方塊 92"/>
                <p:cNvSpPr txBox="1"/>
                <p:nvPr/>
              </p:nvSpPr>
              <p:spPr>
                <a:xfrm>
                  <a:off x="5616792" y="1325240"/>
                  <a:ext cx="22050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9" name="文字方塊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6792" y="1325240"/>
                  <a:ext cx="220509" cy="184666"/>
                </a:xfrm>
                <a:prstGeom prst="rect">
                  <a:avLst/>
                </a:prstGeom>
                <a:blipFill>
                  <a:blip r:embed="rId7"/>
                  <a:stretch>
                    <a:fillRect l="-5405" b="-1290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文字方塊 93"/>
                <p:cNvSpPr txBox="1"/>
                <p:nvPr/>
              </p:nvSpPr>
              <p:spPr>
                <a:xfrm>
                  <a:off x="5610907" y="1557234"/>
                  <a:ext cx="22409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127" name="文字方塊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0907" y="1557234"/>
                  <a:ext cx="224099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5405" b="-1290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文字方塊 94"/>
                <p:cNvSpPr txBox="1"/>
                <p:nvPr/>
              </p:nvSpPr>
              <p:spPr>
                <a:xfrm>
                  <a:off x="5610907" y="1968671"/>
                  <a:ext cx="22409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128" name="文字方塊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0907" y="1968671"/>
                  <a:ext cx="224099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5405" b="-1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文字方塊 95"/>
                <p:cNvSpPr txBox="1"/>
                <p:nvPr/>
              </p:nvSpPr>
              <p:spPr>
                <a:xfrm>
                  <a:off x="5610907" y="2212854"/>
                  <a:ext cx="21948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129" name="文字方塊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0907" y="2212854"/>
                  <a:ext cx="219483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5556" b="-1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文字方塊 96"/>
                <p:cNvSpPr txBox="1"/>
                <p:nvPr/>
              </p:nvSpPr>
              <p:spPr>
                <a:xfrm>
                  <a:off x="7112300" y="1325240"/>
                  <a:ext cx="22409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130" name="文字方塊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2300" y="1325240"/>
                  <a:ext cx="224099" cy="184666"/>
                </a:xfrm>
                <a:prstGeom prst="rect">
                  <a:avLst/>
                </a:prstGeom>
                <a:blipFill>
                  <a:blip r:embed="rId11"/>
                  <a:stretch>
                    <a:fillRect l="-8333" r="-2778" b="-1612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文字方塊 97"/>
                <p:cNvSpPr txBox="1"/>
                <p:nvPr/>
              </p:nvSpPr>
              <p:spPr>
                <a:xfrm>
                  <a:off x="7106415" y="1544534"/>
                  <a:ext cx="22409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131" name="文字方塊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6415" y="1544534"/>
                  <a:ext cx="224099" cy="184666"/>
                </a:xfrm>
                <a:prstGeom prst="rect">
                  <a:avLst/>
                </a:prstGeom>
                <a:blipFill>
                  <a:blip r:embed="rId12"/>
                  <a:stretch>
                    <a:fillRect l="-8108" b="-1290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文字方塊 98"/>
                <p:cNvSpPr txBox="1"/>
                <p:nvPr/>
              </p:nvSpPr>
              <p:spPr>
                <a:xfrm>
                  <a:off x="7106415" y="1940393"/>
                  <a:ext cx="22409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132" name="文字方塊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6415" y="1940393"/>
                  <a:ext cx="224099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8108" b="-1290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文字方塊 99"/>
                <p:cNvSpPr txBox="1"/>
                <p:nvPr/>
              </p:nvSpPr>
              <p:spPr>
                <a:xfrm>
                  <a:off x="7106415" y="2212854"/>
                  <a:ext cx="22409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133" name="文字方塊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6415" y="2212854"/>
                  <a:ext cx="224099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8108" b="-1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字方塊 100"/>
                <p:cNvSpPr txBox="1"/>
                <p:nvPr/>
              </p:nvSpPr>
              <p:spPr>
                <a:xfrm>
                  <a:off x="5382523" y="1320625"/>
                  <a:ext cx="24526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.04</m:t>
                        </m:r>
                      </m:oMath>
                    </m:oMathPara>
                  </a14:m>
                  <a:endParaRPr lang="zh-TW" altLang="en-US" sz="1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文字方塊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2523" y="1320625"/>
                  <a:ext cx="245260" cy="184666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r="-12195" b="-1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文字方塊 101"/>
                <p:cNvSpPr txBox="1"/>
                <p:nvPr/>
              </p:nvSpPr>
              <p:spPr>
                <a:xfrm>
                  <a:off x="5383576" y="1552409"/>
                  <a:ext cx="24526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.16</m:t>
                        </m:r>
                      </m:oMath>
                    </m:oMathPara>
                  </a14:m>
                  <a:endParaRPr lang="zh-TW" altLang="en-US" sz="1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文字方塊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3576" y="1552409"/>
                  <a:ext cx="245260" cy="184666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 r="-15000" b="-1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文字方塊 102"/>
                <p:cNvSpPr txBox="1"/>
                <p:nvPr/>
              </p:nvSpPr>
              <p:spPr>
                <a:xfrm>
                  <a:off x="5385673" y="1972150"/>
                  <a:ext cx="24526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.12</m:t>
                        </m:r>
                      </m:oMath>
                    </m:oMathPara>
                  </a14:m>
                  <a:endParaRPr lang="zh-TW" altLang="en-US" sz="1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文字方塊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5673" y="1972150"/>
                  <a:ext cx="245260" cy="184666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 r="-15000" b="-1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文字方塊 103"/>
                <p:cNvSpPr txBox="1"/>
                <p:nvPr/>
              </p:nvSpPr>
              <p:spPr>
                <a:xfrm>
                  <a:off x="5382523" y="2231174"/>
                  <a:ext cx="24526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.08</m:t>
                        </m:r>
                      </m:oMath>
                    </m:oMathPara>
                  </a14:m>
                  <a:endParaRPr lang="zh-TW" altLang="en-US" sz="1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文字方塊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2523" y="2231174"/>
                  <a:ext cx="245260" cy="184666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 r="-12195" b="-1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文字方塊 104"/>
                <p:cNvSpPr txBox="1"/>
                <p:nvPr/>
              </p:nvSpPr>
              <p:spPr>
                <a:xfrm>
                  <a:off x="6878246" y="1320625"/>
                  <a:ext cx="24526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.24</m:t>
                        </m:r>
                      </m:oMath>
                    </m:oMathPara>
                  </a14:m>
                  <a:endParaRPr lang="zh-TW" altLang="en-US" sz="1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05" name="文字方塊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8246" y="1320625"/>
                  <a:ext cx="245260" cy="184666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 r="-15000" b="-1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字方塊 105"/>
                <p:cNvSpPr txBox="1"/>
                <p:nvPr/>
              </p:nvSpPr>
              <p:spPr>
                <a:xfrm>
                  <a:off x="6879299" y="1552409"/>
                  <a:ext cx="24526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.28</m:t>
                        </m:r>
                      </m:oMath>
                    </m:oMathPara>
                  </a14:m>
                  <a:endParaRPr lang="zh-TW" altLang="en-US" sz="1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文字方塊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9299" y="1552409"/>
                  <a:ext cx="245260" cy="184666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r="-15000" b="-1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文字方塊 106"/>
                <p:cNvSpPr txBox="1"/>
                <p:nvPr/>
              </p:nvSpPr>
              <p:spPr>
                <a:xfrm>
                  <a:off x="6881396" y="1972150"/>
                  <a:ext cx="24526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.32</m:t>
                        </m:r>
                      </m:oMath>
                    </m:oMathPara>
                  </a14:m>
                  <a:endParaRPr lang="zh-TW" altLang="en-US" sz="1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文字方塊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1396" y="1972150"/>
                  <a:ext cx="245260" cy="18466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12195" b="-1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文字方塊 107"/>
                <p:cNvSpPr txBox="1"/>
                <p:nvPr/>
              </p:nvSpPr>
              <p:spPr>
                <a:xfrm>
                  <a:off x="6878246" y="2231174"/>
                  <a:ext cx="24526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.20</m:t>
                        </m:r>
                      </m:oMath>
                    </m:oMathPara>
                  </a14:m>
                  <a:endParaRPr lang="zh-TW" altLang="en-US" sz="1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文字方塊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8246" y="2231174"/>
                  <a:ext cx="245260" cy="18466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15000" b="-1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9" name="橢圓 108"/>
            <p:cNvSpPr/>
            <p:nvPr/>
          </p:nvSpPr>
          <p:spPr>
            <a:xfrm>
              <a:off x="5079902" y="2871854"/>
              <a:ext cx="395287" cy="39528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橢圓 109"/>
            <p:cNvSpPr/>
            <p:nvPr/>
          </p:nvSpPr>
          <p:spPr>
            <a:xfrm>
              <a:off x="6760048" y="2871854"/>
              <a:ext cx="395287" cy="39528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文字方塊 110"/>
                <p:cNvSpPr txBox="1"/>
                <p:nvPr/>
              </p:nvSpPr>
              <p:spPr>
                <a:xfrm>
                  <a:off x="5161828" y="2910625"/>
                  <a:ext cx="2838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0" name="文字方塊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1828" y="2910625"/>
                  <a:ext cx="283860" cy="276999"/>
                </a:xfrm>
                <a:prstGeom prst="rect">
                  <a:avLst/>
                </a:prstGeom>
                <a:blipFill>
                  <a:blip r:embed="rId23"/>
                  <a:stretch>
                    <a:fillRect l="-19565" r="-4348" b="-1956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文字方塊 111"/>
                <p:cNvSpPr txBox="1"/>
                <p:nvPr/>
              </p:nvSpPr>
              <p:spPr>
                <a:xfrm>
                  <a:off x="6827343" y="2911501"/>
                  <a:ext cx="28918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45" name="文字方塊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7343" y="2911501"/>
                  <a:ext cx="289182" cy="276999"/>
                </a:xfrm>
                <a:prstGeom prst="rect">
                  <a:avLst/>
                </a:prstGeom>
                <a:blipFill>
                  <a:blip r:embed="rId24"/>
                  <a:stretch>
                    <a:fillRect l="-19149" r="-4255" b="-2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文字方塊 112"/>
                <p:cNvSpPr txBox="1"/>
                <p:nvPr/>
              </p:nvSpPr>
              <p:spPr>
                <a:xfrm>
                  <a:off x="5542484" y="3008179"/>
                  <a:ext cx="24526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.40</m:t>
                        </m:r>
                      </m:oMath>
                    </m:oMathPara>
                  </a14:m>
                  <a:endParaRPr lang="zh-TW" altLang="en-US" sz="1200" dirty="0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3" name="文字方塊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2484" y="3008179"/>
                  <a:ext cx="245260" cy="184666"/>
                </a:xfrm>
                <a:prstGeom prst="rect">
                  <a:avLst/>
                </a:prstGeom>
                <a:blipFill>
                  <a:blip r:embed="rId40"/>
                  <a:stretch>
                    <a:fillRect r="-15000" b="-645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文字方塊 113"/>
                <p:cNvSpPr txBox="1"/>
                <p:nvPr/>
              </p:nvSpPr>
              <p:spPr>
                <a:xfrm>
                  <a:off x="7220685" y="2973702"/>
                  <a:ext cx="24526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.36</m:t>
                        </m:r>
                      </m:oMath>
                    </m:oMathPara>
                  </a14:m>
                  <a:endParaRPr lang="zh-TW" altLang="en-US" sz="1200" dirty="0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4" name="文字方塊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0685" y="2973702"/>
                  <a:ext cx="245260" cy="184666"/>
                </a:xfrm>
                <a:prstGeom prst="rect">
                  <a:avLst/>
                </a:prstGeom>
                <a:blipFill>
                  <a:blip r:embed="rId41"/>
                  <a:stretch>
                    <a:fillRect r="-15000" b="-1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橢圓 114"/>
            <p:cNvSpPr/>
            <p:nvPr/>
          </p:nvSpPr>
          <p:spPr>
            <a:xfrm>
              <a:off x="6100421" y="1277048"/>
              <a:ext cx="519247" cy="51924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文字方塊 115"/>
                <p:cNvSpPr txBox="1"/>
                <p:nvPr/>
              </p:nvSpPr>
              <p:spPr>
                <a:xfrm>
                  <a:off x="6234856" y="1398170"/>
                  <a:ext cx="2943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3" name="文字方塊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4856" y="1398170"/>
                  <a:ext cx="294375" cy="276999"/>
                </a:xfrm>
                <a:prstGeom prst="rect">
                  <a:avLst/>
                </a:prstGeom>
                <a:blipFill>
                  <a:blip r:embed="rId27"/>
                  <a:stretch>
                    <a:fillRect l="-18750" r="-4167" b="-1956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文字方塊 116"/>
                <p:cNvSpPr txBox="1"/>
                <p:nvPr/>
              </p:nvSpPr>
              <p:spPr>
                <a:xfrm>
                  <a:off x="8278781" y="1444336"/>
                  <a:ext cx="24526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.05</m:t>
                        </m:r>
                      </m:oMath>
                    </m:oMathPara>
                  </a14:m>
                  <a:endParaRPr lang="zh-TW" altLang="en-US" sz="12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文字方塊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8781" y="1444336"/>
                  <a:ext cx="245260" cy="184666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 l="-2500" r="-15000" b="-1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文字方塊 117"/>
                <p:cNvSpPr txBox="1"/>
                <p:nvPr/>
              </p:nvSpPr>
              <p:spPr>
                <a:xfrm>
                  <a:off x="8278781" y="2143439"/>
                  <a:ext cx="24526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.95</m:t>
                        </m:r>
                      </m:oMath>
                    </m:oMathPara>
                  </a14:m>
                  <a:endParaRPr lang="zh-TW" altLang="en-US" sz="12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8" name="文字方塊 1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8781" y="2143439"/>
                  <a:ext cx="245260" cy="184666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 l="-2500" r="-15000" b="-1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7556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標題 1"/>
          <p:cNvSpPr>
            <a:spLocks noGrp="1"/>
          </p:cNvSpPr>
          <p:nvPr>
            <p:ph type="title"/>
          </p:nvPr>
        </p:nvSpPr>
        <p:spPr>
          <a:xfrm>
            <a:off x="2552700" y="85727"/>
            <a:ext cx="7377546" cy="876212"/>
          </a:xfrm>
        </p:spPr>
        <p:txBody>
          <a:bodyPr>
            <a:normAutofit fontScale="90000"/>
          </a:bodyPr>
          <a:lstStyle/>
          <a:p>
            <a:r>
              <a:rPr lang="en-US" altLang="zh-TW" sz="3600" dirty="0"/>
              <a:t>Backward Propagation to Update w5</a:t>
            </a:r>
            <a:endParaRPr lang="zh-TW" altLang="en-US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18</a:t>
            </a:fld>
            <a:endParaRPr lang="en-US" dirty="0">
              <a:ea typeface="Segoe UI" panose="020B0502040204020203" pitchFamily="34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381735" y="1635215"/>
            <a:ext cx="763962" cy="68588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/>
              <p:cNvSpPr txBox="1"/>
              <p:nvPr/>
            </p:nvSpPr>
            <p:spPr>
              <a:xfrm>
                <a:off x="3041752" y="2571137"/>
                <a:ext cx="7111690" cy="573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=0.618832137∗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0.221495709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∗0.613962657=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0.08415504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752" y="2571137"/>
                <a:ext cx="7111690" cy="5737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3771352" y="3223041"/>
                <a:ext cx="4052391" cy="1127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                         =0.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24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−0.5∗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0.08415504</m:t>
                      </m:r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19792248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352" y="3223041"/>
                <a:ext cx="4052391" cy="1127745"/>
              </a:xfrm>
              <a:prstGeom prst="rect">
                <a:avLst/>
              </a:prstGeom>
              <a:blipFill>
                <a:blip r:embed="rId3"/>
                <a:stretch>
                  <a:fillRect r="-1205" b="-16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/>
              <p:cNvSpPr txBox="1"/>
              <p:nvPr/>
            </p:nvSpPr>
            <p:spPr>
              <a:xfrm>
                <a:off x="4763716" y="4457382"/>
                <a:ext cx="2011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=0.238117666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7" name="文字方塊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716" y="4457382"/>
                <a:ext cx="2011320" cy="276999"/>
              </a:xfrm>
              <a:prstGeom prst="rect">
                <a:avLst/>
              </a:prstGeom>
              <a:blipFill>
                <a:blip r:embed="rId4"/>
                <a:stretch>
                  <a:fillRect l="-909" r="-2424" b="-195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/>
              <p:cNvSpPr txBox="1"/>
              <p:nvPr/>
            </p:nvSpPr>
            <p:spPr>
              <a:xfrm>
                <a:off x="4763716" y="4842708"/>
                <a:ext cx="2011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=0.300177638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9" name="文字方塊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716" y="4842708"/>
                <a:ext cx="2011320" cy="276999"/>
              </a:xfrm>
              <a:prstGeom prst="rect">
                <a:avLst/>
              </a:prstGeom>
              <a:blipFill>
                <a:blip r:embed="rId5"/>
                <a:stretch>
                  <a:fillRect l="-909" r="-2424" b="-217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/>
              <p:cNvSpPr txBox="1"/>
              <p:nvPr/>
            </p:nvSpPr>
            <p:spPr>
              <a:xfrm>
                <a:off x="4763716" y="5228034"/>
                <a:ext cx="2011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=0.300084039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0" name="文字方塊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716" y="5228034"/>
                <a:ext cx="2011320" cy="276999"/>
              </a:xfrm>
              <a:prstGeom prst="rect">
                <a:avLst/>
              </a:prstGeom>
              <a:blipFill>
                <a:blip r:embed="rId6"/>
                <a:stretch>
                  <a:fillRect l="-909" r="-2424" b="-2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5823626" y="3339638"/>
            <a:ext cx="214008" cy="38910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099099" y="3601381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Learning rate</a:t>
            </a:r>
            <a:endParaRPr lang="zh-TW" altLang="en-US" dirty="0"/>
          </a:p>
        </p:txBody>
      </p:sp>
      <p:cxnSp>
        <p:nvCxnSpPr>
          <p:cNvPr id="8" name="直線單箭頭接點 7"/>
          <p:cNvCxnSpPr/>
          <p:nvPr/>
        </p:nvCxnSpPr>
        <p:spPr>
          <a:xfrm flipH="1">
            <a:off x="3702390" y="3573270"/>
            <a:ext cx="2159278" cy="206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4381735" y="1700256"/>
                <a:ext cx="3514552" cy="6157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735" y="1700256"/>
                <a:ext cx="3514552" cy="6157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2739287" y="855720"/>
            <a:ext cx="2698175" cy="646331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spcBef>
                <a:spcPct val="0"/>
              </a:spcBef>
              <a:buNone/>
              <a:defRPr sz="3600" b="1">
                <a:solidFill>
                  <a:srgbClr val="53585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b="0" dirty="0"/>
              <a:t>Output layer</a:t>
            </a:r>
            <a:endParaRPr lang="zh-TW" alt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63212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標題 1"/>
          <p:cNvSpPr>
            <a:spLocks noGrp="1"/>
          </p:cNvSpPr>
          <p:nvPr>
            <p:ph type="title"/>
          </p:nvPr>
        </p:nvSpPr>
        <p:spPr>
          <a:xfrm>
            <a:off x="2552700" y="85727"/>
            <a:ext cx="7377546" cy="876212"/>
          </a:xfrm>
        </p:spPr>
        <p:txBody>
          <a:bodyPr>
            <a:normAutofit fontScale="90000"/>
          </a:bodyPr>
          <a:lstStyle/>
          <a:p>
            <a:r>
              <a:rPr lang="en-US" altLang="zh-TW" sz="3600" dirty="0"/>
              <a:t>Backward Propagation to Update w1</a:t>
            </a:r>
            <a:endParaRPr lang="zh-TW" altLang="en-US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19</a:t>
            </a:fld>
            <a:endParaRPr lang="en-US" dirty="0">
              <a:ea typeface="Segoe UI" panose="020B0502040204020203" pitchFamily="34" charset="0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2729559" y="738853"/>
            <a:ext cx="2698175" cy="646331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spcBef>
                <a:spcPct val="0"/>
              </a:spcBef>
              <a:buNone/>
              <a:defRPr sz="3600" b="1">
                <a:solidFill>
                  <a:srgbClr val="53585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b="0" dirty="0"/>
              <a:t>Hidden layer</a:t>
            </a:r>
            <a:endParaRPr lang="zh-TW" altLang="en-US" sz="2000" b="0" dirty="0"/>
          </a:p>
        </p:txBody>
      </p:sp>
      <p:grpSp>
        <p:nvGrpSpPr>
          <p:cNvPr id="73" name="群組 72"/>
          <p:cNvGrpSpPr/>
          <p:nvPr/>
        </p:nvGrpSpPr>
        <p:grpSpPr>
          <a:xfrm>
            <a:off x="4147530" y="1463841"/>
            <a:ext cx="4424283" cy="2356136"/>
            <a:chOff x="2552578" y="1418690"/>
            <a:chExt cx="4981948" cy="2653118"/>
          </a:xfrm>
        </p:grpSpPr>
        <p:grpSp>
          <p:nvGrpSpPr>
            <p:cNvPr id="63" name="群組 62"/>
            <p:cNvGrpSpPr/>
            <p:nvPr/>
          </p:nvGrpSpPr>
          <p:grpSpPr>
            <a:xfrm>
              <a:off x="2552578" y="1418690"/>
              <a:ext cx="4339947" cy="2653118"/>
              <a:chOff x="1205558" y="1496095"/>
              <a:chExt cx="3601075" cy="2201427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2653620" y="1496095"/>
                <a:ext cx="659577" cy="162157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8" name="群組 7"/>
              <p:cNvGrpSpPr/>
              <p:nvPr/>
            </p:nvGrpSpPr>
            <p:grpSpPr>
              <a:xfrm>
                <a:off x="4096926" y="1496095"/>
                <a:ext cx="709707" cy="1621578"/>
                <a:chOff x="1277907" y="2888678"/>
                <a:chExt cx="743875" cy="1699647"/>
              </a:xfrm>
            </p:grpSpPr>
            <p:sp>
              <p:nvSpPr>
                <p:cNvPr id="57" name="矩形 56"/>
                <p:cNvSpPr/>
                <p:nvPr/>
              </p:nvSpPr>
              <p:spPr>
                <a:xfrm>
                  <a:off x="1277907" y="2888678"/>
                  <a:ext cx="743875" cy="1699647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8" name="橢圓 57"/>
                <p:cNvSpPr/>
                <p:nvPr/>
              </p:nvSpPr>
              <p:spPr>
                <a:xfrm>
                  <a:off x="1376378" y="3110187"/>
                  <a:ext cx="544245" cy="54424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9" name="橢圓 58"/>
                <p:cNvSpPr/>
                <p:nvPr/>
              </p:nvSpPr>
              <p:spPr>
                <a:xfrm>
                  <a:off x="1376377" y="3822571"/>
                  <a:ext cx="544245" cy="54424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9" name="直線接點 8"/>
              <p:cNvCxnSpPr>
                <a:stCxn id="45" idx="7"/>
                <a:endCxn id="59" idx="2"/>
              </p:cNvCxnSpPr>
              <p:nvPr/>
            </p:nvCxnSpPr>
            <p:spPr>
              <a:xfrm flipV="1">
                <a:off x="3719247" y="2646716"/>
                <a:ext cx="471626" cy="713407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/>
              <p:cNvCxnSpPr>
                <a:stCxn id="45" idx="7"/>
                <a:endCxn id="58" idx="2"/>
              </p:cNvCxnSpPr>
              <p:nvPr/>
            </p:nvCxnSpPr>
            <p:spPr>
              <a:xfrm flipV="1">
                <a:off x="3719247" y="1967054"/>
                <a:ext cx="471627" cy="1393069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橢圓 10"/>
              <p:cNvSpPr/>
              <p:nvPr/>
            </p:nvSpPr>
            <p:spPr>
              <a:xfrm>
                <a:off x="2725241" y="2383614"/>
                <a:ext cx="519248" cy="51924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2" name="直線接點 11"/>
              <p:cNvCxnSpPr>
                <a:stCxn id="44" idx="7"/>
              </p:cNvCxnSpPr>
              <p:nvPr/>
            </p:nvCxnSpPr>
            <p:spPr>
              <a:xfrm flipV="1">
                <a:off x="2039101" y="2634033"/>
                <a:ext cx="679108" cy="726090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接點 12"/>
              <p:cNvCxnSpPr>
                <a:stCxn id="44" idx="7"/>
                <a:endCxn id="50" idx="2"/>
              </p:cNvCxnSpPr>
              <p:nvPr/>
            </p:nvCxnSpPr>
            <p:spPr>
              <a:xfrm flipV="1">
                <a:off x="2039101" y="1967053"/>
                <a:ext cx="683120" cy="1393070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群組 13"/>
              <p:cNvGrpSpPr/>
              <p:nvPr/>
            </p:nvGrpSpPr>
            <p:grpSpPr>
              <a:xfrm>
                <a:off x="1205558" y="1499576"/>
                <a:ext cx="664332" cy="1618097"/>
                <a:chOff x="1301194" y="2284486"/>
                <a:chExt cx="696315" cy="1695998"/>
              </a:xfrm>
            </p:grpSpPr>
            <p:sp>
              <p:nvSpPr>
                <p:cNvPr id="54" name="矩形 53"/>
                <p:cNvSpPr/>
                <p:nvPr/>
              </p:nvSpPr>
              <p:spPr>
                <a:xfrm>
                  <a:off x="1301194" y="2284486"/>
                  <a:ext cx="696315" cy="169599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5" name="橢圓 54"/>
                <p:cNvSpPr/>
                <p:nvPr/>
              </p:nvSpPr>
              <p:spPr>
                <a:xfrm>
                  <a:off x="1376378" y="2505992"/>
                  <a:ext cx="544246" cy="54424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6" name="橢圓 55"/>
                <p:cNvSpPr/>
                <p:nvPr/>
              </p:nvSpPr>
              <p:spPr>
                <a:xfrm>
                  <a:off x="1376378" y="3214730"/>
                  <a:ext cx="544246" cy="54424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15" name="直線單箭頭接點 14"/>
              <p:cNvCxnSpPr>
                <a:stCxn id="55" idx="6"/>
                <a:endCxn id="50" idx="2"/>
              </p:cNvCxnSpPr>
              <p:nvPr/>
            </p:nvCxnSpPr>
            <p:spPr>
              <a:xfrm flipV="1">
                <a:off x="1796534" y="1967053"/>
                <a:ext cx="925689" cy="34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線單箭頭接點 15"/>
              <p:cNvCxnSpPr>
                <a:stCxn id="55" idx="6"/>
                <a:endCxn id="11" idx="2"/>
              </p:cNvCxnSpPr>
              <p:nvPr/>
            </p:nvCxnSpPr>
            <p:spPr>
              <a:xfrm>
                <a:off x="1796534" y="1970532"/>
                <a:ext cx="928709" cy="6727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線單箭頭接點 16"/>
              <p:cNvCxnSpPr>
                <a:stCxn id="56" idx="6"/>
                <a:endCxn id="11" idx="2"/>
              </p:cNvCxnSpPr>
              <p:nvPr/>
            </p:nvCxnSpPr>
            <p:spPr>
              <a:xfrm flipV="1">
                <a:off x="1796534" y="2643238"/>
                <a:ext cx="928709" cy="34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線單箭頭接點 17"/>
              <p:cNvCxnSpPr>
                <a:stCxn id="50" idx="6"/>
                <a:endCxn id="58" idx="2"/>
              </p:cNvCxnSpPr>
              <p:nvPr/>
            </p:nvCxnSpPr>
            <p:spPr>
              <a:xfrm>
                <a:off x="3241471" y="1967053"/>
                <a:ext cx="949404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線單箭頭接點 18"/>
              <p:cNvCxnSpPr>
                <a:stCxn id="50" idx="6"/>
                <a:endCxn id="59" idx="2"/>
              </p:cNvCxnSpPr>
              <p:nvPr/>
            </p:nvCxnSpPr>
            <p:spPr>
              <a:xfrm>
                <a:off x="3241471" y="1967053"/>
                <a:ext cx="949403" cy="6796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線單箭頭接點 19"/>
              <p:cNvCxnSpPr>
                <a:stCxn id="11" idx="6"/>
                <a:endCxn id="58" idx="2"/>
              </p:cNvCxnSpPr>
              <p:nvPr/>
            </p:nvCxnSpPr>
            <p:spPr>
              <a:xfrm flipV="1">
                <a:off x="3244491" y="1967054"/>
                <a:ext cx="946384" cy="6761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線單箭頭接點 20"/>
              <p:cNvCxnSpPr>
                <a:stCxn id="11" idx="6"/>
                <a:endCxn id="59" idx="2"/>
              </p:cNvCxnSpPr>
              <p:nvPr/>
            </p:nvCxnSpPr>
            <p:spPr>
              <a:xfrm>
                <a:off x="3244491" y="2643238"/>
                <a:ext cx="946383" cy="34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線單箭頭接點 21"/>
              <p:cNvCxnSpPr>
                <a:stCxn id="56" idx="6"/>
                <a:endCxn id="50" idx="2"/>
              </p:cNvCxnSpPr>
              <p:nvPr/>
            </p:nvCxnSpPr>
            <p:spPr>
              <a:xfrm flipV="1">
                <a:off x="1796534" y="1967053"/>
                <a:ext cx="925689" cy="6796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字方塊 22"/>
                  <p:cNvSpPr txBox="1"/>
                  <p:nvPr/>
                </p:nvSpPr>
                <p:spPr>
                  <a:xfrm>
                    <a:off x="1435213" y="1828552"/>
                    <a:ext cx="225620" cy="2588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23" name="文字方塊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5213" y="1828552"/>
                    <a:ext cx="225620" cy="25881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0513" r="-7692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字方塊 23"/>
                  <p:cNvSpPr txBox="1"/>
                  <p:nvPr/>
                </p:nvSpPr>
                <p:spPr>
                  <a:xfrm>
                    <a:off x="1435213" y="2504737"/>
                    <a:ext cx="230594" cy="2588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24" name="文字方塊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5213" y="2504737"/>
                    <a:ext cx="230594" cy="25881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2500" r="-5000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字方塊 24"/>
                  <p:cNvSpPr txBox="1"/>
                  <p:nvPr/>
                </p:nvSpPr>
                <p:spPr>
                  <a:xfrm>
                    <a:off x="2858069" y="2504736"/>
                    <a:ext cx="281517" cy="2588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25" name="文字方塊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8069" y="2504736"/>
                    <a:ext cx="281517" cy="25881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8367" r="-4082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字方塊 25"/>
                  <p:cNvSpPr txBox="1"/>
                  <p:nvPr/>
                </p:nvSpPr>
                <p:spPr>
                  <a:xfrm>
                    <a:off x="4335666" y="1828552"/>
                    <a:ext cx="265221" cy="2588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26" name="文字方塊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35666" y="1828552"/>
                    <a:ext cx="265221" cy="25881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0870" r="-4348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文字方塊 26"/>
                  <p:cNvSpPr txBox="1"/>
                  <p:nvPr/>
                </p:nvSpPr>
                <p:spPr>
                  <a:xfrm>
                    <a:off x="4333005" y="2504736"/>
                    <a:ext cx="270194" cy="2588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27" name="文字方塊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33005" y="2504736"/>
                    <a:ext cx="270194" cy="25881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8333" r="-6250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橢圓 43"/>
              <p:cNvSpPr/>
              <p:nvPr/>
            </p:nvSpPr>
            <p:spPr>
              <a:xfrm>
                <a:off x="1701702" y="3302235"/>
                <a:ext cx="395287" cy="39528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5" name="橢圓 44"/>
              <p:cNvSpPr/>
              <p:nvPr/>
            </p:nvSpPr>
            <p:spPr>
              <a:xfrm>
                <a:off x="3381848" y="3302235"/>
                <a:ext cx="395287" cy="39528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文字方塊 45"/>
                  <p:cNvSpPr txBox="1"/>
                  <p:nvPr/>
                </p:nvSpPr>
                <p:spPr>
                  <a:xfrm>
                    <a:off x="1796076" y="3373819"/>
                    <a:ext cx="266719" cy="2588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46" name="文字方塊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6076" y="3373819"/>
                    <a:ext cx="266719" cy="25881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9149" r="-4255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文字方塊 46"/>
                  <p:cNvSpPr txBox="1"/>
                  <p:nvPr/>
                </p:nvSpPr>
                <p:spPr>
                  <a:xfrm>
                    <a:off x="3461423" y="3366524"/>
                    <a:ext cx="271691" cy="2588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47" name="文字方塊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1423" y="3366524"/>
                    <a:ext cx="271691" cy="25881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6667" r="-625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0" name="橢圓 49"/>
              <p:cNvSpPr/>
              <p:nvPr/>
            </p:nvSpPr>
            <p:spPr>
              <a:xfrm>
                <a:off x="2722221" y="1707429"/>
                <a:ext cx="519247" cy="51924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1" name="直線接點 60"/>
              <p:cNvCxnSpPr>
                <a:stCxn id="50" idx="0"/>
                <a:endCxn id="50" idx="4"/>
              </p:cNvCxnSpPr>
              <p:nvPr/>
            </p:nvCxnSpPr>
            <p:spPr>
              <a:xfrm>
                <a:off x="2981845" y="1707429"/>
                <a:ext cx="0" cy="519247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字方塊 61"/>
                <p:cNvSpPr txBox="1"/>
                <p:nvPr/>
              </p:nvSpPr>
              <p:spPr>
                <a:xfrm>
                  <a:off x="4443378" y="1909334"/>
                  <a:ext cx="194280" cy="17328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000" i="1">
                            <a:latin typeface="Cambria Math" panose="02040503050406030204" pitchFamily="18" charset="0"/>
                          </a:rPr>
                          <m:t>𝑛𝑒𝑡</m:t>
                        </m:r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62" name="文字方塊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3378" y="1909334"/>
                  <a:ext cx="194280" cy="173285"/>
                </a:xfrm>
                <a:prstGeom prst="rect">
                  <a:avLst/>
                </a:prstGeom>
                <a:blipFill>
                  <a:blip r:embed="rId9"/>
                  <a:stretch>
                    <a:fillRect l="-25000" r="-32143" b="-8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文字方塊 70"/>
                <p:cNvSpPr txBox="1"/>
                <p:nvPr/>
              </p:nvSpPr>
              <p:spPr>
                <a:xfrm>
                  <a:off x="4752630" y="1909334"/>
                  <a:ext cx="194280" cy="17328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000" i="1">
                            <a:latin typeface="Cambria Math" panose="02040503050406030204" pitchFamily="18" charset="0"/>
                          </a:rPr>
                          <m:t>𝑜𝑢𝑡</m:t>
                        </m:r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71" name="文字方塊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2630" y="1909334"/>
                  <a:ext cx="194280" cy="173285"/>
                </a:xfrm>
                <a:prstGeom prst="rect">
                  <a:avLst/>
                </a:prstGeom>
                <a:blipFill>
                  <a:blip r:embed="rId10"/>
                  <a:stretch>
                    <a:fillRect l="-25000" r="-35714" b="-8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字方塊 67"/>
                <p:cNvSpPr txBox="1"/>
                <p:nvPr/>
              </p:nvSpPr>
              <p:spPr>
                <a:xfrm>
                  <a:off x="7094959" y="1835884"/>
                  <a:ext cx="439567" cy="33870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68" name="文字方塊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4959" y="1835884"/>
                  <a:ext cx="439567" cy="338701"/>
                </a:xfrm>
                <a:prstGeom prst="rect">
                  <a:avLst/>
                </a:prstGeom>
                <a:blipFill>
                  <a:blip r:embed="rId11"/>
                  <a:stretch>
                    <a:fillRect l="-10938" b="-1632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文字方塊 73"/>
                <p:cNvSpPr txBox="1"/>
                <p:nvPr/>
              </p:nvSpPr>
              <p:spPr>
                <a:xfrm>
                  <a:off x="7094959" y="2634285"/>
                  <a:ext cx="439567" cy="33870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4" name="文字方塊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4959" y="2634285"/>
                  <a:ext cx="439567" cy="338701"/>
                </a:xfrm>
                <a:prstGeom prst="rect">
                  <a:avLst/>
                </a:prstGeom>
                <a:blipFill>
                  <a:blip r:embed="rId12"/>
                  <a:stretch>
                    <a:fillRect l="-10938" b="-14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向左箭號 71"/>
            <p:cNvSpPr/>
            <p:nvPr/>
          </p:nvSpPr>
          <p:spPr>
            <a:xfrm>
              <a:off x="5019235" y="1885177"/>
              <a:ext cx="1958674" cy="227338"/>
            </a:xfrm>
            <a:prstGeom prst="leftArrow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向左箭號 78"/>
            <p:cNvSpPr/>
            <p:nvPr/>
          </p:nvSpPr>
          <p:spPr>
            <a:xfrm rot="956717">
              <a:off x="4922748" y="2377010"/>
              <a:ext cx="2098721" cy="227338"/>
            </a:xfrm>
            <a:prstGeom prst="leftArrow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向左箭號 82"/>
            <p:cNvSpPr/>
            <p:nvPr/>
          </p:nvSpPr>
          <p:spPr>
            <a:xfrm>
              <a:off x="4537287" y="1767224"/>
              <a:ext cx="316960" cy="142110"/>
            </a:xfrm>
            <a:prstGeom prst="leftArrow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字方塊 83"/>
                <p:cNvSpPr txBox="1"/>
                <p:nvPr/>
              </p:nvSpPr>
              <p:spPr>
                <a:xfrm>
                  <a:off x="3715231" y="1771379"/>
                  <a:ext cx="248303" cy="20794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84" name="文字方塊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5231" y="1771379"/>
                  <a:ext cx="248303" cy="207942"/>
                </a:xfrm>
                <a:prstGeom prst="rect">
                  <a:avLst/>
                </a:prstGeom>
                <a:blipFill>
                  <a:blip r:embed="rId13"/>
                  <a:stretch>
                    <a:fillRect l="-8333" b="-1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向左箭號 85"/>
            <p:cNvSpPr/>
            <p:nvPr/>
          </p:nvSpPr>
          <p:spPr>
            <a:xfrm>
              <a:off x="3949322" y="1767224"/>
              <a:ext cx="316960" cy="142110"/>
            </a:xfrm>
            <a:prstGeom prst="leftArrow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/>
              <p:cNvSpPr txBox="1"/>
              <p:nvPr/>
            </p:nvSpPr>
            <p:spPr>
              <a:xfrm>
                <a:off x="7231702" y="3421133"/>
                <a:ext cx="1899494" cy="3118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702" y="3421133"/>
                <a:ext cx="1899494" cy="311880"/>
              </a:xfrm>
              <a:prstGeom prst="rect">
                <a:avLst/>
              </a:prstGeom>
              <a:blipFill>
                <a:blip r:embed="rId14"/>
                <a:stretch>
                  <a:fillRect l="-641" b="-117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/>
              <p:cNvSpPr txBox="1"/>
              <p:nvPr/>
            </p:nvSpPr>
            <p:spPr>
              <a:xfrm>
                <a:off x="4281625" y="4464823"/>
                <a:ext cx="3534044" cy="6157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7" name="文字方塊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625" y="4464823"/>
                <a:ext cx="3534044" cy="615746"/>
              </a:xfrm>
              <a:prstGeom prst="rect">
                <a:avLst/>
              </a:prstGeom>
              <a:blipFill>
                <a:blip r:embed="rId15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580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Introduction to </a:t>
            </a:r>
            <a:br>
              <a:rPr lang="en-US" altLang="zh-TW" dirty="0" smtClean="0"/>
            </a:br>
            <a:r>
              <a:rPr lang="en-US" altLang="zh-TW" dirty="0" smtClean="0"/>
              <a:t>Neural Networks</a:t>
            </a:r>
            <a:endParaRPr lang="zh-TW" altLang="en-US" dirty="0"/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524001" y="787401"/>
            <a:ext cx="709613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2</a:t>
            </a:fld>
            <a:endParaRPr lang="en-US" dirty="0">
              <a:ea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51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標題 1"/>
          <p:cNvSpPr>
            <a:spLocks noGrp="1"/>
          </p:cNvSpPr>
          <p:nvPr>
            <p:ph type="title"/>
          </p:nvPr>
        </p:nvSpPr>
        <p:spPr>
          <a:xfrm>
            <a:off x="2552700" y="85727"/>
            <a:ext cx="7377546" cy="876212"/>
          </a:xfrm>
        </p:spPr>
        <p:txBody>
          <a:bodyPr>
            <a:normAutofit fontScale="90000"/>
          </a:bodyPr>
          <a:lstStyle/>
          <a:p>
            <a:r>
              <a:rPr lang="en-US" altLang="zh-TW" sz="3600" dirty="0"/>
              <a:t>Backward Propagation to Update w1</a:t>
            </a:r>
            <a:endParaRPr lang="zh-TW" altLang="en-US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20</a:t>
            </a:fld>
            <a:endParaRPr lang="en-US" dirty="0">
              <a:ea typeface="Segoe UI" panose="020B0502040204020203" pitchFamily="34" charset="0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2729559" y="738853"/>
            <a:ext cx="2698175" cy="646331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spcBef>
                <a:spcPct val="0"/>
              </a:spcBef>
              <a:buNone/>
              <a:defRPr sz="3600" b="1">
                <a:solidFill>
                  <a:srgbClr val="53585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b="0" dirty="0"/>
              <a:t>Hidden layer</a:t>
            </a:r>
            <a:endParaRPr lang="zh-TW" altLang="en-US" sz="2000" b="0" dirty="0"/>
          </a:p>
        </p:txBody>
      </p:sp>
      <p:grpSp>
        <p:nvGrpSpPr>
          <p:cNvPr id="73" name="群組 72"/>
          <p:cNvGrpSpPr/>
          <p:nvPr/>
        </p:nvGrpSpPr>
        <p:grpSpPr>
          <a:xfrm>
            <a:off x="5376562" y="1385183"/>
            <a:ext cx="4424283" cy="2356136"/>
            <a:chOff x="2552578" y="1418690"/>
            <a:chExt cx="4981948" cy="2653118"/>
          </a:xfrm>
        </p:grpSpPr>
        <p:grpSp>
          <p:nvGrpSpPr>
            <p:cNvPr id="63" name="群組 62"/>
            <p:cNvGrpSpPr/>
            <p:nvPr/>
          </p:nvGrpSpPr>
          <p:grpSpPr>
            <a:xfrm>
              <a:off x="2552578" y="1418690"/>
              <a:ext cx="4339947" cy="2653118"/>
              <a:chOff x="1205558" y="1496095"/>
              <a:chExt cx="3601075" cy="2201427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2653620" y="1496095"/>
                <a:ext cx="659577" cy="162157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8" name="群組 7"/>
              <p:cNvGrpSpPr/>
              <p:nvPr/>
            </p:nvGrpSpPr>
            <p:grpSpPr>
              <a:xfrm>
                <a:off x="4096926" y="1496095"/>
                <a:ext cx="709707" cy="1621578"/>
                <a:chOff x="1277907" y="2888678"/>
                <a:chExt cx="743875" cy="1699647"/>
              </a:xfrm>
            </p:grpSpPr>
            <p:sp>
              <p:nvSpPr>
                <p:cNvPr id="57" name="矩形 56"/>
                <p:cNvSpPr/>
                <p:nvPr/>
              </p:nvSpPr>
              <p:spPr>
                <a:xfrm>
                  <a:off x="1277907" y="2888678"/>
                  <a:ext cx="743875" cy="1699647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8" name="橢圓 57"/>
                <p:cNvSpPr/>
                <p:nvPr/>
              </p:nvSpPr>
              <p:spPr>
                <a:xfrm>
                  <a:off x="1376378" y="3110187"/>
                  <a:ext cx="544245" cy="54424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9" name="橢圓 58"/>
                <p:cNvSpPr/>
                <p:nvPr/>
              </p:nvSpPr>
              <p:spPr>
                <a:xfrm>
                  <a:off x="1376377" y="3822571"/>
                  <a:ext cx="544245" cy="54424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9" name="直線接點 8"/>
              <p:cNvCxnSpPr>
                <a:stCxn id="45" idx="7"/>
                <a:endCxn id="59" idx="2"/>
              </p:cNvCxnSpPr>
              <p:nvPr/>
            </p:nvCxnSpPr>
            <p:spPr>
              <a:xfrm flipV="1">
                <a:off x="3719247" y="2646716"/>
                <a:ext cx="471626" cy="713407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/>
              <p:cNvCxnSpPr>
                <a:stCxn id="45" idx="7"/>
                <a:endCxn id="58" idx="2"/>
              </p:cNvCxnSpPr>
              <p:nvPr/>
            </p:nvCxnSpPr>
            <p:spPr>
              <a:xfrm flipV="1">
                <a:off x="3719247" y="1967054"/>
                <a:ext cx="471627" cy="1393069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橢圓 10"/>
              <p:cNvSpPr/>
              <p:nvPr/>
            </p:nvSpPr>
            <p:spPr>
              <a:xfrm>
                <a:off x="2725241" y="2383614"/>
                <a:ext cx="519248" cy="51924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2" name="直線接點 11"/>
              <p:cNvCxnSpPr>
                <a:stCxn id="44" idx="7"/>
              </p:cNvCxnSpPr>
              <p:nvPr/>
            </p:nvCxnSpPr>
            <p:spPr>
              <a:xfrm flipV="1">
                <a:off x="2039101" y="2634033"/>
                <a:ext cx="679108" cy="726090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接點 12"/>
              <p:cNvCxnSpPr>
                <a:stCxn id="44" idx="7"/>
                <a:endCxn id="50" idx="2"/>
              </p:cNvCxnSpPr>
              <p:nvPr/>
            </p:nvCxnSpPr>
            <p:spPr>
              <a:xfrm flipV="1">
                <a:off x="2039101" y="1967053"/>
                <a:ext cx="683120" cy="1393070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群組 13"/>
              <p:cNvGrpSpPr/>
              <p:nvPr/>
            </p:nvGrpSpPr>
            <p:grpSpPr>
              <a:xfrm>
                <a:off x="1205558" y="1499576"/>
                <a:ext cx="664332" cy="1618097"/>
                <a:chOff x="1301194" y="2284486"/>
                <a:chExt cx="696315" cy="1695998"/>
              </a:xfrm>
            </p:grpSpPr>
            <p:sp>
              <p:nvSpPr>
                <p:cNvPr id="54" name="矩形 53"/>
                <p:cNvSpPr/>
                <p:nvPr/>
              </p:nvSpPr>
              <p:spPr>
                <a:xfrm>
                  <a:off x="1301194" y="2284486"/>
                  <a:ext cx="696315" cy="169599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5" name="橢圓 54"/>
                <p:cNvSpPr/>
                <p:nvPr/>
              </p:nvSpPr>
              <p:spPr>
                <a:xfrm>
                  <a:off x="1376378" y="2505992"/>
                  <a:ext cx="544246" cy="54424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6" name="橢圓 55"/>
                <p:cNvSpPr/>
                <p:nvPr/>
              </p:nvSpPr>
              <p:spPr>
                <a:xfrm>
                  <a:off x="1376378" y="3214730"/>
                  <a:ext cx="544246" cy="54424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15" name="直線單箭頭接點 14"/>
              <p:cNvCxnSpPr>
                <a:stCxn id="55" idx="6"/>
                <a:endCxn id="50" idx="2"/>
              </p:cNvCxnSpPr>
              <p:nvPr/>
            </p:nvCxnSpPr>
            <p:spPr>
              <a:xfrm flipV="1">
                <a:off x="1796534" y="1967053"/>
                <a:ext cx="925689" cy="34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線單箭頭接點 15"/>
              <p:cNvCxnSpPr>
                <a:stCxn id="55" idx="6"/>
                <a:endCxn id="11" idx="2"/>
              </p:cNvCxnSpPr>
              <p:nvPr/>
            </p:nvCxnSpPr>
            <p:spPr>
              <a:xfrm>
                <a:off x="1796534" y="1970532"/>
                <a:ext cx="928709" cy="6727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線單箭頭接點 16"/>
              <p:cNvCxnSpPr>
                <a:stCxn id="56" idx="6"/>
                <a:endCxn id="11" idx="2"/>
              </p:cNvCxnSpPr>
              <p:nvPr/>
            </p:nvCxnSpPr>
            <p:spPr>
              <a:xfrm flipV="1">
                <a:off x="1796534" y="2643238"/>
                <a:ext cx="928709" cy="34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線單箭頭接點 17"/>
              <p:cNvCxnSpPr>
                <a:stCxn id="50" idx="6"/>
                <a:endCxn id="58" idx="2"/>
              </p:cNvCxnSpPr>
              <p:nvPr/>
            </p:nvCxnSpPr>
            <p:spPr>
              <a:xfrm>
                <a:off x="3241471" y="1967053"/>
                <a:ext cx="949404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線單箭頭接點 18"/>
              <p:cNvCxnSpPr>
                <a:stCxn id="50" idx="6"/>
                <a:endCxn id="59" idx="2"/>
              </p:cNvCxnSpPr>
              <p:nvPr/>
            </p:nvCxnSpPr>
            <p:spPr>
              <a:xfrm>
                <a:off x="3241471" y="1967053"/>
                <a:ext cx="949403" cy="6796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線單箭頭接點 19"/>
              <p:cNvCxnSpPr>
                <a:stCxn id="11" idx="6"/>
                <a:endCxn id="58" idx="2"/>
              </p:cNvCxnSpPr>
              <p:nvPr/>
            </p:nvCxnSpPr>
            <p:spPr>
              <a:xfrm flipV="1">
                <a:off x="3244491" y="1967054"/>
                <a:ext cx="946384" cy="6761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線單箭頭接點 20"/>
              <p:cNvCxnSpPr>
                <a:stCxn id="11" idx="6"/>
                <a:endCxn id="59" idx="2"/>
              </p:cNvCxnSpPr>
              <p:nvPr/>
            </p:nvCxnSpPr>
            <p:spPr>
              <a:xfrm>
                <a:off x="3244491" y="2643238"/>
                <a:ext cx="946383" cy="34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線單箭頭接點 21"/>
              <p:cNvCxnSpPr>
                <a:stCxn id="56" idx="6"/>
                <a:endCxn id="50" idx="2"/>
              </p:cNvCxnSpPr>
              <p:nvPr/>
            </p:nvCxnSpPr>
            <p:spPr>
              <a:xfrm flipV="1">
                <a:off x="1796534" y="1967053"/>
                <a:ext cx="925689" cy="6796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字方塊 22"/>
                  <p:cNvSpPr txBox="1"/>
                  <p:nvPr/>
                </p:nvSpPr>
                <p:spPr>
                  <a:xfrm>
                    <a:off x="1435213" y="1828552"/>
                    <a:ext cx="225620" cy="2588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23" name="文字方塊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5213" y="1828552"/>
                    <a:ext cx="225620" cy="25881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0000" r="-750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字方塊 23"/>
                  <p:cNvSpPr txBox="1"/>
                  <p:nvPr/>
                </p:nvSpPr>
                <p:spPr>
                  <a:xfrm>
                    <a:off x="1435213" y="2504737"/>
                    <a:ext cx="230594" cy="2588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24" name="文字方塊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5213" y="2504737"/>
                    <a:ext cx="230594" cy="25881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1951" r="-4878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字方塊 24"/>
                  <p:cNvSpPr txBox="1"/>
                  <p:nvPr/>
                </p:nvSpPr>
                <p:spPr>
                  <a:xfrm>
                    <a:off x="2858069" y="2504736"/>
                    <a:ext cx="281517" cy="2588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25" name="文字方塊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8069" y="2504736"/>
                    <a:ext cx="281517" cy="25881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8000" r="-4000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字方塊 25"/>
                  <p:cNvSpPr txBox="1"/>
                  <p:nvPr/>
                </p:nvSpPr>
                <p:spPr>
                  <a:xfrm>
                    <a:off x="4335666" y="1828552"/>
                    <a:ext cx="265221" cy="2588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26" name="文字方塊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35666" y="1828552"/>
                    <a:ext cx="265221" cy="25881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0870" r="-4348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文字方塊 26"/>
                  <p:cNvSpPr txBox="1"/>
                  <p:nvPr/>
                </p:nvSpPr>
                <p:spPr>
                  <a:xfrm>
                    <a:off x="4333005" y="2504736"/>
                    <a:ext cx="270194" cy="2588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27" name="文字方塊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33005" y="2504736"/>
                    <a:ext cx="270194" cy="25881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8333" r="-6250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橢圓 43"/>
              <p:cNvSpPr/>
              <p:nvPr/>
            </p:nvSpPr>
            <p:spPr>
              <a:xfrm>
                <a:off x="1701702" y="3302235"/>
                <a:ext cx="395287" cy="39528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5" name="橢圓 44"/>
              <p:cNvSpPr/>
              <p:nvPr/>
            </p:nvSpPr>
            <p:spPr>
              <a:xfrm>
                <a:off x="3381848" y="3302235"/>
                <a:ext cx="395287" cy="39528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文字方塊 45"/>
                  <p:cNvSpPr txBox="1"/>
                  <p:nvPr/>
                </p:nvSpPr>
                <p:spPr>
                  <a:xfrm>
                    <a:off x="1796076" y="3373819"/>
                    <a:ext cx="266719" cy="2588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46" name="文字方塊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6076" y="3373819"/>
                    <a:ext cx="266719" cy="25881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9565" r="-4348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文字方塊 46"/>
                  <p:cNvSpPr txBox="1"/>
                  <p:nvPr/>
                </p:nvSpPr>
                <p:spPr>
                  <a:xfrm>
                    <a:off x="3461423" y="3366524"/>
                    <a:ext cx="271691" cy="2588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47" name="文字方塊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1423" y="3366524"/>
                    <a:ext cx="271691" cy="25881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6667" r="-625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0" name="橢圓 49"/>
              <p:cNvSpPr/>
              <p:nvPr/>
            </p:nvSpPr>
            <p:spPr>
              <a:xfrm>
                <a:off x="2722221" y="1707429"/>
                <a:ext cx="519247" cy="51924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1" name="直線接點 60"/>
              <p:cNvCxnSpPr>
                <a:stCxn id="50" idx="0"/>
                <a:endCxn id="50" idx="4"/>
              </p:cNvCxnSpPr>
              <p:nvPr/>
            </p:nvCxnSpPr>
            <p:spPr>
              <a:xfrm>
                <a:off x="2981845" y="1707429"/>
                <a:ext cx="0" cy="519247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字方塊 61"/>
                <p:cNvSpPr txBox="1"/>
                <p:nvPr/>
              </p:nvSpPr>
              <p:spPr>
                <a:xfrm>
                  <a:off x="4443378" y="1909334"/>
                  <a:ext cx="194280" cy="17328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000" i="1">
                            <a:latin typeface="Cambria Math" panose="02040503050406030204" pitchFamily="18" charset="0"/>
                          </a:rPr>
                          <m:t>𝑛𝑒𝑡</m:t>
                        </m:r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62" name="文字方塊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3378" y="1909334"/>
                  <a:ext cx="194280" cy="173285"/>
                </a:xfrm>
                <a:prstGeom prst="rect">
                  <a:avLst/>
                </a:prstGeom>
                <a:blipFill>
                  <a:blip r:embed="rId9"/>
                  <a:stretch>
                    <a:fillRect l="-24138" r="-27586" b="-8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文字方塊 70"/>
                <p:cNvSpPr txBox="1"/>
                <p:nvPr/>
              </p:nvSpPr>
              <p:spPr>
                <a:xfrm>
                  <a:off x="4752630" y="1909334"/>
                  <a:ext cx="194280" cy="17328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000" i="1">
                            <a:latin typeface="Cambria Math" panose="02040503050406030204" pitchFamily="18" charset="0"/>
                          </a:rPr>
                          <m:t>𝑜𝑢𝑡</m:t>
                        </m:r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71" name="文字方塊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2630" y="1909334"/>
                  <a:ext cx="194280" cy="173285"/>
                </a:xfrm>
                <a:prstGeom prst="rect">
                  <a:avLst/>
                </a:prstGeom>
                <a:blipFill>
                  <a:blip r:embed="rId10"/>
                  <a:stretch>
                    <a:fillRect l="-24138" r="-31034" b="-8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字方塊 67"/>
                <p:cNvSpPr txBox="1"/>
                <p:nvPr/>
              </p:nvSpPr>
              <p:spPr>
                <a:xfrm>
                  <a:off x="7094959" y="1835884"/>
                  <a:ext cx="439567" cy="33870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68" name="文字方塊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4959" y="1835884"/>
                  <a:ext cx="439567" cy="338701"/>
                </a:xfrm>
                <a:prstGeom prst="rect">
                  <a:avLst/>
                </a:prstGeom>
                <a:blipFill>
                  <a:blip r:embed="rId11"/>
                  <a:stretch>
                    <a:fillRect l="-12500" b="-1632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文字方塊 73"/>
                <p:cNvSpPr txBox="1"/>
                <p:nvPr/>
              </p:nvSpPr>
              <p:spPr>
                <a:xfrm>
                  <a:off x="7094959" y="2634285"/>
                  <a:ext cx="439567" cy="33870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4" name="文字方塊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4959" y="2634285"/>
                  <a:ext cx="439567" cy="338701"/>
                </a:xfrm>
                <a:prstGeom prst="rect">
                  <a:avLst/>
                </a:prstGeom>
                <a:blipFill>
                  <a:blip r:embed="rId12"/>
                  <a:stretch>
                    <a:fillRect l="-12500" b="-14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向左箭號 71"/>
            <p:cNvSpPr/>
            <p:nvPr/>
          </p:nvSpPr>
          <p:spPr>
            <a:xfrm>
              <a:off x="5019235" y="1885177"/>
              <a:ext cx="1958674" cy="227338"/>
            </a:xfrm>
            <a:prstGeom prst="leftArrow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向左箭號 78"/>
            <p:cNvSpPr/>
            <p:nvPr/>
          </p:nvSpPr>
          <p:spPr>
            <a:xfrm rot="956717">
              <a:off x="4922748" y="2377010"/>
              <a:ext cx="2098721" cy="227338"/>
            </a:xfrm>
            <a:prstGeom prst="leftArrow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向左箭號 82"/>
            <p:cNvSpPr/>
            <p:nvPr/>
          </p:nvSpPr>
          <p:spPr>
            <a:xfrm>
              <a:off x="4537287" y="1767224"/>
              <a:ext cx="316960" cy="142110"/>
            </a:xfrm>
            <a:prstGeom prst="leftArrow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字方塊 83"/>
                <p:cNvSpPr txBox="1"/>
                <p:nvPr/>
              </p:nvSpPr>
              <p:spPr>
                <a:xfrm>
                  <a:off x="3715231" y="1771379"/>
                  <a:ext cx="248303" cy="20794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84" name="文字方塊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5231" y="1771379"/>
                  <a:ext cx="248303" cy="207942"/>
                </a:xfrm>
                <a:prstGeom prst="rect">
                  <a:avLst/>
                </a:prstGeom>
                <a:blipFill>
                  <a:blip r:embed="rId13"/>
                  <a:stretch>
                    <a:fillRect l="-5405" b="-1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向左箭號 85"/>
            <p:cNvSpPr/>
            <p:nvPr/>
          </p:nvSpPr>
          <p:spPr>
            <a:xfrm>
              <a:off x="3949322" y="1767224"/>
              <a:ext cx="316960" cy="142110"/>
            </a:xfrm>
            <a:prstGeom prst="leftArrow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/>
              <p:cNvSpPr txBox="1"/>
              <p:nvPr/>
            </p:nvSpPr>
            <p:spPr>
              <a:xfrm>
                <a:off x="8460734" y="3342475"/>
                <a:ext cx="1899494" cy="3118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0734" y="3342475"/>
                <a:ext cx="1899494" cy="311880"/>
              </a:xfrm>
              <a:prstGeom prst="rect">
                <a:avLst/>
              </a:prstGeom>
              <a:blipFill>
                <a:blip r:embed="rId14"/>
                <a:stretch>
                  <a:fillRect l="-962" b="-117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群組 1"/>
          <p:cNvGrpSpPr/>
          <p:nvPr/>
        </p:nvGrpSpPr>
        <p:grpSpPr>
          <a:xfrm>
            <a:off x="2276557" y="1611370"/>
            <a:ext cx="2749880" cy="2470313"/>
            <a:chOff x="752557" y="1611369"/>
            <a:chExt cx="2749880" cy="24703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字方塊 76"/>
                <p:cNvSpPr txBox="1"/>
                <p:nvPr/>
              </p:nvSpPr>
              <p:spPr>
                <a:xfrm>
                  <a:off x="755211" y="1611369"/>
                  <a:ext cx="2747226" cy="4788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𝑡𝑜𝑡𝑎𝑙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TW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𝑡𝑜𝑡𝑎𝑙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US" altLang="zh-TW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num>
                          <m:den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𝑛𝑒𝑡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US" altLang="zh-TW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𝑛𝑒𝑡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num>
                          <m:den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77" name="文字方塊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211" y="1611369"/>
                  <a:ext cx="2747226" cy="478849"/>
                </a:xfrm>
                <a:prstGeom prst="rect">
                  <a:avLst/>
                </a:prstGeom>
                <a:blipFill>
                  <a:blip r:embed="rId15"/>
                  <a:stretch>
                    <a:fillRect l="-1109" b="-506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字方塊 86"/>
                <p:cNvSpPr txBox="1"/>
                <p:nvPr/>
              </p:nvSpPr>
              <p:spPr>
                <a:xfrm>
                  <a:off x="752557" y="2286122"/>
                  <a:ext cx="2089931" cy="4788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𝑡𝑜𝑡𝑎𝑙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TW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num>
                          <m:den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TW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</m:num>
                          <m:den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𝑛𝑒𝑡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87" name="文字方塊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557" y="2286122"/>
                  <a:ext cx="2089931" cy="478849"/>
                </a:xfrm>
                <a:prstGeom prst="rect">
                  <a:avLst/>
                </a:prstGeom>
                <a:blipFill>
                  <a:blip r:embed="rId16"/>
                  <a:stretch>
                    <a:fillRect l="-1166" b="-506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字方塊 87"/>
                <p:cNvSpPr txBox="1"/>
                <p:nvPr/>
              </p:nvSpPr>
              <p:spPr>
                <a:xfrm>
                  <a:off x="752557" y="2959006"/>
                  <a:ext cx="2047548" cy="4874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num>
                          <m:den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TW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num>
                          <m:den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𝑛𝑒𝑡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US" altLang="zh-TW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𝑛𝑒𝑡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num>
                          <m:den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88" name="文字方塊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557" y="2959006"/>
                  <a:ext cx="2047548" cy="487441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595" b="-375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直線單箭頭接點 88"/>
            <p:cNvCxnSpPr/>
            <p:nvPr/>
          </p:nvCxnSpPr>
          <p:spPr>
            <a:xfrm flipH="1">
              <a:off x="1299385" y="2051312"/>
              <a:ext cx="498137" cy="31227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單箭頭接點 90"/>
            <p:cNvCxnSpPr/>
            <p:nvPr/>
          </p:nvCxnSpPr>
          <p:spPr>
            <a:xfrm flipH="1">
              <a:off x="1278194" y="2774853"/>
              <a:ext cx="498137" cy="31227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字方塊 59"/>
                <p:cNvSpPr txBox="1"/>
                <p:nvPr/>
              </p:nvSpPr>
              <p:spPr>
                <a:xfrm>
                  <a:off x="755912" y="3602833"/>
                  <a:ext cx="2072555" cy="4788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num>
                          <m:den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𝑛𝑒𝑡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TW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num>
                          <m:den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US" altLang="zh-TW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num>
                          <m:den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𝑛𝑒𝑡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60" name="文字方塊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912" y="3602833"/>
                  <a:ext cx="2072555" cy="478849"/>
                </a:xfrm>
                <a:prstGeom prst="rect">
                  <a:avLst/>
                </a:prstGeom>
                <a:blipFill>
                  <a:blip r:embed="rId18"/>
                  <a:stretch>
                    <a:fillRect b="-506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直線單箭頭接點 63"/>
            <p:cNvCxnSpPr/>
            <p:nvPr/>
          </p:nvCxnSpPr>
          <p:spPr>
            <a:xfrm flipH="1">
              <a:off x="1274886" y="3429042"/>
              <a:ext cx="498137" cy="31227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/>
              <p:cNvSpPr txBox="1"/>
              <p:nvPr/>
            </p:nvSpPr>
            <p:spPr>
              <a:xfrm>
                <a:off x="2608844" y="4685606"/>
                <a:ext cx="7393499" cy="6157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=0.618832137∗0.337664274=0.208957504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7" name="文字方塊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844" y="4685606"/>
                <a:ext cx="7393499" cy="61574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553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標題 1"/>
          <p:cNvSpPr>
            <a:spLocks noGrp="1"/>
          </p:cNvSpPr>
          <p:nvPr>
            <p:ph type="title"/>
          </p:nvPr>
        </p:nvSpPr>
        <p:spPr>
          <a:xfrm>
            <a:off x="2552700" y="85727"/>
            <a:ext cx="7377546" cy="876212"/>
          </a:xfrm>
        </p:spPr>
        <p:txBody>
          <a:bodyPr>
            <a:normAutofit fontScale="90000"/>
          </a:bodyPr>
          <a:lstStyle/>
          <a:p>
            <a:r>
              <a:rPr lang="en-US" altLang="zh-TW" sz="3600" dirty="0"/>
              <a:t>Backward Propagation to Update w1</a:t>
            </a:r>
            <a:endParaRPr lang="zh-TW" altLang="en-US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21</a:t>
            </a:fld>
            <a:endParaRPr lang="en-US" dirty="0">
              <a:ea typeface="Segoe UI" panose="020B0502040204020203" pitchFamily="34" charset="0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2729559" y="738853"/>
            <a:ext cx="2698175" cy="646331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spcBef>
                <a:spcPct val="0"/>
              </a:spcBef>
              <a:buNone/>
              <a:defRPr sz="3600" b="1">
                <a:solidFill>
                  <a:srgbClr val="53585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b="0" dirty="0"/>
              <a:t>Hidden layer</a:t>
            </a:r>
            <a:endParaRPr lang="zh-TW" altLang="en-US" sz="2000" b="0" dirty="0"/>
          </a:p>
        </p:txBody>
      </p:sp>
      <p:grpSp>
        <p:nvGrpSpPr>
          <p:cNvPr id="73" name="群組 72"/>
          <p:cNvGrpSpPr/>
          <p:nvPr/>
        </p:nvGrpSpPr>
        <p:grpSpPr>
          <a:xfrm>
            <a:off x="5376562" y="1385183"/>
            <a:ext cx="4424283" cy="2356136"/>
            <a:chOff x="2552578" y="1418690"/>
            <a:chExt cx="4981948" cy="2653118"/>
          </a:xfrm>
        </p:grpSpPr>
        <p:grpSp>
          <p:nvGrpSpPr>
            <p:cNvPr id="63" name="群組 62"/>
            <p:cNvGrpSpPr/>
            <p:nvPr/>
          </p:nvGrpSpPr>
          <p:grpSpPr>
            <a:xfrm>
              <a:off x="2552578" y="1418690"/>
              <a:ext cx="4339947" cy="2653118"/>
              <a:chOff x="1205558" y="1496095"/>
              <a:chExt cx="3601075" cy="2201427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2653620" y="1496095"/>
                <a:ext cx="659577" cy="162157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8" name="群組 7"/>
              <p:cNvGrpSpPr/>
              <p:nvPr/>
            </p:nvGrpSpPr>
            <p:grpSpPr>
              <a:xfrm>
                <a:off x="4096926" y="1496095"/>
                <a:ext cx="709707" cy="1621578"/>
                <a:chOff x="1277907" y="2888678"/>
                <a:chExt cx="743875" cy="1699647"/>
              </a:xfrm>
            </p:grpSpPr>
            <p:sp>
              <p:nvSpPr>
                <p:cNvPr id="57" name="矩形 56"/>
                <p:cNvSpPr/>
                <p:nvPr/>
              </p:nvSpPr>
              <p:spPr>
                <a:xfrm>
                  <a:off x="1277907" y="2888678"/>
                  <a:ext cx="743875" cy="1699647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8" name="橢圓 57"/>
                <p:cNvSpPr/>
                <p:nvPr/>
              </p:nvSpPr>
              <p:spPr>
                <a:xfrm>
                  <a:off x="1376378" y="3110187"/>
                  <a:ext cx="544245" cy="54424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9" name="橢圓 58"/>
                <p:cNvSpPr/>
                <p:nvPr/>
              </p:nvSpPr>
              <p:spPr>
                <a:xfrm>
                  <a:off x="1376377" y="3822571"/>
                  <a:ext cx="544245" cy="54424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9" name="直線接點 8"/>
              <p:cNvCxnSpPr>
                <a:stCxn id="45" idx="7"/>
                <a:endCxn id="59" idx="2"/>
              </p:cNvCxnSpPr>
              <p:nvPr/>
            </p:nvCxnSpPr>
            <p:spPr>
              <a:xfrm flipV="1">
                <a:off x="3719247" y="2646716"/>
                <a:ext cx="471626" cy="713407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/>
              <p:cNvCxnSpPr>
                <a:stCxn id="45" idx="7"/>
                <a:endCxn id="58" idx="2"/>
              </p:cNvCxnSpPr>
              <p:nvPr/>
            </p:nvCxnSpPr>
            <p:spPr>
              <a:xfrm flipV="1">
                <a:off x="3719247" y="1967054"/>
                <a:ext cx="471627" cy="1393069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橢圓 10"/>
              <p:cNvSpPr/>
              <p:nvPr/>
            </p:nvSpPr>
            <p:spPr>
              <a:xfrm>
                <a:off x="2725241" y="2383614"/>
                <a:ext cx="519248" cy="51924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2" name="直線接點 11"/>
              <p:cNvCxnSpPr>
                <a:stCxn id="44" idx="7"/>
              </p:cNvCxnSpPr>
              <p:nvPr/>
            </p:nvCxnSpPr>
            <p:spPr>
              <a:xfrm flipV="1">
                <a:off x="2039101" y="2634033"/>
                <a:ext cx="679108" cy="726090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接點 12"/>
              <p:cNvCxnSpPr>
                <a:stCxn id="44" idx="7"/>
                <a:endCxn id="50" idx="2"/>
              </p:cNvCxnSpPr>
              <p:nvPr/>
            </p:nvCxnSpPr>
            <p:spPr>
              <a:xfrm flipV="1">
                <a:off x="2039101" y="1967053"/>
                <a:ext cx="683120" cy="1393070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群組 13"/>
              <p:cNvGrpSpPr/>
              <p:nvPr/>
            </p:nvGrpSpPr>
            <p:grpSpPr>
              <a:xfrm>
                <a:off x="1205558" y="1499576"/>
                <a:ext cx="664332" cy="1618097"/>
                <a:chOff x="1301194" y="2284486"/>
                <a:chExt cx="696315" cy="1695998"/>
              </a:xfrm>
            </p:grpSpPr>
            <p:sp>
              <p:nvSpPr>
                <p:cNvPr id="54" name="矩形 53"/>
                <p:cNvSpPr/>
                <p:nvPr/>
              </p:nvSpPr>
              <p:spPr>
                <a:xfrm>
                  <a:off x="1301194" y="2284486"/>
                  <a:ext cx="696315" cy="169599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5" name="橢圓 54"/>
                <p:cNvSpPr/>
                <p:nvPr/>
              </p:nvSpPr>
              <p:spPr>
                <a:xfrm>
                  <a:off x="1376378" y="2505992"/>
                  <a:ext cx="544246" cy="54424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6" name="橢圓 55"/>
                <p:cNvSpPr/>
                <p:nvPr/>
              </p:nvSpPr>
              <p:spPr>
                <a:xfrm>
                  <a:off x="1376378" y="3214730"/>
                  <a:ext cx="544246" cy="54424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15" name="直線單箭頭接點 14"/>
              <p:cNvCxnSpPr>
                <a:stCxn id="55" idx="6"/>
                <a:endCxn id="50" idx="2"/>
              </p:cNvCxnSpPr>
              <p:nvPr/>
            </p:nvCxnSpPr>
            <p:spPr>
              <a:xfrm flipV="1">
                <a:off x="1796534" y="1967053"/>
                <a:ext cx="925689" cy="34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線單箭頭接點 15"/>
              <p:cNvCxnSpPr>
                <a:stCxn id="55" idx="6"/>
                <a:endCxn id="11" idx="2"/>
              </p:cNvCxnSpPr>
              <p:nvPr/>
            </p:nvCxnSpPr>
            <p:spPr>
              <a:xfrm>
                <a:off x="1796534" y="1970532"/>
                <a:ext cx="928709" cy="6727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線單箭頭接點 16"/>
              <p:cNvCxnSpPr>
                <a:stCxn id="56" idx="6"/>
                <a:endCxn id="11" idx="2"/>
              </p:cNvCxnSpPr>
              <p:nvPr/>
            </p:nvCxnSpPr>
            <p:spPr>
              <a:xfrm flipV="1">
                <a:off x="1796534" y="2643238"/>
                <a:ext cx="928709" cy="34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線單箭頭接點 17"/>
              <p:cNvCxnSpPr>
                <a:stCxn id="50" idx="6"/>
                <a:endCxn id="58" idx="2"/>
              </p:cNvCxnSpPr>
              <p:nvPr/>
            </p:nvCxnSpPr>
            <p:spPr>
              <a:xfrm>
                <a:off x="3241471" y="1967053"/>
                <a:ext cx="949404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線單箭頭接點 18"/>
              <p:cNvCxnSpPr>
                <a:stCxn id="50" idx="6"/>
                <a:endCxn id="59" idx="2"/>
              </p:cNvCxnSpPr>
              <p:nvPr/>
            </p:nvCxnSpPr>
            <p:spPr>
              <a:xfrm>
                <a:off x="3241471" y="1967053"/>
                <a:ext cx="949403" cy="6796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線單箭頭接點 19"/>
              <p:cNvCxnSpPr>
                <a:stCxn id="11" idx="6"/>
                <a:endCxn id="58" idx="2"/>
              </p:cNvCxnSpPr>
              <p:nvPr/>
            </p:nvCxnSpPr>
            <p:spPr>
              <a:xfrm flipV="1">
                <a:off x="3244491" y="1967054"/>
                <a:ext cx="946384" cy="6761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線單箭頭接點 20"/>
              <p:cNvCxnSpPr>
                <a:stCxn id="11" idx="6"/>
                <a:endCxn id="59" idx="2"/>
              </p:cNvCxnSpPr>
              <p:nvPr/>
            </p:nvCxnSpPr>
            <p:spPr>
              <a:xfrm>
                <a:off x="3244491" y="2643238"/>
                <a:ext cx="946383" cy="34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線單箭頭接點 21"/>
              <p:cNvCxnSpPr>
                <a:stCxn id="56" idx="6"/>
                <a:endCxn id="50" idx="2"/>
              </p:cNvCxnSpPr>
              <p:nvPr/>
            </p:nvCxnSpPr>
            <p:spPr>
              <a:xfrm flipV="1">
                <a:off x="1796534" y="1967053"/>
                <a:ext cx="925689" cy="6796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字方塊 22"/>
                  <p:cNvSpPr txBox="1"/>
                  <p:nvPr/>
                </p:nvSpPr>
                <p:spPr>
                  <a:xfrm>
                    <a:off x="1435213" y="1828552"/>
                    <a:ext cx="225620" cy="2588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23" name="文字方塊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5213" y="1828552"/>
                    <a:ext cx="225620" cy="25881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0000" r="-750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字方塊 23"/>
                  <p:cNvSpPr txBox="1"/>
                  <p:nvPr/>
                </p:nvSpPr>
                <p:spPr>
                  <a:xfrm>
                    <a:off x="1435213" y="2504737"/>
                    <a:ext cx="230594" cy="2588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24" name="文字方塊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5213" y="2504737"/>
                    <a:ext cx="230594" cy="25881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1951" r="-4878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字方塊 24"/>
                  <p:cNvSpPr txBox="1"/>
                  <p:nvPr/>
                </p:nvSpPr>
                <p:spPr>
                  <a:xfrm>
                    <a:off x="2858069" y="2504736"/>
                    <a:ext cx="281517" cy="2588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25" name="文字方塊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8069" y="2504736"/>
                    <a:ext cx="281517" cy="25881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8000" r="-4000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字方塊 25"/>
                  <p:cNvSpPr txBox="1"/>
                  <p:nvPr/>
                </p:nvSpPr>
                <p:spPr>
                  <a:xfrm>
                    <a:off x="4335666" y="1828552"/>
                    <a:ext cx="265221" cy="2588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26" name="文字方塊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35666" y="1828552"/>
                    <a:ext cx="265221" cy="25881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0870" r="-4348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文字方塊 26"/>
                  <p:cNvSpPr txBox="1"/>
                  <p:nvPr/>
                </p:nvSpPr>
                <p:spPr>
                  <a:xfrm>
                    <a:off x="4333005" y="2504736"/>
                    <a:ext cx="270194" cy="2588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27" name="文字方塊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33005" y="2504736"/>
                    <a:ext cx="270194" cy="25881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8333" r="-6250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橢圓 43"/>
              <p:cNvSpPr/>
              <p:nvPr/>
            </p:nvSpPr>
            <p:spPr>
              <a:xfrm>
                <a:off x="1701702" y="3302235"/>
                <a:ext cx="395287" cy="39528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5" name="橢圓 44"/>
              <p:cNvSpPr/>
              <p:nvPr/>
            </p:nvSpPr>
            <p:spPr>
              <a:xfrm>
                <a:off x="3381848" y="3302235"/>
                <a:ext cx="395287" cy="39528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文字方塊 45"/>
                  <p:cNvSpPr txBox="1"/>
                  <p:nvPr/>
                </p:nvSpPr>
                <p:spPr>
                  <a:xfrm>
                    <a:off x="1796076" y="3373819"/>
                    <a:ext cx="266719" cy="2588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46" name="文字方塊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6076" y="3373819"/>
                    <a:ext cx="266719" cy="25881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9565" r="-4348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文字方塊 46"/>
                  <p:cNvSpPr txBox="1"/>
                  <p:nvPr/>
                </p:nvSpPr>
                <p:spPr>
                  <a:xfrm>
                    <a:off x="3461423" y="3366524"/>
                    <a:ext cx="271691" cy="2588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47" name="文字方塊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1423" y="3366524"/>
                    <a:ext cx="271691" cy="25881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6667" r="-625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0" name="橢圓 49"/>
              <p:cNvSpPr/>
              <p:nvPr/>
            </p:nvSpPr>
            <p:spPr>
              <a:xfrm>
                <a:off x="2722221" y="1707429"/>
                <a:ext cx="519247" cy="51924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1" name="直線接點 60"/>
              <p:cNvCxnSpPr>
                <a:stCxn id="50" idx="0"/>
                <a:endCxn id="50" idx="4"/>
              </p:cNvCxnSpPr>
              <p:nvPr/>
            </p:nvCxnSpPr>
            <p:spPr>
              <a:xfrm>
                <a:off x="2981845" y="1707429"/>
                <a:ext cx="0" cy="519247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字方塊 61"/>
                <p:cNvSpPr txBox="1"/>
                <p:nvPr/>
              </p:nvSpPr>
              <p:spPr>
                <a:xfrm>
                  <a:off x="4443378" y="1909334"/>
                  <a:ext cx="194280" cy="17328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000" i="1">
                            <a:latin typeface="Cambria Math" panose="02040503050406030204" pitchFamily="18" charset="0"/>
                          </a:rPr>
                          <m:t>𝑛𝑒𝑡</m:t>
                        </m:r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62" name="文字方塊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3378" y="1909334"/>
                  <a:ext cx="194280" cy="173285"/>
                </a:xfrm>
                <a:prstGeom prst="rect">
                  <a:avLst/>
                </a:prstGeom>
                <a:blipFill>
                  <a:blip r:embed="rId9"/>
                  <a:stretch>
                    <a:fillRect l="-24138" r="-27586" b="-8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文字方塊 70"/>
                <p:cNvSpPr txBox="1"/>
                <p:nvPr/>
              </p:nvSpPr>
              <p:spPr>
                <a:xfrm>
                  <a:off x="4752630" y="1909334"/>
                  <a:ext cx="194280" cy="17328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000" i="1">
                            <a:latin typeface="Cambria Math" panose="02040503050406030204" pitchFamily="18" charset="0"/>
                          </a:rPr>
                          <m:t>𝑜𝑢𝑡</m:t>
                        </m:r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71" name="文字方塊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2630" y="1909334"/>
                  <a:ext cx="194280" cy="173285"/>
                </a:xfrm>
                <a:prstGeom prst="rect">
                  <a:avLst/>
                </a:prstGeom>
                <a:blipFill>
                  <a:blip r:embed="rId10"/>
                  <a:stretch>
                    <a:fillRect l="-24138" r="-31034" b="-8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字方塊 67"/>
                <p:cNvSpPr txBox="1"/>
                <p:nvPr/>
              </p:nvSpPr>
              <p:spPr>
                <a:xfrm>
                  <a:off x="7094959" y="1835884"/>
                  <a:ext cx="439567" cy="33870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68" name="文字方塊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4959" y="1835884"/>
                  <a:ext cx="439567" cy="338701"/>
                </a:xfrm>
                <a:prstGeom prst="rect">
                  <a:avLst/>
                </a:prstGeom>
                <a:blipFill>
                  <a:blip r:embed="rId11"/>
                  <a:stretch>
                    <a:fillRect l="-12500" b="-1632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文字方塊 73"/>
                <p:cNvSpPr txBox="1"/>
                <p:nvPr/>
              </p:nvSpPr>
              <p:spPr>
                <a:xfrm>
                  <a:off x="7094959" y="2634285"/>
                  <a:ext cx="439567" cy="33870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4" name="文字方塊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4959" y="2634285"/>
                  <a:ext cx="439567" cy="338701"/>
                </a:xfrm>
                <a:prstGeom prst="rect">
                  <a:avLst/>
                </a:prstGeom>
                <a:blipFill>
                  <a:blip r:embed="rId12"/>
                  <a:stretch>
                    <a:fillRect l="-12500" b="-14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向左箭號 71"/>
            <p:cNvSpPr/>
            <p:nvPr/>
          </p:nvSpPr>
          <p:spPr>
            <a:xfrm>
              <a:off x="5019235" y="1885177"/>
              <a:ext cx="1958674" cy="227338"/>
            </a:xfrm>
            <a:prstGeom prst="leftArrow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向左箭號 78"/>
            <p:cNvSpPr/>
            <p:nvPr/>
          </p:nvSpPr>
          <p:spPr>
            <a:xfrm rot="956717">
              <a:off x="4922748" y="2377010"/>
              <a:ext cx="2098721" cy="227338"/>
            </a:xfrm>
            <a:prstGeom prst="leftArrow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向左箭號 82"/>
            <p:cNvSpPr/>
            <p:nvPr/>
          </p:nvSpPr>
          <p:spPr>
            <a:xfrm>
              <a:off x="4537287" y="1767224"/>
              <a:ext cx="316960" cy="142110"/>
            </a:xfrm>
            <a:prstGeom prst="leftArrow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字方塊 83"/>
                <p:cNvSpPr txBox="1"/>
                <p:nvPr/>
              </p:nvSpPr>
              <p:spPr>
                <a:xfrm>
                  <a:off x="3715231" y="1771379"/>
                  <a:ext cx="248303" cy="20794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84" name="文字方塊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5231" y="1771379"/>
                  <a:ext cx="248303" cy="207942"/>
                </a:xfrm>
                <a:prstGeom prst="rect">
                  <a:avLst/>
                </a:prstGeom>
                <a:blipFill>
                  <a:blip r:embed="rId13"/>
                  <a:stretch>
                    <a:fillRect l="-5405" b="-1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向左箭號 85"/>
            <p:cNvSpPr/>
            <p:nvPr/>
          </p:nvSpPr>
          <p:spPr>
            <a:xfrm>
              <a:off x="3949322" y="1767224"/>
              <a:ext cx="316960" cy="142110"/>
            </a:xfrm>
            <a:prstGeom prst="leftArrow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/>
              <p:cNvSpPr txBox="1"/>
              <p:nvPr/>
            </p:nvSpPr>
            <p:spPr>
              <a:xfrm>
                <a:off x="8460734" y="3342475"/>
                <a:ext cx="1899494" cy="3118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0734" y="3342475"/>
                <a:ext cx="1899494" cy="311880"/>
              </a:xfrm>
              <a:prstGeom prst="rect">
                <a:avLst/>
              </a:prstGeom>
              <a:blipFill>
                <a:blip r:embed="rId14"/>
                <a:stretch>
                  <a:fillRect l="-962" b="-117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2" name="群組 91"/>
          <p:cNvGrpSpPr/>
          <p:nvPr/>
        </p:nvGrpSpPr>
        <p:grpSpPr>
          <a:xfrm>
            <a:off x="2276557" y="1611369"/>
            <a:ext cx="2749880" cy="1835078"/>
            <a:chOff x="752557" y="1611369"/>
            <a:chExt cx="2749880" cy="18350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字方塊 76"/>
                <p:cNvSpPr txBox="1"/>
                <p:nvPr/>
              </p:nvSpPr>
              <p:spPr>
                <a:xfrm>
                  <a:off x="755211" y="1611369"/>
                  <a:ext cx="2747226" cy="4788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𝑡𝑜𝑡𝑎𝑙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TW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𝑡𝑜𝑡𝑎𝑙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US" altLang="zh-TW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num>
                          <m:den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𝑛𝑒𝑡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US" altLang="zh-TW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𝑛𝑒𝑡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num>
                          <m:den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77" name="文字方塊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211" y="1611369"/>
                  <a:ext cx="2747226" cy="478849"/>
                </a:xfrm>
                <a:prstGeom prst="rect">
                  <a:avLst/>
                </a:prstGeom>
                <a:blipFill>
                  <a:blip r:embed="rId15"/>
                  <a:stretch>
                    <a:fillRect l="-1109" b="-506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字方塊 86"/>
                <p:cNvSpPr txBox="1"/>
                <p:nvPr/>
              </p:nvSpPr>
              <p:spPr>
                <a:xfrm>
                  <a:off x="752557" y="2286122"/>
                  <a:ext cx="2089931" cy="4788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𝑡𝑜𝑡𝑎𝑙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TW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num>
                          <m:den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TW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</m:num>
                          <m:den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𝑛𝑒𝑡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87" name="文字方塊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557" y="2286122"/>
                  <a:ext cx="2089931" cy="478849"/>
                </a:xfrm>
                <a:prstGeom prst="rect">
                  <a:avLst/>
                </a:prstGeom>
                <a:blipFill>
                  <a:blip r:embed="rId16"/>
                  <a:stretch>
                    <a:fillRect l="-1166" b="-506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字方塊 87"/>
                <p:cNvSpPr txBox="1"/>
                <p:nvPr/>
              </p:nvSpPr>
              <p:spPr>
                <a:xfrm>
                  <a:off x="752557" y="2959006"/>
                  <a:ext cx="2047548" cy="4874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num>
                          <m:den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TW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num>
                          <m:den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𝑛𝑒𝑡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US" altLang="zh-TW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𝑛𝑒𝑡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num>
                          <m:den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88" name="文字方塊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557" y="2959006"/>
                  <a:ext cx="2047548" cy="487441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595" b="-375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直線單箭頭接點 88"/>
            <p:cNvCxnSpPr/>
            <p:nvPr/>
          </p:nvCxnSpPr>
          <p:spPr>
            <a:xfrm flipH="1">
              <a:off x="1299385" y="2051312"/>
              <a:ext cx="498137" cy="31227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單箭頭接點 90"/>
            <p:cNvCxnSpPr/>
            <p:nvPr/>
          </p:nvCxnSpPr>
          <p:spPr>
            <a:xfrm flipH="1">
              <a:off x="1278194" y="2774853"/>
              <a:ext cx="498137" cy="31227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字方塊 92"/>
              <p:cNvSpPr txBox="1"/>
              <p:nvPr/>
            </p:nvSpPr>
            <p:spPr>
              <a:xfrm>
                <a:off x="4504807" y="4221149"/>
                <a:ext cx="3165547" cy="233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𝑛𝑒𝑡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∗1</m:t>
                      </m:r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93" name="文字方塊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807" y="4221149"/>
                <a:ext cx="3165547" cy="233910"/>
              </a:xfrm>
              <a:prstGeom prst="rect">
                <a:avLst/>
              </a:prstGeom>
              <a:blipFill>
                <a:blip r:embed="rId18"/>
                <a:stretch>
                  <a:fillRect l="-578" r="-771" b="-128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字方塊 93"/>
              <p:cNvSpPr txBox="1"/>
              <p:nvPr/>
            </p:nvSpPr>
            <p:spPr>
              <a:xfrm>
                <a:off x="5291175" y="4576899"/>
                <a:ext cx="1592808" cy="478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=0.24</m:t>
                      </m:r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94" name="文字方塊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175" y="4576899"/>
                <a:ext cx="1592808" cy="478849"/>
              </a:xfrm>
              <a:prstGeom prst="rect">
                <a:avLst/>
              </a:prstGeom>
              <a:blipFill>
                <a:blip r:embed="rId19"/>
                <a:stretch>
                  <a:fillRect l="-2299" t="-1282" r="-1916" b="-51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字方塊 94"/>
              <p:cNvSpPr txBox="1"/>
              <p:nvPr/>
            </p:nvSpPr>
            <p:spPr>
              <a:xfrm>
                <a:off x="3727472" y="5177607"/>
                <a:ext cx="4620496" cy="3762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1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1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1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TW" sz="11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en-US" altLang="zh-TW" sz="11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1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1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TW" sz="11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en-US" altLang="zh-TW" sz="11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1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1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1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TW" sz="11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en-US" altLang="zh-TW" sz="11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100" i="1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1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TW" sz="11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en-US" altLang="zh-TW" sz="1100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1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100" i="1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1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TW" sz="11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en-US" altLang="zh-TW" sz="11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1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1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TW" sz="11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=0.208957504∗0.24=0.050149801</m:t>
                      </m:r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95" name="文字方塊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472" y="5177607"/>
                <a:ext cx="4620496" cy="376257"/>
              </a:xfrm>
              <a:prstGeom prst="rect">
                <a:avLst/>
              </a:prstGeom>
              <a:blipFill>
                <a:blip r:embed="rId20"/>
                <a:stretch>
                  <a:fillRect r="-264" b="-80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152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標題 1"/>
          <p:cNvSpPr>
            <a:spLocks noGrp="1"/>
          </p:cNvSpPr>
          <p:nvPr>
            <p:ph type="title"/>
          </p:nvPr>
        </p:nvSpPr>
        <p:spPr>
          <a:xfrm>
            <a:off x="2552700" y="85727"/>
            <a:ext cx="7377546" cy="876212"/>
          </a:xfrm>
        </p:spPr>
        <p:txBody>
          <a:bodyPr>
            <a:normAutofit fontScale="90000"/>
          </a:bodyPr>
          <a:lstStyle/>
          <a:p>
            <a:r>
              <a:rPr lang="en-US" altLang="zh-TW" sz="3600" dirty="0"/>
              <a:t>Backward Propagation to Update w1</a:t>
            </a:r>
            <a:endParaRPr lang="zh-TW" altLang="en-US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22</a:t>
            </a:fld>
            <a:endParaRPr lang="en-US" dirty="0">
              <a:ea typeface="Segoe UI" panose="020B0502040204020203" pitchFamily="34" charset="0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2729559" y="738853"/>
            <a:ext cx="2698175" cy="646331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spcBef>
                <a:spcPct val="0"/>
              </a:spcBef>
              <a:buNone/>
              <a:defRPr sz="3600" b="1">
                <a:solidFill>
                  <a:srgbClr val="53585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b="0" dirty="0"/>
              <a:t>Hidden layer</a:t>
            </a:r>
            <a:endParaRPr lang="zh-TW" altLang="en-US" sz="2000" b="0" dirty="0"/>
          </a:p>
        </p:txBody>
      </p:sp>
      <p:grpSp>
        <p:nvGrpSpPr>
          <p:cNvPr id="73" name="群組 72"/>
          <p:cNvGrpSpPr/>
          <p:nvPr/>
        </p:nvGrpSpPr>
        <p:grpSpPr>
          <a:xfrm>
            <a:off x="5376562" y="1385183"/>
            <a:ext cx="4424283" cy="2356136"/>
            <a:chOff x="2552578" y="1418690"/>
            <a:chExt cx="4981948" cy="2653118"/>
          </a:xfrm>
        </p:grpSpPr>
        <p:grpSp>
          <p:nvGrpSpPr>
            <p:cNvPr id="63" name="群組 62"/>
            <p:cNvGrpSpPr/>
            <p:nvPr/>
          </p:nvGrpSpPr>
          <p:grpSpPr>
            <a:xfrm>
              <a:off x="2552578" y="1418690"/>
              <a:ext cx="4339947" cy="2653118"/>
              <a:chOff x="1205558" y="1496095"/>
              <a:chExt cx="3601075" cy="2201427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2653620" y="1496095"/>
                <a:ext cx="659577" cy="162157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8" name="群組 7"/>
              <p:cNvGrpSpPr/>
              <p:nvPr/>
            </p:nvGrpSpPr>
            <p:grpSpPr>
              <a:xfrm>
                <a:off x="4096926" y="1496095"/>
                <a:ext cx="709707" cy="1621578"/>
                <a:chOff x="1277907" y="2888678"/>
                <a:chExt cx="743875" cy="1699647"/>
              </a:xfrm>
            </p:grpSpPr>
            <p:sp>
              <p:nvSpPr>
                <p:cNvPr id="57" name="矩形 56"/>
                <p:cNvSpPr/>
                <p:nvPr/>
              </p:nvSpPr>
              <p:spPr>
                <a:xfrm>
                  <a:off x="1277907" y="2888678"/>
                  <a:ext cx="743875" cy="1699647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8" name="橢圓 57"/>
                <p:cNvSpPr/>
                <p:nvPr/>
              </p:nvSpPr>
              <p:spPr>
                <a:xfrm>
                  <a:off x="1376378" y="3110187"/>
                  <a:ext cx="544245" cy="54424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9" name="橢圓 58"/>
                <p:cNvSpPr/>
                <p:nvPr/>
              </p:nvSpPr>
              <p:spPr>
                <a:xfrm>
                  <a:off x="1376377" y="3822571"/>
                  <a:ext cx="544245" cy="54424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9" name="直線接點 8"/>
              <p:cNvCxnSpPr>
                <a:stCxn id="45" idx="7"/>
                <a:endCxn id="59" idx="2"/>
              </p:cNvCxnSpPr>
              <p:nvPr/>
            </p:nvCxnSpPr>
            <p:spPr>
              <a:xfrm flipV="1">
                <a:off x="3719247" y="2646716"/>
                <a:ext cx="471626" cy="713407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/>
              <p:cNvCxnSpPr>
                <a:stCxn id="45" idx="7"/>
                <a:endCxn id="58" idx="2"/>
              </p:cNvCxnSpPr>
              <p:nvPr/>
            </p:nvCxnSpPr>
            <p:spPr>
              <a:xfrm flipV="1">
                <a:off x="3719247" y="1967054"/>
                <a:ext cx="471627" cy="1393069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橢圓 10"/>
              <p:cNvSpPr/>
              <p:nvPr/>
            </p:nvSpPr>
            <p:spPr>
              <a:xfrm>
                <a:off x="2725241" y="2383614"/>
                <a:ext cx="519248" cy="51924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2" name="直線接點 11"/>
              <p:cNvCxnSpPr>
                <a:stCxn id="44" idx="7"/>
              </p:cNvCxnSpPr>
              <p:nvPr/>
            </p:nvCxnSpPr>
            <p:spPr>
              <a:xfrm flipV="1">
                <a:off x="2039101" y="2634033"/>
                <a:ext cx="679108" cy="726090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接點 12"/>
              <p:cNvCxnSpPr>
                <a:stCxn id="44" idx="7"/>
                <a:endCxn id="50" idx="2"/>
              </p:cNvCxnSpPr>
              <p:nvPr/>
            </p:nvCxnSpPr>
            <p:spPr>
              <a:xfrm flipV="1">
                <a:off x="2039101" y="1967053"/>
                <a:ext cx="683120" cy="1393070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群組 13"/>
              <p:cNvGrpSpPr/>
              <p:nvPr/>
            </p:nvGrpSpPr>
            <p:grpSpPr>
              <a:xfrm>
                <a:off x="1205558" y="1499576"/>
                <a:ext cx="664332" cy="1618097"/>
                <a:chOff x="1301194" y="2284486"/>
                <a:chExt cx="696315" cy="1695998"/>
              </a:xfrm>
            </p:grpSpPr>
            <p:sp>
              <p:nvSpPr>
                <p:cNvPr id="54" name="矩形 53"/>
                <p:cNvSpPr/>
                <p:nvPr/>
              </p:nvSpPr>
              <p:spPr>
                <a:xfrm>
                  <a:off x="1301194" y="2284486"/>
                  <a:ext cx="696315" cy="169599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5" name="橢圓 54"/>
                <p:cNvSpPr/>
                <p:nvPr/>
              </p:nvSpPr>
              <p:spPr>
                <a:xfrm>
                  <a:off x="1376378" y="2505992"/>
                  <a:ext cx="544246" cy="54424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6" name="橢圓 55"/>
                <p:cNvSpPr/>
                <p:nvPr/>
              </p:nvSpPr>
              <p:spPr>
                <a:xfrm>
                  <a:off x="1376378" y="3214730"/>
                  <a:ext cx="544246" cy="54424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15" name="直線單箭頭接點 14"/>
              <p:cNvCxnSpPr>
                <a:stCxn id="55" idx="6"/>
                <a:endCxn id="50" idx="2"/>
              </p:cNvCxnSpPr>
              <p:nvPr/>
            </p:nvCxnSpPr>
            <p:spPr>
              <a:xfrm flipV="1">
                <a:off x="1796534" y="1967053"/>
                <a:ext cx="925689" cy="34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線單箭頭接點 15"/>
              <p:cNvCxnSpPr>
                <a:stCxn id="55" idx="6"/>
                <a:endCxn id="11" idx="2"/>
              </p:cNvCxnSpPr>
              <p:nvPr/>
            </p:nvCxnSpPr>
            <p:spPr>
              <a:xfrm>
                <a:off x="1796534" y="1970532"/>
                <a:ext cx="928709" cy="6727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線單箭頭接點 16"/>
              <p:cNvCxnSpPr>
                <a:stCxn id="56" idx="6"/>
                <a:endCxn id="11" idx="2"/>
              </p:cNvCxnSpPr>
              <p:nvPr/>
            </p:nvCxnSpPr>
            <p:spPr>
              <a:xfrm flipV="1">
                <a:off x="1796534" y="2643238"/>
                <a:ext cx="928709" cy="34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線單箭頭接點 17"/>
              <p:cNvCxnSpPr>
                <a:stCxn id="50" idx="6"/>
                <a:endCxn id="58" idx="2"/>
              </p:cNvCxnSpPr>
              <p:nvPr/>
            </p:nvCxnSpPr>
            <p:spPr>
              <a:xfrm>
                <a:off x="3241471" y="1967053"/>
                <a:ext cx="949404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線單箭頭接點 18"/>
              <p:cNvCxnSpPr>
                <a:stCxn id="50" idx="6"/>
                <a:endCxn id="59" idx="2"/>
              </p:cNvCxnSpPr>
              <p:nvPr/>
            </p:nvCxnSpPr>
            <p:spPr>
              <a:xfrm>
                <a:off x="3241471" y="1967053"/>
                <a:ext cx="949403" cy="6796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線單箭頭接點 19"/>
              <p:cNvCxnSpPr>
                <a:stCxn id="11" idx="6"/>
                <a:endCxn id="58" idx="2"/>
              </p:cNvCxnSpPr>
              <p:nvPr/>
            </p:nvCxnSpPr>
            <p:spPr>
              <a:xfrm flipV="1">
                <a:off x="3244491" y="1967054"/>
                <a:ext cx="946384" cy="6761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線單箭頭接點 20"/>
              <p:cNvCxnSpPr>
                <a:stCxn id="11" idx="6"/>
                <a:endCxn id="59" idx="2"/>
              </p:cNvCxnSpPr>
              <p:nvPr/>
            </p:nvCxnSpPr>
            <p:spPr>
              <a:xfrm>
                <a:off x="3244491" y="2643238"/>
                <a:ext cx="946383" cy="34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線單箭頭接點 21"/>
              <p:cNvCxnSpPr>
                <a:stCxn id="56" idx="6"/>
                <a:endCxn id="50" idx="2"/>
              </p:cNvCxnSpPr>
              <p:nvPr/>
            </p:nvCxnSpPr>
            <p:spPr>
              <a:xfrm flipV="1">
                <a:off x="1796534" y="1967053"/>
                <a:ext cx="925689" cy="6796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字方塊 22"/>
                  <p:cNvSpPr txBox="1"/>
                  <p:nvPr/>
                </p:nvSpPr>
                <p:spPr>
                  <a:xfrm>
                    <a:off x="1435213" y="1828552"/>
                    <a:ext cx="225620" cy="2588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23" name="文字方塊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5213" y="1828552"/>
                    <a:ext cx="225620" cy="25881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0000" r="-750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字方塊 23"/>
                  <p:cNvSpPr txBox="1"/>
                  <p:nvPr/>
                </p:nvSpPr>
                <p:spPr>
                  <a:xfrm>
                    <a:off x="1435213" y="2504737"/>
                    <a:ext cx="230594" cy="2588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24" name="文字方塊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5213" y="2504737"/>
                    <a:ext cx="230594" cy="25881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1951" r="-4878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字方塊 24"/>
                  <p:cNvSpPr txBox="1"/>
                  <p:nvPr/>
                </p:nvSpPr>
                <p:spPr>
                  <a:xfrm>
                    <a:off x="2858069" y="2504736"/>
                    <a:ext cx="281517" cy="2588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25" name="文字方塊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8069" y="2504736"/>
                    <a:ext cx="281517" cy="25881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8000" r="-4000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字方塊 25"/>
                  <p:cNvSpPr txBox="1"/>
                  <p:nvPr/>
                </p:nvSpPr>
                <p:spPr>
                  <a:xfrm>
                    <a:off x="4335666" y="1828552"/>
                    <a:ext cx="265221" cy="2588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26" name="文字方塊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35666" y="1828552"/>
                    <a:ext cx="265221" cy="25881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0870" r="-4348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文字方塊 26"/>
                  <p:cNvSpPr txBox="1"/>
                  <p:nvPr/>
                </p:nvSpPr>
                <p:spPr>
                  <a:xfrm>
                    <a:off x="4333005" y="2504736"/>
                    <a:ext cx="270194" cy="2588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27" name="文字方塊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33005" y="2504736"/>
                    <a:ext cx="270194" cy="25881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8333" r="-6250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橢圓 43"/>
              <p:cNvSpPr/>
              <p:nvPr/>
            </p:nvSpPr>
            <p:spPr>
              <a:xfrm>
                <a:off x="1701702" y="3302235"/>
                <a:ext cx="395287" cy="39528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5" name="橢圓 44"/>
              <p:cNvSpPr/>
              <p:nvPr/>
            </p:nvSpPr>
            <p:spPr>
              <a:xfrm>
                <a:off x="3381848" y="3302235"/>
                <a:ext cx="395287" cy="39528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文字方塊 45"/>
                  <p:cNvSpPr txBox="1"/>
                  <p:nvPr/>
                </p:nvSpPr>
                <p:spPr>
                  <a:xfrm>
                    <a:off x="1796076" y="3373819"/>
                    <a:ext cx="266719" cy="2588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46" name="文字方塊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6076" y="3373819"/>
                    <a:ext cx="266719" cy="25881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9565" r="-4348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文字方塊 46"/>
                  <p:cNvSpPr txBox="1"/>
                  <p:nvPr/>
                </p:nvSpPr>
                <p:spPr>
                  <a:xfrm>
                    <a:off x="3461423" y="3366524"/>
                    <a:ext cx="271691" cy="2588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47" name="文字方塊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1423" y="3366524"/>
                    <a:ext cx="271691" cy="25881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6667" r="-625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0" name="橢圓 49"/>
              <p:cNvSpPr/>
              <p:nvPr/>
            </p:nvSpPr>
            <p:spPr>
              <a:xfrm>
                <a:off x="2722221" y="1707429"/>
                <a:ext cx="519247" cy="51924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1" name="直線接點 60"/>
              <p:cNvCxnSpPr>
                <a:stCxn id="50" idx="0"/>
                <a:endCxn id="50" idx="4"/>
              </p:cNvCxnSpPr>
              <p:nvPr/>
            </p:nvCxnSpPr>
            <p:spPr>
              <a:xfrm>
                <a:off x="2981845" y="1707429"/>
                <a:ext cx="0" cy="519247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字方塊 61"/>
                <p:cNvSpPr txBox="1"/>
                <p:nvPr/>
              </p:nvSpPr>
              <p:spPr>
                <a:xfrm>
                  <a:off x="4443378" y="1909334"/>
                  <a:ext cx="194280" cy="17328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000" i="1">
                            <a:latin typeface="Cambria Math" panose="02040503050406030204" pitchFamily="18" charset="0"/>
                          </a:rPr>
                          <m:t>𝑛𝑒𝑡</m:t>
                        </m:r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62" name="文字方塊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3378" y="1909334"/>
                  <a:ext cx="194280" cy="173285"/>
                </a:xfrm>
                <a:prstGeom prst="rect">
                  <a:avLst/>
                </a:prstGeom>
                <a:blipFill>
                  <a:blip r:embed="rId9"/>
                  <a:stretch>
                    <a:fillRect l="-24138" r="-27586" b="-8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文字方塊 70"/>
                <p:cNvSpPr txBox="1"/>
                <p:nvPr/>
              </p:nvSpPr>
              <p:spPr>
                <a:xfrm>
                  <a:off x="4752630" y="1909334"/>
                  <a:ext cx="194280" cy="17328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000" i="1">
                            <a:latin typeface="Cambria Math" panose="02040503050406030204" pitchFamily="18" charset="0"/>
                          </a:rPr>
                          <m:t>𝑜𝑢𝑡</m:t>
                        </m:r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71" name="文字方塊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2630" y="1909334"/>
                  <a:ext cx="194280" cy="173285"/>
                </a:xfrm>
                <a:prstGeom prst="rect">
                  <a:avLst/>
                </a:prstGeom>
                <a:blipFill>
                  <a:blip r:embed="rId10"/>
                  <a:stretch>
                    <a:fillRect l="-24138" r="-31034" b="-8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字方塊 67"/>
                <p:cNvSpPr txBox="1"/>
                <p:nvPr/>
              </p:nvSpPr>
              <p:spPr>
                <a:xfrm>
                  <a:off x="7094959" y="1835884"/>
                  <a:ext cx="439567" cy="33870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68" name="文字方塊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4959" y="1835884"/>
                  <a:ext cx="439567" cy="338701"/>
                </a:xfrm>
                <a:prstGeom prst="rect">
                  <a:avLst/>
                </a:prstGeom>
                <a:blipFill>
                  <a:blip r:embed="rId11"/>
                  <a:stretch>
                    <a:fillRect l="-12500" b="-1632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文字方塊 73"/>
                <p:cNvSpPr txBox="1"/>
                <p:nvPr/>
              </p:nvSpPr>
              <p:spPr>
                <a:xfrm>
                  <a:off x="7094959" y="2634285"/>
                  <a:ext cx="439567" cy="33870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4" name="文字方塊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4959" y="2634285"/>
                  <a:ext cx="439567" cy="338701"/>
                </a:xfrm>
                <a:prstGeom prst="rect">
                  <a:avLst/>
                </a:prstGeom>
                <a:blipFill>
                  <a:blip r:embed="rId12"/>
                  <a:stretch>
                    <a:fillRect l="-12500" b="-14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向左箭號 71"/>
            <p:cNvSpPr/>
            <p:nvPr/>
          </p:nvSpPr>
          <p:spPr>
            <a:xfrm>
              <a:off x="5019235" y="1885177"/>
              <a:ext cx="1958674" cy="227338"/>
            </a:xfrm>
            <a:prstGeom prst="leftArrow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向左箭號 78"/>
            <p:cNvSpPr/>
            <p:nvPr/>
          </p:nvSpPr>
          <p:spPr>
            <a:xfrm rot="956717">
              <a:off x="4922748" y="2377010"/>
              <a:ext cx="2098721" cy="227338"/>
            </a:xfrm>
            <a:prstGeom prst="leftArrow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向左箭號 82"/>
            <p:cNvSpPr/>
            <p:nvPr/>
          </p:nvSpPr>
          <p:spPr>
            <a:xfrm>
              <a:off x="4537287" y="1767224"/>
              <a:ext cx="316960" cy="142110"/>
            </a:xfrm>
            <a:prstGeom prst="leftArrow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字方塊 83"/>
                <p:cNvSpPr txBox="1"/>
                <p:nvPr/>
              </p:nvSpPr>
              <p:spPr>
                <a:xfrm>
                  <a:off x="3715231" y="1771379"/>
                  <a:ext cx="248303" cy="20794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84" name="文字方塊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5231" y="1771379"/>
                  <a:ext cx="248303" cy="207942"/>
                </a:xfrm>
                <a:prstGeom prst="rect">
                  <a:avLst/>
                </a:prstGeom>
                <a:blipFill>
                  <a:blip r:embed="rId13"/>
                  <a:stretch>
                    <a:fillRect l="-5405" b="-1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向左箭號 85"/>
            <p:cNvSpPr/>
            <p:nvPr/>
          </p:nvSpPr>
          <p:spPr>
            <a:xfrm>
              <a:off x="3949322" y="1767224"/>
              <a:ext cx="316960" cy="142110"/>
            </a:xfrm>
            <a:prstGeom prst="leftArrow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/>
              <p:cNvSpPr txBox="1"/>
              <p:nvPr/>
            </p:nvSpPr>
            <p:spPr>
              <a:xfrm>
                <a:off x="8460734" y="3342475"/>
                <a:ext cx="1899494" cy="3118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0734" y="3342475"/>
                <a:ext cx="1899494" cy="311880"/>
              </a:xfrm>
              <a:prstGeom prst="rect">
                <a:avLst/>
              </a:prstGeom>
              <a:blipFill>
                <a:blip r:embed="rId14"/>
                <a:stretch>
                  <a:fillRect l="-962" b="-117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2" name="群組 91"/>
          <p:cNvGrpSpPr/>
          <p:nvPr/>
        </p:nvGrpSpPr>
        <p:grpSpPr>
          <a:xfrm>
            <a:off x="2278471" y="1844835"/>
            <a:ext cx="2749880" cy="1153602"/>
            <a:chOff x="752557" y="1611369"/>
            <a:chExt cx="2749880" cy="11536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字方塊 76"/>
                <p:cNvSpPr txBox="1"/>
                <p:nvPr/>
              </p:nvSpPr>
              <p:spPr>
                <a:xfrm>
                  <a:off x="755211" y="1611369"/>
                  <a:ext cx="2747226" cy="4788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𝑡𝑜𝑡𝑎𝑙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TW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𝑡𝑜𝑡𝑎𝑙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US" altLang="zh-TW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num>
                          <m:den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𝑛𝑒𝑡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US" altLang="zh-TW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𝑛𝑒𝑡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num>
                          <m:den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77" name="文字方塊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211" y="1611369"/>
                  <a:ext cx="2747226" cy="478849"/>
                </a:xfrm>
                <a:prstGeom prst="rect">
                  <a:avLst/>
                </a:prstGeom>
                <a:blipFill>
                  <a:blip r:embed="rId15"/>
                  <a:stretch>
                    <a:fillRect l="-887" t="-1282" b="-512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字方塊 86"/>
                <p:cNvSpPr txBox="1"/>
                <p:nvPr/>
              </p:nvSpPr>
              <p:spPr>
                <a:xfrm>
                  <a:off x="752557" y="2286122"/>
                  <a:ext cx="2089931" cy="4788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𝑡𝑜𝑡𝑎𝑙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TW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num>
                          <m:den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TW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</m:num>
                          <m:den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𝑛𝑒𝑡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87" name="文字方塊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557" y="2286122"/>
                  <a:ext cx="2089931" cy="478849"/>
                </a:xfrm>
                <a:prstGeom prst="rect">
                  <a:avLst/>
                </a:prstGeom>
                <a:blipFill>
                  <a:blip r:embed="rId16"/>
                  <a:stretch>
                    <a:fillRect l="-1458" b="-506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直線單箭頭接點 88"/>
            <p:cNvCxnSpPr/>
            <p:nvPr/>
          </p:nvCxnSpPr>
          <p:spPr>
            <a:xfrm flipH="1">
              <a:off x="1299385" y="2051312"/>
              <a:ext cx="498137" cy="31227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3432729" y="4074006"/>
                <a:ext cx="5372753" cy="6157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=0.050149801,  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=−0.018404176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729" y="4074006"/>
                <a:ext cx="5372753" cy="615746"/>
              </a:xfrm>
              <a:prstGeom prst="rect">
                <a:avLst/>
              </a:prstGeom>
              <a:blipFill>
                <a:blip r:embed="rId17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/>
              <p:cNvSpPr txBox="1"/>
              <p:nvPr/>
            </p:nvSpPr>
            <p:spPr>
              <a:xfrm>
                <a:off x="3044576" y="4921033"/>
                <a:ext cx="6198748" cy="478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=0.050149801+</m:t>
                      </m:r>
                      <m:d>
                        <m:d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−0.01</m:t>
                          </m:r>
                          <m:r>
                            <m:rPr>
                              <m:nor/>
                            </m:rPr>
                            <a:rPr lang="en-US" altLang="zh-TW" sz="1400">
                              <a:latin typeface="Cambria Math" panose="02040503050406030204" pitchFamily="18" charset="0"/>
                            </a:rPr>
                            <m:t>8404176</m:t>
                          </m:r>
                          <m:r>
                            <m:rPr>
                              <m:nor/>
                            </m:rPr>
                            <a:rPr lang="zh-TW" altLang="en-US" sz="1400" dirty="0"/>
                            <m:t> </m:t>
                          </m:r>
                        </m:e>
                      </m:d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=0.031745625</m:t>
                      </m:r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60" name="文字方塊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576" y="4921033"/>
                <a:ext cx="6198748" cy="478849"/>
              </a:xfrm>
              <a:prstGeom prst="rect">
                <a:avLst/>
              </a:prstGeom>
              <a:blipFill>
                <a:blip r:embed="rId18"/>
                <a:stretch>
                  <a:fillRect l="-98" r="-98" b="-50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862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標題 1"/>
          <p:cNvSpPr>
            <a:spLocks noGrp="1"/>
          </p:cNvSpPr>
          <p:nvPr>
            <p:ph type="title"/>
          </p:nvPr>
        </p:nvSpPr>
        <p:spPr>
          <a:xfrm>
            <a:off x="2552700" y="85727"/>
            <a:ext cx="7377546" cy="876212"/>
          </a:xfrm>
        </p:spPr>
        <p:txBody>
          <a:bodyPr>
            <a:normAutofit fontScale="90000"/>
          </a:bodyPr>
          <a:lstStyle/>
          <a:p>
            <a:r>
              <a:rPr lang="en-US" altLang="zh-TW" sz="3600" dirty="0"/>
              <a:t>Backward Propagation to Update w1</a:t>
            </a:r>
            <a:endParaRPr lang="zh-TW" altLang="en-US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23</a:t>
            </a:fld>
            <a:endParaRPr lang="en-US" dirty="0">
              <a:ea typeface="Segoe UI" panose="020B0502040204020203" pitchFamily="34" charset="0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2729559" y="738853"/>
            <a:ext cx="2698175" cy="646331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spcBef>
                <a:spcPct val="0"/>
              </a:spcBef>
              <a:buNone/>
              <a:defRPr sz="3600" b="1">
                <a:solidFill>
                  <a:srgbClr val="53585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b="0" dirty="0"/>
              <a:t>Hidden layer</a:t>
            </a:r>
            <a:endParaRPr lang="zh-TW" altLang="en-US" sz="2000" b="0" dirty="0"/>
          </a:p>
        </p:txBody>
      </p:sp>
      <p:grpSp>
        <p:nvGrpSpPr>
          <p:cNvPr id="73" name="群組 72"/>
          <p:cNvGrpSpPr/>
          <p:nvPr/>
        </p:nvGrpSpPr>
        <p:grpSpPr>
          <a:xfrm>
            <a:off x="5376562" y="1385183"/>
            <a:ext cx="4424283" cy="2356136"/>
            <a:chOff x="2552578" y="1418690"/>
            <a:chExt cx="4981948" cy="2653118"/>
          </a:xfrm>
        </p:grpSpPr>
        <p:grpSp>
          <p:nvGrpSpPr>
            <p:cNvPr id="63" name="群組 62"/>
            <p:cNvGrpSpPr/>
            <p:nvPr/>
          </p:nvGrpSpPr>
          <p:grpSpPr>
            <a:xfrm>
              <a:off x="2552578" y="1418690"/>
              <a:ext cx="4339947" cy="2653118"/>
              <a:chOff x="1205558" y="1496095"/>
              <a:chExt cx="3601075" cy="2201427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2653620" y="1496095"/>
                <a:ext cx="659577" cy="162157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8" name="群組 7"/>
              <p:cNvGrpSpPr/>
              <p:nvPr/>
            </p:nvGrpSpPr>
            <p:grpSpPr>
              <a:xfrm>
                <a:off x="4096926" y="1496095"/>
                <a:ext cx="709707" cy="1621578"/>
                <a:chOff x="1277907" y="2888678"/>
                <a:chExt cx="743875" cy="1699647"/>
              </a:xfrm>
            </p:grpSpPr>
            <p:sp>
              <p:nvSpPr>
                <p:cNvPr id="57" name="矩形 56"/>
                <p:cNvSpPr/>
                <p:nvPr/>
              </p:nvSpPr>
              <p:spPr>
                <a:xfrm>
                  <a:off x="1277907" y="2888678"/>
                  <a:ext cx="743875" cy="1699647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8" name="橢圓 57"/>
                <p:cNvSpPr/>
                <p:nvPr/>
              </p:nvSpPr>
              <p:spPr>
                <a:xfrm>
                  <a:off x="1376378" y="3110187"/>
                  <a:ext cx="544245" cy="54424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9" name="橢圓 58"/>
                <p:cNvSpPr/>
                <p:nvPr/>
              </p:nvSpPr>
              <p:spPr>
                <a:xfrm>
                  <a:off x="1376377" y="3822571"/>
                  <a:ext cx="544245" cy="54424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9" name="直線接點 8"/>
              <p:cNvCxnSpPr>
                <a:stCxn id="45" idx="7"/>
                <a:endCxn id="59" idx="2"/>
              </p:cNvCxnSpPr>
              <p:nvPr/>
            </p:nvCxnSpPr>
            <p:spPr>
              <a:xfrm flipV="1">
                <a:off x="3719247" y="2646716"/>
                <a:ext cx="471626" cy="713407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/>
              <p:cNvCxnSpPr>
                <a:stCxn id="45" idx="7"/>
                <a:endCxn id="58" idx="2"/>
              </p:cNvCxnSpPr>
              <p:nvPr/>
            </p:nvCxnSpPr>
            <p:spPr>
              <a:xfrm flipV="1">
                <a:off x="3719247" y="1967054"/>
                <a:ext cx="471627" cy="1393069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橢圓 10"/>
              <p:cNvSpPr/>
              <p:nvPr/>
            </p:nvSpPr>
            <p:spPr>
              <a:xfrm>
                <a:off x="2725241" y="2383614"/>
                <a:ext cx="519248" cy="51924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2" name="直線接點 11"/>
              <p:cNvCxnSpPr>
                <a:stCxn id="44" idx="7"/>
              </p:cNvCxnSpPr>
              <p:nvPr/>
            </p:nvCxnSpPr>
            <p:spPr>
              <a:xfrm flipV="1">
                <a:off x="2039101" y="2634033"/>
                <a:ext cx="679108" cy="726090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接點 12"/>
              <p:cNvCxnSpPr>
                <a:stCxn id="44" idx="7"/>
                <a:endCxn id="50" idx="2"/>
              </p:cNvCxnSpPr>
              <p:nvPr/>
            </p:nvCxnSpPr>
            <p:spPr>
              <a:xfrm flipV="1">
                <a:off x="2039101" y="1967053"/>
                <a:ext cx="683120" cy="1393070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群組 13"/>
              <p:cNvGrpSpPr/>
              <p:nvPr/>
            </p:nvGrpSpPr>
            <p:grpSpPr>
              <a:xfrm>
                <a:off x="1205558" y="1499576"/>
                <a:ext cx="664332" cy="1618097"/>
                <a:chOff x="1301194" y="2284486"/>
                <a:chExt cx="696315" cy="1695998"/>
              </a:xfrm>
            </p:grpSpPr>
            <p:sp>
              <p:nvSpPr>
                <p:cNvPr id="54" name="矩形 53"/>
                <p:cNvSpPr/>
                <p:nvPr/>
              </p:nvSpPr>
              <p:spPr>
                <a:xfrm>
                  <a:off x="1301194" y="2284486"/>
                  <a:ext cx="696315" cy="169599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5" name="橢圓 54"/>
                <p:cNvSpPr/>
                <p:nvPr/>
              </p:nvSpPr>
              <p:spPr>
                <a:xfrm>
                  <a:off x="1376378" y="2505992"/>
                  <a:ext cx="544246" cy="54424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6" name="橢圓 55"/>
                <p:cNvSpPr/>
                <p:nvPr/>
              </p:nvSpPr>
              <p:spPr>
                <a:xfrm>
                  <a:off x="1376378" y="3214730"/>
                  <a:ext cx="544246" cy="54424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15" name="直線單箭頭接點 14"/>
              <p:cNvCxnSpPr>
                <a:stCxn id="55" idx="6"/>
                <a:endCxn id="50" idx="2"/>
              </p:cNvCxnSpPr>
              <p:nvPr/>
            </p:nvCxnSpPr>
            <p:spPr>
              <a:xfrm flipV="1">
                <a:off x="1796534" y="1967053"/>
                <a:ext cx="925689" cy="34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線單箭頭接點 15"/>
              <p:cNvCxnSpPr>
                <a:stCxn id="55" idx="6"/>
                <a:endCxn id="11" idx="2"/>
              </p:cNvCxnSpPr>
              <p:nvPr/>
            </p:nvCxnSpPr>
            <p:spPr>
              <a:xfrm>
                <a:off x="1796534" y="1970532"/>
                <a:ext cx="928709" cy="6727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線單箭頭接點 16"/>
              <p:cNvCxnSpPr>
                <a:stCxn id="56" idx="6"/>
                <a:endCxn id="11" idx="2"/>
              </p:cNvCxnSpPr>
              <p:nvPr/>
            </p:nvCxnSpPr>
            <p:spPr>
              <a:xfrm flipV="1">
                <a:off x="1796534" y="2643238"/>
                <a:ext cx="928709" cy="34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線單箭頭接點 17"/>
              <p:cNvCxnSpPr>
                <a:stCxn id="50" idx="6"/>
                <a:endCxn id="58" idx="2"/>
              </p:cNvCxnSpPr>
              <p:nvPr/>
            </p:nvCxnSpPr>
            <p:spPr>
              <a:xfrm>
                <a:off x="3241471" y="1967053"/>
                <a:ext cx="949404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線單箭頭接點 18"/>
              <p:cNvCxnSpPr>
                <a:stCxn id="50" idx="6"/>
                <a:endCxn id="59" idx="2"/>
              </p:cNvCxnSpPr>
              <p:nvPr/>
            </p:nvCxnSpPr>
            <p:spPr>
              <a:xfrm>
                <a:off x="3241471" y="1967053"/>
                <a:ext cx="949403" cy="6796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線單箭頭接點 19"/>
              <p:cNvCxnSpPr>
                <a:stCxn id="11" idx="6"/>
                <a:endCxn id="58" idx="2"/>
              </p:cNvCxnSpPr>
              <p:nvPr/>
            </p:nvCxnSpPr>
            <p:spPr>
              <a:xfrm flipV="1">
                <a:off x="3244491" y="1967054"/>
                <a:ext cx="946384" cy="6761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線單箭頭接點 20"/>
              <p:cNvCxnSpPr>
                <a:stCxn id="11" idx="6"/>
                <a:endCxn id="59" idx="2"/>
              </p:cNvCxnSpPr>
              <p:nvPr/>
            </p:nvCxnSpPr>
            <p:spPr>
              <a:xfrm>
                <a:off x="3244491" y="2643238"/>
                <a:ext cx="946383" cy="34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線單箭頭接點 21"/>
              <p:cNvCxnSpPr>
                <a:stCxn id="56" idx="6"/>
                <a:endCxn id="50" idx="2"/>
              </p:cNvCxnSpPr>
              <p:nvPr/>
            </p:nvCxnSpPr>
            <p:spPr>
              <a:xfrm flipV="1">
                <a:off x="1796534" y="1967053"/>
                <a:ext cx="925689" cy="6796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字方塊 22"/>
                  <p:cNvSpPr txBox="1"/>
                  <p:nvPr/>
                </p:nvSpPr>
                <p:spPr>
                  <a:xfrm>
                    <a:off x="1435213" y="1828552"/>
                    <a:ext cx="225620" cy="2588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23" name="文字方塊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5213" y="1828552"/>
                    <a:ext cx="225620" cy="25881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0000" r="-750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字方塊 23"/>
                  <p:cNvSpPr txBox="1"/>
                  <p:nvPr/>
                </p:nvSpPr>
                <p:spPr>
                  <a:xfrm>
                    <a:off x="1435213" y="2504737"/>
                    <a:ext cx="230594" cy="2588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24" name="文字方塊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5213" y="2504737"/>
                    <a:ext cx="230594" cy="25881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1951" r="-4878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字方塊 24"/>
                  <p:cNvSpPr txBox="1"/>
                  <p:nvPr/>
                </p:nvSpPr>
                <p:spPr>
                  <a:xfrm>
                    <a:off x="2858069" y="2504736"/>
                    <a:ext cx="281517" cy="2588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25" name="文字方塊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8069" y="2504736"/>
                    <a:ext cx="281517" cy="25881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8000" r="-4000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字方塊 25"/>
                  <p:cNvSpPr txBox="1"/>
                  <p:nvPr/>
                </p:nvSpPr>
                <p:spPr>
                  <a:xfrm>
                    <a:off x="4335666" y="1828552"/>
                    <a:ext cx="265221" cy="2588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26" name="文字方塊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35666" y="1828552"/>
                    <a:ext cx="265221" cy="25881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0870" r="-4348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文字方塊 26"/>
                  <p:cNvSpPr txBox="1"/>
                  <p:nvPr/>
                </p:nvSpPr>
                <p:spPr>
                  <a:xfrm>
                    <a:off x="4333005" y="2504736"/>
                    <a:ext cx="270194" cy="2588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27" name="文字方塊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33005" y="2504736"/>
                    <a:ext cx="270194" cy="25881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8333" r="-6250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橢圓 43"/>
              <p:cNvSpPr/>
              <p:nvPr/>
            </p:nvSpPr>
            <p:spPr>
              <a:xfrm>
                <a:off x="1701702" y="3302235"/>
                <a:ext cx="395287" cy="39528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5" name="橢圓 44"/>
              <p:cNvSpPr/>
              <p:nvPr/>
            </p:nvSpPr>
            <p:spPr>
              <a:xfrm>
                <a:off x="3381848" y="3302235"/>
                <a:ext cx="395287" cy="39528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文字方塊 45"/>
                  <p:cNvSpPr txBox="1"/>
                  <p:nvPr/>
                </p:nvSpPr>
                <p:spPr>
                  <a:xfrm>
                    <a:off x="1796076" y="3373819"/>
                    <a:ext cx="266719" cy="2588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46" name="文字方塊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6076" y="3373819"/>
                    <a:ext cx="266719" cy="25881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9565" r="-4348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文字方塊 46"/>
                  <p:cNvSpPr txBox="1"/>
                  <p:nvPr/>
                </p:nvSpPr>
                <p:spPr>
                  <a:xfrm>
                    <a:off x="3461423" y="3366524"/>
                    <a:ext cx="271691" cy="2588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47" name="文字方塊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1423" y="3366524"/>
                    <a:ext cx="271691" cy="25881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6667" r="-625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0" name="橢圓 49"/>
              <p:cNvSpPr/>
              <p:nvPr/>
            </p:nvSpPr>
            <p:spPr>
              <a:xfrm>
                <a:off x="2722221" y="1707429"/>
                <a:ext cx="519247" cy="51924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1" name="直線接點 60"/>
              <p:cNvCxnSpPr>
                <a:stCxn id="50" idx="0"/>
                <a:endCxn id="50" idx="4"/>
              </p:cNvCxnSpPr>
              <p:nvPr/>
            </p:nvCxnSpPr>
            <p:spPr>
              <a:xfrm>
                <a:off x="2981845" y="1707429"/>
                <a:ext cx="0" cy="519247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字方塊 61"/>
                <p:cNvSpPr txBox="1"/>
                <p:nvPr/>
              </p:nvSpPr>
              <p:spPr>
                <a:xfrm>
                  <a:off x="4443378" y="1909334"/>
                  <a:ext cx="194280" cy="17328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000" i="1">
                            <a:latin typeface="Cambria Math" panose="02040503050406030204" pitchFamily="18" charset="0"/>
                          </a:rPr>
                          <m:t>𝑛𝑒𝑡</m:t>
                        </m:r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62" name="文字方塊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3378" y="1909334"/>
                  <a:ext cx="194280" cy="173285"/>
                </a:xfrm>
                <a:prstGeom prst="rect">
                  <a:avLst/>
                </a:prstGeom>
                <a:blipFill>
                  <a:blip r:embed="rId9"/>
                  <a:stretch>
                    <a:fillRect l="-24138" r="-27586" b="-8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文字方塊 70"/>
                <p:cNvSpPr txBox="1"/>
                <p:nvPr/>
              </p:nvSpPr>
              <p:spPr>
                <a:xfrm>
                  <a:off x="4752630" y="1909334"/>
                  <a:ext cx="194280" cy="17328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000" i="1">
                            <a:latin typeface="Cambria Math" panose="02040503050406030204" pitchFamily="18" charset="0"/>
                          </a:rPr>
                          <m:t>𝑜𝑢𝑡</m:t>
                        </m:r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71" name="文字方塊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2630" y="1909334"/>
                  <a:ext cx="194280" cy="173285"/>
                </a:xfrm>
                <a:prstGeom prst="rect">
                  <a:avLst/>
                </a:prstGeom>
                <a:blipFill>
                  <a:blip r:embed="rId10"/>
                  <a:stretch>
                    <a:fillRect l="-24138" r="-31034" b="-8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字方塊 67"/>
                <p:cNvSpPr txBox="1"/>
                <p:nvPr/>
              </p:nvSpPr>
              <p:spPr>
                <a:xfrm>
                  <a:off x="7094959" y="1835884"/>
                  <a:ext cx="439567" cy="33870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68" name="文字方塊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4959" y="1835884"/>
                  <a:ext cx="439567" cy="338701"/>
                </a:xfrm>
                <a:prstGeom prst="rect">
                  <a:avLst/>
                </a:prstGeom>
                <a:blipFill>
                  <a:blip r:embed="rId11"/>
                  <a:stretch>
                    <a:fillRect l="-12500" b="-1632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文字方塊 73"/>
                <p:cNvSpPr txBox="1"/>
                <p:nvPr/>
              </p:nvSpPr>
              <p:spPr>
                <a:xfrm>
                  <a:off x="7094959" y="2634285"/>
                  <a:ext cx="439567" cy="33870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4" name="文字方塊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4959" y="2634285"/>
                  <a:ext cx="439567" cy="338701"/>
                </a:xfrm>
                <a:prstGeom prst="rect">
                  <a:avLst/>
                </a:prstGeom>
                <a:blipFill>
                  <a:blip r:embed="rId12"/>
                  <a:stretch>
                    <a:fillRect l="-12500" b="-14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向左箭號 71"/>
            <p:cNvSpPr/>
            <p:nvPr/>
          </p:nvSpPr>
          <p:spPr>
            <a:xfrm>
              <a:off x="5019235" y="1885177"/>
              <a:ext cx="1958674" cy="227338"/>
            </a:xfrm>
            <a:prstGeom prst="leftArrow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向左箭號 78"/>
            <p:cNvSpPr/>
            <p:nvPr/>
          </p:nvSpPr>
          <p:spPr>
            <a:xfrm rot="956717">
              <a:off x="4922748" y="2377010"/>
              <a:ext cx="2098721" cy="227338"/>
            </a:xfrm>
            <a:prstGeom prst="leftArrow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向左箭號 82"/>
            <p:cNvSpPr/>
            <p:nvPr/>
          </p:nvSpPr>
          <p:spPr>
            <a:xfrm>
              <a:off x="4537287" y="1767224"/>
              <a:ext cx="316960" cy="142110"/>
            </a:xfrm>
            <a:prstGeom prst="leftArrow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字方塊 83"/>
                <p:cNvSpPr txBox="1"/>
                <p:nvPr/>
              </p:nvSpPr>
              <p:spPr>
                <a:xfrm>
                  <a:off x="3715231" y="1771379"/>
                  <a:ext cx="248303" cy="20794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84" name="文字方塊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5231" y="1771379"/>
                  <a:ext cx="248303" cy="207942"/>
                </a:xfrm>
                <a:prstGeom prst="rect">
                  <a:avLst/>
                </a:prstGeom>
                <a:blipFill>
                  <a:blip r:embed="rId13"/>
                  <a:stretch>
                    <a:fillRect l="-5405" b="-1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向左箭號 85"/>
            <p:cNvSpPr/>
            <p:nvPr/>
          </p:nvSpPr>
          <p:spPr>
            <a:xfrm>
              <a:off x="3949322" y="1767224"/>
              <a:ext cx="316960" cy="142110"/>
            </a:xfrm>
            <a:prstGeom prst="leftArrow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/>
              <p:cNvSpPr txBox="1"/>
              <p:nvPr/>
            </p:nvSpPr>
            <p:spPr>
              <a:xfrm>
                <a:off x="8460734" y="3342475"/>
                <a:ext cx="1899494" cy="3118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0734" y="3342475"/>
                <a:ext cx="1899494" cy="311880"/>
              </a:xfrm>
              <a:prstGeom prst="rect">
                <a:avLst/>
              </a:prstGeom>
              <a:blipFill>
                <a:blip r:embed="rId14"/>
                <a:stretch>
                  <a:fillRect l="-962" b="-117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/>
              <p:cNvSpPr txBox="1"/>
              <p:nvPr/>
            </p:nvSpPr>
            <p:spPr>
              <a:xfrm>
                <a:off x="2296257" y="2252979"/>
                <a:ext cx="2747226" cy="478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77" name="文字方塊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257" y="2252979"/>
                <a:ext cx="2747226" cy="478849"/>
              </a:xfrm>
              <a:prstGeom prst="rect">
                <a:avLst/>
              </a:prstGeom>
              <a:blipFill>
                <a:blip r:embed="rId15"/>
                <a:stretch>
                  <a:fillRect l="-1111" t="-1282" b="-51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矩形 63"/>
          <p:cNvSpPr/>
          <p:nvPr/>
        </p:nvSpPr>
        <p:spPr>
          <a:xfrm>
            <a:off x="3795087" y="2163821"/>
            <a:ext cx="529512" cy="68588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5069802" y="4038267"/>
                <a:ext cx="2035557" cy="5384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𝑛𝑒𝑡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02" y="4038267"/>
                <a:ext cx="2035557" cy="53848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3061730" y="4783873"/>
                <a:ext cx="6588535" cy="892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=0.613962657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1−0.613962657</m:t>
                          </m:r>
                          <m:r>
                            <m:rPr>
                              <m:nor/>
                            </m:rPr>
                            <a:rPr lang="zh-TW" altLang="en-US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           =0.237012513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730" y="4783873"/>
                <a:ext cx="6588535" cy="892745"/>
              </a:xfrm>
              <a:prstGeom prst="rect">
                <a:avLst/>
              </a:prstGeom>
              <a:blipFill>
                <a:blip r:embed="rId17"/>
                <a:stretch>
                  <a:fillRect b="-34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896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標題 1"/>
          <p:cNvSpPr>
            <a:spLocks noGrp="1"/>
          </p:cNvSpPr>
          <p:nvPr>
            <p:ph type="title"/>
          </p:nvPr>
        </p:nvSpPr>
        <p:spPr>
          <a:xfrm>
            <a:off x="2552700" y="85727"/>
            <a:ext cx="7377546" cy="876212"/>
          </a:xfrm>
        </p:spPr>
        <p:txBody>
          <a:bodyPr>
            <a:normAutofit fontScale="90000"/>
          </a:bodyPr>
          <a:lstStyle/>
          <a:p>
            <a:r>
              <a:rPr lang="en-US" altLang="zh-TW" sz="3600" dirty="0"/>
              <a:t>Backward Propagation to Update w1</a:t>
            </a:r>
            <a:endParaRPr lang="zh-TW" altLang="en-US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24</a:t>
            </a:fld>
            <a:endParaRPr lang="en-US" dirty="0">
              <a:ea typeface="Segoe UI" panose="020B0502040204020203" pitchFamily="34" charset="0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2729559" y="738853"/>
            <a:ext cx="2698175" cy="646331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spcBef>
                <a:spcPct val="0"/>
              </a:spcBef>
              <a:buNone/>
              <a:defRPr sz="3600" b="1">
                <a:solidFill>
                  <a:srgbClr val="53585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b="0" dirty="0"/>
              <a:t>Hidden layer</a:t>
            </a:r>
            <a:endParaRPr lang="zh-TW" altLang="en-US" sz="2000" b="0" dirty="0"/>
          </a:p>
        </p:txBody>
      </p:sp>
      <p:grpSp>
        <p:nvGrpSpPr>
          <p:cNvPr id="73" name="群組 72"/>
          <p:cNvGrpSpPr/>
          <p:nvPr/>
        </p:nvGrpSpPr>
        <p:grpSpPr>
          <a:xfrm>
            <a:off x="5376562" y="1385183"/>
            <a:ext cx="4424283" cy="2356136"/>
            <a:chOff x="2552578" y="1418690"/>
            <a:chExt cx="4981948" cy="2653118"/>
          </a:xfrm>
        </p:grpSpPr>
        <p:grpSp>
          <p:nvGrpSpPr>
            <p:cNvPr id="63" name="群組 62"/>
            <p:cNvGrpSpPr/>
            <p:nvPr/>
          </p:nvGrpSpPr>
          <p:grpSpPr>
            <a:xfrm>
              <a:off x="2552578" y="1418690"/>
              <a:ext cx="4339947" cy="2653118"/>
              <a:chOff x="1205558" y="1496095"/>
              <a:chExt cx="3601075" cy="2201427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2653620" y="1496095"/>
                <a:ext cx="659577" cy="162157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8" name="群組 7"/>
              <p:cNvGrpSpPr/>
              <p:nvPr/>
            </p:nvGrpSpPr>
            <p:grpSpPr>
              <a:xfrm>
                <a:off x="4096926" y="1496095"/>
                <a:ext cx="709707" cy="1621578"/>
                <a:chOff x="1277907" y="2888678"/>
                <a:chExt cx="743875" cy="1699647"/>
              </a:xfrm>
            </p:grpSpPr>
            <p:sp>
              <p:nvSpPr>
                <p:cNvPr id="57" name="矩形 56"/>
                <p:cNvSpPr/>
                <p:nvPr/>
              </p:nvSpPr>
              <p:spPr>
                <a:xfrm>
                  <a:off x="1277907" y="2888678"/>
                  <a:ext cx="743875" cy="1699647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8" name="橢圓 57"/>
                <p:cNvSpPr/>
                <p:nvPr/>
              </p:nvSpPr>
              <p:spPr>
                <a:xfrm>
                  <a:off x="1376378" y="3110187"/>
                  <a:ext cx="544245" cy="54424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9" name="橢圓 58"/>
                <p:cNvSpPr/>
                <p:nvPr/>
              </p:nvSpPr>
              <p:spPr>
                <a:xfrm>
                  <a:off x="1376377" y="3822571"/>
                  <a:ext cx="544245" cy="54424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9" name="直線接點 8"/>
              <p:cNvCxnSpPr>
                <a:stCxn id="45" idx="7"/>
                <a:endCxn id="59" idx="2"/>
              </p:cNvCxnSpPr>
              <p:nvPr/>
            </p:nvCxnSpPr>
            <p:spPr>
              <a:xfrm flipV="1">
                <a:off x="3719247" y="2646716"/>
                <a:ext cx="471626" cy="713407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/>
              <p:cNvCxnSpPr>
                <a:stCxn id="45" idx="7"/>
                <a:endCxn id="58" idx="2"/>
              </p:cNvCxnSpPr>
              <p:nvPr/>
            </p:nvCxnSpPr>
            <p:spPr>
              <a:xfrm flipV="1">
                <a:off x="3719247" y="1967054"/>
                <a:ext cx="471627" cy="1393069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橢圓 10"/>
              <p:cNvSpPr/>
              <p:nvPr/>
            </p:nvSpPr>
            <p:spPr>
              <a:xfrm>
                <a:off x="2725241" y="2383614"/>
                <a:ext cx="519248" cy="51924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2" name="直線接點 11"/>
              <p:cNvCxnSpPr>
                <a:stCxn id="44" idx="7"/>
              </p:cNvCxnSpPr>
              <p:nvPr/>
            </p:nvCxnSpPr>
            <p:spPr>
              <a:xfrm flipV="1">
                <a:off x="2039101" y="2634033"/>
                <a:ext cx="679108" cy="726090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接點 12"/>
              <p:cNvCxnSpPr>
                <a:stCxn id="44" idx="7"/>
                <a:endCxn id="50" idx="2"/>
              </p:cNvCxnSpPr>
              <p:nvPr/>
            </p:nvCxnSpPr>
            <p:spPr>
              <a:xfrm flipV="1">
                <a:off x="2039101" y="1967053"/>
                <a:ext cx="683120" cy="1393070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群組 13"/>
              <p:cNvGrpSpPr/>
              <p:nvPr/>
            </p:nvGrpSpPr>
            <p:grpSpPr>
              <a:xfrm>
                <a:off x="1205558" y="1499576"/>
                <a:ext cx="664332" cy="1618097"/>
                <a:chOff x="1301194" y="2284486"/>
                <a:chExt cx="696315" cy="1695998"/>
              </a:xfrm>
            </p:grpSpPr>
            <p:sp>
              <p:nvSpPr>
                <p:cNvPr id="54" name="矩形 53"/>
                <p:cNvSpPr/>
                <p:nvPr/>
              </p:nvSpPr>
              <p:spPr>
                <a:xfrm>
                  <a:off x="1301194" y="2284486"/>
                  <a:ext cx="696315" cy="169599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5" name="橢圓 54"/>
                <p:cNvSpPr/>
                <p:nvPr/>
              </p:nvSpPr>
              <p:spPr>
                <a:xfrm>
                  <a:off x="1376378" y="2505992"/>
                  <a:ext cx="544246" cy="54424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6" name="橢圓 55"/>
                <p:cNvSpPr/>
                <p:nvPr/>
              </p:nvSpPr>
              <p:spPr>
                <a:xfrm>
                  <a:off x="1376378" y="3214730"/>
                  <a:ext cx="544246" cy="54424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15" name="直線單箭頭接點 14"/>
              <p:cNvCxnSpPr>
                <a:stCxn id="55" idx="6"/>
                <a:endCxn id="50" idx="2"/>
              </p:cNvCxnSpPr>
              <p:nvPr/>
            </p:nvCxnSpPr>
            <p:spPr>
              <a:xfrm flipV="1">
                <a:off x="1796534" y="1967053"/>
                <a:ext cx="925689" cy="34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線單箭頭接點 15"/>
              <p:cNvCxnSpPr>
                <a:stCxn id="55" idx="6"/>
                <a:endCxn id="11" idx="2"/>
              </p:cNvCxnSpPr>
              <p:nvPr/>
            </p:nvCxnSpPr>
            <p:spPr>
              <a:xfrm>
                <a:off x="1796534" y="1970532"/>
                <a:ext cx="928709" cy="6727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線單箭頭接點 16"/>
              <p:cNvCxnSpPr>
                <a:stCxn id="56" idx="6"/>
                <a:endCxn id="11" idx="2"/>
              </p:cNvCxnSpPr>
              <p:nvPr/>
            </p:nvCxnSpPr>
            <p:spPr>
              <a:xfrm flipV="1">
                <a:off x="1796534" y="2643238"/>
                <a:ext cx="928709" cy="34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線單箭頭接點 17"/>
              <p:cNvCxnSpPr>
                <a:stCxn id="50" idx="6"/>
                <a:endCxn id="58" idx="2"/>
              </p:cNvCxnSpPr>
              <p:nvPr/>
            </p:nvCxnSpPr>
            <p:spPr>
              <a:xfrm>
                <a:off x="3241471" y="1967053"/>
                <a:ext cx="949404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線單箭頭接點 18"/>
              <p:cNvCxnSpPr>
                <a:stCxn id="50" idx="6"/>
                <a:endCxn id="59" idx="2"/>
              </p:cNvCxnSpPr>
              <p:nvPr/>
            </p:nvCxnSpPr>
            <p:spPr>
              <a:xfrm>
                <a:off x="3241471" y="1967053"/>
                <a:ext cx="949403" cy="6796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線單箭頭接點 19"/>
              <p:cNvCxnSpPr>
                <a:stCxn id="11" idx="6"/>
                <a:endCxn id="58" idx="2"/>
              </p:cNvCxnSpPr>
              <p:nvPr/>
            </p:nvCxnSpPr>
            <p:spPr>
              <a:xfrm flipV="1">
                <a:off x="3244491" y="1967054"/>
                <a:ext cx="946384" cy="6761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線單箭頭接點 20"/>
              <p:cNvCxnSpPr>
                <a:stCxn id="11" idx="6"/>
                <a:endCxn id="59" idx="2"/>
              </p:cNvCxnSpPr>
              <p:nvPr/>
            </p:nvCxnSpPr>
            <p:spPr>
              <a:xfrm>
                <a:off x="3244491" y="2643238"/>
                <a:ext cx="946383" cy="34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線單箭頭接點 21"/>
              <p:cNvCxnSpPr>
                <a:stCxn id="56" idx="6"/>
                <a:endCxn id="50" idx="2"/>
              </p:cNvCxnSpPr>
              <p:nvPr/>
            </p:nvCxnSpPr>
            <p:spPr>
              <a:xfrm flipV="1">
                <a:off x="1796534" y="1967053"/>
                <a:ext cx="925689" cy="6796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字方塊 22"/>
                  <p:cNvSpPr txBox="1"/>
                  <p:nvPr/>
                </p:nvSpPr>
                <p:spPr>
                  <a:xfrm>
                    <a:off x="1435213" y="1828552"/>
                    <a:ext cx="225620" cy="2588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23" name="文字方塊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5213" y="1828552"/>
                    <a:ext cx="225620" cy="25881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000" r="-750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字方塊 23"/>
                  <p:cNvSpPr txBox="1"/>
                  <p:nvPr/>
                </p:nvSpPr>
                <p:spPr>
                  <a:xfrm>
                    <a:off x="1435213" y="2504737"/>
                    <a:ext cx="230594" cy="2588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24" name="文字方塊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5213" y="2504737"/>
                    <a:ext cx="230594" cy="25881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1951" r="-4878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字方塊 24"/>
                  <p:cNvSpPr txBox="1"/>
                  <p:nvPr/>
                </p:nvSpPr>
                <p:spPr>
                  <a:xfrm>
                    <a:off x="2858069" y="2504736"/>
                    <a:ext cx="281517" cy="2588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25" name="文字方塊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8069" y="2504736"/>
                    <a:ext cx="281517" cy="25881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8000" r="-4000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字方塊 25"/>
                  <p:cNvSpPr txBox="1"/>
                  <p:nvPr/>
                </p:nvSpPr>
                <p:spPr>
                  <a:xfrm>
                    <a:off x="4335666" y="1828552"/>
                    <a:ext cx="265221" cy="2588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26" name="文字方塊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35666" y="1828552"/>
                    <a:ext cx="265221" cy="25881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0870" r="-4348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文字方塊 26"/>
                  <p:cNvSpPr txBox="1"/>
                  <p:nvPr/>
                </p:nvSpPr>
                <p:spPr>
                  <a:xfrm>
                    <a:off x="4333005" y="2504736"/>
                    <a:ext cx="270194" cy="2588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27" name="文字方塊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33005" y="2504736"/>
                    <a:ext cx="270194" cy="25881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8333" r="-6250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橢圓 43"/>
              <p:cNvSpPr/>
              <p:nvPr/>
            </p:nvSpPr>
            <p:spPr>
              <a:xfrm>
                <a:off x="1701702" y="3302235"/>
                <a:ext cx="395287" cy="39528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5" name="橢圓 44"/>
              <p:cNvSpPr/>
              <p:nvPr/>
            </p:nvSpPr>
            <p:spPr>
              <a:xfrm>
                <a:off x="3381848" y="3302235"/>
                <a:ext cx="395287" cy="39528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文字方塊 45"/>
                  <p:cNvSpPr txBox="1"/>
                  <p:nvPr/>
                </p:nvSpPr>
                <p:spPr>
                  <a:xfrm>
                    <a:off x="1796076" y="3373819"/>
                    <a:ext cx="266719" cy="2588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46" name="文字方塊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6076" y="3373819"/>
                    <a:ext cx="266719" cy="25881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9565" r="-4348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文字方塊 46"/>
                  <p:cNvSpPr txBox="1"/>
                  <p:nvPr/>
                </p:nvSpPr>
                <p:spPr>
                  <a:xfrm>
                    <a:off x="3461423" y="3366524"/>
                    <a:ext cx="271691" cy="2588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47" name="文字方塊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1423" y="3366524"/>
                    <a:ext cx="271691" cy="25881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6667" r="-625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0" name="橢圓 49"/>
              <p:cNvSpPr/>
              <p:nvPr/>
            </p:nvSpPr>
            <p:spPr>
              <a:xfrm>
                <a:off x="2722221" y="1707429"/>
                <a:ext cx="519247" cy="51924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1" name="直線接點 60"/>
              <p:cNvCxnSpPr>
                <a:stCxn id="50" idx="0"/>
                <a:endCxn id="50" idx="4"/>
              </p:cNvCxnSpPr>
              <p:nvPr/>
            </p:nvCxnSpPr>
            <p:spPr>
              <a:xfrm>
                <a:off x="2981845" y="1707429"/>
                <a:ext cx="0" cy="519247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字方塊 61"/>
                <p:cNvSpPr txBox="1"/>
                <p:nvPr/>
              </p:nvSpPr>
              <p:spPr>
                <a:xfrm>
                  <a:off x="4443378" y="1909334"/>
                  <a:ext cx="194280" cy="17328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000" i="1">
                            <a:latin typeface="Cambria Math" panose="02040503050406030204" pitchFamily="18" charset="0"/>
                          </a:rPr>
                          <m:t>𝑛𝑒𝑡</m:t>
                        </m:r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62" name="文字方塊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3378" y="1909334"/>
                  <a:ext cx="194280" cy="173285"/>
                </a:xfrm>
                <a:prstGeom prst="rect">
                  <a:avLst/>
                </a:prstGeom>
                <a:blipFill>
                  <a:blip r:embed="rId10"/>
                  <a:stretch>
                    <a:fillRect l="-24138" r="-27586" b="-8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文字方塊 70"/>
                <p:cNvSpPr txBox="1"/>
                <p:nvPr/>
              </p:nvSpPr>
              <p:spPr>
                <a:xfrm>
                  <a:off x="4752630" y="1909334"/>
                  <a:ext cx="194280" cy="17328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000" i="1">
                            <a:latin typeface="Cambria Math" panose="02040503050406030204" pitchFamily="18" charset="0"/>
                          </a:rPr>
                          <m:t>𝑜𝑢𝑡</m:t>
                        </m:r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71" name="文字方塊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2630" y="1909334"/>
                  <a:ext cx="194280" cy="173285"/>
                </a:xfrm>
                <a:prstGeom prst="rect">
                  <a:avLst/>
                </a:prstGeom>
                <a:blipFill>
                  <a:blip r:embed="rId11"/>
                  <a:stretch>
                    <a:fillRect l="-24138" r="-31034" b="-8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字方塊 67"/>
                <p:cNvSpPr txBox="1"/>
                <p:nvPr/>
              </p:nvSpPr>
              <p:spPr>
                <a:xfrm>
                  <a:off x="7094959" y="1835884"/>
                  <a:ext cx="439567" cy="33870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68" name="文字方塊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4959" y="1835884"/>
                  <a:ext cx="439567" cy="338701"/>
                </a:xfrm>
                <a:prstGeom prst="rect">
                  <a:avLst/>
                </a:prstGeom>
                <a:blipFill>
                  <a:blip r:embed="rId12"/>
                  <a:stretch>
                    <a:fillRect l="-12500" b="-1632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文字方塊 73"/>
                <p:cNvSpPr txBox="1"/>
                <p:nvPr/>
              </p:nvSpPr>
              <p:spPr>
                <a:xfrm>
                  <a:off x="7094959" y="2634285"/>
                  <a:ext cx="439567" cy="33870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4" name="文字方塊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4959" y="2634285"/>
                  <a:ext cx="439567" cy="338701"/>
                </a:xfrm>
                <a:prstGeom prst="rect">
                  <a:avLst/>
                </a:prstGeom>
                <a:blipFill>
                  <a:blip r:embed="rId13"/>
                  <a:stretch>
                    <a:fillRect l="-12500" b="-14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向左箭號 71"/>
            <p:cNvSpPr/>
            <p:nvPr/>
          </p:nvSpPr>
          <p:spPr>
            <a:xfrm>
              <a:off x="5019235" y="1885177"/>
              <a:ext cx="1958674" cy="227338"/>
            </a:xfrm>
            <a:prstGeom prst="leftArrow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向左箭號 78"/>
            <p:cNvSpPr/>
            <p:nvPr/>
          </p:nvSpPr>
          <p:spPr>
            <a:xfrm rot="956717">
              <a:off x="4922748" y="2377010"/>
              <a:ext cx="2098721" cy="227338"/>
            </a:xfrm>
            <a:prstGeom prst="leftArrow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向左箭號 82"/>
            <p:cNvSpPr/>
            <p:nvPr/>
          </p:nvSpPr>
          <p:spPr>
            <a:xfrm>
              <a:off x="4537287" y="1767224"/>
              <a:ext cx="316960" cy="142110"/>
            </a:xfrm>
            <a:prstGeom prst="leftArrow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字方塊 83"/>
                <p:cNvSpPr txBox="1"/>
                <p:nvPr/>
              </p:nvSpPr>
              <p:spPr>
                <a:xfrm>
                  <a:off x="3715231" y="1771379"/>
                  <a:ext cx="248303" cy="20794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84" name="文字方塊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5231" y="1771379"/>
                  <a:ext cx="248303" cy="207942"/>
                </a:xfrm>
                <a:prstGeom prst="rect">
                  <a:avLst/>
                </a:prstGeom>
                <a:blipFill>
                  <a:blip r:embed="rId14"/>
                  <a:stretch>
                    <a:fillRect l="-5405" b="-1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向左箭號 85"/>
            <p:cNvSpPr/>
            <p:nvPr/>
          </p:nvSpPr>
          <p:spPr>
            <a:xfrm>
              <a:off x="3949322" y="1767224"/>
              <a:ext cx="316960" cy="142110"/>
            </a:xfrm>
            <a:prstGeom prst="leftArrow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/>
              <p:cNvSpPr txBox="1"/>
              <p:nvPr/>
            </p:nvSpPr>
            <p:spPr>
              <a:xfrm>
                <a:off x="8460734" y="3342475"/>
                <a:ext cx="1899494" cy="3118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0734" y="3342475"/>
                <a:ext cx="1899494" cy="311880"/>
              </a:xfrm>
              <a:prstGeom prst="rect">
                <a:avLst/>
              </a:prstGeom>
              <a:blipFill>
                <a:blip r:embed="rId15"/>
                <a:stretch>
                  <a:fillRect l="-962" b="-117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/>
              <p:cNvSpPr txBox="1"/>
              <p:nvPr/>
            </p:nvSpPr>
            <p:spPr>
              <a:xfrm>
                <a:off x="2296257" y="2252979"/>
                <a:ext cx="2747226" cy="478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77" name="文字方塊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257" y="2252979"/>
                <a:ext cx="2747226" cy="478849"/>
              </a:xfrm>
              <a:prstGeom prst="rect">
                <a:avLst/>
              </a:prstGeom>
              <a:blipFill>
                <a:blip r:embed="rId16"/>
                <a:stretch>
                  <a:fillRect l="-1111" t="-1282" b="-51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矩形 63"/>
          <p:cNvSpPr/>
          <p:nvPr/>
        </p:nvSpPr>
        <p:spPr>
          <a:xfrm>
            <a:off x="4480127" y="2149458"/>
            <a:ext cx="529512" cy="68588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4480127" y="4307507"/>
                <a:ext cx="3337260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𝑛𝑒𝑡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127" y="4307507"/>
                <a:ext cx="3337260" cy="300788"/>
              </a:xfrm>
              <a:prstGeom prst="rect">
                <a:avLst/>
              </a:prstGeom>
              <a:blipFill>
                <a:blip r:embed="rId17"/>
                <a:stretch>
                  <a:fillRect l="-914" r="-1097" b="-1632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5145698" y="4803759"/>
                <a:ext cx="1818575" cy="581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698" y="4803759"/>
                <a:ext cx="1818575" cy="581441"/>
              </a:xfrm>
              <a:prstGeom prst="rect">
                <a:avLst/>
              </a:prstGeom>
              <a:blipFill>
                <a:blip r:embed="rId18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45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標題 1"/>
          <p:cNvSpPr>
            <a:spLocks noGrp="1"/>
          </p:cNvSpPr>
          <p:nvPr>
            <p:ph type="title"/>
          </p:nvPr>
        </p:nvSpPr>
        <p:spPr>
          <a:xfrm>
            <a:off x="2552700" y="85727"/>
            <a:ext cx="7377546" cy="876212"/>
          </a:xfrm>
        </p:spPr>
        <p:txBody>
          <a:bodyPr>
            <a:normAutofit fontScale="90000"/>
          </a:bodyPr>
          <a:lstStyle/>
          <a:p>
            <a:r>
              <a:rPr lang="en-US" altLang="zh-TW" sz="3600" dirty="0"/>
              <a:t>Backward Propagation to Update w1</a:t>
            </a:r>
            <a:endParaRPr lang="zh-TW" altLang="en-US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25</a:t>
            </a:fld>
            <a:endParaRPr lang="en-US" dirty="0">
              <a:ea typeface="Segoe UI" panose="020B0502040204020203" pitchFamily="34" charset="0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2729559" y="738853"/>
            <a:ext cx="2698175" cy="646331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spcBef>
                <a:spcPct val="0"/>
              </a:spcBef>
              <a:buNone/>
              <a:defRPr sz="3600" b="1">
                <a:solidFill>
                  <a:srgbClr val="53585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b="0" dirty="0"/>
              <a:t>Hidden layer</a:t>
            </a:r>
            <a:endParaRPr lang="zh-TW" altLang="en-US" sz="20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/>
              <p:cNvSpPr txBox="1"/>
              <p:nvPr/>
            </p:nvSpPr>
            <p:spPr>
              <a:xfrm>
                <a:off x="4381735" y="1680151"/>
                <a:ext cx="3534044" cy="6157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7" name="文字方塊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735" y="1680151"/>
                <a:ext cx="3534044" cy="6157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矩形 59"/>
          <p:cNvSpPr/>
          <p:nvPr/>
        </p:nvSpPr>
        <p:spPr>
          <a:xfrm>
            <a:off x="4381735" y="1635215"/>
            <a:ext cx="763962" cy="68588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3041753" y="2571136"/>
                <a:ext cx="6085769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=0.031745625∗0.237012513∗0.1=0.000752411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753" y="2571136"/>
                <a:ext cx="6085769" cy="5720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3771353" y="3223040"/>
                <a:ext cx="4245521" cy="11260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                         =0.04−0.5∗0.000752411</m:t>
                      </m:r>
                    </m:oMath>
                  </m:oMathPara>
                </a14:m>
                <a:endParaRPr lang="en-US" altLang="zh-TW" dirty="0"/>
              </a:p>
              <a:p>
                <a:r>
                  <a:rPr lang="en-US" altLang="zh-TW" dirty="0"/>
                  <a:t>                     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=0.039623795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353" y="3223040"/>
                <a:ext cx="4245521" cy="1126014"/>
              </a:xfrm>
              <a:prstGeom prst="rect">
                <a:avLst/>
              </a:prstGeom>
              <a:blipFill>
                <a:blip r:embed="rId4"/>
                <a:stretch>
                  <a:fillRect r="-431" b="-27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/>
              <p:cNvSpPr txBox="1"/>
              <p:nvPr/>
            </p:nvSpPr>
            <p:spPr>
              <a:xfrm>
                <a:off x="4763716" y="4457382"/>
                <a:ext cx="2011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=0.118118973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7" name="文字方塊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716" y="4457382"/>
                <a:ext cx="2011320" cy="276999"/>
              </a:xfrm>
              <a:prstGeom prst="rect">
                <a:avLst/>
              </a:prstGeom>
              <a:blipFill>
                <a:blip r:embed="rId5"/>
                <a:stretch>
                  <a:fillRect l="-909" r="-2424" b="-217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/>
              <p:cNvSpPr txBox="1"/>
              <p:nvPr/>
            </p:nvSpPr>
            <p:spPr>
              <a:xfrm>
                <a:off x="4763716" y="4842708"/>
                <a:ext cx="2011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=0.159635010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9" name="文字方塊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716" y="4842708"/>
                <a:ext cx="2011320" cy="276999"/>
              </a:xfrm>
              <a:prstGeom prst="rect">
                <a:avLst/>
              </a:prstGeom>
              <a:blipFill>
                <a:blip r:embed="rId6"/>
                <a:stretch>
                  <a:fillRect l="-909" r="-2424" b="-195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/>
              <p:cNvSpPr txBox="1"/>
              <p:nvPr/>
            </p:nvSpPr>
            <p:spPr>
              <a:xfrm>
                <a:off x="4763716" y="5228034"/>
                <a:ext cx="2011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=0.078175051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0" name="文字方塊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716" y="5228034"/>
                <a:ext cx="2011320" cy="276999"/>
              </a:xfrm>
              <a:prstGeom prst="rect">
                <a:avLst/>
              </a:prstGeom>
              <a:blipFill>
                <a:blip r:embed="rId7"/>
                <a:stretch>
                  <a:fillRect l="-909" r="-2424" b="-222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439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Gradient </a:t>
            </a:r>
            <a:r>
              <a:rPr lang="en-US" altLang="zh-TW" sz="3200" dirty="0" smtClean="0"/>
              <a:t>Vanishing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Update weight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/>
              <a:t>Gradient </a:t>
            </a:r>
            <a:r>
              <a:rPr lang="en-US" altLang="zh-TW" dirty="0" smtClean="0"/>
              <a:t>Vanishing</a:t>
            </a:r>
          </a:p>
          <a:p>
            <a:pPr lvl="1"/>
            <a:r>
              <a:rPr lang="en-US" altLang="zh-TW" dirty="0"/>
              <a:t>Derivative </a:t>
            </a:r>
            <a:r>
              <a:rPr lang="en-US" altLang="zh-TW" dirty="0" smtClean="0"/>
              <a:t>of sigmoid is lower than 0.25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26</a:t>
            </a:fld>
            <a:endParaRPr lang="en-US" dirty="0">
              <a:ea typeface="Segoe UI" panose="020B0502040204020203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217" y="1544825"/>
            <a:ext cx="3600953" cy="270547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1942286" y="2155179"/>
                <a:ext cx="2447400" cy="6660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286" y="2155179"/>
                <a:ext cx="2447400" cy="6660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3499256" y="2168773"/>
            <a:ext cx="767943" cy="66171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4267199" y="2497394"/>
            <a:ext cx="491614" cy="108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738120" y="2159406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Gradient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/>
              <p:cNvSpPr txBox="1"/>
              <p:nvPr/>
            </p:nvSpPr>
            <p:spPr>
              <a:xfrm>
                <a:off x="2021993" y="2943537"/>
                <a:ext cx="3514552" cy="6157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1400" dirty="0"/>
              </a:p>
            </p:txBody>
          </p:sp>
        </mc:Choice>
        <mc:Fallback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993" y="2943537"/>
                <a:ext cx="3514552" cy="6157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3883226" y="2897564"/>
            <a:ext cx="767943" cy="756960"/>
          </a:xfrm>
          <a:prstGeom prst="rect">
            <a:avLst/>
          </a:prstGeom>
          <a:noFill/>
          <a:ln w="2222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3687551" y="3623180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activation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168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Gradient Vanishing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Use </a:t>
            </a:r>
            <a:r>
              <a:rPr lang="en-US" altLang="zh-TW" sz="2400" dirty="0" err="1" smtClean="0"/>
              <a:t>Relu</a:t>
            </a:r>
            <a:r>
              <a:rPr lang="en-US" altLang="zh-TW" sz="2400" dirty="0" smtClean="0"/>
              <a:t> as Activation function (after Derivation only 0 or 1)</a:t>
            </a:r>
          </a:p>
          <a:p>
            <a:r>
              <a:rPr lang="en-US" altLang="zh-TW" sz="2400" dirty="0" smtClean="0"/>
              <a:t>Small Layers</a:t>
            </a:r>
          </a:p>
          <a:p>
            <a:r>
              <a:rPr lang="en-US" altLang="zh-TW" sz="2400" dirty="0" smtClean="0"/>
              <a:t>Redesign </a:t>
            </a:r>
            <a:r>
              <a:rPr lang="en-US" altLang="zh-TW" sz="2400" dirty="0"/>
              <a:t>the network </a:t>
            </a:r>
            <a:r>
              <a:rPr lang="en-US" altLang="zh-TW" sz="2400" dirty="0" smtClean="0"/>
              <a:t>structure</a:t>
            </a:r>
          </a:p>
          <a:p>
            <a:pPr lvl="1"/>
            <a:r>
              <a:rPr lang="en-US" altLang="zh-TW" sz="2099" dirty="0" err="1" smtClean="0"/>
              <a:t>ResNet</a:t>
            </a:r>
            <a:r>
              <a:rPr lang="en-US" altLang="zh-TW" sz="2099" dirty="0" smtClean="0"/>
              <a:t> or others</a:t>
            </a:r>
          </a:p>
          <a:p>
            <a:r>
              <a:rPr lang="en-US" altLang="zh-TW" sz="2400" dirty="0" smtClean="0"/>
              <a:t>Do not use deep learning</a:t>
            </a:r>
            <a:endParaRPr lang="en-US" altLang="zh-TW" sz="2400" dirty="0"/>
          </a:p>
          <a:p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27</a:t>
            </a:fld>
            <a:endParaRPr lang="en-US" dirty="0">
              <a:ea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72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How to Design </a:t>
            </a:r>
            <a:r>
              <a:rPr lang="en-US" altLang="zh-TW" dirty="0"/>
              <a:t>A</a:t>
            </a:r>
            <a:r>
              <a:rPr lang="en-US" altLang="zh-TW" dirty="0" smtClean="0"/>
              <a:t> Good Neural Network Model</a:t>
            </a:r>
            <a:endParaRPr lang="zh-TW" altLang="en-US" dirty="0"/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524001" y="787401"/>
            <a:ext cx="709613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28</a:t>
            </a:fld>
            <a:endParaRPr lang="en-US" dirty="0">
              <a:ea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25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Hyper Parameters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Dimensions</a:t>
            </a:r>
          </a:p>
          <a:p>
            <a:pPr lvl="1"/>
            <a:r>
              <a:rPr lang="en-US" altLang="zh-TW" dirty="0" smtClean="0"/>
              <a:t>The number of neurons in each layer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Can be different </a:t>
            </a:r>
            <a:r>
              <a:rPr lang="en-US" altLang="zh-TW" dirty="0" smtClean="0"/>
              <a:t>in each layer</a:t>
            </a:r>
          </a:p>
          <a:p>
            <a:r>
              <a:rPr lang="en-US" altLang="zh-TW" dirty="0" smtClean="0"/>
              <a:t>Numbers of layers</a:t>
            </a:r>
          </a:p>
          <a:p>
            <a:pPr lvl="1"/>
            <a:r>
              <a:rPr lang="en-US" altLang="zh-TW" dirty="0" smtClean="0"/>
              <a:t>How depth is your model</a:t>
            </a:r>
          </a:p>
          <a:p>
            <a:r>
              <a:rPr lang="en-US" altLang="zh-TW" dirty="0" smtClean="0"/>
              <a:t>Activation function</a:t>
            </a:r>
          </a:p>
          <a:p>
            <a:pPr lvl="1"/>
            <a:r>
              <a:rPr lang="en-US" altLang="zh-TW" dirty="0" smtClean="0"/>
              <a:t>Linear: </a:t>
            </a:r>
            <a:r>
              <a:rPr lang="en-US" altLang="zh-TW" dirty="0" err="1" smtClean="0"/>
              <a:t>ReLu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Non-linear: Sigmoid, </a:t>
            </a:r>
            <a:r>
              <a:rPr lang="en-US" altLang="zh-TW" dirty="0" err="1" smtClean="0"/>
              <a:t>tanh</a:t>
            </a:r>
            <a:endParaRPr lang="en-US" altLang="zh-TW" dirty="0" smtClean="0"/>
          </a:p>
          <a:p>
            <a:r>
              <a:rPr lang="en-US" altLang="zh-TW" dirty="0" smtClean="0"/>
              <a:t>The bias in each layer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29</a:t>
            </a:fld>
            <a:endParaRPr lang="en-US" dirty="0">
              <a:ea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51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</a:t>
            </a:r>
            <a:r>
              <a:rPr lang="en-US" altLang="zh-TW" dirty="0" smtClean="0"/>
              <a:t>Brief </a:t>
            </a:r>
            <a:r>
              <a:rPr lang="en-US" altLang="zh-TW" dirty="0"/>
              <a:t>E</a:t>
            </a:r>
            <a:r>
              <a:rPr lang="en-US" altLang="zh-TW" dirty="0" smtClean="0"/>
              <a:t>xample </a:t>
            </a:r>
            <a:r>
              <a:rPr lang="en-US" altLang="zh-TW" dirty="0"/>
              <a:t>of Neural Networks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3</a:t>
            </a:fld>
            <a:endParaRPr lang="en-US" dirty="0">
              <a:ea typeface="Segoe UI" panose="020B0502040204020203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742836"/>
              </p:ext>
            </p:extLst>
          </p:nvPr>
        </p:nvGraphicFramePr>
        <p:xfrm>
          <a:off x="2394006" y="2830881"/>
          <a:ext cx="1668970" cy="1645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97">
                  <a:extLst>
                    <a:ext uri="{9D8B030D-6E8A-4147-A177-3AD203B41FA5}">
                      <a16:colId xmlns:a16="http://schemas.microsoft.com/office/drawing/2014/main" val="2109530148"/>
                    </a:ext>
                  </a:extLst>
                </a:gridCol>
                <a:gridCol w="166897">
                  <a:extLst>
                    <a:ext uri="{9D8B030D-6E8A-4147-A177-3AD203B41FA5}">
                      <a16:colId xmlns:a16="http://schemas.microsoft.com/office/drawing/2014/main" val="137224222"/>
                    </a:ext>
                  </a:extLst>
                </a:gridCol>
                <a:gridCol w="166897">
                  <a:extLst>
                    <a:ext uri="{9D8B030D-6E8A-4147-A177-3AD203B41FA5}">
                      <a16:colId xmlns:a16="http://schemas.microsoft.com/office/drawing/2014/main" val="2009197532"/>
                    </a:ext>
                  </a:extLst>
                </a:gridCol>
                <a:gridCol w="166897">
                  <a:extLst>
                    <a:ext uri="{9D8B030D-6E8A-4147-A177-3AD203B41FA5}">
                      <a16:colId xmlns:a16="http://schemas.microsoft.com/office/drawing/2014/main" val="1316071514"/>
                    </a:ext>
                  </a:extLst>
                </a:gridCol>
                <a:gridCol w="166897">
                  <a:extLst>
                    <a:ext uri="{9D8B030D-6E8A-4147-A177-3AD203B41FA5}">
                      <a16:colId xmlns:a16="http://schemas.microsoft.com/office/drawing/2014/main" val="4152959502"/>
                    </a:ext>
                  </a:extLst>
                </a:gridCol>
                <a:gridCol w="166897">
                  <a:extLst>
                    <a:ext uri="{9D8B030D-6E8A-4147-A177-3AD203B41FA5}">
                      <a16:colId xmlns:a16="http://schemas.microsoft.com/office/drawing/2014/main" val="2957666439"/>
                    </a:ext>
                  </a:extLst>
                </a:gridCol>
                <a:gridCol w="166897">
                  <a:extLst>
                    <a:ext uri="{9D8B030D-6E8A-4147-A177-3AD203B41FA5}">
                      <a16:colId xmlns:a16="http://schemas.microsoft.com/office/drawing/2014/main" val="923810150"/>
                    </a:ext>
                  </a:extLst>
                </a:gridCol>
                <a:gridCol w="166897">
                  <a:extLst>
                    <a:ext uri="{9D8B030D-6E8A-4147-A177-3AD203B41FA5}">
                      <a16:colId xmlns:a16="http://schemas.microsoft.com/office/drawing/2014/main" val="3051564519"/>
                    </a:ext>
                  </a:extLst>
                </a:gridCol>
                <a:gridCol w="166897">
                  <a:extLst>
                    <a:ext uri="{9D8B030D-6E8A-4147-A177-3AD203B41FA5}">
                      <a16:colId xmlns:a16="http://schemas.microsoft.com/office/drawing/2014/main" val="4280908886"/>
                    </a:ext>
                  </a:extLst>
                </a:gridCol>
                <a:gridCol w="166897">
                  <a:extLst>
                    <a:ext uri="{9D8B030D-6E8A-4147-A177-3AD203B41FA5}">
                      <a16:colId xmlns:a16="http://schemas.microsoft.com/office/drawing/2014/main" val="457943849"/>
                    </a:ext>
                  </a:extLst>
                </a:gridCol>
              </a:tblGrid>
              <a:tr h="205716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2288" marR="42288" marT="21145" marB="2114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2288" marR="42288" marT="21145" marB="2114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2288" marR="42288" marT="21145" marB="2114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2288" marR="42288" marT="21145" marB="2114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2288" marR="42288" marT="21145" marB="2114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2288" marR="42288" marT="21145" marB="2114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2288" marR="42288" marT="21145" marB="2114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 marL="42288" marR="42288" marT="21145" marB="2114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2288" marR="42288" marT="21145" marB="2114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 marL="42288" marR="42288" marT="21145" marB="2114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675450"/>
                  </a:ext>
                </a:extLst>
              </a:tr>
              <a:tr h="205716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2288" marR="42288" marT="21145" marB="2114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2288" marR="42288" marT="21145" marB="2114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2288" marR="42288" marT="21145" marB="2114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2288" marR="42288" marT="21145" marB="2114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2288" marR="42288" marT="21145" marB="2114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 marL="42288" marR="42288" marT="21145" marB="2114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2288" marR="42288" marT="21145" marB="2114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2288" marR="42288" marT="21145" marB="2114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 marL="42288" marR="42288" marT="21145" marB="2114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 marL="42288" marR="42288" marT="21145" marB="2114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239500"/>
                  </a:ext>
                </a:extLst>
              </a:tr>
              <a:tr h="205716"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 marL="42288" marR="42288" marT="21145" marB="2114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 marL="42288" marR="42288" marT="21145" marB="2114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2288" marR="42288" marT="21145" marB="2114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2288" marR="42288" marT="21145" marB="2114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2288" marR="42288" marT="21145" marB="2114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2288" marR="42288" marT="21145" marB="2114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2288" marR="42288" marT="21145" marB="2114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 marL="42288" marR="42288" marT="21145" marB="2114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 marL="42288" marR="42288" marT="21145" marB="2114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 marL="42288" marR="42288" marT="21145" marB="2114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689898"/>
                  </a:ext>
                </a:extLst>
              </a:tr>
              <a:tr h="205716"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 marL="42288" marR="42288" marT="21145" marB="2114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 marL="42288" marR="42288" marT="21145" marB="2114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2288" marR="42288" marT="21145" marB="2114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2288" marR="42288" marT="21145" marB="2114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2288" marR="42288" marT="21145" marB="2114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2288" marR="42288" marT="21145" marB="2114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2288" marR="42288" marT="21145" marB="2114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2288" marR="42288" marT="21145" marB="2114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 marL="42288" marR="42288" marT="21145" marB="2114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 marL="42288" marR="42288" marT="21145" marB="2114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526403"/>
                  </a:ext>
                </a:extLst>
              </a:tr>
              <a:tr h="205716"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 marL="42288" marR="42288" marT="21145" marB="2114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 marL="42288" marR="42288" marT="21145" marB="2114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2288" marR="42288" marT="21145" marB="2114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2288" marR="42288" marT="21145" marB="2114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 marL="42288" marR="42288" marT="21145" marB="2114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2288" marR="42288" marT="21145" marB="2114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2288" marR="42288" marT="21145" marB="2114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2288" marR="42288" marT="21145" marB="2114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 marL="42288" marR="42288" marT="21145" marB="2114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 marL="42288" marR="42288" marT="21145" marB="2114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85193"/>
                  </a:ext>
                </a:extLst>
              </a:tr>
              <a:tr h="205716"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 marL="42288" marR="42288" marT="21145" marB="2114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2288" marR="42288" marT="21145" marB="2114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2288" marR="42288" marT="21145" marB="2114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2288" marR="42288" marT="21145" marB="2114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 marL="42288" marR="42288" marT="21145" marB="2114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2288" marR="42288" marT="21145" marB="2114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2288" marR="42288" marT="21145" marB="2114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2288" marR="42288" marT="21145" marB="2114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 marL="42288" marR="42288" marT="21145" marB="2114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 marL="42288" marR="42288" marT="21145" marB="2114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670010"/>
                  </a:ext>
                </a:extLst>
              </a:tr>
              <a:tr h="205716"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 marL="42288" marR="42288" marT="21145" marB="2114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2288" marR="42288" marT="21145" marB="2114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2288" marR="42288" marT="21145" marB="2114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2288" marR="42288" marT="21145" marB="2114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 marL="42288" marR="42288" marT="21145" marB="2114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 marL="42288" marR="42288" marT="21145" marB="2114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2288" marR="42288" marT="21145" marB="2114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2288" marR="42288" marT="21145" marB="2114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2288" marR="42288" marT="21145" marB="2114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 marL="42288" marR="42288" marT="21145" marB="2114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836054"/>
                  </a:ext>
                </a:extLst>
              </a:tr>
              <a:tr h="205716"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 marL="42288" marR="42288" marT="21145" marB="2114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 marL="42288" marR="42288" marT="21145" marB="2114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2288" marR="42288" marT="21145" marB="2114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2288" marR="42288" marT="21145" marB="2114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2288" marR="42288" marT="21145" marB="2114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2288" marR="42288" marT="21145" marB="2114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2288" marR="42288" marT="21145" marB="2114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2288" marR="42288" marT="21145" marB="2114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2288" marR="42288" marT="21145" marB="2114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42288" marR="42288" marT="21145" marB="2114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38257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 flipH="1">
                <a:off x="4295712" y="1756748"/>
                <a:ext cx="555976" cy="36760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TW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TW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TW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TW" dirty="0"/>
              </a:p>
              <a:p>
                <a:pPr algn="ctr"/>
                <a:r>
                  <a:rPr lang="en-US" altLang="zh-TW" dirty="0"/>
                  <a:t>.</a:t>
                </a:r>
              </a:p>
              <a:p>
                <a:pPr algn="ctr"/>
                <a:r>
                  <a:rPr lang="en-US" altLang="zh-TW" dirty="0"/>
                  <a:t>.</a:t>
                </a:r>
              </a:p>
              <a:p>
                <a:pPr algn="ctr"/>
                <a:r>
                  <a:rPr lang="en-US" altLang="zh-TW" dirty="0"/>
                  <a:t>.</a:t>
                </a:r>
              </a:p>
              <a:p>
                <a:pPr algn="ctr"/>
                <a:r>
                  <a:rPr lang="en-US" altLang="zh-TW" dirty="0"/>
                  <a:t>.</a:t>
                </a:r>
              </a:p>
              <a:p>
                <a:pPr algn="ctr"/>
                <a:r>
                  <a:rPr lang="en-US" altLang="zh-TW" dirty="0"/>
                  <a:t>.</a:t>
                </a:r>
              </a:p>
              <a:p>
                <a:pPr algn="ctr"/>
                <a:r>
                  <a:rPr lang="en-US" altLang="zh-TW" dirty="0"/>
                  <a:t>.</a:t>
                </a:r>
              </a:p>
              <a:p>
                <a:pPr algn="ctr"/>
                <a:r>
                  <a:rPr lang="en-US" altLang="zh-TW" dirty="0"/>
                  <a:t>.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256</m:t>
                          </m:r>
                        </m:sub>
                      </m:sSub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295712" y="1756748"/>
                <a:ext cx="555976" cy="3676065"/>
              </a:xfrm>
              <a:prstGeom prst="rect">
                <a:avLst/>
              </a:prstGeom>
              <a:blipFill>
                <a:blip r:embed="rId2"/>
                <a:stretch>
                  <a:fillRect r="-10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群組 73"/>
          <p:cNvGrpSpPr/>
          <p:nvPr/>
        </p:nvGrpSpPr>
        <p:grpSpPr>
          <a:xfrm>
            <a:off x="4963613" y="2805637"/>
            <a:ext cx="3054836" cy="1706769"/>
            <a:chOff x="3681992" y="3330518"/>
            <a:chExt cx="2294650" cy="1181887"/>
          </a:xfrm>
        </p:grpSpPr>
        <p:grpSp>
          <p:nvGrpSpPr>
            <p:cNvPr id="10" name="群組 9"/>
            <p:cNvGrpSpPr/>
            <p:nvPr/>
          </p:nvGrpSpPr>
          <p:grpSpPr>
            <a:xfrm>
              <a:off x="3681992" y="3490844"/>
              <a:ext cx="368294" cy="864834"/>
              <a:chOff x="1103904" y="2206090"/>
              <a:chExt cx="1094305" cy="2569668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1103904" y="2206090"/>
                <a:ext cx="1094305" cy="256966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59" name="橢圓 58"/>
              <p:cNvSpPr/>
              <p:nvPr/>
            </p:nvSpPr>
            <p:spPr>
              <a:xfrm>
                <a:off x="1376378" y="2505992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60" name="橢圓 59"/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61" name="橢圓 60"/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</p:grpSp>
        <p:grpSp>
          <p:nvGrpSpPr>
            <p:cNvPr id="11" name="群組 10"/>
            <p:cNvGrpSpPr/>
            <p:nvPr/>
          </p:nvGrpSpPr>
          <p:grpSpPr>
            <a:xfrm>
              <a:off x="4215412" y="3331377"/>
              <a:ext cx="368294" cy="1181028"/>
              <a:chOff x="2280284" y="1729715"/>
              <a:chExt cx="1094305" cy="3509170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2280284" y="1729715"/>
                <a:ext cx="1094305" cy="350917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53" name="橢圓 52"/>
              <p:cNvSpPr/>
              <p:nvPr/>
            </p:nvSpPr>
            <p:spPr>
              <a:xfrm>
                <a:off x="2555314" y="2581700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54" name="橢圓 53"/>
              <p:cNvSpPr/>
              <p:nvPr/>
            </p:nvSpPr>
            <p:spPr>
              <a:xfrm>
                <a:off x="2555314" y="3212177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55" name="橢圓 54"/>
              <p:cNvSpPr/>
              <p:nvPr/>
            </p:nvSpPr>
            <p:spPr>
              <a:xfrm>
                <a:off x="2555314" y="3842654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56" name="橢圓 55"/>
              <p:cNvSpPr/>
              <p:nvPr/>
            </p:nvSpPr>
            <p:spPr>
              <a:xfrm>
                <a:off x="2555314" y="4473131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57" name="橢圓 56"/>
              <p:cNvSpPr/>
              <p:nvPr/>
            </p:nvSpPr>
            <p:spPr>
              <a:xfrm>
                <a:off x="2555314" y="1951223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</p:grpSp>
        <p:grpSp>
          <p:nvGrpSpPr>
            <p:cNvPr id="12" name="群組 11"/>
            <p:cNvGrpSpPr/>
            <p:nvPr/>
          </p:nvGrpSpPr>
          <p:grpSpPr>
            <a:xfrm>
              <a:off x="5080844" y="3330518"/>
              <a:ext cx="368294" cy="1181028"/>
              <a:chOff x="2280284" y="1729715"/>
              <a:chExt cx="1094305" cy="3509170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2280284" y="1729715"/>
                <a:ext cx="1094305" cy="350917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47" name="橢圓 46"/>
              <p:cNvSpPr/>
              <p:nvPr/>
            </p:nvSpPr>
            <p:spPr>
              <a:xfrm>
                <a:off x="2555314" y="2581700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48" name="橢圓 47"/>
              <p:cNvSpPr/>
              <p:nvPr/>
            </p:nvSpPr>
            <p:spPr>
              <a:xfrm>
                <a:off x="2555314" y="3212177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49" name="橢圓 48"/>
              <p:cNvSpPr/>
              <p:nvPr/>
            </p:nvSpPr>
            <p:spPr>
              <a:xfrm>
                <a:off x="2555314" y="3842654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50" name="橢圓 49"/>
              <p:cNvSpPr/>
              <p:nvPr/>
            </p:nvSpPr>
            <p:spPr>
              <a:xfrm>
                <a:off x="2555314" y="4473131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51" name="橢圓 50"/>
              <p:cNvSpPr/>
              <p:nvPr/>
            </p:nvSpPr>
            <p:spPr>
              <a:xfrm>
                <a:off x="2555314" y="1951223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</p:grpSp>
        <p:sp>
          <p:nvSpPr>
            <p:cNvPr id="13" name="文字方塊 12"/>
            <p:cNvSpPr txBox="1"/>
            <p:nvPr/>
          </p:nvSpPr>
          <p:spPr>
            <a:xfrm>
              <a:off x="4606976" y="3674506"/>
              <a:ext cx="357858" cy="40493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zh-TW" sz="3200" dirty="0"/>
                <a:t>…</a:t>
              </a:r>
              <a:endParaRPr lang="zh-TW" altLang="en-US" sz="3200" dirty="0"/>
            </a:p>
          </p:txBody>
        </p:sp>
        <p:grpSp>
          <p:nvGrpSpPr>
            <p:cNvPr id="14" name="群組 13"/>
            <p:cNvGrpSpPr/>
            <p:nvPr/>
          </p:nvGrpSpPr>
          <p:grpSpPr>
            <a:xfrm>
              <a:off x="5608348" y="3612784"/>
              <a:ext cx="368294" cy="635106"/>
              <a:chOff x="1103904" y="2888678"/>
              <a:chExt cx="1094305" cy="1887080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1103904" y="2888678"/>
                <a:ext cx="1094305" cy="188708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43" name="橢圓 42"/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44" name="橢圓 43"/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</p:grpSp>
        <p:cxnSp>
          <p:nvCxnSpPr>
            <p:cNvPr id="17" name="直線單箭頭接點 16"/>
            <p:cNvCxnSpPr>
              <a:stCxn id="59" idx="6"/>
              <a:endCxn id="57" idx="2"/>
            </p:cNvCxnSpPr>
            <p:nvPr/>
          </p:nvCxnSpPr>
          <p:spPr>
            <a:xfrm flipV="1">
              <a:off x="3956863" y="3497511"/>
              <a:ext cx="351112" cy="185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單箭頭接點 17"/>
            <p:cNvCxnSpPr>
              <a:stCxn id="59" idx="6"/>
              <a:endCxn id="53" idx="2"/>
            </p:cNvCxnSpPr>
            <p:nvPr/>
          </p:nvCxnSpPr>
          <p:spPr>
            <a:xfrm>
              <a:off x="3956863" y="3683362"/>
              <a:ext cx="351112" cy="263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>
              <a:stCxn id="59" idx="6"/>
              <a:endCxn id="54" idx="2"/>
            </p:cNvCxnSpPr>
            <p:nvPr/>
          </p:nvCxnSpPr>
          <p:spPr>
            <a:xfrm>
              <a:off x="3956863" y="3683362"/>
              <a:ext cx="351112" cy="2385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>
              <a:endCxn id="55" idx="2"/>
            </p:cNvCxnSpPr>
            <p:nvPr/>
          </p:nvCxnSpPr>
          <p:spPr>
            <a:xfrm>
              <a:off x="3963158" y="3689353"/>
              <a:ext cx="344817" cy="4447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單箭頭接點 20"/>
            <p:cNvCxnSpPr>
              <a:stCxn id="59" idx="6"/>
              <a:endCxn id="56" idx="2"/>
            </p:cNvCxnSpPr>
            <p:nvPr/>
          </p:nvCxnSpPr>
          <p:spPr>
            <a:xfrm>
              <a:off x="3956863" y="3683362"/>
              <a:ext cx="351112" cy="6629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單箭頭接點 21"/>
            <p:cNvCxnSpPr>
              <a:stCxn id="60" idx="6"/>
              <a:endCxn id="57" idx="2"/>
            </p:cNvCxnSpPr>
            <p:nvPr/>
          </p:nvCxnSpPr>
          <p:spPr>
            <a:xfrm flipV="1">
              <a:off x="3956863" y="3497511"/>
              <a:ext cx="351112" cy="4243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>
              <a:stCxn id="60" idx="6"/>
              <a:endCxn id="53" idx="2"/>
            </p:cNvCxnSpPr>
            <p:nvPr/>
          </p:nvCxnSpPr>
          <p:spPr>
            <a:xfrm flipV="1">
              <a:off x="3956863" y="3709701"/>
              <a:ext cx="351112" cy="2121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>
              <a:stCxn id="60" idx="6"/>
              <a:endCxn id="54" idx="2"/>
            </p:cNvCxnSpPr>
            <p:nvPr/>
          </p:nvCxnSpPr>
          <p:spPr>
            <a:xfrm>
              <a:off x="3956863" y="3921891"/>
              <a:ext cx="3511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>
              <a:endCxn id="55" idx="2"/>
            </p:cNvCxnSpPr>
            <p:nvPr/>
          </p:nvCxnSpPr>
          <p:spPr>
            <a:xfrm>
              <a:off x="3963158" y="3930337"/>
              <a:ext cx="344817" cy="2037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單箭頭接點 25"/>
            <p:cNvCxnSpPr>
              <a:endCxn id="56" idx="2"/>
            </p:cNvCxnSpPr>
            <p:nvPr/>
          </p:nvCxnSpPr>
          <p:spPr>
            <a:xfrm>
              <a:off x="3967061" y="3928558"/>
              <a:ext cx="340914" cy="4177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單箭頭接點 26"/>
            <p:cNvCxnSpPr>
              <a:stCxn id="61" idx="6"/>
              <a:endCxn id="57" idx="2"/>
            </p:cNvCxnSpPr>
            <p:nvPr/>
          </p:nvCxnSpPr>
          <p:spPr>
            <a:xfrm flipV="1">
              <a:off x="3956863" y="3497511"/>
              <a:ext cx="351112" cy="6629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單箭頭接點 27"/>
            <p:cNvCxnSpPr>
              <a:stCxn id="61" idx="6"/>
              <a:endCxn id="53" idx="2"/>
            </p:cNvCxnSpPr>
            <p:nvPr/>
          </p:nvCxnSpPr>
          <p:spPr>
            <a:xfrm flipV="1">
              <a:off x="3956863" y="3709701"/>
              <a:ext cx="351112" cy="4507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單箭頭接點 28"/>
            <p:cNvCxnSpPr>
              <a:endCxn id="54" idx="2"/>
            </p:cNvCxnSpPr>
            <p:nvPr/>
          </p:nvCxnSpPr>
          <p:spPr>
            <a:xfrm flipV="1">
              <a:off x="3967061" y="3921891"/>
              <a:ext cx="340914" cy="2410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單箭頭接點 29"/>
            <p:cNvCxnSpPr>
              <a:stCxn id="61" idx="6"/>
              <a:endCxn id="55" idx="2"/>
            </p:cNvCxnSpPr>
            <p:nvPr/>
          </p:nvCxnSpPr>
          <p:spPr>
            <a:xfrm flipV="1">
              <a:off x="3956863" y="4134081"/>
              <a:ext cx="351112" cy="263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單箭頭接點 30"/>
            <p:cNvCxnSpPr>
              <a:stCxn id="61" idx="6"/>
              <a:endCxn id="56" idx="2"/>
            </p:cNvCxnSpPr>
            <p:nvPr/>
          </p:nvCxnSpPr>
          <p:spPr>
            <a:xfrm>
              <a:off x="3956863" y="4160420"/>
              <a:ext cx="351112" cy="185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單箭頭接點 31"/>
            <p:cNvCxnSpPr>
              <a:stCxn id="51" idx="6"/>
              <a:endCxn id="43" idx="2"/>
            </p:cNvCxnSpPr>
            <p:nvPr/>
          </p:nvCxnSpPr>
          <p:spPr>
            <a:xfrm>
              <a:off x="5356575" y="3496652"/>
              <a:ext cx="343476" cy="3174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單箭頭接點 32"/>
            <p:cNvCxnSpPr>
              <a:stCxn id="47" idx="6"/>
              <a:endCxn id="43" idx="2"/>
            </p:cNvCxnSpPr>
            <p:nvPr/>
          </p:nvCxnSpPr>
          <p:spPr>
            <a:xfrm>
              <a:off x="5356575" y="3708842"/>
              <a:ext cx="343476" cy="1052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單箭頭接點 33"/>
            <p:cNvCxnSpPr>
              <a:stCxn id="48" idx="6"/>
              <a:endCxn id="43" idx="2"/>
            </p:cNvCxnSpPr>
            <p:nvPr/>
          </p:nvCxnSpPr>
          <p:spPr>
            <a:xfrm flipV="1">
              <a:off x="5356575" y="3814103"/>
              <a:ext cx="343476" cy="1069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單箭頭接點 34"/>
            <p:cNvCxnSpPr>
              <a:stCxn id="49" idx="6"/>
              <a:endCxn id="43" idx="2"/>
            </p:cNvCxnSpPr>
            <p:nvPr/>
          </p:nvCxnSpPr>
          <p:spPr>
            <a:xfrm flipV="1">
              <a:off x="5356575" y="3814103"/>
              <a:ext cx="343476" cy="319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單箭頭接點 35"/>
            <p:cNvCxnSpPr>
              <a:stCxn id="50" idx="6"/>
              <a:endCxn id="43" idx="2"/>
            </p:cNvCxnSpPr>
            <p:nvPr/>
          </p:nvCxnSpPr>
          <p:spPr>
            <a:xfrm flipV="1">
              <a:off x="5356575" y="3814103"/>
              <a:ext cx="343476" cy="5313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單箭頭接點 36"/>
            <p:cNvCxnSpPr>
              <a:stCxn id="51" idx="6"/>
              <a:endCxn id="44" idx="2"/>
            </p:cNvCxnSpPr>
            <p:nvPr/>
          </p:nvCxnSpPr>
          <p:spPr>
            <a:xfrm>
              <a:off x="5356575" y="3496652"/>
              <a:ext cx="343476" cy="555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單箭頭接點 37"/>
            <p:cNvCxnSpPr>
              <a:stCxn id="47" idx="6"/>
              <a:endCxn id="44" idx="2"/>
            </p:cNvCxnSpPr>
            <p:nvPr/>
          </p:nvCxnSpPr>
          <p:spPr>
            <a:xfrm>
              <a:off x="5356575" y="3708842"/>
              <a:ext cx="343476" cy="3437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單箭頭接點 38"/>
            <p:cNvCxnSpPr>
              <a:stCxn id="48" idx="6"/>
              <a:endCxn id="44" idx="2"/>
            </p:cNvCxnSpPr>
            <p:nvPr/>
          </p:nvCxnSpPr>
          <p:spPr>
            <a:xfrm>
              <a:off x="5356575" y="3921032"/>
              <a:ext cx="343476" cy="131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單箭頭接點 39"/>
            <p:cNvCxnSpPr>
              <a:stCxn id="49" idx="6"/>
              <a:endCxn id="44" idx="2"/>
            </p:cNvCxnSpPr>
            <p:nvPr/>
          </p:nvCxnSpPr>
          <p:spPr>
            <a:xfrm flipV="1">
              <a:off x="5356575" y="4052632"/>
              <a:ext cx="343476" cy="805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單箭頭接點 40"/>
            <p:cNvCxnSpPr>
              <a:stCxn id="50" idx="6"/>
              <a:endCxn id="44" idx="2"/>
            </p:cNvCxnSpPr>
            <p:nvPr/>
          </p:nvCxnSpPr>
          <p:spPr>
            <a:xfrm flipV="1">
              <a:off x="5356575" y="4052632"/>
              <a:ext cx="343476" cy="2927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/>
              <p:cNvSpPr/>
              <p:nvPr/>
            </p:nvSpPr>
            <p:spPr>
              <a:xfrm flipH="1">
                <a:off x="8328709" y="1756748"/>
                <a:ext cx="555976" cy="367606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TW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TW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TW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TW" dirty="0"/>
              </a:p>
              <a:p>
                <a:pPr algn="ctr"/>
                <a:r>
                  <a:rPr lang="en-US" altLang="zh-TW" dirty="0"/>
                  <a:t>.</a:t>
                </a:r>
              </a:p>
              <a:p>
                <a:pPr algn="ctr"/>
                <a:r>
                  <a:rPr lang="en-US" altLang="zh-TW" dirty="0"/>
                  <a:t>.</a:t>
                </a:r>
              </a:p>
              <a:p>
                <a:pPr algn="ctr"/>
                <a:r>
                  <a:rPr lang="en-US" altLang="zh-TW" dirty="0"/>
                  <a:t>.</a:t>
                </a:r>
              </a:p>
              <a:p>
                <a:pPr algn="ctr"/>
                <a:r>
                  <a:rPr lang="en-US" altLang="zh-TW" dirty="0"/>
                  <a:t>.</a:t>
                </a:r>
              </a:p>
              <a:p>
                <a:pPr algn="ctr"/>
                <a:r>
                  <a:rPr lang="en-US" altLang="zh-TW" dirty="0"/>
                  <a:t>.</a:t>
                </a:r>
              </a:p>
              <a:p>
                <a:pPr algn="ctr"/>
                <a:r>
                  <a:rPr lang="en-US" altLang="zh-TW" dirty="0"/>
                  <a:t>.</a:t>
                </a:r>
              </a:p>
              <a:p>
                <a:pPr algn="ctr"/>
                <a:r>
                  <a:rPr lang="en-US" altLang="zh-TW" dirty="0"/>
                  <a:t>.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63" name="矩形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28709" y="1756748"/>
                <a:ext cx="555976" cy="36760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字方塊 64"/>
          <p:cNvSpPr txBox="1"/>
          <p:nvPr/>
        </p:nvSpPr>
        <p:spPr>
          <a:xfrm>
            <a:off x="9039581" y="1896660"/>
            <a:ext cx="75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is 1</a:t>
            </a:r>
            <a:endParaRPr lang="zh-TW" altLang="en-US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8993369" y="4975278"/>
            <a:ext cx="79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altLang="zh-TW" sz="1800" dirty="0"/>
              <a:t>is 10</a:t>
            </a:r>
            <a:endParaRPr lang="zh-TW" altLang="en-US" sz="1800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9039580" y="2189678"/>
            <a:ext cx="685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altLang="zh-TW" sz="1800" dirty="0"/>
              <a:t>is 2</a:t>
            </a:r>
            <a:endParaRPr lang="zh-TW" altLang="en-US" sz="1800" dirty="0"/>
          </a:p>
        </p:txBody>
      </p:sp>
      <p:sp>
        <p:nvSpPr>
          <p:cNvPr id="69" name="文字方塊 68"/>
          <p:cNvSpPr txBox="1"/>
          <p:nvPr/>
        </p:nvSpPr>
        <p:spPr>
          <a:xfrm>
            <a:off x="9042399" y="2469520"/>
            <a:ext cx="68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altLang="zh-TW" sz="1800" dirty="0"/>
              <a:t>is 3</a:t>
            </a:r>
            <a:endParaRPr lang="zh-TW" altLang="en-US" sz="1800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9044432" y="2785150"/>
            <a:ext cx="680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altLang="zh-TW" sz="1800" dirty="0"/>
              <a:t>is 4</a:t>
            </a:r>
            <a:endParaRPr lang="zh-TW" altLang="en-US" sz="1800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3211821" y="5552137"/>
            <a:ext cx="258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Input: 256-dim vector</a:t>
            </a:r>
            <a:endParaRPr lang="zh-TW" altLang="en-US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5594788" y="4652113"/>
            <a:ext cx="1826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Neural Network</a:t>
            </a:r>
            <a:endParaRPr lang="zh-TW" altLang="en-US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7316190" y="5584820"/>
            <a:ext cx="303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Output: 10-dim vector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214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81316" y="85727"/>
            <a:ext cx="8248930" cy="1522637"/>
          </a:xfrm>
        </p:spPr>
        <p:txBody>
          <a:bodyPr>
            <a:noAutofit/>
          </a:bodyPr>
          <a:lstStyle/>
          <a:p>
            <a:r>
              <a:rPr lang="en-US" altLang="zh-TW" sz="3600" dirty="0"/>
              <a:t>How Many Random Variables in </a:t>
            </a:r>
            <a:br>
              <a:rPr lang="en-US" altLang="zh-TW" sz="3600" dirty="0"/>
            </a:br>
            <a:r>
              <a:rPr lang="en-US" altLang="zh-TW" sz="3600" dirty="0"/>
              <a:t>Neural Networks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Consider a neural network</a:t>
            </a:r>
          </a:p>
          <a:p>
            <a:pPr lvl="1"/>
            <a:r>
              <a:rPr lang="en-US" altLang="zh-TW" dirty="0" smtClean="0"/>
              <a:t>10 layers</a:t>
            </a:r>
          </a:p>
          <a:p>
            <a:pPr lvl="1"/>
            <a:r>
              <a:rPr lang="en-US" altLang="zh-TW" dirty="0" smtClean="0"/>
              <a:t>100 nodes in each layer</a:t>
            </a:r>
          </a:p>
          <a:p>
            <a:pPr lvl="1"/>
            <a:r>
              <a:rPr lang="en-US" altLang="zh-TW" dirty="0" smtClean="0"/>
              <a:t>1 bias in each layer</a:t>
            </a:r>
          </a:p>
          <a:p>
            <a:r>
              <a:rPr lang="en-US" altLang="zh-TW" dirty="0" smtClean="0"/>
              <a:t>1 layer has </a:t>
            </a:r>
            <a:r>
              <a:rPr lang="en-US" altLang="zh-TW" dirty="0" smtClean="0">
                <a:solidFill>
                  <a:srgbClr val="FF0000"/>
                </a:solidFill>
              </a:rPr>
              <a:t>10100</a:t>
            </a:r>
            <a:r>
              <a:rPr lang="en-US" altLang="zh-TW" dirty="0" smtClean="0"/>
              <a:t> parameters</a:t>
            </a:r>
          </a:p>
          <a:p>
            <a:pPr lvl="1"/>
            <a:r>
              <a:rPr lang="en-US" altLang="zh-TW" dirty="0" smtClean="0"/>
              <a:t>100*100+100</a:t>
            </a:r>
          </a:p>
          <a:p>
            <a:r>
              <a:rPr lang="en-US" altLang="zh-TW" dirty="0" smtClean="0"/>
              <a:t>10 layers has </a:t>
            </a:r>
            <a:r>
              <a:rPr lang="en-US" altLang="zh-TW" dirty="0" smtClean="0">
                <a:solidFill>
                  <a:srgbClr val="FF0000"/>
                </a:solidFill>
              </a:rPr>
              <a:t>101000</a:t>
            </a:r>
            <a:r>
              <a:rPr lang="en-US" altLang="zh-TW" dirty="0" smtClean="0"/>
              <a:t> parameters</a:t>
            </a:r>
          </a:p>
          <a:p>
            <a:pPr lvl="1"/>
            <a:r>
              <a:rPr lang="en-US" altLang="zh-TW" dirty="0" smtClean="0"/>
              <a:t>10100*10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30</a:t>
            </a:fld>
            <a:endParaRPr lang="en-US" dirty="0">
              <a:ea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60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More Random Variables The </a:t>
            </a:r>
            <a:r>
              <a:rPr lang="en-US" altLang="zh-TW" dirty="0"/>
              <a:t>B</a:t>
            </a:r>
            <a:r>
              <a:rPr lang="en-US" altLang="zh-TW" dirty="0" smtClean="0"/>
              <a:t>etter?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More random variables can represent more latent information</a:t>
            </a:r>
          </a:p>
          <a:p>
            <a:r>
              <a:rPr lang="en-US" altLang="zh-TW" dirty="0" smtClean="0"/>
              <a:t>Too many random variables will lead </a:t>
            </a:r>
            <a:r>
              <a:rPr lang="en-US" altLang="zh-TW" dirty="0" smtClean="0">
                <a:solidFill>
                  <a:srgbClr val="FF0000"/>
                </a:solidFill>
              </a:rPr>
              <a:t>overfitting</a:t>
            </a:r>
          </a:p>
          <a:p>
            <a:pPr lvl="1"/>
            <a:r>
              <a:rPr lang="en-US" altLang="zh-TW" dirty="0" smtClean="0"/>
              <a:t>Too fit to some special cases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31</a:t>
            </a:fld>
            <a:endParaRPr lang="en-US" dirty="0">
              <a:ea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27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Prevent </a:t>
            </a:r>
            <a:r>
              <a:rPr lang="en-US" altLang="zh-TW" dirty="0"/>
              <a:t>O</a:t>
            </a:r>
            <a:r>
              <a:rPr lang="en-US" altLang="zh-TW" dirty="0" smtClean="0"/>
              <a:t>verfitting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Decrease your random variables</a:t>
            </a:r>
          </a:p>
          <a:p>
            <a:pPr lvl="1"/>
            <a:r>
              <a:rPr lang="en-US" altLang="zh-TW" dirty="0" smtClean="0"/>
              <a:t>Decrease your dimensions or layers</a:t>
            </a:r>
          </a:p>
          <a:p>
            <a:pPr lvl="1"/>
            <a:r>
              <a:rPr lang="en-US" altLang="zh-TW" dirty="0" smtClean="0"/>
              <a:t>May incur some errors</a:t>
            </a:r>
          </a:p>
          <a:p>
            <a:r>
              <a:rPr lang="en-US" altLang="zh-TW" dirty="0" smtClean="0"/>
              <a:t>Increase your training data</a:t>
            </a:r>
          </a:p>
          <a:p>
            <a:pPr lvl="1"/>
            <a:r>
              <a:rPr lang="en-US" altLang="zh-TW" dirty="0"/>
              <a:t>V</a:t>
            </a:r>
            <a:r>
              <a:rPr lang="en-US" altLang="zh-TW" dirty="0" smtClean="0"/>
              <a:t>ery difficult in practice</a:t>
            </a:r>
          </a:p>
          <a:p>
            <a:r>
              <a:rPr lang="en-US" altLang="zh-TW" dirty="0" smtClean="0"/>
              <a:t>Dropout some variables</a:t>
            </a:r>
          </a:p>
          <a:p>
            <a:pPr lvl="1"/>
            <a:r>
              <a:rPr lang="en-US" altLang="zh-TW" dirty="0" smtClean="0"/>
              <a:t>Let some variables not be trained in the training phase</a:t>
            </a:r>
          </a:p>
          <a:p>
            <a:pPr lvl="1"/>
            <a:r>
              <a:rPr lang="en-US" altLang="zh-TW" dirty="0" smtClean="0"/>
              <a:t>Still in use in the testing phase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32</a:t>
            </a:fld>
            <a:endParaRPr lang="en-US" dirty="0">
              <a:ea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80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Much </a:t>
            </a:r>
            <a:r>
              <a:rPr lang="en-US" altLang="zh-TW" dirty="0"/>
              <a:t>T</a:t>
            </a:r>
            <a:r>
              <a:rPr lang="en-US" altLang="zh-TW" dirty="0" smtClean="0"/>
              <a:t>raining </a:t>
            </a:r>
            <a:r>
              <a:rPr lang="en-US" altLang="zh-TW" dirty="0"/>
              <a:t>D</a:t>
            </a:r>
            <a:r>
              <a:rPr lang="en-US" altLang="zh-TW" dirty="0" smtClean="0"/>
              <a:t>ata </a:t>
            </a:r>
            <a:br>
              <a:rPr lang="en-US" altLang="zh-TW" dirty="0" smtClean="0"/>
            </a:br>
            <a:r>
              <a:rPr lang="en-US" altLang="zh-TW" dirty="0" smtClean="0"/>
              <a:t>We </a:t>
            </a:r>
            <a:r>
              <a:rPr lang="en-US" altLang="zh-TW" dirty="0"/>
              <a:t>N</a:t>
            </a:r>
            <a:r>
              <a:rPr lang="en-US" altLang="zh-TW" dirty="0" smtClean="0"/>
              <a:t>eed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10~30 times </a:t>
            </a:r>
            <a:r>
              <a:rPr lang="en-US" altLang="zh-TW" dirty="0" smtClean="0"/>
              <a:t>data to train random variables</a:t>
            </a:r>
          </a:p>
          <a:p>
            <a:pPr lvl="1"/>
            <a:r>
              <a:rPr lang="en-US" altLang="zh-TW" dirty="0" smtClean="0"/>
              <a:t>we need 1010000 ~ 3030000 </a:t>
            </a:r>
            <a:r>
              <a:rPr lang="en-US" altLang="zh-TW" dirty="0"/>
              <a:t>data </a:t>
            </a:r>
            <a:r>
              <a:rPr lang="en-US" altLang="zh-TW" dirty="0" smtClean="0"/>
              <a:t>to train </a:t>
            </a:r>
            <a:r>
              <a:rPr lang="en-US" altLang="zh-TW" dirty="0"/>
              <a:t>101000 variables </a:t>
            </a:r>
            <a:endParaRPr lang="en-US" altLang="zh-TW" dirty="0" smtClean="0"/>
          </a:p>
          <a:p>
            <a:r>
              <a:rPr lang="en-US" altLang="zh-TW" dirty="0" smtClean="0"/>
              <a:t>Few data may not be able to train a good model</a:t>
            </a:r>
          </a:p>
          <a:p>
            <a:pPr lvl="1"/>
            <a:r>
              <a:rPr lang="en-US" altLang="zh-TW" dirty="0" smtClean="0"/>
              <a:t>Some variables may not be trained well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33</a:t>
            </a:fld>
            <a:endParaRPr lang="en-US" dirty="0">
              <a:ea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69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More </a:t>
            </a:r>
            <a:r>
              <a:rPr lang="en-US" altLang="zh-TW" dirty="0"/>
              <a:t>H</a:t>
            </a:r>
            <a:r>
              <a:rPr lang="en-US" altLang="zh-TW" dirty="0" smtClean="0"/>
              <a:t>yper </a:t>
            </a:r>
            <a:r>
              <a:rPr lang="en-US" altLang="zh-TW" dirty="0"/>
              <a:t>P</a:t>
            </a:r>
            <a:r>
              <a:rPr lang="en-US" altLang="zh-TW" dirty="0" smtClean="0"/>
              <a:t>arameters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Learning rate</a:t>
            </a:r>
          </a:p>
          <a:p>
            <a:pPr lvl="1"/>
            <a:r>
              <a:rPr lang="en-US" altLang="zh-TW" dirty="0" smtClean="0"/>
              <a:t>How many updates of the weight via gradients</a:t>
            </a:r>
          </a:p>
          <a:p>
            <a:r>
              <a:rPr lang="en-US" altLang="zh-TW" dirty="0" smtClean="0"/>
              <a:t>Batch size</a:t>
            </a:r>
          </a:p>
          <a:p>
            <a:pPr lvl="1"/>
            <a:r>
              <a:rPr lang="en-US" altLang="zh-TW" dirty="0" smtClean="0"/>
              <a:t>How many input data in each iteration</a:t>
            </a:r>
          </a:p>
          <a:p>
            <a:r>
              <a:rPr lang="en-US" altLang="zh-TW" dirty="0"/>
              <a:t>Epoch </a:t>
            </a:r>
            <a:r>
              <a:rPr lang="en-US" altLang="zh-TW" dirty="0" smtClean="0"/>
              <a:t>[</a:t>
            </a:r>
            <a:r>
              <a:rPr lang="en-US" altLang="zh-TW" dirty="0" err="1"/>
              <a:t>epək</a:t>
            </a:r>
            <a:r>
              <a:rPr lang="en-US" altLang="zh-TW" dirty="0" smtClean="0"/>
              <a:t>]</a:t>
            </a:r>
          </a:p>
          <a:p>
            <a:pPr lvl="1"/>
            <a:r>
              <a:rPr lang="en-US" altLang="zh-TW" dirty="0" smtClean="0"/>
              <a:t>How many times of passing the training data in the model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34</a:t>
            </a:fld>
            <a:endParaRPr lang="en-US" dirty="0">
              <a:ea typeface="Segoe UI" panose="020B0502040204020203" pitchFamily="34" charset="0"/>
            </a:endParaRPr>
          </a:p>
        </p:txBody>
      </p:sp>
      <p:grpSp>
        <p:nvGrpSpPr>
          <p:cNvPr id="32" name="群組 31"/>
          <p:cNvGrpSpPr/>
          <p:nvPr/>
        </p:nvGrpSpPr>
        <p:grpSpPr>
          <a:xfrm>
            <a:off x="5116315" y="6797980"/>
            <a:ext cx="817731" cy="816904"/>
            <a:chOff x="4455257" y="1584605"/>
            <a:chExt cx="1569152" cy="1567566"/>
          </a:xfrm>
        </p:grpSpPr>
        <p:grpSp>
          <p:nvGrpSpPr>
            <p:cNvPr id="34" name="群組 33"/>
            <p:cNvGrpSpPr/>
            <p:nvPr/>
          </p:nvGrpSpPr>
          <p:grpSpPr>
            <a:xfrm>
              <a:off x="4455257" y="1584605"/>
              <a:ext cx="956796" cy="1196838"/>
              <a:chOff x="3213197" y="3143062"/>
              <a:chExt cx="956796" cy="1196838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3220542" y="3223065"/>
                <a:ext cx="949451" cy="11168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8" name="直線接點 47"/>
              <p:cNvCxnSpPr/>
              <p:nvPr/>
            </p:nvCxnSpPr>
            <p:spPr>
              <a:xfrm>
                <a:off x="3213197" y="3143062"/>
                <a:ext cx="670342" cy="3039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群組 34"/>
            <p:cNvGrpSpPr/>
            <p:nvPr/>
          </p:nvGrpSpPr>
          <p:grpSpPr>
            <a:xfrm>
              <a:off x="4745333" y="1752954"/>
              <a:ext cx="956796" cy="1196838"/>
              <a:chOff x="3213197" y="3143062"/>
              <a:chExt cx="956796" cy="1196838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3220542" y="3223065"/>
                <a:ext cx="949451" cy="11168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4" name="直線接點 43"/>
              <p:cNvCxnSpPr/>
              <p:nvPr/>
            </p:nvCxnSpPr>
            <p:spPr>
              <a:xfrm>
                <a:off x="3213197" y="3143062"/>
                <a:ext cx="670342" cy="3039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群組 35"/>
            <p:cNvGrpSpPr/>
            <p:nvPr/>
          </p:nvGrpSpPr>
          <p:grpSpPr>
            <a:xfrm>
              <a:off x="5047890" y="1904496"/>
              <a:ext cx="976519" cy="1247675"/>
              <a:chOff x="3193474" y="3143062"/>
              <a:chExt cx="976519" cy="1247675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3220542" y="3223065"/>
                <a:ext cx="949451" cy="11168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9" name="直線接點 38"/>
              <p:cNvCxnSpPr/>
              <p:nvPr/>
            </p:nvCxnSpPr>
            <p:spPr>
              <a:xfrm>
                <a:off x="3193474" y="3147724"/>
                <a:ext cx="0" cy="12430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接點 39"/>
              <p:cNvCxnSpPr/>
              <p:nvPr/>
            </p:nvCxnSpPr>
            <p:spPr>
              <a:xfrm>
                <a:off x="3213197" y="3143062"/>
                <a:ext cx="670342" cy="3039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群組 15"/>
          <p:cNvGrpSpPr/>
          <p:nvPr/>
        </p:nvGrpSpPr>
        <p:grpSpPr>
          <a:xfrm>
            <a:off x="2749773" y="4487683"/>
            <a:ext cx="6982567" cy="1942610"/>
            <a:chOff x="2387525" y="2563563"/>
            <a:chExt cx="6982567" cy="1942610"/>
          </a:xfrm>
        </p:grpSpPr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5605" y="2590090"/>
              <a:ext cx="1227376" cy="1227376"/>
            </a:xfrm>
            <a:prstGeom prst="rect">
              <a:avLst/>
            </a:prstGeom>
          </p:spPr>
        </p:pic>
        <p:grpSp>
          <p:nvGrpSpPr>
            <p:cNvPr id="18" name="群組 17"/>
            <p:cNvGrpSpPr/>
            <p:nvPr/>
          </p:nvGrpSpPr>
          <p:grpSpPr>
            <a:xfrm>
              <a:off x="5399510" y="2563563"/>
              <a:ext cx="1932684" cy="1573538"/>
              <a:chOff x="4082090" y="1467760"/>
              <a:chExt cx="2100956" cy="1710540"/>
            </a:xfrm>
          </p:grpSpPr>
          <p:pic>
            <p:nvPicPr>
              <p:cNvPr id="23" name="圖片 22"/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82090" y="1467760"/>
                <a:ext cx="1270765" cy="1270765"/>
              </a:xfrm>
              <a:prstGeom prst="rect">
                <a:avLst/>
              </a:prstGeom>
            </p:spPr>
          </p:pic>
          <p:grpSp>
            <p:nvGrpSpPr>
              <p:cNvPr id="24" name="群組 23"/>
              <p:cNvGrpSpPr/>
              <p:nvPr/>
            </p:nvGrpSpPr>
            <p:grpSpPr>
              <a:xfrm>
                <a:off x="4299924" y="1584605"/>
                <a:ext cx="1270765" cy="1273803"/>
                <a:chOff x="3057864" y="3143062"/>
                <a:chExt cx="1270765" cy="1273803"/>
              </a:xfrm>
            </p:grpSpPr>
            <p:sp>
              <p:nvSpPr>
                <p:cNvPr id="43" name="矩形 42"/>
                <p:cNvSpPr/>
                <p:nvPr/>
              </p:nvSpPr>
              <p:spPr>
                <a:xfrm>
                  <a:off x="3220542" y="3223065"/>
                  <a:ext cx="949451" cy="111683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46" name="圖片 45"/>
                <p:cNvPicPr>
                  <a:picLocks noChangeAspect="1"/>
                </p:cNvPicPr>
                <p:nvPr/>
              </p:nvPicPr>
              <p:blipFill>
                <a:blip r:embed="rId3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57864" y="3146101"/>
                  <a:ext cx="1270765" cy="1270764"/>
                </a:xfrm>
                <a:prstGeom prst="rect">
                  <a:avLst/>
                </a:prstGeom>
                <a:ln>
                  <a:noFill/>
                </a:ln>
              </p:spPr>
            </p:pic>
            <p:cxnSp>
              <p:nvCxnSpPr>
                <p:cNvPr id="47" name="直線接點 46"/>
                <p:cNvCxnSpPr/>
                <p:nvPr/>
              </p:nvCxnSpPr>
              <p:spPr>
                <a:xfrm>
                  <a:off x="3193474" y="3147724"/>
                  <a:ext cx="0" cy="1243013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線接點 48"/>
                <p:cNvCxnSpPr/>
                <p:nvPr/>
              </p:nvCxnSpPr>
              <p:spPr>
                <a:xfrm>
                  <a:off x="3213197" y="3143062"/>
                  <a:ext cx="670342" cy="3039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群組 24"/>
              <p:cNvGrpSpPr/>
              <p:nvPr/>
            </p:nvGrpSpPr>
            <p:grpSpPr>
              <a:xfrm>
                <a:off x="4590000" y="1752954"/>
                <a:ext cx="1270765" cy="1273803"/>
                <a:chOff x="3057864" y="3143062"/>
                <a:chExt cx="1270765" cy="1273803"/>
              </a:xfrm>
            </p:grpSpPr>
            <p:sp>
              <p:nvSpPr>
                <p:cNvPr id="31" name="矩形 30"/>
                <p:cNvSpPr/>
                <p:nvPr/>
              </p:nvSpPr>
              <p:spPr>
                <a:xfrm>
                  <a:off x="3220542" y="3223065"/>
                  <a:ext cx="949451" cy="111683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33" name="圖片 32"/>
                <p:cNvPicPr>
                  <a:picLocks noChangeAspect="1"/>
                </p:cNvPicPr>
                <p:nvPr/>
              </p:nvPicPr>
              <p:blipFill>
                <a:blip r:embed="rId3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57864" y="3146101"/>
                  <a:ext cx="1270765" cy="1270764"/>
                </a:xfrm>
                <a:prstGeom prst="rect">
                  <a:avLst/>
                </a:prstGeom>
                <a:ln>
                  <a:noFill/>
                </a:ln>
              </p:spPr>
            </p:pic>
            <p:cxnSp>
              <p:nvCxnSpPr>
                <p:cNvPr id="38" name="直線接點 37"/>
                <p:cNvCxnSpPr/>
                <p:nvPr/>
              </p:nvCxnSpPr>
              <p:spPr>
                <a:xfrm>
                  <a:off x="3193474" y="3147724"/>
                  <a:ext cx="0" cy="1243013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 41"/>
                <p:cNvCxnSpPr/>
                <p:nvPr/>
              </p:nvCxnSpPr>
              <p:spPr>
                <a:xfrm>
                  <a:off x="3213197" y="3143062"/>
                  <a:ext cx="670342" cy="3039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群組 25"/>
              <p:cNvGrpSpPr/>
              <p:nvPr/>
            </p:nvGrpSpPr>
            <p:grpSpPr>
              <a:xfrm>
                <a:off x="4912281" y="1904496"/>
                <a:ext cx="1270765" cy="1273804"/>
                <a:chOff x="3057865" y="3143062"/>
                <a:chExt cx="1270765" cy="1273804"/>
              </a:xfrm>
            </p:grpSpPr>
            <p:sp>
              <p:nvSpPr>
                <p:cNvPr id="27" name="矩形 26"/>
                <p:cNvSpPr/>
                <p:nvPr/>
              </p:nvSpPr>
              <p:spPr>
                <a:xfrm>
                  <a:off x="3220542" y="3223065"/>
                  <a:ext cx="949451" cy="111683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28" name="圖片 27"/>
                <p:cNvPicPr>
                  <a:picLocks noChangeAspect="1"/>
                </p:cNvPicPr>
                <p:nvPr/>
              </p:nvPicPr>
              <p:blipFill>
                <a:blip r:embed="rId3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57865" y="3146101"/>
                  <a:ext cx="1270765" cy="1270765"/>
                </a:xfrm>
                <a:prstGeom prst="rect">
                  <a:avLst/>
                </a:prstGeom>
                <a:ln>
                  <a:noFill/>
                </a:ln>
              </p:spPr>
            </p:pic>
            <p:cxnSp>
              <p:nvCxnSpPr>
                <p:cNvPr id="29" name="直線接點 28"/>
                <p:cNvCxnSpPr/>
                <p:nvPr/>
              </p:nvCxnSpPr>
              <p:spPr>
                <a:xfrm>
                  <a:off x="3193474" y="3147724"/>
                  <a:ext cx="0" cy="1243013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線接點 29"/>
                <p:cNvCxnSpPr/>
                <p:nvPr/>
              </p:nvCxnSpPr>
              <p:spPr>
                <a:xfrm>
                  <a:off x="3213197" y="3143062"/>
                  <a:ext cx="670342" cy="3039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" name="直線單箭頭接點 18"/>
            <p:cNvCxnSpPr/>
            <p:nvPr/>
          </p:nvCxnSpPr>
          <p:spPr>
            <a:xfrm>
              <a:off x="4148318" y="3364186"/>
              <a:ext cx="1064613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字方塊 19"/>
            <p:cNvSpPr txBox="1"/>
            <p:nvPr/>
          </p:nvSpPr>
          <p:spPr>
            <a:xfrm>
              <a:off x="4148318" y="2678533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1"/>
                  </a:solidFill>
                </a:rPr>
                <a:t>divide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2387525" y="4136841"/>
              <a:ext cx="19720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b="1">
                  <a:solidFill>
                    <a:schemeClr val="accent1"/>
                  </a:solidFill>
                </a:defRPr>
              </a:lvl1pPr>
            </a:lstStyle>
            <a:p>
              <a:r>
                <a:rPr lang="en-US" altLang="zh-TW" dirty="0"/>
                <a:t>A training dataset</a:t>
              </a:r>
              <a:endParaRPr lang="zh-TW" altLang="en-US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7366017" y="2642154"/>
              <a:ext cx="20040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Batch size </a:t>
              </a:r>
            </a:p>
            <a:p>
              <a:r>
                <a:rPr lang="en-US" altLang="zh-TW" dirty="0"/>
                <a:t>=size of each part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233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Difference Between </a:t>
            </a:r>
            <a:br>
              <a:rPr lang="en-US" altLang="zh-TW" dirty="0"/>
            </a:br>
            <a:r>
              <a:rPr lang="en-US" altLang="zh-TW" dirty="0" smtClean="0"/>
              <a:t>Iteration </a:t>
            </a:r>
            <a:r>
              <a:rPr lang="en-US" altLang="zh-TW" dirty="0"/>
              <a:t>and Epoch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35</a:t>
            </a:fld>
            <a:endParaRPr lang="en-US" dirty="0">
              <a:ea typeface="Segoe UI" panose="020B0502040204020203" pitchFamily="34" charset="0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5486293" y="5929541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One epoch</a:t>
            </a:r>
            <a:endParaRPr lang="zh-TW" altLang="en-US" dirty="0"/>
          </a:p>
        </p:txBody>
      </p:sp>
      <p:grpSp>
        <p:nvGrpSpPr>
          <p:cNvPr id="118" name="群組 117"/>
          <p:cNvGrpSpPr/>
          <p:nvPr/>
        </p:nvGrpSpPr>
        <p:grpSpPr>
          <a:xfrm>
            <a:off x="1711865" y="1683560"/>
            <a:ext cx="8537441" cy="2215464"/>
            <a:chOff x="333549" y="1655719"/>
            <a:chExt cx="8537441" cy="2215464"/>
          </a:xfrm>
        </p:grpSpPr>
        <p:pic>
          <p:nvPicPr>
            <p:cNvPr id="62" name="圖片 61"/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549" y="1758195"/>
              <a:ext cx="1168985" cy="1168985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63" name="直線單箭頭接點 62"/>
            <p:cNvCxnSpPr/>
            <p:nvPr/>
          </p:nvCxnSpPr>
          <p:spPr>
            <a:xfrm>
              <a:off x="1506172" y="2396839"/>
              <a:ext cx="532307" cy="868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群組 63"/>
            <p:cNvGrpSpPr/>
            <p:nvPr/>
          </p:nvGrpSpPr>
          <p:grpSpPr>
            <a:xfrm>
              <a:off x="2242862" y="1672018"/>
              <a:ext cx="3033760" cy="1698719"/>
              <a:chOff x="2683604" y="2328168"/>
              <a:chExt cx="4133317" cy="2364301"/>
            </a:xfrm>
          </p:grpSpPr>
          <p:cxnSp>
            <p:nvCxnSpPr>
              <p:cNvPr id="65" name="直線單箭頭接點 64"/>
              <p:cNvCxnSpPr/>
              <p:nvPr/>
            </p:nvCxnSpPr>
            <p:spPr>
              <a:xfrm>
                <a:off x="2738060" y="2328168"/>
                <a:ext cx="4078861" cy="0"/>
              </a:xfrm>
              <a:prstGeom prst="straightConnector1">
                <a:avLst/>
              </a:prstGeom>
              <a:ln w="1270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群組 65"/>
              <p:cNvGrpSpPr/>
              <p:nvPr/>
            </p:nvGrpSpPr>
            <p:grpSpPr>
              <a:xfrm>
                <a:off x="2683604" y="2660329"/>
                <a:ext cx="3947433" cy="2032140"/>
                <a:chOff x="1294499" y="2463683"/>
                <a:chExt cx="3947433" cy="2032140"/>
              </a:xfrm>
            </p:grpSpPr>
            <p:grpSp>
              <p:nvGrpSpPr>
                <p:cNvPr id="67" name="群組 66"/>
                <p:cNvGrpSpPr/>
                <p:nvPr/>
              </p:nvGrpSpPr>
              <p:grpSpPr>
                <a:xfrm>
                  <a:off x="1294499" y="2467164"/>
                  <a:ext cx="1044041" cy="1984907"/>
                  <a:chOff x="1114590" y="2284486"/>
                  <a:chExt cx="1094305" cy="2080468"/>
                </a:xfrm>
              </p:grpSpPr>
              <p:sp>
                <p:nvSpPr>
                  <p:cNvPr id="86" name="矩形 85"/>
                  <p:cNvSpPr/>
                  <p:nvPr/>
                </p:nvSpPr>
                <p:spPr>
                  <a:xfrm>
                    <a:off x="1114590" y="2284486"/>
                    <a:ext cx="1094305" cy="1695998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200"/>
                  </a:p>
                </p:txBody>
              </p:sp>
              <p:sp>
                <p:nvSpPr>
                  <p:cNvPr id="87" name="橢圓 86"/>
                  <p:cNvSpPr/>
                  <p:nvPr/>
                </p:nvSpPr>
                <p:spPr>
                  <a:xfrm>
                    <a:off x="1376378" y="2505992"/>
                    <a:ext cx="544246" cy="54424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200"/>
                  </a:p>
                </p:txBody>
              </p:sp>
              <p:sp>
                <p:nvSpPr>
                  <p:cNvPr id="88" name="橢圓 87"/>
                  <p:cNvSpPr/>
                  <p:nvPr/>
                </p:nvSpPr>
                <p:spPr>
                  <a:xfrm>
                    <a:off x="1376378" y="3214730"/>
                    <a:ext cx="544246" cy="54424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200"/>
                  </a:p>
                </p:txBody>
              </p:sp>
              <p:sp>
                <p:nvSpPr>
                  <p:cNvPr id="89" name="文字方塊 88"/>
                  <p:cNvSpPr txBox="1"/>
                  <p:nvPr/>
                </p:nvSpPr>
                <p:spPr>
                  <a:xfrm>
                    <a:off x="1268272" y="3960862"/>
                    <a:ext cx="760454" cy="4040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TW" sz="1200" b="1" dirty="0">
                        <a:solidFill>
                          <a:schemeClr val="accent1"/>
                        </a:solidFill>
                      </a:rPr>
                      <a:t>input</a:t>
                    </a:r>
                    <a:endParaRPr lang="zh-TW" altLang="en-US" sz="1200" b="1" dirty="0">
                      <a:solidFill>
                        <a:schemeClr val="accent1"/>
                      </a:solidFill>
                    </a:endParaRPr>
                  </a:p>
                </p:txBody>
              </p:sp>
            </p:grpSp>
            <p:grpSp>
              <p:nvGrpSpPr>
                <p:cNvPr id="68" name="群組 67"/>
                <p:cNvGrpSpPr/>
                <p:nvPr/>
              </p:nvGrpSpPr>
              <p:grpSpPr>
                <a:xfrm>
                  <a:off x="2726801" y="2463683"/>
                  <a:ext cx="1044041" cy="1621578"/>
                  <a:chOff x="2280284" y="1729715"/>
                  <a:chExt cx="1094305" cy="1699647"/>
                </a:xfrm>
              </p:grpSpPr>
              <p:sp>
                <p:nvSpPr>
                  <p:cNvPr id="83" name="矩形 82"/>
                  <p:cNvSpPr/>
                  <p:nvPr/>
                </p:nvSpPr>
                <p:spPr>
                  <a:xfrm>
                    <a:off x="2280284" y="1729715"/>
                    <a:ext cx="1094305" cy="1699647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200"/>
                  </a:p>
                </p:txBody>
              </p:sp>
              <p:sp>
                <p:nvSpPr>
                  <p:cNvPr id="84" name="橢圓 83"/>
                  <p:cNvSpPr/>
                  <p:nvPr/>
                </p:nvSpPr>
                <p:spPr>
                  <a:xfrm>
                    <a:off x="2558479" y="2659963"/>
                    <a:ext cx="544247" cy="54424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200"/>
                  </a:p>
                </p:txBody>
              </p:sp>
              <p:sp>
                <p:nvSpPr>
                  <p:cNvPr id="85" name="橢圓 84"/>
                  <p:cNvSpPr/>
                  <p:nvPr/>
                </p:nvSpPr>
                <p:spPr>
                  <a:xfrm>
                    <a:off x="2555314" y="1951223"/>
                    <a:ext cx="544246" cy="54424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200"/>
                  </a:p>
                </p:txBody>
              </p:sp>
            </p:grpSp>
            <p:grpSp>
              <p:nvGrpSpPr>
                <p:cNvPr id="69" name="群組 68"/>
                <p:cNvGrpSpPr/>
                <p:nvPr/>
              </p:nvGrpSpPr>
              <p:grpSpPr>
                <a:xfrm>
                  <a:off x="4197891" y="2463683"/>
                  <a:ext cx="1044041" cy="2006276"/>
                  <a:chOff x="1103904" y="2888678"/>
                  <a:chExt cx="1094305" cy="2102866"/>
                </a:xfrm>
              </p:grpSpPr>
              <p:sp>
                <p:nvSpPr>
                  <p:cNvPr id="79" name="矩形 78"/>
                  <p:cNvSpPr/>
                  <p:nvPr/>
                </p:nvSpPr>
                <p:spPr>
                  <a:xfrm>
                    <a:off x="1103904" y="2888678"/>
                    <a:ext cx="1094305" cy="1699647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200"/>
                  </a:p>
                </p:txBody>
              </p:sp>
              <p:sp>
                <p:nvSpPr>
                  <p:cNvPr id="80" name="橢圓 79"/>
                  <p:cNvSpPr/>
                  <p:nvPr/>
                </p:nvSpPr>
                <p:spPr>
                  <a:xfrm>
                    <a:off x="1376378" y="3110187"/>
                    <a:ext cx="544245" cy="54424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200"/>
                  </a:p>
                </p:txBody>
              </p:sp>
              <p:sp>
                <p:nvSpPr>
                  <p:cNvPr id="81" name="橢圓 80"/>
                  <p:cNvSpPr/>
                  <p:nvPr/>
                </p:nvSpPr>
                <p:spPr>
                  <a:xfrm>
                    <a:off x="1376377" y="3822571"/>
                    <a:ext cx="544245" cy="54424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200"/>
                  </a:p>
                </p:txBody>
              </p:sp>
              <p:sp>
                <p:nvSpPr>
                  <p:cNvPr id="82" name="文字方塊 81"/>
                  <p:cNvSpPr txBox="1"/>
                  <p:nvPr/>
                </p:nvSpPr>
                <p:spPr>
                  <a:xfrm>
                    <a:off x="1193876" y="4587452"/>
                    <a:ext cx="909248" cy="4040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TW" sz="1200" b="1" dirty="0">
                        <a:solidFill>
                          <a:schemeClr val="accent1"/>
                        </a:solidFill>
                      </a:rPr>
                      <a:t>output</a:t>
                    </a:r>
                    <a:endParaRPr lang="zh-TW" altLang="en-US" sz="1200" b="1" dirty="0">
                      <a:solidFill>
                        <a:schemeClr val="accent1"/>
                      </a:solidFill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文字方塊 69"/>
                    <p:cNvSpPr txBox="1"/>
                    <p:nvPr/>
                  </p:nvSpPr>
                  <p:spPr>
                    <a:xfrm>
                      <a:off x="2408796" y="4110292"/>
                      <a:ext cx="1680049" cy="3855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TW" sz="12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𝒉𝒊𝒅𝒅𝒆𝒏</m:t>
                            </m:r>
                            <m:r>
                              <a:rPr lang="en-US" altLang="zh-TW" sz="12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12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𝒍𝒂𝒚𝒆𝒓</m:t>
                            </m:r>
                          </m:oMath>
                        </m:oMathPara>
                      </a14:m>
                      <a:endParaRPr lang="zh-TW" altLang="en-US" sz="1200" b="1" dirty="0">
                        <a:solidFill>
                          <a:schemeClr val="accent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0" name="文字方塊 6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08796" y="4110292"/>
                      <a:ext cx="1680049" cy="385531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1" name="直線單箭頭接點 70"/>
                <p:cNvCxnSpPr>
                  <a:stCxn id="87" idx="6"/>
                  <a:endCxn id="85" idx="2"/>
                </p:cNvCxnSpPr>
                <p:nvPr/>
              </p:nvCxnSpPr>
              <p:spPr>
                <a:xfrm flipV="1">
                  <a:off x="2063509" y="2934641"/>
                  <a:ext cx="925689" cy="347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線單箭頭接點 71"/>
                <p:cNvCxnSpPr>
                  <a:stCxn id="87" idx="6"/>
                  <a:endCxn id="84" idx="2"/>
                </p:cNvCxnSpPr>
                <p:nvPr/>
              </p:nvCxnSpPr>
              <p:spPr>
                <a:xfrm>
                  <a:off x="2063509" y="2938120"/>
                  <a:ext cx="928709" cy="67270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線單箭頭接點 72"/>
                <p:cNvCxnSpPr>
                  <a:stCxn id="88" idx="6"/>
                  <a:endCxn id="85" idx="2"/>
                </p:cNvCxnSpPr>
                <p:nvPr/>
              </p:nvCxnSpPr>
              <p:spPr>
                <a:xfrm flipV="1">
                  <a:off x="2063509" y="2934641"/>
                  <a:ext cx="925689" cy="67966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線單箭頭接點 73"/>
                <p:cNvCxnSpPr>
                  <a:stCxn id="88" idx="6"/>
                  <a:endCxn id="84" idx="2"/>
                </p:cNvCxnSpPr>
                <p:nvPr/>
              </p:nvCxnSpPr>
              <p:spPr>
                <a:xfrm flipV="1">
                  <a:off x="2063509" y="3610826"/>
                  <a:ext cx="928709" cy="347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線單箭頭接點 74"/>
                <p:cNvCxnSpPr>
                  <a:stCxn id="85" idx="6"/>
                  <a:endCxn id="80" idx="2"/>
                </p:cNvCxnSpPr>
                <p:nvPr/>
              </p:nvCxnSpPr>
              <p:spPr>
                <a:xfrm>
                  <a:off x="3508446" y="2934641"/>
                  <a:ext cx="949404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線單箭頭接點 75"/>
                <p:cNvCxnSpPr>
                  <a:stCxn id="85" idx="6"/>
                  <a:endCxn id="81" idx="2"/>
                </p:cNvCxnSpPr>
                <p:nvPr/>
              </p:nvCxnSpPr>
              <p:spPr>
                <a:xfrm>
                  <a:off x="3508446" y="2934641"/>
                  <a:ext cx="949403" cy="67966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線單箭頭接點 76"/>
                <p:cNvCxnSpPr>
                  <a:stCxn id="84" idx="6"/>
                  <a:endCxn id="80" idx="2"/>
                </p:cNvCxnSpPr>
                <p:nvPr/>
              </p:nvCxnSpPr>
              <p:spPr>
                <a:xfrm flipV="1">
                  <a:off x="3511466" y="2934642"/>
                  <a:ext cx="946384" cy="67618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線單箭頭接點 77"/>
                <p:cNvCxnSpPr>
                  <a:stCxn id="84" idx="6"/>
                  <a:endCxn id="81" idx="2"/>
                </p:cNvCxnSpPr>
                <p:nvPr/>
              </p:nvCxnSpPr>
              <p:spPr>
                <a:xfrm>
                  <a:off x="3511466" y="3610826"/>
                  <a:ext cx="946383" cy="347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0" name="群組 89"/>
            <p:cNvGrpSpPr/>
            <p:nvPr/>
          </p:nvGrpSpPr>
          <p:grpSpPr>
            <a:xfrm>
              <a:off x="6020551" y="1655719"/>
              <a:ext cx="2850439" cy="1706708"/>
              <a:chOff x="2626739" y="2320789"/>
              <a:chExt cx="4078861" cy="2368260"/>
            </a:xfrm>
          </p:grpSpPr>
          <p:cxnSp>
            <p:nvCxnSpPr>
              <p:cNvPr id="91" name="直線單箭頭接點 90"/>
              <p:cNvCxnSpPr/>
              <p:nvPr/>
            </p:nvCxnSpPr>
            <p:spPr>
              <a:xfrm>
                <a:off x="2626739" y="2320789"/>
                <a:ext cx="4078861" cy="0"/>
              </a:xfrm>
              <a:prstGeom prst="straightConnector1">
                <a:avLst/>
              </a:prstGeom>
              <a:ln w="1270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2" name="群組 91"/>
              <p:cNvGrpSpPr/>
              <p:nvPr/>
            </p:nvGrpSpPr>
            <p:grpSpPr>
              <a:xfrm>
                <a:off x="2683604" y="2660329"/>
                <a:ext cx="3947433" cy="2028720"/>
                <a:chOff x="1294499" y="2463683"/>
                <a:chExt cx="3947433" cy="2028720"/>
              </a:xfrm>
            </p:grpSpPr>
            <p:grpSp>
              <p:nvGrpSpPr>
                <p:cNvPr id="93" name="群組 92"/>
                <p:cNvGrpSpPr/>
                <p:nvPr/>
              </p:nvGrpSpPr>
              <p:grpSpPr>
                <a:xfrm>
                  <a:off x="1294499" y="2467164"/>
                  <a:ext cx="1044041" cy="1981487"/>
                  <a:chOff x="1114590" y="2284486"/>
                  <a:chExt cx="1094305" cy="2076883"/>
                </a:xfrm>
              </p:grpSpPr>
              <p:sp>
                <p:nvSpPr>
                  <p:cNvPr id="112" name="矩形 111"/>
                  <p:cNvSpPr/>
                  <p:nvPr/>
                </p:nvSpPr>
                <p:spPr>
                  <a:xfrm>
                    <a:off x="1114590" y="2284486"/>
                    <a:ext cx="1094305" cy="1695998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200"/>
                  </a:p>
                </p:txBody>
              </p:sp>
              <p:sp>
                <p:nvSpPr>
                  <p:cNvPr id="113" name="橢圓 112"/>
                  <p:cNvSpPr/>
                  <p:nvPr/>
                </p:nvSpPr>
                <p:spPr>
                  <a:xfrm>
                    <a:off x="1376378" y="2505992"/>
                    <a:ext cx="544246" cy="54424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200"/>
                  </a:p>
                </p:txBody>
              </p:sp>
              <p:sp>
                <p:nvSpPr>
                  <p:cNvPr id="114" name="橢圓 113"/>
                  <p:cNvSpPr/>
                  <p:nvPr/>
                </p:nvSpPr>
                <p:spPr>
                  <a:xfrm>
                    <a:off x="1376378" y="3214730"/>
                    <a:ext cx="544246" cy="54424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200"/>
                  </a:p>
                </p:txBody>
              </p:sp>
              <p:sp>
                <p:nvSpPr>
                  <p:cNvPr id="115" name="文字方塊 114"/>
                  <p:cNvSpPr txBox="1"/>
                  <p:nvPr/>
                </p:nvSpPr>
                <p:spPr>
                  <a:xfrm>
                    <a:off x="1242826" y="3960862"/>
                    <a:ext cx="811342" cy="40050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TW" sz="1200" b="1" dirty="0">
                        <a:solidFill>
                          <a:schemeClr val="accent1"/>
                        </a:solidFill>
                      </a:rPr>
                      <a:t>input</a:t>
                    </a:r>
                    <a:endParaRPr lang="zh-TW" altLang="en-US" sz="1200" b="1" dirty="0">
                      <a:solidFill>
                        <a:schemeClr val="accent1"/>
                      </a:solidFill>
                    </a:endParaRPr>
                  </a:p>
                </p:txBody>
              </p:sp>
            </p:grpSp>
            <p:grpSp>
              <p:nvGrpSpPr>
                <p:cNvPr id="94" name="群組 93"/>
                <p:cNvGrpSpPr/>
                <p:nvPr/>
              </p:nvGrpSpPr>
              <p:grpSpPr>
                <a:xfrm>
                  <a:off x="2726801" y="2463683"/>
                  <a:ext cx="1044041" cy="1621578"/>
                  <a:chOff x="2280284" y="1729715"/>
                  <a:chExt cx="1094305" cy="1699647"/>
                </a:xfrm>
              </p:grpSpPr>
              <p:sp>
                <p:nvSpPr>
                  <p:cNvPr id="109" name="矩形 108"/>
                  <p:cNvSpPr/>
                  <p:nvPr/>
                </p:nvSpPr>
                <p:spPr>
                  <a:xfrm>
                    <a:off x="2280284" y="1729715"/>
                    <a:ext cx="1094305" cy="1699647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200"/>
                  </a:p>
                </p:txBody>
              </p:sp>
              <p:sp>
                <p:nvSpPr>
                  <p:cNvPr id="110" name="橢圓 109"/>
                  <p:cNvSpPr/>
                  <p:nvPr/>
                </p:nvSpPr>
                <p:spPr>
                  <a:xfrm>
                    <a:off x="2558479" y="2659963"/>
                    <a:ext cx="544247" cy="54424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200"/>
                  </a:p>
                </p:txBody>
              </p:sp>
              <p:sp>
                <p:nvSpPr>
                  <p:cNvPr id="111" name="橢圓 110"/>
                  <p:cNvSpPr/>
                  <p:nvPr/>
                </p:nvSpPr>
                <p:spPr>
                  <a:xfrm>
                    <a:off x="2555314" y="1951223"/>
                    <a:ext cx="544246" cy="54424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200"/>
                  </a:p>
                </p:txBody>
              </p:sp>
            </p:grpSp>
            <p:grpSp>
              <p:nvGrpSpPr>
                <p:cNvPr id="95" name="群組 94"/>
                <p:cNvGrpSpPr/>
                <p:nvPr/>
              </p:nvGrpSpPr>
              <p:grpSpPr>
                <a:xfrm>
                  <a:off x="4197891" y="2463683"/>
                  <a:ext cx="1044041" cy="2002858"/>
                  <a:chOff x="1103904" y="2888678"/>
                  <a:chExt cx="1094305" cy="2099283"/>
                </a:xfrm>
              </p:grpSpPr>
              <p:sp>
                <p:nvSpPr>
                  <p:cNvPr id="105" name="矩形 104"/>
                  <p:cNvSpPr/>
                  <p:nvPr/>
                </p:nvSpPr>
                <p:spPr>
                  <a:xfrm>
                    <a:off x="1103904" y="2888678"/>
                    <a:ext cx="1094305" cy="1699647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200"/>
                  </a:p>
                </p:txBody>
              </p:sp>
              <p:sp>
                <p:nvSpPr>
                  <p:cNvPr id="106" name="橢圓 105"/>
                  <p:cNvSpPr/>
                  <p:nvPr/>
                </p:nvSpPr>
                <p:spPr>
                  <a:xfrm>
                    <a:off x="1376378" y="3110187"/>
                    <a:ext cx="544245" cy="54424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200"/>
                  </a:p>
                </p:txBody>
              </p:sp>
              <p:sp>
                <p:nvSpPr>
                  <p:cNvPr id="107" name="橢圓 106"/>
                  <p:cNvSpPr/>
                  <p:nvPr/>
                </p:nvSpPr>
                <p:spPr>
                  <a:xfrm>
                    <a:off x="1376377" y="3822571"/>
                    <a:ext cx="544245" cy="54424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200"/>
                  </a:p>
                </p:txBody>
              </p:sp>
              <p:sp>
                <p:nvSpPr>
                  <p:cNvPr id="108" name="文字方塊 107"/>
                  <p:cNvSpPr txBox="1"/>
                  <p:nvPr/>
                </p:nvSpPr>
                <p:spPr>
                  <a:xfrm>
                    <a:off x="1164320" y="4587453"/>
                    <a:ext cx="968362" cy="40050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TW" sz="1200" b="1" dirty="0">
                        <a:solidFill>
                          <a:schemeClr val="accent1"/>
                        </a:solidFill>
                      </a:rPr>
                      <a:t>output</a:t>
                    </a:r>
                    <a:endParaRPr lang="zh-TW" altLang="en-US" sz="1200" b="1" dirty="0">
                      <a:solidFill>
                        <a:schemeClr val="accent1"/>
                      </a:solidFill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文字方塊 95"/>
                    <p:cNvSpPr txBox="1"/>
                    <p:nvPr/>
                  </p:nvSpPr>
                  <p:spPr>
                    <a:xfrm>
                      <a:off x="2408796" y="4110292"/>
                      <a:ext cx="1680050" cy="38211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TW" sz="12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𝒉𝒊𝒅𝒅𝒆𝒏</m:t>
                            </m:r>
                            <m:r>
                              <a:rPr lang="en-US" altLang="zh-TW" sz="12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12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𝒍𝒂𝒚𝒆𝒓</m:t>
                            </m:r>
                          </m:oMath>
                        </m:oMathPara>
                      </a14:m>
                      <a:endParaRPr lang="zh-TW" altLang="en-US" sz="1200" b="1" dirty="0">
                        <a:solidFill>
                          <a:schemeClr val="accent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文字方塊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08796" y="4110292"/>
                      <a:ext cx="1680049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r="-362" b="-18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7" name="直線單箭頭接點 96"/>
                <p:cNvCxnSpPr>
                  <a:stCxn id="113" idx="6"/>
                  <a:endCxn id="111" idx="2"/>
                </p:cNvCxnSpPr>
                <p:nvPr/>
              </p:nvCxnSpPr>
              <p:spPr>
                <a:xfrm flipV="1">
                  <a:off x="2063509" y="2934641"/>
                  <a:ext cx="925689" cy="347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線單箭頭接點 97"/>
                <p:cNvCxnSpPr>
                  <a:stCxn id="113" idx="6"/>
                  <a:endCxn id="110" idx="2"/>
                </p:cNvCxnSpPr>
                <p:nvPr/>
              </p:nvCxnSpPr>
              <p:spPr>
                <a:xfrm>
                  <a:off x="2063509" y="2938120"/>
                  <a:ext cx="928709" cy="67270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線單箭頭接點 98"/>
                <p:cNvCxnSpPr>
                  <a:stCxn id="114" idx="6"/>
                  <a:endCxn id="111" idx="2"/>
                </p:cNvCxnSpPr>
                <p:nvPr/>
              </p:nvCxnSpPr>
              <p:spPr>
                <a:xfrm flipV="1">
                  <a:off x="2063509" y="2934641"/>
                  <a:ext cx="925689" cy="67966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線單箭頭接點 99"/>
                <p:cNvCxnSpPr>
                  <a:stCxn id="114" idx="6"/>
                  <a:endCxn id="110" idx="2"/>
                </p:cNvCxnSpPr>
                <p:nvPr/>
              </p:nvCxnSpPr>
              <p:spPr>
                <a:xfrm flipV="1">
                  <a:off x="2063509" y="3610826"/>
                  <a:ext cx="928709" cy="347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線單箭頭接點 100"/>
                <p:cNvCxnSpPr>
                  <a:stCxn id="111" idx="6"/>
                  <a:endCxn id="106" idx="2"/>
                </p:cNvCxnSpPr>
                <p:nvPr/>
              </p:nvCxnSpPr>
              <p:spPr>
                <a:xfrm>
                  <a:off x="3508446" y="2934641"/>
                  <a:ext cx="949404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線單箭頭接點 101"/>
                <p:cNvCxnSpPr>
                  <a:stCxn id="111" idx="6"/>
                  <a:endCxn id="107" idx="2"/>
                </p:cNvCxnSpPr>
                <p:nvPr/>
              </p:nvCxnSpPr>
              <p:spPr>
                <a:xfrm>
                  <a:off x="3508446" y="2934641"/>
                  <a:ext cx="949403" cy="67966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直線單箭頭接點 102"/>
                <p:cNvCxnSpPr>
                  <a:stCxn id="110" idx="6"/>
                  <a:endCxn id="106" idx="2"/>
                </p:cNvCxnSpPr>
                <p:nvPr/>
              </p:nvCxnSpPr>
              <p:spPr>
                <a:xfrm flipV="1">
                  <a:off x="3511466" y="2934642"/>
                  <a:ext cx="946384" cy="67618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直線單箭頭接點 103"/>
                <p:cNvCxnSpPr>
                  <a:stCxn id="110" idx="6"/>
                  <a:endCxn id="107" idx="2"/>
                </p:cNvCxnSpPr>
                <p:nvPr/>
              </p:nvCxnSpPr>
              <p:spPr>
                <a:xfrm>
                  <a:off x="3511466" y="3610826"/>
                  <a:ext cx="946383" cy="347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16" name="直線單箭頭接點 115"/>
            <p:cNvCxnSpPr/>
            <p:nvPr/>
          </p:nvCxnSpPr>
          <p:spPr>
            <a:xfrm>
              <a:off x="5385257" y="2500393"/>
              <a:ext cx="532307" cy="868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文字方塊 116"/>
            <p:cNvSpPr txBox="1"/>
            <p:nvPr/>
          </p:nvSpPr>
          <p:spPr>
            <a:xfrm>
              <a:off x="4054959" y="3501851"/>
              <a:ext cx="15167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One iteration</a:t>
              </a:r>
              <a:endParaRPr lang="zh-TW" altLang="en-US" dirty="0"/>
            </a:p>
          </p:txBody>
        </p:sp>
      </p:grpSp>
      <p:grpSp>
        <p:nvGrpSpPr>
          <p:cNvPr id="142" name="群組 141"/>
          <p:cNvGrpSpPr/>
          <p:nvPr/>
        </p:nvGrpSpPr>
        <p:grpSpPr>
          <a:xfrm>
            <a:off x="1477364" y="4112157"/>
            <a:ext cx="8783055" cy="1723376"/>
            <a:chOff x="-46637" y="4112157"/>
            <a:chExt cx="8783055" cy="1723376"/>
          </a:xfrm>
        </p:grpSpPr>
        <p:cxnSp>
          <p:nvCxnSpPr>
            <p:cNvPr id="6" name="直線單箭頭接點 5"/>
            <p:cNvCxnSpPr/>
            <p:nvPr/>
          </p:nvCxnSpPr>
          <p:spPr>
            <a:xfrm>
              <a:off x="1838445" y="4849386"/>
              <a:ext cx="532307" cy="868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群組 6"/>
            <p:cNvGrpSpPr/>
            <p:nvPr/>
          </p:nvGrpSpPr>
          <p:grpSpPr>
            <a:xfrm>
              <a:off x="2392394" y="4121457"/>
              <a:ext cx="3033760" cy="1698719"/>
              <a:chOff x="2683604" y="2328168"/>
              <a:chExt cx="4133317" cy="2364301"/>
            </a:xfrm>
          </p:grpSpPr>
          <p:cxnSp>
            <p:nvCxnSpPr>
              <p:cNvPr id="8" name="直線單箭頭接點 7"/>
              <p:cNvCxnSpPr/>
              <p:nvPr/>
            </p:nvCxnSpPr>
            <p:spPr>
              <a:xfrm>
                <a:off x="2738060" y="2328168"/>
                <a:ext cx="4078861" cy="0"/>
              </a:xfrm>
              <a:prstGeom prst="straightConnector1">
                <a:avLst/>
              </a:prstGeom>
              <a:ln w="1270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群組 8"/>
              <p:cNvGrpSpPr/>
              <p:nvPr/>
            </p:nvGrpSpPr>
            <p:grpSpPr>
              <a:xfrm>
                <a:off x="2683604" y="2660329"/>
                <a:ext cx="3947433" cy="2032140"/>
                <a:chOff x="1294499" y="2463683"/>
                <a:chExt cx="3947433" cy="2032140"/>
              </a:xfrm>
            </p:grpSpPr>
            <p:grpSp>
              <p:nvGrpSpPr>
                <p:cNvPr id="10" name="群組 9"/>
                <p:cNvGrpSpPr/>
                <p:nvPr/>
              </p:nvGrpSpPr>
              <p:grpSpPr>
                <a:xfrm>
                  <a:off x="1294499" y="2467164"/>
                  <a:ext cx="1044041" cy="1984907"/>
                  <a:chOff x="1114590" y="2284486"/>
                  <a:chExt cx="1094305" cy="2080468"/>
                </a:xfrm>
              </p:grpSpPr>
              <p:sp>
                <p:nvSpPr>
                  <p:cNvPr id="29" name="矩形 28"/>
                  <p:cNvSpPr/>
                  <p:nvPr/>
                </p:nvSpPr>
                <p:spPr>
                  <a:xfrm>
                    <a:off x="1114590" y="2284486"/>
                    <a:ext cx="1094305" cy="1695998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200"/>
                  </a:p>
                </p:txBody>
              </p:sp>
              <p:sp>
                <p:nvSpPr>
                  <p:cNvPr id="30" name="橢圓 29"/>
                  <p:cNvSpPr/>
                  <p:nvPr/>
                </p:nvSpPr>
                <p:spPr>
                  <a:xfrm>
                    <a:off x="1376378" y="2505992"/>
                    <a:ext cx="544246" cy="54424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200"/>
                  </a:p>
                </p:txBody>
              </p:sp>
              <p:sp>
                <p:nvSpPr>
                  <p:cNvPr id="31" name="橢圓 30"/>
                  <p:cNvSpPr/>
                  <p:nvPr/>
                </p:nvSpPr>
                <p:spPr>
                  <a:xfrm>
                    <a:off x="1376378" y="3214730"/>
                    <a:ext cx="544246" cy="54424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200"/>
                  </a:p>
                </p:txBody>
              </p:sp>
              <p:sp>
                <p:nvSpPr>
                  <p:cNvPr id="32" name="文字方塊 31"/>
                  <p:cNvSpPr txBox="1"/>
                  <p:nvPr/>
                </p:nvSpPr>
                <p:spPr>
                  <a:xfrm>
                    <a:off x="1268272" y="3960862"/>
                    <a:ext cx="760454" cy="4040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TW" sz="1200" b="1" dirty="0">
                        <a:solidFill>
                          <a:schemeClr val="accent1"/>
                        </a:solidFill>
                      </a:rPr>
                      <a:t>input</a:t>
                    </a:r>
                    <a:endParaRPr lang="zh-TW" altLang="en-US" sz="1200" b="1" dirty="0">
                      <a:solidFill>
                        <a:schemeClr val="accent1"/>
                      </a:solidFill>
                    </a:endParaRPr>
                  </a:p>
                </p:txBody>
              </p:sp>
            </p:grpSp>
            <p:grpSp>
              <p:nvGrpSpPr>
                <p:cNvPr id="11" name="群組 10"/>
                <p:cNvGrpSpPr/>
                <p:nvPr/>
              </p:nvGrpSpPr>
              <p:grpSpPr>
                <a:xfrm>
                  <a:off x="2726801" y="2463683"/>
                  <a:ext cx="1044041" cy="1621578"/>
                  <a:chOff x="2280284" y="1729715"/>
                  <a:chExt cx="1094305" cy="1699647"/>
                </a:xfrm>
              </p:grpSpPr>
              <p:sp>
                <p:nvSpPr>
                  <p:cNvPr id="26" name="矩形 25"/>
                  <p:cNvSpPr/>
                  <p:nvPr/>
                </p:nvSpPr>
                <p:spPr>
                  <a:xfrm>
                    <a:off x="2280284" y="1729715"/>
                    <a:ext cx="1094305" cy="1699647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200"/>
                  </a:p>
                </p:txBody>
              </p:sp>
              <p:sp>
                <p:nvSpPr>
                  <p:cNvPr id="27" name="橢圓 26"/>
                  <p:cNvSpPr/>
                  <p:nvPr/>
                </p:nvSpPr>
                <p:spPr>
                  <a:xfrm>
                    <a:off x="2558479" y="2659963"/>
                    <a:ext cx="544247" cy="54424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200"/>
                  </a:p>
                </p:txBody>
              </p:sp>
              <p:sp>
                <p:nvSpPr>
                  <p:cNvPr id="28" name="橢圓 27"/>
                  <p:cNvSpPr/>
                  <p:nvPr/>
                </p:nvSpPr>
                <p:spPr>
                  <a:xfrm>
                    <a:off x="2555314" y="1951223"/>
                    <a:ext cx="544246" cy="54424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200"/>
                  </a:p>
                </p:txBody>
              </p:sp>
            </p:grpSp>
            <p:grpSp>
              <p:nvGrpSpPr>
                <p:cNvPr id="12" name="群組 11"/>
                <p:cNvGrpSpPr/>
                <p:nvPr/>
              </p:nvGrpSpPr>
              <p:grpSpPr>
                <a:xfrm>
                  <a:off x="4197891" y="2463683"/>
                  <a:ext cx="1044041" cy="2006276"/>
                  <a:chOff x="1103904" y="2888678"/>
                  <a:chExt cx="1094305" cy="2102866"/>
                </a:xfrm>
              </p:grpSpPr>
              <p:sp>
                <p:nvSpPr>
                  <p:cNvPr id="22" name="矩形 21"/>
                  <p:cNvSpPr/>
                  <p:nvPr/>
                </p:nvSpPr>
                <p:spPr>
                  <a:xfrm>
                    <a:off x="1103904" y="2888678"/>
                    <a:ext cx="1094305" cy="1699647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200"/>
                  </a:p>
                </p:txBody>
              </p:sp>
              <p:sp>
                <p:nvSpPr>
                  <p:cNvPr id="23" name="橢圓 22"/>
                  <p:cNvSpPr/>
                  <p:nvPr/>
                </p:nvSpPr>
                <p:spPr>
                  <a:xfrm>
                    <a:off x="1376378" y="3110187"/>
                    <a:ext cx="544245" cy="54424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200"/>
                  </a:p>
                </p:txBody>
              </p:sp>
              <p:sp>
                <p:nvSpPr>
                  <p:cNvPr id="24" name="橢圓 23"/>
                  <p:cNvSpPr/>
                  <p:nvPr/>
                </p:nvSpPr>
                <p:spPr>
                  <a:xfrm>
                    <a:off x="1376377" y="3822571"/>
                    <a:ext cx="544245" cy="54424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200"/>
                  </a:p>
                </p:txBody>
              </p:sp>
              <p:sp>
                <p:nvSpPr>
                  <p:cNvPr id="25" name="文字方塊 24"/>
                  <p:cNvSpPr txBox="1"/>
                  <p:nvPr/>
                </p:nvSpPr>
                <p:spPr>
                  <a:xfrm>
                    <a:off x="1193876" y="4587452"/>
                    <a:ext cx="909248" cy="4040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TW" sz="1200" b="1" dirty="0">
                        <a:solidFill>
                          <a:schemeClr val="accent1"/>
                        </a:solidFill>
                      </a:rPr>
                      <a:t>output</a:t>
                    </a:r>
                    <a:endParaRPr lang="zh-TW" altLang="en-US" sz="1200" b="1" dirty="0">
                      <a:solidFill>
                        <a:schemeClr val="accent1"/>
                      </a:solidFill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文字方塊 12"/>
                    <p:cNvSpPr txBox="1"/>
                    <p:nvPr/>
                  </p:nvSpPr>
                  <p:spPr>
                    <a:xfrm>
                      <a:off x="2408796" y="4110292"/>
                      <a:ext cx="1680049" cy="3855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TW" sz="12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𝒉𝒊𝒅𝒅𝒆𝒏</m:t>
                            </m:r>
                            <m:r>
                              <a:rPr lang="en-US" altLang="zh-TW" sz="12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12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𝒍𝒂𝒚𝒆𝒓</m:t>
                            </m:r>
                          </m:oMath>
                        </m:oMathPara>
                      </a14:m>
                      <a:endParaRPr lang="zh-TW" altLang="en-US" sz="1200" b="1" dirty="0">
                        <a:solidFill>
                          <a:schemeClr val="accent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" name="文字方塊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08796" y="4110292"/>
                      <a:ext cx="1680049" cy="385531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4" name="直線單箭頭接點 13"/>
                <p:cNvCxnSpPr>
                  <a:stCxn id="30" idx="6"/>
                  <a:endCxn id="28" idx="2"/>
                </p:cNvCxnSpPr>
                <p:nvPr/>
              </p:nvCxnSpPr>
              <p:spPr>
                <a:xfrm flipV="1">
                  <a:off x="2063509" y="2934641"/>
                  <a:ext cx="925689" cy="347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單箭頭接點 14"/>
                <p:cNvCxnSpPr>
                  <a:stCxn id="30" idx="6"/>
                  <a:endCxn id="27" idx="2"/>
                </p:cNvCxnSpPr>
                <p:nvPr/>
              </p:nvCxnSpPr>
              <p:spPr>
                <a:xfrm>
                  <a:off x="2063509" y="2938120"/>
                  <a:ext cx="928709" cy="67270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單箭頭接點 15"/>
                <p:cNvCxnSpPr>
                  <a:stCxn id="31" idx="6"/>
                  <a:endCxn id="28" idx="2"/>
                </p:cNvCxnSpPr>
                <p:nvPr/>
              </p:nvCxnSpPr>
              <p:spPr>
                <a:xfrm flipV="1">
                  <a:off x="2063509" y="2934641"/>
                  <a:ext cx="925689" cy="67966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線單箭頭接點 16"/>
                <p:cNvCxnSpPr>
                  <a:stCxn id="31" idx="6"/>
                  <a:endCxn id="27" idx="2"/>
                </p:cNvCxnSpPr>
                <p:nvPr/>
              </p:nvCxnSpPr>
              <p:spPr>
                <a:xfrm flipV="1">
                  <a:off x="2063509" y="3610826"/>
                  <a:ext cx="928709" cy="347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線單箭頭接點 17"/>
                <p:cNvCxnSpPr>
                  <a:stCxn id="28" idx="6"/>
                  <a:endCxn id="23" idx="2"/>
                </p:cNvCxnSpPr>
                <p:nvPr/>
              </p:nvCxnSpPr>
              <p:spPr>
                <a:xfrm>
                  <a:off x="3508446" y="2934641"/>
                  <a:ext cx="949404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線單箭頭接點 18"/>
                <p:cNvCxnSpPr>
                  <a:stCxn id="28" idx="6"/>
                  <a:endCxn id="24" idx="2"/>
                </p:cNvCxnSpPr>
                <p:nvPr/>
              </p:nvCxnSpPr>
              <p:spPr>
                <a:xfrm>
                  <a:off x="3508446" y="2934641"/>
                  <a:ext cx="949403" cy="67966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線單箭頭接點 19"/>
                <p:cNvCxnSpPr>
                  <a:stCxn id="27" idx="6"/>
                  <a:endCxn id="23" idx="2"/>
                </p:cNvCxnSpPr>
                <p:nvPr/>
              </p:nvCxnSpPr>
              <p:spPr>
                <a:xfrm flipV="1">
                  <a:off x="3511466" y="2934642"/>
                  <a:ext cx="946384" cy="67618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線單箭頭接點 20"/>
                <p:cNvCxnSpPr>
                  <a:stCxn id="27" idx="6"/>
                  <a:endCxn id="24" idx="2"/>
                </p:cNvCxnSpPr>
                <p:nvPr/>
              </p:nvCxnSpPr>
              <p:spPr>
                <a:xfrm>
                  <a:off x="3511466" y="3610826"/>
                  <a:ext cx="946383" cy="347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3" name="群組 32"/>
            <p:cNvGrpSpPr/>
            <p:nvPr/>
          </p:nvGrpSpPr>
          <p:grpSpPr>
            <a:xfrm>
              <a:off x="5885979" y="4128825"/>
              <a:ext cx="2850439" cy="1706708"/>
              <a:chOff x="2626739" y="2320789"/>
              <a:chExt cx="4078861" cy="2368260"/>
            </a:xfrm>
          </p:grpSpPr>
          <p:cxnSp>
            <p:nvCxnSpPr>
              <p:cNvPr id="34" name="直線單箭頭接點 33"/>
              <p:cNvCxnSpPr/>
              <p:nvPr/>
            </p:nvCxnSpPr>
            <p:spPr>
              <a:xfrm>
                <a:off x="2626739" y="2320789"/>
                <a:ext cx="4078861" cy="0"/>
              </a:xfrm>
              <a:prstGeom prst="straightConnector1">
                <a:avLst/>
              </a:prstGeom>
              <a:ln w="1270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群組 34"/>
              <p:cNvGrpSpPr/>
              <p:nvPr/>
            </p:nvGrpSpPr>
            <p:grpSpPr>
              <a:xfrm>
                <a:off x="2683604" y="2660329"/>
                <a:ext cx="3947433" cy="2028720"/>
                <a:chOff x="1294499" y="2463683"/>
                <a:chExt cx="3947433" cy="2028720"/>
              </a:xfrm>
            </p:grpSpPr>
            <p:grpSp>
              <p:nvGrpSpPr>
                <p:cNvPr id="36" name="群組 35"/>
                <p:cNvGrpSpPr/>
                <p:nvPr/>
              </p:nvGrpSpPr>
              <p:grpSpPr>
                <a:xfrm>
                  <a:off x="1294499" y="2467164"/>
                  <a:ext cx="1044041" cy="1981487"/>
                  <a:chOff x="1114590" y="2284486"/>
                  <a:chExt cx="1094305" cy="2076883"/>
                </a:xfrm>
              </p:grpSpPr>
              <p:sp>
                <p:nvSpPr>
                  <p:cNvPr id="55" name="矩形 54"/>
                  <p:cNvSpPr/>
                  <p:nvPr/>
                </p:nvSpPr>
                <p:spPr>
                  <a:xfrm>
                    <a:off x="1114590" y="2284486"/>
                    <a:ext cx="1094305" cy="1695998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200"/>
                  </a:p>
                </p:txBody>
              </p:sp>
              <p:sp>
                <p:nvSpPr>
                  <p:cNvPr id="56" name="橢圓 55"/>
                  <p:cNvSpPr/>
                  <p:nvPr/>
                </p:nvSpPr>
                <p:spPr>
                  <a:xfrm>
                    <a:off x="1376378" y="2505992"/>
                    <a:ext cx="544246" cy="54424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200"/>
                  </a:p>
                </p:txBody>
              </p:sp>
              <p:sp>
                <p:nvSpPr>
                  <p:cNvPr id="57" name="橢圓 56"/>
                  <p:cNvSpPr/>
                  <p:nvPr/>
                </p:nvSpPr>
                <p:spPr>
                  <a:xfrm>
                    <a:off x="1376378" y="3214730"/>
                    <a:ext cx="544246" cy="54424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200"/>
                  </a:p>
                </p:txBody>
              </p:sp>
              <p:sp>
                <p:nvSpPr>
                  <p:cNvPr id="58" name="文字方塊 57"/>
                  <p:cNvSpPr txBox="1"/>
                  <p:nvPr/>
                </p:nvSpPr>
                <p:spPr>
                  <a:xfrm>
                    <a:off x="1242826" y="3960862"/>
                    <a:ext cx="811342" cy="40050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TW" sz="1200" b="1" dirty="0">
                        <a:solidFill>
                          <a:schemeClr val="accent1"/>
                        </a:solidFill>
                      </a:rPr>
                      <a:t>input</a:t>
                    </a:r>
                    <a:endParaRPr lang="zh-TW" altLang="en-US" sz="1200" b="1" dirty="0">
                      <a:solidFill>
                        <a:schemeClr val="accent1"/>
                      </a:solidFill>
                    </a:endParaRPr>
                  </a:p>
                </p:txBody>
              </p:sp>
            </p:grpSp>
            <p:grpSp>
              <p:nvGrpSpPr>
                <p:cNvPr id="37" name="群組 36"/>
                <p:cNvGrpSpPr/>
                <p:nvPr/>
              </p:nvGrpSpPr>
              <p:grpSpPr>
                <a:xfrm>
                  <a:off x="2726801" y="2463683"/>
                  <a:ext cx="1044041" cy="1621578"/>
                  <a:chOff x="2280284" y="1729715"/>
                  <a:chExt cx="1094305" cy="1699647"/>
                </a:xfrm>
              </p:grpSpPr>
              <p:sp>
                <p:nvSpPr>
                  <p:cNvPr id="52" name="矩形 51"/>
                  <p:cNvSpPr/>
                  <p:nvPr/>
                </p:nvSpPr>
                <p:spPr>
                  <a:xfrm>
                    <a:off x="2280284" y="1729715"/>
                    <a:ext cx="1094305" cy="1699647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200"/>
                  </a:p>
                </p:txBody>
              </p:sp>
              <p:sp>
                <p:nvSpPr>
                  <p:cNvPr id="53" name="橢圓 52"/>
                  <p:cNvSpPr/>
                  <p:nvPr/>
                </p:nvSpPr>
                <p:spPr>
                  <a:xfrm>
                    <a:off x="2558479" y="2659963"/>
                    <a:ext cx="544247" cy="54424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200"/>
                  </a:p>
                </p:txBody>
              </p:sp>
              <p:sp>
                <p:nvSpPr>
                  <p:cNvPr id="54" name="橢圓 53"/>
                  <p:cNvSpPr/>
                  <p:nvPr/>
                </p:nvSpPr>
                <p:spPr>
                  <a:xfrm>
                    <a:off x="2555314" y="1951223"/>
                    <a:ext cx="544246" cy="54424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200"/>
                  </a:p>
                </p:txBody>
              </p:sp>
            </p:grpSp>
            <p:grpSp>
              <p:nvGrpSpPr>
                <p:cNvPr id="38" name="群組 37"/>
                <p:cNvGrpSpPr/>
                <p:nvPr/>
              </p:nvGrpSpPr>
              <p:grpSpPr>
                <a:xfrm>
                  <a:off x="4197891" y="2463683"/>
                  <a:ext cx="1044041" cy="2002858"/>
                  <a:chOff x="1103904" y="2888678"/>
                  <a:chExt cx="1094305" cy="2099283"/>
                </a:xfrm>
              </p:grpSpPr>
              <p:sp>
                <p:nvSpPr>
                  <p:cNvPr id="48" name="矩形 47"/>
                  <p:cNvSpPr/>
                  <p:nvPr/>
                </p:nvSpPr>
                <p:spPr>
                  <a:xfrm>
                    <a:off x="1103904" y="2888678"/>
                    <a:ext cx="1094305" cy="1699647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200"/>
                  </a:p>
                </p:txBody>
              </p:sp>
              <p:sp>
                <p:nvSpPr>
                  <p:cNvPr id="49" name="橢圓 48"/>
                  <p:cNvSpPr/>
                  <p:nvPr/>
                </p:nvSpPr>
                <p:spPr>
                  <a:xfrm>
                    <a:off x="1376378" y="3110187"/>
                    <a:ext cx="544245" cy="54424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200"/>
                  </a:p>
                </p:txBody>
              </p:sp>
              <p:sp>
                <p:nvSpPr>
                  <p:cNvPr id="50" name="橢圓 49"/>
                  <p:cNvSpPr/>
                  <p:nvPr/>
                </p:nvSpPr>
                <p:spPr>
                  <a:xfrm>
                    <a:off x="1376377" y="3822571"/>
                    <a:ext cx="544245" cy="54424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200"/>
                  </a:p>
                </p:txBody>
              </p:sp>
              <p:sp>
                <p:nvSpPr>
                  <p:cNvPr id="51" name="文字方塊 50"/>
                  <p:cNvSpPr txBox="1"/>
                  <p:nvPr/>
                </p:nvSpPr>
                <p:spPr>
                  <a:xfrm>
                    <a:off x="1164320" y="4587453"/>
                    <a:ext cx="968362" cy="40050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TW" sz="1200" b="1" dirty="0">
                        <a:solidFill>
                          <a:schemeClr val="accent1"/>
                        </a:solidFill>
                      </a:rPr>
                      <a:t>output</a:t>
                    </a:r>
                    <a:endParaRPr lang="zh-TW" altLang="en-US" sz="1200" b="1" dirty="0">
                      <a:solidFill>
                        <a:schemeClr val="accent1"/>
                      </a:solidFill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文字方塊 38"/>
                    <p:cNvSpPr txBox="1"/>
                    <p:nvPr/>
                  </p:nvSpPr>
                  <p:spPr>
                    <a:xfrm>
                      <a:off x="2408796" y="4110292"/>
                      <a:ext cx="1680050" cy="38211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TW" sz="12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𝒉𝒊𝒅𝒅𝒆𝒏</m:t>
                            </m:r>
                            <m:r>
                              <a:rPr lang="en-US" altLang="zh-TW" sz="12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12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𝒍𝒂𝒚𝒆𝒓</m:t>
                            </m:r>
                          </m:oMath>
                        </m:oMathPara>
                      </a14:m>
                      <a:endParaRPr lang="zh-TW" altLang="en-US" sz="1200" b="1" dirty="0">
                        <a:solidFill>
                          <a:schemeClr val="accent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文字方塊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08796" y="4110292"/>
                      <a:ext cx="1680049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r="-362" b="-18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0" name="直線單箭頭接點 39"/>
                <p:cNvCxnSpPr>
                  <a:stCxn id="56" idx="6"/>
                  <a:endCxn id="54" idx="2"/>
                </p:cNvCxnSpPr>
                <p:nvPr/>
              </p:nvCxnSpPr>
              <p:spPr>
                <a:xfrm flipV="1">
                  <a:off x="2063509" y="2934641"/>
                  <a:ext cx="925689" cy="347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單箭頭接點 40"/>
                <p:cNvCxnSpPr>
                  <a:stCxn id="56" idx="6"/>
                  <a:endCxn id="53" idx="2"/>
                </p:cNvCxnSpPr>
                <p:nvPr/>
              </p:nvCxnSpPr>
              <p:spPr>
                <a:xfrm>
                  <a:off x="2063509" y="2938120"/>
                  <a:ext cx="928709" cy="67270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單箭頭接點 41"/>
                <p:cNvCxnSpPr>
                  <a:stCxn id="57" idx="6"/>
                  <a:endCxn id="54" idx="2"/>
                </p:cNvCxnSpPr>
                <p:nvPr/>
              </p:nvCxnSpPr>
              <p:spPr>
                <a:xfrm flipV="1">
                  <a:off x="2063509" y="2934641"/>
                  <a:ext cx="925689" cy="67966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單箭頭接點 42"/>
                <p:cNvCxnSpPr>
                  <a:stCxn id="57" idx="6"/>
                  <a:endCxn id="53" idx="2"/>
                </p:cNvCxnSpPr>
                <p:nvPr/>
              </p:nvCxnSpPr>
              <p:spPr>
                <a:xfrm flipV="1">
                  <a:off x="2063509" y="3610826"/>
                  <a:ext cx="928709" cy="347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線單箭頭接點 43"/>
                <p:cNvCxnSpPr>
                  <a:stCxn id="54" idx="6"/>
                  <a:endCxn id="49" idx="2"/>
                </p:cNvCxnSpPr>
                <p:nvPr/>
              </p:nvCxnSpPr>
              <p:spPr>
                <a:xfrm>
                  <a:off x="3508446" y="2934641"/>
                  <a:ext cx="949404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線單箭頭接點 44"/>
                <p:cNvCxnSpPr>
                  <a:stCxn id="54" idx="6"/>
                  <a:endCxn id="50" idx="2"/>
                </p:cNvCxnSpPr>
                <p:nvPr/>
              </p:nvCxnSpPr>
              <p:spPr>
                <a:xfrm>
                  <a:off x="3508446" y="2934641"/>
                  <a:ext cx="949403" cy="67966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線單箭頭接點 45"/>
                <p:cNvCxnSpPr>
                  <a:stCxn id="53" idx="6"/>
                  <a:endCxn id="49" idx="2"/>
                </p:cNvCxnSpPr>
                <p:nvPr/>
              </p:nvCxnSpPr>
              <p:spPr>
                <a:xfrm flipV="1">
                  <a:off x="3511466" y="2934642"/>
                  <a:ext cx="946384" cy="67618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線單箭頭接點 46"/>
                <p:cNvCxnSpPr>
                  <a:stCxn id="53" idx="6"/>
                  <a:endCxn id="50" idx="2"/>
                </p:cNvCxnSpPr>
                <p:nvPr/>
              </p:nvCxnSpPr>
              <p:spPr>
                <a:xfrm>
                  <a:off x="3511466" y="3610826"/>
                  <a:ext cx="946383" cy="347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9" name="直線單箭頭接點 58"/>
            <p:cNvCxnSpPr/>
            <p:nvPr/>
          </p:nvCxnSpPr>
          <p:spPr>
            <a:xfrm>
              <a:off x="5364943" y="4891802"/>
              <a:ext cx="532307" cy="868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群組 124"/>
            <p:cNvGrpSpPr/>
            <p:nvPr/>
          </p:nvGrpSpPr>
          <p:grpSpPr>
            <a:xfrm>
              <a:off x="-46637" y="4112157"/>
              <a:ext cx="1932683" cy="1573538"/>
              <a:chOff x="4082090" y="1467760"/>
              <a:chExt cx="2100955" cy="1710540"/>
            </a:xfrm>
          </p:grpSpPr>
          <p:pic>
            <p:nvPicPr>
              <p:cNvPr id="126" name="圖片 125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82090" y="1467760"/>
                <a:ext cx="1270765" cy="1270765"/>
              </a:xfrm>
              <a:prstGeom prst="rect">
                <a:avLst/>
              </a:prstGeom>
            </p:spPr>
          </p:pic>
          <p:grpSp>
            <p:nvGrpSpPr>
              <p:cNvPr id="127" name="群組 126"/>
              <p:cNvGrpSpPr/>
              <p:nvPr/>
            </p:nvGrpSpPr>
            <p:grpSpPr>
              <a:xfrm>
                <a:off x="4299924" y="1584605"/>
                <a:ext cx="1270765" cy="1273804"/>
                <a:chOff x="3057864" y="3143062"/>
                <a:chExt cx="1270765" cy="1273804"/>
              </a:xfrm>
            </p:grpSpPr>
            <p:sp>
              <p:nvSpPr>
                <p:cNvPr id="138" name="矩形 137"/>
                <p:cNvSpPr/>
                <p:nvPr/>
              </p:nvSpPr>
              <p:spPr>
                <a:xfrm>
                  <a:off x="3220542" y="3223065"/>
                  <a:ext cx="949451" cy="111683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139" name="圖片 138"/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57864" y="3146101"/>
                  <a:ext cx="1270765" cy="1270765"/>
                </a:xfrm>
                <a:prstGeom prst="rect">
                  <a:avLst/>
                </a:prstGeom>
                <a:ln>
                  <a:noFill/>
                </a:ln>
              </p:spPr>
            </p:pic>
            <p:cxnSp>
              <p:nvCxnSpPr>
                <p:cNvPr id="140" name="直線接點 139"/>
                <p:cNvCxnSpPr/>
                <p:nvPr/>
              </p:nvCxnSpPr>
              <p:spPr>
                <a:xfrm>
                  <a:off x="3193474" y="3147724"/>
                  <a:ext cx="0" cy="1243013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直線接點 140"/>
                <p:cNvCxnSpPr/>
                <p:nvPr/>
              </p:nvCxnSpPr>
              <p:spPr>
                <a:xfrm>
                  <a:off x="3213197" y="3143062"/>
                  <a:ext cx="670342" cy="3039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8" name="群組 127"/>
              <p:cNvGrpSpPr/>
              <p:nvPr/>
            </p:nvGrpSpPr>
            <p:grpSpPr>
              <a:xfrm>
                <a:off x="4590000" y="1752954"/>
                <a:ext cx="1270765" cy="1273804"/>
                <a:chOff x="3057864" y="3143062"/>
                <a:chExt cx="1270765" cy="1273804"/>
              </a:xfrm>
            </p:grpSpPr>
            <p:sp>
              <p:nvSpPr>
                <p:cNvPr id="134" name="矩形 133"/>
                <p:cNvSpPr/>
                <p:nvPr/>
              </p:nvSpPr>
              <p:spPr>
                <a:xfrm>
                  <a:off x="3220542" y="3223065"/>
                  <a:ext cx="949451" cy="111683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135" name="圖片 134"/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57864" y="3146101"/>
                  <a:ext cx="1270765" cy="1270765"/>
                </a:xfrm>
                <a:prstGeom prst="rect">
                  <a:avLst/>
                </a:prstGeom>
                <a:ln>
                  <a:noFill/>
                </a:ln>
              </p:spPr>
            </p:pic>
            <p:cxnSp>
              <p:nvCxnSpPr>
                <p:cNvPr id="136" name="直線接點 135"/>
                <p:cNvCxnSpPr/>
                <p:nvPr/>
              </p:nvCxnSpPr>
              <p:spPr>
                <a:xfrm>
                  <a:off x="3193474" y="3147724"/>
                  <a:ext cx="0" cy="1243013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直線接點 136"/>
                <p:cNvCxnSpPr/>
                <p:nvPr/>
              </p:nvCxnSpPr>
              <p:spPr>
                <a:xfrm>
                  <a:off x="3213197" y="3143062"/>
                  <a:ext cx="670342" cy="3039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9" name="群組 128"/>
              <p:cNvGrpSpPr/>
              <p:nvPr/>
            </p:nvGrpSpPr>
            <p:grpSpPr>
              <a:xfrm>
                <a:off x="4912280" y="1904496"/>
                <a:ext cx="1270765" cy="1273804"/>
                <a:chOff x="3057864" y="3143062"/>
                <a:chExt cx="1270765" cy="1273804"/>
              </a:xfrm>
            </p:grpSpPr>
            <p:sp>
              <p:nvSpPr>
                <p:cNvPr id="130" name="矩形 129"/>
                <p:cNvSpPr/>
                <p:nvPr/>
              </p:nvSpPr>
              <p:spPr>
                <a:xfrm>
                  <a:off x="3220542" y="3223065"/>
                  <a:ext cx="949451" cy="111683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131" name="圖片 130"/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57864" y="3146101"/>
                  <a:ext cx="1270765" cy="1270765"/>
                </a:xfrm>
                <a:prstGeom prst="rect">
                  <a:avLst/>
                </a:prstGeom>
                <a:ln>
                  <a:noFill/>
                </a:ln>
              </p:spPr>
            </p:pic>
            <p:cxnSp>
              <p:nvCxnSpPr>
                <p:cNvPr id="132" name="直線接點 131"/>
                <p:cNvCxnSpPr/>
                <p:nvPr/>
              </p:nvCxnSpPr>
              <p:spPr>
                <a:xfrm>
                  <a:off x="3193474" y="3147724"/>
                  <a:ext cx="0" cy="1243013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直線接點 132"/>
                <p:cNvCxnSpPr/>
                <p:nvPr/>
              </p:nvCxnSpPr>
              <p:spPr>
                <a:xfrm>
                  <a:off x="3213197" y="3143062"/>
                  <a:ext cx="670342" cy="3039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84369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Hyper Parameters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Data set size = Iteration * Batch size </a:t>
            </a:r>
            <a:r>
              <a:rPr lang="zh-TW" altLang="en-US" sz="2400" dirty="0"/>
              <a:t>（</a:t>
            </a:r>
            <a:r>
              <a:rPr lang="en-US" altLang="zh-TW" sz="2400" dirty="0"/>
              <a:t>1 Epoch</a:t>
            </a:r>
            <a:r>
              <a:rPr lang="zh-TW" altLang="en-US" sz="2400" dirty="0" smtClean="0"/>
              <a:t>）</a:t>
            </a:r>
            <a:endParaRPr lang="en-US" altLang="zh-TW" sz="2400" dirty="0" smtClean="0"/>
          </a:p>
          <a:p>
            <a:r>
              <a:rPr lang="en-US" altLang="zh-TW" sz="2400" dirty="0"/>
              <a:t>Iteration = </a:t>
            </a:r>
            <a:r>
              <a:rPr lang="zh-TW" altLang="en-US" sz="2400" dirty="0"/>
              <a:t>（</a:t>
            </a:r>
            <a:r>
              <a:rPr lang="en-US" altLang="zh-TW" sz="2400" dirty="0"/>
              <a:t>Data set size / Batch size</a:t>
            </a:r>
            <a:r>
              <a:rPr lang="zh-TW" altLang="en-US" sz="2400" dirty="0"/>
              <a:t>）* </a:t>
            </a:r>
            <a:r>
              <a:rPr lang="en-US" altLang="zh-TW" sz="2400" dirty="0"/>
              <a:t>Epoch</a:t>
            </a:r>
            <a:endParaRPr lang="en-US" altLang="zh-TW" sz="2400" dirty="0" smtClean="0"/>
          </a:p>
          <a:p>
            <a:pPr lvl="1"/>
            <a:r>
              <a:rPr lang="en-US" altLang="zh-TW" sz="2099" dirty="0" smtClean="0"/>
              <a:t>Batch </a:t>
            </a:r>
            <a:r>
              <a:rPr lang="en-US" altLang="zh-TW" sz="2099" dirty="0"/>
              <a:t>size is large, it considers more data, resulting in more accurate corrections. </a:t>
            </a:r>
            <a:r>
              <a:rPr lang="en-US" altLang="zh-TW" sz="2099" dirty="0" smtClean="0"/>
              <a:t>However, </a:t>
            </a:r>
            <a:r>
              <a:rPr lang="en-US" altLang="zh-TW" sz="2099" dirty="0"/>
              <a:t>each iteration takes longer, leading to fewer advancements towards the minima.</a:t>
            </a:r>
          </a:p>
          <a:p>
            <a:pPr lvl="1"/>
            <a:r>
              <a:rPr lang="en-US" altLang="zh-TW" sz="2099" dirty="0"/>
              <a:t>A</a:t>
            </a:r>
            <a:r>
              <a:rPr lang="en-US" altLang="zh-TW" sz="2099" dirty="0" smtClean="0"/>
              <a:t> </a:t>
            </a:r>
            <a:r>
              <a:rPr lang="en-US" altLang="zh-TW" sz="2099" dirty="0"/>
              <a:t>smaller batch size, it considers only local data, causing directional biases in corrections. Yet, because each iteration involves less data, there is a chance to make more corrections within the same time frame.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36</a:t>
            </a:fld>
            <a:endParaRPr lang="en-US" dirty="0">
              <a:ea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27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Different </a:t>
            </a:r>
            <a:r>
              <a:rPr lang="en-US" altLang="zh-TW" dirty="0" smtClean="0"/>
              <a:t>Way </a:t>
            </a:r>
            <a:r>
              <a:rPr lang="en-US" altLang="zh-TW" dirty="0"/>
              <a:t>to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Optimize </a:t>
            </a:r>
            <a:r>
              <a:rPr lang="en-US" altLang="zh-TW" dirty="0"/>
              <a:t>Neural </a:t>
            </a:r>
            <a:r>
              <a:rPr lang="en-US" altLang="zh-TW" dirty="0" smtClean="0"/>
              <a:t>Networks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Stochastic Gradient Descent (SGD)</a:t>
                </a:r>
              </a:p>
              <a:p>
                <a:pPr lvl="1"/>
                <a:r>
                  <a:rPr lang="en-US" altLang="zh-TW" dirty="0"/>
                  <a:t>Update the weights at each input example instead of update the weight after each epoch</a:t>
                </a:r>
              </a:p>
              <a:p>
                <a:r>
                  <a:rPr lang="en-US" altLang="zh-TW" dirty="0"/>
                  <a:t>Add momentums on gradient descent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−(1−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)∗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𝑡𝑜𝑡𝑎𝑙</m:t>
                            </m:r>
                          </m:sub>
                        </m:sSub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4" t="-965" r="-5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37</a:t>
            </a:fld>
            <a:endParaRPr lang="en-US" dirty="0">
              <a:ea typeface="Segoe UI" panose="020B0502040204020203" pitchFamily="34" charset="0"/>
            </a:endParaRPr>
          </a:p>
        </p:txBody>
      </p:sp>
      <p:sp>
        <p:nvSpPr>
          <p:cNvPr id="11" name="手繪多邊形 10"/>
          <p:cNvSpPr/>
          <p:nvPr/>
        </p:nvSpPr>
        <p:spPr>
          <a:xfrm>
            <a:off x="5736078" y="4007797"/>
            <a:ext cx="4007795" cy="2470825"/>
          </a:xfrm>
          <a:custGeom>
            <a:avLst/>
            <a:gdLst>
              <a:gd name="connsiteX0" fmla="*/ 0 w 2782111"/>
              <a:gd name="connsiteY0" fmla="*/ 0 h 1786838"/>
              <a:gd name="connsiteX1" fmla="*/ 408562 w 2782111"/>
              <a:gd name="connsiteY1" fmla="*/ 680936 h 1786838"/>
              <a:gd name="connsiteX2" fmla="*/ 749030 w 2782111"/>
              <a:gd name="connsiteY2" fmla="*/ 768485 h 1786838"/>
              <a:gd name="connsiteX3" fmla="*/ 1099226 w 2782111"/>
              <a:gd name="connsiteY3" fmla="*/ 1177047 h 1786838"/>
              <a:gd name="connsiteX4" fmla="*/ 1653703 w 2782111"/>
              <a:gd name="connsiteY4" fmla="*/ 680936 h 1786838"/>
              <a:gd name="connsiteX5" fmla="*/ 2081720 w 2782111"/>
              <a:gd name="connsiteY5" fmla="*/ 1692612 h 1786838"/>
              <a:gd name="connsiteX6" fmla="*/ 2782111 w 2782111"/>
              <a:gd name="connsiteY6" fmla="*/ 1682885 h 1786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82111" h="1786838">
                <a:moveTo>
                  <a:pt x="0" y="0"/>
                </a:moveTo>
                <a:cubicBezTo>
                  <a:pt x="141862" y="276427"/>
                  <a:pt x="283724" y="552855"/>
                  <a:pt x="408562" y="680936"/>
                </a:cubicBezTo>
                <a:cubicBezTo>
                  <a:pt x="533400" y="809017"/>
                  <a:pt x="633919" y="685800"/>
                  <a:pt x="749030" y="768485"/>
                </a:cubicBezTo>
                <a:cubicBezTo>
                  <a:pt x="864141" y="851170"/>
                  <a:pt x="948447" y="1191639"/>
                  <a:pt x="1099226" y="1177047"/>
                </a:cubicBezTo>
                <a:cubicBezTo>
                  <a:pt x="1250005" y="1162456"/>
                  <a:pt x="1489954" y="595009"/>
                  <a:pt x="1653703" y="680936"/>
                </a:cubicBezTo>
                <a:cubicBezTo>
                  <a:pt x="1817452" y="766863"/>
                  <a:pt x="1893652" y="1525621"/>
                  <a:pt x="2081720" y="1692612"/>
                </a:cubicBezTo>
                <a:cubicBezTo>
                  <a:pt x="2269788" y="1859603"/>
                  <a:pt x="2525949" y="1771244"/>
                  <a:pt x="2782111" y="1682885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7399507" y="4990291"/>
            <a:ext cx="340468" cy="321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>
            <a:off x="7569741" y="4738761"/>
            <a:ext cx="515566" cy="13618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右箭號 14"/>
          <p:cNvSpPr/>
          <p:nvPr/>
        </p:nvSpPr>
        <p:spPr>
          <a:xfrm rot="10800000">
            <a:off x="7146587" y="4749199"/>
            <a:ext cx="286967" cy="125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7484021" y="4430985"/>
            <a:ext cx="110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momentum</a:t>
            </a:r>
            <a:endParaRPr lang="zh-TW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7223914" y="4461763"/>
                <a:ext cx="213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𝛻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914" y="4461763"/>
                <a:ext cx="213776" cy="276999"/>
              </a:xfrm>
              <a:prstGeom prst="rect">
                <a:avLst/>
              </a:prstGeom>
              <a:blipFill>
                <a:blip r:embed="rId3"/>
                <a:stretch>
                  <a:fillRect l="-22857" r="-20000" b="-1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34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Another Research </a:t>
            </a:r>
            <a:r>
              <a:rPr lang="en-US" altLang="zh-TW" dirty="0"/>
              <a:t>A</a:t>
            </a:r>
            <a:r>
              <a:rPr lang="en-US" altLang="zh-TW" dirty="0" smtClean="0"/>
              <a:t>rea on Neural Networks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Transfer Learning</a:t>
            </a:r>
          </a:p>
          <a:p>
            <a:pPr lvl="1"/>
            <a:r>
              <a:rPr lang="en-US" altLang="zh-TW" dirty="0" smtClean="0"/>
              <a:t>Share the Neural Networks in similar domain</a:t>
            </a:r>
          </a:p>
          <a:p>
            <a:pPr lvl="2"/>
            <a:r>
              <a:rPr lang="en-US" altLang="zh-TW" dirty="0" smtClean="0"/>
              <a:t>Weight transferring</a:t>
            </a:r>
          </a:p>
          <a:p>
            <a:pPr lvl="2"/>
            <a:r>
              <a:rPr lang="en-US" altLang="zh-TW" dirty="0" smtClean="0"/>
              <a:t>Teacher Networks</a:t>
            </a:r>
          </a:p>
          <a:p>
            <a:r>
              <a:rPr lang="en-US" altLang="zh-TW" dirty="0" smtClean="0"/>
              <a:t>Neural Network reasoning</a:t>
            </a:r>
          </a:p>
          <a:p>
            <a:pPr lvl="1"/>
            <a:r>
              <a:rPr lang="en-US" altLang="zh-TW" dirty="0" smtClean="0"/>
              <a:t>Explain the reasons of each parameter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38</a:t>
            </a:fld>
            <a:endParaRPr lang="en-US" dirty="0">
              <a:ea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7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Advanced Neural Networks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Convolutional </a:t>
            </a:r>
            <a:r>
              <a:rPr lang="en-US" altLang="zh-TW" dirty="0"/>
              <a:t>Neural Networks (</a:t>
            </a:r>
            <a:r>
              <a:rPr lang="en-US" altLang="zh-TW" dirty="0" err="1"/>
              <a:t>CNNs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Image processing </a:t>
            </a:r>
            <a:r>
              <a:rPr lang="en-US" altLang="zh-TW" dirty="0"/>
              <a:t>or </a:t>
            </a:r>
            <a:r>
              <a:rPr lang="en-US" altLang="zh-TW" dirty="0">
                <a:solidFill>
                  <a:srgbClr val="FF0000"/>
                </a:solidFill>
              </a:rPr>
              <a:t>image </a:t>
            </a:r>
            <a:r>
              <a:rPr lang="en-US" altLang="zh-TW" dirty="0" smtClean="0">
                <a:solidFill>
                  <a:srgbClr val="FF0000"/>
                </a:solidFill>
              </a:rPr>
              <a:t>recognition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 smtClean="0"/>
              <a:t>Recurrent Neural Networks (</a:t>
            </a:r>
            <a:r>
              <a:rPr lang="en-US" altLang="zh-TW" dirty="0" err="1" smtClean="0"/>
              <a:t>RNNs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Time series prediction </a:t>
            </a:r>
            <a:r>
              <a:rPr lang="en-US" altLang="zh-TW" dirty="0" smtClean="0">
                <a:solidFill>
                  <a:schemeClr val="tx1"/>
                </a:solidFill>
              </a:rPr>
              <a:t>or</a:t>
            </a:r>
            <a:r>
              <a:rPr lang="en-US" altLang="zh-TW" dirty="0" smtClean="0">
                <a:solidFill>
                  <a:srgbClr val="FF0000"/>
                </a:solidFill>
              </a:rPr>
              <a:t> language </a:t>
            </a:r>
            <a:r>
              <a:rPr lang="en-US" altLang="zh-TW" dirty="0">
                <a:solidFill>
                  <a:srgbClr val="FF0000"/>
                </a:solidFill>
              </a:rPr>
              <a:t>m</a:t>
            </a:r>
            <a:r>
              <a:rPr lang="en-US" altLang="zh-TW" dirty="0" smtClean="0">
                <a:solidFill>
                  <a:srgbClr val="FF0000"/>
                </a:solidFill>
              </a:rPr>
              <a:t>odels</a:t>
            </a:r>
          </a:p>
          <a:p>
            <a:pPr lvl="1"/>
            <a:r>
              <a:rPr lang="en-US" altLang="zh-TW" dirty="0" smtClean="0"/>
              <a:t>Long Short Term Memories (</a:t>
            </a:r>
            <a:r>
              <a:rPr lang="en-US" altLang="zh-TW" dirty="0" err="1" smtClean="0"/>
              <a:t>LSTMs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 smtClean="0"/>
              <a:t>The advanced </a:t>
            </a:r>
            <a:r>
              <a:rPr lang="en-US" altLang="zh-TW" dirty="0" err="1" smtClean="0"/>
              <a:t>RNNs</a:t>
            </a:r>
            <a:r>
              <a:rPr lang="en-US" altLang="zh-TW" dirty="0" smtClean="0"/>
              <a:t> to record </a:t>
            </a:r>
            <a:r>
              <a:rPr lang="en-US" altLang="zh-TW" dirty="0" smtClean="0">
                <a:solidFill>
                  <a:srgbClr val="FF0000"/>
                </a:solidFill>
              </a:rPr>
              <a:t>long term</a:t>
            </a:r>
            <a:r>
              <a:rPr lang="en-US" altLang="zh-TW" dirty="0" smtClean="0"/>
              <a:t> data</a:t>
            </a:r>
          </a:p>
          <a:p>
            <a:r>
              <a:rPr lang="en-US" altLang="zh-TW" dirty="0" err="1" smtClean="0"/>
              <a:t>AutoEncoders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Objects representation </a:t>
            </a:r>
            <a:r>
              <a:rPr lang="en-US" altLang="zh-TW" dirty="0" smtClean="0"/>
              <a:t>or </a:t>
            </a:r>
            <a:r>
              <a:rPr lang="en-US" altLang="zh-TW" dirty="0" smtClean="0">
                <a:solidFill>
                  <a:srgbClr val="FF0000"/>
                </a:solidFill>
              </a:rPr>
              <a:t>object embedding</a:t>
            </a:r>
          </a:p>
          <a:p>
            <a:r>
              <a:rPr lang="en-US" altLang="zh-TW" dirty="0" smtClean="0"/>
              <a:t>Generative </a:t>
            </a:r>
            <a:r>
              <a:rPr lang="en-US" altLang="zh-TW" dirty="0"/>
              <a:t>Adversarial </a:t>
            </a:r>
            <a:r>
              <a:rPr lang="en-US" altLang="zh-TW" dirty="0" smtClean="0"/>
              <a:t>Networks (</a:t>
            </a:r>
            <a:r>
              <a:rPr lang="en-US" altLang="zh-TW" dirty="0" err="1" smtClean="0"/>
              <a:t>GANs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Creativity </a:t>
            </a:r>
            <a:r>
              <a:rPr lang="en-US" altLang="zh-TW" dirty="0" smtClean="0">
                <a:solidFill>
                  <a:schemeClr val="tx1"/>
                </a:solidFill>
              </a:rPr>
              <a:t>tasks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39</a:t>
            </a:fld>
            <a:endParaRPr lang="en-US" dirty="0">
              <a:ea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13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Basic Artificial Neural </a:t>
            </a:r>
            <a:r>
              <a:rPr lang="en-US" altLang="zh-TW" dirty="0"/>
              <a:t>Network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52700" y="1608364"/>
            <a:ext cx="6248401" cy="1187796"/>
          </a:xfrm>
        </p:spPr>
        <p:txBody>
          <a:bodyPr/>
          <a:lstStyle/>
          <a:p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4</a:t>
            </a:fld>
            <a:endParaRPr lang="en-US" dirty="0">
              <a:ea typeface="Segoe UI" panose="020B0502040204020203" pitchFamily="34" charset="0"/>
            </a:endParaRPr>
          </a:p>
        </p:txBody>
      </p:sp>
      <p:grpSp>
        <p:nvGrpSpPr>
          <p:cNvPr id="82" name="群組 81"/>
          <p:cNvGrpSpPr/>
          <p:nvPr/>
        </p:nvGrpSpPr>
        <p:grpSpPr>
          <a:xfrm>
            <a:off x="4036416" y="1608364"/>
            <a:ext cx="4602368" cy="4251290"/>
            <a:chOff x="1566359" y="2573751"/>
            <a:chExt cx="3758762" cy="3399117"/>
          </a:xfrm>
        </p:grpSpPr>
        <p:grpSp>
          <p:nvGrpSpPr>
            <p:cNvPr id="7" name="群組 6"/>
            <p:cNvGrpSpPr/>
            <p:nvPr/>
          </p:nvGrpSpPr>
          <p:grpSpPr>
            <a:xfrm>
              <a:off x="1566359" y="2991412"/>
              <a:ext cx="964598" cy="2560387"/>
              <a:chOff x="1103904" y="2206090"/>
              <a:chExt cx="1094305" cy="2904675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1103904" y="2206090"/>
                <a:ext cx="1094305" cy="256966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" name="橢圓 55"/>
              <p:cNvSpPr/>
              <p:nvPr/>
            </p:nvSpPr>
            <p:spPr>
              <a:xfrm>
                <a:off x="1376378" y="2505992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" name="橢圓 56"/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8" name="橢圓 57"/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9" name="文字方塊 58"/>
              <p:cNvSpPr txBox="1"/>
              <p:nvPr/>
            </p:nvSpPr>
            <p:spPr>
              <a:xfrm>
                <a:off x="1302711" y="4775758"/>
                <a:ext cx="652307" cy="3350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>
                    <a:solidFill>
                      <a:schemeClr val="accent1"/>
                    </a:solidFill>
                  </a:rPr>
                  <a:t>input</a:t>
                </a:r>
                <a:endParaRPr lang="zh-TW" altLang="en-US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8" name="群組 7"/>
            <p:cNvGrpSpPr/>
            <p:nvPr/>
          </p:nvGrpSpPr>
          <p:grpSpPr>
            <a:xfrm>
              <a:off x="2963441" y="2573751"/>
              <a:ext cx="964598" cy="3093231"/>
              <a:chOff x="2280284" y="1729715"/>
              <a:chExt cx="1094305" cy="3509170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2280284" y="1729715"/>
                <a:ext cx="1094305" cy="350917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" name="橢圓 49"/>
              <p:cNvSpPr/>
              <p:nvPr/>
            </p:nvSpPr>
            <p:spPr>
              <a:xfrm>
                <a:off x="2555314" y="2581700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橢圓 50"/>
              <p:cNvSpPr/>
              <p:nvPr/>
            </p:nvSpPr>
            <p:spPr>
              <a:xfrm>
                <a:off x="2555314" y="3212177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" name="橢圓 51"/>
              <p:cNvSpPr/>
              <p:nvPr/>
            </p:nvSpPr>
            <p:spPr>
              <a:xfrm>
                <a:off x="2555314" y="3842654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3" name="橢圓 52"/>
              <p:cNvSpPr/>
              <p:nvPr/>
            </p:nvSpPr>
            <p:spPr>
              <a:xfrm>
                <a:off x="2555314" y="4473131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4" name="橢圓 53"/>
              <p:cNvSpPr/>
              <p:nvPr/>
            </p:nvSpPr>
            <p:spPr>
              <a:xfrm>
                <a:off x="2555314" y="1951223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" name="群組 10"/>
            <p:cNvGrpSpPr/>
            <p:nvPr/>
          </p:nvGrpSpPr>
          <p:grpSpPr>
            <a:xfrm>
              <a:off x="4360523" y="3300902"/>
              <a:ext cx="964598" cy="2227732"/>
              <a:chOff x="1103904" y="2888678"/>
              <a:chExt cx="1094305" cy="2527289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1103904" y="2888678"/>
                <a:ext cx="1094305" cy="188708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橢圓 39"/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橢圓 40"/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" name="文字方塊 41"/>
              <p:cNvSpPr txBox="1"/>
              <p:nvPr/>
            </p:nvSpPr>
            <p:spPr>
              <a:xfrm>
                <a:off x="1199499" y="5080960"/>
                <a:ext cx="797858" cy="3350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>
                    <a:solidFill>
                      <a:schemeClr val="accent1"/>
                    </a:solidFill>
                  </a:rPr>
                  <a:t>output</a:t>
                </a:r>
                <a:endParaRPr lang="zh-TW" altLang="en-US" b="1" dirty="0">
                  <a:solidFill>
                    <a:schemeClr val="accent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/>
                <p:cNvSpPr txBox="1"/>
                <p:nvPr/>
              </p:nvSpPr>
              <p:spPr>
                <a:xfrm>
                  <a:off x="2585568" y="5677569"/>
                  <a:ext cx="1406316" cy="2952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𝒉𝒊𝒅𝒅𝒆𝒏</m:t>
                        </m:r>
                        <m:r>
                          <a:rPr lang="en-US" altLang="zh-TW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𝒍𝒂𝒚𝒆𝒓</m:t>
                        </m:r>
                      </m:oMath>
                    </m:oMathPara>
                  </a14:m>
                  <a:endParaRPr lang="zh-TW" altLang="en-US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文字方塊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5568" y="5677569"/>
                  <a:ext cx="1406316" cy="295299"/>
                </a:xfrm>
                <a:prstGeom prst="rect">
                  <a:avLst/>
                </a:prstGeom>
                <a:blipFill>
                  <a:blip r:embed="rId2"/>
                  <a:stretch>
                    <a:fillRect b="-18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線單箭頭接點 13"/>
            <p:cNvCxnSpPr>
              <a:stCxn id="56" idx="6"/>
              <a:endCxn id="54" idx="2"/>
            </p:cNvCxnSpPr>
            <p:nvPr/>
          </p:nvCxnSpPr>
          <p:spPr>
            <a:xfrm flipV="1">
              <a:off x="2286274" y="3008873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單箭頭接點 14"/>
            <p:cNvCxnSpPr>
              <a:stCxn id="56" idx="6"/>
              <a:endCxn id="50" idx="2"/>
            </p:cNvCxnSpPr>
            <p:nvPr/>
          </p:nvCxnSpPr>
          <p:spPr>
            <a:xfrm>
              <a:off x="2286274" y="3495635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單箭頭接點 15"/>
            <p:cNvCxnSpPr>
              <a:stCxn id="56" idx="6"/>
              <a:endCxn id="51" idx="2"/>
            </p:cNvCxnSpPr>
            <p:nvPr/>
          </p:nvCxnSpPr>
          <p:spPr>
            <a:xfrm>
              <a:off x="2286274" y="3495635"/>
              <a:ext cx="919598" cy="624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單箭頭接點 16"/>
            <p:cNvCxnSpPr>
              <a:endCxn id="52" idx="2"/>
            </p:cNvCxnSpPr>
            <p:nvPr/>
          </p:nvCxnSpPr>
          <p:spPr>
            <a:xfrm>
              <a:off x="2302761" y="3511325"/>
              <a:ext cx="903111" cy="1164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單箭頭接點 17"/>
            <p:cNvCxnSpPr>
              <a:stCxn id="56" idx="6"/>
              <a:endCxn id="53" idx="2"/>
            </p:cNvCxnSpPr>
            <p:nvPr/>
          </p:nvCxnSpPr>
          <p:spPr>
            <a:xfrm>
              <a:off x="2286274" y="3495635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>
              <a:stCxn id="57" idx="6"/>
              <a:endCxn id="54" idx="2"/>
            </p:cNvCxnSpPr>
            <p:nvPr/>
          </p:nvCxnSpPr>
          <p:spPr>
            <a:xfrm flipV="1">
              <a:off x="2286274" y="3008873"/>
              <a:ext cx="919598" cy="1111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>
              <a:stCxn id="57" idx="6"/>
              <a:endCxn id="50" idx="2"/>
            </p:cNvCxnSpPr>
            <p:nvPr/>
          </p:nvCxnSpPr>
          <p:spPr>
            <a:xfrm flipV="1">
              <a:off x="2286274" y="3564620"/>
              <a:ext cx="919598" cy="5557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單箭頭接點 20"/>
            <p:cNvCxnSpPr>
              <a:stCxn id="57" idx="6"/>
              <a:endCxn id="51" idx="2"/>
            </p:cNvCxnSpPr>
            <p:nvPr/>
          </p:nvCxnSpPr>
          <p:spPr>
            <a:xfrm>
              <a:off x="2286274" y="4120367"/>
              <a:ext cx="9195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單箭頭接點 21"/>
            <p:cNvCxnSpPr>
              <a:endCxn id="52" idx="2"/>
            </p:cNvCxnSpPr>
            <p:nvPr/>
          </p:nvCxnSpPr>
          <p:spPr>
            <a:xfrm>
              <a:off x="2302761" y="4142488"/>
              <a:ext cx="903111" cy="533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>
              <a:endCxn id="53" idx="2"/>
            </p:cNvCxnSpPr>
            <p:nvPr/>
          </p:nvCxnSpPr>
          <p:spPr>
            <a:xfrm>
              <a:off x="2312983" y="4137828"/>
              <a:ext cx="892888" cy="1094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>
              <a:stCxn id="58" idx="6"/>
              <a:endCxn id="54" idx="2"/>
            </p:cNvCxnSpPr>
            <p:nvPr/>
          </p:nvCxnSpPr>
          <p:spPr>
            <a:xfrm flipV="1">
              <a:off x="2286274" y="3008873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>
              <a:stCxn id="58" idx="6"/>
              <a:endCxn id="50" idx="2"/>
            </p:cNvCxnSpPr>
            <p:nvPr/>
          </p:nvCxnSpPr>
          <p:spPr>
            <a:xfrm flipV="1">
              <a:off x="2286274" y="3564620"/>
              <a:ext cx="919598" cy="1180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單箭頭接點 25"/>
            <p:cNvCxnSpPr>
              <a:endCxn id="51" idx="2"/>
            </p:cNvCxnSpPr>
            <p:nvPr/>
          </p:nvCxnSpPr>
          <p:spPr>
            <a:xfrm flipV="1">
              <a:off x="2312983" y="4120367"/>
              <a:ext cx="892888" cy="631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單箭頭接點 26"/>
            <p:cNvCxnSpPr>
              <a:stCxn id="58" idx="6"/>
              <a:endCxn id="52" idx="2"/>
            </p:cNvCxnSpPr>
            <p:nvPr/>
          </p:nvCxnSpPr>
          <p:spPr>
            <a:xfrm flipV="1">
              <a:off x="2286274" y="4676114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單箭頭接點 27"/>
            <p:cNvCxnSpPr>
              <a:stCxn id="58" idx="6"/>
              <a:endCxn id="53" idx="2"/>
            </p:cNvCxnSpPr>
            <p:nvPr/>
          </p:nvCxnSpPr>
          <p:spPr>
            <a:xfrm>
              <a:off x="2286274" y="4745099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>
              <a:stCxn id="54" idx="6"/>
              <a:endCxn id="40" idx="2"/>
            </p:cNvCxnSpPr>
            <p:nvPr/>
          </p:nvCxnSpPr>
          <p:spPr>
            <a:xfrm>
              <a:off x="3685609" y="3008873"/>
              <a:ext cx="915092" cy="819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單箭頭接點 63"/>
            <p:cNvCxnSpPr>
              <a:stCxn id="50" idx="6"/>
              <a:endCxn id="40" idx="2"/>
            </p:cNvCxnSpPr>
            <p:nvPr/>
          </p:nvCxnSpPr>
          <p:spPr>
            <a:xfrm>
              <a:off x="3685609" y="3564620"/>
              <a:ext cx="915092" cy="263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單箭頭接點 65"/>
            <p:cNvCxnSpPr>
              <a:stCxn id="51" idx="6"/>
              <a:endCxn id="40" idx="2"/>
            </p:cNvCxnSpPr>
            <p:nvPr/>
          </p:nvCxnSpPr>
          <p:spPr>
            <a:xfrm flipV="1">
              <a:off x="3685609" y="3828175"/>
              <a:ext cx="915092" cy="29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單箭頭接點 67"/>
            <p:cNvCxnSpPr>
              <a:stCxn id="52" idx="6"/>
              <a:endCxn id="40" idx="2"/>
            </p:cNvCxnSpPr>
            <p:nvPr/>
          </p:nvCxnSpPr>
          <p:spPr>
            <a:xfrm flipV="1">
              <a:off x="3685609" y="3828175"/>
              <a:ext cx="915092" cy="847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單箭頭接點 69"/>
            <p:cNvCxnSpPr>
              <a:stCxn id="53" idx="6"/>
              <a:endCxn id="40" idx="2"/>
            </p:cNvCxnSpPr>
            <p:nvPr/>
          </p:nvCxnSpPr>
          <p:spPr>
            <a:xfrm flipV="1">
              <a:off x="3685609" y="3828175"/>
              <a:ext cx="915092" cy="14036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線單箭頭接點 72"/>
            <p:cNvCxnSpPr>
              <a:stCxn id="54" idx="6"/>
              <a:endCxn id="41" idx="2"/>
            </p:cNvCxnSpPr>
            <p:nvPr/>
          </p:nvCxnSpPr>
          <p:spPr>
            <a:xfrm>
              <a:off x="3685609" y="3008873"/>
              <a:ext cx="915092" cy="1444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線單箭頭接點 74"/>
            <p:cNvCxnSpPr>
              <a:stCxn id="50" idx="6"/>
              <a:endCxn id="41" idx="2"/>
            </p:cNvCxnSpPr>
            <p:nvPr/>
          </p:nvCxnSpPr>
          <p:spPr>
            <a:xfrm>
              <a:off x="3685609" y="3564620"/>
              <a:ext cx="915092" cy="8882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線單箭頭接點 76"/>
            <p:cNvCxnSpPr>
              <a:stCxn id="51" idx="6"/>
              <a:endCxn id="41" idx="2"/>
            </p:cNvCxnSpPr>
            <p:nvPr/>
          </p:nvCxnSpPr>
          <p:spPr>
            <a:xfrm>
              <a:off x="3685609" y="4120367"/>
              <a:ext cx="915092" cy="3325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線單箭頭接點 78"/>
            <p:cNvCxnSpPr>
              <a:stCxn id="52" idx="6"/>
              <a:endCxn id="41" idx="2"/>
            </p:cNvCxnSpPr>
            <p:nvPr/>
          </p:nvCxnSpPr>
          <p:spPr>
            <a:xfrm flipV="1">
              <a:off x="3685609" y="4452907"/>
              <a:ext cx="915092" cy="223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線單箭頭接點 80"/>
            <p:cNvCxnSpPr>
              <a:endCxn id="41" idx="2"/>
            </p:cNvCxnSpPr>
            <p:nvPr/>
          </p:nvCxnSpPr>
          <p:spPr>
            <a:xfrm flipV="1">
              <a:off x="3685609" y="4452907"/>
              <a:ext cx="915092" cy="778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795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+mn-ea"/>
                <a:ea typeface="+mn-ea"/>
              </a:rPr>
              <a:t>Neuron Design</a:t>
            </a:r>
            <a:endParaRPr lang="zh-TW" altLang="en-US" sz="3200" dirty="0">
              <a:latin typeface="+mn-ea"/>
              <a:ea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050" smtClean="0">
                <a:latin typeface="+mn-ea"/>
                <a:ea typeface="+mn-ea"/>
              </a:rPr>
              <a:pPr/>
              <a:t>5</a:t>
            </a:fld>
            <a:endParaRPr lang="en-US" sz="1050" dirty="0">
              <a:latin typeface="+mn-ea"/>
              <a:ea typeface="+mn-ea"/>
            </a:endParaRPr>
          </a:p>
        </p:txBody>
      </p:sp>
      <p:grpSp>
        <p:nvGrpSpPr>
          <p:cNvPr id="41" name="群組 40"/>
          <p:cNvGrpSpPr/>
          <p:nvPr/>
        </p:nvGrpSpPr>
        <p:grpSpPr>
          <a:xfrm>
            <a:off x="4144740" y="3221851"/>
            <a:ext cx="6391432" cy="3036720"/>
            <a:chOff x="2325393" y="2946342"/>
            <a:chExt cx="6587986" cy="3130107"/>
          </a:xfrm>
        </p:grpSpPr>
        <p:grpSp>
          <p:nvGrpSpPr>
            <p:cNvPr id="10" name="群組 9"/>
            <p:cNvGrpSpPr/>
            <p:nvPr/>
          </p:nvGrpSpPr>
          <p:grpSpPr>
            <a:xfrm>
              <a:off x="5476891" y="3996900"/>
              <a:ext cx="1308525" cy="1308525"/>
              <a:chOff x="5524516" y="3768300"/>
              <a:chExt cx="2022900" cy="2022900"/>
            </a:xfrm>
          </p:grpSpPr>
          <p:sp>
            <p:nvSpPr>
              <p:cNvPr id="7" name="橢圓 6"/>
              <p:cNvSpPr/>
              <p:nvPr/>
            </p:nvSpPr>
            <p:spPr>
              <a:xfrm>
                <a:off x="5524516" y="3768300"/>
                <a:ext cx="2022900" cy="2022900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>
                  <a:latin typeface="+mn-ea"/>
                </a:endParaRPr>
              </a:p>
            </p:txBody>
          </p:sp>
          <p:cxnSp>
            <p:nvCxnSpPr>
              <p:cNvPr id="9" name="直線接點 8"/>
              <p:cNvCxnSpPr>
                <a:stCxn id="7" idx="7"/>
                <a:endCxn id="7" idx="5"/>
              </p:cNvCxnSpPr>
              <p:nvPr/>
            </p:nvCxnSpPr>
            <p:spPr>
              <a:xfrm>
                <a:off x="7251169" y="4064547"/>
                <a:ext cx="0" cy="1430406"/>
              </a:xfrm>
              <a:prstGeom prst="line">
                <a:avLst/>
              </a:prstGeom>
              <a:ln w="2540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2" name="直線單箭頭接點 11"/>
            <p:cNvCxnSpPr>
              <a:endCxn id="7" idx="2"/>
            </p:cNvCxnSpPr>
            <p:nvPr/>
          </p:nvCxnSpPr>
          <p:spPr>
            <a:xfrm flipV="1">
              <a:off x="3800475" y="4651163"/>
              <a:ext cx="1676416" cy="1608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/>
            <p:nvPr/>
          </p:nvCxnSpPr>
          <p:spPr>
            <a:xfrm flipV="1">
              <a:off x="4420346" y="5129901"/>
              <a:ext cx="1248174" cy="94137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單箭頭接點 14"/>
            <p:cNvCxnSpPr>
              <a:endCxn id="7" idx="1"/>
            </p:cNvCxnSpPr>
            <p:nvPr/>
          </p:nvCxnSpPr>
          <p:spPr>
            <a:xfrm>
              <a:off x="4617276" y="3448050"/>
              <a:ext cx="1051244" cy="74047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直線單箭頭接點 21"/>
            <p:cNvCxnSpPr/>
            <p:nvPr/>
          </p:nvCxnSpPr>
          <p:spPr>
            <a:xfrm flipV="1">
              <a:off x="2788384" y="3362325"/>
              <a:ext cx="1676416" cy="1608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/>
            <p:nvPr/>
          </p:nvCxnSpPr>
          <p:spPr>
            <a:xfrm flipV="1">
              <a:off x="6785416" y="4635075"/>
              <a:ext cx="1676416" cy="1608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字方塊 23"/>
                <p:cNvSpPr txBox="1"/>
                <p:nvPr/>
              </p:nvSpPr>
              <p:spPr>
                <a:xfrm>
                  <a:off x="3387938" y="2946342"/>
                  <a:ext cx="591986" cy="4758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24" name="文字方塊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7938" y="2946342"/>
                  <a:ext cx="591986" cy="475862"/>
                </a:xfrm>
                <a:prstGeom prst="rect">
                  <a:avLst/>
                </a:prstGeom>
                <a:blipFill>
                  <a:blip r:embed="rId3"/>
                  <a:stretch>
                    <a:fillRect b="-5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字方塊 24"/>
                <p:cNvSpPr txBox="1"/>
                <p:nvPr/>
              </p:nvSpPr>
              <p:spPr>
                <a:xfrm>
                  <a:off x="4464800" y="2951209"/>
                  <a:ext cx="650675" cy="4758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25" name="文字方塊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4800" y="2951209"/>
                  <a:ext cx="650675" cy="475862"/>
                </a:xfrm>
                <a:prstGeom prst="rect">
                  <a:avLst/>
                </a:prstGeom>
                <a:blipFill>
                  <a:blip r:embed="rId4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橢圓 26"/>
            <p:cNvSpPr/>
            <p:nvPr/>
          </p:nvSpPr>
          <p:spPr>
            <a:xfrm>
              <a:off x="4464800" y="3315674"/>
              <a:ext cx="173883" cy="1738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latin typeface="+mn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5286840" y="3538731"/>
                  <a:ext cx="963092" cy="4758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6840" y="3538731"/>
                  <a:ext cx="963092" cy="475862"/>
                </a:xfrm>
                <a:prstGeom prst="rect">
                  <a:avLst/>
                </a:prstGeom>
                <a:blipFill>
                  <a:blip r:embed="rId5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文字方塊 28"/>
            <p:cNvSpPr txBox="1"/>
            <p:nvPr/>
          </p:nvSpPr>
          <p:spPr>
            <a:xfrm>
              <a:off x="4949676" y="3355736"/>
              <a:ext cx="1075978" cy="3806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+mn-ea"/>
                </a:rPr>
                <a:t>synapse</a:t>
              </a:r>
              <a:endParaRPr lang="zh-TW" altLang="en-US" dirty="0">
                <a:latin typeface="+mn-ea"/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2325393" y="3366002"/>
              <a:ext cx="2262329" cy="3806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+mn-ea"/>
                </a:rPr>
                <a:t>axon from a neuron</a:t>
              </a:r>
              <a:endParaRPr lang="zh-TW" altLang="en-US" dirty="0">
                <a:latin typeface="+mn-ea"/>
              </a:endParaRPr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3203332" y="3864944"/>
              <a:ext cx="2262329" cy="3806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00B050"/>
                  </a:solidFill>
                  <a:latin typeface="+mn-ea"/>
                </a:rPr>
                <a:t>axon from a neuron</a:t>
              </a:r>
              <a:endParaRPr lang="zh-TW" altLang="en-US" dirty="0">
                <a:solidFill>
                  <a:srgbClr val="00B050"/>
                </a:solidFill>
                <a:latin typeface="+mn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4297223" y="4246263"/>
                  <a:ext cx="948420" cy="4758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7223" y="4246263"/>
                  <a:ext cx="948420" cy="475862"/>
                </a:xfrm>
                <a:prstGeom prst="rect">
                  <a:avLst/>
                </a:prstGeom>
                <a:blipFill>
                  <a:blip r:embed="rId6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4870767" y="5600587"/>
                  <a:ext cx="963092" cy="4758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0767" y="5600587"/>
                  <a:ext cx="963092" cy="475862"/>
                </a:xfrm>
                <a:prstGeom prst="rect">
                  <a:avLst/>
                </a:prstGeom>
                <a:blipFill>
                  <a:blip r:embed="rId7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6511858" y="4489229"/>
                  <a:ext cx="395561" cy="3806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zh-TW" altLang="en-US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1858" y="4489229"/>
                  <a:ext cx="395561" cy="380690"/>
                </a:xfrm>
                <a:prstGeom prst="rect">
                  <a:avLst/>
                </a:prstGeom>
                <a:blipFill>
                  <a:blip r:embed="rId8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5564993" y="4426548"/>
                  <a:ext cx="1334133" cy="7110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nary>
                      </m:oMath>
                    </m:oMathPara>
                  </a14:m>
                  <a:endParaRPr lang="zh-TW" altLang="en-US" sz="1600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4993" y="4426548"/>
                  <a:ext cx="1334133" cy="71101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文字方塊 35"/>
            <p:cNvSpPr txBox="1"/>
            <p:nvPr/>
          </p:nvSpPr>
          <p:spPr>
            <a:xfrm>
              <a:off x="5617948" y="4163741"/>
              <a:ext cx="1026408" cy="3489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600" dirty="0">
                  <a:latin typeface="+mn-ea"/>
                </a:rPr>
                <a:t>cell body</a:t>
              </a:r>
              <a:endParaRPr lang="zh-TW" altLang="en-US" sz="1600" dirty="0">
                <a:latin typeface="+mn-ea"/>
              </a:endParaRPr>
            </a:p>
          </p:txBody>
        </p:sp>
        <p:sp>
          <p:nvSpPr>
            <p:cNvPr id="37" name="橢圓 36"/>
            <p:cNvSpPr/>
            <p:nvPr/>
          </p:nvSpPr>
          <p:spPr>
            <a:xfrm>
              <a:off x="6788193" y="4564220"/>
              <a:ext cx="173883" cy="17388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latin typeface="+mn-ea"/>
              </a:endParaRPr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7457373" y="4658093"/>
              <a:ext cx="1456006" cy="3806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+mn-ea"/>
                </a:rPr>
                <a:t>output axon</a:t>
              </a:r>
              <a:endParaRPr lang="zh-TW" altLang="en-US" dirty="0">
                <a:latin typeface="+mn-ea"/>
              </a:endParaRPr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6763344" y="4943572"/>
              <a:ext cx="1188334" cy="66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activation</a:t>
              </a:r>
            </a:p>
            <a:p>
              <a:r>
                <a:rPr lang="en-US" altLang="zh-TW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function</a:t>
              </a:r>
              <a:endParaRPr lang="zh-TW" altLang="en-US" dirty="0">
                <a:solidFill>
                  <a:schemeClr val="accent3">
                    <a:lumMod val="50000"/>
                  </a:schemeClr>
                </a:solidFill>
                <a:latin typeface="+mn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字方塊 39"/>
                <p:cNvSpPr txBox="1"/>
                <p:nvPr/>
              </p:nvSpPr>
              <p:spPr>
                <a:xfrm>
                  <a:off x="7070501" y="3996900"/>
                  <a:ext cx="1631150" cy="7110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nary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TW" altLang="en-US" sz="1600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40" name="文字方塊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0501" y="3996900"/>
                  <a:ext cx="1631150" cy="71101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27082" y="522576"/>
            <a:ext cx="2024253" cy="3658072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 flipV="1">
            <a:off x="2076041" y="2952193"/>
            <a:ext cx="856039" cy="627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2391711" y="3288489"/>
            <a:ext cx="1745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+mn-ea"/>
              </a:rPr>
              <a:t>Input signal</a:t>
            </a:r>
            <a:endParaRPr lang="zh-TW" altLang="en-US" sz="2400" dirty="0">
              <a:latin typeface="+mn-ea"/>
            </a:endParaRPr>
          </a:p>
        </p:txBody>
      </p:sp>
      <p:cxnSp>
        <p:nvCxnSpPr>
          <p:cNvPr id="19" name="直線單箭頭接點 18"/>
          <p:cNvCxnSpPr/>
          <p:nvPr/>
        </p:nvCxnSpPr>
        <p:spPr>
          <a:xfrm>
            <a:off x="4354749" y="2351612"/>
            <a:ext cx="1052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6093901" y="2042810"/>
            <a:ext cx="951989" cy="19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6065171" y="2090919"/>
            <a:ext cx="2008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+mn-ea"/>
              </a:rPr>
              <a:t>Output signal</a:t>
            </a:r>
            <a:endParaRPr lang="zh-TW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48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Activation Function for </a:t>
            </a:r>
            <a:r>
              <a:rPr lang="en-US" altLang="zh-TW" dirty="0" smtClean="0"/>
              <a:t>Neurons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6</a:t>
            </a:fld>
            <a:endParaRPr lang="en-US" dirty="0">
              <a:ea typeface="Segoe UI" panose="020B0502040204020203" pitchFamily="34" charset="0"/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1574301" y="1506100"/>
            <a:ext cx="8800087" cy="2667125"/>
            <a:chOff x="-304800" y="2291136"/>
            <a:chExt cx="8800087" cy="2667125"/>
          </a:xfrm>
        </p:grpSpPr>
        <p:grpSp>
          <p:nvGrpSpPr>
            <p:cNvPr id="11" name="群組 10"/>
            <p:cNvGrpSpPr/>
            <p:nvPr/>
          </p:nvGrpSpPr>
          <p:grpSpPr>
            <a:xfrm>
              <a:off x="-304800" y="2293405"/>
              <a:ext cx="4164601" cy="2295525"/>
              <a:chOff x="1284515" y="2902593"/>
              <a:chExt cx="4822368" cy="2658086"/>
            </a:xfrm>
          </p:grpSpPr>
          <p:pic>
            <p:nvPicPr>
              <p:cNvPr id="10" name="圖片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66976" y="2902593"/>
                <a:ext cx="2513238" cy="2658086"/>
              </a:xfrm>
              <a:prstGeom prst="rect">
                <a:avLst/>
              </a:prstGeom>
            </p:spPr>
          </p:pic>
          <p:sp>
            <p:nvSpPr>
              <p:cNvPr id="6" name="弧形 5"/>
              <p:cNvSpPr/>
              <p:nvPr/>
            </p:nvSpPr>
            <p:spPr>
              <a:xfrm rot="16200000">
                <a:off x="3896399" y="3006995"/>
                <a:ext cx="2009784" cy="2411184"/>
              </a:xfrm>
              <a:prstGeom prst="arc">
                <a:avLst/>
              </a:prstGeom>
              <a:ln w="508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弧形 8"/>
              <p:cNvSpPr/>
              <p:nvPr/>
            </p:nvSpPr>
            <p:spPr>
              <a:xfrm rot="5400000">
                <a:off x="1485215" y="3006995"/>
                <a:ext cx="2009784" cy="2411184"/>
              </a:xfrm>
              <a:prstGeom prst="arc">
                <a:avLst/>
              </a:prstGeom>
              <a:ln w="508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4" name="群組 13"/>
            <p:cNvGrpSpPr/>
            <p:nvPr/>
          </p:nvGrpSpPr>
          <p:grpSpPr>
            <a:xfrm>
              <a:off x="1264424" y="2291136"/>
              <a:ext cx="7230863" cy="2667125"/>
              <a:chOff x="1264424" y="2291136"/>
              <a:chExt cx="7230863" cy="2667125"/>
            </a:xfrm>
          </p:grpSpPr>
          <p:grpSp>
            <p:nvGrpSpPr>
              <p:cNvPr id="38" name="群組 37"/>
              <p:cNvGrpSpPr/>
              <p:nvPr/>
            </p:nvGrpSpPr>
            <p:grpSpPr>
              <a:xfrm>
                <a:off x="3541194" y="2293404"/>
                <a:ext cx="2170435" cy="2295525"/>
                <a:chOff x="4294770" y="1847850"/>
                <a:chExt cx="3260155" cy="3448050"/>
              </a:xfrm>
            </p:grpSpPr>
            <p:pic>
              <p:nvPicPr>
                <p:cNvPr id="13" name="圖片 12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94770" y="1847850"/>
                  <a:ext cx="3260155" cy="3448050"/>
                </a:xfrm>
                <a:prstGeom prst="rect">
                  <a:avLst/>
                </a:prstGeom>
              </p:spPr>
            </p:pic>
            <p:cxnSp>
              <p:nvCxnSpPr>
                <p:cNvPr id="26" name="直線接點 25"/>
                <p:cNvCxnSpPr/>
                <p:nvPr/>
              </p:nvCxnSpPr>
              <p:spPr>
                <a:xfrm>
                  <a:off x="4326520" y="4273550"/>
                  <a:ext cx="1070980" cy="0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8" name="弧形 27"/>
                <p:cNvSpPr/>
                <p:nvPr/>
              </p:nvSpPr>
              <p:spPr>
                <a:xfrm rot="5105824">
                  <a:off x="5057774" y="3589528"/>
                  <a:ext cx="666750" cy="701675"/>
                </a:xfrm>
                <a:prstGeom prst="arc">
                  <a:avLst>
                    <a:gd name="adj1" fmla="val 18103215"/>
                    <a:gd name="adj2" fmla="val 0"/>
                  </a:avLst>
                </a:prstGeom>
                <a:ln w="508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29" name="直線接點 28"/>
                <p:cNvCxnSpPr>
                  <a:stCxn id="28" idx="0"/>
                  <a:endCxn id="34" idx="0"/>
                </p:cNvCxnSpPr>
                <p:nvPr/>
              </p:nvCxnSpPr>
              <p:spPr>
                <a:xfrm flipV="1">
                  <a:off x="5699702" y="2849137"/>
                  <a:ext cx="496526" cy="1247207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36" name="群組 35"/>
                <p:cNvGrpSpPr/>
                <p:nvPr/>
              </p:nvGrpSpPr>
              <p:grpSpPr>
                <a:xfrm rot="10800000">
                  <a:off x="6162181" y="2664468"/>
                  <a:ext cx="1324210" cy="666750"/>
                  <a:chOff x="5202822" y="2079243"/>
                  <a:chExt cx="1415464" cy="666750"/>
                </a:xfrm>
              </p:grpSpPr>
              <p:cxnSp>
                <p:nvCxnSpPr>
                  <p:cNvPr id="33" name="直線接點 32"/>
                  <p:cNvCxnSpPr/>
                  <p:nvPr/>
                </p:nvCxnSpPr>
                <p:spPr>
                  <a:xfrm>
                    <a:off x="5202820" y="2745802"/>
                    <a:ext cx="1070980" cy="0"/>
                  </a:xfrm>
                  <a:prstGeom prst="line">
                    <a:avLst/>
                  </a:prstGeom>
                  <a:ln w="508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弧形 33"/>
                  <p:cNvSpPr/>
                  <p:nvPr/>
                </p:nvSpPr>
                <p:spPr>
                  <a:xfrm rot="5105824">
                    <a:off x="5934074" y="2061780"/>
                    <a:ext cx="666750" cy="701675"/>
                  </a:xfrm>
                  <a:prstGeom prst="arc">
                    <a:avLst>
                      <a:gd name="adj1" fmla="val 18103215"/>
                      <a:gd name="adj2" fmla="val 0"/>
                    </a:avLst>
                  </a:prstGeom>
                  <a:ln w="508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</p:grpSp>
          <p:pic>
            <p:nvPicPr>
              <p:cNvPr id="39" name="圖片 3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55598" y="2291136"/>
                <a:ext cx="2139689" cy="2297793"/>
              </a:xfrm>
              <a:prstGeom prst="rect">
                <a:avLst/>
              </a:prstGeom>
            </p:spPr>
          </p:pic>
          <p:cxnSp>
            <p:nvCxnSpPr>
              <p:cNvPr id="45" name="直線接點 44"/>
              <p:cNvCxnSpPr/>
              <p:nvPr/>
            </p:nvCxnSpPr>
            <p:spPr>
              <a:xfrm>
                <a:off x="6413500" y="4225925"/>
                <a:ext cx="1009650" cy="0"/>
              </a:xfrm>
              <a:prstGeom prst="line">
                <a:avLst/>
              </a:prstGeom>
              <a:ln w="508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>
              <a:xfrm flipV="1">
                <a:off x="7423150" y="3298815"/>
                <a:ext cx="1022350" cy="927110"/>
              </a:xfrm>
              <a:prstGeom prst="line">
                <a:avLst/>
              </a:prstGeom>
              <a:ln w="508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文字方塊 50"/>
              <p:cNvSpPr txBox="1"/>
              <p:nvPr/>
            </p:nvSpPr>
            <p:spPr>
              <a:xfrm>
                <a:off x="1264424" y="4588929"/>
                <a:ext cx="10102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Sigmoid</a:t>
                </a:r>
                <a:endParaRPr lang="zh-TW" altLang="en-US" dirty="0"/>
              </a:p>
            </p:txBody>
          </p:sp>
          <p:sp>
            <p:nvSpPr>
              <p:cNvPr id="52" name="文字方塊 51"/>
              <p:cNvSpPr txBox="1"/>
              <p:nvPr/>
            </p:nvSpPr>
            <p:spPr>
              <a:xfrm>
                <a:off x="4302846" y="4572987"/>
                <a:ext cx="6367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dirty="0" err="1"/>
                  <a:t>tanh</a:t>
                </a:r>
                <a:endParaRPr lang="zh-TW" altLang="en-US" dirty="0"/>
              </a:p>
            </p:txBody>
          </p:sp>
          <p:sp>
            <p:nvSpPr>
              <p:cNvPr id="53" name="文字方塊 52"/>
              <p:cNvSpPr txBox="1"/>
              <p:nvPr/>
            </p:nvSpPr>
            <p:spPr>
              <a:xfrm>
                <a:off x="7056703" y="4588929"/>
                <a:ext cx="7328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dirty="0" err="1"/>
                  <a:t>ReLU</a:t>
                </a:r>
                <a:endParaRPr lang="zh-TW" altLang="en-US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868728" y="4204072"/>
                <a:ext cx="1970219" cy="6619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/>
                          <a:sym typeface="Helvetica Light"/>
                        </a:rPr>
                        <m:t>𝜎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Helvetica Light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rgbClr val="000000"/>
                              </a:solidFill>
                              <a:latin typeface="Cambria Math"/>
                              <a:sym typeface="Helvetica Light"/>
                            </a:rPr>
                            <m:t>𝑥</m:t>
                          </m:r>
                        </m:e>
                      </m:d>
                      <m:r>
                        <a:rPr lang="en-US" altLang="zh-TW" i="1">
                          <a:solidFill>
                            <a:srgbClr val="000000"/>
                          </a:solidFill>
                          <a:latin typeface="Cambria Math"/>
                          <a:sym typeface="Helvetica Light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Helvetica Light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rgbClr val="000000"/>
                              </a:solidFill>
                              <a:latin typeface="Cambria Math"/>
                              <a:sym typeface="Helvetica Light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rgbClr val="000000"/>
                              </a:solidFill>
                              <a:latin typeface="Cambria Math"/>
                              <a:sym typeface="Helvetica Light"/>
                            </a:rPr>
                            <m:t>(1+</m:t>
                          </m:r>
                          <m:sSup>
                            <m:sSupPr>
                              <m:ctrlPr>
                                <a:rPr lang="en-US" altLang="zh-TW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Helvetica Light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Helvetica Light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Helvetica Light"/>
                                </a:rPr>
                                <m:t>−</m:t>
                              </m:r>
                              <m:r>
                                <a:rPr lang="en-US" altLang="zh-TW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Helvetica Light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zh-TW" i="1">
                              <a:solidFill>
                                <a:srgbClr val="000000"/>
                              </a:solidFill>
                              <a:latin typeface="Cambria Math"/>
                              <a:sym typeface="Helvetica Light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728" y="4204072"/>
                <a:ext cx="1970219" cy="6619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5658876" y="4173225"/>
                <a:ext cx="2105000" cy="91101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algn="ctr" defTabSz="584200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Helvetica Light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0000"/>
                              </a:solidFill>
                              <a:latin typeface="Cambria Math"/>
                              <a:sym typeface="Helvetica Light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Helvetica Light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Helvetica Light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Helvetica Light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TW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Helvetica Light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Helvetica Light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Helvetica Light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Helvetica Light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zh-TW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Helvetica Light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Helvetica Light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Helvetica Light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Helvetica Light"/>
                                    </a:rPr>
                                    <m:t>−</m:t>
                                  </m:r>
                                  <m:r>
                                    <a:rPr lang="en-US" altLang="zh-TW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Helvetica Light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TW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Helvetica Light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Helvetica Light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Helvetica Light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zh-TW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Helvetica Light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Helvetica Light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Helvetica Light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Helvetica Light"/>
                                    </a:rPr>
                                    <m:t>−</m:t>
                                  </m:r>
                                  <m:r>
                                    <a:rPr lang="en-US" altLang="zh-TW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Helvetica Light"/>
                                    </a:rPr>
                                    <m:t>𝑥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  <m:oMath xmlns:m="http://schemas.openxmlformats.org/officeDocument/2006/math">
                      <m:r>
                        <a:rPr lang="en-US" altLang="zh-TW" i="1">
                          <a:solidFill>
                            <a:srgbClr val="000000"/>
                          </a:solidFill>
                          <a:latin typeface="Cambria Math"/>
                          <a:sym typeface="Helvetica Light"/>
                        </a:rPr>
                        <m:t>=2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/>
                          <a:sym typeface="Helvetica Light"/>
                        </a:rPr>
                        <m:t>𝜎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Helvetica Light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rgbClr val="000000"/>
                              </a:solidFill>
                              <a:latin typeface="Cambria Math"/>
                              <a:sym typeface="Helvetica Light"/>
                            </a:rPr>
                            <m:t>2</m:t>
                          </m:r>
                          <m:r>
                            <a:rPr lang="en-US" altLang="zh-TW" i="1">
                              <a:solidFill>
                                <a:srgbClr val="000000"/>
                              </a:solidFill>
                              <a:latin typeface="Cambria Math"/>
                              <a:sym typeface="Helvetica Light"/>
                            </a:rPr>
                            <m:t>𝑥</m:t>
                          </m:r>
                        </m:e>
                      </m:d>
                      <m:r>
                        <a:rPr lang="en-US" altLang="zh-TW" i="1">
                          <a:solidFill>
                            <a:srgbClr val="000000"/>
                          </a:solidFill>
                          <a:latin typeface="Cambria Math"/>
                          <a:sym typeface="Helvetica Light"/>
                        </a:rPr>
                        <m:t>−1</m:t>
                      </m:r>
                    </m:oMath>
                  </m:oMathPara>
                </a14:m>
                <a:endParaRPr lang="zh-TW" altLang="en-US" dirty="0">
                  <a:solidFill>
                    <a:srgbClr val="000000"/>
                  </a:solidFill>
                  <a:sym typeface="Helvetica Light"/>
                </a:endParaRPr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876" y="4173225"/>
                <a:ext cx="2105000" cy="9110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8314764" y="4418844"/>
                <a:ext cx="2370905" cy="3795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algn="ctr" defTabSz="584200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Helvetica Light"/>
                        </a:rPr>
                        <m:t>𝑅𝑒𝐿𝑈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Helvetica Light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rgbClr val="000000"/>
                              </a:solidFill>
                              <a:latin typeface="Cambria Math"/>
                              <a:sym typeface="Helvetica Light"/>
                            </a:rPr>
                            <m:t>𝑥</m:t>
                          </m:r>
                        </m:e>
                      </m:d>
                      <m:r>
                        <a:rPr lang="en-US" altLang="zh-TW" i="1">
                          <a:solidFill>
                            <a:srgbClr val="000000"/>
                          </a:solidFill>
                          <a:latin typeface="Cambria Math"/>
                          <a:sym typeface="Helvetica Light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>
                          <a:solidFill>
                            <a:srgbClr val="000000"/>
                          </a:solidFill>
                          <a:latin typeface="Cambria Math"/>
                          <a:sym typeface="Helvetica Light"/>
                        </a:rPr>
                        <m:t>max</m:t>
                      </m:r>
                      <m:r>
                        <a:rPr lang="en-US" altLang="zh-TW" i="1">
                          <a:solidFill>
                            <a:srgbClr val="000000"/>
                          </a:solidFill>
                          <a:latin typeface="Cambria Math"/>
                          <a:sym typeface="Helvetica Light"/>
                        </a:rPr>
                        <m:t>⁡(0,</m:t>
                      </m:r>
                      <m:r>
                        <a:rPr lang="en-US" altLang="zh-TW" i="1">
                          <a:solidFill>
                            <a:srgbClr val="000000"/>
                          </a:solidFill>
                          <a:latin typeface="Cambria Math"/>
                          <a:sym typeface="Helvetica Light"/>
                        </a:rPr>
                        <m:t>𝑥</m:t>
                      </m:r>
                      <m:r>
                        <a:rPr lang="en-US" altLang="zh-TW" i="1">
                          <a:solidFill>
                            <a:srgbClr val="000000"/>
                          </a:solidFill>
                          <a:latin typeface="Cambria Math"/>
                          <a:sym typeface="Helvetica Light"/>
                        </a:rPr>
                        <m:t>)</m:t>
                      </m:r>
                    </m:oMath>
                  </m:oMathPara>
                </a14:m>
                <a:endParaRPr lang="zh-TW" altLang="en-US" dirty="0">
                  <a:solidFill>
                    <a:srgbClr val="000000"/>
                  </a:solidFill>
                  <a:sym typeface="Helvetica Light"/>
                </a:endParaRPr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4764" y="4418844"/>
                <a:ext cx="2370905" cy="379591"/>
              </a:xfrm>
              <a:prstGeom prst="rect">
                <a:avLst/>
              </a:prstGeom>
              <a:blipFill>
                <a:blip r:embed="rId6"/>
                <a:stretch>
                  <a:fillRect b="-1612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956624" y="5307076"/>
                <a:ext cx="15703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Helvetica Light"/>
                        </a:rPr>
                        <m:t>0&lt;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/>
                          <a:sym typeface="Helvetica Light"/>
                        </a:rPr>
                        <m:t>𝜎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Helvetica Light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rgbClr val="000000"/>
                              </a:solidFill>
                              <a:latin typeface="Cambria Math"/>
                              <a:sym typeface="Helvetica Light"/>
                            </a:rPr>
                            <m:t>𝑥</m:t>
                          </m:r>
                        </m:e>
                      </m:d>
                      <m:r>
                        <a:rPr lang="en-US" altLang="zh-TW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Helvetica Light"/>
                        </a:rPr>
                        <m:t>&lt;1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624" y="5307076"/>
                <a:ext cx="157030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681426" y="5309358"/>
                <a:ext cx="20487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Helvetica Light"/>
                            </a:rPr>
                          </m:ctrlPr>
                        </m:funcPr>
                        <m:fName>
                          <m: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Helvetica Light"/>
                            </a:rPr>
                            <m:t>−1&lt;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0000"/>
                              </a:solidFill>
                              <a:latin typeface="Cambria Math"/>
                              <a:sym typeface="Helvetica Light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Helvetica Light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Helvetica Light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zh-TW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Helvetica Light"/>
                        </a:rPr>
                        <m:t>&lt;1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426" y="5309358"/>
                <a:ext cx="204876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8407845" y="5307076"/>
                <a:ext cx="19779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Helvetica Light"/>
                        </a:rPr>
                        <m:t>0&lt;</m:t>
                      </m:r>
                      <m:r>
                        <a:rPr lang="en-US" altLang="zh-TW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Helvetica Light"/>
                        </a:rPr>
                        <m:t>𝑅𝑒𝐿𝑈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Helvetica Light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rgbClr val="000000"/>
                              </a:solidFill>
                              <a:latin typeface="Cambria Math"/>
                              <a:sym typeface="Helvetica Light"/>
                            </a:rPr>
                            <m:t>𝑥</m:t>
                          </m:r>
                        </m:e>
                      </m:d>
                      <m:r>
                        <a:rPr lang="en-US" altLang="zh-TW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Helvetica Light"/>
                        </a:rPr>
                        <m:t>&lt;1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7845" y="5307076"/>
                <a:ext cx="197791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字方塊 16"/>
          <p:cNvSpPr txBox="1"/>
          <p:nvPr/>
        </p:nvSpPr>
        <p:spPr>
          <a:xfrm>
            <a:off x="1574301" y="23757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graphs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559084" y="4334346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equations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1685114" y="530707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ranges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549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</a:t>
            </a:r>
            <a:r>
              <a:rPr lang="en-US" altLang="zh-TW" dirty="0" smtClean="0"/>
              <a:t>Let </a:t>
            </a:r>
            <a:r>
              <a:rPr lang="en-US" altLang="zh-TW" dirty="0" err="1" smtClean="0"/>
              <a:t>NNs</a:t>
            </a:r>
            <a:r>
              <a:rPr lang="en-US" altLang="zh-TW" dirty="0" smtClean="0"/>
              <a:t> Work </a:t>
            </a:r>
            <a:r>
              <a:rPr lang="en-US" altLang="zh-TW" dirty="0"/>
              <a:t>B</a:t>
            </a:r>
            <a:r>
              <a:rPr lang="en-US" altLang="zh-TW" dirty="0" smtClean="0"/>
              <a:t>etter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Something you need to consider first</a:t>
            </a:r>
            <a:endParaRPr lang="en-US" altLang="zh-TW" dirty="0"/>
          </a:p>
          <a:p>
            <a:pPr lvl="1"/>
            <a:r>
              <a:rPr lang="en-US" altLang="zh-TW" dirty="0"/>
              <a:t>What activation function should I </a:t>
            </a:r>
            <a:r>
              <a:rPr lang="en-US" altLang="zh-TW" dirty="0" smtClean="0"/>
              <a:t>use</a:t>
            </a:r>
          </a:p>
          <a:p>
            <a:pPr lvl="1"/>
            <a:r>
              <a:rPr lang="en-US" altLang="zh-TW" dirty="0" smtClean="0"/>
              <a:t>How </a:t>
            </a:r>
            <a:r>
              <a:rPr lang="en-US" altLang="zh-TW" dirty="0"/>
              <a:t>many neurons do I need</a:t>
            </a:r>
          </a:p>
          <a:p>
            <a:pPr lvl="1"/>
            <a:r>
              <a:rPr lang="en-US" altLang="zh-TW" dirty="0" smtClean="0"/>
              <a:t>How </a:t>
            </a:r>
            <a:r>
              <a:rPr lang="en-US" altLang="zh-TW" dirty="0"/>
              <a:t>many layers should I need </a:t>
            </a:r>
          </a:p>
          <a:p>
            <a:r>
              <a:rPr lang="en-US" altLang="zh-TW" dirty="0"/>
              <a:t>More advanced</a:t>
            </a:r>
          </a:p>
          <a:p>
            <a:pPr lvl="1"/>
            <a:r>
              <a:rPr lang="en-US" altLang="zh-TW" dirty="0" smtClean="0"/>
              <a:t>What </a:t>
            </a:r>
            <a:r>
              <a:rPr lang="en-US" altLang="zh-TW" dirty="0"/>
              <a:t>kind </a:t>
            </a:r>
            <a:r>
              <a:rPr lang="en-US" altLang="zh-TW" dirty="0" smtClean="0"/>
              <a:t>of network </a:t>
            </a:r>
            <a:r>
              <a:rPr lang="en-US" altLang="zh-TW" dirty="0"/>
              <a:t>structure should I use (CNN, RNN, </a:t>
            </a:r>
            <a:r>
              <a:rPr lang="en-US" altLang="zh-TW" dirty="0" smtClean="0"/>
              <a:t>GAN, etc.)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7</a:t>
            </a:fld>
            <a:endParaRPr lang="en-US" dirty="0">
              <a:ea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1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Deep Neural Network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52700" y="1608364"/>
            <a:ext cx="7903029" cy="580268"/>
          </a:xfrm>
        </p:spPr>
        <p:txBody>
          <a:bodyPr/>
          <a:lstStyle/>
          <a:p>
            <a:r>
              <a:rPr lang="en-US" altLang="zh-TW" dirty="0"/>
              <a:t>Deep: more hidden layers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8</a:t>
            </a:fld>
            <a:endParaRPr lang="en-US" dirty="0">
              <a:ea typeface="Segoe UI" panose="020B0502040204020203" pitchFamily="34" charset="0"/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5044879" y="3469538"/>
            <a:ext cx="897924" cy="411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1942562" y="2523684"/>
            <a:ext cx="2919603" cy="2732716"/>
            <a:chOff x="1566359" y="2573751"/>
            <a:chExt cx="3840599" cy="3594760"/>
          </a:xfrm>
        </p:grpSpPr>
        <p:grpSp>
          <p:nvGrpSpPr>
            <p:cNvPr id="9" name="群組 8"/>
            <p:cNvGrpSpPr/>
            <p:nvPr/>
          </p:nvGrpSpPr>
          <p:grpSpPr>
            <a:xfrm>
              <a:off x="1566359" y="2991412"/>
              <a:ext cx="968384" cy="2750927"/>
              <a:chOff x="1103904" y="2206090"/>
              <a:chExt cx="1098600" cy="3120837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1103904" y="2206090"/>
                <a:ext cx="1094305" cy="256966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" name="橢圓 48"/>
              <p:cNvSpPr/>
              <p:nvPr/>
            </p:nvSpPr>
            <p:spPr>
              <a:xfrm>
                <a:off x="1376378" y="2505992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" name="橢圓 49"/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橢圓 50"/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" name="文字方塊 51"/>
              <p:cNvSpPr txBox="1"/>
              <p:nvPr/>
            </p:nvSpPr>
            <p:spPr>
              <a:xfrm>
                <a:off x="1151839" y="4775759"/>
                <a:ext cx="1050665" cy="5511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b="1" dirty="0">
                    <a:solidFill>
                      <a:schemeClr val="accent1"/>
                    </a:solidFill>
                  </a:rPr>
                  <a:t>input</a:t>
                </a:r>
                <a:endParaRPr lang="zh-TW" altLang="en-US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0" name="群組 9"/>
            <p:cNvGrpSpPr/>
            <p:nvPr/>
          </p:nvGrpSpPr>
          <p:grpSpPr>
            <a:xfrm>
              <a:off x="2963441" y="2573751"/>
              <a:ext cx="964598" cy="3093231"/>
              <a:chOff x="2280284" y="1729715"/>
              <a:chExt cx="1094305" cy="3509170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2280284" y="1729715"/>
                <a:ext cx="1094305" cy="350917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" name="橢圓 42"/>
              <p:cNvSpPr/>
              <p:nvPr/>
            </p:nvSpPr>
            <p:spPr>
              <a:xfrm>
                <a:off x="2555314" y="2581700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" name="橢圓 43"/>
              <p:cNvSpPr/>
              <p:nvPr/>
            </p:nvSpPr>
            <p:spPr>
              <a:xfrm>
                <a:off x="2555314" y="3212177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5" name="橢圓 44"/>
              <p:cNvSpPr/>
              <p:nvPr/>
            </p:nvSpPr>
            <p:spPr>
              <a:xfrm>
                <a:off x="2555314" y="3842654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6" name="橢圓 45"/>
              <p:cNvSpPr/>
              <p:nvPr/>
            </p:nvSpPr>
            <p:spPr>
              <a:xfrm>
                <a:off x="2555314" y="4473131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7" name="橢圓 46"/>
              <p:cNvSpPr/>
              <p:nvPr/>
            </p:nvSpPr>
            <p:spPr>
              <a:xfrm>
                <a:off x="2555314" y="1951223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" name="群組 10"/>
            <p:cNvGrpSpPr/>
            <p:nvPr/>
          </p:nvGrpSpPr>
          <p:grpSpPr>
            <a:xfrm>
              <a:off x="4274179" y="3300901"/>
              <a:ext cx="1132779" cy="2418272"/>
              <a:chOff x="1005950" y="2888678"/>
              <a:chExt cx="1285101" cy="2743451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1103904" y="2888678"/>
                <a:ext cx="1094305" cy="188708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" name="橢圓 38"/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橢圓 39"/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文字方塊 40"/>
              <p:cNvSpPr txBox="1"/>
              <p:nvPr/>
            </p:nvSpPr>
            <p:spPr>
              <a:xfrm>
                <a:off x="1005950" y="5080961"/>
                <a:ext cx="1285101" cy="5511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b="1" dirty="0">
                    <a:solidFill>
                      <a:schemeClr val="accent1"/>
                    </a:solidFill>
                  </a:rPr>
                  <a:t>output</a:t>
                </a:r>
                <a:endParaRPr lang="zh-TW" altLang="en-US" b="1" dirty="0">
                  <a:solidFill>
                    <a:schemeClr val="accent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/>
                <p:cNvSpPr txBox="1"/>
                <p:nvPr/>
              </p:nvSpPr>
              <p:spPr>
                <a:xfrm>
                  <a:off x="2337671" y="5682672"/>
                  <a:ext cx="2263030" cy="4858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𝒉𝒊𝒅𝒅𝒆𝒏</m:t>
                        </m:r>
                        <m:r>
                          <a:rPr lang="en-US" altLang="zh-TW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𝒍𝒂𝒚𝒆𝒓</m:t>
                        </m:r>
                      </m:oMath>
                    </m:oMathPara>
                  </a14:m>
                  <a:endParaRPr lang="zh-TW" altLang="en-US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文字方塊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7671" y="5682672"/>
                  <a:ext cx="2263030" cy="485839"/>
                </a:xfrm>
                <a:prstGeom prst="rect">
                  <a:avLst/>
                </a:prstGeom>
                <a:blipFill>
                  <a:blip r:embed="rId2"/>
                  <a:stretch>
                    <a:fillRect b="-18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直線單箭頭接點 12"/>
            <p:cNvCxnSpPr>
              <a:stCxn id="49" idx="6"/>
              <a:endCxn id="47" idx="2"/>
            </p:cNvCxnSpPr>
            <p:nvPr/>
          </p:nvCxnSpPr>
          <p:spPr>
            <a:xfrm flipV="1">
              <a:off x="2286274" y="3008873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>
              <a:stCxn id="49" idx="6"/>
              <a:endCxn id="43" idx="2"/>
            </p:cNvCxnSpPr>
            <p:nvPr/>
          </p:nvCxnSpPr>
          <p:spPr>
            <a:xfrm>
              <a:off x="2286274" y="3495635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單箭頭接點 14"/>
            <p:cNvCxnSpPr>
              <a:stCxn id="49" idx="6"/>
              <a:endCxn id="44" idx="2"/>
            </p:cNvCxnSpPr>
            <p:nvPr/>
          </p:nvCxnSpPr>
          <p:spPr>
            <a:xfrm>
              <a:off x="2286274" y="3495635"/>
              <a:ext cx="919598" cy="624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單箭頭接點 15"/>
            <p:cNvCxnSpPr>
              <a:endCxn id="45" idx="2"/>
            </p:cNvCxnSpPr>
            <p:nvPr/>
          </p:nvCxnSpPr>
          <p:spPr>
            <a:xfrm>
              <a:off x="2302761" y="3511325"/>
              <a:ext cx="903111" cy="1164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單箭頭接點 16"/>
            <p:cNvCxnSpPr>
              <a:stCxn id="49" idx="6"/>
              <a:endCxn id="46" idx="2"/>
            </p:cNvCxnSpPr>
            <p:nvPr/>
          </p:nvCxnSpPr>
          <p:spPr>
            <a:xfrm>
              <a:off x="2286274" y="3495635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單箭頭接點 17"/>
            <p:cNvCxnSpPr>
              <a:stCxn id="50" idx="6"/>
              <a:endCxn id="47" idx="2"/>
            </p:cNvCxnSpPr>
            <p:nvPr/>
          </p:nvCxnSpPr>
          <p:spPr>
            <a:xfrm flipV="1">
              <a:off x="2286274" y="3008873"/>
              <a:ext cx="919598" cy="1111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>
              <a:stCxn id="50" idx="6"/>
              <a:endCxn id="43" idx="2"/>
            </p:cNvCxnSpPr>
            <p:nvPr/>
          </p:nvCxnSpPr>
          <p:spPr>
            <a:xfrm flipV="1">
              <a:off x="2286274" y="3564620"/>
              <a:ext cx="919598" cy="5557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>
              <a:stCxn id="50" idx="6"/>
              <a:endCxn id="44" idx="2"/>
            </p:cNvCxnSpPr>
            <p:nvPr/>
          </p:nvCxnSpPr>
          <p:spPr>
            <a:xfrm>
              <a:off x="2286274" y="4120367"/>
              <a:ext cx="9195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單箭頭接點 20"/>
            <p:cNvCxnSpPr>
              <a:endCxn id="45" idx="2"/>
            </p:cNvCxnSpPr>
            <p:nvPr/>
          </p:nvCxnSpPr>
          <p:spPr>
            <a:xfrm>
              <a:off x="2302761" y="4142488"/>
              <a:ext cx="903111" cy="533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單箭頭接點 21"/>
            <p:cNvCxnSpPr>
              <a:endCxn id="46" idx="2"/>
            </p:cNvCxnSpPr>
            <p:nvPr/>
          </p:nvCxnSpPr>
          <p:spPr>
            <a:xfrm>
              <a:off x="2312983" y="4137828"/>
              <a:ext cx="892888" cy="1094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>
              <a:stCxn id="51" idx="6"/>
              <a:endCxn id="47" idx="2"/>
            </p:cNvCxnSpPr>
            <p:nvPr/>
          </p:nvCxnSpPr>
          <p:spPr>
            <a:xfrm flipV="1">
              <a:off x="2286274" y="3008873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>
              <a:stCxn id="51" idx="6"/>
              <a:endCxn id="43" idx="2"/>
            </p:cNvCxnSpPr>
            <p:nvPr/>
          </p:nvCxnSpPr>
          <p:spPr>
            <a:xfrm flipV="1">
              <a:off x="2286274" y="3564620"/>
              <a:ext cx="919598" cy="1180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>
              <a:endCxn id="44" idx="2"/>
            </p:cNvCxnSpPr>
            <p:nvPr/>
          </p:nvCxnSpPr>
          <p:spPr>
            <a:xfrm flipV="1">
              <a:off x="2312983" y="4120367"/>
              <a:ext cx="892888" cy="631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單箭頭接點 25"/>
            <p:cNvCxnSpPr>
              <a:stCxn id="51" idx="6"/>
              <a:endCxn id="45" idx="2"/>
            </p:cNvCxnSpPr>
            <p:nvPr/>
          </p:nvCxnSpPr>
          <p:spPr>
            <a:xfrm flipV="1">
              <a:off x="2286274" y="4676114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單箭頭接點 26"/>
            <p:cNvCxnSpPr>
              <a:stCxn id="51" idx="6"/>
              <a:endCxn id="46" idx="2"/>
            </p:cNvCxnSpPr>
            <p:nvPr/>
          </p:nvCxnSpPr>
          <p:spPr>
            <a:xfrm>
              <a:off x="2286274" y="4745099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單箭頭接點 27"/>
            <p:cNvCxnSpPr>
              <a:stCxn id="47" idx="6"/>
              <a:endCxn id="39" idx="2"/>
            </p:cNvCxnSpPr>
            <p:nvPr/>
          </p:nvCxnSpPr>
          <p:spPr>
            <a:xfrm>
              <a:off x="3685609" y="3008873"/>
              <a:ext cx="915092" cy="819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單箭頭接點 28"/>
            <p:cNvCxnSpPr>
              <a:stCxn id="43" idx="6"/>
              <a:endCxn id="39" idx="2"/>
            </p:cNvCxnSpPr>
            <p:nvPr/>
          </p:nvCxnSpPr>
          <p:spPr>
            <a:xfrm>
              <a:off x="3685609" y="3564620"/>
              <a:ext cx="915092" cy="263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單箭頭接點 29"/>
            <p:cNvCxnSpPr>
              <a:stCxn id="44" idx="6"/>
              <a:endCxn id="39" idx="2"/>
            </p:cNvCxnSpPr>
            <p:nvPr/>
          </p:nvCxnSpPr>
          <p:spPr>
            <a:xfrm flipV="1">
              <a:off x="3685609" y="3828175"/>
              <a:ext cx="915092" cy="29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單箭頭接點 30"/>
            <p:cNvCxnSpPr>
              <a:stCxn id="45" idx="6"/>
              <a:endCxn id="39" idx="2"/>
            </p:cNvCxnSpPr>
            <p:nvPr/>
          </p:nvCxnSpPr>
          <p:spPr>
            <a:xfrm flipV="1">
              <a:off x="3685609" y="3828175"/>
              <a:ext cx="915092" cy="847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單箭頭接點 31"/>
            <p:cNvCxnSpPr>
              <a:stCxn id="46" idx="6"/>
              <a:endCxn id="39" idx="2"/>
            </p:cNvCxnSpPr>
            <p:nvPr/>
          </p:nvCxnSpPr>
          <p:spPr>
            <a:xfrm flipV="1">
              <a:off x="3685609" y="3828175"/>
              <a:ext cx="915092" cy="14036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單箭頭接點 32"/>
            <p:cNvCxnSpPr>
              <a:stCxn id="47" idx="6"/>
              <a:endCxn id="40" idx="2"/>
            </p:cNvCxnSpPr>
            <p:nvPr/>
          </p:nvCxnSpPr>
          <p:spPr>
            <a:xfrm>
              <a:off x="3685609" y="3008873"/>
              <a:ext cx="915092" cy="1444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單箭頭接點 33"/>
            <p:cNvCxnSpPr>
              <a:stCxn id="43" idx="6"/>
              <a:endCxn id="40" idx="2"/>
            </p:cNvCxnSpPr>
            <p:nvPr/>
          </p:nvCxnSpPr>
          <p:spPr>
            <a:xfrm>
              <a:off x="3685609" y="3564620"/>
              <a:ext cx="915092" cy="8882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單箭頭接點 34"/>
            <p:cNvCxnSpPr>
              <a:stCxn id="44" idx="6"/>
              <a:endCxn id="40" idx="2"/>
            </p:cNvCxnSpPr>
            <p:nvPr/>
          </p:nvCxnSpPr>
          <p:spPr>
            <a:xfrm>
              <a:off x="3685609" y="4120367"/>
              <a:ext cx="915092" cy="3325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單箭頭接點 35"/>
            <p:cNvCxnSpPr>
              <a:stCxn id="45" idx="6"/>
              <a:endCxn id="40" idx="2"/>
            </p:cNvCxnSpPr>
            <p:nvPr/>
          </p:nvCxnSpPr>
          <p:spPr>
            <a:xfrm flipV="1">
              <a:off x="3685609" y="4452907"/>
              <a:ext cx="915092" cy="223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單箭頭接點 36"/>
            <p:cNvCxnSpPr>
              <a:endCxn id="40" idx="2"/>
            </p:cNvCxnSpPr>
            <p:nvPr/>
          </p:nvCxnSpPr>
          <p:spPr>
            <a:xfrm flipV="1">
              <a:off x="3685609" y="4452907"/>
              <a:ext cx="915092" cy="778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群組 52"/>
          <p:cNvGrpSpPr/>
          <p:nvPr/>
        </p:nvGrpSpPr>
        <p:grpSpPr>
          <a:xfrm>
            <a:off x="6190358" y="2616302"/>
            <a:ext cx="3999482" cy="2418294"/>
            <a:chOff x="1053969" y="1729715"/>
            <a:chExt cx="7080547" cy="4281265"/>
          </a:xfrm>
        </p:grpSpPr>
        <p:grpSp>
          <p:nvGrpSpPr>
            <p:cNvPr id="54" name="群組 53"/>
            <p:cNvGrpSpPr/>
            <p:nvPr/>
          </p:nvGrpSpPr>
          <p:grpSpPr>
            <a:xfrm>
              <a:off x="1053969" y="2206090"/>
              <a:ext cx="1246406" cy="3223521"/>
              <a:chOff x="1053969" y="2206090"/>
              <a:chExt cx="1246406" cy="3223521"/>
            </a:xfrm>
          </p:grpSpPr>
          <p:sp>
            <p:nvSpPr>
              <p:cNvPr id="102" name="矩形 101"/>
              <p:cNvSpPr/>
              <p:nvPr/>
            </p:nvSpPr>
            <p:spPr>
              <a:xfrm>
                <a:off x="1103904" y="2206090"/>
                <a:ext cx="1094305" cy="256966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3" name="橢圓 102"/>
              <p:cNvSpPr/>
              <p:nvPr/>
            </p:nvSpPr>
            <p:spPr>
              <a:xfrm>
                <a:off x="1376378" y="2505992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4" name="橢圓 103"/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5" name="橢圓 104"/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6" name="文字方塊 105"/>
              <p:cNvSpPr txBox="1"/>
              <p:nvPr/>
            </p:nvSpPr>
            <p:spPr>
              <a:xfrm>
                <a:off x="1053969" y="4775758"/>
                <a:ext cx="1246406" cy="6538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b="1" dirty="0">
                    <a:solidFill>
                      <a:schemeClr val="accent1"/>
                    </a:solidFill>
                  </a:rPr>
                  <a:t>input</a:t>
                </a:r>
                <a:endParaRPr lang="zh-TW" altLang="en-US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55" name="群組 54"/>
            <p:cNvGrpSpPr/>
            <p:nvPr/>
          </p:nvGrpSpPr>
          <p:grpSpPr>
            <a:xfrm>
              <a:off x="2688848" y="1732268"/>
              <a:ext cx="1094305" cy="3509170"/>
              <a:chOff x="2280284" y="1729715"/>
              <a:chExt cx="1094305" cy="3509170"/>
            </a:xfrm>
          </p:grpSpPr>
          <p:sp>
            <p:nvSpPr>
              <p:cNvPr id="96" name="矩形 95"/>
              <p:cNvSpPr/>
              <p:nvPr/>
            </p:nvSpPr>
            <p:spPr>
              <a:xfrm>
                <a:off x="2280284" y="1729715"/>
                <a:ext cx="1094305" cy="350917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7" name="橢圓 96"/>
              <p:cNvSpPr/>
              <p:nvPr/>
            </p:nvSpPr>
            <p:spPr>
              <a:xfrm>
                <a:off x="2555314" y="2581700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8" name="橢圓 97"/>
              <p:cNvSpPr/>
              <p:nvPr/>
            </p:nvSpPr>
            <p:spPr>
              <a:xfrm>
                <a:off x="2555314" y="3212177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" name="橢圓 98"/>
              <p:cNvSpPr/>
              <p:nvPr/>
            </p:nvSpPr>
            <p:spPr>
              <a:xfrm>
                <a:off x="2555314" y="3842654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0" name="橢圓 99"/>
              <p:cNvSpPr/>
              <p:nvPr/>
            </p:nvSpPr>
            <p:spPr>
              <a:xfrm>
                <a:off x="2555314" y="4473131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1" name="橢圓 100"/>
              <p:cNvSpPr/>
              <p:nvPr/>
            </p:nvSpPr>
            <p:spPr>
              <a:xfrm>
                <a:off x="2555314" y="1951223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6" name="群組 55"/>
            <p:cNvGrpSpPr/>
            <p:nvPr/>
          </p:nvGrpSpPr>
          <p:grpSpPr>
            <a:xfrm>
              <a:off x="5260292" y="1729715"/>
              <a:ext cx="1094305" cy="3509170"/>
              <a:chOff x="2280284" y="1729715"/>
              <a:chExt cx="1094305" cy="3509170"/>
            </a:xfrm>
          </p:grpSpPr>
          <p:sp>
            <p:nvSpPr>
              <p:cNvPr id="90" name="矩形 89"/>
              <p:cNvSpPr/>
              <p:nvPr/>
            </p:nvSpPr>
            <p:spPr>
              <a:xfrm>
                <a:off x="2280284" y="1729715"/>
                <a:ext cx="1094305" cy="350917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" name="橢圓 90"/>
              <p:cNvSpPr/>
              <p:nvPr/>
            </p:nvSpPr>
            <p:spPr>
              <a:xfrm>
                <a:off x="2555314" y="2581700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2" name="橢圓 91"/>
              <p:cNvSpPr/>
              <p:nvPr/>
            </p:nvSpPr>
            <p:spPr>
              <a:xfrm>
                <a:off x="2555314" y="3212177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3" name="橢圓 92"/>
              <p:cNvSpPr/>
              <p:nvPr/>
            </p:nvSpPr>
            <p:spPr>
              <a:xfrm>
                <a:off x="2555314" y="3842654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4" name="橢圓 93"/>
              <p:cNvSpPr/>
              <p:nvPr/>
            </p:nvSpPr>
            <p:spPr>
              <a:xfrm>
                <a:off x="2555314" y="4473131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5" name="橢圓 94"/>
              <p:cNvSpPr/>
              <p:nvPr/>
            </p:nvSpPr>
            <p:spPr>
              <a:xfrm>
                <a:off x="2555314" y="1951223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57" name="文字方塊 56"/>
            <p:cNvSpPr txBox="1"/>
            <p:nvPr/>
          </p:nvSpPr>
          <p:spPr>
            <a:xfrm>
              <a:off x="4156137" y="2924188"/>
              <a:ext cx="744099" cy="87180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TW" sz="2600" dirty="0"/>
                <a:t>…</a:t>
              </a:r>
              <a:endParaRPr lang="zh-TW" altLang="en-US" sz="2600" dirty="0"/>
            </a:p>
          </p:txBody>
        </p:sp>
        <p:grpSp>
          <p:nvGrpSpPr>
            <p:cNvPr id="58" name="群組 57"/>
            <p:cNvGrpSpPr/>
            <p:nvPr/>
          </p:nvGrpSpPr>
          <p:grpSpPr>
            <a:xfrm>
              <a:off x="6609996" y="2568409"/>
              <a:ext cx="1524520" cy="2544265"/>
              <a:chOff x="886242" y="2888678"/>
              <a:chExt cx="1524520" cy="2544265"/>
            </a:xfrm>
          </p:grpSpPr>
          <p:sp>
            <p:nvSpPr>
              <p:cNvPr id="86" name="矩形 85"/>
              <p:cNvSpPr/>
              <p:nvPr/>
            </p:nvSpPr>
            <p:spPr>
              <a:xfrm>
                <a:off x="1103904" y="2888678"/>
                <a:ext cx="1094305" cy="188708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7" name="橢圓 86"/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8" name="橢圓 87"/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9" name="文字方塊 88"/>
              <p:cNvSpPr txBox="1"/>
              <p:nvPr/>
            </p:nvSpPr>
            <p:spPr>
              <a:xfrm>
                <a:off x="886242" y="4779090"/>
                <a:ext cx="1524520" cy="6538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b="1" dirty="0">
                    <a:solidFill>
                      <a:schemeClr val="accent1"/>
                    </a:solidFill>
                  </a:rPr>
                  <a:t>output</a:t>
                </a:r>
                <a:endParaRPr lang="zh-TW" altLang="en-US" b="1" dirty="0">
                  <a:solidFill>
                    <a:schemeClr val="accent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字方塊 59"/>
                <p:cNvSpPr txBox="1"/>
                <p:nvPr/>
              </p:nvSpPr>
              <p:spPr>
                <a:xfrm>
                  <a:off x="3005367" y="5357127"/>
                  <a:ext cx="3249965" cy="6538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𝒉𝒊𝒅𝒅𝒆𝒏</m:t>
                        </m:r>
                        <m:r>
                          <a:rPr lang="en-US" altLang="zh-TW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𝒍𝒂𝒚𝒆𝒓𝒔</m:t>
                        </m:r>
                      </m:oMath>
                    </m:oMathPara>
                  </a14:m>
                  <a:endParaRPr lang="zh-TW" altLang="en-US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文字方塊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5367" y="5357127"/>
                  <a:ext cx="3249965" cy="65385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639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直線單箭頭接點 60"/>
            <p:cNvCxnSpPr>
              <a:stCxn id="103" idx="6"/>
              <a:endCxn id="101" idx="2"/>
            </p:cNvCxnSpPr>
            <p:nvPr/>
          </p:nvCxnSpPr>
          <p:spPr>
            <a:xfrm flipV="1">
              <a:off x="1920624" y="2225899"/>
              <a:ext cx="1043254" cy="5522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單箭頭接點 61"/>
            <p:cNvCxnSpPr>
              <a:stCxn id="103" idx="6"/>
              <a:endCxn id="97" idx="2"/>
            </p:cNvCxnSpPr>
            <p:nvPr/>
          </p:nvCxnSpPr>
          <p:spPr>
            <a:xfrm>
              <a:off x="1920624" y="2778115"/>
              <a:ext cx="1043254" cy="782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單箭頭接點 62"/>
            <p:cNvCxnSpPr>
              <a:stCxn id="103" idx="6"/>
              <a:endCxn id="98" idx="2"/>
            </p:cNvCxnSpPr>
            <p:nvPr/>
          </p:nvCxnSpPr>
          <p:spPr>
            <a:xfrm>
              <a:off x="1920624" y="2778115"/>
              <a:ext cx="1043254" cy="7087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單箭頭接點 63"/>
            <p:cNvCxnSpPr>
              <a:endCxn id="99" idx="2"/>
            </p:cNvCxnSpPr>
            <p:nvPr/>
          </p:nvCxnSpPr>
          <p:spPr>
            <a:xfrm>
              <a:off x="1939328" y="2795915"/>
              <a:ext cx="1024550" cy="13214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單箭頭接點 64"/>
            <p:cNvCxnSpPr>
              <a:stCxn id="103" idx="6"/>
              <a:endCxn id="100" idx="2"/>
            </p:cNvCxnSpPr>
            <p:nvPr/>
          </p:nvCxnSpPr>
          <p:spPr>
            <a:xfrm>
              <a:off x="1920624" y="2778115"/>
              <a:ext cx="1043254" cy="19696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單箭頭接點 65"/>
            <p:cNvCxnSpPr>
              <a:stCxn id="104" idx="6"/>
              <a:endCxn id="101" idx="2"/>
            </p:cNvCxnSpPr>
            <p:nvPr/>
          </p:nvCxnSpPr>
          <p:spPr>
            <a:xfrm flipV="1">
              <a:off x="1920624" y="2225899"/>
              <a:ext cx="1043254" cy="1260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單箭頭接點 66"/>
            <p:cNvCxnSpPr>
              <a:stCxn id="104" idx="6"/>
              <a:endCxn id="97" idx="2"/>
            </p:cNvCxnSpPr>
            <p:nvPr/>
          </p:nvCxnSpPr>
          <p:spPr>
            <a:xfrm flipV="1">
              <a:off x="1920624" y="2856376"/>
              <a:ext cx="1043254" cy="6304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單箭頭接點 67"/>
            <p:cNvCxnSpPr>
              <a:stCxn id="104" idx="6"/>
              <a:endCxn id="98" idx="2"/>
            </p:cNvCxnSpPr>
            <p:nvPr/>
          </p:nvCxnSpPr>
          <p:spPr>
            <a:xfrm>
              <a:off x="1920624" y="3486853"/>
              <a:ext cx="10432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單箭頭接點 68"/>
            <p:cNvCxnSpPr>
              <a:endCxn id="99" idx="2"/>
            </p:cNvCxnSpPr>
            <p:nvPr/>
          </p:nvCxnSpPr>
          <p:spPr>
            <a:xfrm>
              <a:off x="1939328" y="3511949"/>
              <a:ext cx="1024550" cy="6053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單箭頭接點 69"/>
            <p:cNvCxnSpPr>
              <a:endCxn id="100" idx="2"/>
            </p:cNvCxnSpPr>
            <p:nvPr/>
          </p:nvCxnSpPr>
          <p:spPr>
            <a:xfrm>
              <a:off x="1950925" y="3506662"/>
              <a:ext cx="1012953" cy="12411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線單箭頭接點 70"/>
            <p:cNvCxnSpPr>
              <a:stCxn id="105" idx="6"/>
              <a:endCxn id="101" idx="2"/>
            </p:cNvCxnSpPr>
            <p:nvPr/>
          </p:nvCxnSpPr>
          <p:spPr>
            <a:xfrm flipV="1">
              <a:off x="1920624" y="2225899"/>
              <a:ext cx="1043254" cy="19696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線單箭頭接點 71"/>
            <p:cNvCxnSpPr>
              <a:stCxn id="105" idx="6"/>
              <a:endCxn id="97" idx="2"/>
            </p:cNvCxnSpPr>
            <p:nvPr/>
          </p:nvCxnSpPr>
          <p:spPr>
            <a:xfrm flipV="1">
              <a:off x="1920624" y="2856376"/>
              <a:ext cx="1043254" cy="13392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線單箭頭接點 72"/>
            <p:cNvCxnSpPr>
              <a:endCxn id="98" idx="2"/>
            </p:cNvCxnSpPr>
            <p:nvPr/>
          </p:nvCxnSpPr>
          <p:spPr>
            <a:xfrm flipV="1">
              <a:off x="1950925" y="3486853"/>
              <a:ext cx="1012953" cy="7162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線單箭頭接點 73"/>
            <p:cNvCxnSpPr>
              <a:stCxn id="105" idx="6"/>
              <a:endCxn id="99" idx="2"/>
            </p:cNvCxnSpPr>
            <p:nvPr/>
          </p:nvCxnSpPr>
          <p:spPr>
            <a:xfrm flipV="1">
              <a:off x="1920624" y="4117330"/>
              <a:ext cx="1043254" cy="782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線單箭頭接點 74"/>
            <p:cNvCxnSpPr>
              <a:stCxn id="105" idx="6"/>
              <a:endCxn id="100" idx="2"/>
            </p:cNvCxnSpPr>
            <p:nvPr/>
          </p:nvCxnSpPr>
          <p:spPr>
            <a:xfrm>
              <a:off x="1920624" y="4195591"/>
              <a:ext cx="1043254" cy="5522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線單箭頭接點 75"/>
            <p:cNvCxnSpPr>
              <a:stCxn id="95" idx="6"/>
              <a:endCxn id="87" idx="2"/>
            </p:cNvCxnSpPr>
            <p:nvPr/>
          </p:nvCxnSpPr>
          <p:spPr>
            <a:xfrm>
              <a:off x="6079568" y="2223346"/>
              <a:ext cx="1020564" cy="943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線單箭頭接點 76"/>
            <p:cNvCxnSpPr>
              <a:stCxn id="91" idx="6"/>
              <a:endCxn id="87" idx="2"/>
            </p:cNvCxnSpPr>
            <p:nvPr/>
          </p:nvCxnSpPr>
          <p:spPr>
            <a:xfrm>
              <a:off x="6079568" y="2853823"/>
              <a:ext cx="1020564" cy="3127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線單箭頭接點 77"/>
            <p:cNvCxnSpPr>
              <a:stCxn id="92" idx="6"/>
              <a:endCxn id="87" idx="2"/>
            </p:cNvCxnSpPr>
            <p:nvPr/>
          </p:nvCxnSpPr>
          <p:spPr>
            <a:xfrm flipV="1">
              <a:off x="6079568" y="3166584"/>
              <a:ext cx="1020564" cy="3177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線單箭頭接點 78"/>
            <p:cNvCxnSpPr>
              <a:stCxn id="93" idx="6"/>
              <a:endCxn id="87" idx="2"/>
            </p:cNvCxnSpPr>
            <p:nvPr/>
          </p:nvCxnSpPr>
          <p:spPr>
            <a:xfrm flipV="1">
              <a:off x="6079568" y="3166584"/>
              <a:ext cx="1020564" cy="9481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線單箭頭接點 79"/>
            <p:cNvCxnSpPr>
              <a:stCxn id="94" idx="6"/>
              <a:endCxn id="87" idx="2"/>
            </p:cNvCxnSpPr>
            <p:nvPr/>
          </p:nvCxnSpPr>
          <p:spPr>
            <a:xfrm flipV="1">
              <a:off x="6079568" y="3166584"/>
              <a:ext cx="1020564" cy="15786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線單箭頭接點 80"/>
            <p:cNvCxnSpPr>
              <a:stCxn id="95" idx="6"/>
              <a:endCxn id="88" idx="2"/>
            </p:cNvCxnSpPr>
            <p:nvPr/>
          </p:nvCxnSpPr>
          <p:spPr>
            <a:xfrm>
              <a:off x="6079568" y="2223346"/>
              <a:ext cx="1020564" cy="16519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線單箭頭接點 81"/>
            <p:cNvCxnSpPr>
              <a:stCxn id="91" idx="6"/>
              <a:endCxn id="88" idx="2"/>
            </p:cNvCxnSpPr>
            <p:nvPr/>
          </p:nvCxnSpPr>
          <p:spPr>
            <a:xfrm>
              <a:off x="6079568" y="2853823"/>
              <a:ext cx="1020564" cy="10214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線單箭頭接點 82"/>
            <p:cNvCxnSpPr>
              <a:stCxn id="92" idx="6"/>
              <a:endCxn id="88" idx="2"/>
            </p:cNvCxnSpPr>
            <p:nvPr/>
          </p:nvCxnSpPr>
          <p:spPr>
            <a:xfrm>
              <a:off x="6079568" y="3484300"/>
              <a:ext cx="1020564" cy="391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線單箭頭接點 83"/>
            <p:cNvCxnSpPr>
              <a:stCxn id="93" idx="6"/>
              <a:endCxn id="88" idx="2"/>
            </p:cNvCxnSpPr>
            <p:nvPr/>
          </p:nvCxnSpPr>
          <p:spPr>
            <a:xfrm flipV="1">
              <a:off x="6079568" y="3875322"/>
              <a:ext cx="1020564" cy="2394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線單箭頭接點 84"/>
            <p:cNvCxnSpPr>
              <a:stCxn id="94" idx="6"/>
              <a:endCxn id="88" idx="2"/>
            </p:cNvCxnSpPr>
            <p:nvPr/>
          </p:nvCxnSpPr>
          <p:spPr>
            <a:xfrm flipV="1">
              <a:off x="6079568" y="3875322"/>
              <a:ext cx="1020564" cy="8699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216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3852" y="177803"/>
            <a:ext cx="9785349" cy="729746"/>
          </a:xfrm>
        </p:spPr>
        <p:txBody>
          <a:bodyPr/>
          <a:lstStyle/>
          <a:p>
            <a:r>
              <a:rPr lang="en-US" altLang="zh-TW" dirty="0"/>
              <a:t>The D</a:t>
            </a:r>
            <a:r>
              <a:rPr lang="en-US" altLang="zh-TW" dirty="0" smtClean="0"/>
              <a:t>eeper </a:t>
            </a:r>
            <a:r>
              <a:rPr lang="en-US" altLang="zh-TW" dirty="0"/>
              <a:t>the </a:t>
            </a:r>
            <a:r>
              <a:rPr lang="en-US" altLang="zh-TW" dirty="0" smtClean="0"/>
              <a:t>Better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9</a:t>
            </a:fld>
            <a:endParaRPr lang="en-US" dirty="0">
              <a:ea typeface="Segoe UI" panose="020B0502040204020203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754331" y="5602017"/>
            <a:ext cx="6262805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Olga </a:t>
            </a:r>
            <a:r>
              <a:rPr lang="en-US" altLang="zh-TW" sz="1400" dirty="0" err="1"/>
              <a:t>Russakovsky</a:t>
            </a:r>
            <a:r>
              <a:rPr lang="en-US" altLang="zh-TW" sz="1400" dirty="0"/>
              <a:t>*, </a:t>
            </a:r>
            <a:r>
              <a:rPr lang="en-US" altLang="zh-TW" sz="1400" dirty="0" err="1"/>
              <a:t>Jia</a:t>
            </a:r>
            <a:r>
              <a:rPr lang="en-US" altLang="zh-TW" sz="1400" dirty="0"/>
              <a:t> Deng*, </a:t>
            </a:r>
            <a:r>
              <a:rPr lang="en-US" altLang="zh-TW" sz="1400" dirty="0" err="1"/>
              <a:t>Hao</a:t>
            </a:r>
            <a:r>
              <a:rPr lang="en-US" altLang="zh-TW" sz="1400" dirty="0"/>
              <a:t> Su, Jonathan Krause, Sanjeev </a:t>
            </a:r>
            <a:r>
              <a:rPr lang="en-US" altLang="zh-TW" sz="1400" dirty="0" err="1"/>
              <a:t>Satheesh</a:t>
            </a:r>
            <a:r>
              <a:rPr lang="en-US" altLang="zh-TW" sz="1400" dirty="0"/>
              <a:t>, </a:t>
            </a:r>
          </a:p>
          <a:p>
            <a:r>
              <a:rPr lang="en-US" altLang="zh-TW" sz="1400" dirty="0"/>
              <a:t>Sean Ma, </a:t>
            </a:r>
            <a:r>
              <a:rPr lang="en-US" altLang="zh-TW" sz="1400" dirty="0" err="1"/>
              <a:t>Zhiheng</a:t>
            </a:r>
            <a:r>
              <a:rPr lang="en-US" altLang="zh-TW" sz="1400" dirty="0"/>
              <a:t> Huang, Andrej </a:t>
            </a:r>
            <a:r>
              <a:rPr lang="en-US" altLang="zh-TW" sz="1400" dirty="0" err="1"/>
              <a:t>Karpathy</a:t>
            </a:r>
            <a:r>
              <a:rPr lang="en-US" altLang="zh-TW" sz="1400" dirty="0"/>
              <a:t>, Aditya Khosla, Michael Bernstein, </a:t>
            </a:r>
          </a:p>
          <a:p>
            <a:r>
              <a:rPr lang="en-US" altLang="zh-TW" sz="1400" dirty="0"/>
              <a:t>Alexander C. Berg and Li </a:t>
            </a:r>
            <a:r>
              <a:rPr lang="en-US" altLang="zh-TW" sz="1400" dirty="0" err="1"/>
              <a:t>Fei-Fei</a:t>
            </a:r>
            <a:r>
              <a:rPr lang="en-US" altLang="zh-TW" sz="1400" dirty="0"/>
              <a:t>. </a:t>
            </a:r>
          </a:p>
          <a:p>
            <a:r>
              <a:rPr lang="en-US" altLang="zh-TW" sz="1400" b="1" dirty="0"/>
              <a:t>ImageNet Large Scale Visual Recognition Challenge</a:t>
            </a:r>
            <a:r>
              <a:rPr lang="en-US" altLang="zh-TW" sz="1400" dirty="0"/>
              <a:t>. </a:t>
            </a:r>
            <a:r>
              <a:rPr lang="en-US" altLang="zh-TW" sz="1400" i="1" dirty="0" err="1"/>
              <a:t>IJCV</a:t>
            </a:r>
            <a:r>
              <a:rPr lang="en-US" altLang="zh-TW" sz="1400" i="1" dirty="0"/>
              <a:t>,</a:t>
            </a:r>
            <a:r>
              <a:rPr lang="en-US" altLang="zh-TW" sz="1400" dirty="0"/>
              <a:t> 2015.</a:t>
            </a:r>
          </a:p>
          <a:p>
            <a:endParaRPr lang="en-US" altLang="zh-TW" sz="1400" dirty="0"/>
          </a:p>
          <a:p>
            <a:endParaRPr lang="en-US" altLang="zh-TW" sz="1400" dirty="0"/>
          </a:p>
          <a:p>
            <a:endParaRPr lang="zh-TW" altLang="en-US" dirty="0"/>
          </a:p>
        </p:txBody>
      </p:sp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3897585"/>
              </p:ext>
            </p:extLst>
          </p:nvPr>
        </p:nvGraphicFramePr>
        <p:xfrm>
          <a:off x="2713973" y="1152909"/>
          <a:ext cx="6926893" cy="3982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5635666" y="2602043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/>
              <a:t>AlexNet</a:t>
            </a:r>
            <a:endParaRPr lang="zh-TW" altLang="en-US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5145147" y="1476375"/>
            <a:ext cx="0" cy="325126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3088611" y="4129633"/>
            <a:ext cx="6274340" cy="2918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3419357" y="2682056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Without DL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068813" y="2682056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With DL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784876" y="3770028"/>
            <a:ext cx="220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Error rate of experts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850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數學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60_TF02787947.potx" id="{CA6F56C2-3862-459D-931B-5489B8C74ABE}" vid="{493EA9E0-9B5A-4828-8580-9A067870566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NUTC Course ppt template</Template>
  <TotalTime>56189</TotalTime>
  <Words>1139</Words>
  <Application>Microsoft Office PowerPoint</Application>
  <PresentationFormat>寬螢幕</PresentationFormat>
  <Paragraphs>645</Paragraphs>
  <Slides>39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9" baseType="lpstr">
      <vt:lpstr>Segoe UI</vt:lpstr>
      <vt:lpstr>新細明體</vt:lpstr>
      <vt:lpstr>Cambria Math</vt:lpstr>
      <vt:lpstr>Helvetica Light</vt:lpstr>
      <vt:lpstr>Arial</vt:lpstr>
      <vt:lpstr>Arial Unicode MS</vt:lpstr>
      <vt:lpstr>Microsoft JhengHei UI</vt:lpstr>
      <vt:lpstr>Calibri</vt:lpstr>
      <vt:lpstr>Euphemia</vt:lpstr>
      <vt:lpstr>數學 16x9</vt:lpstr>
      <vt:lpstr>[AI Theory&amp;App] 02 NNBasic</vt:lpstr>
      <vt:lpstr>Introduction to  Neural Networks</vt:lpstr>
      <vt:lpstr>A Brief Example of Neural Networks</vt:lpstr>
      <vt:lpstr>Basic Artificial Neural Network</vt:lpstr>
      <vt:lpstr>Neuron Design</vt:lpstr>
      <vt:lpstr>Activation Function for Neurons</vt:lpstr>
      <vt:lpstr>How to Let NNs Work Better</vt:lpstr>
      <vt:lpstr>Deep Neural Network</vt:lpstr>
      <vt:lpstr>The Deeper the Better?</vt:lpstr>
      <vt:lpstr>How to Train the NNs</vt:lpstr>
      <vt:lpstr>Forward Propagation</vt:lpstr>
      <vt:lpstr>Forward Propagation</vt:lpstr>
      <vt:lpstr>The Errors of Outputs</vt:lpstr>
      <vt:lpstr>Updating Weights</vt:lpstr>
      <vt:lpstr>Backward Propagation to Update w5</vt:lpstr>
      <vt:lpstr>Backward Propagation to Update w5</vt:lpstr>
      <vt:lpstr>Backward Propagation to Update w5</vt:lpstr>
      <vt:lpstr>Backward Propagation to Update w5</vt:lpstr>
      <vt:lpstr>Backward Propagation to Update w1</vt:lpstr>
      <vt:lpstr>Backward Propagation to Update w1</vt:lpstr>
      <vt:lpstr>Backward Propagation to Update w1</vt:lpstr>
      <vt:lpstr>Backward Propagation to Update w1</vt:lpstr>
      <vt:lpstr>Backward Propagation to Update w1</vt:lpstr>
      <vt:lpstr>Backward Propagation to Update w1</vt:lpstr>
      <vt:lpstr>Backward Propagation to Update w1</vt:lpstr>
      <vt:lpstr>Gradient Vanishing</vt:lpstr>
      <vt:lpstr>Gradient Vanishing</vt:lpstr>
      <vt:lpstr>How to Design A Good Neural Network Model</vt:lpstr>
      <vt:lpstr>The Hyper Parameters </vt:lpstr>
      <vt:lpstr>How Many Random Variables in  Neural Networks</vt:lpstr>
      <vt:lpstr>The More Random Variables The Better?</vt:lpstr>
      <vt:lpstr>How to Prevent Overfitting</vt:lpstr>
      <vt:lpstr>How Much Training Data  We Need</vt:lpstr>
      <vt:lpstr>More Hyper Parameters</vt:lpstr>
      <vt:lpstr>The Difference Between  Iteration and Epoch</vt:lpstr>
      <vt:lpstr>Hyper Parameters</vt:lpstr>
      <vt:lpstr>Different Way to  Optimize Neural Networks</vt:lpstr>
      <vt:lpstr>Another Research Area on Neural Networks</vt:lpstr>
      <vt:lpstr>The Advanced Neural Networks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Positive and Negative Sequential Patterns in a Progressive Database</dc:title>
  <dc:creator>KID</dc:creator>
  <cp:lastModifiedBy>Windows 使用者</cp:lastModifiedBy>
  <cp:revision>1754</cp:revision>
  <cp:lastPrinted>2017-10-30T05:49:36Z</cp:lastPrinted>
  <dcterms:created xsi:type="dcterms:W3CDTF">2014-02-12T10:52:41Z</dcterms:created>
  <dcterms:modified xsi:type="dcterms:W3CDTF">2023-09-23T16:46:44Z</dcterms:modified>
</cp:coreProperties>
</file>