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71" r:id="rId3"/>
    <p:sldId id="272" r:id="rId4"/>
    <p:sldId id="267" r:id="rId5"/>
    <p:sldId id="274" r:id="rId6"/>
    <p:sldId id="270" r:id="rId7"/>
    <p:sldId id="273" r:id="rId8"/>
    <p:sldId id="269" r:id="rId9"/>
    <p:sldId id="275" r:id="rId10"/>
  </p:sldIdLst>
  <p:sldSz cx="12188825" cy="6858000"/>
  <p:notesSz cx="6858000" cy="9144000"/>
  <p:defaultTextStyle>
    <a:defPPr rtl="0"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howGuides="1">
      <p:cViewPr varScale="1">
        <p:scale>
          <a:sx n="115" d="100"/>
          <a:sy n="115" d="100"/>
        </p:scale>
        <p:origin x="378" y="108"/>
      </p:cViewPr>
      <p:guideLst>
        <p:guide orient="horz" pos="2160"/>
        <p:guide pos="3839"/>
        <p:guide pos="100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8" d="100"/>
          <a:sy n="88" d="100"/>
        </p:scale>
        <p:origin x="3126" y="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日期預留位置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F183C20-8548-40C8-9E88-EAF7A836FA13}" type="datetime2">
              <a:rPr lang="zh-TW" altLang="en-US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2023年2月21日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4360E59-1627-4404-ACC5-51C744AB0F27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‹#›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3" name="日期預留位置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E2755C7B-5432-4A5D-9B03-7BFF1EA11593}" type="datetime2">
              <a:rPr lang="zh-TW" altLang="en-US" smtClean="0"/>
              <a:pPr/>
              <a:t>2023年2月21日</a:t>
            </a:fld>
            <a:endParaRPr lang="zh-TW" altLang="en-US" dirty="0"/>
          </a:p>
        </p:txBody>
      </p:sp>
      <p:sp>
        <p:nvSpPr>
          <p:cNvPr id="4" name="投影片影像預留位置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dirty="0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 dirty="0" smtClean="0"/>
              <a:t>按一下以編輯母片文字樣式</a:t>
            </a:r>
          </a:p>
          <a:p>
            <a:pPr lvl="1" rtl="0"/>
            <a:r>
              <a:rPr lang="zh-TW" altLang="en-US" dirty="0" smtClean="0"/>
              <a:t>第二層</a:t>
            </a:r>
          </a:p>
          <a:p>
            <a:pPr lvl="2" rtl="0"/>
            <a:r>
              <a:rPr lang="zh-TW" altLang="en-US" dirty="0" smtClean="0"/>
              <a:t>第三層</a:t>
            </a:r>
          </a:p>
          <a:p>
            <a:pPr lvl="3" rtl="0"/>
            <a:r>
              <a:rPr lang="zh-TW" altLang="en-US" dirty="0" smtClean="0"/>
              <a:t>第四層</a:t>
            </a:r>
          </a:p>
          <a:p>
            <a:pPr lvl="4" rtl="0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841221E5-7225-48EB-A4EE-420E7BFCF705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altLang="zh-TW" smtClean="0"/>
              <a:pPr/>
              <a:t>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870365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altLang="zh-TW" smtClean="0"/>
              <a:pPr/>
              <a:t>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90804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altLang="zh-TW" smtClean="0"/>
              <a:pPr/>
              <a:t>8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981045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 bwMode="ltGray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0" name="矩形 9"/>
          <p:cNvSpPr/>
          <p:nvPr/>
        </p:nvSpPr>
        <p:spPr bwMode="ltGray">
          <a:xfrm>
            <a:off x="121888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1" name="矩形 10"/>
          <p:cNvSpPr/>
          <p:nvPr/>
        </p:nvSpPr>
        <p:spPr bwMode="gray">
          <a:xfrm>
            <a:off x="0" y="0"/>
            <a:ext cx="121888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2" name="矩形 11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13" name="直線接點​​ 12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15" name="直線接點​​ 14"/>
          <p:cNvCxnSpPr/>
          <p:nvPr/>
        </p:nvCxnSpPr>
        <p:spPr bwMode="white">
          <a:xfrm>
            <a:off x="121888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 bwMode="white">
          <a:xfrm>
            <a:off x="0" y="5631204"/>
            <a:ext cx="18283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466343" cy="2680127"/>
          </a:xfrm>
        </p:spPr>
        <p:txBody>
          <a:bodyPr rtlCol="0">
            <a:noAutofit/>
          </a:bodyPr>
          <a:lstStyle>
            <a:lvl1pPr>
              <a:defRPr sz="5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TW" altLang="en-US" smtClean="0"/>
              <a:t>按一下以編輯母片副標題樣式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F8BF8382-4299-470A-A10E-DFEA407F8EE1}" type="datetime1">
              <a:rPr lang="zh-TW" altLang="en-US" smtClean="0"/>
              <a:t>2023/2/21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smtClean="0"/>
              <a:t>新增頁尾</a:t>
            </a:r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>
          <a:xfrm>
            <a:off x="10666412" y="6356351"/>
            <a:ext cx="609441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7DC1BBB0-96F0-4077-A278-0F3FB5C104D3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  <p:pic>
        <p:nvPicPr>
          <p:cNvPr id="18" name="圖片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0956" y="116632"/>
            <a:ext cx="1004962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95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1B81C4F-BFDD-470D-AA14-CE86F33A034C}" type="datetime1">
              <a:rPr lang="zh-TW" altLang="en-US" smtClean="0"/>
              <a:t>2023/2/21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n-US" altLang="zh-TW" smtClean="0"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04088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0" name="矩形 9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11" name="直線接點 10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​​ 11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"/>
          <p:cNvSpPr>
            <a:spLocks/>
          </p:cNvSpPr>
          <p:nvPr/>
        </p:nvSpPr>
        <p:spPr bwMode="white">
          <a:xfrm rot="5400000"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14" name="直線接點​ 13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直排標題 1"/>
          <p:cNvSpPr>
            <a:spLocks noGrp="1"/>
          </p:cNvSpPr>
          <p:nvPr>
            <p:ph type="title" orient="vert" hasCustomPrompt="1"/>
          </p:nvPr>
        </p:nvSpPr>
        <p:spPr>
          <a:xfrm>
            <a:off x="9599612" y="685800"/>
            <a:ext cx="1787526" cy="5486400"/>
          </a:xfrm>
        </p:spPr>
        <p:txBody>
          <a:bodyPr vert="eaVert"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dirty="0"/>
              <a:t>按一下以編輯母片</a:t>
            </a:r>
            <a:r>
              <a:rPr lang="zh-TW" altLang="en-US" dirty="0" smtClean="0"/>
              <a:t>標題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樣式</a:t>
            </a:r>
            <a:endParaRPr lang="zh-TW" alt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50CD17EB-EA0E-4B22-B8EC-9A6F35886756}" type="datetime1">
              <a:rPr lang="zh-TW" altLang="en-US" smtClean="0"/>
              <a:t>2023/2/21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smtClean="0"/>
              <a:t>新增頁尾</a:t>
            </a:r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7DC1BBB0-96F0-4077-A278-0F3FB5C104D3}" type="slidenum">
              <a:rPr lang="en-US" altLang="zh-TW" smtClean="0"/>
              <a:pPr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61281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ECD16B3-3B7A-4E11-8888-309A16994709}" type="datetime1">
              <a:rPr lang="zh-TW" altLang="en-US" smtClean="0"/>
              <a:t>2023/2/21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n-US" altLang="zh-TW" smtClean="0"/>
              <a:t>‹#›</a:t>
            </a:fld>
            <a:endParaRPr lang="en-US" altLang="zh-TW" dirty="0"/>
          </a:p>
        </p:txBody>
      </p:sp>
      <p:pic>
        <p:nvPicPr>
          <p:cNvPr id="7" name="圖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2973" y="44624"/>
            <a:ext cx="1004962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53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 bwMode="black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0" name="矩形 19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4" name="矩形 23"/>
          <p:cNvSpPr/>
          <p:nvPr/>
        </p:nvSpPr>
        <p:spPr bwMode="gray">
          <a:xfrm>
            <a:off x="1216152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1" name="矩形 20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22" name="直線接點 21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 userDrawn="1"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23" name="直線接點​​ 22"/>
          <p:cNvCxnSpPr/>
          <p:nvPr/>
        </p:nvCxnSpPr>
        <p:spPr bwMode="white">
          <a:xfrm>
            <a:off x="12161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 bwMode="black">
          <a:xfrm>
            <a:off x="11579384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7" name="矩形 26"/>
          <p:cNvSpPr/>
          <p:nvPr/>
        </p:nvSpPr>
        <p:spPr bwMode="gray">
          <a:xfrm>
            <a:off x="11274663" y="0"/>
            <a:ext cx="30472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8" name="矩形 27"/>
          <p:cNvSpPr/>
          <p:nvPr/>
        </p:nvSpPr>
        <p:spPr bwMode="gray">
          <a:xfrm>
            <a:off x="1218883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-2" y="0"/>
            <a:ext cx="1218883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0" name="矩形 29"/>
          <p:cNvSpPr/>
          <p:nvPr/>
        </p:nvSpPr>
        <p:spPr bwMode="ltGray">
          <a:xfrm>
            <a:off x="0" y="0"/>
            <a:ext cx="12188825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31" name="直線接點 30"/>
          <p:cNvCxnSpPr/>
          <p:nvPr/>
        </p:nvCxnSpPr>
        <p:spPr bwMode="white">
          <a:xfrm>
            <a:off x="11573293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 bwMode="black">
          <a:xfrm>
            <a:off x="0" y="0"/>
            <a:ext cx="12161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33" name="直線接點 32"/>
          <p:cNvCxnSpPr/>
          <p:nvPr/>
        </p:nvCxnSpPr>
        <p:spPr bwMode="white">
          <a:xfrm>
            <a:off x="1218884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98612" y="1600201"/>
            <a:ext cx="8458199" cy="2654064"/>
          </a:xfrm>
        </p:spPr>
        <p:txBody>
          <a:bodyPr rtlCol="0" anchor="b">
            <a:normAutofit/>
          </a:bodyPr>
          <a:lstStyle>
            <a:lvl1pPr algn="l">
              <a:defRPr sz="5400" b="0" cap="none" baseline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6870E5BF-A62B-4765-B265-28E33B7B4E53}" type="datetime1">
              <a:rPr lang="zh-TW" altLang="en-US" smtClean="0"/>
              <a:t>2023/2/21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smtClean="0"/>
              <a:t>新增頁尾</a:t>
            </a:r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>
          <a:xfrm>
            <a:off x="10666571" y="6356351"/>
            <a:ext cx="609441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7DC1BBB0-96F0-4077-A278-0F3FB5C104D3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  <p:pic>
        <p:nvPicPr>
          <p:cNvPr id="25" name="圖片 2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0812" y="692696"/>
            <a:ext cx="1004962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46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0BF793A-8B01-43C7-854E-211F87F4CBB5}" type="datetime1">
              <a:rPr lang="zh-TW" altLang="en-US" smtClean="0"/>
              <a:t>2023/2/21</a:t>
            </a:fld>
            <a:endParaRPr lang="zh-TW" alt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n-US" altLang="zh-TW" smtClean="0"/>
              <a:t>‹#›</a:t>
            </a:fld>
            <a:endParaRPr lang="en-US" altLang="zh-TW" dirty="0"/>
          </a:p>
        </p:txBody>
      </p:sp>
      <p:pic>
        <p:nvPicPr>
          <p:cNvPr id="8" name="圖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6796" y="44624"/>
            <a:ext cx="1004962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11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65556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7" name="日期預留位置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D5837EF-AC14-4613-9348-2705BDC86D1D}" type="datetime1">
              <a:rPr lang="zh-TW" altLang="en-US" smtClean="0"/>
              <a:t>2023/2/21</a:t>
            </a:fld>
            <a:endParaRPr lang="zh-TW" altLang="en-US" dirty="0"/>
          </a:p>
        </p:txBody>
      </p:sp>
      <p:sp>
        <p:nvSpPr>
          <p:cNvPr id="8" name="頁尾預留位置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9" name="投影片編號預留位置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n-US" altLang="zh-TW" smtClean="0"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13835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日期預留位置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3D30516-4251-4171-9184-3A025539E97C}" type="datetime1">
              <a:rPr lang="zh-TW" altLang="en-US" smtClean="0"/>
              <a:t>2023/2/21</a:t>
            </a:fld>
            <a:endParaRPr lang="zh-TW" altLang="en-US" dirty="0"/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n-US" altLang="zh-TW" smtClean="0"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16357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 bwMode="ltGray">
          <a:xfrm>
            <a:off x="626239" y="0"/>
            <a:ext cx="30472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6" name="矩形 5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7" name="直線接點​​ 6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 bwMode="gray">
          <a:xfrm>
            <a:off x="10969942" y="0"/>
            <a:ext cx="92262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 bwMode="black">
          <a:xfrm>
            <a:off x="11892563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日期預留位置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11569061-DE2E-42E0-BA69-61B88B7D1374}" type="datetime1">
              <a:rPr lang="zh-TW" altLang="en-US" smtClean="0"/>
              <a:t>2023/2/21</a:t>
            </a:fld>
            <a:endParaRPr lang="zh-TW" altLang="en-US" dirty="0"/>
          </a:p>
        </p:txBody>
      </p:sp>
      <p:sp>
        <p:nvSpPr>
          <p:cNvPr id="3" name="頁尾預留位置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smtClean="0"/>
              <a:t>新增頁尾</a:t>
            </a:r>
            <a:endParaRPr lang="zh-TW" altLang="en-US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7DC1BBB0-96F0-4077-A278-0F3FB5C104D3}" type="slidenum">
              <a:rPr lang="en-US" altLang="zh-TW" smtClean="0"/>
              <a:pPr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7838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 bwMode="gray">
          <a:xfrm>
            <a:off x="621792" y="0"/>
            <a:ext cx="414771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 bwMode="lt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10" name="直線接點 9"/>
          <p:cNvCxnSpPr/>
          <p:nvPr/>
        </p:nvCxnSpPr>
        <p:spPr bwMode="white">
          <a:xfrm>
            <a:off x="62179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 bwMode="white">
          <a:xfrm>
            <a:off x="1074240" y="381000"/>
            <a:ext cx="3293422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5180251" y="482600"/>
            <a:ext cx="6195986" cy="5689600"/>
          </a:xfrm>
        </p:spPr>
        <p:txBody>
          <a:bodyPr rtlCol="0">
            <a:normAutofit/>
          </a:bodyPr>
          <a:lstStyle>
            <a:lvl1pPr>
              <a:defRPr sz="2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 bwMode="white">
          <a:xfrm>
            <a:off x="1074240" y="1828800"/>
            <a:ext cx="3293422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CA13477A-5DC3-4814-90C6-B32642591D5E}" type="datetime1">
              <a:rPr lang="zh-TW" altLang="en-US" smtClean="0"/>
              <a:t>2023/2/21</a:t>
            </a:fld>
            <a:endParaRPr lang="zh-TW" alt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smtClean="0"/>
              <a:t>新增頁尾</a:t>
            </a:r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7DC1BBB0-96F0-4077-A278-0F3FB5C104D3}" type="slidenum">
              <a:rPr lang="en-US" altLang="zh-TW" smtClean="0"/>
              <a:pPr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51804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 bwMode="ltGray">
          <a:xfrm>
            <a:off x="4875530" y="0"/>
            <a:ext cx="7017034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圖片預留位置 2" descr="要新增影像的空白預留位置。按一下預留位置，然後選取您要新增的影像"/>
          <p:cNvSpPr>
            <a:spLocks noGrp="1"/>
          </p:cNvSpPr>
          <p:nvPr>
            <p:ph type="pic" idx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 rtlCol="0">
            <a:normAutofit/>
          </a:bodyPr>
          <a:lstStyle>
            <a:lvl1pPr marL="0" indent="0">
              <a:buNone/>
              <a:defRPr sz="2800"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TW" altLang="en-US" smtClean="0"/>
              <a:t>按一下圖示以新增圖片</a:t>
            </a:r>
            <a:endParaRPr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673D4457-7F37-4EE0-86A7-893ADA33F49C}" type="datetime1">
              <a:rPr lang="zh-TW" altLang="en-US" smtClean="0"/>
              <a:t>2023/2/21</a:t>
            </a:fld>
            <a:endParaRPr lang="zh-TW" alt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smtClean="0"/>
              <a:t>新增頁尾</a:t>
            </a:r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7DC1BBB0-96F0-4077-A278-0F3FB5C104D3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  <p:cxnSp>
        <p:nvCxnSpPr>
          <p:cNvPr id="10" name="直線接點 9"/>
          <p:cNvCxnSpPr/>
          <p:nvPr/>
        </p:nvCxnSpPr>
        <p:spPr bwMode="white">
          <a:xfrm>
            <a:off x="11879867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90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3" name="矩形 12"/>
          <p:cNvSpPr/>
          <p:nvPr userDrawn="1"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14" name="直線接點​ 13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​​ 14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預留位置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TW" altLang="en-US" dirty="0"/>
              <a:t>按一下以編輯母片文字樣式</a:t>
            </a:r>
          </a:p>
          <a:p>
            <a:pPr lvl="1" rtl="0"/>
            <a:r>
              <a:rPr lang="zh-TW" altLang="en-US" dirty="0"/>
              <a:t>第二層</a:t>
            </a:r>
          </a:p>
          <a:p>
            <a:pPr lvl="2" rtl="0"/>
            <a:r>
              <a:rPr lang="zh-TW" altLang="en-US" dirty="0"/>
              <a:t>第三層</a:t>
            </a:r>
          </a:p>
          <a:p>
            <a:pPr lvl="3" rtl="0"/>
            <a:r>
              <a:rPr lang="zh-TW" altLang="en-US" dirty="0"/>
              <a:t>第四層</a:t>
            </a:r>
          </a:p>
          <a:p>
            <a:pPr lvl="4" rtl="0"/>
            <a:r>
              <a:rPr lang="zh-TW" altLang="en-US" dirty="0"/>
              <a:t>第五層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2"/>
          </p:nvPr>
        </p:nvSpPr>
        <p:spPr>
          <a:xfrm>
            <a:off x="5027612" y="6356351"/>
            <a:ext cx="13715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9EEB1B12-74FA-48E5-97BC-627C6E89EEAE}" type="datetime1">
              <a:rPr lang="zh-TW" altLang="en-US" smtClean="0"/>
              <a:t>2023/2/21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smtClean="0"/>
              <a:t>新增頁尾</a:t>
            </a:r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7DC1BBB0-96F0-4077-A278-0F3FB5C104D3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543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hsma@nutc.edu.tw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zh-TW" altLang="en-US" dirty="0" smtClean="0">
                <a:ea typeface="Microsoft JhengHei UI" panose="020B0604030504040204" pitchFamily="34" charset="-120"/>
              </a:rPr>
              <a:t>多媒體程式設計</a:t>
            </a:r>
            <a:endParaRPr lang="zh-TW" altLang="en-US" dirty="0">
              <a:ea typeface="Microsoft JhengHei UI" panose="020B0604030504040204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US" altLang="zh-TW" dirty="0" smtClean="0"/>
              <a:t>Instructor: </a:t>
            </a:r>
            <a:r>
              <a:rPr lang="zh-TW" altLang="en-US" dirty="0" smtClean="0"/>
              <a:t>馬豪尚</a:t>
            </a:r>
            <a:endParaRPr lang="zh-TW" altLang="en-US" dirty="0">
              <a:ea typeface="Microsoft JhengHei UI" panose="020B06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0956" y="116632"/>
            <a:ext cx="1004962" cy="1008112"/>
          </a:xfrm>
          <a:prstGeom prst="rect">
            <a:avLst/>
          </a:prstGeom>
        </p:spPr>
      </p:pic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A127E-064F-4E00-8708-101F6AA8B8DE}" type="datetime1">
              <a:rPr lang="zh-TW" altLang="en-US" smtClean="0"/>
              <a:t>2023/2/21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altLang="zh-TW" smtClean="0"/>
              <a:pPr/>
              <a:t>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0676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 smtClean="0"/>
              <a:t>授課教師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馬豪尚 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Hao</a:t>
            </a:r>
            <a:r>
              <a:rPr lang="en-US" altLang="zh-TW" dirty="0" smtClean="0"/>
              <a:t>-Shang Ma)</a:t>
            </a:r>
          </a:p>
          <a:p>
            <a:endParaRPr lang="en-US" altLang="zh-TW" dirty="0"/>
          </a:p>
          <a:p>
            <a:r>
              <a:rPr lang="en-US" altLang="zh-TW" dirty="0" smtClean="0"/>
              <a:t>Office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2504	</a:t>
            </a:r>
            <a:endParaRPr lang="en-US" altLang="zh-TW" dirty="0"/>
          </a:p>
          <a:p>
            <a:r>
              <a:rPr lang="en-US" altLang="zh-TW" dirty="0" smtClean="0"/>
              <a:t>Office Hours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zh-TW" altLang="en-US" dirty="0"/>
              <a:t>週二</a:t>
            </a:r>
            <a:r>
              <a:rPr lang="en-US" altLang="zh-TW" dirty="0" smtClean="0"/>
              <a:t>14:00~17:00 </a:t>
            </a:r>
            <a:r>
              <a:rPr lang="zh-TW" altLang="en-US" dirty="0" smtClean="0"/>
              <a:t>週三</a:t>
            </a:r>
            <a:r>
              <a:rPr lang="en-US" altLang="zh-TW" dirty="0" smtClean="0"/>
              <a:t>10:00~12:00</a:t>
            </a:r>
            <a:endParaRPr lang="en-US" altLang="zh-TW" dirty="0" smtClean="0"/>
          </a:p>
          <a:p>
            <a:r>
              <a:rPr lang="en-US" altLang="zh-TW" dirty="0" smtClean="0"/>
              <a:t>Email</a:t>
            </a:r>
            <a:r>
              <a:rPr lang="en-US" altLang="zh-TW" dirty="0"/>
              <a:t>: </a:t>
            </a:r>
            <a:r>
              <a:rPr lang="en-US" altLang="zh-TW" dirty="0" smtClean="0">
                <a:hlinkClick r:id="rId2"/>
              </a:rPr>
              <a:t>hsma@nutc.edu.tw</a:t>
            </a:r>
            <a:endParaRPr lang="en-US" altLang="zh-TW" dirty="0" smtClean="0"/>
          </a:p>
          <a:p>
            <a:endParaRPr lang="en-US" altLang="zh-TW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86E27-A388-4414-AE89-0F6D24DABBE1}" type="datetime1">
              <a:rPr lang="zh-TW" altLang="en-US" smtClean="0"/>
              <a:t>2023/2/21</a:t>
            </a:fld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en-US" altLang="zh-TW" smtClean="0"/>
              <a:t>2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720823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 smtClean="0"/>
              <a:t>研究領域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資料探</a:t>
            </a:r>
            <a:r>
              <a:rPr lang="zh-TW" altLang="en-US" dirty="0" smtClean="0"/>
              <a:t>勘 </a:t>
            </a:r>
            <a:r>
              <a:rPr lang="en-US" altLang="zh-TW" dirty="0" smtClean="0"/>
              <a:t>(Data Mining) </a:t>
            </a:r>
            <a:r>
              <a:rPr lang="en-US" altLang="zh-TW" dirty="0"/>
              <a:t>/ </a:t>
            </a:r>
            <a:r>
              <a:rPr lang="zh-TW" altLang="en-US" dirty="0" smtClean="0"/>
              <a:t>機器學習</a:t>
            </a:r>
            <a:r>
              <a:rPr lang="en-US" altLang="zh-TW" dirty="0" smtClean="0"/>
              <a:t>(Machine Learning) </a:t>
            </a:r>
          </a:p>
          <a:p>
            <a:pPr marL="0" indent="0">
              <a:buNone/>
            </a:pPr>
            <a:r>
              <a:rPr lang="zh-TW" altLang="en-US" dirty="0"/>
              <a:t> </a:t>
            </a:r>
            <a:r>
              <a:rPr lang="zh-TW" altLang="en-US" dirty="0" smtClean="0"/>
              <a:t> </a:t>
            </a:r>
            <a:r>
              <a:rPr lang="en-US" altLang="zh-TW" dirty="0" smtClean="0"/>
              <a:t>/ </a:t>
            </a:r>
            <a:r>
              <a:rPr lang="zh-TW" altLang="en-US" dirty="0" smtClean="0"/>
              <a:t>人工智慧 </a:t>
            </a:r>
            <a:r>
              <a:rPr lang="en-US" altLang="zh-TW" dirty="0" smtClean="0"/>
              <a:t>(Artificial Intelligence)</a:t>
            </a:r>
            <a:endParaRPr lang="en-US" altLang="zh-TW" dirty="0"/>
          </a:p>
          <a:p>
            <a:pPr lvl="1"/>
            <a:endParaRPr lang="en-US" altLang="zh-TW" dirty="0" smtClean="0"/>
          </a:p>
          <a:p>
            <a:pPr lvl="1"/>
            <a:r>
              <a:rPr lang="zh-TW" altLang="en-US" dirty="0" smtClean="0"/>
              <a:t>社</a:t>
            </a:r>
            <a:r>
              <a:rPr lang="zh-TW" altLang="en-US" dirty="0"/>
              <a:t>群</a:t>
            </a:r>
            <a:r>
              <a:rPr lang="zh-TW" altLang="en-US" dirty="0" smtClean="0"/>
              <a:t>網路分析</a:t>
            </a:r>
            <a:r>
              <a:rPr lang="en-US" altLang="zh-TW" dirty="0"/>
              <a:t>(</a:t>
            </a:r>
            <a:r>
              <a:rPr lang="en-US" altLang="zh-TW" dirty="0" smtClean="0"/>
              <a:t>Social </a:t>
            </a:r>
            <a:r>
              <a:rPr lang="en-US" altLang="zh-TW" dirty="0"/>
              <a:t>Network </a:t>
            </a:r>
            <a:r>
              <a:rPr lang="en-US" altLang="zh-TW" dirty="0" smtClean="0"/>
              <a:t>Analysis)</a:t>
            </a:r>
            <a:endParaRPr lang="en-US" altLang="zh-TW" dirty="0"/>
          </a:p>
          <a:p>
            <a:pPr lvl="1"/>
            <a:endParaRPr lang="en-US" altLang="zh-TW" dirty="0" smtClean="0"/>
          </a:p>
          <a:p>
            <a:pPr lvl="1"/>
            <a:r>
              <a:rPr lang="zh-TW" altLang="en-US" dirty="0" smtClean="0"/>
              <a:t>推薦系統</a:t>
            </a:r>
            <a:r>
              <a:rPr lang="en-US" altLang="zh-TW" dirty="0" smtClean="0"/>
              <a:t>(Recommender Systems)</a:t>
            </a:r>
            <a:endParaRPr lang="en-US" altLang="zh-TW" dirty="0"/>
          </a:p>
          <a:p>
            <a:pPr lvl="1"/>
            <a:endParaRPr lang="en-US" altLang="zh-TW" dirty="0" smtClean="0"/>
          </a:p>
          <a:p>
            <a:pPr lvl="1"/>
            <a:r>
              <a:rPr lang="zh-TW" altLang="en-US" dirty="0" smtClean="0"/>
              <a:t>大</a:t>
            </a:r>
            <a:r>
              <a:rPr lang="zh-TW" altLang="en-US" dirty="0"/>
              <a:t>數據</a:t>
            </a:r>
            <a:r>
              <a:rPr lang="zh-TW" altLang="en-US" dirty="0" smtClean="0"/>
              <a:t>資料分析</a:t>
            </a:r>
            <a:r>
              <a:rPr lang="en-US" altLang="zh-TW" dirty="0" smtClean="0"/>
              <a:t>(Big </a:t>
            </a:r>
            <a:r>
              <a:rPr lang="en-US" altLang="zh-TW" dirty="0"/>
              <a:t>Data </a:t>
            </a:r>
            <a:r>
              <a:rPr lang="en-US" altLang="zh-TW" dirty="0" smtClean="0"/>
              <a:t>Analysis)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2895C-7BF1-4BD4-8C9E-B2868E8A6BD2}" type="datetime1">
              <a:rPr lang="zh-TW" altLang="en-US" smtClean="0"/>
              <a:t>2023/2/21</a:t>
            </a:fld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en-US" altLang="zh-TW" smtClean="0"/>
              <a:t>3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808770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標題 1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zh-TW" altLang="en-US" sz="4400" dirty="0" smtClean="0">
                <a:ea typeface="Microsoft JhengHei UI" panose="020B0604030504040204" pitchFamily="34" charset="-120"/>
              </a:rPr>
              <a:t>課程大綱</a:t>
            </a:r>
            <a:endParaRPr lang="zh-TW" altLang="en-US" sz="4400" dirty="0">
              <a:ea typeface="Microsoft JhengHei UI" panose="020B0604030504040204" pitchFamily="34" charset="-120"/>
            </a:endParaRPr>
          </a:p>
        </p:txBody>
      </p:sp>
      <p:sp>
        <p:nvSpPr>
          <p:cNvPr id="14" name="內容預留位置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zh-TW" altLang="en-US" dirty="0" smtClean="0">
                <a:ea typeface="Microsoft JhengHei UI" panose="020B0604030504040204" pitchFamily="34" charset="-120"/>
              </a:rPr>
              <a:t>簡介</a:t>
            </a:r>
            <a:endParaRPr lang="en-US" altLang="zh-TW" dirty="0" smtClean="0">
              <a:ea typeface="Microsoft JhengHei UI" panose="020B0604030504040204" pitchFamily="34" charset="-120"/>
            </a:endParaRPr>
          </a:p>
          <a:p>
            <a:pPr lvl="1"/>
            <a:r>
              <a:rPr lang="zh-TW" altLang="en-US" dirty="0" smtClean="0"/>
              <a:t>多媒體資料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Python</a:t>
            </a:r>
            <a:r>
              <a:rPr lang="zh-TW" altLang="en-US" dirty="0" smtClean="0"/>
              <a:t>基礎常用函數</a:t>
            </a:r>
            <a:endParaRPr lang="en-US" altLang="zh-TW" dirty="0" smtClean="0"/>
          </a:p>
          <a:p>
            <a:r>
              <a:rPr lang="zh-TW" altLang="en-US" dirty="0"/>
              <a:t>文字</a:t>
            </a:r>
            <a:r>
              <a:rPr lang="zh-TW" altLang="en-US" dirty="0" smtClean="0"/>
              <a:t>資料處理</a:t>
            </a:r>
            <a:endParaRPr lang="en-US" altLang="zh-TW" dirty="0" smtClean="0"/>
          </a:p>
          <a:p>
            <a:r>
              <a:rPr lang="zh-TW" altLang="en-US" dirty="0" smtClean="0"/>
              <a:t>圖形</a:t>
            </a:r>
            <a:r>
              <a:rPr lang="en-US" altLang="zh-TW" dirty="0" smtClean="0"/>
              <a:t>/</a:t>
            </a:r>
            <a:r>
              <a:rPr lang="zh-TW" altLang="en-US" dirty="0" smtClean="0"/>
              <a:t>影像資料處理</a:t>
            </a:r>
            <a:endParaRPr lang="en-US" altLang="zh-TW" dirty="0" smtClean="0"/>
          </a:p>
          <a:p>
            <a:r>
              <a:rPr lang="zh-TW" altLang="en-US" dirty="0" smtClean="0">
                <a:ea typeface="Microsoft JhengHei UI" panose="020B0604030504040204" pitchFamily="34" charset="-120"/>
              </a:rPr>
              <a:t>音訊資料處理</a:t>
            </a:r>
            <a:endParaRPr lang="en-US" altLang="zh-TW" dirty="0" smtClean="0">
              <a:ea typeface="Microsoft JhengHei UI" panose="020B0604030504040204" pitchFamily="34" charset="-120"/>
            </a:endParaRPr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0A1ED-D37E-418F-B25F-5036527819FC}" type="datetime1">
              <a:rPr lang="zh-TW" altLang="en-US" smtClean="0"/>
              <a:t>2023/2/21</a:t>
            </a:fld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en-US" altLang="zh-TW" smtClean="0"/>
              <a:t>4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720426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/>
              <a:t>文字資料處理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Python</a:t>
            </a:r>
            <a:r>
              <a:rPr lang="zh-TW" altLang="en-US" dirty="0" smtClean="0"/>
              <a:t>字串處理</a:t>
            </a:r>
            <a:endParaRPr lang="en-US" altLang="zh-TW" dirty="0" smtClean="0"/>
          </a:p>
          <a:p>
            <a:r>
              <a:rPr lang="en-US" altLang="zh-TW" dirty="0" smtClean="0"/>
              <a:t>Python</a:t>
            </a:r>
            <a:r>
              <a:rPr lang="zh-TW" altLang="en-US" dirty="0" smtClean="0"/>
              <a:t>文字處理函數庫</a:t>
            </a:r>
            <a:endParaRPr lang="en-US" altLang="zh-TW" dirty="0" smtClean="0"/>
          </a:p>
          <a:p>
            <a:r>
              <a:rPr lang="en-US" altLang="zh-TW" dirty="0" smtClean="0"/>
              <a:t>Python</a:t>
            </a:r>
            <a:r>
              <a:rPr lang="zh-TW" altLang="en-US" dirty="0" smtClean="0"/>
              <a:t>文件操作</a:t>
            </a:r>
            <a:endParaRPr lang="en-US" altLang="zh-TW" dirty="0" smtClean="0"/>
          </a:p>
          <a:p>
            <a:r>
              <a:rPr lang="zh-TW" altLang="en-US" dirty="0"/>
              <a:t>自然語言處理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7A2EF-A198-4798-B29E-D1A4C4D2BAC9}" type="datetime1">
              <a:rPr lang="zh-TW" altLang="en-US" smtClean="0"/>
              <a:t>2023/2/21</a:t>
            </a:fld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en-US" altLang="zh-TW" smtClean="0"/>
              <a:t>5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087828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/>
              <a:t>圖形</a:t>
            </a:r>
            <a:r>
              <a:rPr lang="en-US" altLang="zh-TW" sz="4400" dirty="0"/>
              <a:t>/</a:t>
            </a:r>
            <a:r>
              <a:rPr lang="zh-TW" altLang="en-US" sz="4400" dirty="0"/>
              <a:t>影像</a:t>
            </a:r>
            <a:r>
              <a:rPr lang="zh-TW" altLang="en-US" sz="4400" dirty="0" smtClean="0"/>
              <a:t>資料處理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Python</a:t>
            </a:r>
            <a:r>
              <a:rPr lang="zh-TW" altLang="en-US" dirty="0" smtClean="0"/>
              <a:t>圖形處理函數庫</a:t>
            </a:r>
            <a:endParaRPr lang="en-US" altLang="zh-TW" dirty="0" smtClean="0"/>
          </a:p>
          <a:p>
            <a:r>
              <a:rPr lang="en-US" altLang="zh-TW" dirty="0" err="1" smtClean="0"/>
              <a:t>Matplotlib</a:t>
            </a:r>
            <a:r>
              <a:rPr lang="zh-TW" altLang="en-US" dirty="0" smtClean="0"/>
              <a:t>函數庫</a:t>
            </a:r>
            <a:endParaRPr lang="en-US" altLang="zh-TW" dirty="0" smtClean="0"/>
          </a:p>
          <a:p>
            <a:r>
              <a:rPr lang="zh-TW" altLang="en-US" dirty="0" smtClean="0"/>
              <a:t>圖形去霧技術</a:t>
            </a:r>
            <a:endParaRPr lang="en-US" altLang="zh-TW" dirty="0" smtClean="0"/>
          </a:p>
          <a:p>
            <a:r>
              <a:rPr lang="zh-TW" altLang="en-US" dirty="0" smtClean="0"/>
              <a:t>圖形視覺處理</a:t>
            </a:r>
            <a:endParaRPr lang="en-US" altLang="zh-TW" dirty="0" smtClean="0"/>
          </a:p>
          <a:p>
            <a:r>
              <a:rPr lang="zh-TW" altLang="en-US" dirty="0"/>
              <a:t>圖形</a:t>
            </a:r>
            <a:r>
              <a:rPr lang="zh-TW" altLang="en-US" dirty="0" smtClean="0"/>
              <a:t>識別技術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DE3AF-BA2B-4489-9D4E-3B631F2B026E}" type="datetime1">
              <a:rPr lang="zh-TW" altLang="en-US" smtClean="0"/>
              <a:t>2023/2/21</a:t>
            </a:fld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en-US" altLang="zh-TW" smtClean="0"/>
              <a:t>6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240107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音訊資料處理</a:t>
            </a:r>
            <a:endParaRPr lang="en-US" alt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音訊</a:t>
            </a:r>
            <a:r>
              <a:rPr lang="zh-TW" altLang="en-US" dirty="0" smtClean="0"/>
              <a:t>編碼</a:t>
            </a:r>
            <a:endParaRPr lang="en-US" altLang="zh-TW" dirty="0" smtClean="0"/>
          </a:p>
          <a:p>
            <a:r>
              <a:rPr lang="zh-TW" altLang="en-US" dirty="0" smtClean="0"/>
              <a:t>音量調整</a:t>
            </a:r>
            <a:endParaRPr lang="en-US" altLang="zh-TW" dirty="0" smtClean="0"/>
          </a:p>
          <a:p>
            <a:r>
              <a:rPr lang="zh-TW" altLang="en-US" dirty="0" smtClean="0"/>
              <a:t>音訊</a:t>
            </a:r>
            <a:r>
              <a:rPr lang="zh-TW" altLang="en-US" dirty="0"/>
              <a:t>拼</a:t>
            </a:r>
            <a:r>
              <a:rPr lang="zh-TW" altLang="en-US" dirty="0" smtClean="0"/>
              <a:t>接</a:t>
            </a:r>
            <a:endParaRPr lang="en-US" altLang="zh-TW" dirty="0"/>
          </a:p>
          <a:p>
            <a:r>
              <a:rPr lang="zh-TW" altLang="en-US" dirty="0" smtClean="0"/>
              <a:t>音訊反轉</a:t>
            </a:r>
            <a:endParaRPr lang="en-US" altLang="zh-TW" dirty="0"/>
          </a:p>
          <a:p>
            <a:r>
              <a:rPr lang="zh-TW" altLang="en-US" dirty="0"/>
              <a:t>音訊</a:t>
            </a:r>
            <a:r>
              <a:rPr lang="zh-TW" altLang="en-US" dirty="0" smtClean="0"/>
              <a:t>合成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9A53E-65EC-4DF4-890F-799E8A9E75D7}" type="datetime1">
              <a:rPr lang="zh-TW" altLang="en-US" smtClean="0"/>
              <a:t>2023/2/21</a:t>
            </a:fld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en-US" altLang="zh-TW" smtClean="0"/>
              <a:t>7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244732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zh-TW" altLang="en-US" sz="4400" dirty="0" smtClean="0">
                <a:ea typeface="Microsoft JhengHei UI" panose="020B0604030504040204" pitchFamily="34" charset="-120"/>
              </a:rPr>
              <a:t>評量方式</a:t>
            </a:r>
            <a:endParaRPr lang="zh-TW" altLang="en-US" sz="4400" dirty="0">
              <a:ea typeface="Microsoft JhengHei UI" panose="020B0604030504040204" pitchFamily="34" charset="-120"/>
            </a:endParaRPr>
          </a:p>
        </p:txBody>
      </p:sp>
      <p:graphicFrame>
        <p:nvGraphicFramePr>
          <p:cNvPr id="11" name="內容預留位置 10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356661343"/>
              </p:ext>
            </p:extLst>
          </p:nvPr>
        </p:nvGraphicFramePr>
        <p:xfrm>
          <a:off x="1593850" y="1600200"/>
          <a:ext cx="4356546" cy="276225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782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82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52450">
                <a:tc>
                  <a:txBody>
                    <a:bodyPr/>
                    <a:lstStyle/>
                    <a:p>
                      <a:pPr rtl="0"/>
                      <a:endParaRPr lang="zh-TW" altLang="en-US" dirty="0"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zh-TW" altLang="en-US" dirty="0" smtClean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占總成績比重</a:t>
                      </a:r>
                      <a:endParaRPr lang="en-US" altLang="zh-TW" dirty="0"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rtl="0"/>
                      <a:r>
                        <a:rPr lang="zh-TW" altLang="en-US" dirty="0" smtClean="0"/>
                        <a:t>出席</a:t>
                      </a:r>
                      <a:endParaRPr lang="en-US" altLang="zh-TW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zh-TW" dirty="0" smtClean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20%</a:t>
                      </a:r>
                      <a:endParaRPr lang="en-US" altLang="zh-TW" dirty="0"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rtl="0"/>
                      <a:r>
                        <a:rPr lang="zh-TW" altLang="en-US" dirty="0" smtClean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作業成績</a:t>
                      </a:r>
                      <a:endParaRPr lang="en-US" altLang="zh-TW" dirty="0"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zh-TW" dirty="0" smtClean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30%</a:t>
                      </a:r>
                      <a:endParaRPr lang="en-US" altLang="zh-TW" dirty="0"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rtl="0"/>
                      <a:r>
                        <a:rPr lang="zh-TW" altLang="en-US" dirty="0" smtClean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期中考</a:t>
                      </a:r>
                      <a:endParaRPr lang="en-US" altLang="zh-TW" dirty="0" smtClean="0"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zh-TW" dirty="0" smtClean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25%</a:t>
                      </a:r>
                      <a:endParaRPr lang="en-US" altLang="zh-TW" dirty="0"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rtl="0"/>
                      <a:r>
                        <a:rPr lang="zh-TW" altLang="en-US" dirty="0" smtClean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期末專題</a:t>
                      </a:r>
                      <a:endParaRPr lang="en-US" altLang="zh-TW" dirty="0" smtClean="0"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zh-TW" dirty="0" smtClean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25%</a:t>
                      </a:r>
                      <a:endParaRPr lang="en-US" altLang="zh-TW" dirty="0"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2221636"/>
                  </a:ext>
                </a:extLst>
              </a:tr>
            </a:tbl>
          </a:graphicData>
        </a:graphic>
      </p:graphicFrame>
      <p:sp>
        <p:nvSpPr>
          <p:cNvPr id="7" name="內容預留位置 6"/>
          <p:cNvSpPr>
            <a:spLocks noGrp="1"/>
          </p:cNvSpPr>
          <p:nvPr>
            <p:ph sz="half" idx="2"/>
          </p:nvPr>
        </p:nvSpPr>
        <p:spPr/>
        <p:txBody>
          <a:bodyPr rtlCol="0"/>
          <a:lstStyle/>
          <a:p>
            <a:pPr rtl="0"/>
            <a:r>
              <a:rPr lang="zh-TW" altLang="en-US" dirty="0" smtClean="0"/>
              <a:t>出席與上課態度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點名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隨堂實作</a:t>
            </a:r>
            <a:endParaRPr lang="en-US" altLang="zh-TW" dirty="0" smtClean="0"/>
          </a:p>
          <a:p>
            <a:pPr rtl="0"/>
            <a:r>
              <a:rPr lang="zh-TW" altLang="en-US" dirty="0" smtClean="0"/>
              <a:t>作業</a:t>
            </a:r>
            <a:r>
              <a:rPr lang="en-US" altLang="zh-TW" dirty="0" smtClean="0"/>
              <a:t>30%</a:t>
            </a:r>
            <a:r>
              <a:rPr lang="zh-TW" altLang="en-US" dirty="0" smtClean="0"/>
              <a:t> </a:t>
            </a:r>
            <a:r>
              <a:rPr lang="en-US" altLang="zh-TW" dirty="0" smtClean="0"/>
              <a:t>(3-4</a:t>
            </a:r>
            <a:r>
              <a:rPr lang="zh-TW" altLang="en-US" dirty="0" smtClean="0"/>
              <a:t>個作業</a:t>
            </a:r>
            <a:r>
              <a:rPr lang="en-US" altLang="zh-TW" dirty="0" smtClean="0"/>
              <a:t>)</a:t>
            </a:r>
          </a:p>
          <a:p>
            <a:pPr rtl="0"/>
            <a:r>
              <a:rPr lang="zh-TW" altLang="en-US" dirty="0" smtClean="0"/>
              <a:t>期末專題－多媒體應用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期中提案報告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期末成果報告</a:t>
            </a:r>
            <a:endParaRPr lang="en-US" altLang="zh-TW" dirty="0" smtClean="0"/>
          </a:p>
          <a:p>
            <a:pPr marL="365760" lvl="1" indent="0">
              <a:buNone/>
            </a:pPr>
            <a:endParaRPr lang="en-US" altLang="zh-TW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81E3D-26C8-481C-8324-9E6BF8BB34DD}" type="datetime1">
              <a:rPr lang="zh-TW" altLang="en-US" smtClean="0"/>
              <a:t>2023/2/21</a:t>
            </a:fld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en-US" altLang="zh-TW" smtClean="0"/>
              <a:t>8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593339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 smtClean="0"/>
              <a:t>參考用書</a:t>
            </a:r>
            <a:endParaRPr lang="en-US" altLang="zh-TW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文淵閣工作室</a:t>
            </a:r>
            <a:r>
              <a:rPr lang="en-US" altLang="zh-TW" dirty="0" smtClean="0"/>
              <a:t>, Python  Programing Bible</a:t>
            </a:r>
            <a:r>
              <a:rPr lang="zh-TW" altLang="en-US" dirty="0" smtClean="0"/>
              <a:t>自學聖經</a:t>
            </a:r>
            <a:r>
              <a:rPr lang="en-US" altLang="zh-TW" dirty="0" smtClean="0"/>
              <a:t>, </a:t>
            </a:r>
            <a:r>
              <a:rPr lang="zh-TW" altLang="en-US" dirty="0" smtClean="0"/>
              <a:t>碁峯出版</a:t>
            </a:r>
            <a:r>
              <a:rPr lang="en-US" altLang="zh-TW" dirty="0" smtClean="0"/>
              <a:t>, 2021</a:t>
            </a:r>
            <a:r>
              <a:rPr lang="zh-TW" altLang="en-US" dirty="0" smtClean="0"/>
              <a:t>第二版</a:t>
            </a:r>
            <a:endParaRPr lang="en-US" altLang="zh-TW" dirty="0" smtClean="0"/>
          </a:p>
          <a:p>
            <a:r>
              <a:rPr lang="zh-TW" altLang="en-US" dirty="0" smtClean="0"/>
              <a:t>張德豐</a:t>
            </a:r>
            <a:r>
              <a:rPr lang="en-US" altLang="zh-TW" dirty="0" smtClean="0"/>
              <a:t>, </a:t>
            </a:r>
            <a:r>
              <a:rPr lang="zh-TW" altLang="en-US" dirty="0" smtClean="0"/>
              <a:t>一本</a:t>
            </a:r>
            <a:r>
              <a:rPr lang="zh-TW" altLang="en-US" dirty="0"/>
              <a:t>書秒</a:t>
            </a:r>
            <a:r>
              <a:rPr lang="zh-TW" altLang="en-US" dirty="0" smtClean="0"/>
              <a:t>殺電腦視覺</a:t>
            </a:r>
            <a:r>
              <a:rPr lang="en-US" altLang="zh-TW" dirty="0" smtClean="0"/>
              <a:t>80</a:t>
            </a:r>
            <a:r>
              <a:rPr lang="zh-TW" altLang="en-US" dirty="0" smtClean="0"/>
              <a:t>個</a:t>
            </a:r>
            <a:r>
              <a:rPr lang="en-US" altLang="zh-TW" dirty="0" smtClean="0"/>
              <a:t>Python</a:t>
            </a:r>
            <a:r>
              <a:rPr lang="zh-TW" altLang="en-US" dirty="0" smtClean="0"/>
              <a:t>大師級實例</a:t>
            </a:r>
            <a:r>
              <a:rPr lang="en-US" altLang="zh-TW" dirty="0" smtClean="0"/>
              <a:t>, </a:t>
            </a:r>
            <a:r>
              <a:rPr lang="zh-TW" altLang="en-US" dirty="0" smtClean="0"/>
              <a:t>深智出版</a:t>
            </a:r>
            <a:r>
              <a:rPr lang="en-US" altLang="zh-TW" dirty="0" smtClean="0"/>
              <a:t>, 2022</a:t>
            </a:r>
            <a:r>
              <a:rPr lang="zh-TW" altLang="en-US" dirty="0" smtClean="0"/>
              <a:t>初版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813A6-C079-47D8-A396-F914DC1F2DA4}" type="datetime1">
              <a:rPr lang="zh-TW" altLang="en-US" smtClean="0"/>
              <a:t>2023/2/21</a:t>
            </a:fld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en-US" altLang="zh-TW" smtClean="0"/>
              <a:t>9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087630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數學 16x9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9060_TF02787947.potx" id="{CA6F56C2-3862-459D-931B-5489B8C74ABE}" vid="{493EA9E0-9B5A-4828-8580-9A0678705664}"/>
    </a:ext>
  </a:extLst>
</a:theme>
</file>

<file path=ppt/theme/theme2.xml><?xml version="1.0" encoding="utf-8"?>
<a:theme xmlns:a="http://schemas.openxmlformats.org/drawingml/2006/main" name="Office 佈景主題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含有 Pi 的數學教育簡報 (寬螢幕)</Template>
  <TotalTime>4161</TotalTime>
  <Words>243</Words>
  <Application>Microsoft Office PowerPoint</Application>
  <PresentationFormat>自訂</PresentationFormat>
  <Paragraphs>82</Paragraphs>
  <Slides>9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3" baseType="lpstr">
      <vt:lpstr>Euphemia</vt:lpstr>
      <vt:lpstr>Microsoft JhengHei UI</vt:lpstr>
      <vt:lpstr>Arial</vt:lpstr>
      <vt:lpstr>數學 16x9</vt:lpstr>
      <vt:lpstr>多媒體程式設計</vt:lpstr>
      <vt:lpstr>授課教師</vt:lpstr>
      <vt:lpstr>研究領域</vt:lpstr>
      <vt:lpstr>課程大綱</vt:lpstr>
      <vt:lpstr>文字資料處理</vt:lpstr>
      <vt:lpstr>圖形/影像資料處理</vt:lpstr>
      <vt:lpstr>音訊資料處理</vt:lpstr>
      <vt:lpstr>評量方式</vt:lpstr>
      <vt:lpstr>參考用書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標題版面配置</dc:title>
  <dc:creator>Windows 使用者</dc:creator>
  <cp:lastModifiedBy>Windows 使用者</cp:lastModifiedBy>
  <cp:revision>35</cp:revision>
  <dcterms:created xsi:type="dcterms:W3CDTF">2023-02-08T09:24:01Z</dcterms:created>
  <dcterms:modified xsi:type="dcterms:W3CDTF">2023-02-21T13:52:46Z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