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1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7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5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768F34-1D88-4F26-BBAA-0B0448131E71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8EFC68-F07B-48F9-976E-D2C4DDF77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1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影像資料處理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9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影像雜訊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</a:t>
            </a:r>
            <a:r>
              <a:rPr lang="zh-TW" altLang="en-US" dirty="0"/>
              <a:t>影像</a:t>
            </a:r>
            <a:r>
              <a:rPr lang="zh-TW" altLang="en-US" dirty="0" smtClean="0"/>
              <a:t>中的</a:t>
            </a:r>
            <a:r>
              <a:rPr lang="zh-TW" altLang="en-US" dirty="0"/>
              <a:t>雜訊處，像素資訊已經被雜訊掩蓋而失真</a:t>
            </a:r>
            <a:r>
              <a:rPr lang="zh-TW" altLang="en-US" dirty="0" smtClean="0"/>
              <a:t>，若想移除雜訊從而還原影像，你</a:t>
            </a:r>
            <a:r>
              <a:rPr lang="zh-TW" altLang="en-US" dirty="0"/>
              <a:t>只能試著在該處填個</a:t>
            </a:r>
            <a:r>
              <a:rPr lang="zh-TW" altLang="en-US" dirty="0" smtClean="0"/>
              <a:t>資訊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41" y="2934810"/>
            <a:ext cx="3362794" cy="34199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24" y="2656585"/>
            <a:ext cx="2248214" cy="224821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475570" y="3780692"/>
            <a:ext cx="501161" cy="5363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976731" y="3780691"/>
            <a:ext cx="501161" cy="5363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8104949" y="4200239"/>
            <a:ext cx="122362" cy="9308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22733" y="516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疑似雜訊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726151" y="4183633"/>
            <a:ext cx="125290" cy="9037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影像平滑模糊原理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影像平滑</a:t>
            </a:r>
            <a:r>
              <a:rPr lang="en-US" altLang="zh-TW" dirty="0"/>
              <a:t>(</a:t>
            </a:r>
            <a:r>
              <a:rPr lang="zh-TW" altLang="en-US" dirty="0"/>
              <a:t>模糊</a:t>
            </a:r>
            <a:r>
              <a:rPr lang="en-US" altLang="zh-TW" dirty="0"/>
              <a:t>)</a:t>
            </a:r>
            <a:r>
              <a:rPr lang="zh-TW" altLang="en-US" dirty="0"/>
              <a:t>化是透過</a:t>
            </a:r>
            <a:r>
              <a:rPr lang="zh-TW" altLang="en-US" dirty="0" smtClean="0"/>
              <a:t>使用濾波器進行</a:t>
            </a:r>
            <a:r>
              <a:rPr lang="zh-TW" altLang="en-US" dirty="0"/>
              <a:t>影像卷積來</a:t>
            </a:r>
            <a:r>
              <a:rPr lang="zh-TW" altLang="en-US" dirty="0" smtClean="0"/>
              <a:t>實現</a:t>
            </a:r>
            <a:endParaRPr lang="en-US" altLang="zh-TW" dirty="0"/>
          </a:p>
          <a:p>
            <a:r>
              <a:rPr lang="zh-TW" altLang="en-US" dirty="0"/>
              <a:t>從影像中去除高頻內容（例如，雜訊，邊緣），但也會導致影像邊緣變得模糊</a:t>
            </a:r>
          </a:p>
          <a:p>
            <a:endParaRPr lang="zh-TW" altLang="en-US" dirty="0"/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>
            <a:off x="2126673" y="3530456"/>
            <a:ext cx="8407400" cy="3129944"/>
            <a:chOff x="381000" y="3357563"/>
            <a:chExt cx="8407400" cy="3130513"/>
          </a:xfrm>
        </p:grpSpPr>
        <p:graphicFrame>
          <p:nvGraphicFramePr>
            <p:cNvPr id="6" name="Object 1024"/>
            <p:cNvGraphicFramePr>
              <a:graphicFrameLocks noChangeAspect="1"/>
            </p:cNvGraphicFramePr>
            <p:nvPr/>
          </p:nvGraphicFramePr>
          <p:xfrm>
            <a:off x="381000" y="3357563"/>
            <a:ext cx="2395538" cy="251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r:id="rId3" imgW="1745742" imgH="1824990" progId="Visio.Drawing.6">
                    <p:embed/>
                  </p:oleObj>
                </mc:Choice>
                <mc:Fallback>
                  <p:oleObj r:id="rId3" imgW="1745742" imgH="1824990" progId="Visio.Drawing.6">
                    <p:embed/>
                    <p:pic>
                      <p:nvPicPr>
                        <p:cNvPr id="1026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3357563"/>
                          <a:ext cx="2395538" cy="251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55"/>
            <p:cNvSpPr>
              <a:spLocks noChangeArrowheads="1"/>
            </p:cNvSpPr>
            <p:nvPr/>
          </p:nvSpPr>
          <p:spPr bwMode="auto">
            <a:xfrm>
              <a:off x="1066800" y="4500563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V="1">
              <a:off x="1676400" y="4271963"/>
              <a:ext cx="5334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2209800" y="4067175"/>
              <a:ext cx="996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solidFill>
                    <a:srgbClr val="FF0000"/>
                  </a:solidFill>
                  <a:latin typeface="新細明體" panose="02020500000000000000" pitchFamily="18" charset="-120"/>
                </a:rPr>
                <a:t>疑似雜訊</a:t>
              </a:r>
              <a:endParaRPr lang="zh-TW" altLang="en-US" sz="1600">
                <a:solidFill>
                  <a:srgbClr val="FF0000"/>
                </a:solidFill>
              </a:endParaRPr>
            </a:p>
          </p:txBody>
        </p:sp>
        <p:graphicFrame>
          <p:nvGraphicFramePr>
            <p:cNvPr id="10" name="Object 1025"/>
            <p:cNvGraphicFramePr>
              <a:graphicFrameLocks noChangeAspect="1"/>
            </p:cNvGraphicFramePr>
            <p:nvPr/>
          </p:nvGraphicFramePr>
          <p:xfrm>
            <a:off x="3657600" y="3967163"/>
            <a:ext cx="1752600" cy="164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r:id="rId5" imgW="1287780" imgH="1203960" progId="Visio.Drawing.6">
                    <p:embed/>
                  </p:oleObj>
                </mc:Choice>
                <mc:Fallback>
                  <p:oleObj r:id="rId5" imgW="1287780" imgH="1203960" progId="Visio.Drawing.6">
                    <p:embed/>
                    <p:pic>
                      <p:nvPicPr>
                        <p:cNvPr id="1027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3967163"/>
                          <a:ext cx="1752600" cy="164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751879" y="5917870"/>
              <a:ext cx="1239442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×3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子影像</a:t>
              </a: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3902958" y="5917870"/>
              <a:ext cx="1261884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濾波器遮罩 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3" name="Object 1026"/>
            <p:cNvGraphicFramePr>
              <a:graphicFrameLocks noChangeAspect="1"/>
            </p:cNvGraphicFramePr>
            <p:nvPr/>
          </p:nvGraphicFramePr>
          <p:xfrm>
            <a:off x="5910263" y="3357563"/>
            <a:ext cx="2395537" cy="251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VISIO" r:id="rId7" imgW="1744980" imgH="1824228" progId="Visio.Drawing.6">
                    <p:embed/>
                  </p:oleObj>
                </mc:Choice>
                <mc:Fallback>
                  <p:oleObj name="VISIO" r:id="rId7" imgW="1744980" imgH="1824228" progId="Visio.Drawing.6">
                    <p:embed/>
                    <p:pic>
                      <p:nvPicPr>
                        <p:cNvPr id="1028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0263" y="3357563"/>
                          <a:ext cx="2395537" cy="251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6135429" y="5903195"/>
              <a:ext cx="1826141" cy="58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平滑法作用於</a:t>
              </a:r>
            </a:p>
            <a:p>
              <a:pPr algn="ctr" eaLnBrk="1" hangingPunct="1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中心點後的子影像</a:t>
              </a: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6604000" y="4500563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 flipV="1">
              <a:off x="6934200" y="3890963"/>
              <a:ext cx="2286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65"/>
            <p:cNvSpPr>
              <a:spLocks noChangeArrowheads="1"/>
            </p:cNvSpPr>
            <p:nvPr/>
          </p:nvSpPr>
          <p:spPr bwMode="auto">
            <a:xfrm>
              <a:off x="6305550" y="3533775"/>
              <a:ext cx="24828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(2+1+2+3+20+2+2+1+3)/9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2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影像模糊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平均模糊法</a:t>
            </a:r>
            <a:endParaRPr lang="en-US" altLang="zh-TW" dirty="0" smtClean="0"/>
          </a:p>
          <a:p>
            <a:pPr lvl="1"/>
            <a:r>
              <a:rPr lang="zh-TW" altLang="en-US" dirty="0"/>
              <a:t>平均濾波是</a:t>
            </a:r>
            <a:r>
              <a:rPr lang="zh-TW" altLang="en-US" dirty="0" smtClean="0"/>
              <a:t>使用濾波器遮罩進行</a:t>
            </a:r>
            <a:r>
              <a:rPr lang="zh-TW" altLang="en-US" dirty="0"/>
              <a:t>影像卷積來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</a:t>
            </a:r>
            <a:r>
              <a:rPr lang="zh-TW" altLang="en-US" dirty="0"/>
              <a:t>地計算 </a:t>
            </a:r>
            <a:r>
              <a:rPr lang="en-US" altLang="zh-TW" dirty="0"/>
              <a:t>kernel </a:t>
            </a:r>
            <a:r>
              <a:rPr lang="zh-TW" altLang="en-US" dirty="0"/>
              <a:t>裡所有 </a:t>
            </a:r>
            <a:r>
              <a:rPr lang="en-US" altLang="zh-TW" dirty="0"/>
              <a:t>pixel </a:t>
            </a:r>
            <a:r>
              <a:rPr lang="zh-TW" altLang="en-US" dirty="0"/>
              <a:t>的平均值，並將該平均值取代 </a:t>
            </a:r>
            <a:r>
              <a:rPr lang="en-US" altLang="zh-TW" dirty="0"/>
              <a:t>kernel </a:t>
            </a:r>
            <a:r>
              <a:rPr lang="zh-TW" altLang="en-US" dirty="0"/>
              <a:t>中心元素</a:t>
            </a:r>
            <a:endParaRPr lang="en-US" altLang="zh-TW" dirty="0" smtClean="0"/>
          </a:p>
          <a:p>
            <a:r>
              <a:rPr lang="en-US" altLang="zh-TW" dirty="0" smtClean="0"/>
              <a:t>cv2.blur(</a:t>
            </a:r>
            <a:r>
              <a:rPr lang="en-US" altLang="zh-TW" dirty="0" err="1" smtClean="0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為影像物件</a:t>
            </a:r>
            <a:endParaRPr lang="zh-TW" altLang="en-US" dirty="0"/>
          </a:p>
          <a:p>
            <a:pPr lvl="1"/>
            <a:r>
              <a:rPr lang="en-US" altLang="zh-TW" dirty="0" err="1" smtClean="0"/>
              <a:t>ksize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為遮罩大小</a:t>
            </a:r>
            <a:r>
              <a:rPr lang="en-US" altLang="zh-TW" dirty="0" smtClean="0"/>
              <a:t>(X, X)</a:t>
            </a:r>
          </a:p>
          <a:p>
            <a:pPr lvl="1"/>
            <a:r>
              <a:rPr lang="zh-TW" altLang="en-US" dirty="0"/>
              <a:t>遮罩</a:t>
            </a:r>
            <a:r>
              <a:rPr lang="zh-TW" altLang="en-US" dirty="0" smtClean="0"/>
              <a:t>設定</a:t>
            </a:r>
            <a:r>
              <a:rPr lang="zh-TW" altLang="en-US" dirty="0"/>
              <a:t>的範圍越大</a:t>
            </a:r>
            <a:r>
              <a:rPr lang="zh-TW" altLang="en-US" dirty="0" smtClean="0"/>
              <a:t>，</a:t>
            </a:r>
            <a:r>
              <a:rPr lang="zh-TW" altLang="en-US" dirty="0"/>
              <a:t>會讓影像變得越模糊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5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影像模糊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高斯</a:t>
            </a:r>
            <a:r>
              <a:rPr lang="zh-TW" altLang="en-US" dirty="0" smtClean="0"/>
              <a:t>模糊</a:t>
            </a:r>
            <a:endParaRPr lang="en-US" altLang="zh-TW" dirty="0" smtClean="0"/>
          </a:p>
          <a:p>
            <a:pPr lvl="1"/>
            <a:r>
              <a:rPr lang="zh-TW" altLang="en-US" dirty="0"/>
              <a:t>平均濾波 </a:t>
            </a:r>
            <a:r>
              <a:rPr lang="en-US" altLang="zh-TW" dirty="0"/>
              <a:t>Averaging </a:t>
            </a:r>
            <a:r>
              <a:rPr lang="zh-TW" altLang="en-US" dirty="0"/>
              <a:t>的 </a:t>
            </a:r>
            <a:r>
              <a:rPr lang="en-US" altLang="zh-TW" dirty="0"/>
              <a:t>kernel </a:t>
            </a:r>
            <a:r>
              <a:rPr lang="zh-TW" altLang="en-US" dirty="0"/>
              <a:t>裡的每個 </a:t>
            </a:r>
            <a:r>
              <a:rPr lang="en-US" altLang="zh-TW" dirty="0"/>
              <a:t>pixel </a:t>
            </a:r>
            <a:r>
              <a:rPr lang="zh-TW" altLang="en-US" dirty="0"/>
              <a:t>權重都是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/>
              <a:t>高</a:t>
            </a:r>
            <a:r>
              <a:rPr lang="zh-TW" altLang="en-US" dirty="0"/>
              <a:t>斯濾波給予每個 </a:t>
            </a:r>
            <a:r>
              <a:rPr lang="en-US" altLang="zh-TW" dirty="0"/>
              <a:t>pixel </a:t>
            </a:r>
            <a:r>
              <a:rPr lang="zh-TW" altLang="en-US" dirty="0"/>
              <a:t>不同權重，中心 </a:t>
            </a:r>
            <a:r>
              <a:rPr lang="en-US" altLang="zh-TW" dirty="0"/>
              <a:t>pixel </a:t>
            </a:r>
            <a:r>
              <a:rPr lang="zh-TW" altLang="en-US" dirty="0"/>
              <a:t>的權重最高，越往邊角權重就越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</a:t>
            </a:r>
            <a:r>
              <a:rPr lang="zh-TW" altLang="en-US" dirty="0"/>
              <a:t>較於平均濾波 </a:t>
            </a:r>
            <a:r>
              <a:rPr lang="en-US" altLang="zh-TW" dirty="0"/>
              <a:t>Averaging </a:t>
            </a:r>
            <a:r>
              <a:rPr lang="zh-TW" altLang="en-US" dirty="0"/>
              <a:t>這樣可以讓圖片失真較</a:t>
            </a:r>
            <a:r>
              <a:rPr lang="zh-TW" altLang="en-US" dirty="0" smtClean="0"/>
              <a:t>少</a:t>
            </a:r>
            <a:endParaRPr lang="en-US" altLang="zh-TW" dirty="0" smtClean="0"/>
          </a:p>
          <a:p>
            <a:r>
              <a:rPr lang="en-US" altLang="zh-TW" dirty="0"/>
              <a:t>cv2.GaussianBlur(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, </a:t>
            </a:r>
            <a:r>
              <a:rPr lang="en-US" altLang="zh-TW" dirty="0" err="1"/>
              <a:t>sigmaX</a:t>
            </a:r>
            <a:r>
              <a:rPr lang="en-US" altLang="zh-TW" dirty="0"/>
              <a:t>, </a:t>
            </a:r>
            <a:r>
              <a:rPr lang="en-US" altLang="zh-TW" dirty="0" err="1"/>
              <a:t>sigmaY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為影像</a:t>
            </a:r>
            <a:r>
              <a:rPr lang="zh-TW" altLang="en-US" dirty="0"/>
              <a:t>物件</a:t>
            </a:r>
          </a:p>
          <a:p>
            <a:pPr lvl="1"/>
            <a:r>
              <a:rPr lang="en-US" altLang="zh-TW" dirty="0" err="1" smtClean="0"/>
              <a:t>Ksize</a:t>
            </a:r>
            <a:r>
              <a:rPr lang="zh-TW" altLang="en-US" dirty="0" smtClean="0"/>
              <a:t> 為遮罩</a:t>
            </a:r>
            <a:r>
              <a:rPr lang="zh-TW" altLang="en-US" dirty="0"/>
              <a:t>大小</a:t>
            </a:r>
            <a:r>
              <a:rPr lang="en-US" altLang="zh-TW" dirty="0"/>
              <a:t>(X, X)</a:t>
            </a:r>
          </a:p>
          <a:p>
            <a:pPr lvl="1"/>
            <a:r>
              <a:rPr lang="en-US" altLang="zh-TW" dirty="0" err="1" smtClean="0"/>
              <a:t>sigmaX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X </a:t>
            </a:r>
            <a:r>
              <a:rPr lang="zh-TW" altLang="en-US" dirty="0"/>
              <a:t>方向標準</a:t>
            </a:r>
            <a:r>
              <a:rPr lang="zh-TW" altLang="en-US" dirty="0" smtClean="0"/>
              <a:t>差，</a:t>
            </a:r>
            <a:r>
              <a:rPr lang="en-US" altLang="zh-TW" dirty="0" err="1"/>
              <a:t>sigmaY</a:t>
            </a:r>
            <a:r>
              <a:rPr lang="en-US" altLang="zh-TW" dirty="0"/>
              <a:t>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Y </a:t>
            </a:r>
            <a:r>
              <a:rPr lang="zh-TW" altLang="en-US" dirty="0"/>
              <a:t>方向標準差，預設 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41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影像模糊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中值</a:t>
            </a:r>
            <a:r>
              <a:rPr lang="zh-TW" altLang="en-US" dirty="0" smtClean="0"/>
              <a:t>濾波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計算遮罩內</a:t>
            </a:r>
            <a:r>
              <a:rPr lang="zh-TW" altLang="en-US" dirty="0"/>
              <a:t>所有 </a:t>
            </a:r>
            <a:r>
              <a:rPr lang="en-US" altLang="zh-TW" dirty="0"/>
              <a:t>pixel </a:t>
            </a:r>
            <a:r>
              <a:rPr lang="zh-TW" altLang="en-US" dirty="0"/>
              <a:t>的中位數然後取代 </a:t>
            </a:r>
            <a:r>
              <a:rPr lang="en-US" altLang="zh-TW" dirty="0"/>
              <a:t>kernel </a:t>
            </a:r>
            <a:r>
              <a:rPr lang="zh-TW" altLang="en-US" dirty="0"/>
              <a:t>中間的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/>
            <a:r>
              <a:rPr lang="zh-TW" altLang="en-US" dirty="0"/>
              <a:t>中值濾波 </a:t>
            </a:r>
            <a:r>
              <a:rPr lang="en-US" altLang="zh-TW" dirty="0"/>
              <a:t>Median Filtering </a:t>
            </a:r>
            <a:r>
              <a:rPr lang="zh-TW" altLang="en-US" dirty="0"/>
              <a:t>這個方法對於去除雜訊很</a:t>
            </a:r>
            <a:r>
              <a:rPr lang="zh-TW" altLang="en-US" dirty="0" smtClean="0"/>
              <a:t>有效</a:t>
            </a:r>
            <a:endParaRPr lang="en-US" altLang="zh-TW" dirty="0" smtClean="0"/>
          </a:p>
          <a:p>
            <a:r>
              <a:rPr lang="en-US" altLang="zh-TW" dirty="0"/>
              <a:t>cv2.medianBlur(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為影像物件</a:t>
            </a:r>
            <a:endParaRPr lang="zh-TW" altLang="en-US" dirty="0"/>
          </a:p>
          <a:p>
            <a:pPr lvl="1"/>
            <a:r>
              <a:rPr lang="en-US" altLang="zh-TW" dirty="0" err="1" smtClean="0"/>
              <a:t>ksize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為遮罩大小 </a:t>
            </a:r>
            <a:r>
              <a:rPr lang="en-US" altLang="zh-TW" dirty="0" smtClean="0"/>
              <a:t>( </a:t>
            </a:r>
            <a:r>
              <a:rPr lang="zh-TW" altLang="en-US" dirty="0"/>
              <a:t>必須是大於 </a:t>
            </a:r>
            <a:r>
              <a:rPr lang="en-US" altLang="zh-TW" dirty="0"/>
              <a:t>1 </a:t>
            </a:r>
            <a:r>
              <a:rPr lang="zh-TW" altLang="en-US" dirty="0"/>
              <a:t>的奇數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影像模糊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雙邊</a:t>
            </a:r>
            <a:r>
              <a:rPr lang="zh-TW" altLang="en-US" dirty="0" smtClean="0"/>
              <a:t>模糊</a:t>
            </a:r>
            <a:endParaRPr lang="en-US" altLang="zh-TW" dirty="0" smtClean="0"/>
          </a:p>
          <a:p>
            <a:pPr lvl="1"/>
            <a:r>
              <a:rPr lang="zh-TW" altLang="en-US" dirty="0"/>
              <a:t>透過非線性的雙邊濾波器進行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pPr lvl="1"/>
            <a:r>
              <a:rPr lang="zh-TW" altLang="en-US" dirty="0"/>
              <a:t>雙邊濾波器除了使用像素之間幾何上的靠近程度之外，還多考慮了像素之間的光度</a:t>
            </a:r>
            <a:r>
              <a:rPr lang="en-US" altLang="zh-TW" dirty="0"/>
              <a:t>/</a:t>
            </a:r>
            <a:r>
              <a:rPr lang="zh-TW" altLang="en-US" dirty="0"/>
              <a:t>色彩差異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影像</a:t>
            </a:r>
            <a:r>
              <a:rPr lang="zh-TW" altLang="en-US" dirty="0"/>
              <a:t>模糊化的同時，</a:t>
            </a:r>
            <a:r>
              <a:rPr lang="zh-TW" altLang="en-US" dirty="0" smtClean="0"/>
              <a:t>也較能夠</a:t>
            </a:r>
            <a:r>
              <a:rPr lang="zh-TW" altLang="en-US" dirty="0"/>
              <a:t>保留影像內容的</a:t>
            </a:r>
            <a:r>
              <a:rPr lang="zh-TW" altLang="en-US" dirty="0" smtClean="0"/>
              <a:t>邊緣</a:t>
            </a:r>
            <a:endParaRPr lang="en-US" altLang="zh-TW" dirty="0" smtClean="0"/>
          </a:p>
          <a:p>
            <a:r>
              <a:rPr lang="en-US" altLang="zh-TW" dirty="0"/>
              <a:t>cv2.bilateralFilter(</a:t>
            </a:r>
            <a:r>
              <a:rPr lang="en-US" altLang="zh-TW" dirty="0" err="1"/>
              <a:t>img</a:t>
            </a:r>
            <a:r>
              <a:rPr lang="en-US" altLang="zh-TW" dirty="0"/>
              <a:t>, d, </a:t>
            </a:r>
            <a:r>
              <a:rPr lang="en-US" altLang="zh-TW" dirty="0" err="1"/>
              <a:t>sigmaColor</a:t>
            </a:r>
            <a:r>
              <a:rPr lang="en-US" altLang="zh-TW" dirty="0"/>
              <a:t>, </a:t>
            </a:r>
            <a:r>
              <a:rPr lang="en-US" altLang="zh-TW" dirty="0" err="1"/>
              <a:t>sigmaSpace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為影像物件</a:t>
            </a:r>
            <a:endParaRPr lang="zh-TW" altLang="en-US" dirty="0"/>
          </a:p>
          <a:p>
            <a:pPr lvl="1"/>
            <a:r>
              <a:rPr lang="en-US" altLang="zh-TW" dirty="0" smtClean="0"/>
              <a:t>d </a:t>
            </a:r>
            <a:r>
              <a:rPr lang="zh-TW" altLang="en-US" dirty="0" smtClean="0"/>
              <a:t>為相鄰</a:t>
            </a:r>
            <a:r>
              <a:rPr lang="zh-TW" altLang="en-US" dirty="0"/>
              <a:t>像素的直徑</a:t>
            </a:r>
            <a:r>
              <a:rPr lang="zh-TW" altLang="en-US" dirty="0" smtClean="0"/>
              <a:t>，輸入值為一個正整數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數值</a:t>
            </a:r>
            <a:r>
              <a:rPr lang="zh-TW" altLang="en-US" dirty="0"/>
              <a:t>越大運算的速度越慢</a:t>
            </a:r>
          </a:p>
          <a:p>
            <a:pPr lvl="1"/>
            <a:r>
              <a:rPr lang="en-US" altLang="zh-TW" dirty="0" err="1" smtClean="0"/>
              <a:t>sigmaColor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為相鄰</a:t>
            </a:r>
            <a:r>
              <a:rPr lang="zh-TW" altLang="en-US" dirty="0"/>
              <a:t>像素的顏色</a:t>
            </a:r>
            <a:r>
              <a:rPr lang="zh-TW" altLang="en-US" dirty="0" smtClean="0"/>
              <a:t>混合</a:t>
            </a:r>
            <a:r>
              <a:rPr lang="zh-TW" altLang="en-US" dirty="0"/>
              <a:t>，</a:t>
            </a:r>
            <a:r>
              <a:rPr lang="zh-TW" altLang="en-US" dirty="0" smtClean="0"/>
              <a:t>輸入值為</a:t>
            </a:r>
            <a:r>
              <a:rPr lang="zh-TW" altLang="en-US" dirty="0"/>
              <a:t>一個正整數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數值</a:t>
            </a:r>
            <a:r>
              <a:rPr lang="zh-TW" altLang="en-US" dirty="0"/>
              <a:t>越大，會混合更多區域的顏色，並產生更大區塊的同一種顏色</a:t>
            </a:r>
          </a:p>
          <a:p>
            <a:pPr lvl="1"/>
            <a:r>
              <a:rPr lang="en-US" altLang="zh-TW" dirty="0" err="1" smtClean="0"/>
              <a:t>sigmaSpace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為定義會</a:t>
            </a:r>
            <a:r>
              <a:rPr lang="zh-TW" altLang="en-US" dirty="0"/>
              <a:t>影響像素的</a:t>
            </a:r>
            <a:r>
              <a:rPr lang="zh-TW" altLang="en-US" dirty="0" smtClean="0"/>
              <a:t>區域，輸入值為</a:t>
            </a:r>
            <a:r>
              <a:rPr lang="zh-TW" altLang="en-US" dirty="0"/>
              <a:t>一個正整數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數值</a:t>
            </a:r>
            <a:r>
              <a:rPr lang="zh-TW" altLang="en-US" dirty="0"/>
              <a:t>越大，影響的範圍就越大，影響的像素就越</a:t>
            </a:r>
            <a:r>
              <a:rPr lang="zh-TW" altLang="en-US" dirty="0" smtClean="0"/>
              <a:t>多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6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影像的侵蝕與膨脹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侵蝕 </a:t>
            </a:r>
            <a:r>
              <a:rPr lang="en-US" altLang="zh-TW" dirty="0"/>
              <a:t>( Erosion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考慮在空間中的兩個集合</a:t>
            </a:r>
            <a:r>
              <a:rPr lang="en-US" altLang="zh-TW" dirty="0"/>
              <a:t>A </a:t>
            </a:r>
            <a:r>
              <a:rPr lang="zh-TW" altLang="en-US" dirty="0"/>
              <a:t>集合和</a:t>
            </a:r>
            <a:r>
              <a:rPr lang="en-US" altLang="zh-TW" dirty="0"/>
              <a:t>B </a:t>
            </a:r>
            <a:r>
              <a:rPr lang="zh-TW" altLang="en-US" dirty="0"/>
              <a:t>集合，當 </a:t>
            </a:r>
            <a:r>
              <a:rPr lang="en-US" altLang="zh-TW" dirty="0"/>
              <a:t>A </a:t>
            </a:r>
            <a:r>
              <a:rPr lang="zh-TW" altLang="en-US" dirty="0"/>
              <a:t>集合的部分空間被 </a:t>
            </a:r>
            <a:r>
              <a:rPr lang="en-US" altLang="zh-TW" dirty="0"/>
              <a:t>B </a:t>
            </a:r>
            <a:r>
              <a:rPr lang="zh-TW" altLang="en-US" dirty="0"/>
              <a:t>集合所</a:t>
            </a:r>
            <a:r>
              <a:rPr lang="zh-TW" altLang="en-US" dirty="0" smtClean="0"/>
              <a:t>取代，稱為</a:t>
            </a:r>
            <a:r>
              <a:rPr lang="en-US" altLang="zh-TW" dirty="0" smtClean="0"/>
              <a:t>A </a:t>
            </a:r>
            <a:r>
              <a:rPr lang="zh-TW" altLang="en-US" dirty="0"/>
              <a:t>集合被</a:t>
            </a:r>
            <a:r>
              <a:rPr lang="en-US" altLang="zh-TW" dirty="0"/>
              <a:t>B </a:t>
            </a:r>
            <a:r>
              <a:rPr lang="zh-TW" altLang="en-US" dirty="0"/>
              <a:t>集合</a:t>
            </a:r>
            <a:r>
              <a:rPr lang="zh-TW" altLang="en-US" dirty="0" smtClean="0"/>
              <a:t>侵蝕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集合通常為影像物件，而</a:t>
            </a:r>
            <a:r>
              <a:rPr lang="en-US" altLang="zh-TW" dirty="0" smtClean="0"/>
              <a:t>B</a:t>
            </a:r>
            <a:r>
              <a:rPr lang="zh-TW" altLang="en-US" dirty="0" smtClean="0"/>
              <a:t>集合為結構元素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82" y="3565376"/>
            <a:ext cx="5423500" cy="2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影像的侵蝕與膨脹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膨脹 </a:t>
            </a:r>
            <a:r>
              <a:rPr lang="en-US" altLang="zh-TW" dirty="0"/>
              <a:t>( Dilation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當空間中有兩個集合 </a:t>
            </a:r>
            <a:r>
              <a:rPr lang="en-US" altLang="zh-TW" dirty="0"/>
              <a:t>( A </a:t>
            </a:r>
            <a:r>
              <a:rPr lang="zh-TW" altLang="en-US" dirty="0"/>
              <a:t>集合和 </a:t>
            </a:r>
            <a:r>
              <a:rPr lang="en-US" altLang="zh-TW" dirty="0"/>
              <a:t>B </a:t>
            </a:r>
            <a:r>
              <a:rPr lang="zh-TW" altLang="en-US" dirty="0"/>
              <a:t>集合 </a:t>
            </a:r>
            <a:r>
              <a:rPr lang="en-US" altLang="zh-TW" dirty="0"/>
              <a:t>)</a:t>
            </a:r>
            <a:r>
              <a:rPr lang="zh-TW" altLang="en-US" dirty="0"/>
              <a:t>，當 </a:t>
            </a:r>
            <a:r>
              <a:rPr lang="en-US" altLang="zh-TW" dirty="0"/>
              <a:t>A </a:t>
            </a:r>
            <a:r>
              <a:rPr lang="zh-TW" altLang="en-US" dirty="0"/>
              <a:t>集合的部分空間擴張到 </a:t>
            </a:r>
            <a:r>
              <a:rPr lang="en-US" altLang="zh-TW" dirty="0"/>
              <a:t>B </a:t>
            </a:r>
            <a:r>
              <a:rPr lang="zh-TW" altLang="en-US" dirty="0"/>
              <a:t>集合</a:t>
            </a:r>
            <a:r>
              <a:rPr lang="zh-TW" altLang="en-US" dirty="0" smtClean="0"/>
              <a:t>，稱之</a:t>
            </a:r>
            <a:r>
              <a:rPr lang="en-US" altLang="zh-TW" dirty="0" smtClean="0"/>
              <a:t>A</a:t>
            </a:r>
            <a:r>
              <a:rPr lang="zh-TW" altLang="en-US" dirty="0"/>
              <a:t>集合</a:t>
            </a:r>
            <a:r>
              <a:rPr lang="zh-TW" altLang="en-US" dirty="0" smtClean="0"/>
              <a:t>膨脹，</a:t>
            </a:r>
            <a:r>
              <a:rPr lang="zh-TW" altLang="en-US" dirty="0"/>
              <a:t>通常進行膨脹後的影像</a:t>
            </a:r>
            <a:r>
              <a:rPr lang="zh-TW" altLang="en-US" dirty="0" smtClean="0"/>
              <a:t>，影像看起來會擴大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9" y="3456705"/>
            <a:ext cx="5535366" cy="24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影像的開放運算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先將圖片進行侵蝕</a:t>
            </a:r>
            <a:r>
              <a:rPr lang="zh-TW" altLang="en-US" dirty="0" smtClean="0"/>
              <a:t>，侵蝕後，比較小的白色圓點雜訊就會因為侵蝕而消失，接著</a:t>
            </a:r>
            <a:r>
              <a:rPr lang="zh-TW" altLang="en-US" dirty="0"/>
              <a:t>再進行膨脹，就可以將主體結構恢復原本的大小，實現去除雜訊的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常搭配邊緣偵測、黑白二值化等方法，應用在文字辨識或影像辨識的領域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14" y="4091726"/>
            <a:ext cx="7690129" cy="20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影像</a:t>
            </a:r>
            <a:r>
              <a:rPr lang="zh-TW" altLang="en-US" sz="4400" dirty="0"/>
              <a:t>的侵蝕與膨脹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創建結構元素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cv2.getStructuringElement(shape</a:t>
            </a:r>
            <a:r>
              <a:rPr lang="en-US" altLang="zh-TW" dirty="0"/>
              <a:t>, </a:t>
            </a:r>
            <a:r>
              <a:rPr lang="en-US" altLang="zh-TW" dirty="0" err="1" smtClean="0"/>
              <a:t>ksize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返回</a:t>
            </a:r>
            <a:r>
              <a:rPr lang="zh-TW" altLang="en-US" dirty="0"/>
              <a:t>指定大小形狀的結構元素</a:t>
            </a:r>
          </a:p>
          <a:p>
            <a:pPr lvl="1"/>
            <a:r>
              <a:rPr lang="en-US" altLang="zh-TW" dirty="0" smtClean="0"/>
              <a:t>shape 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cv2.MORPH_RECT </a:t>
            </a:r>
            <a:r>
              <a:rPr lang="en-US" altLang="zh-TW" dirty="0"/>
              <a:t>( </a:t>
            </a:r>
            <a:r>
              <a:rPr lang="zh-TW" altLang="en-US" dirty="0"/>
              <a:t>矩形 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cv2.MORPH_CROSS </a:t>
            </a:r>
            <a:r>
              <a:rPr lang="en-US" altLang="zh-TW" dirty="0"/>
              <a:t>( </a:t>
            </a:r>
            <a:r>
              <a:rPr lang="zh-TW" altLang="en-US" dirty="0"/>
              <a:t>十字交叉 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cv2.MORPH_ELLIPSE </a:t>
            </a:r>
            <a:r>
              <a:rPr lang="en-US" altLang="zh-TW" dirty="0"/>
              <a:t>( </a:t>
            </a:r>
            <a:r>
              <a:rPr lang="zh-TW" altLang="en-US" dirty="0"/>
              <a:t>橢圓形 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 smtClean="0"/>
              <a:t>ksize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為結構元素的大小，輸入格式為</a:t>
            </a:r>
            <a:r>
              <a:rPr lang="en-US" altLang="zh-TW" dirty="0" smtClean="0"/>
              <a:t>(</a:t>
            </a:r>
            <a:r>
              <a:rPr lang="en-US" altLang="zh-TW" dirty="0"/>
              <a:t>x, y)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</a:t>
            </a:r>
            <a:r>
              <a:rPr lang="zh-TW" altLang="en-US" sz="4400" dirty="0"/>
              <a:t>任務處理流程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/>
              <a:t>Python </a:t>
            </a:r>
            <a:r>
              <a:rPr lang="zh-TW" altLang="en-US" sz="2800" dirty="0"/>
              <a:t>在執行時，通常是採用</a:t>
            </a:r>
            <a:r>
              <a:rPr lang="zh-TW" altLang="en-US" sz="2800" dirty="0">
                <a:solidFill>
                  <a:srgbClr val="C00000"/>
                </a:solidFill>
              </a:rPr>
              <a:t>同步</a:t>
            </a:r>
            <a:r>
              <a:rPr lang="zh-TW" altLang="en-US" sz="2800" dirty="0"/>
              <a:t>的任務處理模式，一個處理完成後才會接下去處理第二個 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08" y="2553526"/>
            <a:ext cx="526806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影像的侵蝕與膨脹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侵蝕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cv2.erode(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kernel)</a:t>
            </a:r>
          </a:p>
          <a:p>
            <a:pPr lvl="2"/>
            <a:r>
              <a:rPr lang="en-US" altLang="zh-TW" sz="2400" dirty="0" err="1" smtClean="0"/>
              <a:t>Img</a:t>
            </a:r>
            <a:r>
              <a:rPr lang="zh-TW" altLang="en-US" sz="2400" dirty="0" smtClean="0"/>
              <a:t>為影像物件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Kernel</a:t>
            </a:r>
            <a:r>
              <a:rPr lang="zh-TW" altLang="en-US" sz="2400" dirty="0" smtClean="0"/>
              <a:t>為結構元素物件</a:t>
            </a:r>
            <a:endParaRPr lang="en-US" altLang="zh-TW" sz="2400" dirty="0" smtClean="0"/>
          </a:p>
          <a:p>
            <a:r>
              <a:rPr lang="zh-TW" altLang="en-US" sz="3200" dirty="0" smtClean="0"/>
              <a:t>膨脹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cv2.dilate(</a:t>
            </a:r>
            <a:r>
              <a:rPr lang="en-US" altLang="zh-TW" sz="2800" dirty="0" err="1" smtClean="0"/>
              <a:t>img</a:t>
            </a:r>
            <a:r>
              <a:rPr lang="en-US" altLang="zh-TW" sz="2800" dirty="0"/>
              <a:t>, kernel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en-US" altLang="zh-TW" sz="2400" dirty="0" err="1"/>
              <a:t>Img</a:t>
            </a:r>
            <a:r>
              <a:rPr lang="zh-TW" altLang="en-US" sz="2400" dirty="0"/>
              <a:t>為影像物件</a:t>
            </a:r>
            <a:endParaRPr lang="en-US" altLang="zh-TW" sz="2400" dirty="0"/>
          </a:p>
          <a:p>
            <a:pPr lvl="2"/>
            <a:r>
              <a:rPr lang="en-US" altLang="zh-TW" sz="2400" dirty="0"/>
              <a:t>Kernel</a:t>
            </a:r>
            <a:r>
              <a:rPr lang="zh-TW" altLang="en-US" sz="2400" dirty="0"/>
              <a:t>為結構元素物件</a:t>
            </a:r>
            <a:endParaRPr lang="en-US" altLang="zh-TW" sz="2400" dirty="0"/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95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影像二值化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二值化又稱為「閾值二進制</a:t>
            </a:r>
            <a:r>
              <a:rPr lang="zh-TW" altLang="en-US" dirty="0" smtClean="0"/>
              <a:t>」，</a:t>
            </a:r>
            <a:r>
              <a:rPr lang="zh-TW" altLang="en-US" dirty="0"/>
              <a:t>是一種簡單的圖像分割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根據</a:t>
            </a:r>
            <a:r>
              <a:rPr lang="zh-TW" altLang="en-US" dirty="0"/>
              <a:t>「閾值」</a:t>
            </a:r>
            <a:r>
              <a:rPr lang="en-US" altLang="zh-TW" dirty="0"/>
              <a:t>( </a:t>
            </a:r>
            <a:r>
              <a:rPr lang="zh-TW" altLang="en-US" dirty="0"/>
              <a:t>類似臨界值 </a:t>
            </a:r>
            <a:r>
              <a:rPr lang="en-US" altLang="zh-TW" dirty="0"/>
              <a:t>) </a:t>
            </a:r>
            <a:r>
              <a:rPr lang="zh-TW" altLang="en-US" dirty="0"/>
              <a:t>進行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</a:t>
            </a:r>
            <a:r>
              <a:rPr lang="zh-TW" altLang="en-US" dirty="0"/>
              <a:t>個像素的灰度值大於閾值，則轉換為</a:t>
            </a:r>
            <a:r>
              <a:rPr lang="zh-TW" altLang="en-US" dirty="0" smtClean="0"/>
              <a:t>黑色</a:t>
            </a:r>
            <a:endParaRPr lang="en-US" altLang="zh-TW" dirty="0" smtClean="0"/>
          </a:p>
          <a:p>
            <a:pPr lvl="1"/>
            <a:r>
              <a:rPr lang="zh-TW" altLang="en-US" dirty="0"/>
              <a:t>某個</a:t>
            </a:r>
            <a:r>
              <a:rPr lang="zh-TW" altLang="en-US" dirty="0" smtClean="0"/>
              <a:t>像素</a:t>
            </a:r>
            <a:r>
              <a:rPr lang="zh-TW" altLang="en-US" dirty="0"/>
              <a:t>的</a:t>
            </a:r>
            <a:r>
              <a:rPr lang="zh-TW" altLang="en-US" dirty="0" smtClean="0"/>
              <a:t>灰度</a:t>
            </a:r>
            <a:r>
              <a:rPr lang="zh-TW" altLang="en-US" dirty="0"/>
              <a:t>值</a:t>
            </a:r>
            <a:r>
              <a:rPr lang="zh-TW" altLang="en-US" dirty="0" smtClean="0"/>
              <a:t>小於</a:t>
            </a:r>
            <a:r>
              <a:rPr lang="zh-TW" altLang="en-US" dirty="0"/>
              <a:t>閾值則轉換為</a:t>
            </a:r>
            <a:r>
              <a:rPr lang="zh-TW" altLang="en-US" dirty="0" smtClean="0"/>
              <a:t>白色</a:t>
            </a:r>
            <a:endParaRPr lang="en-US" altLang="zh-TW" dirty="0" smtClean="0"/>
          </a:p>
          <a:p>
            <a:r>
              <a:rPr lang="zh-TW" altLang="en-US" dirty="0"/>
              <a:t>許多影像辨識或影像處理的領域 </a:t>
            </a:r>
            <a:r>
              <a:rPr lang="en-US" altLang="zh-TW" dirty="0"/>
              <a:t>( </a:t>
            </a:r>
            <a:r>
              <a:rPr lang="zh-TW" altLang="en-US" dirty="0"/>
              <a:t>例如輪廓偵測、邊緣偵測</a:t>
            </a:r>
            <a:r>
              <a:rPr lang="en-US" altLang="zh-TW" dirty="0"/>
              <a:t>...</a:t>
            </a:r>
            <a:r>
              <a:rPr lang="zh-TW" altLang="en-US" dirty="0"/>
              <a:t>等 </a:t>
            </a:r>
            <a:r>
              <a:rPr lang="en-US" altLang="zh-TW" dirty="0"/>
              <a:t>)</a:t>
            </a:r>
            <a:r>
              <a:rPr lang="zh-TW" altLang="en-US" dirty="0"/>
              <a:t>，都會使用二值化</a:t>
            </a:r>
            <a:r>
              <a:rPr lang="zh-TW" altLang="en-US" dirty="0" smtClean="0"/>
              <a:t>影像進行運算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61" y="4434897"/>
            <a:ext cx="4941876" cy="19198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39491" y="6354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86526" y="6354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二值化後影像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0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/>
              <a:t>影像二值化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cv2.threshold(</a:t>
            </a:r>
            <a:r>
              <a:rPr lang="en-US" altLang="zh-TW" dirty="0" err="1" smtClean="0"/>
              <a:t>img_gray</a:t>
            </a:r>
            <a:r>
              <a:rPr lang="en-US" altLang="zh-TW" dirty="0"/>
              <a:t>, thresh, </a:t>
            </a:r>
            <a:r>
              <a:rPr lang="en-US" altLang="zh-TW" dirty="0" err="1"/>
              <a:t>maxval</a:t>
            </a:r>
            <a:r>
              <a:rPr lang="en-US" altLang="zh-TW" dirty="0"/>
              <a:t>,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將灰階的影像，以二值化的方式轉換成黑白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影像物件</a:t>
            </a:r>
            <a:endParaRPr lang="zh-TW" altLang="en-US" dirty="0"/>
          </a:p>
          <a:p>
            <a:pPr lvl="1"/>
            <a:r>
              <a:rPr lang="en-US" altLang="zh-TW" dirty="0" smtClean="0"/>
              <a:t>thresh </a:t>
            </a:r>
            <a:r>
              <a:rPr lang="zh-TW" altLang="en-US" dirty="0"/>
              <a:t>閾值，通常設定 </a:t>
            </a:r>
            <a:r>
              <a:rPr lang="en-US" altLang="zh-TW" dirty="0"/>
              <a:t>127</a:t>
            </a:r>
          </a:p>
          <a:p>
            <a:pPr lvl="1"/>
            <a:r>
              <a:rPr lang="en-US" altLang="zh-TW" dirty="0" err="1" smtClean="0"/>
              <a:t>maxval</a:t>
            </a:r>
            <a:r>
              <a:rPr lang="en-US" altLang="zh-TW" dirty="0" smtClean="0"/>
              <a:t> </a:t>
            </a:r>
            <a:r>
              <a:rPr lang="zh-TW" altLang="en-US" dirty="0"/>
              <a:t>最大灰度，通常設定 </a:t>
            </a:r>
            <a:r>
              <a:rPr lang="en-US" altLang="zh-TW" dirty="0"/>
              <a:t>255</a:t>
            </a:r>
          </a:p>
          <a:p>
            <a:pPr lvl="1"/>
            <a:r>
              <a:rPr lang="en-US" altLang="zh-TW" dirty="0" smtClean="0"/>
              <a:t>type </a:t>
            </a:r>
            <a:r>
              <a:rPr lang="zh-TW" altLang="en-US" dirty="0"/>
              <a:t>轉換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en-US" altLang="zh-TW" dirty="0"/>
              <a:t>threshold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會回傳兩個值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第一個值為是否轉換成功</a:t>
            </a:r>
            <a:r>
              <a:rPr lang="en-US" altLang="zh-TW" dirty="0" smtClean="0"/>
              <a:t>(bool)</a:t>
            </a:r>
          </a:p>
          <a:p>
            <a:pPr lvl="1"/>
            <a:r>
              <a:rPr lang="zh-TW" altLang="en-US" dirty="0"/>
              <a:t>第二個</a:t>
            </a:r>
            <a:r>
              <a:rPr lang="zh-TW" altLang="en-US" dirty="0" smtClean="0"/>
              <a:t>值為轉換後的輸出影像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0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影像二值化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轉換方式有以下幾種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75457"/>
              </p:ext>
            </p:extLst>
          </p:nvPr>
        </p:nvGraphicFramePr>
        <p:xfrm>
          <a:off x="2212685" y="2564361"/>
          <a:ext cx="8852478" cy="2446020"/>
        </p:xfrm>
        <a:graphic>
          <a:graphicData uri="http://schemas.openxmlformats.org/drawingml/2006/table">
            <a:tbl>
              <a:tblPr/>
              <a:tblGrid>
                <a:gridCol w="4426239">
                  <a:extLst>
                    <a:ext uri="{9D8B030D-6E8A-4147-A177-3AD203B41FA5}">
                      <a16:colId xmlns:a16="http://schemas.microsoft.com/office/drawing/2014/main" val="1574477989"/>
                    </a:ext>
                  </a:extLst>
                </a:gridCol>
                <a:gridCol w="4426239">
                  <a:extLst>
                    <a:ext uri="{9D8B030D-6E8A-4147-A177-3AD203B41FA5}">
                      <a16:colId xmlns:a16="http://schemas.microsoft.com/office/drawing/2014/main" val="587082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轉換方式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1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cv2.THRESH_BINARY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如果大於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127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就等於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255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，反之等於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3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cv2.THRESH_BINARY_INV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如果大於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127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就等於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，反之等於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255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6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cv2.THRESH_TRUNC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如果大於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127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就等於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127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，反之數值不變。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9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cv2.THRESH_TOZERO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如果大於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127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數值不變，反之數值等於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cv2.THRESH_TOZERO_INV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如果大於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127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，反之數值不變。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53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/>
              <a:t>自適應二值</a:t>
            </a:r>
            <a:r>
              <a:rPr lang="zh-TW" altLang="en-US" sz="4400" dirty="0" smtClean="0"/>
              <a:t>化影像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自適應二值化</a:t>
            </a:r>
            <a:endParaRPr lang="en-US" altLang="zh-TW" sz="3200" dirty="0"/>
          </a:p>
          <a:p>
            <a:pPr lvl="1"/>
            <a:r>
              <a:rPr lang="zh-TW" altLang="en-US" sz="2800" dirty="0"/>
              <a:t>根據指定大小的區域平均值</a:t>
            </a:r>
            <a:endParaRPr lang="en-US" altLang="zh-TW" sz="2800" dirty="0"/>
          </a:p>
          <a:p>
            <a:pPr lvl="1"/>
            <a:r>
              <a:rPr lang="zh-TW" altLang="en-US" sz="2800" dirty="0"/>
              <a:t>整體影像的高斯平均值</a:t>
            </a:r>
            <a:endParaRPr lang="en-US" altLang="zh-TW" sz="2800" dirty="0"/>
          </a:p>
          <a:p>
            <a:pPr lvl="1"/>
            <a:r>
              <a:rPr lang="zh-TW" altLang="en-US" sz="2800" dirty="0"/>
              <a:t>判斷所需的灰度和閾</a:t>
            </a:r>
            <a:r>
              <a:rPr lang="zh-TW" altLang="en-US" sz="2800" dirty="0" smtClean="0"/>
              <a:t>值</a:t>
            </a:r>
            <a:endParaRPr lang="en-US" altLang="zh-TW" sz="2800" dirty="0" smtClean="0"/>
          </a:p>
          <a:p>
            <a:r>
              <a:rPr lang="en-US" altLang="zh-TW" dirty="0" smtClean="0"/>
              <a:t>threshold</a:t>
            </a:r>
            <a:r>
              <a:rPr lang="en-US" altLang="zh-TW" dirty="0"/>
              <a:t>() </a:t>
            </a:r>
            <a:r>
              <a:rPr lang="zh-TW" altLang="en-US" dirty="0"/>
              <a:t>方法轉換灰階的影像時，必須手動設定灰度和閾</a:t>
            </a:r>
            <a:r>
              <a:rPr lang="zh-TW" altLang="en-US" dirty="0" smtClean="0"/>
              <a:t>值</a:t>
            </a:r>
            <a:r>
              <a:rPr lang="zh-TW" altLang="en-US" dirty="0"/>
              <a:t>，</a:t>
            </a:r>
            <a:r>
              <a:rPr lang="zh-TW" altLang="en-US" dirty="0" smtClean="0"/>
              <a:t>比較</a:t>
            </a:r>
            <a:r>
              <a:rPr lang="zh-TW" altLang="en-US" dirty="0"/>
              <a:t>適合內容較單純的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r>
              <a:rPr lang="en-US" altLang="zh-TW" dirty="0" err="1"/>
              <a:t>adaptiveThreshold</a:t>
            </a:r>
            <a:r>
              <a:rPr lang="en-US" altLang="zh-TW" dirty="0" smtClean="0"/>
              <a:t>()</a:t>
            </a:r>
            <a:r>
              <a:rPr lang="zh-TW" altLang="en-US" dirty="0"/>
              <a:t>適合</a:t>
            </a:r>
            <a:r>
              <a:rPr lang="zh-TW" altLang="en-US" dirty="0" smtClean="0"/>
              <a:t>處理</a:t>
            </a:r>
            <a:r>
              <a:rPr lang="zh-TW" altLang="en-US" dirty="0"/>
              <a:t>比較複雜的影像</a:t>
            </a:r>
            <a:r>
              <a:rPr lang="zh-TW" altLang="en-US" dirty="0" smtClean="0"/>
              <a:t>，例如每</a:t>
            </a:r>
            <a:r>
              <a:rPr lang="zh-TW" altLang="en-US" dirty="0"/>
              <a:t>個像素間可能都有關連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78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自適應二值化影像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cv2.adaptiveThreshold(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maxValue</a:t>
            </a:r>
            <a:r>
              <a:rPr lang="en-US" altLang="zh-TW" dirty="0"/>
              <a:t>, </a:t>
            </a:r>
            <a:r>
              <a:rPr lang="en-US" altLang="zh-TW" dirty="0" err="1"/>
              <a:t>adaptiveMethod</a:t>
            </a:r>
            <a:r>
              <a:rPr lang="en-US" altLang="zh-TW" dirty="0"/>
              <a:t>, </a:t>
            </a:r>
            <a:r>
              <a:rPr lang="en-US" altLang="zh-TW" dirty="0" err="1"/>
              <a:t>thresholdType</a:t>
            </a:r>
            <a:r>
              <a:rPr lang="en-US" altLang="zh-TW" dirty="0"/>
              <a:t>, </a:t>
            </a:r>
            <a:r>
              <a:rPr lang="en-US" altLang="zh-TW" dirty="0" err="1"/>
              <a:t>blockSize</a:t>
            </a:r>
            <a:r>
              <a:rPr lang="en-US" altLang="zh-TW" dirty="0"/>
              <a:t>, C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影像物件</a:t>
            </a:r>
            <a:endParaRPr lang="zh-TW" altLang="en-US" dirty="0"/>
          </a:p>
          <a:p>
            <a:pPr lvl="1"/>
            <a:r>
              <a:rPr lang="en-US" altLang="zh-TW" dirty="0" err="1" smtClean="0"/>
              <a:t>maxValue</a:t>
            </a:r>
            <a:r>
              <a:rPr lang="en-US" altLang="zh-TW" dirty="0" smtClean="0"/>
              <a:t> </a:t>
            </a:r>
            <a:r>
              <a:rPr lang="zh-TW" altLang="en-US" dirty="0"/>
              <a:t>最大灰度，通常設定 </a:t>
            </a:r>
            <a:r>
              <a:rPr lang="en-US" altLang="zh-TW" dirty="0"/>
              <a:t>255</a:t>
            </a:r>
          </a:p>
          <a:p>
            <a:pPr lvl="1"/>
            <a:r>
              <a:rPr lang="en-US" altLang="zh-TW" dirty="0" err="1" smtClean="0"/>
              <a:t>adaptiveMethod</a:t>
            </a:r>
            <a:r>
              <a:rPr lang="en-US" altLang="zh-TW" dirty="0" smtClean="0"/>
              <a:t> </a:t>
            </a:r>
            <a:r>
              <a:rPr lang="zh-TW" altLang="en-US" dirty="0"/>
              <a:t>自適應二值化計算方法</a:t>
            </a:r>
          </a:p>
          <a:p>
            <a:pPr lvl="1"/>
            <a:r>
              <a:rPr lang="en-US" altLang="zh-TW" dirty="0" err="1" smtClean="0"/>
              <a:t>thresholdType</a:t>
            </a:r>
            <a:r>
              <a:rPr lang="en-US" altLang="zh-TW" dirty="0" smtClean="0"/>
              <a:t> </a:t>
            </a:r>
            <a:r>
              <a:rPr lang="zh-TW" altLang="en-US" dirty="0"/>
              <a:t>二值化轉換方式</a:t>
            </a:r>
          </a:p>
          <a:p>
            <a:pPr lvl="1"/>
            <a:r>
              <a:rPr lang="en-US" altLang="zh-TW" dirty="0" err="1" smtClean="0"/>
              <a:t>blockSize</a:t>
            </a:r>
            <a:r>
              <a:rPr lang="en-US" altLang="zh-TW" dirty="0" smtClean="0"/>
              <a:t> </a:t>
            </a:r>
            <a:r>
              <a:rPr lang="zh-TW" altLang="en-US" dirty="0"/>
              <a:t>轉換區域大小，通常設定 </a:t>
            </a:r>
            <a:r>
              <a:rPr lang="en-US" altLang="zh-TW" dirty="0"/>
              <a:t>11</a:t>
            </a:r>
          </a:p>
          <a:p>
            <a:pPr lvl="1"/>
            <a:r>
              <a:rPr lang="en-US" altLang="zh-TW" dirty="0" smtClean="0"/>
              <a:t>C </a:t>
            </a:r>
            <a:r>
              <a:rPr lang="zh-TW" altLang="en-US" dirty="0"/>
              <a:t>偏移量，通常設定 </a:t>
            </a:r>
            <a:r>
              <a:rPr lang="en-US" altLang="zh-TW" dirty="0"/>
              <a:t>2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3143"/>
              </p:ext>
            </p:extLst>
          </p:nvPr>
        </p:nvGraphicFramePr>
        <p:xfrm>
          <a:off x="2822287" y="5131752"/>
          <a:ext cx="7032913" cy="1223010"/>
        </p:xfrm>
        <a:graphic>
          <a:graphicData uri="http://schemas.openxmlformats.org/drawingml/2006/table">
            <a:tbl>
              <a:tblPr/>
              <a:tblGrid>
                <a:gridCol w="4380725">
                  <a:extLst>
                    <a:ext uri="{9D8B030D-6E8A-4147-A177-3AD203B41FA5}">
                      <a16:colId xmlns:a16="http://schemas.microsoft.com/office/drawing/2014/main" val="880509819"/>
                    </a:ext>
                  </a:extLst>
                </a:gridCol>
                <a:gridCol w="2652188">
                  <a:extLst>
                    <a:ext uri="{9D8B030D-6E8A-4147-A177-3AD203B41FA5}">
                      <a16:colId xmlns:a16="http://schemas.microsoft.com/office/drawing/2014/main" val="3312362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自適應二值化方法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3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cv2.ADAPTIVE_THRESH_MEAN_C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使用區域平均值。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35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cv2.ADAPTIVE_THRESH_GAUSSIAN_C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使用整體高斯平均值。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5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/>
              <a:t>降低</a:t>
            </a:r>
            <a:r>
              <a:rPr lang="zh-TW" altLang="en-US" sz="4400" dirty="0" smtClean="0"/>
              <a:t>雜訊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使用模糊化功能先將影像模糊化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img_gray</a:t>
            </a:r>
            <a:r>
              <a:rPr lang="en-US" altLang="zh-TW" dirty="0" smtClean="0"/>
              <a:t> </a:t>
            </a:r>
            <a:r>
              <a:rPr lang="en-US" altLang="zh-TW" dirty="0"/>
              <a:t>= cv2.medianBlur(</a:t>
            </a:r>
            <a:r>
              <a:rPr lang="en-US" altLang="zh-TW" dirty="0" err="1"/>
              <a:t>img_gray</a:t>
            </a:r>
            <a:r>
              <a:rPr lang="en-US" altLang="zh-TW" dirty="0"/>
              <a:t>, 5)</a:t>
            </a:r>
            <a:endParaRPr lang="en-US" altLang="zh-TW" dirty="0" smtClean="0"/>
          </a:p>
          <a:p>
            <a:r>
              <a:rPr lang="zh-TW" altLang="en-US" dirty="0" smtClean="0"/>
              <a:t>再將影像轉為二值化影像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 </a:t>
            </a:r>
            <a:r>
              <a:rPr lang="en-US" altLang="zh-TW" dirty="0"/>
              <a:t>= </a:t>
            </a:r>
            <a:r>
              <a:rPr lang="en-US" altLang="zh-TW" dirty="0" smtClean="0"/>
              <a:t>cv2.adaptiveThreshold(</a:t>
            </a:r>
            <a:r>
              <a:rPr lang="en-US" altLang="zh-TW" dirty="0" err="1" smtClean="0"/>
              <a:t>img_gray</a:t>
            </a:r>
            <a:r>
              <a:rPr lang="en-US" altLang="zh-TW" dirty="0" smtClean="0"/>
              <a:t>, </a:t>
            </a:r>
            <a:r>
              <a:rPr lang="en-US" altLang="zh-TW" dirty="0"/>
              <a:t>255, cv2.ADAPTIVE_THRESH_GAUSSIAN_C, cv2.THRESH_BINARY, 11, 2)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14" y="4028776"/>
            <a:ext cx="2305372" cy="2143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478" y="4028776"/>
            <a:ext cx="2305372" cy="21338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71" y="4019250"/>
            <a:ext cx="2333951" cy="21434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26180" y="6271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原圖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24986" y="62714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直接二值化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09501" y="62437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有模糊化再二值化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5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image</a:t>
            </a:r>
            <a:r>
              <a:rPr lang="zh-TW" altLang="en-US" dirty="0"/>
              <a:t>資料夾內的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張</a:t>
            </a:r>
            <a:r>
              <a:rPr lang="en-US" altLang="zh-TW" dirty="0"/>
              <a:t>image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影像</a:t>
            </a:r>
            <a:r>
              <a:rPr lang="zh-TW" altLang="en-US" dirty="0" smtClean="0"/>
              <a:t>做以下操作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multithread</a:t>
            </a:r>
            <a:r>
              <a:rPr lang="zh-TW" altLang="en-US" dirty="0" smtClean="0"/>
              <a:t>方法加速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1-5</a:t>
            </a:r>
            <a:r>
              <a:rPr lang="zh-TW" altLang="en-US" dirty="0" smtClean="0"/>
              <a:t>張做雙邊模糊的模糊化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6-10</a:t>
            </a:r>
            <a:r>
              <a:rPr lang="zh-TW" altLang="en-US" dirty="0" smtClean="0"/>
              <a:t>張做先侵蝕後膨脹的降低雜訊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11-15</a:t>
            </a:r>
            <a:r>
              <a:rPr lang="zh-TW" altLang="en-US" dirty="0" smtClean="0"/>
              <a:t>張先將影像都轉成灰階然後做自適應二值化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16-20</a:t>
            </a:r>
            <a:r>
              <a:rPr lang="zh-TW" altLang="en-US" dirty="0" smtClean="0"/>
              <a:t>張先做中值濾波模糊再二值化的降低雜訊操作</a:t>
            </a:r>
            <a:endParaRPr lang="en-US" altLang="zh-TW" dirty="0" smtClean="0"/>
          </a:p>
          <a:p>
            <a:r>
              <a:rPr lang="zh-TW" altLang="en-US" dirty="0" smtClean="0"/>
              <a:t>儲存</a:t>
            </a:r>
            <a:r>
              <a:rPr lang="zh-TW" altLang="en-US" dirty="0"/>
              <a:t>處理過後的影像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4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</a:t>
            </a:r>
            <a:r>
              <a:rPr lang="zh-TW" altLang="en-US" sz="4400" dirty="0" smtClean="0"/>
              <a:t>處理</a:t>
            </a:r>
            <a:r>
              <a:rPr lang="en-US" altLang="zh-TW" sz="4400" dirty="0" smtClean="0"/>
              <a:t>#1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concurrent.futures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concurrent.futures</a:t>
            </a:r>
            <a:r>
              <a:rPr lang="zh-TW" altLang="en-US" dirty="0"/>
              <a:t>標準函式提供了平行任務處理 </a:t>
            </a:r>
            <a:r>
              <a:rPr lang="en-US" altLang="zh-TW" dirty="0"/>
              <a:t>( </a:t>
            </a:r>
            <a:r>
              <a:rPr lang="zh-TW" altLang="en-US" dirty="0"/>
              <a:t>非同步 </a:t>
            </a:r>
            <a:r>
              <a:rPr lang="en-US" altLang="zh-TW" dirty="0"/>
              <a:t>) </a:t>
            </a:r>
            <a:r>
              <a:rPr lang="zh-TW" altLang="en-US" dirty="0"/>
              <a:t>的功能，能夠同時處理多個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ThreadPoolExecutor</a:t>
            </a:r>
            <a:r>
              <a:rPr lang="zh-TW" altLang="en-US" dirty="0" smtClean="0"/>
              <a:t> 針對 </a:t>
            </a:r>
            <a:r>
              <a:rPr lang="en-US" altLang="zh-TW" dirty="0"/>
              <a:t>Thread ( </a:t>
            </a:r>
            <a:r>
              <a:rPr lang="zh-TW" altLang="en-US" dirty="0"/>
              <a:t>執行緒 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ProcessPoolExecutor</a:t>
            </a:r>
            <a:r>
              <a:rPr lang="en-US" altLang="zh-TW" dirty="0"/>
              <a:t> </a:t>
            </a:r>
            <a:r>
              <a:rPr lang="zh-TW" altLang="en-US" dirty="0" smtClean="0"/>
              <a:t>針對 </a:t>
            </a:r>
            <a:r>
              <a:rPr lang="en-US" altLang="zh-TW" dirty="0"/>
              <a:t>Process ( </a:t>
            </a:r>
            <a:r>
              <a:rPr lang="zh-TW" altLang="en-US" dirty="0"/>
              <a:t>程序 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147765" y="3649248"/>
          <a:ext cx="8833827" cy="2364690"/>
        </p:xfrm>
        <a:graphic>
          <a:graphicData uri="http://schemas.openxmlformats.org/drawingml/2006/table">
            <a:tbl>
              <a:tblPr/>
              <a:tblGrid>
                <a:gridCol w="1331269">
                  <a:extLst>
                    <a:ext uri="{9D8B030D-6E8A-4147-A177-3AD203B41FA5}">
                      <a16:colId xmlns:a16="http://schemas.microsoft.com/office/drawing/2014/main" val="2165723547"/>
                    </a:ext>
                  </a:extLst>
                </a:gridCol>
                <a:gridCol w="1381099">
                  <a:extLst>
                    <a:ext uri="{9D8B030D-6E8A-4147-A177-3AD203B41FA5}">
                      <a16:colId xmlns:a16="http://schemas.microsoft.com/office/drawing/2014/main" val="733656633"/>
                    </a:ext>
                  </a:extLst>
                </a:gridCol>
                <a:gridCol w="6121459">
                  <a:extLst>
                    <a:ext uri="{9D8B030D-6E8A-4147-A177-3AD203B41FA5}">
                      <a16:colId xmlns:a16="http://schemas.microsoft.com/office/drawing/2014/main" val="2856315506"/>
                    </a:ext>
                  </a:extLst>
                </a:gridCol>
              </a:tblGrid>
              <a:tr h="54413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英文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中文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64702"/>
                  </a:ext>
                </a:extLst>
              </a:tr>
              <a:tr h="54413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執行緒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程式執行任務的基本單位。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204855"/>
                  </a:ext>
                </a:extLst>
              </a:tr>
              <a:tr h="1276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程序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啟動應用程式時產生的執行實體，需要一定的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與記憶體資源，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由一到多個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組成，同一個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裡的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可以共用記憶體資源。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5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</a:t>
            </a:r>
            <a:r>
              <a:rPr lang="zh-TW" altLang="en-US" dirty="0"/>
              <a:t>透過 </a:t>
            </a:r>
            <a:r>
              <a:rPr lang="en-US" altLang="zh-TW" dirty="0"/>
              <a:t>Thread </a:t>
            </a:r>
            <a:r>
              <a:rPr lang="zh-TW" altLang="en-US" dirty="0"/>
              <a:t>的方式建立多個 </a:t>
            </a:r>
            <a:r>
              <a:rPr lang="en-US" altLang="zh-TW" dirty="0"/>
              <a:t>Executors ( </a:t>
            </a:r>
            <a:r>
              <a:rPr lang="zh-TW" altLang="en-US" dirty="0"/>
              <a:t>執行器 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並處理多個任務 </a:t>
            </a:r>
            <a:r>
              <a:rPr lang="en-US" altLang="zh-TW" dirty="0"/>
              <a:t>( tasks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ThreadPoolExecutor</a:t>
            </a:r>
            <a:r>
              <a:rPr lang="en-US" altLang="zh-TW" dirty="0" smtClean="0"/>
              <a:t> </a:t>
            </a:r>
            <a:r>
              <a:rPr lang="zh-TW" altLang="en-US" dirty="0"/>
              <a:t>有四個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192705" y="3310890"/>
          <a:ext cx="8111880" cy="3043872"/>
        </p:xfrm>
        <a:graphic>
          <a:graphicData uri="http://schemas.openxmlformats.org/drawingml/2006/table">
            <a:tbl>
              <a:tblPr/>
              <a:tblGrid>
                <a:gridCol w="2388087">
                  <a:extLst>
                    <a:ext uri="{9D8B030D-6E8A-4147-A177-3AD203B41FA5}">
                      <a16:colId xmlns:a16="http://schemas.microsoft.com/office/drawing/2014/main" val="3474525196"/>
                    </a:ext>
                  </a:extLst>
                </a:gridCol>
                <a:gridCol w="5723793">
                  <a:extLst>
                    <a:ext uri="{9D8B030D-6E8A-4147-A177-3AD203B41FA5}">
                      <a16:colId xmlns:a16="http://schemas.microsoft.com/office/drawing/2014/main" val="3113323434"/>
                    </a:ext>
                  </a:extLst>
                </a:gridCol>
              </a:tblGrid>
              <a:tr h="433681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3015"/>
                  </a:ext>
                </a:extLst>
              </a:tr>
              <a:tr h="1017326">
                <a:tc>
                  <a:txBody>
                    <a:bodyPr/>
                    <a:lstStyle/>
                    <a:p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max_workers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的數量，預設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(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number * 5，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可以處理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Thread)，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數量越多，運行速度會越快，如果設定小於等於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會發生錯誤。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41903"/>
                  </a:ext>
                </a:extLst>
              </a:tr>
              <a:tr h="725503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thread_name_prefix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的名稱，預設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''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8799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initializer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啟動時調用的可調用對象，預設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03336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initargs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傳遞給初始化程序的參數，使用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0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zh-TW" altLang="en-US" dirty="0"/>
              <a:t>一個執行 </a:t>
            </a:r>
            <a:r>
              <a:rPr lang="en-US" altLang="zh-TW" dirty="0"/>
              <a:t>Thread </a:t>
            </a:r>
            <a:r>
              <a:rPr lang="zh-TW" altLang="en-US" dirty="0"/>
              <a:t>的</a:t>
            </a:r>
            <a:r>
              <a:rPr lang="zh-TW" altLang="en-US" dirty="0" smtClean="0"/>
              <a:t>啟動器</a:t>
            </a:r>
            <a:endParaRPr lang="en-US" altLang="zh-TW" dirty="0" smtClean="0"/>
          </a:p>
          <a:p>
            <a:pPr lvl="1"/>
            <a:r>
              <a:rPr lang="en-US" altLang="zh-TW" dirty="0"/>
              <a:t>executor = </a:t>
            </a:r>
            <a:r>
              <a:rPr lang="en-US" altLang="zh-TW" dirty="0" err="1"/>
              <a:t>ThreadPoolExecutor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ThreadPoolExecutor</a:t>
            </a:r>
            <a:r>
              <a:rPr lang="en-US" altLang="zh-TW" dirty="0"/>
              <a:t> </a:t>
            </a:r>
            <a:r>
              <a:rPr lang="zh-TW" altLang="en-US" dirty="0"/>
              <a:t>後，就能使用 </a:t>
            </a:r>
            <a:r>
              <a:rPr lang="en-US" altLang="zh-TW" dirty="0"/>
              <a:t>Executors </a:t>
            </a:r>
            <a:r>
              <a:rPr lang="zh-TW" altLang="en-US" dirty="0"/>
              <a:t>的相關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executer.submit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fn</a:t>
            </a:r>
            <a:r>
              <a:rPr lang="en-US" altLang="zh-TW" dirty="0"/>
              <a:t>, *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98211" y="3886200"/>
          <a:ext cx="8024935" cy="2727960"/>
        </p:xfrm>
        <a:graphic>
          <a:graphicData uri="http://schemas.openxmlformats.org/drawingml/2006/table">
            <a:tbl>
              <a:tblPr/>
              <a:tblGrid>
                <a:gridCol w="1412142">
                  <a:extLst>
                    <a:ext uri="{9D8B030D-6E8A-4147-A177-3AD203B41FA5}">
                      <a16:colId xmlns:a16="http://schemas.microsoft.com/office/drawing/2014/main" val="1383796192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404880409"/>
                    </a:ext>
                  </a:extLst>
                </a:gridCol>
                <a:gridCol w="4502639">
                  <a:extLst>
                    <a:ext uri="{9D8B030D-6E8A-4147-A177-3AD203B41FA5}">
                      <a16:colId xmlns:a16="http://schemas.microsoft.com/office/drawing/2014/main" val="3652534481"/>
                    </a:ext>
                  </a:extLst>
                </a:gridCol>
              </a:tblGrid>
              <a:tr h="39429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25393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submit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fn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dirty="0" smtClean="0">
                          <a:effectLst/>
                          <a:latin typeface="+mn-ea"/>
                          <a:ea typeface="+mn-ea"/>
                        </a:rPr>
                        <a:t>**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kwargs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執行某個函式。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79664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func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iterables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的方式，使用某個函式執行可迭代的內容。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54877"/>
                  </a:ext>
                </a:extLst>
              </a:tr>
              <a:tr h="92493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shutdown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wait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完成執行後回傳信號，釋放正在使用的任何資源，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會在所有對象完成後才回傳信號，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設定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則會在執行後立刻回傳。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迴圈架構可以用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來執行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marL="365760" lvl="1" indent="0">
              <a:buNone/>
            </a:pP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r>
              <a:rPr lang="en-US" altLang="zh-TW" dirty="0" smtClean="0"/>
              <a:t>   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executor.submit</a:t>
            </a:r>
            <a:r>
              <a:rPr lang="en-US" altLang="zh-TW" dirty="0" smtClean="0"/>
              <a:t>(test, 2)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 ,3)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(test, 4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executor.map</a:t>
            </a:r>
            <a:r>
              <a:rPr lang="en-US" altLang="zh-TW" dirty="0" smtClean="0"/>
              <a:t>(test</a:t>
            </a:r>
            <a:r>
              <a:rPr lang="en-US" altLang="zh-TW" dirty="0"/>
              <a:t>, [2,3,4])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平行任務處理</a:t>
            </a:r>
            <a:r>
              <a:rPr lang="en-US" altLang="zh-TW" sz="4400" dirty="0" smtClean="0"/>
              <a:t>#2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threading </a:t>
            </a:r>
            <a:r>
              <a:rPr lang="zh-TW" altLang="en-US" dirty="0"/>
              <a:t>多執行緒</a:t>
            </a:r>
            <a:r>
              <a:rPr lang="zh-TW" altLang="en-US" dirty="0" smtClean="0"/>
              <a:t>處理模組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smtClean="0"/>
              <a:t>threading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的物件</a:t>
            </a:r>
            <a:endParaRPr lang="en-US" altLang="zh-TW" dirty="0" smtClean="0"/>
          </a:p>
          <a:p>
            <a:pPr lvl="1"/>
            <a:r>
              <a:rPr lang="en-US" altLang="zh-TW" dirty="0"/>
              <a:t>thread = </a:t>
            </a:r>
            <a:r>
              <a:rPr lang="en-US" altLang="zh-TW" dirty="0" err="1"/>
              <a:t>threading.Thread</a:t>
            </a:r>
            <a:r>
              <a:rPr lang="en-US" altLang="zh-TW" dirty="0"/>
              <a:t>(target=function, </a:t>
            </a:r>
            <a:r>
              <a:rPr lang="en-US" altLang="zh-TW" dirty="0" err="1"/>
              <a:t>args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target=function</a:t>
            </a:r>
            <a:r>
              <a:rPr lang="zh-TW" altLang="en-US" dirty="0" smtClean="0"/>
              <a:t>為指定執行的函式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args</a:t>
            </a:r>
            <a:r>
              <a:rPr lang="zh-TW" altLang="en-US" dirty="0" smtClean="0"/>
              <a:t>為傳入函式的參數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物件之後</a:t>
            </a:r>
            <a:r>
              <a:rPr lang="zh-TW" altLang="en-US" dirty="0"/>
              <a:t>，就可以使用下列常用的方法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59758" y="2402938"/>
          <a:ext cx="7725996" cy="2446020"/>
        </p:xfrm>
        <a:graphic>
          <a:graphicData uri="http://schemas.openxmlformats.org/drawingml/2006/table">
            <a:tbl>
              <a:tblPr/>
              <a:tblGrid>
                <a:gridCol w="1879112">
                  <a:extLst>
                    <a:ext uri="{9D8B030D-6E8A-4147-A177-3AD203B41FA5}">
                      <a16:colId xmlns:a16="http://schemas.microsoft.com/office/drawing/2014/main" val="1923837174"/>
                    </a:ext>
                  </a:extLst>
                </a:gridCol>
                <a:gridCol w="5846884">
                  <a:extLst>
                    <a:ext uri="{9D8B030D-6E8A-4147-A177-3AD203B41FA5}">
                      <a16:colId xmlns:a16="http://schemas.microsoft.com/office/drawing/2014/main" val="256290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0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start()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啟用執行緒。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join()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等待執行緒，直到該執行緒完成才會進行後續動作。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0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ident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取得該執行緒的標識符。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1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native_id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4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is_alive()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執行緒是否啟用，啟用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，否則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6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影像去除雜訊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2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1354</TotalTime>
  <Words>1770</Words>
  <Application>Microsoft Office PowerPoint</Application>
  <PresentationFormat>寬螢幕</PresentationFormat>
  <Paragraphs>227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Euphemia</vt:lpstr>
      <vt:lpstr>Microsoft JhengHei UI</vt:lpstr>
      <vt:lpstr>微軟正黑體</vt:lpstr>
      <vt:lpstr>新細明體</vt:lpstr>
      <vt:lpstr>Arial</vt:lpstr>
      <vt:lpstr>Times New Roman</vt:lpstr>
      <vt:lpstr>Wingdings</vt:lpstr>
      <vt:lpstr>數學 16x9</vt:lpstr>
      <vt:lpstr>Visio.Drawing.6</vt:lpstr>
      <vt:lpstr>VISIO</vt:lpstr>
      <vt:lpstr>多媒體程式設計 影像資料處理</vt:lpstr>
      <vt:lpstr>Python任務處理流程</vt:lpstr>
      <vt:lpstr>平行任務處理#1 concurrent.futures</vt:lpstr>
      <vt:lpstr>ThreadPoolExecutor</vt:lpstr>
      <vt:lpstr>ThreadPoolExecutor</vt:lpstr>
      <vt:lpstr>ThreadPoolExecutor</vt:lpstr>
      <vt:lpstr>平行任務處理#2 threading</vt:lpstr>
      <vt:lpstr>Threading</vt:lpstr>
      <vt:lpstr>影像去除雜訊</vt:lpstr>
      <vt:lpstr>影像雜訊</vt:lpstr>
      <vt:lpstr>影像平滑模糊原理</vt:lpstr>
      <vt:lpstr>OpenCV影像模糊</vt:lpstr>
      <vt:lpstr>OpenCV影像模糊</vt:lpstr>
      <vt:lpstr>OpenCV影像模糊</vt:lpstr>
      <vt:lpstr>OpenCV影像模糊</vt:lpstr>
      <vt:lpstr>影像的侵蝕與膨脹</vt:lpstr>
      <vt:lpstr>影像的侵蝕與膨脹</vt:lpstr>
      <vt:lpstr>影像的開放運算</vt:lpstr>
      <vt:lpstr>OpenCV影像的侵蝕與膨脹</vt:lpstr>
      <vt:lpstr>OpenCV影像的侵蝕與膨脹</vt:lpstr>
      <vt:lpstr>影像二值化</vt:lpstr>
      <vt:lpstr>OpenCV影像二值化</vt:lpstr>
      <vt:lpstr>OpenCV影像二值化</vt:lpstr>
      <vt:lpstr>OpenCV自適應二值化影像</vt:lpstr>
      <vt:lpstr>OpenCV自適應二值化影像</vt:lpstr>
      <vt:lpstr>OpenCV降低雜訊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影像資料處理</dc:title>
  <dc:creator>Windows 使用者</dc:creator>
  <cp:lastModifiedBy>Windows 使用者</cp:lastModifiedBy>
  <cp:revision>86</cp:revision>
  <dcterms:created xsi:type="dcterms:W3CDTF">2023-05-06T14:24:28Z</dcterms:created>
  <dcterms:modified xsi:type="dcterms:W3CDTF">2023-05-07T12:58:49Z</dcterms:modified>
</cp:coreProperties>
</file>