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58" r:id="rId6"/>
    <p:sldId id="259" r:id="rId7"/>
    <p:sldId id="263" r:id="rId8"/>
    <p:sldId id="261" r:id="rId9"/>
    <p:sldId id="262" r:id="rId10"/>
    <p:sldId id="264" r:id="rId11"/>
    <p:sldId id="265" r:id="rId12"/>
    <p:sldId id="266" r:id="rId13"/>
    <p:sldId id="273" r:id="rId14"/>
    <p:sldId id="281" r:id="rId15"/>
    <p:sldId id="269" r:id="rId16"/>
    <p:sldId id="270" r:id="rId17"/>
    <p:sldId id="267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7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8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E0F20A-74FC-4B29-8FD8-B17EFD751F7C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87F94A-6EAE-4070-B371-48D1783AB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影像資料處理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3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 </a:t>
            </a:r>
            <a:r>
              <a:rPr lang="en-US" altLang="zh-TW" sz="4400" dirty="0" smtClean="0"/>
              <a:t>Canny</a:t>
            </a:r>
            <a:r>
              <a:rPr lang="zh-TW" altLang="en-US" sz="4400" dirty="0" smtClean="0"/>
              <a:t> </a:t>
            </a:r>
            <a:r>
              <a:rPr lang="zh-TW" altLang="en-US" sz="4400" dirty="0"/>
              <a:t>邊緣檢測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cv2.Canny(</a:t>
            </a:r>
            <a:r>
              <a:rPr lang="en-US" altLang="zh-TW" dirty="0" err="1"/>
              <a:t>img</a:t>
            </a:r>
            <a:r>
              <a:rPr lang="en-US" altLang="zh-TW" dirty="0"/>
              <a:t>, threshold1, threshold2, </a:t>
            </a:r>
            <a:r>
              <a:rPr lang="en-US" altLang="zh-TW" dirty="0" err="1"/>
              <a:t>apertureSize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輸入四個參數</a:t>
            </a:r>
            <a:endParaRPr lang="en-US" altLang="zh-TW" dirty="0" smtClean="0"/>
          </a:p>
          <a:p>
            <a:pPr lvl="2"/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影像物件</a:t>
            </a:r>
            <a:endParaRPr lang="en-US" altLang="zh-TW" dirty="0" smtClean="0"/>
          </a:p>
          <a:p>
            <a:pPr lvl="2"/>
            <a:r>
              <a:rPr lang="en-US" altLang="zh-TW" dirty="0"/>
              <a:t>threshold1 </a:t>
            </a:r>
            <a:r>
              <a:rPr lang="zh-TW" altLang="en-US" dirty="0"/>
              <a:t>門檻值，範圍 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 smtClean="0"/>
              <a:t>255</a:t>
            </a:r>
          </a:p>
          <a:p>
            <a:pPr lvl="2"/>
            <a:r>
              <a:rPr lang="en-US" altLang="zh-TW" dirty="0"/>
              <a:t>threshold2 </a:t>
            </a:r>
            <a:r>
              <a:rPr lang="zh-TW" altLang="en-US" dirty="0"/>
              <a:t>門檻值，範圍 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 smtClean="0"/>
              <a:t>255</a:t>
            </a:r>
          </a:p>
          <a:p>
            <a:pPr lvl="2"/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apertureSize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計算梯度的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kernel size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，預設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傳入影像參數並指定兩個門檻參數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threshold1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與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threshold2</a:t>
            </a: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圖形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的任一點像素，若其值大於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threshold2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，則認定它屬於邊緣像素，若小於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threshold1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則不為邊緣像素，介於兩者之間則由程式依其像素強度值運算後決定</a:t>
            </a:r>
          </a:p>
        </p:txBody>
      </p:sp>
    </p:spTree>
    <p:extLst>
      <p:ext uri="{BB962C8B-B14F-4D97-AF65-F5344CB8AC3E}">
        <p14:creationId xmlns:p14="http://schemas.microsoft.com/office/powerpoint/2010/main" val="12316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 物件輪廓檢測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邊緣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物件輪廓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邊緣</a:t>
            </a:r>
            <a:r>
              <a:rPr lang="zh-TW" altLang="en-US" dirty="0"/>
              <a:t>指的是圖像中像素的值有突變的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物體</a:t>
            </a:r>
            <a:r>
              <a:rPr lang="zh-TW" altLang="en-US" dirty="0"/>
              <a:t>間</a:t>
            </a:r>
            <a:r>
              <a:rPr lang="zh-TW" altLang="en-US" dirty="0" smtClean="0"/>
              <a:t>的輪廓指</a:t>
            </a:r>
            <a:r>
              <a:rPr lang="zh-TW" altLang="en-US" dirty="0"/>
              <a:t>的是現實場景中的存在於物體之間的</a:t>
            </a:r>
            <a:r>
              <a:rPr lang="zh-TW" altLang="en-US" dirty="0" smtClean="0"/>
              <a:t>邊界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可能有邊緣的地方</a:t>
            </a:r>
            <a:r>
              <a:rPr lang="zh-TW" altLang="en-US" dirty="0" smtClean="0"/>
              <a:t>並非物體邊界，</a:t>
            </a:r>
            <a:r>
              <a:rPr lang="zh-TW" altLang="en-US" dirty="0"/>
              <a:t>也有可能邊界的地方並無</a:t>
            </a:r>
            <a:r>
              <a:rPr lang="zh-TW" altLang="en-US" dirty="0" smtClean="0"/>
              <a:t>邊緣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 err="1"/>
              <a:t>openCV</a:t>
            </a:r>
            <a:r>
              <a:rPr lang="zh-TW" altLang="en-US" dirty="0"/>
              <a:t>的世界裏， </a:t>
            </a:r>
            <a:r>
              <a:rPr lang="zh-TW" altLang="en-US" dirty="0" smtClean="0"/>
              <a:t>若</a:t>
            </a:r>
            <a:r>
              <a:rPr lang="zh-TW" altLang="en-US" dirty="0"/>
              <a:t>邊緣</a:t>
            </a:r>
            <a:r>
              <a:rPr lang="zh-TW" altLang="en-US" dirty="0" smtClean="0"/>
              <a:t>線條</a:t>
            </a:r>
            <a:r>
              <a:rPr lang="zh-TW" altLang="en-US" dirty="0"/>
              <a:t>頭尾相連形成封閉的區塊，那麼它</a:t>
            </a:r>
            <a:r>
              <a:rPr lang="zh-TW" altLang="en-US" dirty="0" smtClean="0"/>
              <a:t>就是</a:t>
            </a:r>
            <a:r>
              <a:rPr lang="zh-TW" altLang="en-US" dirty="0"/>
              <a:t>輪廓</a:t>
            </a:r>
            <a:r>
              <a:rPr lang="zh-TW" altLang="en-US" dirty="0" smtClean="0"/>
              <a:t>，</a:t>
            </a:r>
            <a:r>
              <a:rPr lang="zh-TW" altLang="en-US" dirty="0"/>
              <a:t>否則就</a:t>
            </a:r>
            <a:r>
              <a:rPr lang="zh-TW" altLang="en-US" dirty="0" smtClean="0"/>
              <a:t>只是邊緣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55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 物件輪廓檢測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cnts</a:t>
            </a:r>
            <a:r>
              <a:rPr lang="en-US" altLang="zh-TW" dirty="0"/>
              <a:t>, </a:t>
            </a:r>
            <a:r>
              <a:rPr lang="en-US" altLang="zh-TW" dirty="0" smtClean="0"/>
              <a:t>hierarchy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cv2.findContours(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 </a:t>
            </a:r>
            <a:r>
              <a:rPr lang="en-US" altLang="zh-TW" dirty="0"/>
              <a:t>cv2.RETR_EXTERNAL, cv2.CHAIN_APPROX_SIMPLE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輸入三個參數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第一個參數為影像物件，通常是已經做完邊緣檢測的影像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</a:t>
            </a:r>
            <a:r>
              <a:rPr lang="zh-TW" altLang="en-US" dirty="0"/>
              <a:t>個</a:t>
            </a:r>
            <a:r>
              <a:rPr lang="zh-TW" altLang="en-US" dirty="0" smtClean="0"/>
              <a:t>參數為要取得物件外部輪廓或所有輪廓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cv2.RETR_LIST</a:t>
            </a:r>
            <a:r>
              <a:rPr lang="zh-TW" altLang="en-US" dirty="0"/>
              <a:t>表示我們要取得圖形中所有</a:t>
            </a:r>
            <a:r>
              <a:rPr lang="zh-TW" altLang="en-US" dirty="0" smtClean="0"/>
              <a:t>的</a:t>
            </a:r>
            <a:r>
              <a:rPr lang="zh-TW" altLang="en-US" dirty="0"/>
              <a:t>輪廓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cv2.RETR_EXTERNAL</a:t>
            </a:r>
            <a:r>
              <a:rPr lang="zh-TW" altLang="en-US" dirty="0"/>
              <a:t>表示只取外層</a:t>
            </a:r>
            <a:r>
              <a:rPr lang="zh-TW" altLang="en-US" dirty="0" smtClean="0"/>
              <a:t>的輪廓</a:t>
            </a:r>
            <a:endParaRPr lang="en-US" altLang="zh-TW" dirty="0" smtClean="0"/>
          </a:p>
          <a:p>
            <a:pPr lvl="2"/>
            <a:r>
              <a:rPr lang="zh-TW" altLang="en-US" dirty="0"/>
              <a:t>第三個參數為代表壓縮取回</a:t>
            </a:r>
            <a:r>
              <a:rPr lang="zh-TW" altLang="en-US" dirty="0" smtClean="0"/>
              <a:t>的輪廓像素點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cv2.CHAIN_APPROX_SIMPLE</a:t>
            </a:r>
            <a:r>
              <a:rPr lang="zh-TW" altLang="en-US" dirty="0"/>
              <a:t>代表只取回長寬及對角線</a:t>
            </a:r>
            <a:r>
              <a:rPr lang="zh-TW" altLang="en-US" dirty="0" smtClean="0"/>
              <a:t>的點，較快較省空間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cv2.CHAIN_APPROX_NONE</a:t>
            </a:r>
            <a:r>
              <a:rPr lang="zh-TW" altLang="en-US" dirty="0" smtClean="0"/>
              <a:t>代表傳回輪廓所有點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21" y="5488888"/>
            <a:ext cx="5542885" cy="13666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7317" y="5194348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cv2.RETR_EXTERNAL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 物件輪廓檢測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findContours</a:t>
            </a:r>
            <a:r>
              <a:rPr lang="zh-TW" altLang="en-US" dirty="0" smtClean="0"/>
              <a:t>會回傳兩個結果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第一個為物件輪廓的點座標</a:t>
            </a:r>
            <a:r>
              <a:rPr lang="en-US" altLang="zh-TW" dirty="0" err="1" smtClean="0"/>
              <a:t>cnts</a:t>
            </a:r>
            <a:endParaRPr lang="en-US" altLang="zh-TW" dirty="0" smtClean="0"/>
          </a:p>
          <a:p>
            <a:pPr lvl="1"/>
            <a:r>
              <a:rPr lang="zh-TW" altLang="en-US" dirty="0"/>
              <a:t>第二個</a:t>
            </a:r>
            <a:r>
              <a:rPr lang="zh-TW" altLang="en-US" dirty="0" smtClean="0"/>
              <a:t>為物件階層</a:t>
            </a:r>
            <a:r>
              <a:rPr lang="zh-TW" altLang="en-US" dirty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搭配繪製圖形，可以達到將物件標示出來的效果</a:t>
            </a:r>
            <a:endParaRPr lang="en-US" altLang="zh-TW" dirty="0" smtClean="0"/>
          </a:p>
          <a:p>
            <a:pPr lvl="1"/>
            <a:r>
              <a:rPr lang="en-US" altLang="zh-TW" dirty="0"/>
              <a:t>cv2.boundingRect</a:t>
            </a:r>
            <a:r>
              <a:rPr lang="zh-TW" altLang="en-US" dirty="0"/>
              <a:t>可取</a:t>
            </a:r>
            <a:r>
              <a:rPr lang="zh-TW" altLang="en-US" dirty="0" smtClean="0"/>
              <a:t>出輪廓的</a:t>
            </a:r>
            <a:r>
              <a:rPr lang="zh-TW" altLang="en-US" dirty="0"/>
              <a:t>圖形，該函數會回傳每</a:t>
            </a:r>
            <a:r>
              <a:rPr lang="zh-TW" altLang="en-US" dirty="0" smtClean="0"/>
              <a:t>個輪廓左上角</a:t>
            </a:r>
            <a:r>
              <a:rPr lang="zh-TW" altLang="en-US" dirty="0"/>
              <a:t>的坐標值及長寬值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/>
              <a:t>x, y, w, h) = cv2.boundingRect(c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將回傳的物件輪廓</a:t>
            </a:r>
            <a:r>
              <a:rPr lang="en-US" altLang="zh-TW" dirty="0" err="1"/>
              <a:t>cnts</a:t>
            </a:r>
            <a:r>
              <a:rPr lang="zh-TW" altLang="en-US" dirty="0"/>
              <a:t>座標繪製成為一個</a:t>
            </a:r>
            <a:r>
              <a:rPr lang="zh-TW" altLang="en-US" dirty="0" smtClean="0"/>
              <a:t>圖形</a:t>
            </a:r>
            <a:endParaRPr lang="en-US" altLang="zh-TW" dirty="0" smtClean="0"/>
          </a:p>
          <a:p>
            <a:pPr lvl="2"/>
            <a:r>
              <a:rPr lang="es-ES" altLang="zh-TW" dirty="0"/>
              <a:t>cv2.rectangle(img, (x,y), (x+w, y+h), (0,255,0), 2)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0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 物件輪廓檢測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套用到較為複雜的實際相片，往往都不是我們希望的結果</a:t>
            </a:r>
            <a:endParaRPr lang="en-US" altLang="zh-TW" dirty="0"/>
          </a:p>
          <a:p>
            <a:pPr lvl="1"/>
            <a:r>
              <a:rPr lang="zh-TW" altLang="en-US" dirty="0"/>
              <a:t>可能會檢測到很多很小的區域的輪廓，透過計算區域面積大小來忽略太小的區域輪廓</a:t>
            </a:r>
            <a:endParaRPr lang="en-US" altLang="zh-TW" dirty="0"/>
          </a:p>
          <a:p>
            <a:pPr lvl="2"/>
            <a:r>
              <a:rPr lang="en-US" altLang="zh-TW" dirty="0"/>
              <a:t>(cnts2, _) = </a:t>
            </a:r>
            <a:r>
              <a:rPr lang="en-US" altLang="zh-TW" dirty="0" err="1"/>
              <a:t>contours.sort_contours</a:t>
            </a:r>
            <a:r>
              <a:rPr lang="en-US" altLang="zh-TW" dirty="0"/>
              <a:t>(</a:t>
            </a:r>
            <a:r>
              <a:rPr lang="en-US" altLang="zh-TW" dirty="0" err="1"/>
              <a:t>cnts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cnts2 = [</a:t>
            </a:r>
            <a:r>
              <a:rPr lang="en-US" altLang="zh-TW" dirty="0" err="1"/>
              <a:t>i</a:t>
            </a:r>
            <a:r>
              <a:rPr lang="en-US" altLang="zh-TW" dirty="0"/>
              <a:t> for </a:t>
            </a:r>
            <a:r>
              <a:rPr lang="en-US" altLang="zh-TW" dirty="0" err="1"/>
              <a:t>i</a:t>
            </a:r>
            <a:r>
              <a:rPr lang="en-US" altLang="zh-TW" dirty="0"/>
              <a:t> in cnts2 if cv2.contourArea(</a:t>
            </a:r>
            <a:r>
              <a:rPr lang="en-US" altLang="zh-TW" dirty="0" err="1"/>
              <a:t>i</a:t>
            </a:r>
            <a:r>
              <a:rPr lang="en-US" altLang="zh-TW" dirty="0"/>
              <a:t>) &gt; 100]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2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物件辨識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物件辨識大略上有以下幾個重要的過程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物件</a:t>
            </a:r>
            <a:r>
              <a:rPr lang="zh-TW" altLang="en-US" sz="2800" dirty="0" smtClean="0"/>
              <a:t>偵測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抓出影像中的物件</a:t>
            </a:r>
            <a:endParaRPr lang="en-US" altLang="zh-TW" sz="2400" dirty="0" smtClean="0"/>
          </a:p>
          <a:p>
            <a:pPr lvl="1"/>
            <a:r>
              <a:rPr lang="zh-TW" altLang="en-US" sz="2800" dirty="0" smtClean="0"/>
              <a:t>特徵值擷取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擷取物件</a:t>
            </a:r>
            <a:r>
              <a:rPr lang="zh-TW" altLang="en-US" sz="2400" dirty="0" smtClean="0"/>
              <a:t>中的特徵</a:t>
            </a:r>
            <a:endParaRPr lang="en-US" altLang="zh-TW" sz="2400" dirty="0" smtClean="0"/>
          </a:p>
          <a:p>
            <a:pPr lvl="1"/>
            <a:r>
              <a:rPr lang="zh-TW" altLang="en-US" sz="2800" dirty="0" smtClean="0"/>
              <a:t>識別物件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根據</a:t>
            </a:r>
            <a:r>
              <a:rPr lang="zh-TW" altLang="en-US" sz="2400" dirty="0" smtClean="0"/>
              <a:t>特徵辨識該物件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68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物件辨識例子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人臉辨識的重要流程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偵測人臉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擷取人臉</a:t>
            </a:r>
            <a:r>
              <a:rPr lang="zh-TW" altLang="en-US" sz="2800" dirty="0" smtClean="0"/>
              <a:t>特徵並訓練模型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做特徵比對，判斷使用者身分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應用在系統上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門禁系統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FaceID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41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人臉偵測</a:t>
            </a:r>
            <a:r>
              <a:rPr lang="en-US" altLang="zh-TW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cv2.CascadeClassifier</a:t>
            </a:r>
            <a:r>
              <a:rPr lang="en-US" altLang="zh-TW" dirty="0"/>
              <a:t>("haarcascade_frontalface_default.xml</a:t>
            </a:r>
            <a:r>
              <a:rPr lang="en-US" altLang="zh-TW" dirty="0" smtClean="0"/>
              <a:t>")</a:t>
            </a:r>
          </a:p>
          <a:p>
            <a:pPr lvl="1"/>
            <a:r>
              <a:rPr lang="en-US" altLang="zh-TW" dirty="0" err="1" smtClean="0"/>
              <a:t>CascadeClassifier</a:t>
            </a:r>
            <a:r>
              <a:rPr lang="zh-TW" altLang="en-US" dirty="0" smtClean="0"/>
              <a:t>這個方法是一個分類器，可以</a:t>
            </a:r>
            <a:r>
              <a:rPr lang="zh-TW" altLang="en-US" dirty="0"/>
              <a:t>根據所提供的模型檔案，判斷某個事件是否屬於某種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haarcascade_frontalface_default.xml</a:t>
            </a:r>
            <a:r>
              <a:rPr lang="zh-TW" altLang="en-US" dirty="0" smtClean="0"/>
              <a:t>為輸入的模型，設定</a:t>
            </a:r>
            <a:r>
              <a:rPr lang="zh-TW" altLang="en-US" dirty="0"/>
              <a:t>用來辨識的分類器為人臉的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9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人臉偵測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faces_out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face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C00000"/>
                </a:solidFill>
              </a:rPr>
              <a:t>detectMultiScale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scaleFactor</a:t>
            </a:r>
            <a:r>
              <a:rPr lang="en-US" altLang="zh-TW" dirty="0"/>
              <a:t>, </a:t>
            </a:r>
            <a:r>
              <a:rPr lang="en-US" altLang="zh-TW" dirty="0" err="1"/>
              <a:t>minNeighbors</a:t>
            </a:r>
            <a:r>
              <a:rPr lang="en-US" altLang="zh-TW" dirty="0"/>
              <a:t>, flags, </a:t>
            </a:r>
            <a:r>
              <a:rPr lang="en-US" altLang="zh-TW" dirty="0" err="1"/>
              <a:t>minSize</a:t>
            </a:r>
            <a:r>
              <a:rPr lang="en-US" altLang="zh-TW" dirty="0"/>
              <a:t>, </a:t>
            </a:r>
            <a:r>
              <a:rPr lang="en-US" altLang="zh-TW" dirty="0" err="1"/>
              <a:t>maxSize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輸入五個參數</a:t>
            </a:r>
            <a:endParaRPr lang="en-US" altLang="zh-TW" dirty="0" smtClean="0"/>
          </a:p>
          <a:p>
            <a:pPr lvl="2"/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影像物件，建議使用灰階影像</a:t>
            </a:r>
            <a:endParaRPr lang="en-US" altLang="zh-TW" dirty="0" smtClean="0"/>
          </a:p>
          <a:p>
            <a:pPr lvl="2"/>
            <a:r>
              <a:rPr lang="en-US" altLang="zh-TW" dirty="0" err="1"/>
              <a:t>scaleFactor</a:t>
            </a:r>
            <a:r>
              <a:rPr lang="en-US" altLang="zh-TW" dirty="0"/>
              <a:t> </a:t>
            </a:r>
            <a:r>
              <a:rPr lang="zh-TW" altLang="en-US" dirty="0"/>
              <a:t>前後兩次掃瞄偵測畫面的比例係數，預設 </a:t>
            </a:r>
            <a:r>
              <a:rPr lang="en-US" altLang="zh-TW" dirty="0" smtClean="0"/>
              <a:t>1.1</a:t>
            </a:r>
          </a:p>
          <a:p>
            <a:pPr lvl="2"/>
            <a:r>
              <a:rPr lang="en-US" altLang="zh-TW" dirty="0" err="1"/>
              <a:t>minNeighbors</a:t>
            </a:r>
            <a:r>
              <a:rPr lang="en-US" altLang="zh-TW" dirty="0"/>
              <a:t> </a:t>
            </a:r>
            <a:r>
              <a:rPr lang="zh-TW" altLang="en-US" dirty="0"/>
              <a:t>構成檢測目標的相鄰矩形的最小個數，預設 </a:t>
            </a:r>
            <a:r>
              <a:rPr lang="en-US" altLang="zh-TW" dirty="0" smtClean="0"/>
              <a:t>3</a:t>
            </a:r>
          </a:p>
          <a:p>
            <a:pPr lvl="2"/>
            <a:r>
              <a:rPr lang="en-US" altLang="zh-TW" dirty="0"/>
              <a:t>flags </a:t>
            </a:r>
            <a:r>
              <a:rPr lang="zh-TW" altLang="en-US" dirty="0"/>
              <a:t>通常不用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 err="1"/>
              <a:t>minSize</a:t>
            </a:r>
            <a:r>
              <a:rPr lang="en-US" altLang="zh-TW" dirty="0"/>
              <a:t>, </a:t>
            </a:r>
            <a:r>
              <a:rPr lang="en-US" altLang="zh-TW" dirty="0" err="1"/>
              <a:t>maxSize</a:t>
            </a:r>
            <a:r>
              <a:rPr lang="en-US" altLang="zh-TW" dirty="0"/>
              <a:t> </a:t>
            </a:r>
            <a:r>
              <a:rPr lang="zh-TW" altLang="en-US" dirty="0"/>
              <a:t>限制目標區域的範圍，通常不用設定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4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人臉偵測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detectMultiScale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會回傳多組的</a:t>
            </a:r>
            <a:r>
              <a:rPr lang="en-US" altLang="zh-TW" dirty="0" smtClean="0"/>
              <a:t>tuple(x, y, w, h)</a:t>
            </a:r>
            <a:r>
              <a:rPr lang="zh-TW" altLang="en-US" dirty="0" smtClean="0"/>
              <a:t>分別代表多個偵測到的人臉物件座標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x,y</a:t>
            </a:r>
            <a:r>
              <a:rPr lang="zh-TW" altLang="en-US" dirty="0" smtClean="0"/>
              <a:t>分別為物件的左上角的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軸座標值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w,h</a:t>
            </a:r>
            <a:r>
              <a:rPr lang="zh-TW" altLang="en-US" dirty="0" smtClean="0"/>
              <a:t>分別為物件的寬和高的值</a:t>
            </a:r>
            <a:endParaRPr lang="en-US" altLang="zh-TW" dirty="0" smtClean="0"/>
          </a:p>
          <a:p>
            <a:r>
              <a:rPr lang="zh-TW" altLang="en-US" dirty="0"/>
              <a:t>搭配繪製圖形，可以達到將物件標示出來的效果</a:t>
            </a:r>
          </a:p>
          <a:p>
            <a:pPr lvl="1"/>
            <a:r>
              <a:rPr lang="zh-TW" altLang="en-US" dirty="0"/>
              <a:t>將回傳</a:t>
            </a:r>
            <a:r>
              <a:rPr lang="zh-TW" altLang="en-US" dirty="0" smtClean="0"/>
              <a:t>的</a:t>
            </a:r>
            <a:r>
              <a:rPr lang="en-US" altLang="zh-TW" dirty="0" smtClean="0"/>
              <a:t>(x, y, </a:t>
            </a:r>
            <a:r>
              <a:rPr lang="en-US" altLang="zh-TW" dirty="0" err="1" smtClean="0"/>
              <a:t>x+w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y+h</a:t>
            </a:r>
            <a:r>
              <a:rPr lang="en-US" altLang="zh-TW" dirty="0" smtClean="0"/>
              <a:t>)</a:t>
            </a:r>
            <a:r>
              <a:rPr lang="zh-TW" altLang="en-US" dirty="0" smtClean="0"/>
              <a:t>座標</a:t>
            </a:r>
            <a:r>
              <a:rPr lang="zh-TW" altLang="en-US" dirty="0"/>
              <a:t>繪製成為</a:t>
            </a:r>
            <a:r>
              <a:rPr lang="zh-TW" altLang="en-US" dirty="0" smtClean="0"/>
              <a:t>一個矩形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7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物件偵測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1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 各種物件偵測模型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https://github.com/opencv/opencv/tree/4.x/data</a:t>
            </a:r>
          </a:p>
          <a:p>
            <a:r>
              <a:rPr lang="zh-TW" altLang="en-US" dirty="0" smtClean="0"/>
              <a:t>人臉五官偵測</a:t>
            </a:r>
            <a:endParaRPr lang="en-US" altLang="zh-TW" dirty="0" smtClean="0"/>
          </a:p>
          <a:p>
            <a:pPr lvl="1"/>
            <a:r>
              <a:rPr lang="zh-TW" altLang="en-US" dirty="0"/>
              <a:t>眼睛</a:t>
            </a:r>
            <a:r>
              <a:rPr lang="zh-TW" altLang="en-US" dirty="0" smtClean="0"/>
              <a:t>模型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haarcascade_eye.xml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嘴巴</a:t>
            </a:r>
            <a:r>
              <a:rPr lang="zh-TW" altLang="en-US" dirty="0" smtClean="0">
                <a:sym typeface="Wingdings" panose="05000000000000000000" pitchFamily="2" charset="2"/>
              </a:rPr>
              <a:t>模型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haarcascade_mcs_mouth.xml</a:t>
            </a:r>
          </a:p>
          <a:p>
            <a:pPr lvl="1"/>
            <a:r>
              <a:rPr lang="zh-TW" altLang="en-US" dirty="0" smtClean="0"/>
              <a:t>鼻子模型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haarcascade_mcs_nose.xml</a:t>
            </a:r>
          </a:p>
          <a:p>
            <a:r>
              <a:rPr lang="zh-TW" altLang="en-US" dirty="0" smtClean="0"/>
              <a:t>交通物件偵測</a:t>
            </a:r>
            <a:endParaRPr lang="en-US" altLang="zh-TW" dirty="0" smtClean="0"/>
          </a:p>
          <a:p>
            <a:pPr lvl="1"/>
            <a:r>
              <a:rPr lang="zh-TW" altLang="en-US" dirty="0"/>
              <a:t>汽車</a:t>
            </a:r>
            <a:r>
              <a:rPr lang="zh-TW" altLang="en-US" dirty="0" smtClean="0"/>
              <a:t>模型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cars.xml</a:t>
            </a:r>
          </a:p>
          <a:p>
            <a:pPr lvl="1"/>
            <a:r>
              <a:rPr lang="zh-TW" altLang="en-US" dirty="0" smtClean="0"/>
              <a:t>行人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模型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haarcascade_fullbody.xml</a:t>
            </a:r>
          </a:p>
          <a:p>
            <a:r>
              <a:rPr lang="zh-TW" altLang="en-US" dirty="0" smtClean="0"/>
              <a:t>動物物件偵測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貓臉模型</a:t>
            </a:r>
            <a:r>
              <a:rPr lang="en-US" altLang="zh-TW" dirty="0" smtClean="0">
                <a:sym typeface="Wingdings" panose="05000000000000000000" pitchFamily="2" charset="2"/>
              </a:rPr>
              <a:t> haarcascade_frontalcatface.xml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人臉辨識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安裝模組</a:t>
            </a:r>
            <a:endParaRPr lang="en-US" altLang="zh-TW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 smtClean="0"/>
              <a:t>opencv_contrib_python</a:t>
            </a:r>
            <a:endParaRPr lang="en-US" altLang="zh-TW" dirty="0" smtClean="0"/>
          </a:p>
          <a:p>
            <a:r>
              <a:rPr lang="zh-TW" altLang="en-US" dirty="0" smtClean="0"/>
              <a:t>訓練人臉辨識模型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35" y="3197001"/>
            <a:ext cx="697327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人臉辨識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訓練人臉辨識模型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針對同一個人先蒐集多張影像，至少要蒐集兩個人以上才有辨識的意義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輸入蒐集的圖片來訓練模型</a:t>
            </a:r>
            <a:endParaRPr lang="en-US" altLang="zh-TW" dirty="0" smtClean="0"/>
          </a:p>
          <a:p>
            <a:r>
              <a:rPr lang="zh-TW" altLang="en-US" dirty="0" smtClean="0"/>
              <a:t>輸入一張影像辨識是否為該使用者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載入已訓練</a:t>
            </a:r>
            <a:r>
              <a:rPr lang="zh-TW" altLang="en-US" dirty="0"/>
              <a:t>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擷取影像中的人臉物件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比對該人臉物件和已訓練模型的特徵來判定是否為同一個人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67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人臉</a:t>
            </a:r>
            <a:r>
              <a:rPr lang="zh-TW" altLang="en-US" sz="4400" dirty="0" smtClean="0"/>
              <a:t>辨識實作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擷取人臉物件</a:t>
            </a:r>
            <a:endParaRPr lang="en-US" altLang="zh-TW" dirty="0"/>
          </a:p>
          <a:p>
            <a:pPr lvl="1"/>
            <a:r>
              <a:rPr lang="zh-TW" altLang="en-US" dirty="0" smtClean="0"/>
              <a:t>將輸入影像色彩</a:t>
            </a:r>
            <a:r>
              <a:rPr lang="zh-TW" altLang="en-US" dirty="0"/>
              <a:t>轉換</a:t>
            </a:r>
            <a:r>
              <a:rPr lang="zh-TW" altLang="en-US" dirty="0" smtClean="0"/>
              <a:t>成</a:t>
            </a:r>
            <a:r>
              <a:rPr lang="zh-TW" altLang="en-US" dirty="0"/>
              <a:t>灰階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gray </a:t>
            </a:r>
            <a:r>
              <a:rPr lang="en-US" altLang="zh-TW" dirty="0"/>
              <a:t>= cv2.cvtColor(</a:t>
            </a:r>
            <a:r>
              <a:rPr lang="en-US" altLang="zh-TW" dirty="0" err="1"/>
              <a:t>img</a:t>
            </a:r>
            <a:r>
              <a:rPr lang="en-US" altLang="zh-TW" dirty="0"/>
              <a:t>, cv2.COLOR_BGR2GRAY) </a:t>
            </a:r>
            <a:endParaRPr lang="zh-TW" altLang="en-US" dirty="0"/>
          </a:p>
          <a:p>
            <a:pPr lvl="1"/>
            <a:r>
              <a:rPr lang="zh-TW" altLang="en-US" dirty="0"/>
              <a:t>擷取人</a:t>
            </a:r>
            <a:r>
              <a:rPr lang="zh-TW" altLang="en-US" dirty="0" smtClean="0"/>
              <a:t>臉物件區域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face </a:t>
            </a:r>
            <a:r>
              <a:rPr lang="en-US" altLang="zh-TW" dirty="0"/>
              <a:t>= </a:t>
            </a:r>
            <a:r>
              <a:rPr lang="en-US" altLang="zh-TW" dirty="0" err="1"/>
              <a:t>detector.detectMultiScale</a:t>
            </a:r>
            <a:r>
              <a:rPr lang="en-US" altLang="zh-TW" dirty="0"/>
              <a:t>(gray)        </a:t>
            </a:r>
          </a:p>
          <a:p>
            <a:pPr lvl="1"/>
            <a:r>
              <a:rPr lang="zh-TW" altLang="en-US" dirty="0" smtClean="0"/>
              <a:t>記錄</a:t>
            </a:r>
            <a:r>
              <a:rPr lang="zh-TW" altLang="en-US" dirty="0"/>
              <a:t>每一張圖片人臉</a:t>
            </a:r>
            <a:r>
              <a:rPr lang="zh-TW" altLang="en-US" dirty="0" smtClean="0"/>
              <a:t>物件並且標記是誰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err="1" smtClean="0"/>
              <a:t>x,y,w,h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為人臉物件座標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tag=</a:t>
            </a:r>
            <a:r>
              <a:rPr lang="zh-TW" altLang="en-US" dirty="0"/>
              <a:t>標記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6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人臉辨識實作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訓練人臉辨識模型</a:t>
            </a:r>
            <a:endParaRPr lang="en-US" altLang="zh-TW" dirty="0"/>
          </a:p>
          <a:p>
            <a:pPr lvl="1"/>
            <a:r>
              <a:rPr lang="zh-TW" altLang="en-US" dirty="0" smtClean="0"/>
              <a:t>宣告模型變數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recog</a:t>
            </a:r>
            <a:r>
              <a:rPr lang="en-US" altLang="zh-TW" dirty="0" smtClean="0"/>
              <a:t> </a:t>
            </a:r>
            <a:r>
              <a:rPr lang="en-US" altLang="zh-TW" dirty="0"/>
              <a:t>= cv2.face.LBPHFaceRecognizer_create() </a:t>
            </a:r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影像和人臉物件區域進行訓練</a:t>
            </a:r>
            <a:endParaRPr lang="en-US" altLang="zh-TW" dirty="0"/>
          </a:p>
          <a:p>
            <a:pPr lvl="2"/>
            <a:r>
              <a:rPr lang="en-US" altLang="zh-TW" dirty="0" err="1"/>
              <a:t>recog.train</a:t>
            </a:r>
            <a:r>
              <a:rPr lang="en-US" altLang="zh-TW" dirty="0"/>
              <a:t>(</a:t>
            </a:r>
            <a:r>
              <a:rPr lang="en-US" altLang="zh-TW" dirty="0" err="1"/>
              <a:t>faces,np.array</a:t>
            </a:r>
            <a:r>
              <a:rPr lang="en-US" altLang="zh-TW" dirty="0"/>
              <a:t>(ids)) </a:t>
            </a:r>
            <a:endParaRPr lang="en-US" altLang="zh-TW" dirty="0" smtClean="0"/>
          </a:p>
          <a:p>
            <a:pPr lvl="2"/>
            <a:r>
              <a:rPr lang="en-US" altLang="zh-TW" dirty="0"/>
              <a:t>f</a:t>
            </a:r>
            <a:r>
              <a:rPr lang="en-US" altLang="zh-TW" dirty="0" smtClean="0"/>
              <a:t>aces</a:t>
            </a:r>
            <a:r>
              <a:rPr lang="zh-TW" altLang="en-US" dirty="0" smtClean="0"/>
              <a:t>為輸入的影像物件，多個影像物件儲存成一個</a:t>
            </a:r>
            <a:r>
              <a:rPr lang="en-US" altLang="zh-TW" dirty="0" smtClean="0"/>
              <a:t>array</a:t>
            </a:r>
          </a:p>
          <a:p>
            <a:pPr lvl="2"/>
            <a:r>
              <a:rPr lang="en-US" altLang="zh-TW" dirty="0"/>
              <a:t>i</a:t>
            </a:r>
            <a:r>
              <a:rPr lang="en-US" altLang="zh-TW" dirty="0" smtClean="0"/>
              <a:t>ds</a:t>
            </a:r>
            <a:r>
              <a:rPr lang="zh-TW" altLang="en-US" dirty="0" smtClean="0"/>
              <a:t>為相對應影像物件是誰的標記</a:t>
            </a:r>
            <a:r>
              <a:rPr lang="zh-TW" altLang="en-US" dirty="0"/>
              <a:t>，多</a:t>
            </a:r>
            <a:r>
              <a:rPr lang="zh-TW" altLang="en-US" dirty="0" smtClean="0"/>
              <a:t>個標記儲存</a:t>
            </a:r>
            <a:r>
              <a:rPr lang="zh-TW" altLang="en-US" dirty="0"/>
              <a:t>成一個</a:t>
            </a:r>
            <a:r>
              <a:rPr lang="en-US" altLang="zh-TW" dirty="0" smtClean="0"/>
              <a:t>array</a:t>
            </a:r>
          </a:p>
          <a:p>
            <a:pPr lvl="1"/>
            <a:r>
              <a:rPr lang="zh-TW" altLang="en-US" dirty="0" smtClean="0"/>
              <a:t>儲存模型</a:t>
            </a:r>
            <a:endParaRPr lang="en-US" altLang="zh-TW" dirty="0" smtClean="0"/>
          </a:p>
          <a:p>
            <a:pPr lvl="2"/>
            <a:r>
              <a:rPr lang="en-US" altLang="zh-TW" dirty="0" err="1"/>
              <a:t>recog.save</a:t>
            </a:r>
            <a:r>
              <a:rPr lang="en-US" altLang="zh-TW" dirty="0"/>
              <a:t>('</a:t>
            </a:r>
            <a:r>
              <a:rPr lang="en-US" altLang="zh-TW" dirty="0" err="1"/>
              <a:t>face.yml</a:t>
            </a:r>
            <a:r>
              <a:rPr lang="en-US" altLang="zh-TW" dirty="0"/>
              <a:t>')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27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人臉辨識實作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recognizer </a:t>
            </a:r>
            <a:r>
              <a:rPr lang="en-US" altLang="zh-TW" dirty="0"/>
              <a:t>= cv2.face.LBPHFaceRecognizer_create()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recognizer.</a:t>
            </a:r>
            <a:r>
              <a:rPr lang="en-US" altLang="zh-TW" dirty="0" err="1" smtClean="0">
                <a:solidFill>
                  <a:srgbClr val="C00000"/>
                </a:solidFill>
              </a:rPr>
              <a:t>read</a:t>
            </a:r>
            <a:r>
              <a:rPr lang="en-US" altLang="zh-TW" dirty="0"/>
              <a:t>('</a:t>
            </a:r>
            <a:r>
              <a:rPr lang="en-US" altLang="zh-TW" dirty="0" err="1"/>
              <a:t>face.yml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r>
              <a:rPr lang="zh-TW" altLang="en-US" dirty="0"/>
              <a:t>根據模型</a:t>
            </a:r>
            <a:r>
              <a:rPr lang="zh-TW" altLang="en-US" dirty="0" smtClean="0"/>
              <a:t>辨識輸入影像的標記</a:t>
            </a:r>
            <a:endParaRPr lang="en-US" altLang="zh-TW" dirty="0" smtClean="0"/>
          </a:p>
          <a:p>
            <a:pPr lvl="1"/>
            <a:r>
              <a:rPr lang="en-US" altLang="zh-TW" dirty="0" err="1"/>
              <a:t>idnum,confidence</a:t>
            </a:r>
            <a:r>
              <a:rPr lang="en-US" altLang="zh-TW" dirty="0"/>
              <a:t> = </a:t>
            </a:r>
            <a:r>
              <a:rPr lang="en-US" altLang="zh-TW" dirty="0" err="1"/>
              <a:t>recognizer.</a:t>
            </a:r>
            <a:r>
              <a:rPr lang="en-US" altLang="zh-TW" dirty="0" err="1">
                <a:solidFill>
                  <a:srgbClr val="C00000"/>
                </a:solidFill>
              </a:rPr>
              <a:t>predict</a:t>
            </a:r>
            <a:r>
              <a:rPr lang="en-US" altLang="zh-TW" dirty="0"/>
              <a:t>(gray[</a:t>
            </a:r>
            <a:r>
              <a:rPr lang="en-US" altLang="zh-TW" dirty="0" err="1"/>
              <a:t>y:y+h,x:x+w</a:t>
            </a:r>
            <a:r>
              <a:rPr lang="en-US" altLang="zh-TW" dirty="0" smtClean="0"/>
              <a:t>])</a:t>
            </a:r>
          </a:p>
          <a:p>
            <a:pPr lvl="2"/>
            <a:r>
              <a:rPr lang="en-US" altLang="zh-TW" dirty="0"/>
              <a:t>gray[</a:t>
            </a:r>
            <a:r>
              <a:rPr lang="en-US" altLang="zh-TW" dirty="0" err="1"/>
              <a:t>y:y+h,x:x+w</a:t>
            </a:r>
            <a:r>
              <a:rPr lang="en-US" altLang="zh-TW" dirty="0" smtClean="0"/>
              <a:t>]</a:t>
            </a:r>
            <a:r>
              <a:rPr lang="zh-TW" altLang="en-US" dirty="0" smtClean="0"/>
              <a:t>是輸入的人臉物件</a:t>
            </a:r>
            <a:endParaRPr lang="en-US" altLang="zh-TW" dirty="0" smtClean="0"/>
          </a:p>
          <a:p>
            <a:pPr lvl="2"/>
            <a:r>
              <a:rPr lang="en-US" altLang="zh-TW" dirty="0" err="1"/>
              <a:t>i</a:t>
            </a:r>
            <a:r>
              <a:rPr lang="en-US" altLang="zh-TW" dirty="0" err="1" smtClean="0"/>
              <a:t>dnum</a:t>
            </a:r>
            <a:r>
              <a:rPr lang="zh-TW" altLang="en-US" dirty="0" smtClean="0"/>
              <a:t>為模型辨識的標記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confidence</a:t>
            </a:r>
            <a:r>
              <a:rPr lang="zh-TW" altLang="en-US" dirty="0" smtClean="0"/>
              <a:t>為模型信心指數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0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/</a:t>
            </a:r>
            <a:r>
              <a:rPr lang="zh-TW" altLang="en-US" sz="4400" dirty="0" smtClean="0"/>
              <a:t>作業二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請完成一個人臉辨識的</a:t>
            </a:r>
            <a:r>
              <a:rPr lang="zh-TW" altLang="en-US" dirty="0"/>
              <a:t>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蒐集至少兩個人圖片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一人</a:t>
            </a:r>
            <a:r>
              <a:rPr lang="en-US" altLang="zh-TW" dirty="0" smtClean="0"/>
              <a:t>20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訓練人臉辨識模型</a:t>
            </a:r>
            <a:endParaRPr lang="en-US" altLang="zh-TW" dirty="0" smtClean="0"/>
          </a:p>
          <a:p>
            <a:pPr lvl="2"/>
            <a:r>
              <a:rPr lang="zh-TW" altLang="en-US" dirty="0"/>
              <a:t>降低</a:t>
            </a:r>
            <a:r>
              <a:rPr lang="zh-TW" altLang="en-US" dirty="0" smtClean="0"/>
              <a:t>雜訊</a:t>
            </a:r>
            <a:endParaRPr lang="en-US" altLang="zh-TW" dirty="0" smtClean="0"/>
          </a:p>
          <a:p>
            <a:pPr lvl="2"/>
            <a:r>
              <a:rPr lang="zh-TW" altLang="en-US" dirty="0"/>
              <a:t>轉</a:t>
            </a:r>
            <a:r>
              <a:rPr lang="zh-TW" altLang="en-US" dirty="0" smtClean="0"/>
              <a:t>灰階並偵測人臉物件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輸入模型訓練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使用訓練好的模型來辨識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輸入其他的</a:t>
            </a:r>
            <a:r>
              <a:rPr lang="en-US" altLang="zh-TW" dirty="0" smtClean="0"/>
              <a:t>(</a:t>
            </a:r>
            <a:r>
              <a:rPr lang="zh-TW" altLang="en-US" dirty="0"/>
              <a:t>沒有用來訓練</a:t>
            </a:r>
            <a:r>
              <a:rPr lang="en-US" altLang="zh-TW" dirty="0" smtClean="0"/>
              <a:t>)</a:t>
            </a:r>
            <a:r>
              <a:rPr lang="zh-TW" altLang="en-US" dirty="0" smtClean="0"/>
              <a:t>影像來測試模型準確度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將這些影像辨識的結果儲存起來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影像、物件標示框、辨識結果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標示為誰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75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邊緣檢測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邊緣檢測的目的是標識圖像中</a:t>
            </a:r>
            <a:r>
              <a:rPr lang="zh-TW" altLang="en-US" dirty="0">
                <a:solidFill>
                  <a:srgbClr val="C00000"/>
                </a:solidFill>
              </a:rPr>
              <a:t>亮度變化明顯的</a:t>
            </a:r>
            <a:r>
              <a:rPr lang="zh-TW" altLang="en-US" dirty="0" smtClean="0">
                <a:solidFill>
                  <a:srgbClr val="C00000"/>
                </a:solidFill>
              </a:rPr>
              <a:t>點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圖像中的</a:t>
            </a:r>
            <a:r>
              <a:rPr lang="zh-TW" altLang="en-US" dirty="0"/>
              <a:t>顯著變化通常</a:t>
            </a:r>
            <a:r>
              <a:rPr lang="zh-TW" altLang="en-US" dirty="0" smtClean="0"/>
              <a:t>反映</a:t>
            </a:r>
            <a:r>
              <a:rPr lang="zh-TW" altLang="en-US" dirty="0"/>
              <a:t>了屬性的重要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深度</a:t>
            </a:r>
            <a:r>
              <a:rPr lang="zh-TW" altLang="en-US" dirty="0"/>
              <a:t>上的不</a:t>
            </a:r>
            <a:r>
              <a:rPr lang="zh-TW" altLang="en-US" dirty="0" smtClean="0"/>
              <a:t>連續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表面</a:t>
            </a:r>
            <a:r>
              <a:rPr lang="zh-TW" altLang="en-US" dirty="0"/>
              <a:t>方向不</a:t>
            </a:r>
            <a:r>
              <a:rPr lang="zh-TW" altLang="en-US" dirty="0" smtClean="0"/>
              <a:t>連續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物質</a:t>
            </a:r>
            <a:r>
              <a:rPr lang="zh-TW" altLang="en-US" dirty="0"/>
              <a:t>屬性</a:t>
            </a:r>
            <a:r>
              <a:rPr lang="zh-TW" altLang="en-US" dirty="0" smtClean="0"/>
              <a:t>變化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場景</a:t>
            </a:r>
            <a:r>
              <a:rPr lang="zh-TW" altLang="en-US" dirty="0"/>
              <a:t>照明變化</a:t>
            </a:r>
            <a:endParaRPr lang="en-US" altLang="zh-TW" dirty="0" smtClean="0"/>
          </a:p>
          <a:p>
            <a:r>
              <a:rPr lang="zh-TW" altLang="en-US" dirty="0"/>
              <a:t>邊緣</a:t>
            </a:r>
            <a:r>
              <a:rPr lang="zh-TW" altLang="en-US" dirty="0" smtClean="0"/>
              <a:t>計算通常尋找</a:t>
            </a:r>
            <a:r>
              <a:rPr lang="zh-TW" altLang="en-US" dirty="0"/>
              <a:t>圖像梯度在梯度方向上的極值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zh-TW" altLang="en-US" dirty="0" smtClean="0"/>
              <a:t>只要</a:t>
            </a:r>
            <a:r>
              <a:rPr lang="zh-TW" altLang="en-US" dirty="0"/>
              <a:t>有這個極值點出現，那就是邊緣</a:t>
            </a:r>
          </a:p>
        </p:txBody>
      </p:sp>
    </p:spTree>
    <p:extLst>
      <p:ext uri="{BB962C8B-B14F-4D97-AF65-F5344CB8AC3E}">
        <p14:creationId xmlns:p14="http://schemas.microsoft.com/office/powerpoint/2010/main" val="26800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邊緣檢測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zh-TW" altLang="en-US" dirty="0"/>
              <a:t>提供三種邊緣檢測方式來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Laplacian</a:t>
            </a:r>
            <a:r>
              <a:rPr lang="zh-TW" altLang="en-US" dirty="0"/>
              <a:t>、</a:t>
            </a:r>
            <a:r>
              <a:rPr lang="en-US" altLang="zh-TW" dirty="0"/>
              <a:t>Sobel</a:t>
            </a:r>
            <a:r>
              <a:rPr lang="zh-TW" altLang="en-US" dirty="0"/>
              <a:t>及</a:t>
            </a:r>
            <a:r>
              <a:rPr lang="en-US" altLang="zh-TW" dirty="0" smtClean="0"/>
              <a:t>Canny</a:t>
            </a:r>
          </a:p>
          <a:p>
            <a:pPr lvl="1"/>
            <a:r>
              <a:rPr lang="zh-TW" altLang="en-US" dirty="0" smtClean="0"/>
              <a:t>針對灰階的影像，基於每個像素灰度的不同，利用不同物體在其邊界處會有明顯的邊緣特徵來分辨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9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Laplacian</a:t>
            </a:r>
            <a:r>
              <a:rPr lang="zh-TW" altLang="en-US" sz="4400" dirty="0" smtClean="0"/>
              <a:t>邊緣</a:t>
            </a:r>
            <a:r>
              <a:rPr lang="zh-TW" altLang="en-US" sz="4400" dirty="0"/>
              <a:t>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cv2.Laplacian(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ddepth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/>
              <a:t>, scale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有四個輸入參數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img</a:t>
            </a:r>
            <a:r>
              <a:rPr lang="zh-TW" altLang="en-US" dirty="0" smtClean="0"/>
              <a:t>為影像物件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ddepth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輸出影像</a:t>
            </a:r>
            <a:r>
              <a:rPr lang="zh-TW" altLang="en-US" dirty="0"/>
              <a:t>深度，設定 </a:t>
            </a:r>
            <a:r>
              <a:rPr lang="en-US" altLang="zh-TW" dirty="0"/>
              <a:t>-1 </a:t>
            </a:r>
            <a:r>
              <a:rPr lang="zh-TW" altLang="en-US" dirty="0"/>
              <a:t>表示使用圖片原本影像</a:t>
            </a:r>
            <a:r>
              <a:rPr lang="zh-TW" altLang="en-US" dirty="0" smtClean="0"/>
              <a:t>深度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ksize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運算區域大小，預設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1 (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必須是正奇數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scale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縮放比例常數，預設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1 (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必須是正奇數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zh-TW" altLang="en-US" dirty="0"/>
              <a:t>針對「灰階圖片」，使用拉普拉斯運算子進行偵測邊緣的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cv2.cvtColor(</a:t>
            </a:r>
            <a:r>
              <a:rPr lang="en-US" altLang="zh-TW" dirty="0" err="1"/>
              <a:t>img</a:t>
            </a:r>
            <a:r>
              <a:rPr lang="en-US" altLang="zh-TW" dirty="0" smtClean="0"/>
              <a:t>, </a:t>
            </a:r>
            <a:r>
              <a:rPr lang="en-US" altLang="zh-TW" dirty="0"/>
              <a:t>cv2.COLOR_BGR2GRAY)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Laplacian</a:t>
            </a:r>
            <a:r>
              <a:rPr lang="zh-TW" altLang="en-US" sz="4400" dirty="0" smtClean="0"/>
              <a:t>邊緣</a:t>
            </a:r>
            <a:r>
              <a:rPr lang="zh-TW" altLang="en-US" sz="4400" dirty="0"/>
              <a:t>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2800" dirty="0"/>
              <a:t>由於</a:t>
            </a:r>
            <a:r>
              <a:rPr lang="en-US" altLang="zh-TW" sz="2800" dirty="0" smtClean="0"/>
              <a:t>Laplacian</a:t>
            </a:r>
            <a:r>
              <a:rPr lang="zh-TW" altLang="en-US" sz="2800" dirty="0"/>
              <a:t>透過計算零交越點上光度的二階導</a:t>
            </a:r>
            <a:r>
              <a:rPr lang="zh-TW" altLang="en-US" sz="2800" dirty="0" smtClean="0"/>
              <a:t>數，對於</a:t>
            </a:r>
            <a:r>
              <a:rPr lang="zh-TW" altLang="en-US" sz="2800" dirty="0"/>
              <a:t>雜訊（</a:t>
            </a:r>
            <a:r>
              <a:rPr lang="en-US" altLang="zh-TW" sz="2800" dirty="0"/>
              <a:t>Noise</a:t>
            </a:r>
            <a:r>
              <a:rPr lang="zh-TW" altLang="en-US" sz="2800" dirty="0"/>
              <a:t>）非常敏感</a:t>
            </a:r>
            <a:endParaRPr lang="en-US" altLang="zh-TW" sz="2800" dirty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2800" dirty="0" smtClean="0"/>
              <a:t>實務上要做</a:t>
            </a:r>
            <a:r>
              <a:rPr lang="en-US" altLang="zh-TW" sz="2800" dirty="0" smtClean="0"/>
              <a:t>Laplacian</a:t>
            </a:r>
            <a:r>
              <a:rPr lang="zh-TW" altLang="en-US" sz="2800" dirty="0" smtClean="0"/>
              <a:t>邊緣偵測會將影像先模糊化去除雜訊後再做處理</a:t>
            </a:r>
            <a:endParaRPr lang="en-US" altLang="zh-TW" sz="2800" dirty="0" smtClean="0"/>
          </a:p>
          <a:p>
            <a:pPr lvl="1"/>
            <a:r>
              <a:rPr lang="en-US" altLang="zh-TW" dirty="0" smtClean="0"/>
              <a:t>cv2.medianBlur(</a:t>
            </a:r>
            <a:r>
              <a:rPr lang="en-US" altLang="zh-TW" dirty="0" err="1" smtClean="0"/>
              <a:t>img</a:t>
            </a:r>
            <a:r>
              <a:rPr lang="en-US" altLang="zh-TW" dirty="0"/>
              <a:t>, 7)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7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 </a:t>
            </a:r>
            <a:r>
              <a:rPr lang="en-US" altLang="zh-TW" sz="4400" dirty="0"/>
              <a:t>Laplacian</a:t>
            </a:r>
            <a:r>
              <a:rPr lang="zh-TW" altLang="en-US" sz="4400" dirty="0"/>
              <a:t>邊緣檢測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使用此函數除了傳入灰階影像之外，亦須指定輸出的影像浮點格式</a:t>
            </a:r>
            <a:r>
              <a:rPr lang="en-US" altLang="zh-TW" dirty="0"/>
              <a:t>CV_64F</a:t>
            </a:r>
            <a:r>
              <a:rPr lang="zh-TW" altLang="en-US" dirty="0"/>
              <a:t>，才能保留所有的邊緣資訊</a:t>
            </a:r>
            <a:endParaRPr lang="en-US" altLang="zh-TW" dirty="0"/>
          </a:p>
          <a:p>
            <a:pPr lvl="1"/>
            <a:r>
              <a:rPr lang="zh-TW" altLang="en-US" dirty="0"/>
              <a:t>因為</a:t>
            </a:r>
            <a:r>
              <a:rPr lang="en-US" altLang="zh-TW" dirty="0"/>
              <a:t>Laplacian</a:t>
            </a:r>
            <a:r>
              <a:rPr lang="zh-TW" altLang="en-US" dirty="0"/>
              <a:t>過程需進行</a:t>
            </a:r>
            <a:r>
              <a:rPr lang="en-US" altLang="zh-TW" dirty="0"/>
              <a:t>black-to-white</a:t>
            </a:r>
            <a:r>
              <a:rPr lang="zh-TW" altLang="en-US" dirty="0"/>
              <a:t>及</a:t>
            </a:r>
            <a:r>
              <a:rPr lang="en-US" altLang="zh-TW" dirty="0"/>
              <a:t>white-to-black</a:t>
            </a:r>
            <a:r>
              <a:rPr lang="zh-TW" altLang="en-US" dirty="0"/>
              <a:t>兩種轉換，在微分的梯度計算（</a:t>
            </a:r>
            <a:r>
              <a:rPr lang="en-US" altLang="zh-TW" dirty="0"/>
              <a:t>gradient</a:t>
            </a:r>
            <a:r>
              <a:rPr lang="zh-TW" altLang="en-US" dirty="0"/>
              <a:t>）中</a:t>
            </a:r>
            <a:r>
              <a:rPr lang="en-US" altLang="zh-TW" dirty="0"/>
              <a:t>black-to-white</a:t>
            </a:r>
            <a:r>
              <a:rPr lang="zh-TW" altLang="en-US" dirty="0"/>
              <a:t>屬於正向的運算而</a:t>
            </a:r>
            <a:r>
              <a:rPr lang="en-US" altLang="zh-TW" dirty="0"/>
              <a:t>white-to-black</a:t>
            </a:r>
            <a:r>
              <a:rPr lang="zh-TW" altLang="en-US" dirty="0"/>
              <a:t>則是負向，灰階的</a:t>
            </a:r>
            <a:r>
              <a:rPr lang="en-US" altLang="zh-TW" dirty="0"/>
              <a:t>8bits</a:t>
            </a:r>
            <a:r>
              <a:rPr lang="zh-TW" altLang="en-US" dirty="0"/>
              <a:t>格式僅能儲存</a:t>
            </a:r>
            <a:r>
              <a:rPr lang="en-US" altLang="zh-TW" dirty="0"/>
              <a:t>0-255</a:t>
            </a:r>
            <a:r>
              <a:rPr lang="zh-TW" altLang="en-US" dirty="0"/>
              <a:t>的正值，因此建議使用</a:t>
            </a:r>
            <a:r>
              <a:rPr lang="en-US" altLang="zh-TW" dirty="0"/>
              <a:t>64bits</a:t>
            </a:r>
          </a:p>
          <a:p>
            <a:pPr lvl="1"/>
            <a:r>
              <a:rPr lang="en-US" altLang="zh-TW" dirty="0"/>
              <a:t>cv2.Laplacian(</a:t>
            </a:r>
            <a:r>
              <a:rPr lang="en-US" altLang="zh-TW" dirty="0" err="1"/>
              <a:t>img</a:t>
            </a:r>
            <a:r>
              <a:rPr lang="en-US" altLang="zh-TW" dirty="0"/>
              <a:t>, cv2.CV_64F)</a:t>
            </a:r>
          </a:p>
          <a:p>
            <a:r>
              <a:rPr lang="zh-TW" altLang="en-US" dirty="0"/>
              <a:t>先輸出為</a:t>
            </a:r>
            <a:r>
              <a:rPr lang="en-US" altLang="zh-TW" dirty="0"/>
              <a:t>64bit</a:t>
            </a:r>
            <a:r>
              <a:rPr lang="zh-TW" altLang="en-US" dirty="0"/>
              <a:t>，再取絕對值轉為</a:t>
            </a:r>
            <a:r>
              <a:rPr lang="en-US" altLang="zh-TW" dirty="0"/>
              <a:t>8bit</a:t>
            </a:r>
          </a:p>
          <a:p>
            <a:pPr lvl="1"/>
            <a:r>
              <a:rPr lang="en-US" altLang="zh-TW" dirty="0" smtClean="0"/>
              <a:t>np.uint8(</a:t>
            </a:r>
            <a:r>
              <a:rPr lang="en-US" altLang="zh-TW" dirty="0" err="1" smtClean="0"/>
              <a:t>np.absolute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3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Sobel</a:t>
            </a:r>
            <a:r>
              <a:rPr lang="zh-TW" altLang="en-US" sz="4400" dirty="0" smtClean="0"/>
              <a:t> 邊緣檢測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cv2.Sobel(</a:t>
            </a:r>
            <a:r>
              <a:rPr lang="en-US" altLang="zh-TW" dirty="0" err="1"/>
              <a:t>img</a:t>
            </a:r>
            <a:r>
              <a:rPr lang="en-US" altLang="zh-TW" dirty="0"/>
              <a:t>, </a:t>
            </a:r>
            <a:r>
              <a:rPr lang="en-US" altLang="zh-TW" dirty="0" err="1"/>
              <a:t>ddepth</a:t>
            </a:r>
            <a:r>
              <a:rPr lang="en-US" altLang="zh-TW" dirty="0"/>
              <a:t>, dx, </a:t>
            </a:r>
            <a:r>
              <a:rPr lang="en-US" altLang="zh-TW" dirty="0" err="1"/>
              <a:t>dy</a:t>
            </a:r>
            <a:r>
              <a:rPr lang="en-US" altLang="zh-TW" dirty="0"/>
              <a:t>, </a:t>
            </a:r>
            <a:r>
              <a:rPr lang="en-US" altLang="zh-TW" dirty="0" err="1"/>
              <a:t>ksize</a:t>
            </a:r>
            <a:r>
              <a:rPr lang="en-US" altLang="zh-TW" dirty="0"/>
              <a:t>, scale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有六個輸入參數</a:t>
            </a:r>
            <a:endParaRPr lang="en-US" altLang="zh-TW" dirty="0" smtClean="0"/>
          </a:p>
          <a:p>
            <a:pPr lvl="2"/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影像物件</a:t>
            </a:r>
            <a:endParaRPr lang="en-US" altLang="zh-TW" dirty="0" smtClean="0"/>
          </a:p>
          <a:p>
            <a:pPr lvl="2"/>
            <a:r>
              <a:rPr lang="en-US" altLang="zh-TW" dirty="0" err="1"/>
              <a:t>ddepth</a:t>
            </a:r>
            <a:r>
              <a:rPr lang="en-US" altLang="zh-TW" dirty="0"/>
              <a:t> </a:t>
            </a:r>
            <a:r>
              <a:rPr lang="zh-TW" altLang="en-US" dirty="0"/>
              <a:t>影像深度，設定 </a:t>
            </a:r>
            <a:r>
              <a:rPr lang="en-US" altLang="zh-TW" dirty="0"/>
              <a:t>-1 </a:t>
            </a:r>
            <a:r>
              <a:rPr lang="zh-TW" altLang="en-US" dirty="0"/>
              <a:t>表示使用圖片原本影像</a:t>
            </a:r>
            <a:r>
              <a:rPr lang="zh-TW" altLang="en-US" dirty="0" smtClean="0"/>
              <a:t>深度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dx </a:t>
            </a:r>
            <a:r>
              <a:rPr lang="zh-TW" altLang="en-US" dirty="0">
                <a:solidFill>
                  <a:srgbClr val="C00000"/>
                </a:solidFill>
              </a:rPr>
              <a:t>針對 </a:t>
            </a:r>
            <a:r>
              <a:rPr lang="en-US" altLang="zh-TW" dirty="0">
                <a:solidFill>
                  <a:srgbClr val="C00000"/>
                </a:solidFill>
              </a:rPr>
              <a:t>x </a:t>
            </a:r>
            <a:r>
              <a:rPr lang="zh-TW" altLang="en-US" dirty="0">
                <a:solidFill>
                  <a:srgbClr val="C00000"/>
                </a:solidFill>
              </a:rPr>
              <a:t>軸抓取</a:t>
            </a:r>
            <a:r>
              <a:rPr lang="zh-TW" altLang="en-US" dirty="0" smtClean="0">
                <a:solidFill>
                  <a:srgbClr val="C00000"/>
                </a:solidFill>
              </a:rPr>
              <a:t>邊緣，設定為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或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dy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C00000"/>
                </a:solidFill>
              </a:rPr>
              <a:t>針對 </a:t>
            </a:r>
            <a:r>
              <a:rPr lang="en-US" altLang="zh-TW" dirty="0">
                <a:solidFill>
                  <a:srgbClr val="C00000"/>
                </a:solidFill>
              </a:rPr>
              <a:t>y </a:t>
            </a:r>
            <a:r>
              <a:rPr lang="zh-TW" altLang="en-US" dirty="0">
                <a:solidFill>
                  <a:srgbClr val="C00000"/>
                </a:solidFill>
              </a:rPr>
              <a:t>軸抓取</a:t>
            </a:r>
            <a:r>
              <a:rPr lang="zh-TW" altLang="en-US" dirty="0" smtClean="0">
                <a:solidFill>
                  <a:srgbClr val="C00000"/>
                </a:solidFill>
              </a:rPr>
              <a:t>邊緣</a:t>
            </a:r>
            <a:r>
              <a:rPr lang="zh-TW" altLang="en-US" dirty="0">
                <a:solidFill>
                  <a:srgbClr val="C00000"/>
                </a:solidFill>
              </a:rPr>
              <a:t>，設定為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或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</a:p>
          <a:p>
            <a:pPr lvl="2"/>
            <a:r>
              <a:rPr lang="en-US" altLang="zh-TW" dirty="0" err="1" smtClean="0">
                <a:solidFill>
                  <a:schemeClr val="accent4">
                    <a:lumMod val="50000"/>
                  </a:schemeClr>
                </a:solidFill>
              </a:rPr>
              <a:t>ksize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運算區域大小，預設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1 (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必須是正奇數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scale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縮放比例常數，預設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1 (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必須是正奇數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OpenCV</a:t>
            </a:r>
            <a:r>
              <a:rPr lang="zh-TW" altLang="en-US" sz="4400" dirty="0"/>
              <a:t> </a:t>
            </a:r>
            <a:r>
              <a:rPr lang="en-US" altLang="zh-TW" sz="4400" dirty="0"/>
              <a:t>Sobel</a:t>
            </a:r>
            <a:r>
              <a:rPr lang="zh-TW" altLang="en-US" sz="4400" dirty="0"/>
              <a:t> 邊緣檢測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可以單獨針對</a:t>
            </a:r>
            <a:r>
              <a:rPr lang="en-US" altLang="zh-TW" dirty="0"/>
              <a:t>X</a:t>
            </a:r>
            <a:r>
              <a:rPr lang="zh-TW" altLang="en-US" dirty="0"/>
              <a:t>軸、</a:t>
            </a:r>
            <a:r>
              <a:rPr lang="en-US" altLang="zh-TW" dirty="0"/>
              <a:t>Y</a:t>
            </a:r>
            <a:r>
              <a:rPr lang="zh-TW" altLang="en-US" dirty="0"/>
              <a:t>軸或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軸抓取其</a:t>
            </a:r>
            <a:r>
              <a:rPr lang="zh-TW" altLang="en-US" dirty="0" smtClean="0"/>
              <a:t>邊緣</a:t>
            </a:r>
            <a:endParaRPr lang="en-US" altLang="zh-TW" dirty="0" smtClean="0"/>
          </a:p>
          <a:p>
            <a:pPr lvl="1"/>
            <a:r>
              <a:rPr lang="en-US" altLang="zh-TW" dirty="0"/>
              <a:t>cv2.Sobel(image, cv2.CV_64F, 1, 0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cv2.Sobel(image, cv2.CV_64F, 0, 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cv2.Sobel(image, cv2.CV_64F, </a:t>
            </a:r>
            <a:r>
              <a:rPr lang="en-US" altLang="zh-TW" dirty="0" smtClean="0"/>
              <a:t>1,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也需要</a:t>
            </a:r>
            <a:r>
              <a:rPr lang="zh-TW" altLang="en-US" dirty="0"/>
              <a:t>先輸出為</a:t>
            </a:r>
            <a:r>
              <a:rPr lang="en-US" altLang="zh-TW" dirty="0"/>
              <a:t>64bit</a:t>
            </a:r>
            <a:r>
              <a:rPr lang="zh-TW" altLang="en-US" dirty="0"/>
              <a:t>，再取絕對值轉為</a:t>
            </a:r>
            <a:r>
              <a:rPr lang="en-US" altLang="zh-TW" dirty="0"/>
              <a:t>8bit</a:t>
            </a:r>
          </a:p>
          <a:p>
            <a:pPr lvl="1"/>
            <a:r>
              <a:rPr lang="en-US" altLang="zh-TW" dirty="0" smtClean="0"/>
              <a:t>np.uint8(</a:t>
            </a:r>
            <a:r>
              <a:rPr lang="en-US" altLang="zh-TW" dirty="0" err="1" smtClean="0"/>
              <a:t>np.absolute</a:t>
            </a:r>
            <a:r>
              <a:rPr lang="en-US" altLang="zh-TW" dirty="0" smtClean="0"/>
              <a:t>(</a:t>
            </a:r>
            <a:r>
              <a:rPr lang="en-US" altLang="zh-TW" dirty="0" err="1"/>
              <a:t>img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6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1220</TotalTime>
  <Words>1595</Words>
  <Application>Microsoft Office PowerPoint</Application>
  <PresentationFormat>寬螢幕</PresentationFormat>
  <Paragraphs>192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Euphemia</vt:lpstr>
      <vt:lpstr>Microsoft JhengHei UI</vt:lpstr>
      <vt:lpstr>Arial</vt:lpstr>
      <vt:lpstr>Wingdings</vt:lpstr>
      <vt:lpstr>數學 16x9</vt:lpstr>
      <vt:lpstr>多媒體程式設計 影像資料處理</vt:lpstr>
      <vt:lpstr>物件偵測</vt:lpstr>
      <vt:lpstr>邊緣檢測</vt:lpstr>
      <vt:lpstr>OpenCV邊緣檢測</vt:lpstr>
      <vt:lpstr>OpenCV Laplacian邊緣檢測</vt:lpstr>
      <vt:lpstr>OpenCV Laplacian邊緣檢測</vt:lpstr>
      <vt:lpstr>OpenCV Laplacian邊緣檢測</vt:lpstr>
      <vt:lpstr>OpenCV Sobel 邊緣檢測</vt:lpstr>
      <vt:lpstr>OpenCV Sobel 邊緣檢測</vt:lpstr>
      <vt:lpstr>OpenCV Canny 邊緣檢測</vt:lpstr>
      <vt:lpstr>OpenCV 物件輪廓檢測</vt:lpstr>
      <vt:lpstr>OpenCV 物件輪廓檢測</vt:lpstr>
      <vt:lpstr>OpenCV 物件輪廓檢測</vt:lpstr>
      <vt:lpstr>OpenCV 物件輪廓檢測</vt:lpstr>
      <vt:lpstr>物件辨識</vt:lpstr>
      <vt:lpstr>物件辨識例子</vt:lpstr>
      <vt:lpstr>OpenCV人臉偵測 </vt:lpstr>
      <vt:lpstr>OpenCV人臉偵測 </vt:lpstr>
      <vt:lpstr>OpenCV人臉偵測 </vt:lpstr>
      <vt:lpstr>OpenCV 各種物件偵測模型</vt:lpstr>
      <vt:lpstr>OpenCV人臉辨識</vt:lpstr>
      <vt:lpstr>OpenCV人臉辨識</vt:lpstr>
      <vt:lpstr>OpenCV人臉辨識實作</vt:lpstr>
      <vt:lpstr>OpenCV人臉辨識實作</vt:lpstr>
      <vt:lpstr>OpenCV人臉辨識實作</vt:lpstr>
      <vt:lpstr>練習/作業二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影像資料處理</dc:title>
  <dc:creator>Windows 使用者</dc:creator>
  <cp:lastModifiedBy>Windows 使用者</cp:lastModifiedBy>
  <cp:revision>125</cp:revision>
  <dcterms:created xsi:type="dcterms:W3CDTF">2023-05-13T14:49:27Z</dcterms:created>
  <dcterms:modified xsi:type="dcterms:W3CDTF">2023-05-16T16:14:06Z</dcterms:modified>
</cp:coreProperties>
</file>