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3" r:id="rId5"/>
    <p:sldId id="261" r:id="rId6"/>
    <p:sldId id="262" r:id="rId7"/>
    <p:sldId id="264" r:id="rId8"/>
    <p:sldId id="265" r:id="rId9"/>
    <p:sldId id="267" r:id="rId10"/>
    <p:sldId id="258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6" r:id="rId19"/>
    <p:sldId id="275" r:id="rId20"/>
    <p:sldId id="277" r:id="rId21"/>
    <p:sldId id="281" r:id="rId22"/>
    <p:sldId id="278" r:id="rId23"/>
    <p:sldId id="279" r:id="rId24"/>
    <p:sldId id="280" r:id="rId25"/>
    <p:sldId id="282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D75904-0F19-4318-9E3F-B2CDC647419D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1CC6FF7-9D47-4EB6-8D57-C94AB752741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4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D75904-0F19-4318-9E3F-B2CDC647419D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1CC6FF7-9D47-4EB6-8D57-C94AB7527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4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D75904-0F19-4318-9E3F-B2CDC647419D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1CC6FF7-9D47-4EB6-8D57-C94AB7527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8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D75904-0F19-4318-9E3F-B2CDC647419D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1CC6FF7-9D47-4EB6-8D57-C94AB752741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9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D75904-0F19-4318-9E3F-B2CDC647419D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1CC6FF7-9D47-4EB6-8D57-C94AB752741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8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D75904-0F19-4318-9E3F-B2CDC647419D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1CC6FF7-9D47-4EB6-8D57-C94AB752741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8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D75904-0F19-4318-9E3F-B2CDC647419D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1CC6FF7-9D47-4EB6-8D57-C94AB7527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49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D75904-0F19-4318-9E3F-B2CDC647419D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41CC6FF7-9D47-4EB6-8D57-C94AB7527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5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D75904-0F19-4318-9E3F-B2CDC647419D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1CC6FF7-9D47-4EB6-8D57-C94AB7527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1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D75904-0F19-4318-9E3F-B2CDC647419D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1CC6FF7-9D47-4EB6-8D57-C94AB7527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D75904-0F19-4318-9E3F-B2CDC647419D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1CC6FF7-9D47-4EB6-8D57-C94AB752741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5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DD75904-0F19-4318-9E3F-B2CDC647419D}" type="datetimeFigureOut">
              <a:rPr lang="zh-TW" altLang="en-US" smtClean="0"/>
              <a:t>2023/5/19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1CC6FF7-9D47-4EB6-8D57-C94AB75274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57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 smtClean="0"/>
              <a:t>音訊資料處理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071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音訊特徵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在一個特定音框內，我們可以觀察到的三個主要聲音特徵可說明如下： 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音量</a:t>
            </a:r>
            <a:r>
              <a:rPr lang="zh-TW" altLang="en-US" sz="2800" dirty="0"/>
              <a:t>（</a:t>
            </a:r>
            <a:r>
              <a:rPr lang="en-US" altLang="zh-TW" sz="2800" dirty="0"/>
              <a:t>Volume</a:t>
            </a:r>
            <a:r>
              <a:rPr lang="zh-TW" altLang="en-US" sz="2800" dirty="0"/>
              <a:t>）：代表</a:t>
            </a:r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</a:rPr>
              <a:t>聲音的大小</a:t>
            </a:r>
            <a:r>
              <a:rPr lang="zh-TW" altLang="en-US" sz="2800" dirty="0"/>
              <a:t>，可由聲音訊號的</a:t>
            </a:r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</a:rPr>
              <a:t>震幅</a:t>
            </a:r>
            <a:r>
              <a:rPr lang="zh-TW" altLang="en-US" sz="2800" dirty="0"/>
              <a:t>來類比，又稱為能量（</a:t>
            </a:r>
            <a:r>
              <a:rPr lang="en-US" altLang="zh-TW" sz="2800" dirty="0"/>
              <a:t>Energy</a:t>
            </a:r>
            <a:r>
              <a:rPr lang="zh-TW" altLang="en-US" sz="2800" dirty="0"/>
              <a:t>）或強度（</a:t>
            </a:r>
            <a:r>
              <a:rPr lang="en-US" altLang="zh-TW" sz="2800" dirty="0"/>
              <a:t>Intensity</a:t>
            </a:r>
            <a:r>
              <a:rPr lang="zh-TW" altLang="en-US" sz="2800" dirty="0"/>
              <a:t>）等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音高</a:t>
            </a:r>
            <a:r>
              <a:rPr lang="zh-TW" altLang="en-US" sz="2800" dirty="0"/>
              <a:t>（</a:t>
            </a:r>
            <a:r>
              <a:rPr lang="en-US" altLang="zh-TW" sz="2800" dirty="0"/>
              <a:t>Pitch</a:t>
            </a:r>
            <a:r>
              <a:rPr lang="zh-TW" altLang="en-US" sz="2800" dirty="0"/>
              <a:t>）：代表</a:t>
            </a:r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</a:rPr>
              <a:t>聲音的高低</a:t>
            </a:r>
            <a:r>
              <a:rPr lang="zh-TW" altLang="en-US" sz="2800" dirty="0"/>
              <a:t>，可由</a:t>
            </a:r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</a:rPr>
              <a:t>基本頻率</a:t>
            </a:r>
            <a:r>
              <a:rPr lang="zh-TW" altLang="en-US" sz="2800" dirty="0"/>
              <a:t>（</a:t>
            </a:r>
            <a:r>
              <a:rPr lang="en-US" altLang="zh-TW" sz="2800" dirty="0"/>
              <a:t>Fundamental Frequency</a:t>
            </a:r>
            <a:r>
              <a:rPr lang="zh-TW" altLang="en-US" sz="2800" dirty="0"/>
              <a:t>）來類比，這是基本週期（</a:t>
            </a:r>
            <a:r>
              <a:rPr lang="en-US" altLang="zh-TW" sz="2800" dirty="0"/>
              <a:t>Fundamental Period</a:t>
            </a:r>
            <a:r>
              <a:rPr lang="zh-TW" altLang="en-US" sz="2800" dirty="0"/>
              <a:t>）的倒數。 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音色</a:t>
            </a:r>
            <a:r>
              <a:rPr lang="zh-TW" altLang="en-US" sz="2800" dirty="0"/>
              <a:t>（</a:t>
            </a:r>
            <a:r>
              <a:rPr lang="en-US" altLang="zh-TW" sz="2800" dirty="0"/>
              <a:t>Timbre</a:t>
            </a:r>
            <a:r>
              <a:rPr lang="zh-TW" altLang="en-US" sz="2800" dirty="0"/>
              <a:t>）：代表</a:t>
            </a:r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</a:rPr>
              <a:t>聲音的內容</a:t>
            </a:r>
            <a:r>
              <a:rPr lang="zh-TW" altLang="en-US" sz="2800" dirty="0"/>
              <a:t>（例如英文的母音），可由</a:t>
            </a:r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</a:rPr>
              <a:t>每一個波形在一個基本週期的變化</a:t>
            </a:r>
            <a:r>
              <a:rPr lang="zh-TW" altLang="en-US" sz="2800" dirty="0"/>
              <a:t>來類比。 </a:t>
            </a:r>
          </a:p>
        </p:txBody>
      </p:sp>
    </p:spTree>
    <p:extLst>
      <p:ext uri="{BB962C8B-B14F-4D97-AF65-F5344CB8AC3E}">
        <p14:creationId xmlns:p14="http://schemas.microsoft.com/office/powerpoint/2010/main" val="35779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</a:t>
            </a:r>
            <a:r>
              <a:rPr lang="zh-TW" altLang="en-US" sz="4400" dirty="0" smtClean="0"/>
              <a:t>讀取音訊檔案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基本</a:t>
            </a:r>
            <a:r>
              <a:rPr lang="zh-TW" altLang="en-US" dirty="0"/>
              <a:t>開檔讀檔</a:t>
            </a:r>
            <a:r>
              <a:rPr lang="en-US" altLang="zh-TW" dirty="0" smtClean="0"/>
              <a:t>Read</a:t>
            </a:r>
          </a:p>
          <a:p>
            <a:pPr lvl="1"/>
            <a:r>
              <a:rPr lang="zh-TW" altLang="en-US" dirty="0"/>
              <a:t>無視音訊</a:t>
            </a:r>
            <a:r>
              <a:rPr lang="zh-TW" altLang="en-US" dirty="0" smtClean="0"/>
              <a:t>格式，讀進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為</a:t>
            </a:r>
            <a:r>
              <a:rPr lang="en-US" altLang="zh-TW" dirty="0" smtClean="0"/>
              <a:t>bytes</a:t>
            </a:r>
            <a:r>
              <a:rPr lang="zh-TW" altLang="en-US" dirty="0" smtClean="0"/>
              <a:t>的形式</a:t>
            </a:r>
            <a:endParaRPr lang="en-US" altLang="zh-TW" dirty="0" smtClean="0"/>
          </a:p>
          <a:p>
            <a:r>
              <a:rPr lang="en-US" altLang="zh-TW" dirty="0" smtClean="0"/>
              <a:t>WAVE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 內建讀取寫入</a:t>
            </a:r>
            <a:r>
              <a:rPr lang="en-US" altLang="zh-TW" dirty="0" smtClean="0"/>
              <a:t>wav</a:t>
            </a:r>
            <a:r>
              <a:rPr lang="zh-TW" altLang="en-US" dirty="0" smtClean="0"/>
              <a:t>格式音訊的模組</a:t>
            </a:r>
            <a:endParaRPr lang="en-US" altLang="zh-TW" dirty="0" smtClean="0"/>
          </a:p>
          <a:p>
            <a:r>
              <a:rPr lang="en-US" altLang="zh-TW" dirty="0" err="1" smtClean="0"/>
              <a:t>pydub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提供簡單的音訊操作套件，可支援各種音訊格式</a:t>
            </a:r>
            <a:endParaRPr lang="en-US" altLang="zh-TW" dirty="0" smtClean="0"/>
          </a:p>
          <a:p>
            <a:r>
              <a:rPr lang="en-US" altLang="zh-TW" dirty="0" err="1" smtClean="0"/>
              <a:t>Scipy</a:t>
            </a:r>
            <a:endParaRPr lang="en-US" altLang="zh-TW" dirty="0" smtClean="0"/>
          </a:p>
          <a:p>
            <a:pPr lvl="1"/>
            <a:r>
              <a:rPr lang="zh-TW" altLang="en-US" dirty="0"/>
              <a:t>數據分析常用</a:t>
            </a:r>
            <a:r>
              <a:rPr lang="zh-TW" altLang="en-US" dirty="0" smtClean="0"/>
              <a:t>套件，可以</a:t>
            </a:r>
            <a:r>
              <a:rPr lang="zh-TW" altLang="en-US" dirty="0"/>
              <a:t>對數位</a:t>
            </a:r>
            <a:r>
              <a:rPr lang="zh-TW" altLang="en-US" dirty="0" smtClean="0"/>
              <a:t>訊號做處理和提供分析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3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WAVE</a:t>
            </a:r>
            <a:r>
              <a:rPr lang="zh-TW" altLang="en-US" sz="4400" dirty="0" smtClean="0"/>
              <a:t>模組讀取</a:t>
            </a:r>
            <a:r>
              <a:rPr lang="zh-TW" altLang="en-US" sz="4400" dirty="0"/>
              <a:t>音訊檔案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載入模組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Import wave</a:t>
            </a:r>
          </a:p>
          <a:p>
            <a:r>
              <a:rPr lang="en-US" altLang="zh-TW" dirty="0" err="1" smtClean="0"/>
              <a:t>wave.open</a:t>
            </a:r>
            <a:r>
              <a:rPr lang="en-US" altLang="zh-TW" dirty="0" smtClean="0"/>
              <a:t>(file</a:t>
            </a:r>
            <a:r>
              <a:rPr lang="en-US" altLang="zh-TW" dirty="0"/>
              <a:t>, mode=None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file </a:t>
            </a:r>
            <a:r>
              <a:rPr lang="en-US" altLang="zh-TW" dirty="0" smtClean="0">
                <a:sym typeface="Wingdings" panose="05000000000000000000" pitchFamily="2" charset="2"/>
              </a:rPr>
              <a:t> wav</a:t>
            </a:r>
            <a:r>
              <a:rPr lang="zh-TW" altLang="en-US" dirty="0" smtClean="0">
                <a:sym typeface="Wingdings" panose="05000000000000000000" pitchFamily="2" charset="2"/>
              </a:rPr>
              <a:t>音訊檔案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m</a:t>
            </a:r>
            <a:r>
              <a:rPr lang="en-US" altLang="zh-TW" dirty="0" smtClean="0">
                <a:sym typeface="Wingdings" panose="05000000000000000000" pitchFamily="2" charset="2"/>
              </a:rPr>
              <a:t>ode  ‘</a:t>
            </a:r>
            <a:r>
              <a:rPr lang="en-US" altLang="zh-TW" dirty="0" err="1" smtClean="0">
                <a:sym typeface="Wingdings" panose="05000000000000000000" pitchFamily="2" charset="2"/>
              </a:rPr>
              <a:t>rb</a:t>
            </a:r>
            <a:r>
              <a:rPr lang="en-US" altLang="zh-TW" dirty="0" smtClean="0">
                <a:sym typeface="Wingdings" panose="05000000000000000000" pitchFamily="2" charset="2"/>
              </a:rPr>
              <a:t>’ </a:t>
            </a:r>
            <a:r>
              <a:rPr lang="zh-TW" altLang="en-US" dirty="0" smtClean="0">
                <a:sym typeface="Wingdings" panose="05000000000000000000" pitchFamily="2" charset="2"/>
              </a:rPr>
              <a:t>讀取模式</a:t>
            </a:r>
            <a:r>
              <a:rPr lang="en-US" altLang="zh-TW" dirty="0" smtClean="0">
                <a:sym typeface="Wingdings" panose="05000000000000000000" pitchFamily="2" charset="2"/>
              </a:rPr>
              <a:t>, ‘</a:t>
            </a:r>
            <a:r>
              <a:rPr lang="en-US" altLang="zh-TW" dirty="0" err="1" smtClean="0">
                <a:sym typeface="Wingdings" panose="05000000000000000000" pitchFamily="2" charset="2"/>
              </a:rPr>
              <a:t>wb</a:t>
            </a:r>
            <a:r>
              <a:rPr lang="en-US" altLang="zh-TW" dirty="0" smtClean="0">
                <a:sym typeface="Wingdings" panose="05000000000000000000" pitchFamily="2" charset="2"/>
              </a:rPr>
              <a:t>’ </a:t>
            </a:r>
            <a:r>
              <a:rPr lang="zh-TW" altLang="en-US" dirty="0" smtClean="0">
                <a:sym typeface="Wingdings" panose="05000000000000000000" pitchFamily="2" charset="2"/>
              </a:rPr>
              <a:t>寫入模式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zh-TW" altLang="en-US" dirty="0" smtClean="0"/>
              <a:t>宣告讀取物件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wavobj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wave.open</a:t>
            </a:r>
            <a:r>
              <a:rPr lang="en-US" altLang="zh-TW" dirty="0" smtClean="0"/>
              <a:t>(filename, </a:t>
            </a:r>
            <a:r>
              <a:rPr lang="en-US" altLang="zh-TW" dirty="0"/>
              <a:t>"</a:t>
            </a:r>
            <a:r>
              <a:rPr lang="en-US" altLang="zh-TW" dirty="0" err="1"/>
              <a:t>rb</a:t>
            </a:r>
            <a:r>
              <a:rPr lang="en-US" altLang="zh-TW" dirty="0" smtClean="0"/>
              <a:t>")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67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WAVE</a:t>
            </a:r>
            <a:r>
              <a:rPr lang="zh-TW" altLang="en-US" sz="4400" dirty="0"/>
              <a:t>模組讀取音訊檔案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10029579" cy="4572000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取得</a:t>
            </a:r>
            <a:r>
              <a:rPr lang="en-US" altLang="zh-TW" dirty="0" smtClean="0"/>
              <a:t>wav</a:t>
            </a:r>
            <a:r>
              <a:rPr lang="zh-TW" altLang="en-US" dirty="0" smtClean="0"/>
              <a:t>檔案格式資訊參數</a:t>
            </a:r>
          </a:p>
          <a:p>
            <a:pPr lvl="1"/>
            <a:r>
              <a:rPr lang="en-US" altLang="zh-TW" dirty="0" err="1" smtClean="0"/>
              <a:t>params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wavobj.getparams</a:t>
            </a:r>
            <a:r>
              <a:rPr lang="en-US" altLang="zh-TW" dirty="0" smtClean="0"/>
              <a:t>()</a:t>
            </a:r>
          </a:p>
          <a:p>
            <a:pPr lvl="1"/>
            <a:r>
              <a:rPr lang="zh-TW" altLang="en-US" dirty="0" smtClean="0"/>
              <a:t>返回一個</a:t>
            </a:r>
            <a:r>
              <a:rPr lang="en-US" altLang="zh-TW" dirty="0"/>
              <a:t>tuple(</a:t>
            </a:r>
            <a:r>
              <a:rPr lang="en-US" altLang="zh-TW" dirty="0" err="1"/>
              <a:t>nchannels</a:t>
            </a:r>
            <a:r>
              <a:rPr lang="en-US" altLang="zh-TW" dirty="0"/>
              <a:t>, </a:t>
            </a:r>
            <a:r>
              <a:rPr lang="en-US" altLang="zh-TW" dirty="0" err="1"/>
              <a:t>sampwidth</a:t>
            </a:r>
            <a:r>
              <a:rPr lang="en-US" altLang="zh-TW" dirty="0"/>
              <a:t>, framerate, </a:t>
            </a:r>
            <a:r>
              <a:rPr lang="en-US" altLang="zh-TW" dirty="0" err="1"/>
              <a:t>nframes</a:t>
            </a:r>
            <a:r>
              <a:rPr lang="en-US" altLang="zh-TW" dirty="0"/>
              <a:t>, </a:t>
            </a:r>
            <a:r>
              <a:rPr lang="en-US" altLang="zh-TW" dirty="0" err="1"/>
              <a:t>comptype</a:t>
            </a:r>
            <a:r>
              <a:rPr lang="en-US" altLang="zh-TW" dirty="0"/>
              <a:t>, </a:t>
            </a:r>
            <a:r>
              <a:rPr lang="en-US" altLang="zh-TW" dirty="0" err="1"/>
              <a:t>compname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/>
              <a:t>依照</a:t>
            </a:r>
            <a:r>
              <a:rPr lang="en-US" altLang="zh-TW" dirty="0"/>
              <a:t>wav</a:t>
            </a:r>
            <a:r>
              <a:rPr lang="zh-TW" altLang="en-US" dirty="0"/>
              <a:t>格式標頭檔定義</a:t>
            </a:r>
            <a:endParaRPr lang="en-US" altLang="zh-TW" dirty="0"/>
          </a:p>
          <a:p>
            <a:pPr lvl="1"/>
            <a:r>
              <a:rPr lang="en-US" altLang="zh-TW" dirty="0" err="1"/>
              <a:t>nchannels</a:t>
            </a:r>
            <a:r>
              <a:rPr lang="en-US" altLang="zh-TW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聲道</a:t>
            </a:r>
            <a:endParaRPr lang="en-US" altLang="zh-TW" dirty="0"/>
          </a:p>
          <a:p>
            <a:pPr lvl="1"/>
            <a:r>
              <a:rPr lang="en-US" altLang="zh-TW" dirty="0" err="1"/>
              <a:t>sampwidth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取樣</a:t>
            </a:r>
            <a:r>
              <a:rPr lang="zh-TW" altLang="en-US" dirty="0" smtClean="0">
                <a:sym typeface="Wingdings" panose="05000000000000000000" pitchFamily="2" charset="2"/>
              </a:rPr>
              <a:t>長度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位元深度</a:t>
            </a:r>
            <a:r>
              <a:rPr lang="en-US" altLang="zh-TW" dirty="0" smtClean="0">
                <a:sym typeface="Wingdings" panose="05000000000000000000" pitchFamily="2" charset="2"/>
              </a:rPr>
              <a:t>/8)</a:t>
            </a:r>
            <a:endParaRPr lang="en-US" altLang="zh-TW" dirty="0"/>
          </a:p>
          <a:p>
            <a:pPr lvl="1"/>
            <a:r>
              <a:rPr lang="en-US" altLang="zh-TW" dirty="0" smtClean="0"/>
              <a:t>framerate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取樣率</a:t>
            </a:r>
            <a:endParaRPr lang="en-US" altLang="zh-TW" dirty="0"/>
          </a:p>
          <a:p>
            <a:pPr lvl="1"/>
            <a:r>
              <a:rPr lang="en-US" altLang="zh-TW" dirty="0" err="1"/>
              <a:t>n</a:t>
            </a:r>
            <a:r>
              <a:rPr lang="en-US" altLang="zh-TW" dirty="0" err="1" smtClean="0"/>
              <a:t>frames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音訊總</a:t>
            </a:r>
            <a:r>
              <a:rPr lang="zh-TW" altLang="en-US" dirty="0">
                <a:sym typeface="Wingdings" panose="05000000000000000000" pitchFamily="2" charset="2"/>
              </a:rPr>
              <a:t>取樣</a:t>
            </a:r>
            <a:r>
              <a:rPr lang="zh-TW" altLang="en-US" dirty="0" smtClean="0">
                <a:sym typeface="Wingdings" panose="05000000000000000000" pitchFamily="2" charset="2"/>
              </a:rPr>
              <a:t>數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 smtClean="0">
                <a:sym typeface="Wingdings" panose="05000000000000000000" pitchFamily="2" charset="2"/>
              </a:rPr>
              <a:t>長度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  <a:endParaRPr lang="en-US" altLang="zh-TW" dirty="0"/>
          </a:p>
          <a:p>
            <a:pPr lvl="1"/>
            <a:r>
              <a:rPr lang="en-US" altLang="zh-TW" dirty="0" err="1" smtClean="0"/>
              <a:t>comptype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返回</a:t>
            </a:r>
            <a:r>
              <a:rPr lang="zh-TW" altLang="en-US" dirty="0">
                <a:sym typeface="Wingdings" panose="05000000000000000000" pitchFamily="2" charset="2"/>
              </a:rPr>
              <a:t>壓縮類型</a:t>
            </a:r>
            <a:r>
              <a:rPr lang="zh-TW" altLang="en-US" dirty="0" smtClean="0">
                <a:sym typeface="Wingdings" panose="05000000000000000000" pitchFamily="2" charset="2"/>
              </a:rPr>
              <a:t>（只有 </a:t>
            </a:r>
            <a:r>
              <a:rPr lang="en-US" altLang="zh-TW" dirty="0">
                <a:sym typeface="Wingdings" panose="05000000000000000000" pitchFamily="2" charset="2"/>
              </a:rPr>
              <a:t>'NONE' </a:t>
            </a:r>
            <a:r>
              <a:rPr lang="zh-TW" altLang="en-US" dirty="0">
                <a:sym typeface="Wingdings" panose="05000000000000000000" pitchFamily="2" charset="2"/>
              </a:rPr>
              <a:t>類型）</a:t>
            </a:r>
            <a:endParaRPr lang="en-US" altLang="zh-TW" dirty="0"/>
          </a:p>
          <a:p>
            <a:pPr lvl="1"/>
            <a:r>
              <a:rPr lang="en-US" altLang="zh-TW" dirty="0" err="1" smtClean="0"/>
              <a:t>compname</a:t>
            </a:r>
            <a:r>
              <a:rPr lang="en-US" altLang="zh-TW" dirty="0" smtClean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跟壓縮類型一樣，用</a:t>
            </a:r>
            <a:r>
              <a:rPr lang="en-US" altLang="zh-TW" dirty="0" smtClean="0">
                <a:sym typeface="Wingdings" panose="05000000000000000000" pitchFamily="2" charset="2"/>
              </a:rPr>
              <a:t>'not </a:t>
            </a:r>
            <a:r>
              <a:rPr lang="en-US" altLang="zh-TW" dirty="0">
                <a:sym typeface="Wingdings" panose="05000000000000000000" pitchFamily="2" charset="2"/>
              </a:rPr>
              <a:t>compressed' </a:t>
            </a:r>
            <a:r>
              <a:rPr lang="zh-TW" altLang="en-US" dirty="0">
                <a:sym typeface="Wingdings" panose="05000000000000000000" pitchFamily="2" charset="2"/>
              </a:rPr>
              <a:t>代替 </a:t>
            </a:r>
            <a:r>
              <a:rPr lang="en-US" altLang="zh-TW" dirty="0">
                <a:sym typeface="Wingdings" panose="05000000000000000000" pitchFamily="2" charset="2"/>
              </a:rPr>
              <a:t>'NONE'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242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WAVE</a:t>
            </a:r>
            <a:r>
              <a:rPr lang="zh-TW" altLang="en-US" sz="4400" dirty="0"/>
              <a:t>模組讀取音訊檔案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取得音訊資料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wavobj.readframes</a:t>
            </a:r>
            <a:r>
              <a:rPr lang="en-US" altLang="zh-TW" sz="2800" dirty="0" smtClean="0"/>
              <a:t>(n)</a:t>
            </a:r>
          </a:p>
          <a:p>
            <a:pPr lvl="2"/>
            <a:r>
              <a:rPr lang="zh-TW" altLang="en-US" sz="2400" dirty="0" smtClean="0"/>
              <a:t>返回以</a:t>
            </a:r>
            <a:r>
              <a:rPr lang="en-US" altLang="zh-TW" sz="2400" dirty="0" smtClean="0"/>
              <a:t>bytes</a:t>
            </a:r>
            <a:r>
              <a:rPr lang="zh-TW" altLang="en-US" sz="2400" dirty="0" smtClean="0"/>
              <a:t>型態字串表示的</a:t>
            </a:r>
            <a:r>
              <a:rPr lang="en-US" altLang="zh-TW" sz="2400" dirty="0" smtClean="0"/>
              <a:t>n</a:t>
            </a:r>
            <a:r>
              <a:rPr lang="zh-TW" altLang="en-US" sz="2400" dirty="0" smtClean="0"/>
              <a:t>個取樣點資料</a:t>
            </a:r>
            <a:endParaRPr lang="en-US" altLang="zh-TW" sz="2400" dirty="0" smtClean="0"/>
          </a:p>
          <a:p>
            <a:r>
              <a:rPr lang="zh-TW" altLang="en-US" sz="3200" dirty="0"/>
              <a:t>轉</a:t>
            </a:r>
            <a:r>
              <a:rPr lang="zh-TW" altLang="en-US" sz="3200" dirty="0" smtClean="0"/>
              <a:t>成</a:t>
            </a:r>
            <a:r>
              <a:rPr lang="en-US" altLang="zh-TW" sz="3200" dirty="0" err="1" smtClean="0"/>
              <a:t>np.array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np.fromstring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bytesobj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dtype</a:t>
            </a:r>
            <a:r>
              <a:rPr lang="en-US" altLang="zh-TW" sz="2800" dirty="0" smtClean="0"/>
              <a:t>=</a:t>
            </a:r>
            <a:r>
              <a:rPr lang="en-US" altLang="zh-TW" sz="2800" dirty="0"/>
              <a:t>"int16</a:t>
            </a:r>
            <a:r>
              <a:rPr lang="en-US" altLang="zh-TW" sz="2800" dirty="0" smtClean="0"/>
              <a:t>")</a:t>
            </a:r>
            <a:endParaRPr lang="en-US" altLang="zh-TW" sz="2400" dirty="0" smtClean="0"/>
          </a:p>
          <a:p>
            <a:pPr lvl="1"/>
            <a:r>
              <a:rPr lang="en-US" altLang="zh-TW" sz="2800" dirty="0" err="1" smtClean="0"/>
              <a:t>np.frombuffer</a:t>
            </a:r>
            <a:r>
              <a:rPr lang="en-US" altLang="zh-TW" sz="2800" dirty="0" smtClean="0"/>
              <a:t>(</a:t>
            </a:r>
            <a:r>
              <a:rPr lang="en-US" altLang="zh-TW" sz="2800" dirty="0" err="1"/>
              <a:t>bytesobj</a:t>
            </a:r>
            <a:r>
              <a:rPr lang="en-US" altLang="zh-TW" sz="2800" dirty="0" smtClean="0"/>
              <a:t>, </a:t>
            </a:r>
            <a:r>
              <a:rPr lang="en-US" altLang="zh-TW" sz="2800" dirty="0" err="1"/>
              <a:t>dtype</a:t>
            </a:r>
            <a:r>
              <a:rPr lang="en-US" altLang="zh-TW" sz="2800" dirty="0"/>
              <a:t> ="int16")</a:t>
            </a:r>
            <a:endParaRPr lang="en-US" altLang="zh-TW" sz="2800" dirty="0" smtClean="0"/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071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WAVE</a:t>
            </a:r>
            <a:r>
              <a:rPr lang="zh-TW" altLang="en-US" sz="4400" dirty="0" smtClean="0"/>
              <a:t>模組寫入音訊</a:t>
            </a:r>
            <a:r>
              <a:rPr lang="zh-TW" altLang="en-US" sz="4400" dirty="0"/>
              <a:t>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宣告寫入物件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wavobj</a:t>
            </a:r>
            <a:r>
              <a:rPr lang="en-US" altLang="zh-TW" dirty="0"/>
              <a:t> = </a:t>
            </a:r>
            <a:r>
              <a:rPr lang="en-US" altLang="zh-TW" dirty="0" err="1"/>
              <a:t>wave.open</a:t>
            </a:r>
            <a:r>
              <a:rPr lang="en-US" altLang="zh-TW" dirty="0"/>
              <a:t>(filename,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wb</a:t>
            </a:r>
            <a:r>
              <a:rPr lang="en-US" altLang="zh-TW" dirty="0" smtClean="0"/>
              <a:t>")</a:t>
            </a:r>
          </a:p>
          <a:p>
            <a:r>
              <a:rPr lang="zh-TW" altLang="en-US" dirty="0" smtClean="0"/>
              <a:t>設定</a:t>
            </a:r>
            <a:r>
              <a:rPr lang="zh-TW" altLang="en-US" dirty="0"/>
              <a:t>聲道數、</a:t>
            </a:r>
            <a:r>
              <a:rPr lang="en-US" altLang="zh-TW" dirty="0"/>
              <a:t>sample </a:t>
            </a:r>
            <a:r>
              <a:rPr lang="zh-TW" altLang="en-US" dirty="0"/>
              <a:t>大小</a:t>
            </a:r>
            <a:r>
              <a:rPr lang="en-US" altLang="zh-TW" dirty="0"/>
              <a:t>(byte) </a:t>
            </a:r>
            <a:r>
              <a:rPr lang="zh-TW" altLang="en-US" dirty="0"/>
              <a:t>和取樣頻率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wavobj.setnchannels</a:t>
            </a:r>
            <a:r>
              <a:rPr lang="en-US" altLang="zh-TW" dirty="0" smtClean="0"/>
              <a:t>(</a:t>
            </a:r>
            <a:r>
              <a:rPr lang="en-US" altLang="zh-TW" dirty="0" err="1"/>
              <a:t>nchannels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err="1" smtClean="0"/>
              <a:t>wavobj.setsampwidth</a:t>
            </a:r>
            <a:r>
              <a:rPr lang="en-US" altLang="zh-TW" dirty="0" smtClean="0"/>
              <a:t>(</a:t>
            </a:r>
            <a:r>
              <a:rPr lang="en-US" altLang="zh-TW" dirty="0" err="1"/>
              <a:t>sampwidth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err="1"/>
              <a:t>wavobj</a:t>
            </a:r>
            <a:r>
              <a:rPr lang="en-US" altLang="zh-TW" dirty="0" err="1" smtClean="0"/>
              <a:t>.setframerate</a:t>
            </a:r>
            <a:r>
              <a:rPr lang="en-US" altLang="zh-TW" dirty="0" smtClean="0"/>
              <a:t>(framerate)</a:t>
            </a:r>
          </a:p>
          <a:p>
            <a:r>
              <a:rPr lang="zh-TW" altLang="en-US" dirty="0" smtClean="0"/>
              <a:t>寫入聲音資訊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wavobj.writeframes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wave_data.tostring</a:t>
            </a:r>
            <a:r>
              <a:rPr lang="en-US" altLang="zh-TW" dirty="0"/>
              <a:t>())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29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Pydub</a:t>
            </a:r>
            <a:r>
              <a:rPr lang="zh-TW" altLang="en-US" sz="4400" dirty="0" smtClean="0"/>
              <a:t>套件讀取音訊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安裝套件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</a:t>
            </a:r>
            <a:r>
              <a:rPr lang="en-US" altLang="zh-TW" dirty="0" err="1" smtClean="0"/>
              <a:t>pydub</a:t>
            </a:r>
            <a:endParaRPr lang="en-US" altLang="zh-TW" dirty="0" smtClean="0"/>
          </a:p>
          <a:p>
            <a:r>
              <a:rPr lang="zh-TW" altLang="en-US" dirty="0" smtClean="0"/>
              <a:t>載入模組</a:t>
            </a:r>
            <a:endParaRPr lang="en-US" altLang="zh-TW" dirty="0" smtClean="0"/>
          </a:p>
          <a:p>
            <a:pPr lvl="1"/>
            <a:r>
              <a:rPr lang="en-US" altLang="zh-TW" dirty="0"/>
              <a:t>from </a:t>
            </a:r>
            <a:r>
              <a:rPr lang="en-US" altLang="zh-TW" dirty="0" err="1"/>
              <a:t>pydub</a:t>
            </a:r>
            <a:r>
              <a:rPr lang="en-US" altLang="zh-TW" dirty="0"/>
              <a:t> import </a:t>
            </a:r>
            <a:r>
              <a:rPr lang="en-US" altLang="zh-TW" dirty="0" err="1" smtClean="0"/>
              <a:t>AudioSegment</a:t>
            </a:r>
            <a:endParaRPr lang="en-US" altLang="zh-TW" dirty="0" smtClean="0"/>
          </a:p>
          <a:p>
            <a:r>
              <a:rPr lang="zh-TW" altLang="en-US" dirty="0" smtClean="0"/>
              <a:t>支援不同的音訊格式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audobj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AudioSegment.from_wav</a:t>
            </a:r>
            <a:r>
              <a:rPr lang="en-US" altLang="zh-TW" dirty="0" smtClean="0"/>
              <a:t>(file)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讀取 </a:t>
            </a:r>
            <a:r>
              <a:rPr lang="en-US" altLang="zh-TW" dirty="0"/>
              <a:t>.wav</a:t>
            </a:r>
          </a:p>
          <a:p>
            <a:pPr lvl="1"/>
            <a:r>
              <a:rPr lang="en-US" altLang="zh-TW" dirty="0" err="1"/>
              <a:t>a</a:t>
            </a:r>
            <a:r>
              <a:rPr lang="en-US" altLang="zh-TW" dirty="0" err="1" smtClean="0"/>
              <a:t>udobj</a:t>
            </a:r>
            <a:r>
              <a:rPr lang="en-US" altLang="zh-TW" dirty="0" smtClean="0"/>
              <a:t> = AudioSegment.from_mp3(file)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讀取 </a:t>
            </a:r>
            <a:r>
              <a:rPr lang="en-US" altLang="zh-TW" dirty="0"/>
              <a:t>.mp3</a:t>
            </a:r>
          </a:p>
          <a:p>
            <a:pPr lvl="1"/>
            <a:r>
              <a:rPr lang="en-US" altLang="zh-TW" dirty="0" err="1"/>
              <a:t>a</a:t>
            </a:r>
            <a:r>
              <a:rPr lang="en-US" altLang="zh-TW" dirty="0" err="1" smtClean="0"/>
              <a:t>udobj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AudioSegment.from_flv</a:t>
            </a:r>
            <a:r>
              <a:rPr lang="en-US" altLang="zh-TW" dirty="0" smtClean="0"/>
              <a:t>(file)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讀取 </a:t>
            </a:r>
            <a:r>
              <a:rPr lang="en-US" altLang="zh-TW" dirty="0"/>
              <a:t>.</a:t>
            </a:r>
            <a:r>
              <a:rPr lang="en-US" altLang="zh-TW" dirty="0" err="1" smtClean="0"/>
              <a:t>flv</a:t>
            </a:r>
            <a:endParaRPr lang="en-US" altLang="zh-TW" dirty="0" smtClean="0"/>
          </a:p>
          <a:p>
            <a:pPr lvl="1"/>
            <a:r>
              <a:rPr lang="en-US" altLang="zh-TW" dirty="0" err="1"/>
              <a:t>audobj</a:t>
            </a:r>
            <a:r>
              <a:rPr lang="en-US" altLang="zh-TW" dirty="0"/>
              <a:t> = </a:t>
            </a:r>
            <a:r>
              <a:rPr lang="en-US" altLang="zh-TW" dirty="0" err="1" smtClean="0"/>
              <a:t>AudioSegment.from_ogg</a:t>
            </a:r>
            <a:r>
              <a:rPr lang="en-US" altLang="zh-TW" dirty="0"/>
              <a:t>(file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讀取 </a:t>
            </a:r>
            <a:r>
              <a:rPr lang="en-US" altLang="zh-TW" dirty="0" smtClean="0">
                <a:sym typeface="Wingdings" panose="05000000000000000000" pitchFamily="2" charset="2"/>
              </a:rPr>
              <a:t>.</a:t>
            </a:r>
            <a:r>
              <a:rPr lang="en-US" altLang="zh-TW" dirty="0" err="1" smtClean="0">
                <a:sym typeface="Wingdings" panose="05000000000000000000" pitchFamily="2" charset="2"/>
              </a:rPr>
              <a:t>ogg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452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Pydub</a:t>
            </a:r>
            <a:r>
              <a:rPr lang="zh-TW" altLang="en-US" sz="4400" dirty="0"/>
              <a:t>套件讀取音訊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sz="2800" dirty="0" err="1"/>
              <a:t>AudioSegment.from_file</a:t>
            </a:r>
            <a:r>
              <a:rPr lang="en-US" altLang="zh-TW" sz="2800" dirty="0"/>
              <a:t>(file, format=‘</a:t>
            </a:r>
            <a:r>
              <a:rPr lang="zh-TW" altLang="en-US" sz="2800" dirty="0"/>
              <a:t>格式</a:t>
            </a:r>
            <a:r>
              <a:rPr lang="en-US" altLang="zh-TW" sz="2800" dirty="0"/>
              <a:t>’)</a:t>
            </a:r>
            <a:r>
              <a:rPr lang="zh-TW" altLang="en-US" sz="2800" dirty="0"/>
              <a:t> </a:t>
            </a:r>
            <a:endParaRPr lang="en-US" altLang="zh-TW" sz="2800" dirty="0" smtClean="0">
              <a:sym typeface="Wingdings" panose="05000000000000000000" pitchFamily="2" charset="2"/>
            </a:endParaRPr>
          </a:p>
          <a:p>
            <a:pPr marL="612648" lvl="2">
              <a:spcBef>
                <a:spcPts val="1400"/>
              </a:spcBef>
            </a:pPr>
            <a:r>
              <a:rPr lang="zh-TW" altLang="en-US" sz="2400" dirty="0" smtClean="0">
                <a:sym typeface="Wingdings" panose="05000000000000000000" pitchFamily="2" charset="2"/>
              </a:rPr>
              <a:t>可以</a:t>
            </a:r>
            <a:r>
              <a:rPr lang="zh-TW" altLang="en-US" sz="2400" dirty="0">
                <a:sym typeface="Wingdings" panose="05000000000000000000" pitchFamily="2" charset="2"/>
              </a:rPr>
              <a:t>從影片讀音軌</a:t>
            </a:r>
            <a:r>
              <a:rPr lang="zh-TW" altLang="en-US" sz="2400" dirty="0" smtClean="0">
                <a:sym typeface="Wingdings" panose="05000000000000000000" pitchFamily="2" charset="2"/>
              </a:rPr>
              <a:t>檔案</a:t>
            </a:r>
            <a:endParaRPr lang="en-US" altLang="zh-TW" sz="2400" dirty="0" smtClean="0">
              <a:sym typeface="Wingdings" panose="05000000000000000000" pitchFamily="2" charset="2"/>
            </a:endParaRPr>
          </a:p>
          <a:p>
            <a:pPr marL="612648" lvl="2">
              <a:spcBef>
                <a:spcPts val="1400"/>
              </a:spcBef>
            </a:pPr>
            <a:r>
              <a:rPr lang="zh-TW" altLang="en-US" sz="2400" dirty="0">
                <a:sym typeface="Wingdings" panose="05000000000000000000" pitchFamily="2" charset="2"/>
              </a:rPr>
              <a:t>也可以直接讀取音訊檔案</a:t>
            </a:r>
            <a:endParaRPr lang="zh-TW" altLang="en-US" sz="2400" dirty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239006"/>
              </p:ext>
            </p:extLst>
          </p:nvPr>
        </p:nvGraphicFramePr>
        <p:xfrm>
          <a:off x="2181469" y="328702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4262">
                  <a:extLst>
                    <a:ext uri="{9D8B030D-6E8A-4147-A177-3AD203B41FA5}">
                      <a16:colId xmlns:a16="http://schemas.microsoft.com/office/drawing/2014/main" val="2382972690"/>
                    </a:ext>
                  </a:extLst>
                </a:gridCol>
                <a:gridCol w="3143738">
                  <a:extLst>
                    <a:ext uri="{9D8B030D-6E8A-4147-A177-3AD203B41FA5}">
                      <a16:colId xmlns:a16="http://schemas.microsoft.com/office/drawing/2014/main" val="224400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6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AudioSegment.from_file(“file.mp4", "mp4")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讀取 </a:t>
                      </a:r>
                      <a:r>
                        <a:rPr lang="en-US" altLang="zh-TW" dirty="0" smtClean="0"/>
                        <a:t>.mp4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40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AudioSegment.from_file(“file.wma", "</a:t>
                      </a:r>
                      <a:r>
                        <a:rPr lang="en-US" altLang="zh-TW" dirty="0" err="1" smtClean="0"/>
                        <a:t>wma</a:t>
                      </a:r>
                      <a:r>
                        <a:rPr lang="en-US" altLang="zh-TW" dirty="0" smtClean="0"/>
                        <a:t>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讀取 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wma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2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AudioSegment.from_file(“</a:t>
                      </a:r>
                      <a:r>
                        <a:rPr lang="en-US" altLang="zh-TW" dirty="0" err="1" smtClean="0"/>
                        <a:t>file.aiff</a:t>
                      </a:r>
                      <a:r>
                        <a:rPr lang="en-US" altLang="zh-TW" dirty="0" smtClean="0"/>
                        <a:t>", "</a:t>
                      </a:r>
                      <a:r>
                        <a:rPr lang="en-US" altLang="zh-TW" dirty="0" err="1" smtClean="0"/>
                        <a:t>aiff</a:t>
                      </a:r>
                      <a:r>
                        <a:rPr lang="en-US" altLang="zh-TW" dirty="0" smtClean="0"/>
                        <a:t>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讀取 </a:t>
                      </a:r>
                      <a:r>
                        <a:rPr lang="en-US" altLang="zh-TW" dirty="0" smtClean="0"/>
                        <a:t>.</a:t>
                      </a:r>
                      <a:r>
                        <a:rPr lang="en-US" altLang="zh-TW" dirty="0" err="1" smtClean="0"/>
                        <a:t>aiff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0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Pydub</a:t>
            </a:r>
            <a:r>
              <a:rPr lang="zh-TW" altLang="en-US" sz="4400" dirty="0" smtClean="0"/>
              <a:t>套件取得音訊資訊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AudioSegment</a:t>
            </a:r>
            <a:r>
              <a:rPr lang="zh-TW" altLang="en-US" sz="3200" dirty="0" smtClean="0"/>
              <a:t>的物件裡有定義了各種</a:t>
            </a:r>
            <a:r>
              <a:rPr lang="en-US" altLang="zh-TW" sz="3200" dirty="0" smtClean="0"/>
              <a:t>”</a:t>
            </a:r>
            <a:r>
              <a:rPr lang="zh-TW" altLang="en-US" sz="3200" dirty="0" smtClean="0"/>
              <a:t>屬性</a:t>
            </a:r>
            <a:r>
              <a:rPr lang="en-US" altLang="zh-TW" sz="3200" dirty="0" smtClean="0"/>
              <a:t>”</a:t>
            </a:r>
            <a:r>
              <a:rPr lang="zh-TW" altLang="en-US" sz="3200" dirty="0" smtClean="0"/>
              <a:t>可以存取音訊物件的資訊</a:t>
            </a:r>
            <a:endParaRPr lang="en-US" altLang="zh-TW" sz="3200" dirty="0"/>
          </a:p>
          <a:p>
            <a:pPr lvl="1"/>
            <a:r>
              <a:rPr lang="en-US" altLang="zh-TW" sz="2800" dirty="0" smtClean="0"/>
              <a:t>channels</a:t>
            </a:r>
            <a:r>
              <a:rPr lang="zh-TW" altLang="en-US" sz="2800" dirty="0" smtClean="0"/>
              <a:t> </a:t>
            </a:r>
            <a:r>
              <a:rPr lang="en-US" altLang="zh-TW" sz="2800" dirty="0" smtClean="0">
                <a:sym typeface="Wingdings" panose="05000000000000000000" pitchFamily="2" charset="2"/>
              </a:rPr>
              <a:t> </a:t>
            </a:r>
            <a:r>
              <a:rPr lang="zh-TW" altLang="en-US" sz="2800" dirty="0" smtClean="0"/>
              <a:t>聲道</a:t>
            </a:r>
            <a:r>
              <a:rPr lang="zh-TW" altLang="en-US" sz="2800" dirty="0"/>
              <a:t>數量</a:t>
            </a:r>
            <a:endParaRPr lang="en-US" altLang="zh-TW" sz="2800" dirty="0"/>
          </a:p>
          <a:p>
            <a:pPr lvl="1"/>
            <a:r>
              <a:rPr lang="en-US" altLang="zh-TW" sz="2800" dirty="0" err="1" smtClean="0"/>
              <a:t>duration_seconds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ym typeface="Wingdings" panose="05000000000000000000" pitchFamily="2" charset="2"/>
              </a:rPr>
              <a:t> </a:t>
            </a:r>
            <a:r>
              <a:rPr lang="zh-TW" altLang="en-US" sz="2800" dirty="0" smtClean="0"/>
              <a:t>聲音</a:t>
            </a:r>
            <a:r>
              <a:rPr lang="zh-TW" altLang="en-US" sz="2800" dirty="0"/>
              <a:t>長度，單位是秒</a:t>
            </a:r>
            <a:endParaRPr lang="en-US" altLang="zh-TW" sz="2800" dirty="0" smtClean="0"/>
          </a:p>
          <a:p>
            <a:pPr lvl="1"/>
            <a:r>
              <a:rPr lang="en-US" altLang="zh-TW" sz="2800" dirty="0" err="1" smtClean="0"/>
              <a:t>frame_rate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ym typeface="Wingdings" panose="05000000000000000000" pitchFamily="2" charset="2"/>
              </a:rPr>
              <a:t> </a:t>
            </a:r>
            <a:r>
              <a:rPr lang="zh-TW" altLang="en-US" sz="2800" dirty="0" smtClean="0"/>
              <a:t>取樣</a:t>
            </a:r>
            <a:r>
              <a:rPr lang="zh-TW" altLang="en-US" sz="2800" dirty="0"/>
              <a:t>頻率</a:t>
            </a:r>
            <a:endParaRPr lang="en-US" altLang="zh-TW" sz="2800" dirty="0" smtClean="0"/>
          </a:p>
          <a:p>
            <a:pPr lvl="1"/>
            <a:r>
              <a:rPr lang="en-US" altLang="zh-TW" sz="2800" dirty="0" err="1" smtClean="0"/>
              <a:t>raw_data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sym typeface="Wingdings" panose="05000000000000000000" pitchFamily="2" charset="2"/>
              </a:rPr>
              <a:t></a:t>
            </a:r>
            <a:r>
              <a:rPr lang="zh-TW" altLang="en-US" sz="2800" dirty="0" smtClean="0">
                <a:sym typeface="Wingdings" panose="05000000000000000000" pitchFamily="2" charset="2"/>
              </a:rPr>
              <a:t> 聲音資料</a:t>
            </a:r>
            <a:endParaRPr lang="en-US" altLang="zh-TW" sz="2800" dirty="0" smtClean="0"/>
          </a:p>
          <a:p>
            <a:pPr lvl="1"/>
            <a:r>
              <a:rPr lang="en-US" altLang="zh-TW" sz="2800" dirty="0" err="1" smtClean="0"/>
              <a:t>dBFS</a:t>
            </a:r>
            <a:r>
              <a:rPr lang="zh-TW" altLang="en-US" sz="2800" dirty="0" smtClean="0"/>
              <a:t> </a:t>
            </a:r>
            <a:r>
              <a:rPr lang="en-US" altLang="zh-TW" sz="2800" dirty="0" smtClean="0">
                <a:sym typeface="Wingdings" panose="05000000000000000000" pitchFamily="2" charset="2"/>
              </a:rPr>
              <a:t> </a:t>
            </a:r>
            <a:r>
              <a:rPr lang="zh-TW" altLang="en-US" sz="2800" dirty="0" smtClean="0">
                <a:sym typeface="Wingdings" panose="05000000000000000000" pitchFamily="2" charset="2"/>
              </a:rPr>
              <a:t>聲音響度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0740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Pydub</a:t>
            </a:r>
            <a:r>
              <a:rPr lang="zh-TW" altLang="en-US" sz="4400" dirty="0" smtClean="0"/>
              <a:t>套件輸出音訊檔案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audobj.export</a:t>
            </a:r>
            <a:r>
              <a:rPr lang="en-US" altLang="zh-TW" dirty="0" smtClean="0"/>
              <a:t>(filename, 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=‘</a:t>
            </a:r>
            <a:r>
              <a:rPr lang="zh-TW" altLang="en-US" dirty="0" smtClean="0"/>
              <a:t>設定值</a:t>
            </a:r>
            <a:r>
              <a:rPr lang="en-US" altLang="zh-TW" dirty="0" smtClean="0"/>
              <a:t>’)</a:t>
            </a:r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xport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AudioSegment</a:t>
            </a:r>
            <a:r>
              <a:rPr lang="zh-TW" altLang="en-US" dirty="0" smtClean="0"/>
              <a:t>物件下的方法</a:t>
            </a:r>
            <a:endParaRPr lang="en-US" altLang="zh-TW" dirty="0" smtClean="0"/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ilename</a:t>
            </a:r>
            <a:r>
              <a:rPr lang="zh-TW" altLang="en-US" dirty="0" smtClean="0"/>
              <a:t>是要輸出的檔名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06065"/>
              </p:ext>
            </p:extLst>
          </p:nvPr>
        </p:nvGraphicFramePr>
        <p:xfrm>
          <a:off x="2410069" y="3119965"/>
          <a:ext cx="676030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058">
                  <a:extLst>
                    <a:ext uri="{9D8B030D-6E8A-4147-A177-3AD203B41FA5}">
                      <a16:colId xmlns:a16="http://schemas.microsoft.com/office/drawing/2014/main" val="1289949736"/>
                    </a:ext>
                  </a:extLst>
                </a:gridCol>
                <a:gridCol w="4847250">
                  <a:extLst>
                    <a:ext uri="{9D8B030D-6E8A-4147-A177-3AD203B41FA5}">
                      <a16:colId xmlns:a16="http://schemas.microsoft.com/office/drawing/2014/main" val="2219010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參數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設定值說明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9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format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輸出格式，預設 </a:t>
                      </a:r>
                      <a:r>
                        <a:rPr lang="en-US" altLang="zh-TW" dirty="0" smtClean="0"/>
                        <a:t>mp3</a:t>
                      </a:r>
                      <a:r>
                        <a:rPr lang="zh-TW" altLang="en-US" dirty="0" smtClean="0"/>
                        <a:t>，可設定 </a:t>
                      </a:r>
                      <a:r>
                        <a:rPr lang="en-US" altLang="zh-TW" dirty="0" smtClean="0"/>
                        <a:t>wav </a:t>
                      </a:r>
                      <a:r>
                        <a:rPr lang="zh-TW" altLang="en-US" dirty="0" smtClean="0"/>
                        <a:t>或 </a:t>
                      </a:r>
                      <a:r>
                        <a:rPr lang="en-US" altLang="zh-TW" dirty="0" smtClean="0"/>
                        <a:t>raw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codec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編碼器，預設自動判斷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1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壓縮比率，預設 </a:t>
                      </a:r>
                      <a:r>
                        <a:rPr lang="en-US" altLang="zh-TW" dirty="0" smtClean="0"/>
                        <a:t>128k</a:t>
                      </a:r>
                      <a:r>
                        <a:rPr lang="zh-TW" altLang="en-US" dirty="0" smtClean="0"/>
                        <a:t>，可設定 </a:t>
                      </a:r>
                      <a:r>
                        <a:rPr lang="en-US" altLang="zh-TW" dirty="0" smtClean="0"/>
                        <a:t>32k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96k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128k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192k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256k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320k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4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tags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夾帶在聲音中的標籤，使用字典格式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95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cover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夾帶在聲音中的預覽圖，支援 </a:t>
                      </a:r>
                      <a:r>
                        <a:rPr lang="en-US" altLang="zh-TW" dirty="0" smtClean="0"/>
                        <a:t>jpg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err="1" smtClean="0"/>
                        <a:t>png</a:t>
                      </a:r>
                      <a:r>
                        <a:rPr lang="zh-TW" altLang="en-US" dirty="0" smtClean="0"/>
                        <a:t>、</a:t>
                      </a:r>
                      <a:r>
                        <a:rPr lang="en-US" altLang="zh-TW" dirty="0" smtClean="0"/>
                        <a:t>bmp </a:t>
                      </a:r>
                      <a:r>
                        <a:rPr lang="zh-TW" altLang="en-US" dirty="0" smtClean="0"/>
                        <a:t>或 </a:t>
                      </a:r>
                      <a:r>
                        <a:rPr lang="en-US" altLang="zh-TW" dirty="0" smtClean="0"/>
                        <a:t>tiff </a:t>
                      </a:r>
                      <a:r>
                        <a:rPr lang="zh-TW" altLang="en-US" dirty="0" smtClean="0"/>
                        <a:t>格式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12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8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音訊的表示和儲存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真實世界中的聲波是連續的類比</a:t>
            </a:r>
            <a:r>
              <a:rPr lang="zh-TW" altLang="en-US" sz="3200" dirty="0" smtClean="0"/>
              <a:t>訊號</a:t>
            </a:r>
            <a:endParaRPr lang="en-US" altLang="zh-TW" sz="3200" dirty="0" smtClean="0"/>
          </a:p>
          <a:p>
            <a:r>
              <a:rPr lang="zh-TW" altLang="en-US" sz="3200" dirty="0" smtClean="0"/>
              <a:t>音訊</a:t>
            </a:r>
            <a:r>
              <a:rPr lang="zh-TW" altLang="en-US" sz="3200" dirty="0"/>
              <a:t>在電腦中是如何表示和</a:t>
            </a:r>
            <a:r>
              <a:rPr lang="zh-TW" altLang="en-US" sz="3200" dirty="0" smtClean="0"/>
              <a:t>儲存</a:t>
            </a:r>
            <a:r>
              <a:rPr lang="en-US" altLang="zh-TW" sz="3200" dirty="0" smtClean="0"/>
              <a:t>?</a:t>
            </a:r>
          </a:p>
          <a:p>
            <a:pPr lvl="1"/>
            <a:r>
              <a:rPr lang="zh-TW" altLang="en-US" sz="2800" dirty="0"/>
              <a:t>在電腦當中，是無法表示真實</a:t>
            </a:r>
            <a:r>
              <a:rPr lang="zh-TW" altLang="en-US" sz="2800" dirty="0" smtClean="0"/>
              <a:t>世界的連續</a:t>
            </a:r>
            <a:r>
              <a:rPr lang="zh-TW" altLang="en-US" sz="2800" dirty="0"/>
              <a:t>性質</a:t>
            </a:r>
            <a:r>
              <a:rPr lang="zh-TW" altLang="en-US" sz="2800" dirty="0" smtClean="0"/>
              <a:t>的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將聲波數位化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變成</a:t>
            </a:r>
            <a:r>
              <a:rPr lang="zh-TW" altLang="en-US" sz="2800" dirty="0"/>
              <a:t>一個個離散的數位訊號</a:t>
            </a:r>
            <a:endParaRPr lang="en-US" altLang="zh-TW" sz="2800" dirty="0" smtClean="0"/>
          </a:p>
          <a:p>
            <a:endParaRPr lang="en-US" altLang="zh-TW" sz="3200" dirty="0" smtClean="0"/>
          </a:p>
          <a:p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62" y="4478779"/>
            <a:ext cx="4922758" cy="139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Pydub</a:t>
            </a:r>
            <a:r>
              <a:rPr lang="zh-TW" altLang="en-US" sz="4400" dirty="0" smtClean="0"/>
              <a:t>套件切割音訊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AudioSegment</a:t>
            </a:r>
            <a:r>
              <a:rPr lang="zh-TW" altLang="en-US" sz="3200" dirty="0"/>
              <a:t>的</a:t>
            </a:r>
            <a:r>
              <a:rPr lang="zh-TW" altLang="en-US" sz="3200" dirty="0" smtClean="0"/>
              <a:t>物件可以直接對它做像陣列的操作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讀入音訊時自動轉成以毫秒為單位存入</a:t>
            </a:r>
            <a:endParaRPr lang="en-US" altLang="zh-TW" sz="2800" dirty="0" smtClean="0"/>
          </a:p>
          <a:p>
            <a:r>
              <a:rPr lang="zh-TW" altLang="en-US" sz="3200" dirty="0" smtClean="0"/>
              <a:t>切割音訊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audobj</a:t>
            </a:r>
            <a:r>
              <a:rPr lang="en-US" altLang="zh-TW" sz="2800" dirty="0" smtClean="0"/>
              <a:t>[</a:t>
            </a:r>
            <a:r>
              <a:rPr lang="en-US" altLang="zh-TW" sz="2800" dirty="0" err="1" smtClean="0"/>
              <a:t>begin:end</a:t>
            </a:r>
            <a:r>
              <a:rPr lang="en-US" altLang="zh-TW" sz="2800" dirty="0" smtClean="0"/>
              <a:t>]</a:t>
            </a:r>
            <a:endParaRPr lang="zh-TW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93106"/>
              </p:ext>
            </p:extLst>
          </p:nvPr>
        </p:nvGraphicFramePr>
        <p:xfrm>
          <a:off x="2138731" y="4804250"/>
          <a:ext cx="9240470" cy="69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047">
                  <a:extLst>
                    <a:ext uri="{9D8B030D-6E8A-4147-A177-3AD203B41FA5}">
                      <a16:colId xmlns:a16="http://schemas.microsoft.com/office/drawing/2014/main" val="2835016445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2502681912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1535628973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1828187576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541951452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1418390604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1795702460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1221478343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1592110119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2588556779"/>
                    </a:ext>
                  </a:extLst>
                </a:gridCol>
              </a:tblGrid>
              <a:tr h="695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AudioSegment</a:t>
                      </a:r>
                      <a:r>
                        <a:rPr lang="zh-TW" altLang="en-US" sz="1200" dirty="0" smtClean="0"/>
                        <a:t>物件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AudioSegment</a:t>
                      </a:r>
                      <a:r>
                        <a:rPr lang="zh-TW" altLang="en-US" sz="1200" dirty="0" smtClean="0"/>
                        <a:t>物件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AudioSegment</a:t>
                      </a:r>
                      <a:r>
                        <a:rPr lang="zh-TW" altLang="en-US" sz="1200" dirty="0" smtClean="0"/>
                        <a:t>物件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AudioSegment</a:t>
                      </a:r>
                      <a:r>
                        <a:rPr lang="zh-TW" altLang="en-US" sz="1200" dirty="0" smtClean="0"/>
                        <a:t>物件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AudioSegment</a:t>
                      </a:r>
                      <a:r>
                        <a:rPr lang="zh-TW" altLang="en-US" sz="1200" dirty="0" smtClean="0"/>
                        <a:t>物件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AudioSegment</a:t>
                      </a:r>
                      <a:r>
                        <a:rPr lang="zh-TW" altLang="en-US" sz="1200" dirty="0" smtClean="0"/>
                        <a:t>物件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AudioSegment</a:t>
                      </a:r>
                      <a:r>
                        <a:rPr lang="zh-TW" altLang="en-US" sz="1200" dirty="0" smtClean="0"/>
                        <a:t>物件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AudioSegment</a:t>
                      </a:r>
                      <a:r>
                        <a:rPr lang="zh-TW" altLang="en-US" sz="1200" dirty="0" smtClean="0"/>
                        <a:t>物件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err="1" smtClean="0"/>
                        <a:t>AudioSegment</a:t>
                      </a:r>
                      <a:r>
                        <a:rPr lang="zh-TW" altLang="en-US" sz="1200" dirty="0" smtClean="0"/>
                        <a:t>物件</a:t>
                      </a:r>
                    </a:p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…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25966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818049" y="4343637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AudioSegment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sp>
        <p:nvSpPr>
          <p:cNvPr id="7" name="左大括弧 6"/>
          <p:cNvSpPr/>
          <p:nvPr/>
        </p:nvSpPr>
        <p:spPr>
          <a:xfrm rot="16200000">
            <a:off x="2403162" y="5382712"/>
            <a:ext cx="285955" cy="70338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659449" y="60060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r>
              <a:rPr lang="zh-TW" altLang="en-US" dirty="0" smtClean="0"/>
              <a:t>毫秒的音訊資料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16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Pydub</a:t>
            </a:r>
            <a:r>
              <a:rPr lang="zh-TW" altLang="en-US" sz="4400" dirty="0" smtClean="0"/>
              <a:t>套件操作音訊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將兩段音訊串接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audobj1+</a:t>
            </a:r>
            <a:r>
              <a:rPr lang="en-US" altLang="zh-TW" dirty="0"/>
              <a:t> </a:t>
            </a:r>
            <a:r>
              <a:rPr lang="en-US" altLang="zh-TW" dirty="0" smtClean="0"/>
              <a:t>audobj2</a:t>
            </a:r>
          </a:p>
          <a:p>
            <a:r>
              <a:rPr lang="zh-TW" altLang="en-US" dirty="0" smtClean="0"/>
              <a:t>將一段音訊重複幾次並串接在一起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audobj</a:t>
            </a:r>
            <a:r>
              <a:rPr lang="en-US" altLang="zh-TW" dirty="0" smtClean="0"/>
              <a:t>*</a:t>
            </a:r>
            <a:r>
              <a:rPr lang="zh-TW" altLang="en-US" dirty="0" smtClean="0"/>
              <a:t>次數</a:t>
            </a:r>
            <a:endParaRPr lang="en-US" altLang="zh-TW" dirty="0" smtClean="0"/>
          </a:p>
          <a:p>
            <a:r>
              <a:rPr lang="zh-TW" altLang="en-US" dirty="0" smtClean="0"/>
              <a:t>將</a:t>
            </a:r>
            <a:r>
              <a:rPr lang="en-US" altLang="zh-TW" dirty="0" err="1"/>
              <a:t>audobj</a:t>
            </a:r>
            <a:r>
              <a:rPr lang="zh-TW" altLang="en-US" dirty="0"/>
              <a:t>這個物件的音訊反轉</a:t>
            </a:r>
            <a:r>
              <a:rPr lang="zh-TW" altLang="en-US" dirty="0" smtClean="0"/>
              <a:t>過來</a:t>
            </a:r>
            <a:endParaRPr lang="en-US" altLang="zh-TW" dirty="0" smtClean="0"/>
          </a:p>
          <a:p>
            <a:pPr lvl="1"/>
            <a:r>
              <a:rPr lang="en-US" altLang="zh-TW" dirty="0" err="1"/>
              <a:t>audobj.reverse</a:t>
            </a:r>
            <a:r>
              <a:rPr lang="en-US" altLang="zh-TW" dirty="0"/>
              <a:t>()</a:t>
            </a: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6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Pydub</a:t>
            </a:r>
            <a:r>
              <a:rPr lang="zh-TW" altLang="en-US" sz="4400" dirty="0" smtClean="0"/>
              <a:t>套件操作音訊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調整音訊的音量</a:t>
            </a:r>
            <a:endParaRPr lang="en-US" altLang="zh-TW" dirty="0" smtClean="0"/>
          </a:p>
          <a:p>
            <a:pPr lvl="1"/>
            <a:r>
              <a:rPr lang="zh-TW" altLang="en-US" dirty="0"/>
              <a:t>在音訊處理中調整</a:t>
            </a:r>
            <a:r>
              <a:rPr lang="zh-TW" altLang="en-US" dirty="0" smtClean="0"/>
              <a:t>音量就是調整振幅</a:t>
            </a:r>
            <a:endParaRPr lang="en-US" altLang="zh-TW" dirty="0" smtClean="0"/>
          </a:p>
          <a:p>
            <a:r>
              <a:rPr lang="zh-TW" altLang="en-US" dirty="0"/>
              <a:t>將所有</a:t>
            </a:r>
            <a:r>
              <a:rPr lang="en-US" altLang="zh-TW" dirty="0" err="1"/>
              <a:t>AudioSegment</a:t>
            </a:r>
            <a:r>
              <a:rPr lang="zh-TW" altLang="en-US" dirty="0"/>
              <a:t>陣列中的</a:t>
            </a:r>
            <a:r>
              <a:rPr lang="zh-TW" altLang="en-US" dirty="0" smtClean="0"/>
              <a:t>資料增加或減少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增加表示將音量變大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audobj</a:t>
            </a:r>
            <a:r>
              <a:rPr lang="en-US" altLang="zh-TW" dirty="0" smtClean="0"/>
              <a:t>+</a:t>
            </a:r>
            <a:r>
              <a:rPr lang="zh-TW" altLang="en-US" dirty="0" smtClean="0"/>
              <a:t>一個數值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減少表示將音量變小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audobj</a:t>
            </a:r>
            <a:r>
              <a:rPr lang="en-US" altLang="zh-TW" dirty="0" smtClean="0"/>
              <a:t>-</a:t>
            </a:r>
            <a:r>
              <a:rPr lang="zh-TW" altLang="en-US" dirty="0" smtClean="0"/>
              <a:t>一個</a:t>
            </a:r>
            <a:r>
              <a:rPr lang="zh-TW" altLang="en-US" dirty="0"/>
              <a:t>數值</a:t>
            </a:r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audobj.apply_gain</a:t>
            </a:r>
            <a:r>
              <a:rPr lang="en-US" altLang="zh-TW" dirty="0" smtClean="0"/>
              <a:t>(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數值為正就是將音量變大，負的就是變小</a:t>
            </a:r>
            <a:endParaRPr lang="en-US" altLang="zh-TW" dirty="0" smtClean="0"/>
          </a:p>
          <a:p>
            <a:pPr lvl="1"/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985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Pydub</a:t>
            </a:r>
            <a:r>
              <a:rPr lang="zh-TW" altLang="en-US" sz="4400" dirty="0"/>
              <a:t>套件操作音訊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調整音訊的開頭音量</a:t>
            </a:r>
            <a:r>
              <a:rPr lang="zh-TW" altLang="en-US" dirty="0"/>
              <a:t>淡</a:t>
            </a:r>
            <a:r>
              <a:rPr lang="zh-TW" altLang="en-US" dirty="0" smtClean="0"/>
              <a:t>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audobj.fade_in</a:t>
            </a:r>
            <a:r>
              <a:rPr lang="en-US" altLang="zh-TW" dirty="0" smtClean="0"/>
              <a:t>(</a:t>
            </a:r>
            <a:r>
              <a:rPr lang="zh-TW" altLang="en-US" dirty="0" smtClean="0"/>
              <a:t>毫秒數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調整音訊的</a:t>
            </a:r>
            <a:r>
              <a:rPr lang="zh-TW" altLang="en-US" dirty="0" smtClean="0"/>
              <a:t>結尾</a:t>
            </a:r>
            <a:r>
              <a:rPr lang="zh-TW" altLang="en-US" dirty="0"/>
              <a:t>音量淡出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audobj.fade_out</a:t>
            </a:r>
            <a:r>
              <a:rPr lang="en-US" altLang="zh-TW" dirty="0" smtClean="0"/>
              <a:t>(</a:t>
            </a:r>
            <a:r>
              <a:rPr lang="zh-TW" altLang="en-US" dirty="0"/>
              <a:t>毫秒數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fade(</a:t>
            </a:r>
            <a:r>
              <a:rPr lang="en-US" altLang="zh-TW" dirty="0" err="1" smtClean="0"/>
              <a:t>to_gain</a:t>
            </a:r>
            <a:r>
              <a:rPr lang="en-US" altLang="zh-TW" dirty="0" smtClean="0"/>
              <a:t>=</a:t>
            </a:r>
            <a:r>
              <a:rPr lang="zh-TW" altLang="en-US" dirty="0" smtClean="0"/>
              <a:t>數值</a:t>
            </a:r>
            <a:r>
              <a:rPr lang="en-US" altLang="zh-TW" dirty="0" smtClean="0"/>
              <a:t>, start=</a:t>
            </a:r>
            <a:r>
              <a:rPr lang="zh-TW" altLang="en-US" dirty="0" smtClean="0"/>
              <a:t>毫秒數</a:t>
            </a:r>
            <a:r>
              <a:rPr lang="en-US" altLang="zh-TW" dirty="0" smtClean="0"/>
              <a:t>, duration=</a:t>
            </a:r>
            <a:r>
              <a:rPr lang="zh-TW" altLang="en-US" dirty="0" smtClean="0"/>
              <a:t>毫秒數</a:t>
            </a:r>
            <a:r>
              <a:rPr lang="en-US" altLang="zh-TW" dirty="0" smtClean="0"/>
              <a:t>) </a:t>
            </a:r>
          </a:p>
          <a:p>
            <a:pPr lvl="1"/>
            <a:r>
              <a:rPr lang="zh-TW" altLang="en-US" dirty="0" smtClean="0"/>
              <a:t>提供可指定時間的調整方式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to_gain</a:t>
            </a:r>
            <a:r>
              <a:rPr lang="zh-TW" altLang="en-US" dirty="0" smtClean="0"/>
              <a:t>表示要淡入或淡出的音量大小，淡入為正數，</a:t>
            </a:r>
            <a:r>
              <a:rPr lang="zh-TW" altLang="en-US" dirty="0"/>
              <a:t>淡</a:t>
            </a:r>
            <a:r>
              <a:rPr lang="zh-TW" altLang="en-US" dirty="0" smtClean="0"/>
              <a:t>出為負數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start</a:t>
            </a:r>
            <a:r>
              <a:rPr lang="zh-TW" altLang="en-US" dirty="0" smtClean="0"/>
              <a:t>表示開始的時間點，單位為毫秒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duration</a:t>
            </a:r>
            <a:r>
              <a:rPr lang="zh-TW" altLang="en-US" dirty="0" smtClean="0"/>
              <a:t>表示持續的時間</a:t>
            </a:r>
            <a:r>
              <a:rPr lang="zh-TW" altLang="en-US" dirty="0"/>
              <a:t>，單位為毫秒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28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Pydub</a:t>
            </a:r>
            <a:r>
              <a:rPr lang="zh-TW" altLang="en-US" sz="4400" dirty="0" smtClean="0"/>
              <a:t>套件混合音訊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3200" dirty="0"/>
              <a:t>sound1.overlay(sound2, position, </a:t>
            </a:r>
            <a:r>
              <a:rPr lang="en-US" altLang="zh-TW" sz="3200" dirty="0" err="1"/>
              <a:t>gain_during_overlay</a:t>
            </a:r>
            <a:r>
              <a:rPr lang="en-US" altLang="zh-TW" sz="3200" dirty="0"/>
              <a:t>, loop, times</a:t>
            </a:r>
            <a:r>
              <a:rPr lang="en-US" altLang="zh-TW" sz="3200" dirty="0" smtClean="0"/>
              <a:t>)</a:t>
            </a:r>
          </a:p>
          <a:p>
            <a:pPr lvl="1"/>
            <a:r>
              <a:rPr lang="zh-TW" altLang="en-US" sz="2800" dirty="0" smtClean="0"/>
              <a:t>要用主要音訊來呼叫</a:t>
            </a:r>
            <a:r>
              <a:rPr lang="en-US" altLang="zh-TW" sz="2800" dirty="0" smtClean="0"/>
              <a:t>overlay</a:t>
            </a:r>
            <a:r>
              <a:rPr lang="zh-TW" altLang="en-US" sz="2800" dirty="0" smtClean="0"/>
              <a:t>函數來混合次要音訊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總共</a:t>
            </a:r>
            <a:r>
              <a:rPr lang="en-US" altLang="zh-TW" sz="2800" dirty="0"/>
              <a:t>5</a:t>
            </a:r>
            <a:r>
              <a:rPr lang="zh-TW" altLang="en-US" sz="2800" dirty="0"/>
              <a:t>個</a:t>
            </a:r>
            <a:r>
              <a:rPr lang="zh-TW" altLang="en-US" sz="2800" dirty="0" smtClean="0"/>
              <a:t>參數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第一個參數</a:t>
            </a:r>
            <a:r>
              <a:rPr lang="en-US" altLang="zh-TW" sz="2400" dirty="0" smtClean="0"/>
              <a:t>sound2</a:t>
            </a:r>
            <a:r>
              <a:rPr lang="zh-TW" altLang="en-US" sz="2400" dirty="0" smtClean="0"/>
              <a:t>為要混合的次要音訊</a:t>
            </a:r>
            <a:endParaRPr lang="en-US" altLang="zh-TW" sz="2400" dirty="0" smtClean="0"/>
          </a:p>
          <a:p>
            <a:pPr lvl="2"/>
            <a:r>
              <a:rPr lang="zh-TW" altLang="en-US" sz="2400" dirty="0"/>
              <a:t>第二個</a:t>
            </a:r>
            <a:r>
              <a:rPr lang="zh-TW" altLang="en-US" sz="2400" dirty="0" smtClean="0"/>
              <a:t>參數指定從主要音訊的哪個時間點開始</a:t>
            </a:r>
            <a:r>
              <a:rPr lang="zh-TW" altLang="en-US" sz="2400" dirty="0"/>
              <a:t>混合，</a:t>
            </a:r>
            <a:r>
              <a:rPr lang="zh-TW" altLang="en-US" sz="2400" dirty="0" smtClean="0"/>
              <a:t>單位為毫秒</a:t>
            </a:r>
            <a:endParaRPr lang="en-US" altLang="zh-TW" sz="2400" dirty="0" smtClean="0"/>
          </a:p>
          <a:p>
            <a:pPr lvl="2"/>
            <a:r>
              <a:rPr lang="zh-TW" altLang="en-US" sz="2400" dirty="0"/>
              <a:t>第三個</a:t>
            </a:r>
            <a:r>
              <a:rPr lang="zh-TW" altLang="en-US" sz="2400" dirty="0" smtClean="0"/>
              <a:t>參數為一個數值，在混合時主要音訊的音量調整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正數增加或負數減少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zh-TW" altLang="en-US" sz="2400" dirty="0"/>
              <a:t>第四個</a:t>
            </a:r>
            <a:r>
              <a:rPr lang="zh-TW" altLang="en-US" sz="2400" dirty="0" smtClean="0"/>
              <a:t>參數為如果次要音訊不夠長時，是否要重複</a:t>
            </a:r>
            <a:r>
              <a:rPr lang="en-US" altLang="zh-TW" sz="2400" dirty="0" smtClean="0"/>
              <a:t>(True/</a:t>
            </a:r>
            <a:r>
              <a:rPr lang="en-US" altLang="zh-TW" sz="2400" dirty="0" err="1" smtClean="0"/>
              <a:t>Flase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zh-TW" altLang="en-US" sz="2400" dirty="0"/>
              <a:t>第五個</a:t>
            </a:r>
            <a:r>
              <a:rPr lang="zh-TW" altLang="en-US" sz="2400" dirty="0" smtClean="0"/>
              <a:t>參數為一個數值，指定次要音訊要重複幾次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774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將兩段音樂做串接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第一段音樂的奇數秒</a:t>
            </a:r>
            <a:endParaRPr lang="en-US" altLang="zh-TW" dirty="0" smtClean="0"/>
          </a:p>
          <a:p>
            <a:pPr lvl="1"/>
            <a:r>
              <a:rPr lang="zh-TW" altLang="en-US" dirty="0"/>
              <a:t>第二</a:t>
            </a:r>
            <a:r>
              <a:rPr lang="zh-TW" altLang="en-US" dirty="0" smtClean="0"/>
              <a:t>段音樂的偶數秒</a:t>
            </a:r>
            <a:endParaRPr lang="en-US" altLang="zh-TW" dirty="0" smtClean="0"/>
          </a:p>
          <a:p>
            <a:pPr lvl="1"/>
            <a:r>
              <a:rPr lang="zh-TW" altLang="en-US" dirty="0"/>
              <a:t>輸出合成後的</a:t>
            </a:r>
            <a:r>
              <a:rPr lang="zh-TW" altLang="en-US" dirty="0" smtClean="0"/>
              <a:t>音訊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r>
              <a:rPr lang="zh-TW" altLang="en-US" dirty="0"/>
              <a:t>將多段音訊進行合成</a:t>
            </a:r>
            <a:endParaRPr lang="en-US" altLang="zh-TW" dirty="0"/>
          </a:p>
          <a:p>
            <a:pPr lvl="1"/>
            <a:r>
              <a:rPr lang="zh-TW" altLang="en-US" dirty="0" smtClean="0"/>
              <a:t>將每一段</a:t>
            </a:r>
            <a:r>
              <a:rPr lang="zh-TW" altLang="en-US" dirty="0"/>
              <a:t>音樂</a:t>
            </a:r>
            <a:r>
              <a:rPr lang="zh-TW" altLang="en-US" dirty="0" smtClean="0"/>
              <a:t>和任意一段</a:t>
            </a:r>
            <a:r>
              <a:rPr lang="zh-TW" altLang="en-US" dirty="0"/>
              <a:t>音效</a:t>
            </a:r>
            <a:r>
              <a:rPr lang="zh-TW" altLang="en-US" dirty="0" smtClean="0"/>
              <a:t>進行混合</a:t>
            </a:r>
            <a:endParaRPr lang="en-US" altLang="zh-TW" dirty="0" smtClean="0"/>
          </a:p>
          <a:p>
            <a:pPr lvl="1"/>
            <a:r>
              <a:rPr lang="zh-TW" altLang="en-US" dirty="0"/>
              <a:t>輸出合成後的音訊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180575"/>
              </p:ext>
            </p:extLst>
          </p:nvPr>
        </p:nvGraphicFramePr>
        <p:xfrm>
          <a:off x="1990949" y="3387436"/>
          <a:ext cx="924047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047">
                  <a:extLst>
                    <a:ext uri="{9D8B030D-6E8A-4147-A177-3AD203B41FA5}">
                      <a16:colId xmlns:a16="http://schemas.microsoft.com/office/drawing/2014/main" val="2835016445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2502681912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1535628973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1828187576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541951452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1418390604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1795702460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1221478343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1592110119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2588556779"/>
                    </a:ext>
                  </a:extLst>
                </a:gridCol>
              </a:tblGrid>
              <a:tr h="6958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 smtClean="0"/>
                        <a:t>第一段音訊的第</a:t>
                      </a:r>
                      <a:r>
                        <a:rPr lang="en-US" altLang="zh-TW" sz="1600" dirty="0" smtClean="0"/>
                        <a:t>1</a:t>
                      </a:r>
                      <a:r>
                        <a:rPr lang="zh-TW" altLang="en-US" sz="1600" dirty="0" smtClean="0"/>
                        <a:t>秒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第二段音訊的第</a:t>
                      </a: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秒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Euphemi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第一段音訊的第</a:t>
                      </a: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秒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Euphemi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第二段音訊的第</a:t>
                      </a: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秒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Euphemi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第一段音訊的第</a:t>
                      </a: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秒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Euphemi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第二段音訊的第</a:t>
                      </a: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秒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Euphemi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第一段音訊的第</a:t>
                      </a: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秒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Euphemi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第二段音訊的第</a:t>
                      </a: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8</a:t>
                      </a: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秒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Euphemi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第一段音訊的第</a:t>
                      </a:r>
                      <a:r>
                        <a:rPr kumimoji="0" lang="en-US" altLang="zh-TW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9</a:t>
                      </a:r>
                      <a:r>
                        <a:rPr kumimoji="0" lang="zh-TW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phemia"/>
                          <a:ea typeface="+mn-ea"/>
                          <a:cs typeface="+mn-cs"/>
                        </a:rPr>
                        <a:t>秒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Euphemi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…</a:t>
                      </a:r>
                      <a:endParaRPr lang="zh-TW" altLang="en-US" sz="1600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259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77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音訊</a:t>
            </a:r>
            <a:r>
              <a:rPr lang="zh-TW" altLang="en-US" sz="4400" dirty="0" smtClean="0"/>
              <a:t>數位化 </a:t>
            </a:r>
            <a:r>
              <a:rPr lang="en-US" altLang="zh-TW" sz="4400" dirty="0" smtClean="0"/>
              <a:t>- </a:t>
            </a:r>
            <a:r>
              <a:rPr lang="zh-TW" altLang="en-US" sz="4400" dirty="0" smtClean="0"/>
              <a:t>取樣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對聲音</a:t>
            </a:r>
            <a:r>
              <a:rPr lang="zh-TW" altLang="en-US" dirty="0"/>
              <a:t>訊號做「取樣」的</a:t>
            </a:r>
            <a:r>
              <a:rPr lang="zh-TW" altLang="en-US" dirty="0"/>
              <a:t>動作，取樣把時間變成</a:t>
            </a:r>
            <a:r>
              <a:rPr lang="zh-TW" altLang="en-US" dirty="0" smtClean="0"/>
              <a:t>離散，取樣的時間點愈</a:t>
            </a:r>
            <a:r>
              <a:rPr lang="zh-TW" altLang="en-US" dirty="0"/>
              <a:t>密集，音訊的品質就會愈</a:t>
            </a:r>
            <a:r>
              <a:rPr lang="zh-TW" altLang="en-US" dirty="0" smtClean="0"/>
              <a:t>高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07" y="2655277"/>
            <a:ext cx="780002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6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音訊數位化 </a:t>
            </a:r>
            <a:r>
              <a:rPr lang="en-US" altLang="zh-TW" sz="4400" dirty="0" smtClean="0"/>
              <a:t>-</a:t>
            </a:r>
            <a:r>
              <a:rPr lang="zh-TW" altLang="en-US" sz="4400" dirty="0" smtClean="0"/>
              <a:t>量化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量化</a:t>
            </a:r>
            <a:r>
              <a:rPr lang="en-US" altLang="zh-TW" dirty="0" smtClean="0"/>
              <a:t>(quantization)</a:t>
            </a:r>
            <a:r>
              <a:rPr lang="zh-TW" altLang="en-US" dirty="0" smtClean="0"/>
              <a:t>是把振幅類比值變成離散值</a:t>
            </a:r>
            <a:endParaRPr lang="en-US" altLang="zh-TW" dirty="0" smtClean="0"/>
          </a:p>
          <a:p>
            <a:r>
              <a:rPr lang="zh-TW" altLang="en-US" dirty="0"/>
              <a:t>音訊位元深度</a:t>
            </a:r>
            <a:endParaRPr lang="en-US" altLang="zh-TW" dirty="0"/>
          </a:p>
          <a:p>
            <a:pPr lvl="1"/>
            <a:r>
              <a:rPr lang="zh-TW" altLang="en-US" dirty="0"/>
              <a:t>除了每秒鐘取幾個點之外，每個點要用多少容量來表示</a:t>
            </a:r>
            <a:endParaRPr lang="en-US" altLang="zh-TW" dirty="0"/>
          </a:p>
          <a:p>
            <a:pPr lvl="1"/>
            <a:r>
              <a:rPr lang="en-US" altLang="zh-TW" dirty="0"/>
              <a:t>16bits</a:t>
            </a:r>
            <a:r>
              <a:rPr lang="zh-TW" altLang="en-US" dirty="0"/>
              <a:t>、</a:t>
            </a:r>
            <a:r>
              <a:rPr lang="en-US" altLang="zh-TW" dirty="0"/>
              <a:t>24bits</a:t>
            </a:r>
            <a:r>
              <a:rPr lang="zh-TW" altLang="en-US" dirty="0"/>
              <a:t>、</a:t>
            </a:r>
            <a:r>
              <a:rPr lang="en-US" altLang="zh-TW" dirty="0"/>
              <a:t>48bits</a:t>
            </a:r>
            <a:r>
              <a:rPr lang="zh-TW" altLang="en-US" dirty="0"/>
              <a:t>甚至</a:t>
            </a:r>
            <a:r>
              <a:rPr lang="en-US" altLang="zh-TW" dirty="0"/>
              <a:t>64bits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469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音訊數位化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整數</a:t>
            </a:r>
            <a:r>
              <a:rPr lang="zh-TW" altLang="en-US" dirty="0" smtClean="0"/>
              <a:t>量化</a:t>
            </a:r>
            <a:r>
              <a:rPr lang="en-US" altLang="zh-TW" dirty="0" smtClean="0"/>
              <a:t>-</a:t>
            </a:r>
            <a:r>
              <a:rPr lang="zh-TW" altLang="en-US" dirty="0" smtClean="0"/>
              <a:t>圖上的音訊位元深度以</a:t>
            </a:r>
            <a:r>
              <a:rPr lang="en-US" altLang="zh-TW" dirty="0" smtClean="0"/>
              <a:t>4bits</a:t>
            </a:r>
            <a:r>
              <a:rPr lang="zh-TW" altLang="en-US" dirty="0" smtClean="0"/>
              <a:t>來表示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68" y="2095025"/>
            <a:ext cx="10505516" cy="45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5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音訊數位化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音訊解析度</a:t>
            </a:r>
            <a:endParaRPr lang="en-US" altLang="zh-TW" dirty="0"/>
          </a:p>
          <a:p>
            <a:pPr lvl="1"/>
            <a:r>
              <a:rPr lang="zh-TW" altLang="en-US" dirty="0"/>
              <a:t>包含音訊取樣率和音訊位元深度</a:t>
            </a:r>
            <a:r>
              <a:rPr lang="en-US" altLang="zh-TW" dirty="0"/>
              <a:t>(audio bit depth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整數量化</a:t>
            </a:r>
            <a:r>
              <a:rPr lang="en-US" altLang="zh-TW" dirty="0" smtClean="0"/>
              <a:t>16</a:t>
            </a:r>
            <a:r>
              <a:rPr lang="zh-TW" altLang="en-US" dirty="0"/>
              <a:t>位</a:t>
            </a:r>
            <a:r>
              <a:rPr lang="en-US" altLang="zh-TW" dirty="0"/>
              <a:t>WAV</a:t>
            </a:r>
            <a:r>
              <a:rPr lang="zh-TW" altLang="en-US" dirty="0"/>
              <a:t>文件可以存儲從</a:t>
            </a:r>
            <a:r>
              <a:rPr lang="en-US" altLang="zh-TW" dirty="0"/>
              <a:t>0 </a:t>
            </a:r>
            <a:r>
              <a:rPr lang="en-US" altLang="zh-TW" dirty="0" err="1"/>
              <a:t>dBFS</a:t>
            </a:r>
            <a:r>
              <a:rPr lang="zh-TW" altLang="en-US" dirty="0"/>
              <a:t>到</a:t>
            </a:r>
            <a:r>
              <a:rPr lang="en-US" altLang="zh-TW" dirty="0"/>
              <a:t>-96 </a:t>
            </a:r>
            <a:r>
              <a:rPr lang="en-US" altLang="zh-TW" dirty="0" err="1"/>
              <a:t>dBFS</a:t>
            </a:r>
            <a:r>
              <a:rPr lang="zh-TW" altLang="en-US" dirty="0"/>
              <a:t>的音頻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04590"/>
              </p:ext>
            </p:extLst>
          </p:nvPr>
        </p:nvGraphicFramePr>
        <p:xfrm>
          <a:off x="1851961" y="2883876"/>
          <a:ext cx="8918616" cy="3901440"/>
        </p:xfrm>
        <a:graphic>
          <a:graphicData uri="http://schemas.openxmlformats.org/drawingml/2006/table">
            <a:tbl>
              <a:tblPr/>
              <a:tblGrid>
                <a:gridCol w="1406570">
                  <a:extLst>
                    <a:ext uri="{9D8B030D-6E8A-4147-A177-3AD203B41FA5}">
                      <a16:colId xmlns:a16="http://schemas.microsoft.com/office/drawing/2014/main" val="2855131829"/>
                    </a:ext>
                  </a:extLst>
                </a:gridCol>
                <a:gridCol w="1245416">
                  <a:extLst>
                    <a:ext uri="{9D8B030D-6E8A-4147-A177-3AD203B41FA5}">
                      <a16:colId xmlns:a16="http://schemas.microsoft.com/office/drawing/2014/main" val="3261100232"/>
                    </a:ext>
                  </a:extLst>
                </a:gridCol>
                <a:gridCol w="3127971">
                  <a:extLst>
                    <a:ext uri="{9D8B030D-6E8A-4147-A177-3AD203B41FA5}">
                      <a16:colId xmlns:a16="http://schemas.microsoft.com/office/drawing/2014/main" val="471729543"/>
                    </a:ext>
                  </a:extLst>
                </a:gridCol>
                <a:gridCol w="3138659">
                  <a:extLst>
                    <a:ext uri="{9D8B030D-6E8A-4147-A177-3AD203B41FA5}">
                      <a16:colId xmlns:a16="http://schemas.microsoft.com/office/drawing/2014/main" val="403180349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位元深度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>
                          <a:effectLst/>
                        </a:rPr>
                        <a:t>訊噪比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整數取值總數（單個取樣點）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effectLst/>
                        </a:rPr>
                        <a:t>有符十進位取值</a:t>
                      </a:r>
                      <a:r>
                        <a:rPr lang="zh-TW" altLang="en-US" sz="1600" dirty="0" smtClean="0">
                          <a:effectLst/>
                        </a:rPr>
                        <a:t>範圍</a:t>
                      </a:r>
                      <a:endParaRPr lang="zh-TW" altLang="en-US" sz="1600" dirty="0">
                        <a:effectLst/>
                      </a:endParaRP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2797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</a:rPr>
                        <a:t>4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24.08 dB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effectLst/>
                        </a:rPr>
                        <a:t>16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−</a:t>
                      </a:r>
                      <a:r>
                        <a:rPr lang="en-US" altLang="zh-TW" sz="1600">
                          <a:effectLst/>
                        </a:rPr>
                        <a:t>8</a:t>
                      </a:r>
                      <a:r>
                        <a:rPr lang="zh-TW" altLang="en-US" sz="1600">
                          <a:effectLst/>
                        </a:rPr>
                        <a:t>至</a:t>
                      </a:r>
                      <a:r>
                        <a:rPr lang="en-US" altLang="zh-TW" sz="1600">
                          <a:effectLst/>
                        </a:rPr>
                        <a:t>+7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108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>
                          <a:effectLst/>
                        </a:rPr>
                        <a:t>8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48.16 dB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effectLst/>
                        </a:rPr>
                        <a:t>256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−</a:t>
                      </a:r>
                      <a:r>
                        <a:rPr lang="en-US" altLang="zh-TW" sz="1600">
                          <a:effectLst/>
                        </a:rPr>
                        <a:t>128</a:t>
                      </a:r>
                      <a:r>
                        <a:rPr lang="zh-TW" altLang="en-US" sz="1600">
                          <a:effectLst/>
                        </a:rPr>
                        <a:t>至</a:t>
                      </a:r>
                      <a:r>
                        <a:rPr lang="en-US" altLang="zh-TW" sz="1600">
                          <a:effectLst/>
                        </a:rPr>
                        <a:t>+127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8651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</a:rPr>
                        <a:t>16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96.33 dB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effectLst/>
                        </a:rPr>
                        <a:t>65,536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−</a:t>
                      </a:r>
                      <a:r>
                        <a:rPr lang="en-US" altLang="zh-TW" sz="1600">
                          <a:effectLst/>
                        </a:rPr>
                        <a:t>32,768</a:t>
                      </a:r>
                      <a:r>
                        <a:rPr lang="zh-TW" altLang="en-US" sz="1600">
                          <a:effectLst/>
                        </a:rPr>
                        <a:t>至</a:t>
                      </a:r>
                      <a:r>
                        <a:rPr lang="en-US" altLang="zh-TW" sz="1600">
                          <a:effectLst/>
                        </a:rPr>
                        <a:t>+32,767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3828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</a:rPr>
                        <a:t>24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144.49 dB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effectLst/>
                        </a:rPr>
                        <a:t>16,777,216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−</a:t>
                      </a:r>
                      <a:r>
                        <a:rPr lang="en-US" altLang="zh-TW" sz="1600">
                          <a:effectLst/>
                        </a:rPr>
                        <a:t>8,388,608</a:t>
                      </a:r>
                      <a:r>
                        <a:rPr lang="zh-TW" altLang="en-US" sz="1600">
                          <a:effectLst/>
                        </a:rPr>
                        <a:t>至</a:t>
                      </a:r>
                      <a:r>
                        <a:rPr lang="en-US" altLang="zh-TW" sz="1600">
                          <a:effectLst/>
                        </a:rPr>
                        <a:t>+8,388,607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969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</a:rPr>
                        <a:t>32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192.66 dB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effectLst/>
                        </a:rPr>
                        <a:t>4,294,967,296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−</a:t>
                      </a:r>
                      <a:r>
                        <a:rPr lang="en-US" altLang="zh-TW" sz="1600">
                          <a:effectLst/>
                        </a:rPr>
                        <a:t>2,147,483,648</a:t>
                      </a:r>
                      <a:r>
                        <a:rPr lang="zh-TW" altLang="en-US" sz="1600">
                          <a:effectLst/>
                        </a:rPr>
                        <a:t>至</a:t>
                      </a:r>
                      <a:r>
                        <a:rPr lang="en-US" altLang="zh-TW" sz="1600">
                          <a:effectLst/>
                        </a:rPr>
                        <a:t>+2,147,483,647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469359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</a:rPr>
                        <a:t>48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288.99 dB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effectLst/>
                        </a:rPr>
                        <a:t>281,474,976,710,656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>
                          <a:effectLst/>
                        </a:rPr>
                        <a:t>−</a:t>
                      </a:r>
                      <a:r>
                        <a:rPr lang="en-US" altLang="zh-TW" sz="1600">
                          <a:effectLst/>
                        </a:rPr>
                        <a:t>140,737,488,355,328</a:t>
                      </a:r>
                      <a:r>
                        <a:rPr lang="zh-TW" altLang="en-US" sz="1600">
                          <a:effectLst/>
                        </a:rPr>
                        <a:t>至</a:t>
                      </a:r>
                      <a:r>
                        <a:rPr lang="en-US" altLang="zh-TW" sz="1600">
                          <a:effectLst/>
                        </a:rPr>
                        <a:t>+140,737,488,355,327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69659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effectLst/>
                        </a:rPr>
                        <a:t>64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385.32 dB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>
                          <a:effectLst/>
                        </a:rPr>
                        <a:t>18,446,744,073,709,551,616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</a:rPr>
                        <a:t>−</a:t>
                      </a:r>
                      <a:r>
                        <a:rPr lang="en-US" altLang="zh-TW" sz="1600" dirty="0">
                          <a:effectLst/>
                        </a:rPr>
                        <a:t>9,223,372,036,854,775,808</a:t>
                      </a:r>
                      <a:r>
                        <a:rPr lang="zh-TW" altLang="en-US" sz="1600" dirty="0">
                          <a:effectLst/>
                        </a:rPr>
                        <a:t>至</a:t>
                      </a:r>
                      <a:r>
                        <a:rPr lang="en-US" altLang="zh-TW" sz="1600" dirty="0">
                          <a:effectLst/>
                        </a:rPr>
                        <a:t>+9,223,372,036,854,775,807</a:t>
                      </a:r>
                    </a:p>
                  </a:txBody>
                  <a:tcPr marL="60960" marR="60960" marT="30480" marB="3048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85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音訊數位化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浮點數量化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優勢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可以使得相鄰的值之間差距更小，達到更精確地表示音訊</a:t>
            </a:r>
            <a:endParaRPr lang="en-US" altLang="zh-TW" sz="2400" dirty="0" smtClean="0"/>
          </a:p>
          <a:p>
            <a:pPr lvl="1"/>
            <a:r>
              <a:rPr lang="zh-TW" altLang="en-US" sz="2800" dirty="0" smtClean="0"/>
              <a:t>劣勢</a:t>
            </a:r>
            <a:endParaRPr lang="en-US" altLang="zh-TW" sz="2800" dirty="0" smtClean="0"/>
          </a:p>
          <a:p>
            <a:pPr lvl="2"/>
            <a:r>
              <a:rPr lang="zh-TW" altLang="en-US" sz="2400" dirty="0"/>
              <a:t>對於相同位元深度，在取值很大的情形下，相鄰浮點數比相鄰整數間隔更</a:t>
            </a:r>
            <a:r>
              <a:rPr lang="zh-TW" altLang="en-US" sz="2400" dirty="0" smtClean="0"/>
              <a:t>大</a:t>
            </a:r>
            <a:endParaRPr lang="en-US" altLang="zh-TW" sz="2400" dirty="0" smtClean="0"/>
          </a:p>
          <a:p>
            <a:pPr lvl="2"/>
            <a:r>
              <a:rPr lang="zh-TW" altLang="en-US" sz="2400" dirty="0"/>
              <a:t>需要更多的位元數來</a:t>
            </a:r>
            <a:r>
              <a:rPr lang="zh-TW" altLang="en-US" sz="2400" dirty="0" smtClean="0"/>
              <a:t>表示</a:t>
            </a:r>
            <a:endParaRPr lang="en-US" altLang="zh-TW" sz="24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492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音訊檔案格式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未</a:t>
            </a:r>
            <a:r>
              <a:rPr lang="zh-TW" altLang="en-US" dirty="0"/>
              <a:t>壓縮</a:t>
            </a:r>
            <a:r>
              <a:rPr lang="zh-TW" altLang="en-US" dirty="0" smtClean="0"/>
              <a:t>格式，代表</a:t>
            </a:r>
            <a:r>
              <a:rPr lang="zh-TW" altLang="en-US" dirty="0"/>
              <a:t>的是儲存未壓縮的音頻樣本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WAV</a:t>
            </a:r>
            <a:r>
              <a:rPr lang="zh-TW" altLang="en-US" dirty="0" smtClean="0"/>
              <a:t>、</a:t>
            </a:r>
            <a:r>
              <a:rPr lang="en-US" altLang="zh-TW" dirty="0" smtClean="0"/>
              <a:t>PCM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AIFF</a:t>
            </a:r>
            <a:r>
              <a:rPr lang="zh-TW" altLang="en-US" dirty="0" smtClean="0"/>
              <a:t>、</a:t>
            </a:r>
            <a:r>
              <a:rPr lang="en-US" altLang="zh-TW" dirty="0"/>
              <a:t>DSD</a:t>
            </a:r>
            <a:endParaRPr lang="en-US" altLang="zh-TW" dirty="0" smtClean="0"/>
          </a:p>
          <a:p>
            <a:r>
              <a:rPr lang="zh-TW" altLang="en-US" dirty="0" smtClean="0"/>
              <a:t>壓縮無</a:t>
            </a:r>
            <a:r>
              <a:rPr lang="zh-TW" altLang="en-US" dirty="0"/>
              <a:t>失真格式，這類型的檔案可解壓縮回原始大小，繼而完整保留音質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FLAC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ALAC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WavPack</a:t>
            </a:r>
            <a:endParaRPr lang="en-US" altLang="zh-TW" dirty="0"/>
          </a:p>
          <a:p>
            <a:r>
              <a:rPr lang="zh-TW" altLang="en-US" dirty="0"/>
              <a:t>有</a:t>
            </a:r>
            <a:r>
              <a:rPr lang="zh-TW" altLang="en-US" dirty="0" smtClean="0"/>
              <a:t>損</a:t>
            </a:r>
            <a:r>
              <a:rPr lang="zh-TW" altLang="en-US" dirty="0"/>
              <a:t>壓縮</a:t>
            </a:r>
            <a:r>
              <a:rPr lang="zh-TW" altLang="en-US" dirty="0" smtClean="0"/>
              <a:t>格式，</a:t>
            </a:r>
            <a:r>
              <a:rPr lang="zh-TW" altLang="en-US" dirty="0"/>
              <a:t>這類型</a:t>
            </a:r>
            <a:r>
              <a:rPr lang="zh-TW" altLang="en-US" dirty="0" smtClean="0"/>
              <a:t>格式</a:t>
            </a:r>
            <a:r>
              <a:rPr lang="zh-TW" altLang="en-US" dirty="0"/>
              <a:t>會於傳輸過程中損失</a:t>
            </a:r>
            <a:r>
              <a:rPr lang="zh-TW" altLang="en-US" dirty="0" smtClean="0"/>
              <a:t>資料，進而無法解壓縮完全還原回原始音訊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MP3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MP4</a:t>
            </a:r>
            <a:r>
              <a:rPr lang="zh-TW" altLang="en-US" dirty="0" smtClean="0"/>
              <a:t>、 </a:t>
            </a:r>
            <a:r>
              <a:rPr lang="en-US" altLang="zh-TW" dirty="0" smtClean="0"/>
              <a:t>AAC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Ogg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Vorbis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音訊</a:t>
            </a:r>
            <a:r>
              <a:rPr lang="zh-TW" altLang="en-US" sz="4400" dirty="0" smtClean="0"/>
              <a:t>檔案儲存 </a:t>
            </a:r>
            <a:r>
              <a:rPr lang="en-US" altLang="zh-TW" sz="4400" dirty="0" smtClean="0"/>
              <a:t>- WAV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WAV</a:t>
            </a:r>
            <a:r>
              <a:rPr lang="zh-TW" altLang="en-US" dirty="0"/>
              <a:t>檔遵守資源交換檔案格式之</a:t>
            </a:r>
            <a:r>
              <a:rPr lang="zh-TW" altLang="en-US" dirty="0" smtClean="0"/>
              <a:t>規則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</a:t>
            </a:r>
            <a:r>
              <a:rPr lang="zh-TW" altLang="en-US" dirty="0"/>
              <a:t>檔案的前</a:t>
            </a:r>
            <a:r>
              <a:rPr lang="en-US" altLang="zh-TW" dirty="0"/>
              <a:t>44(</a:t>
            </a:r>
            <a:r>
              <a:rPr lang="zh-TW" altLang="en-US" dirty="0"/>
              <a:t>或</a:t>
            </a:r>
            <a:r>
              <a:rPr lang="en-US" altLang="zh-TW" dirty="0"/>
              <a:t>46)</a:t>
            </a:r>
            <a:r>
              <a:rPr lang="zh-TW" altLang="en-US" dirty="0"/>
              <a:t>位元組放置檔頭</a:t>
            </a:r>
            <a:r>
              <a:rPr lang="en-US" altLang="zh-TW" dirty="0"/>
              <a:t>(header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，使</a:t>
            </a:r>
            <a:r>
              <a:rPr lang="zh-TW" altLang="en-US" dirty="0"/>
              <a:t>播放器或編輯器能夠簡單掌握檔案的基本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027" y="2886916"/>
            <a:ext cx="5517262" cy="38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6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1416</TotalTime>
  <Words>1528</Words>
  <Application>Microsoft Office PowerPoint</Application>
  <PresentationFormat>寬螢幕</PresentationFormat>
  <Paragraphs>240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Euphemia</vt:lpstr>
      <vt:lpstr>Microsoft JhengHei UI</vt:lpstr>
      <vt:lpstr>Arial</vt:lpstr>
      <vt:lpstr>Wingdings</vt:lpstr>
      <vt:lpstr>數學 16x9</vt:lpstr>
      <vt:lpstr>多媒體程式設計 音訊資料處理</vt:lpstr>
      <vt:lpstr>音訊的表示和儲存</vt:lpstr>
      <vt:lpstr>音訊數位化 - 取樣</vt:lpstr>
      <vt:lpstr>音訊數位化 -量化</vt:lpstr>
      <vt:lpstr>音訊數位化</vt:lpstr>
      <vt:lpstr>音訊數位化</vt:lpstr>
      <vt:lpstr>音訊數位化</vt:lpstr>
      <vt:lpstr>音訊檔案格式</vt:lpstr>
      <vt:lpstr>音訊檔案儲存 - WAV</vt:lpstr>
      <vt:lpstr>音訊特徵</vt:lpstr>
      <vt:lpstr>Python讀取音訊檔案</vt:lpstr>
      <vt:lpstr>WAVE模組讀取音訊檔案</vt:lpstr>
      <vt:lpstr>WAVE模組讀取音訊檔案</vt:lpstr>
      <vt:lpstr>WAVE模組讀取音訊檔案</vt:lpstr>
      <vt:lpstr>WAVE模組寫入音訊檔案</vt:lpstr>
      <vt:lpstr>Pydub套件讀取音訊</vt:lpstr>
      <vt:lpstr>Pydub套件讀取音訊</vt:lpstr>
      <vt:lpstr>Pydub套件取得音訊資訊</vt:lpstr>
      <vt:lpstr>Pydub套件輸出音訊檔案</vt:lpstr>
      <vt:lpstr>Pydub套件切割音訊</vt:lpstr>
      <vt:lpstr>Pydub套件操作音訊</vt:lpstr>
      <vt:lpstr>Pydub套件操作音訊</vt:lpstr>
      <vt:lpstr>Pydub套件操作音訊</vt:lpstr>
      <vt:lpstr>Pydub套件混合音訊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多媒體程式設計 音訊資料處理</dc:title>
  <dc:creator>Windows 使用者</dc:creator>
  <cp:lastModifiedBy>Windows 使用者</cp:lastModifiedBy>
  <cp:revision>152</cp:revision>
  <dcterms:created xsi:type="dcterms:W3CDTF">2023-05-19T13:58:46Z</dcterms:created>
  <dcterms:modified xsi:type="dcterms:W3CDTF">2023-05-20T13:34:55Z</dcterms:modified>
</cp:coreProperties>
</file>