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1" r:id="rId6"/>
    <p:sldId id="270" r:id="rId7"/>
    <p:sldId id="272" r:id="rId8"/>
    <p:sldId id="273" r:id="rId9"/>
    <p:sldId id="274" r:id="rId10"/>
    <p:sldId id="257" r:id="rId11"/>
    <p:sldId id="264" r:id="rId12"/>
    <p:sldId id="263" r:id="rId13"/>
    <p:sldId id="265" r:id="rId14"/>
    <p:sldId id="262" r:id="rId15"/>
    <p:sldId id="275" r:id="rId16"/>
    <p:sldId id="285" r:id="rId17"/>
    <p:sldId id="289" r:id="rId18"/>
    <p:sldId id="268" r:id="rId19"/>
    <p:sldId id="283" r:id="rId20"/>
    <p:sldId id="284" r:id="rId21"/>
    <p:sldId id="269" r:id="rId22"/>
    <p:sldId id="278" r:id="rId23"/>
    <p:sldId id="277" r:id="rId24"/>
    <p:sldId id="279" r:id="rId25"/>
    <p:sldId id="280" r:id="rId26"/>
    <p:sldId id="281" r:id="rId27"/>
    <p:sldId id="282" r:id="rId28"/>
    <p:sldId id="286" r:id="rId29"/>
    <p:sldId id="287" r:id="rId30"/>
    <p:sldId id="288"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304598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136333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a:t>
            </a:r>
            <a:br>
              <a:rPr lang="en-US" altLang="zh-TW" dirty="0"/>
            </a:br>
            <a:r>
              <a:rPr lang="zh-TW" altLang="en-US" dirty="0"/>
              <a:t>樣式</a:t>
            </a:r>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94928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1BAE273E-E9CF-420B-934D-E4ECDE4C8F88}"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25246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42078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498955A7-68FF-45AF-97F3-52B743110D59}"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1BAE273E-E9CF-420B-934D-E4ECDE4C8F88}"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27706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498955A7-68FF-45AF-97F3-52B743110D59}" type="datetimeFigureOut">
              <a:rPr lang="zh-TW" altLang="en-US" smtClean="0"/>
              <a:t>2023/5/31</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104570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498955A7-68FF-45AF-97F3-52B743110D59}" type="datetimeFigureOut">
              <a:rPr lang="zh-TW" altLang="en-US" smtClean="0"/>
              <a:t>2023/5/31</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120419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14233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157821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21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498955A7-68FF-45AF-97F3-52B743110D59}" type="datetimeFigureOut">
              <a:rPr lang="zh-TW" altLang="en-US" smtClean="0"/>
              <a:t>2023/5/31</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1BAE273E-E9CF-420B-934D-E4ECDE4C8F88}" type="slidenum">
              <a:rPr lang="zh-TW" altLang="en-US" smtClean="0"/>
              <a:t>‹#›</a:t>
            </a:fld>
            <a:endParaRPr lang="zh-TW" altLang="en-US"/>
          </a:p>
        </p:txBody>
      </p:sp>
    </p:spTree>
    <p:extLst>
      <p:ext uri="{BB962C8B-B14F-4D97-AF65-F5344CB8AC3E}">
        <p14:creationId xmlns:p14="http://schemas.microsoft.com/office/powerpoint/2010/main" val="399456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多媒體程式設計</a:t>
            </a:r>
            <a:br>
              <a:rPr lang="en-US" altLang="zh-TW" dirty="0"/>
            </a:br>
            <a:r>
              <a:rPr lang="zh-TW" altLang="en-US" sz="4400" dirty="0"/>
              <a:t>音訊資料處理</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a:p>
            <a:endParaRPr lang="zh-TW" altLang="en-US" dirty="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280916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將震幅轉成頻率</a:t>
            </a:r>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870946" y="1539303"/>
            <a:ext cx="6308223" cy="5318697"/>
          </a:xfrm>
          <a:prstGeom prst="rect">
            <a:avLst/>
          </a:prstGeom>
        </p:spPr>
      </p:pic>
    </p:spTree>
    <p:extLst>
      <p:ext uri="{BB962C8B-B14F-4D97-AF65-F5344CB8AC3E}">
        <p14:creationId xmlns:p14="http://schemas.microsoft.com/office/powerpoint/2010/main" val="195511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訊號處理 </a:t>
            </a:r>
            <a:r>
              <a:rPr lang="en-US" altLang="zh-TW" sz="4400" dirty="0"/>
              <a:t>	 </a:t>
            </a:r>
            <a:endParaRPr lang="zh-TW" altLang="en-US" sz="4400" dirty="0"/>
          </a:p>
        </p:txBody>
      </p:sp>
      <p:sp>
        <p:nvSpPr>
          <p:cNvPr id="3" name="內容版面配置區 2"/>
          <p:cNvSpPr>
            <a:spLocks noGrp="1"/>
          </p:cNvSpPr>
          <p:nvPr>
            <p:ph idx="1"/>
          </p:nvPr>
        </p:nvSpPr>
        <p:spPr/>
        <p:txBody>
          <a:bodyPr/>
          <a:lstStyle/>
          <a:p>
            <a:r>
              <a:rPr lang="zh-TW" altLang="en-US" dirty="0"/>
              <a:t>傅立葉轉換</a:t>
            </a:r>
            <a:endParaRPr lang="en-US" altLang="zh-TW" dirty="0"/>
          </a:p>
          <a:p>
            <a:pPr lvl="1"/>
            <a:r>
              <a:rPr lang="zh-TW" altLang="en-US" dirty="0"/>
              <a:t>傅立葉告訴我們，任何週期函數，都可以看作是不同振幅，不同相位弦波的疊加。</a:t>
            </a:r>
            <a:endParaRPr lang="en-US" altLang="zh-TW" dirty="0"/>
          </a:p>
          <a:p>
            <a:pPr lvl="1"/>
            <a:r>
              <a:rPr lang="zh-TW" altLang="en-US" dirty="0"/>
              <a:t>傅立葉轉換可以將時域上的週期函數，轉成頻域上的能量函數</a:t>
            </a:r>
            <a:endParaRPr lang="en-US" altLang="zh-TW" dirty="0"/>
          </a:p>
          <a:p>
            <a:pPr lvl="1"/>
            <a:r>
              <a:rPr lang="zh-TW" altLang="en-US" dirty="0"/>
              <a:t>在時域上處理訊號很困難</a:t>
            </a:r>
            <a:endParaRPr lang="en-US" altLang="zh-TW" dirty="0"/>
          </a:p>
          <a:p>
            <a:endParaRPr lang="zh-TW" altLang="en-US" dirty="0"/>
          </a:p>
        </p:txBody>
      </p:sp>
      <p:pic>
        <p:nvPicPr>
          <p:cNvPr id="6" name="圖片 5">
            <a:extLst>
              <a:ext uri="{FF2B5EF4-FFF2-40B4-BE49-F238E27FC236}">
                <a16:creationId xmlns:a16="http://schemas.microsoft.com/office/drawing/2014/main" id="{3E4AF777-CEC7-86D6-8475-F97F29AE299B}"/>
              </a:ext>
            </a:extLst>
          </p:cNvPr>
          <p:cNvPicPr>
            <a:picLocks noChangeAspect="1"/>
          </p:cNvPicPr>
          <p:nvPr/>
        </p:nvPicPr>
        <p:blipFill>
          <a:blip r:embed="rId2"/>
          <a:stretch>
            <a:fillRect/>
          </a:stretch>
        </p:blipFill>
        <p:spPr>
          <a:xfrm>
            <a:off x="3369403" y="3602611"/>
            <a:ext cx="5453193" cy="3163025"/>
          </a:xfrm>
          <a:prstGeom prst="rect">
            <a:avLst/>
          </a:prstGeom>
        </p:spPr>
      </p:pic>
    </p:spTree>
    <p:extLst>
      <p:ext uri="{BB962C8B-B14F-4D97-AF65-F5344CB8AC3E}">
        <p14:creationId xmlns:p14="http://schemas.microsoft.com/office/powerpoint/2010/main" val="352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傅立葉轉換</a:t>
            </a:r>
          </a:p>
        </p:txBody>
      </p:sp>
      <p:sp>
        <p:nvSpPr>
          <p:cNvPr id="3" name="內容版面配置區 2"/>
          <p:cNvSpPr>
            <a:spLocks noGrp="1"/>
          </p:cNvSpPr>
          <p:nvPr>
            <p:ph idx="1"/>
          </p:nvPr>
        </p:nvSpPr>
        <p:spPr/>
        <p:txBody>
          <a:bodyPr/>
          <a:lstStyle/>
          <a:p>
            <a:r>
              <a:rPr lang="en-US" altLang="zh-TW" dirty="0" err="1"/>
              <a:t>dataFFT</a:t>
            </a:r>
            <a:r>
              <a:rPr lang="en-US" altLang="zh-TW" dirty="0"/>
              <a:t> = </a:t>
            </a:r>
            <a:r>
              <a:rPr lang="en-US" altLang="zh-TW" dirty="0" err="1"/>
              <a:t>librosa.stft</a:t>
            </a:r>
            <a:r>
              <a:rPr lang="en-US" altLang="zh-TW" dirty="0"/>
              <a:t>(data, </a:t>
            </a:r>
            <a:r>
              <a:rPr lang="en-US" altLang="zh-TW" dirty="0" err="1"/>
              <a:t>n_fft</a:t>
            </a:r>
            <a:r>
              <a:rPr lang="en-US" altLang="zh-TW" dirty="0"/>
              <a:t>=2048 )</a:t>
            </a:r>
          </a:p>
          <a:p>
            <a:pPr lvl="1"/>
            <a:r>
              <a:rPr lang="zh-TW" altLang="en-US" dirty="0"/>
              <a:t>用來計算短時距傅立葉轉換（</a:t>
            </a:r>
            <a:r>
              <a:rPr lang="en-US" altLang="zh-TW" dirty="0"/>
              <a:t>STFT</a:t>
            </a:r>
            <a:r>
              <a:rPr lang="zh-TW" altLang="en-US" dirty="0"/>
              <a:t>，</a:t>
            </a:r>
            <a:r>
              <a:rPr lang="en-US" altLang="zh-TW" dirty="0"/>
              <a:t>Short-time Fourier transform</a:t>
            </a:r>
          </a:p>
          <a:p>
            <a:pPr lvl="1"/>
            <a:r>
              <a:rPr lang="zh-TW" altLang="en-US" dirty="0"/>
              <a:t>輸入要計算的音訊資料物件</a:t>
            </a:r>
            <a:r>
              <a:rPr lang="en-US" altLang="zh-TW" dirty="0"/>
              <a:t>data</a:t>
            </a:r>
          </a:p>
          <a:p>
            <a:pPr lvl="1"/>
            <a:r>
              <a:rPr lang="en-US" altLang="zh-TW" dirty="0" err="1"/>
              <a:t>n_fft</a:t>
            </a:r>
            <a:r>
              <a:rPr lang="zh-TW" altLang="en-US" dirty="0"/>
              <a:t>為傅立葉轉換的音訊框長度</a:t>
            </a:r>
            <a:endParaRPr lang="en-US" altLang="zh-TW" dirty="0"/>
          </a:p>
          <a:p>
            <a:pPr lvl="1"/>
            <a:r>
              <a:rPr lang="zh-TW" altLang="en-US" dirty="0"/>
              <a:t>回傳一個計算完的音訊資料物件</a:t>
            </a:r>
            <a:endParaRPr lang="en-US" altLang="zh-TW" dirty="0"/>
          </a:p>
          <a:p>
            <a:endParaRPr lang="zh-TW" altLang="en-US" dirty="0"/>
          </a:p>
        </p:txBody>
      </p:sp>
    </p:spTree>
    <p:extLst>
      <p:ext uri="{BB962C8B-B14F-4D97-AF65-F5344CB8AC3E}">
        <p14:creationId xmlns:p14="http://schemas.microsoft.com/office/powerpoint/2010/main" val="70833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傅立葉轉換</a:t>
            </a:r>
          </a:p>
        </p:txBody>
      </p:sp>
      <p:sp>
        <p:nvSpPr>
          <p:cNvPr id="3" name="內容版面配置區 2"/>
          <p:cNvSpPr>
            <a:spLocks noGrp="1"/>
          </p:cNvSpPr>
          <p:nvPr>
            <p:ph idx="1"/>
          </p:nvPr>
        </p:nvSpPr>
        <p:spPr/>
        <p:txBody>
          <a:bodyPr>
            <a:normAutofit/>
          </a:bodyPr>
          <a:lstStyle/>
          <a:p>
            <a:r>
              <a:rPr lang="zh-TW" altLang="en-US" dirty="0"/>
              <a:t>每一個變換之後的值是一個複數，為</a:t>
            </a:r>
            <a:r>
              <a:rPr lang="en-US" altLang="zh-TW" dirty="0" err="1"/>
              <a:t>a+bj</a:t>
            </a:r>
            <a:r>
              <a:rPr lang="zh-TW" altLang="en-US" dirty="0"/>
              <a:t>的形式</a:t>
            </a:r>
          </a:p>
          <a:p>
            <a:r>
              <a:rPr lang="en-US" altLang="zh-TW" dirty="0"/>
              <a:t>FFT</a:t>
            </a:r>
            <a:r>
              <a:rPr lang="zh-TW" altLang="en-US" dirty="0"/>
              <a:t>得到的複數的絕對值就是對應的頻譜震幅</a:t>
            </a:r>
            <a:endParaRPr lang="en-US" altLang="zh-TW" dirty="0"/>
          </a:p>
          <a:p>
            <a:pPr lvl="1"/>
            <a:r>
              <a:rPr lang="en-US" altLang="zh-TW" dirty="0" err="1"/>
              <a:t>dataFFTAbs</a:t>
            </a:r>
            <a:r>
              <a:rPr lang="en-US" altLang="zh-TW" dirty="0"/>
              <a:t> = </a:t>
            </a:r>
            <a:r>
              <a:rPr lang="en-US" altLang="zh-TW" dirty="0" err="1"/>
              <a:t>np.abs</a:t>
            </a:r>
            <a:r>
              <a:rPr lang="en-US" altLang="zh-TW" dirty="0"/>
              <a:t>(</a:t>
            </a:r>
            <a:r>
              <a:rPr lang="en-US" altLang="zh-TW" dirty="0" err="1"/>
              <a:t>dataFFT</a:t>
            </a:r>
            <a:r>
              <a:rPr lang="en-US" altLang="zh-TW" dirty="0"/>
              <a:t>)</a:t>
            </a:r>
          </a:p>
          <a:p>
            <a:pPr lvl="1"/>
            <a:r>
              <a:rPr lang="zh-TW" altLang="en-US" dirty="0"/>
              <a:t>用這個</a:t>
            </a:r>
            <a:r>
              <a:rPr lang="en-US" altLang="zh-TW" dirty="0" err="1"/>
              <a:t>dataFFTAbs</a:t>
            </a:r>
            <a:r>
              <a:rPr lang="zh-TW" altLang="en-US" dirty="0"/>
              <a:t>即可畫出來聲音的頻譜圖</a:t>
            </a:r>
            <a:endParaRPr lang="en-US" altLang="zh-TW" dirty="0"/>
          </a:p>
          <a:p>
            <a:r>
              <a:rPr lang="en-US" altLang="zh-TW" dirty="0"/>
              <a:t>FFT</a:t>
            </a:r>
            <a:r>
              <a:rPr lang="zh-TW" altLang="en-US" dirty="0"/>
              <a:t>得到的複數的角度值就是對應的相位</a:t>
            </a:r>
            <a:endParaRPr lang="en-US" altLang="zh-TW" dirty="0"/>
          </a:p>
          <a:p>
            <a:pPr lvl="1"/>
            <a:r>
              <a:rPr lang="en-US" altLang="zh-TW" dirty="0" err="1"/>
              <a:t>dataFFTAng</a:t>
            </a:r>
            <a:r>
              <a:rPr lang="en-US" altLang="zh-TW" dirty="0"/>
              <a:t> = </a:t>
            </a:r>
            <a:r>
              <a:rPr lang="en-US" altLang="zh-TW" dirty="0" err="1"/>
              <a:t>np.angle</a:t>
            </a:r>
            <a:r>
              <a:rPr lang="en-US" altLang="zh-TW" dirty="0"/>
              <a:t>(</a:t>
            </a:r>
            <a:r>
              <a:rPr lang="en-US" altLang="zh-TW" dirty="0" err="1"/>
              <a:t>dataFFT</a:t>
            </a:r>
            <a:r>
              <a:rPr lang="en-US" altLang="zh-TW" dirty="0"/>
              <a:t>)</a:t>
            </a:r>
          </a:p>
          <a:p>
            <a:r>
              <a:rPr lang="zh-TW" altLang="en-US" dirty="0"/>
              <a:t>取出譜震幅和相位的函數</a:t>
            </a:r>
            <a:endParaRPr lang="en-US" altLang="zh-TW" dirty="0"/>
          </a:p>
          <a:p>
            <a:pPr lvl="1"/>
            <a:r>
              <a:rPr lang="es-ES" altLang="zh-TW" dirty="0"/>
              <a:t>S, </a:t>
            </a:r>
            <a:r>
              <a:rPr lang="es-ES" altLang="zh-TW" dirty="0" err="1"/>
              <a:t>phase</a:t>
            </a:r>
            <a:r>
              <a:rPr lang="zh-TW" altLang="en-US" dirty="0"/>
              <a:t> </a:t>
            </a:r>
            <a:r>
              <a:rPr lang="en-US" altLang="zh-TW" dirty="0"/>
              <a:t>=</a:t>
            </a:r>
            <a:r>
              <a:rPr lang="zh-TW" altLang="en-US" dirty="0"/>
              <a:t> </a:t>
            </a:r>
            <a:r>
              <a:rPr lang="es-ES" altLang="zh-TW" dirty="0"/>
              <a:t>librosa.magphase(</a:t>
            </a:r>
            <a:r>
              <a:rPr lang="es-ES" altLang="zh-TW" dirty="0" err="1"/>
              <a:t>librosa.stft</a:t>
            </a:r>
            <a:r>
              <a:rPr lang="es-ES" altLang="zh-TW" dirty="0"/>
              <a:t>(y=y))</a:t>
            </a:r>
          </a:p>
          <a:p>
            <a:pPr lvl="2"/>
            <a:r>
              <a:rPr lang="zh-TW" altLang="en-US" dirty="0"/>
              <a:t>第一個回傳值是譜震幅</a:t>
            </a:r>
            <a:endParaRPr lang="en-US" altLang="zh-TW" dirty="0"/>
          </a:p>
          <a:p>
            <a:pPr lvl="2"/>
            <a:r>
              <a:rPr lang="zh-TW" altLang="en-US" dirty="0"/>
              <a:t>第二個回傳值是相位</a:t>
            </a:r>
            <a:endParaRPr lang="en-US" altLang="zh-TW" dirty="0"/>
          </a:p>
        </p:txBody>
      </p:sp>
    </p:spTree>
    <p:extLst>
      <p:ext uri="{BB962C8B-B14F-4D97-AF65-F5344CB8AC3E}">
        <p14:creationId xmlns:p14="http://schemas.microsoft.com/office/powerpoint/2010/main" val="2533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CCBE79-DDDF-FEEA-59FA-162EB1D22A41}"/>
              </a:ext>
            </a:extLst>
          </p:cNvPr>
          <p:cNvSpPr>
            <a:spLocks noGrp="1"/>
          </p:cNvSpPr>
          <p:nvPr>
            <p:ph type="title"/>
          </p:nvPr>
        </p:nvSpPr>
        <p:spPr/>
        <p:txBody>
          <a:bodyPr>
            <a:normAutofit/>
          </a:bodyPr>
          <a:lstStyle/>
          <a:p>
            <a:r>
              <a:rPr lang="en-US" altLang="zh-TW" sz="4400" dirty="0" err="1"/>
              <a:t>Librosa</a:t>
            </a:r>
            <a:r>
              <a:rPr lang="zh-TW" altLang="en-US" sz="4400" dirty="0"/>
              <a:t>繪製頻譜圖</a:t>
            </a:r>
            <a:r>
              <a:rPr lang="en-US" altLang="zh-TW" sz="4400" dirty="0"/>
              <a:t>(spectrogram)</a:t>
            </a:r>
            <a:endParaRPr lang="zh-TW" altLang="en-US" sz="4400" dirty="0"/>
          </a:p>
        </p:txBody>
      </p:sp>
      <p:sp>
        <p:nvSpPr>
          <p:cNvPr id="3" name="內容版面配置區 2">
            <a:extLst>
              <a:ext uri="{FF2B5EF4-FFF2-40B4-BE49-F238E27FC236}">
                <a16:creationId xmlns:a16="http://schemas.microsoft.com/office/drawing/2014/main" id="{010A1E02-0B7B-C9B7-CBC2-29160C73C86A}"/>
              </a:ext>
            </a:extLst>
          </p:cNvPr>
          <p:cNvSpPr>
            <a:spLocks noGrp="1"/>
          </p:cNvSpPr>
          <p:nvPr>
            <p:ph idx="1"/>
          </p:nvPr>
        </p:nvSpPr>
        <p:spPr/>
        <p:txBody>
          <a:bodyPr>
            <a:normAutofit fontScale="92500" lnSpcReduction="10000"/>
          </a:bodyPr>
          <a:lstStyle/>
          <a:p>
            <a:r>
              <a:rPr lang="zh-TW" altLang="en-US" dirty="0"/>
              <a:t>頻譜圖的意義就表示這個聲音在不同時間時候的頻率分佈是三維的資訊</a:t>
            </a:r>
            <a:endParaRPr lang="en-US" altLang="zh-TW" dirty="0"/>
          </a:p>
          <a:p>
            <a:r>
              <a:rPr lang="zh-TW" altLang="en-US" dirty="0"/>
              <a:t>先將頻譜震幅轉成</a:t>
            </a:r>
            <a:r>
              <a:rPr lang="en-US" altLang="zh-TW" dirty="0"/>
              <a:t>dB</a:t>
            </a:r>
          </a:p>
          <a:p>
            <a:pPr lvl="1"/>
            <a:r>
              <a:rPr lang="en-US" altLang="zh-TW" dirty="0" err="1"/>
              <a:t>librosa.amplitude_to_db</a:t>
            </a:r>
            <a:r>
              <a:rPr lang="en-US" altLang="zh-TW" dirty="0"/>
              <a:t>(</a:t>
            </a:r>
            <a:r>
              <a:rPr lang="en-US" altLang="zh-TW" dirty="0" err="1"/>
              <a:t>dataFFTAbs</a:t>
            </a:r>
            <a:r>
              <a:rPr lang="en-US" altLang="zh-TW" dirty="0"/>
              <a:t>)</a:t>
            </a:r>
          </a:p>
          <a:p>
            <a:r>
              <a:rPr lang="zh-TW" altLang="en-US" dirty="0"/>
              <a:t>繪製頻譜</a:t>
            </a:r>
            <a:endParaRPr lang="en-US" altLang="zh-TW" dirty="0"/>
          </a:p>
          <a:p>
            <a:pPr lvl="1"/>
            <a:r>
              <a:rPr lang="en-US" altLang="zh-TW" dirty="0" err="1"/>
              <a:t>librosa.display.specshow</a:t>
            </a:r>
            <a:r>
              <a:rPr lang="en-US" altLang="zh-TW" dirty="0"/>
              <a:t>(data, </a:t>
            </a:r>
            <a:r>
              <a:rPr lang="en-US" altLang="zh-TW" dirty="0" err="1"/>
              <a:t>sr</a:t>
            </a:r>
            <a:r>
              <a:rPr lang="en-US" altLang="zh-TW" dirty="0"/>
              <a:t>, </a:t>
            </a:r>
            <a:r>
              <a:rPr lang="en-US" altLang="zh-TW" dirty="0" err="1"/>
              <a:t>x_axis</a:t>
            </a:r>
            <a:r>
              <a:rPr lang="en-US" altLang="zh-TW" dirty="0"/>
              <a:t>, </a:t>
            </a:r>
            <a:r>
              <a:rPr lang="en-US" altLang="zh-TW" dirty="0" err="1"/>
              <a:t>y_axis</a:t>
            </a:r>
            <a:r>
              <a:rPr lang="en-US" altLang="zh-TW" dirty="0"/>
              <a:t>)</a:t>
            </a:r>
          </a:p>
          <a:p>
            <a:pPr lvl="2"/>
            <a:r>
              <a:rPr lang="en-US" altLang="zh-TW" dirty="0"/>
              <a:t>data</a:t>
            </a:r>
            <a:r>
              <a:rPr lang="zh-TW" altLang="en-US" dirty="0"/>
              <a:t>為要繪製的聲音頻譜資料</a:t>
            </a:r>
            <a:endParaRPr lang="en-US" altLang="zh-TW" dirty="0"/>
          </a:p>
          <a:p>
            <a:pPr lvl="2"/>
            <a:r>
              <a:rPr lang="en-US" altLang="zh-TW" dirty="0" err="1"/>
              <a:t>sr</a:t>
            </a:r>
            <a:r>
              <a:rPr lang="zh-TW" altLang="en-US" dirty="0"/>
              <a:t>為</a:t>
            </a:r>
            <a:r>
              <a:rPr lang="en-US" altLang="zh-TW" dirty="0"/>
              <a:t>sample rate</a:t>
            </a:r>
          </a:p>
          <a:p>
            <a:pPr lvl="2"/>
            <a:r>
              <a:rPr lang="en-US" altLang="zh-TW" dirty="0" err="1"/>
              <a:t>x_axis</a:t>
            </a:r>
            <a:r>
              <a:rPr lang="zh-TW" altLang="en-US" dirty="0"/>
              <a:t>為圖上的</a:t>
            </a:r>
            <a:r>
              <a:rPr lang="en-US" altLang="zh-TW" dirty="0"/>
              <a:t>x</a:t>
            </a:r>
            <a:r>
              <a:rPr lang="zh-TW" altLang="en-US" dirty="0"/>
              <a:t>軸名稱</a:t>
            </a:r>
            <a:endParaRPr lang="en-US" altLang="zh-TW" dirty="0"/>
          </a:p>
          <a:p>
            <a:pPr lvl="2"/>
            <a:r>
              <a:rPr lang="en-US" altLang="zh-TW" dirty="0" err="1"/>
              <a:t>y_axis</a:t>
            </a:r>
            <a:r>
              <a:rPr lang="zh-TW" altLang="en-US" dirty="0"/>
              <a:t>為圖上的</a:t>
            </a:r>
            <a:r>
              <a:rPr lang="en-US" altLang="zh-TW" dirty="0"/>
              <a:t>y</a:t>
            </a:r>
            <a:r>
              <a:rPr lang="zh-TW" altLang="en-US" dirty="0"/>
              <a:t>軸名稱</a:t>
            </a:r>
          </a:p>
          <a:p>
            <a:r>
              <a:rPr lang="zh-TW" altLang="en-US" dirty="0"/>
              <a:t>可以加入一個顏色對照表，提醒顏色代表不同的值</a:t>
            </a:r>
            <a:endParaRPr lang="en-US" altLang="zh-TW" dirty="0"/>
          </a:p>
          <a:p>
            <a:pPr lvl="1"/>
            <a:r>
              <a:rPr lang="en-US" altLang="zh-TW" dirty="0" err="1"/>
              <a:t>plt.colorbar</a:t>
            </a:r>
            <a:r>
              <a:rPr lang="en-US" altLang="zh-TW" dirty="0"/>
              <a:t>()</a:t>
            </a:r>
          </a:p>
          <a:p>
            <a:endParaRPr lang="zh-TW" altLang="en-US" dirty="0"/>
          </a:p>
        </p:txBody>
      </p:sp>
    </p:spTree>
    <p:extLst>
      <p:ext uri="{BB962C8B-B14F-4D97-AF65-F5344CB8AC3E}">
        <p14:creationId xmlns:p14="http://schemas.microsoft.com/office/powerpoint/2010/main" val="34836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聲音在頻域上的表現</a:t>
            </a:r>
          </a:p>
        </p:txBody>
      </p:sp>
      <p:sp>
        <p:nvSpPr>
          <p:cNvPr id="3" name="內容版面配置區 2"/>
          <p:cNvSpPr>
            <a:spLocks noGrp="1"/>
          </p:cNvSpPr>
          <p:nvPr>
            <p:ph idx="1"/>
          </p:nvPr>
        </p:nvSpPr>
        <p:spPr/>
        <p:txBody>
          <a:bodyPr/>
          <a:lstStyle/>
          <a:p>
            <a:r>
              <a:rPr lang="zh-TW" altLang="en-US" dirty="0"/>
              <a:t>很多音訊的特徵都會表現在頻域上</a:t>
            </a:r>
            <a:endParaRPr lang="en-US" altLang="zh-TW" dirty="0"/>
          </a:p>
          <a:p>
            <a:r>
              <a:rPr lang="zh-TW" altLang="en-US" dirty="0"/>
              <a:t>例如鋼琴上的音，不同的音會有著不同的頻率和譜振幅</a:t>
            </a:r>
            <a:endParaRPr lang="en-US" altLang="zh-TW" dirty="0"/>
          </a:p>
        </p:txBody>
      </p:sp>
      <p:pic>
        <p:nvPicPr>
          <p:cNvPr id="4" name="圖片 3"/>
          <p:cNvPicPr>
            <a:picLocks noChangeAspect="1"/>
          </p:cNvPicPr>
          <p:nvPr/>
        </p:nvPicPr>
        <p:blipFill>
          <a:blip r:embed="rId2"/>
          <a:stretch>
            <a:fillRect/>
          </a:stretch>
        </p:blipFill>
        <p:spPr>
          <a:xfrm>
            <a:off x="2385183" y="3258273"/>
            <a:ext cx="6152147" cy="2448484"/>
          </a:xfrm>
          <a:prstGeom prst="rect">
            <a:avLst/>
          </a:prstGeom>
        </p:spPr>
      </p:pic>
    </p:spTree>
    <p:extLst>
      <p:ext uri="{BB962C8B-B14F-4D97-AF65-F5344CB8AC3E}">
        <p14:creationId xmlns:p14="http://schemas.microsoft.com/office/powerpoint/2010/main" val="279643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lstStyle/>
          <a:p>
            <a:pPr marL="246888" lvl="1">
              <a:spcBef>
                <a:spcPts val="1400"/>
              </a:spcBef>
              <a:buFont typeface="Euphemia" pitchFamily="34" charset="0"/>
              <a:buChar char="›"/>
            </a:pPr>
            <a:r>
              <a:rPr lang="zh-TW" altLang="en-US" dirty="0"/>
              <a:t>音框（</a:t>
            </a:r>
            <a:r>
              <a:rPr lang="en-US" altLang="zh-TW" dirty="0"/>
              <a:t>Frame</a:t>
            </a:r>
            <a:r>
              <a:rPr lang="zh-TW" altLang="en-US" dirty="0"/>
              <a:t>）化</a:t>
            </a:r>
            <a:endParaRPr lang="en-US" altLang="zh-TW" dirty="0"/>
          </a:p>
          <a:p>
            <a:pPr lvl="1"/>
            <a:r>
              <a:rPr lang="zh-TW" altLang="en-US" dirty="0"/>
              <a:t>在做特徵擷取前，將 </a:t>
            </a:r>
            <a:r>
              <a:rPr lang="en-US" altLang="zh-TW" dirty="0"/>
              <a:t>N </a:t>
            </a:r>
            <a:r>
              <a:rPr lang="zh-TW" altLang="en-US" dirty="0"/>
              <a:t>個取樣點集合成一個觀測單位，稱為音框</a:t>
            </a:r>
            <a:endParaRPr lang="en-US" altLang="zh-TW" dirty="0"/>
          </a:p>
          <a:p>
            <a:pPr lvl="1"/>
            <a:r>
              <a:rPr lang="zh-TW" altLang="en-US" dirty="0"/>
              <a:t>為了避免相鄰兩音框的變化過大，會</a:t>
            </a:r>
            <a:r>
              <a:rPr lang="zh-TW" altLang="en-US" b="1" dirty="0"/>
              <a:t>讓兩相鄰音框之間有一段重疊</a:t>
            </a:r>
            <a:endParaRPr lang="en-US" altLang="zh-TW" b="1" dirty="0"/>
          </a:p>
          <a:p>
            <a:pPr lvl="1"/>
            <a:r>
              <a:rPr lang="zh-TW" altLang="en-US" dirty="0"/>
              <a:t>假設所用的音訊的 </a:t>
            </a:r>
            <a:r>
              <a:rPr lang="en-US" altLang="zh-TW" dirty="0"/>
              <a:t>sample rate </a:t>
            </a:r>
            <a:r>
              <a:rPr lang="zh-TW" altLang="en-US" dirty="0"/>
              <a:t>為 </a:t>
            </a:r>
            <a:r>
              <a:rPr lang="en-US" altLang="zh-TW" dirty="0"/>
              <a:t>16 KHz </a:t>
            </a:r>
            <a:r>
              <a:rPr lang="zh-TW" altLang="en-US" dirty="0"/>
              <a:t>且音框長度為 </a:t>
            </a:r>
            <a:r>
              <a:rPr lang="en-US" altLang="zh-TW" dirty="0"/>
              <a:t>256 </a:t>
            </a:r>
            <a:r>
              <a:rPr lang="zh-TW" altLang="en-US" dirty="0"/>
              <a:t>，對應的時間長度就是 </a:t>
            </a:r>
            <a:r>
              <a:rPr lang="en-US" altLang="zh-TW" dirty="0"/>
              <a:t>256/16000*1000 = 16 </a:t>
            </a:r>
            <a:r>
              <a:rPr lang="en-US" altLang="zh-TW" dirty="0" err="1"/>
              <a:t>ms</a:t>
            </a:r>
            <a:endParaRPr lang="zh-TW" altLang="en-US" dirty="0"/>
          </a:p>
        </p:txBody>
      </p:sp>
      <p:pic>
        <p:nvPicPr>
          <p:cNvPr id="4" name="圖片 3"/>
          <p:cNvPicPr>
            <a:picLocks noChangeAspect="1"/>
          </p:cNvPicPr>
          <p:nvPr/>
        </p:nvPicPr>
        <p:blipFill>
          <a:blip r:embed="rId2"/>
          <a:stretch>
            <a:fillRect/>
          </a:stretch>
        </p:blipFill>
        <p:spPr>
          <a:xfrm>
            <a:off x="3585153" y="3623669"/>
            <a:ext cx="4477393" cy="3115929"/>
          </a:xfrm>
          <a:prstGeom prst="rect">
            <a:avLst/>
          </a:prstGeom>
        </p:spPr>
      </p:pic>
    </p:spTree>
    <p:extLst>
      <p:ext uri="{BB962C8B-B14F-4D97-AF65-F5344CB8AC3E}">
        <p14:creationId xmlns:p14="http://schemas.microsoft.com/office/powerpoint/2010/main" val="21627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lstStyle/>
          <a:p>
            <a:r>
              <a:rPr lang="zh-TW" altLang="en-US" dirty="0"/>
              <a:t>乘上窗函數</a:t>
            </a:r>
            <a:endParaRPr lang="en-US" altLang="zh-TW" dirty="0"/>
          </a:p>
          <a:p>
            <a:pPr lvl="1"/>
            <a:r>
              <a:rPr lang="zh-TW" altLang="en-US" dirty="0"/>
              <a:t>原本完整的聲音波形，被框</a:t>
            </a:r>
            <a:r>
              <a:rPr lang="en-US" altLang="zh-TW" dirty="0"/>
              <a:t>(frame)</a:t>
            </a:r>
            <a:r>
              <a:rPr lang="zh-TW" altLang="en-US" dirty="0"/>
              <a:t>截斷，若截斷的地方不是完整的一個週期的音訊，對傅立葉轉換會造成影響</a:t>
            </a:r>
            <a:endParaRPr lang="en-US" altLang="zh-TW" dirty="0"/>
          </a:p>
          <a:p>
            <a:pPr lvl="1"/>
            <a:r>
              <a:rPr lang="zh-TW" altLang="en-US" dirty="0"/>
              <a:t>將框內的音訊乘上一個窗函數</a:t>
            </a:r>
            <a:r>
              <a:rPr lang="en-US" altLang="zh-TW" dirty="0"/>
              <a:t>(</a:t>
            </a:r>
            <a:r>
              <a:rPr lang="zh-TW" altLang="en-US" dirty="0"/>
              <a:t>中間高兩側低，數值從</a:t>
            </a:r>
            <a:r>
              <a:rPr lang="en-US" altLang="zh-TW" dirty="0"/>
              <a:t>0-1</a:t>
            </a:r>
            <a:r>
              <a:rPr lang="zh-TW" altLang="en-US" dirty="0"/>
              <a:t>之間</a:t>
            </a:r>
            <a:r>
              <a:rPr lang="en-US" altLang="zh-TW" dirty="0"/>
              <a:t>)</a:t>
            </a:r>
          </a:p>
          <a:p>
            <a:pPr lvl="1"/>
            <a:r>
              <a:rPr lang="zh-TW" altLang="en-US" dirty="0"/>
              <a:t>將框的兩端的訊號漸漸減弱，減少影響</a:t>
            </a:r>
            <a:endParaRPr lang="en-US" altLang="zh-TW" dirty="0"/>
          </a:p>
          <a:p>
            <a:pPr lvl="1"/>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3684512" y="3943039"/>
            <a:ext cx="5486188" cy="2346925"/>
          </a:xfrm>
          <a:prstGeom prst="rect">
            <a:avLst/>
          </a:prstGeom>
        </p:spPr>
      </p:pic>
    </p:spTree>
    <p:extLst>
      <p:ext uri="{BB962C8B-B14F-4D97-AF65-F5344CB8AC3E}">
        <p14:creationId xmlns:p14="http://schemas.microsoft.com/office/powerpoint/2010/main" val="23897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常見的音頻特徵</a:t>
            </a:r>
            <a:endParaRPr lang="en-US" altLang="zh-TW" sz="4400" dirty="0"/>
          </a:p>
        </p:txBody>
      </p:sp>
      <p:sp>
        <p:nvSpPr>
          <p:cNvPr id="3" name="內容版面配置區 2"/>
          <p:cNvSpPr>
            <a:spLocks noGrp="1"/>
          </p:cNvSpPr>
          <p:nvPr>
            <p:ph idx="1"/>
          </p:nvPr>
        </p:nvSpPr>
        <p:spPr/>
        <p:txBody>
          <a:bodyPr/>
          <a:lstStyle/>
          <a:p>
            <a:r>
              <a:rPr lang="zh-TW" altLang="en-US" dirty="0"/>
              <a:t>過零率</a:t>
            </a:r>
            <a:r>
              <a:rPr lang="en-US" altLang="zh-TW" dirty="0"/>
              <a:t>(zero crossing rate, ZCR)</a:t>
            </a:r>
          </a:p>
          <a:p>
            <a:pPr lvl="1"/>
            <a:r>
              <a:rPr lang="en-US" altLang="zh-TW" dirty="0"/>
              <a:t>ZCR</a:t>
            </a:r>
            <a:r>
              <a:rPr lang="zh-TW" altLang="en-US" dirty="0"/>
              <a:t>是指在每幀</a:t>
            </a:r>
            <a:r>
              <a:rPr lang="en-US" altLang="zh-TW" dirty="0"/>
              <a:t>(frame)</a:t>
            </a:r>
            <a:r>
              <a:rPr lang="zh-TW" altLang="en-US" dirty="0"/>
              <a:t>資料中，信號通過零點</a:t>
            </a:r>
            <a:r>
              <a:rPr lang="en-US" altLang="zh-TW" dirty="0"/>
              <a:t>(</a:t>
            </a:r>
            <a:r>
              <a:rPr lang="zh-TW" altLang="en-US" dirty="0"/>
              <a:t>正變成負或負變成正</a:t>
            </a:r>
            <a:r>
              <a:rPr lang="en-US" altLang="zh-TW" dirty="0"/>
              <a:t>)</a:t>
            </a:r>
            <a:r>
              <a:rPr lang="zh-TW" altLang="en-US" dirty="0"/>
              <a:t>的次數，此特徵在語音辨識和音訊信息檢索領域廣泛應用，是金屬聲音和搖滾樂的關鍵特徵</a:t>
            </a:r>
          </a:p>
          <a:p>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1336286" y="4110183"/>
            <a:ext cx="4969714" cy="1879736"/>
          </a:xfrm>
          <a:prstGeom prst="rect">
            <a:avLst/>
          </a:prstGeom>
        </p:spPr>
      </p:pic>
      <p:pic>
        <p:nvPicPr>
          <p:cNvPr id="5" name="圖片 4"/>
          <p:cNvPicPr>
            <a:picLocks noChangeAspect="1"/>
          </p:cNvPicPr>
          <p:nvPr/>
        </p:nvPicPr>
        <p:blipFill>
          <a:blip r:embed="rId3"/>
          <a:stretch>
            <a:fillRect/>
          </a:stretch>
        </p:blipFill>
        <p:spPr>
          <a:xfrm>
            <a:off x="6563566" y="4127556"/>
            <a:ext cx="4972196" cy="1962880"/>
          </a:xfrm>
          <a:prstGeom prst="rect">
            <a:avLst/>
          </a:prstGeom>
        </p:spPr>
      </p:pic>
    </p:spTree>
    <p:extLst>
      <p:ext uri="{BB962C8B-B14F-4D97-AF65-F5344CB8AC3E}">
        <p14:creationId xmlns:p14="http://schemas.microsoft.com/office/powerpoint/2010/main" val="259905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常見的音頻特徵</a:t>
            </a:r>
          </a:p>
        </p:txBody>
      </p:sp>
      <p:sp>
        <p:nvSpPr>
          <p:cNvPr id="3" name="內容版面配置區 2"/>
          <p:cNvSpPr>
            <a:spLocks noGrp="1"/>
          </p:cNvSpPr>
          <p:nvPr>
            <p:ph idx="1"/>
          </p:nvPr>
        </p:nvSpPr>
        <p:spPr/>
        <p:txBody>
          <a:bodyPr/>
          <a:lstStyle/>
          <a:p>
            <a:r>
              <a:rPr lang="zh-TW" altLang="en-US" dirty="0"/>
              <a:t>頻譜中心</a:t>
            </a:r>
            <a:r>
              <a:rPr lang="en-US" altLang="zh-TW" dirty="0"/>
              <a:t>(spectral centroid)</a:t>
            </a:r>
          </a:p>
          <a:p>
            <a:pPr lvl="1"/>
            <a:r>
              <a:rPr lang="zh-TW" altLang="en-US" dirty="0"/>
              <a:t>頻譜中心代表聲音的</a:t>
            </a:r>
            <a:r>
              <a:rPr lang="en-US" altLang="zh-TW" dirty="0"/>
              <a:t>"</a:t>
            </a:r>
            <a:r>
              <a:rPr lang="zh-TW" altLang="en-US" dirty="0"/>
              <a:t>質心</a:t>
            </a:r>
            <a:r>
              <a:rPr lang="en-US" altLang="zh-TW" dirty="0"/>
              <a:t>"</a:t>
            </a:r>
            <a:r>
              <a:rPr lang="zh-TW" altLang="en-US" dirty="0"/>
              <a:t>，又可稱為頻譜一階距，其數值越小，代表越多的頻譜能量集中在低頻範圍內</a:t>
            </a:r>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3624340" y="3307934"/>
            <a:ext cx="4658014" cy="2769050"/>
          </a:xfrm>
          <a:prstGeom prst="rect">
            <a:avLst/>
          </a:prstGeom>
        </p:spPr>
      </p:pic>
    </p:spTree>
    <p:extLst>
      <p:ext uri="{BB962C8B-B14F-4D97-AF65-F5344CB8AC3E}">
        <p14:creationId xmlns:p14="http://schemas.microsoft.com/office/powerpoint/2010/main" val="94056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en-US" altLang="zh-TW" sz="4400" dirty="0"/>
              <a:t> </a:t>
            </a:r>
            <a:endParaRPr lang="zh-TW" altLang="en-US" sz="4400" dirty="0"/>
          </a:p>
        </p:txBody>
      </p:sp>
      <p:sp>
        <p:nvSpPr>
          <p:cNvPr id="3" name="內容版面配置區 2"/>
          <p:cNvSpPr>
            <a:spLocks noGrp="1"/>
          </p:cNvSpPr>
          <p:nvPr>
            <p:ph idx="1"/>
          </p:nvPr>
        </p:nvSpPr>
        <p:spPr/>
        <p:txBody>
          <a:bodyPr/>
          <a:lstStyle/>
          <a:p>
            <a:r>
              <a:rPr lang="en-US" altLang="zh-TW" dirty="0" err="1"/>
              <a:t>Librosa</a:t>
            </a:r>
            <a:r>
              <a:rPr lang="zh-TW" altLang="en-US" dirty="0"/>
              <a:t>是專門用來分析聲音訊號的 </a:t>
            </a:r>
            <a:r>
              <a:rPr lang="en-US" altLang="zh-TW" dirty="0"/>
              <a:t>Python </a:t>
            </a:r>
            <a:r>
              <a:rPr lang="zh-TW" altLang="en-US" dirty="0"/>
              <a:t>模組</a:t>
            </a:r>
            <a:endParaRPr lang="en-US" altLang="zh-TW" dirty="0"/>
          </a:p>
          <a:p>
            <a:r>
              <a:rPr lang="zh-TW" altLang="en-US" dirty="0"/>
              <a:t>提供音訊處理、時頻轉換處理、特徵擷取、繪製聲波圖形等等功能</a:t>
            </a:r>
            <a:endParaRPr lang="en-US" altLang="zh-TW" dirty="0"/>
          </a:p>
          <a:p>
            <a:r>
              <a:rPr lang="zh-TW" altLang="en-US" dirty="0"/>
              <a:t>安裝套件</a:t>
            </a:r>
            <a:endParaRPr lang="en-US" altLang="zh-TW" dirty="0"/>
          </a:p>
          <a:p>
            <a:pPr lvl="1"/>
            <a:r>
              <a:rPr lang="en-US" altLang="zh-TW" dirty="0"/>
              <a:t>pip install </a:t>
            </a:r>
            <a:r>
              <a:rPr lang="en-US" altLang="zh-TW" dirty="0" err="1"/>
              <a:t>librosa</a:t>
            </a:r>
            <a:endParaRPr lang="en-US" altLang="zh-TW" dirty="0"/>
          </a:p>
          <a:p>
            <a:r>
              <a:rPr lang="zh-TW" altLang="en-US" dirty="0"/>
              <a:t>為了使 </a:t>
            </a:r>
            <a:r>
              <a:rPr lang="en-US" altLang="zh-TW" dirty="0" err="1"/>
              <a:t>audioread</a:t>
            </a:r>
            <a:r>
              <a:rPr lang="en-US" altLang="zh-TW" dirty="0"/>
              <a:t> </a:t>
            </a:r>
            <a:r>
              <a:rPr lang="zh-TW" altLang="en-US" dirty="0"/>
              <a:t>可以支援更多的聲音檔案格式，建議同時安裝 </a:t>
            </a:r>
            <a:r>
              <a:rPr lang="en-US" altLang="zh-TW" dirty="0" err="1"/>
              <a:t>ffmpeg</a:t>
            </a:r>
            <a:endParaRPr lang="en-US" altLang="zh-TW" dirty="0"/>
          </a:p>
          <a:p>
            <a:pPr lvl="1"/>
            <a:r>
              <a:rPr lang="en-US" altLang="zh-TW" dirty="0"/>
              <a:t>apt install </a:t>
            </a:r>
            <a:r>
              <a:rPr lang="en-US" altLang="zh-TW" dirty="0" err="1"/>
              <a:t>ffmpeg</a:t>
            </a:r>
            <a:endParaRPr lang="zh-TW" altLang="en-US" dirty="0"/>
          </a:p>
        </p:txBody>
      </p:sp>
    </p:spTree>
    <p:extLst>
      <p:ext uri="{BB962C8B-B14F-4D97-AF65-F5344CB8AC3E}">
        <p14:creationId xmlns:p14="http://schemas.microsoft.com/office/powerpoint/2010/main" val="19672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常見的音頻特徵</a:t>
            </a:r>
          </a:p>
        </p:txBody>
      </p:sp>
      <p:sp>
        <p:nvSpPr>
          <p:cNvPr id="3" name="內容版面配置區 2"/>
          <p:cNvSpPr>
            <a:spLocks noGrp="1"/>
          </p:cNvSpPr>
          <p:nvPr>
            <p:ph idx="1"/>
          </p:nvPr>
        </p:nvSpPr>
        <p:spPr>
          <a:xfrm>
            <a:off x="1374045" y="1417638"/>
            <a:ext cx="6433524" cy="5372100"/>
          </a:xfrm>
        </p:spPr>
        <p:txBody>
          <a:bodyPr>
            <a:normAutofit/>
          </a:bodyPr>
          <a:lstStyle/>
          <a:p>
            <a:r>
              <a:rPr lang="zh-TW" altLang="en-US" dirty="0"/>
              <a:t>人類聽覺天生對不同頻率有不同的反應，簡單以頻率變化敏感度來說，低頻</a:t>
            </a:r>
            <a:r>
              <a:rPr lang="en-US" altLang="zh-TW" dirty="0"/>
              <a:t>&gt;</a:t>
            </a:r>
            <a:r>
              <a:rPr lang="zh-TW" altLang="en-US" dirty="0"/>
              <a:t>高頻，但響度</a:t>
            </a:r>
            <a:r>
              <a:rPr lang="en-US" altLang="zh-TW" dirty="0"/>
              <a:t>(</a:t>
            </a:r>
            <a:r>
              <a:rPr lang="zh-TW" altLang="en-US" dirty="0"/>
              <a:t>聽覺上的大小聲</a:t>
            </a:r>
            <a:r>
              <a:rPr lang="en-US" altLang="zh-TW" dirty="0"/>
              <a:t>)</a:t>
            </a:r>
            <a:r>
              <a:rPr lang="zh-TW" altLang="en-US" dirty="0"/>
              <a:t>的敏感度卻反過來是高頻</a:t>
            </a:r>
            <a:r>
              <a:rPr lang="en-US" altLang="zh-TW" dirty="0"/>
              <a:t>&gt;</a:t>
            </a:r>
            <a:r>
              <a:rPr lang="zh-TW" altLang="en-US" dirty="0"/>
              <a:t>低頻</a:t>
            </a:r>
            <a:endParaRPr lang="en-US" altLang="zh-TW" dirty="0"/>
          </a:p>
          <a:p>
            <a:pPr lvl="1"/>
            <a:r>
              <a:rPr lang="en-US" altLang="zh-TW" dirty="0"/>
              <a:t>1kHz</a:t>
            </a:r>
            <a:r>
              <a:rPr lang="zh-TW" altLang="en-US" dirty="0"/>
              <a:t>以下，越低的頻率要越大聲才能聽起來有同等響度。</a:t>
            </a:r>
          </a:p>
          <a:p>
            <a:pPr lvl="1"/>
            <a:r>
              <a:rPr lang="en-US" altLang="zh-TW" dirty="0"/>
              <a:t>1kHz~2 KHz</a:t>
            </a:r>
            <a:r>
              <a:rPr lang="zh-TW" altLang="en-US" dirty="0"/>
              <a:t>間人耳對音量的敏感度會稍差些</a:t>
            </a:r>
            <a:endParaRPr lang="en-US" altLang="zh-TW" dirty="0"/>
          </a:p>
          <a:p>
            <a:pPr lvl="1"/>
            <a:r>
              <a:rPr lang="en-US" altLang="zh-TW" dirty="0"/>
              <a:t>2kHz</a:t>
            </a:r>
            <a:r>
              <a:rPr lang="zh-TW" altLang="en-US" dirty="0"/>
              <a:t>～</a:t>
            </a:r>
            <a:r>
              <a:rPr lang="en-US" altLang="zh-TW" dirty="0"/>
              <a:t>5kHz</a:t>
            </a:r>
            <a:r>
              <a:rPr lang="zh-TW" altLang="en-US" dirty="0"/>
              <a:t>之間為人耳最敏感的區域，而且人耳在低音量時比起高音量時對此區域敏感</a:t>
            </a:r>
          </a:p>
          <a:p>
            <a:pPr lvl="1"/>
            <a:r>
              <a:rPr lang="en-US" altLang="zh-TW" dirty="0"/>
              <a:t>6kHz</a:t>
            </a:r>
            <a:r>
              <a:rPr lang="zh-TW" altLang="en-US" dirty="0"/>
              <a:t>以上，人耳的敏感度會逐步下降，但比起低頻率來說，音量大小對人耳低頻的敏感度影響高於</a:t>
            </a:r>
            <a:r>
              <a:rPr lang="en-US" altLang="zh-TW" dirty="0"/>
              <a:t>5kHz</a:t>
            </a:r>
            <a:r>
              <a:rPr lang="zh-TW" altLang="en-US" dirty="0"/>
              <a:t>以上頻率。</a:t>
            </a:r>
          </a:p>
          <a:p>
            <a:endParaRPr lang="zh-TW" altLang="en-US" dirty="0"/>
          </a:p>
        </p:txBody>
      </p:sp>
      <p:pic>
        <p:nvPicPr>
          <p:cNvPr id="4" name="圖片 3"/>
          <p:cNvPicPr>
            <a:picLocks noChangeAspect="1"/>
          </p:cNvPicPr>
          <p:nvPr/>
        </p:nvPicPr>
        <p:blipFill>
          <a:blip r:embed="rId2"/>
          <a:stretch>
            <a:fillRect/>
          </a:stretch>
        </p:blipFill>
        <p:spPr>
          <a:xfrm>
            <a:off x="7910756" y="2255680"/>
            <a:ext cx="4281244" cy="3665488"/>
          </a:xfrm>
          <a:prstGeom prst="rect">
            <a:avLst/>
          </a:prstGeom>
        </p:spPr>
      </p:pic>
    </p:spTree>
    <p:extLst>
      <p:ext uri="{BB962C8B-B14F-4D97-AF65-F5344CB8AC3E}">
        <p14:creationId xmlns:p14="http://schemas.microsoft.com/office/powerpoint/2010/main" val="374300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常見的音頻特徵</a:t>
            </a:r>
          </a:p>
        </p:txBody>
      </p:sp>
      <p:sp>
        <p:nvSpPr>
          <p:cNvPr id="3" name="內容版面配置區 2"/>
          <p:cNvSpPr>
            <a:spLocks noGrp="1"/>
          </p:cNvSpPr>
          <p:nvPr>
            <p:ph idx="1"/>
          </p:nvPr>
        </p:nvSpPr>
        <p:spPr/>
        <p:txBody>
          <a:bodyPr/>
          <a:lstStyle/>
          <a:p>
            <a:r>
              <a:rPr lang="zh-TW" altLang="en-US" dirty="0"/>
              <a:t>梅爾頻率倒譜系數</a:t>
            </a:r>
            <a:r>
              <a:rPr lang="en-US" altLang="zh-TW" dirty="0"/>
              <a:t>(MFCC)</a:t>
            </a:r>
          </a:p>
          <a:p>
            <a:pPr lvl="1"/>
            <a:r>
              <a:rPr lang="zh-TW" altLang="en-US" dirty="0"/>
              <a:t>梅爾頻率代表一般人耳對於頻率的感受度</a:t>
            </a:r>
            <a:endParaRPr lang="en-US" altLang="zh-TW" dirty="0"/>
          </a:p>
          <a:p>
            <a:r>
              <a:rPr lang="zh-TW" altLang="en-US" dirty="0"/>
              <a:t>取得</a:t>
            </a:r>
            <a:r>
              <a:rPr lang="en-US" altLang="zh-TW" dirty="0"/>
              <a:t>MFCC</a:t>
            </a:r>
            <a:r>
              <a:rPr lang="zh-TW" altLang="en-US" dirty="0"/>
              <a:t>的分析流程可以大致分為</a:t>
            </a:r>
            <a:endParaRPr lang="en-US" altLang="zh-TW" dirty="0"/>
          </a:p>
          <a:p>
            <a:pPr lvl="1"/>
            <a:r>
              <a:rPr lang="zh-TW" altLang="en-US" dirty="0"/>
              <a:t>先對語音進行預處理，切割成</a:t>
            </a:r>
            <a:r>
              <a:rPr lang="en-US" altLang="zh-TW" dirty="0"/>
              <a:t>frame</a:t>
            </a:r>
            <a:r>
              <a:rPr lang="zh-TW" altLang="en-US" dirty="0"/>
              <a:t>和設定</a:t>
            </a:r>
            <a:r>
              <a:rPr lang="en-US" altLang="zh-TW" dirty="0"/>
              <a:t>window</a:t>
            </a:r>
            <a:endParaRPr lang="zh-TW" altLang="en-US" dirty="0"/>
          </a:p>
          <a:p>
            <a:pPr lvl="1"/>
            <a:r>
              <a:rPr lang="zh-TW" altLang="en-US" dirty="0"/>
              <a:t>對每一個</a:t>
            </a:r>
            <a:r>
              <a:rPr lang="en-US" altLang="zh-TW" dirty="0"/>
              <a:t>window</a:t>
            </a:r>
            <a:r>
              <a:rPr lang="zh-TW" altLang="en-US" dirty="0"/>
              <a:t>，透過傅立葉轉換得到對應的頻譜 </a:t>
            </a:r>
            <a:endParaRPr lang="en-US" altLang="zh-TW" dirty="0"/>
          </a:p>
          <a:p>
            <a:pPr lvl="1"/>
            <a:r>
              <a:rPr lang="zh-TW" altLang="en-US" dirty="0"/>
              <a:t>將上面的頻譜透過梅爾濾波器組得到梅爾頻譜</a:t>
            </a:r>
          </a:p>
          <a:p>
            <a:pPr lvl="1"/>
            <a:r>
              <a:rPr lang="zh-TW" altLang="en-US" dirty="0"/>
              <a:t>在梅爾頻譜上面進行倒譜分析</a:t>
            </a:r>
            <a:endParaRPr lang="en-US" altLang="zh-TW" dirty="0"/>
          </a:p>
          <a:p>
            <a:pPr lvl="2"/>
            <a:r>
              <a:rPr lang="zh-TW" altLang="en-US" dirty="0"/>
              <a:t>取對數，做逆變換，實際逆變換一般是做</a:t>
            </a:r>
            <a:endParaRPr lang="en-US" altLang="zh-TW" dirty="0"/>
          </a:p>
          <a:p>
            <a:pPr marL="731520" lvl="2" indent="0">
              <a:buNone/>
            </a:pPr>
            <a:r>
              <a:rPr lang="en-US" altLang="zh-TW" dirty="0"/>
              <a:t>DCT</a:t>
            </a:r>
            <a:r>
              <a:rPr lang="zh-TW" altLang="en-US" dirty="0"/>
              <a:t>離散餘弦變換，然後取</a:t>
            </a:r>
            <a:r>
              <a:rPr lang="en-US" altLang="zh-TW" dirty="0"/>
              <a:t>DCT</a:t>
            </a:r>
            <a:r>
              <a:rPr lang="zh-TW" altLang="en-US" dirty="0"/>
              <a:t>後的第</a:t>
            </a:r>
            <a:r>
              <a:rPr lang="en-US" altLang="zh-TW" dirty="0"/>
              <a:t>2</a:t>
            </a:r>
            <a:r>
              <a:rPr lang="zh-TW" altLang="en-US" dirty="0"/>
              <a:t>個</a:t>
            </a:r>
            <a:endParaRPr lang="en-US" altLang="zh-TW" dirty="0"/>
          </a:p>
          <a:p>
            <a:pPr marL="731520" lvl="2" indent="0">
              <a:buNone/>
            </a:pPr>
            <a:r>
              <a:rPr lang="zh-TW" altLang="en-US" dirty="0"/>
              <a:t>到第</a:t>
            </a:r>
            <a:r>
              <a:rPr lang="en-US" altLang="zh-TW" dirty="0"/>
              <a:t>13</a:t>
            </a:r>
            <a:r>
              <a:rPr lang="zh-TW" altLang="en-US" dirty="0"/>
              <a:t>個係數作為</a:t>
            </a:r>
            <a:r>
              <a:rPr lang="en-US" altLang="zh-TW" dirty="0"/>
              <a:t>MFCC</a:t>
            </a:r>
            <a:r>
              <a:rPr lang="zh-TW" altLang="en-US" dirty="0"/>
              <a:t>係數</a:t>
            </a:r>
          </a:p>
        </p:txBody>
      </p:sp>
      <p:pic>
        <p:nvPicPr>
          <p:cNvPr id="4" name="圖片 3"/>
          <p:cNvPicPr>
            <a:picLocks noChangeAspect="1"/>
          </p:cNvPicPr>
          <p:nvPr/>
        </p:nvPicPr>
        <p:blipFill>
          <a:blip r:embed="rId2"/>
          <a:stretch>
            <a:fillRect/>
          </a:stretch>
        </p:blipFill>
        <p:spPr>
          <a:xfrm>
            <a:off x="7655246" y="4201568"/>
            <a:ext cx="3541370" cy="2582541"/>
          </a:xfrm>
          <a:prstGeom prst="rect">
            <a:avLst/>
          </a:prstGeom>
        </p:spPr>
      </p:pic>
    </p:spTree>
    <p:extLst>
      <p:ext uri="{BB962C8B-B14F-4D97-AF65-F5344CB8AC3E}">
        <p14:creationId xmlns:p14="http://schemas.microsoft.com/office/powerpoint/2010/main" val="390065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lstStyle/>
          <a:p>
            <a:r>
              <a:rPr lang="en-US" altLang="zh-TW" dirty="0" err="1"/>
              <a:t>Librosa</a:t>
            </a:r>
            <a:r>
              <a:rPr lang="zh-TW" altLang="en-US" dirty="0"/>
              <a:t>直接提供許多特徵擷取的函式</a:t>
            </a:r>
            <a:endParaRPr lang="en-US" altLang="zh-TW" dirty="0"/>
          </a:p>
          <a:p>
            <a:r>
              <a:rPr lang="zh-TW" altLang="en-US" dirty="0"/>
              <a:t>計算過零率</a:t>
            </a:r>
            <a:endParaRPr lang="en-US" altLang="zh-TW" dirty="0"/>
          </a:p>
          <a:p>
            <a:pPr lvl="1"/>
            <a:r>
              <a:rPr lang="en-US" altLang="zh-TW" dirty="0" err="1"/>
              <a:t>librosa.feature.zero_crossing_rate</a:t>
            </a:r>
            <a:r>
              <a:rPr lang="en-US" altLang="zh-TW" dirty="0"/>
              <a:t>(data, </a:t>
            </a:r>
            <a:r>
              <a:rPr lang="en-US" altLang="zh-TW" dirty="0" err="1"/>
              <a:t>frame_length</a:t>
            </a:r>
            <a:r>
              <a:rPr lang="en-US" altLang="zh-TW" dirty="0"/>
              <a:t>=2048, </a:t>
            </a:r>
            <a:r>
              <a:rPr lang="en-US" altLang="zh-TW" dirty="0" err="1"/>
              <a:t>hop_length</a:t>
            </a:r>
            <a:r>
              <a:rPr lang="en-US" altLang="zh-TW" dirty="0"/>
              <a:t>=512)</a:t>
            </a:r>
          </a:p>
          <a:p>
            <a:pPr lvl="2"/>
            <a:r>
              <a:rPr lang="en-US" altLang="zh-TW" dirty="0"/>
              <a:t>data</a:t>
            </a:r>
            <a:r>
              <a:rPr lang="zh-TW" altLang="en-US" dirty="0"/>
              <a:t>為輸入的音訊資料</a:t>
            </a:r>
            <a:r>
              <a:rPr lang="en-US" altLang="zh-TW" dirty="0"/>
              <a:t>(</a:t>
            </a:r>
            <a:r>
              <a:rPr lang="zh-TW" altLang="en-US" dirty="0"/>
              <a:t>聲波震幅</a:t>
            </a:r>
            <a:r>
              <a:rPr lang="en-US" altLang="zh-TW" dirty="0"/>
              <a:t>)</a:t>
            </a:r>
          </a:p>
          <a:p>
            <a:pPr lvl="2"/>
            <a:r>
              <a:rPr lang="en-US" altLang="zh-TW" dirty="0" err="1"/>
              <a:t>frame_length</a:t>
            </a:r>
            <a:r>
              <a:rPr lang="zh-TW" altLang="en-US" dirty="0"/>
              <a:t>為</a:t>
            </a:r>
            <a:r>
              <a:rPr lang="en-US" altLang="zh-TW" dirty="0"/>
              <a:t>frame</a:t>
            </a:r>
            <a:r>
              <a:rPr lang="zh-TW" altLang="en-US" dirty="0"/>
              <a:t>的長度，會以設定的長度為單位切割音訊成</a:t>
            </a:r>
            <a:r>
              <a:rPr lang="en-US" altLang="zh-TW" dirty="0"/>
              <a:t>frame</a:t>
            </a:r>
          </a:p>
          <a:p>
            <a:pPr lvl="2"/>
            <a:r>
              <a:rPr lang="en-US" altLang="zh-TW" dirty="0" err="1"/>
              <a:t>hop_length</a:t>
            </a:r>
            <a:r>
              <a:rPr lang="zh-TW" altLang="en-US" dirty="0"/>
              <a:t>為每個</a:t>
            </a:r>
            <a:r>
              <a:rPr lang="en-US" altLang="zh-TW" dirty="0"/>
              <a:t>frame</a:t>
            </a:r>
            <a:r>
              <a:rPr lang="zh-TW" altLang="en-US" dirty="0"/>
              <a:t>之間移動的距離</a:t>
            </a:r>
            <a:r>
              <a:rPr lang="en-US" altLang="zh-TW" dirty="0"/>
              <a:t>(</a:t>
            </a:r>
            <a:r>
              <a:rPr lang="zh-TW" altLang="en-US" dirty="0"/>
              <a:t>樣本數</a:t>
            </a:r>
            <a:r>
              <a:rPr lang="en-US" altLang="zh-TW" dirty="0"/>
              <a:t>)</a:t>
            </a:r>
            <a:r>
              <a:rPr lang="zh-TW" altLang="en-US" dirty="0"/>
              <a:t>，一般設定</a:t>
            </a:r>
            <a:r>
              <a:rPr lang="en-US" altLang="zh-TW" dirty="0"/>
              <a:t>1/4</a:t>
            </a:r>
            <a:r>
              <a:rPr lang="zh-TW" altLang="en-US" dirty="0"/>
              <a:t>個</a:t>
            </a:r>
            <a:r>
              <a:rPr lang="en-US" altLang="zh-TW" dirty="0"/>
              <a:t>frame</a:t>
            </a:r>
          </a:p>
          <a:p>
            <a:pPr lvl="2"/>
            <a:r>
              <a:rPr lang="zh-TW" altLang="en-US" dirty="0"/>
              <a:t>回傳值為一個</a:t>
            </a:r>
            <a:r>
              <a:rPr lang="en-US" altLang="zh-TW" dirty="0" err="1"/>
              <a:t>numpy</a:t>
            </a:r>
            <a:r>
              <a:rPr lang="zh-TW" altLang="en-US" dirty="0"/>
              <a:t>，儲存每個</a:t>
            </a:r>
            <a:r>
              <a:rPr lang="en-US" altLang="zh-TW" dirty="0"/>
              <a:t>frame</a:t>
            </a:r>
            <a:r>
              <a:rPr lang="zh-TW" altLang="en-US" dirty="0"/>
              <a:t>的過零率</a:t>
            </a:r>
          </a:p>
        </p:txBody>
      </p:sp>
      <p:sp>
        <p:nvSpPr>
          <p:cNvPr id="5" name="左中括弧 4"/>
          <p:cNvSpPr/>
          <p:nvPr/>
        </p:nvSpPr>
        <p:spPr>
          <a:xfrm rot="16200000">
            <a:off x="3506711" y="4303703"/>
            <a:ext cx="184636" cy="2259624"/>
          </a:xfrm>
          <a:prstGeom prst="leftBracket">
            <a:avLst/>
          </a:prstGeom>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左中括弧 5"/>
          <p:cNvSpPr/>
          <p:nvPr/>
        </p:nvSpPr>
        <p:spPr>
          <a:xfrm rot="16200000">
            <a:off x="4213292" y="4626886"/>
            <a:ext cx="184636" cy="2259624"/>
          </a:xfrm>
          <a:prstGeom prst="leftBracket">
            <a:avLst/>
          </a:prstGeom>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左中括弧 6"/>
          <p:cNvSpPr/>
          <p:nvPr/>
        </p:nvSpPr>
        <p:spPr>
          <a:xfrm rot="16200000">
            <a:off x="4952202" y="4950070"/>
            <a:ext cx="184636" cy="2259624"/>
          </a:xfrm>
          <a:prstGeom prst="leftBracket">
            <a:avLst/>
          </a:prstGeom>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 name="文字方塊 7"/>
          <p:cNvSpPr txBox="1"/>
          <p:nvPr/>
        </p:nvSpPr>
        <p:spPr>
          <a:xfrm>
            <a:off x="3175798" y="5112485"/>
            <a:ext cx="774571" cy="369332"/>
          </a:xfrm>
          <a:prstGeom prst="rect">
            <a:avLst/>
          </a:prstGeom>
          <a:noFill/>
        </p:spPr>
        <p:txBody>
          <a:bodyPr wrap="none" rtlCol="0">
            <a:spAutoFit/>
          </a:bodyPr>
          <a:lstStyle/>
          <a:p>
            <a:r>
              <a:rPr lang="en-US" altLang="zh-TW" dirty="0"/>
              <a:t>frame</a:t>
            </a:r>
            <a:endParaRPr lang="zh-TW" altLang="en-US" dirty="0"/>
          </a:p>
        </p:txBody>
      </p:sp>
      <p:sp>
        <p:nvSpPr>
          <p:cNvPr id="9" name="文字方塊 8"/>
          <p:cNvSpPr txBox="1"/>
          <p:nvPr/>
        </p:nvSpPr>
        <p:spPr>
          <a:xfrm>
            <a:off x="3918324" y="5475101"/>
            <a:ext cx="774571" cy="369332"/>
          </a:xfrm>
          <a:prstGeom prst="rect">
            <a:avLst/>
          </a:prstGeom>
          <a:noFill/>
        </p:spPr>
        <p:txBody>
          <a:bodyPr wrap="none" rtlCol="0">
            <a:spAutoFit/>
          </a:bodyPr>
          <a:lstStyle/>
          <a:p>
            <a:r>
              <a:rPr lang="en-US" altLang="zh-TW" dirty="0"/>
              <a:t>frame</a:t>
            </a:r>
            <a:endParaRPr lang="zh-TW" altLang="en-US" dirty="0"/>
          </a:p>
        </p:txBody>
      </p:sp>
      <p:sp>
        <p:nvSpPr>
          <p:cNvPr id="10" name="文字方塊 9"/>
          <p:cNvSpPr txBox="1"/>
          <p:nvPr/>
        </p:nvSpPr>
        <p:spPr>
          <a:xfrm>
            <a:off x="4677814" y="5825942"/>
            <a:ext cx="774571" cy="369332"/>
          </a:xfrm>
          <a:prstGeom prst="rect">
            <a:avLst/>
          </a:prstGeom>
          <a:noFill/>
        </p:spPr>
        <p:txBody>
          <a:bodyPr wrap="none" rtlCol="0">
            <a:spAutoFit/>
          </a:bodyPr>
          <a:lstStyle/>
          <a:p>
            <a:r>
              <a:rPr lang="en-US" altLang="zh-TW" dirty="0"/>
              <a:t>frame</a:t>
            </a:r>
            <a:endParaRPr lang="zh-TW" altLang="en-US" dirty="0"/>
          </a:p>
        </p:txBody>
      </p:sp>
      <p:sp>
        <p:nvSpPr>
          <p:cNvPr id="11" name="文字方塊 10"/>
          <p:cNvSpPr txBox="1"/>
          <p:nvPr/>
        </p:nvSpPr>
        <p:spPr>
          <a:xfrm>
            <a:off x="2504778" y="5966751"/>
            <a:ext cx="569387" cy="369332"/>
          </a:xfrm>
          <a:prstGeom prst="rect">
            <a:avLst/>
          </a:prstGeom>
          <a:noFill/>
        </p:spPr>
        <p:txBody>
          <a:bodyPr wrap="none" rtlCol="0">
            <a:spAutoFit/>
          </a:bodyPr>
          <a:lstStyle/>
          <a:p>
            <a:r>
              <a:rPr lang="en-US" altLang="zh-TW" dirty="0"/>
              <a:t>hop</a:t>
            </a:r>
            <a:endParaRPr lang="zh-TW" altLang="en-US" dirty="0"/>
          </a:p>
        </p:txBody>
      </p:sp>
      <p:sp>
        <p:nvSpPr>
          <p:cNvPr id="12" name="右大括弧 11"/>
          <p:cNvSpPr/>
          <p:nvPr/>
        </p:nvSpPr>
        <p:spPr>
          <a:xfrm rot="5400000">
            <a:off x="2699447" y="5440463"/>
            <a:ext cx="180051" cy="627890"/>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2141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normAutofit fontScale="92500" lnSpcReduction="20000"/>
          </a:bodyPr>
          <a:lstStyle/>
          <a:p>
            <a:r>
              <a:rPr lang="zh-TW" altLang="en-US" dirty="0"/>
              <a:t>計算頻譜中心</a:t>
            </a:r>
            <a:endParaRPr lang="en-US" altLang="zh-TW" dirty="0"/>
          </a:p>
          <a:p>
            <a:pPr lvl="1"/>
            <a:r>
              <a:rPr lang="en-US" altLang="zh-TW" dirty="0" err="1"/>
              <a:t>librosa.feature.spectral_centroid</a:t>
            </a:r>
            <a:r>
              <a:rPr lang="en-US" altLang="zh-TW" dirty="0"/>
              <a:t>(y, </a:t>
            </a:r>
            <a:r>
              <a:rPr lang="en-US" altLang="zh-TW" dirty="0" err="1"/>
              <a:t>sr</a:t>
            </a:r>
            <a:r>
              <a:rPr lang="en-US" altLang="zh-TW" dirty="0"/>
              <a:t>, S, </a:t>
            </a:r>
            <a:r>
              <a:rPr lang="en-US" altLang="zh-TW" dirty="0" err="1"/>
              <a:t>n_fft</a:t>
            </a:r>
            <a:r>
              <a:rPr lang="en-US" altLang="zh-TW" dirty="0"/>
              <a:t>=2048, </a:t>
            </a:r>
            <a:r>
              <a:rPr lang="en-US" altLang="zh-TW" dirty="0" err="1"/>
              <a:t>hop_length</a:t>
            </a:r>
            <a:r>
              <a:rPr lang="en-US" altLang="zh-TW" dirty="0"/>
              <a:t>=512)</a:t>
            </a:r>
          </a:p>
          <a:p>
            <a:pPr lvl="2"/>
            <a:r>
              <a:rPr lang="zh-TW" altLang="en-US" dirty="0"/>
              <a:t>可以輸入原始的聲波震幅資料，也可以輸入轉成頻率的頻譜震度資料</a:t>
            </a:r>
            <a:endParaRPr lang="en-US" altLang="zh-TW" dirty="0"/>
          </a:p>
          <a:p>
            <a:pPr lvl="2"/>
            <a:r>
              <a:rPr lang="en-US" altLang="zh-TW" dirty="0"/>
              <a:t>y</a:t>
            </a:r>
            <a:r>
              <a:rPr lang="zh-TW" altLang="en-US" dirty="0"/>
              <a:t>為音訊資料、</a:t>
            </a:r>
            <a:r>
              <a:rPr lang="en-US" altLang="zh-TW" dirty="0" err="1"/>
              <a:t>sr</a:t>
            </a:r>
            <a:r>
              <a:rPr lang="zh-TW" altLang="en-US" dirty="0"/>
              <a:t>為</a:t>
            </a:r>
            <a:r>
              <a:rPr lang="en-US" altLang="zh-TW" dirty="0"/>
              <a:t>sample rate</a:t>
            </a:r>
          </a:p>
          <a:p>
            <a:pPr lvl="2"/>
            <a:r>
              <a:rPr lang="en-US" altLang="zh-TW" dirty="0"/>
              <a:t>S</a:t>
            </a:r>
            <a:r>
              <a:rPr lang="zh-TW" altLang="en-US" dirty="0"/>
              <a:t>為頻譜音訊資料</a:t>
            </a:r>
            <a:endParaRPr lang="en-US" altLang="zh-TW" dirty="0"/>
          </a:p>
          <a:p>
            <a:pPr marL="0" indent="0">
              <a:buNone/>
            </a:pPr>
            <a:r>
              <a:rPr lang="en-US" altLang="zh-TW" sz="2400" dirty="0"/>
              <a:t>Example</a:t>
            </a:r>
          </a:p>
          <a:p>
            <a:pPr marL="0" indent="0">
              <a:buNone/>
            </a:pPr>
            <a:r>
              <a:rPr lang="zh-TW" altLang="en-US" sz="2000" dirty="0"/>
              <a:t>輸入為一般震幅的音訊</a:t>
            </a:r>
            <a:endParaRPr lang="en-US" altLang="zh-TW" sz="2000" dirty="0"/>
          </a:p>
          <a:p>
            <a:pPr marL="0" indent="0">
              <a:buNone/>
            </a:pPr>
            <a:r>
              <a:rPr lang="en-US" altLang="zh-TW" sz="2000" dirty="0"/>
              <a:t>y, </a:t>
            </a:r>
            <a:r>
              <a:rPr lang="en-US" altLang="zh-TW" sz="2000" dirty="0" err="1"/>
              <a:t>sr</a:t>
            </a:r>
            <a:r>
              <a:rPr lang="en-US" altLang="zh-TW" sz="2000" dirty="0"/>
              <a:t> = </a:t>
            </a:r>
            <a:r>
              <a:rPr lang="en-US" altLang="zh-TW" sz="2000" dirty="0" err="1"/>
              <a:t>librosa.load</a:t>
            </a:r>
            <a:r>
              <a:rPr lang="en-US" altLang="zh-TW" sz="2000" dirty="0"/>
              <a:t>('trumpet.wav'))</a:t>
            </a:r>
          </a:p>
          <a:p>
            <a:pPr marL="0" indent="0">
              <a:buNone/>
            </a:pPr>
            <a:r>
              <a:rPr lang="en-US" altLang="zh-TW" sz="2000" dirty="0" err="1"/>
              <a:t>librosa.feature.spectral_centroid</a:t>
            </a:r>
            <a:r>
              <a:rPr lang="en-US" altLang="zh-TW" sz="2000" dirty="0"/>
              <a:t>(y=y, </a:t>
            </a:r>
            <a:r>
              <a:rPr lang="en-US" altLang="zh-TW" sz="2000" dirty="0" err="1"/>
              <a:t>sr</a:t>
            </a:r>
            <a:r>
              <a:rPr lang="en-US" altLang="zh-TW" sz="2000" dirty="0"/>
              <a:t>=</a:t>
            </a:r>
            <a:r>
              <a:rPr lang="en-US" altLang="zh-TW" sz="2000" dirty="0" err="1"/>
              <a:t>sr</a:t>
            </a:r>
            <a:r>
              <a:rPr lang="en-US" altLang="zh-TW" sz="2000" dirty="0"/>
              <a:t>)</a:t>
            </a:r>
          </a:p>
          <a:p>
            <a:pPr marL="0" indent="0">
              <a:buNone/>
            </a:pPr>
            <a:r>
              <a:rPr lang="zh-TW" altLang="en-US" sz="2000" dirty="0"/>
              <a:t>輸入為頻譜震度的音訊</a:t>
            </a:r>
            <a:endParaRPr lang="en-US" altLang="zh-TW" sz="2000" dirty="0"/>
          </a:p>
          <a:p>
            <a:pPr marL="0" indent="0">
              <a:buNone/>
            </a:pPr>
            <a:r>
              <a:rPr lang="en-US" altLang="zh-TW" sz="2000" dirty="0"/>
              <a:t>S, phase = </a:t>
            </a:r>
            <a:r>
              <a:rPr lang="en-US" altLang="zh-TW" sz="2000" dirty="0" err="1"/>
              <a:t>librosa.magphase</a:t>
            </a:r>
            <a:r>
              <a:rPr lang="en-US" altLang="zh-TW" sz="2000" dirty="0"/>
              <a:t>(</a:t>
            </a:r>
            <a:r>
              <a:rPr lang="en-US" altLang="zh-TW" sz="2000" dirty="0" err="1"/>
              <a:t>librosa.stft</a:t>
            </a:r>
            <a:r>
              <a:rPr lang="en-US" altLang="zh-TW" sz="2000" dirty="0"/>
              <a:t>(y=y))</a:t>
            </a:r>
          </a:p>
          <a:p>
            <a:pPr marL="0" indent="0">
              <a:buNone/>
            </a:pPr>
            <a:r>
              <a:rPr lang="en-US" altLang="zh-TW" sz="2000" dirty="0" err="1"/>
              <a:t>librosa.feature.spectral_centroid</a:t>
            </a:r>
            <a:r>
              <a:rPr lang="en-US" altLang="zh-TW" sz="2000" dirty="0"/>
              <a:t>(S=S)</a:t>
            </a:r>
            <a:endParaRPr lang="zh-TW" altLang="en-US" sz="2000" dirty="0"/>
          </a:p>
        </p:txBody>
      </p:sp>
    </p:spTree>
    <p:extLst>
      <p:ext uri="{BB962C8B-B14F-4D97-AF65-F5344CB8AC3E}">
        <p14:creationId xmlns:p14="http://schemas.microsoft.com/office/powerpoint/2010/main" val="71012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normAutofit/>
          </a:bodyPr>
          <a:lstStyle/>
          <a:p>
            <a:r>
              <a:rPr lang="zh-TW" altLang="en-US" sz="3200" dirty="0"/>
              <a:t>將音訊做</a:t>
            </a:r>
            <a:r>
              <a:rPr lang="en-US" altLang="zh-TW" sz="3200" dirty="0"/>
              <a:t>MFCC</a:t>
            </a:r>
            <a:r>
              <a:rPr lang="zh-TW" altLang="en-US" sz="3200" dirty="0"/>
              <a:t>特徵擷取</a:t>
            </a:r>
            <a:endParaRPr lang="en-US" altLang="zh-TW" sz="3200" dirty="0"/>
          </a:p>
          <a:p>
            <a:pPr lvl="1"/>
            <a:r>
              <a:rPr lang="en-US" altLang="zh-TW" sz="2800" dirty="0" err="1"/>
              <a:t>librosa.feature.mfcc</a:t>
            </a:r>
            <a:r>
              <a:rPr lang="en-US" altLang="zh-TW" sz="2800" dirty="0"/>
              <a:t>(y, </a:t>
            </a:r>
            <a:r>
              <a:rPr lang="en-US" altLang="zh-TW" sz="2800" dirty="0" err="1"/>
              <a:t>sr</a:t>
            </a:r>
            <a:r>
              <a:rPr lang="en-US" altLang="zh-TW" sz="2800" dirty="0"/>
              <a:t>, S, </a:t>
            </a:r>
            <a:r>
              <a:rPr lang="en-US" altLang="zh-TW" sz="2800" dirty="0" err="1"/>
              <a:t>n_mfcc</a:t>
            </a:r>
            <a:r>
              <a:rPr lang="en-US" altLang="zh-TW" sz="2800" dirty="0"/>
              <a:t>, </a:t>
            </a:r>
            <a:r>
              <a:rPr lang="en-US" altLang="zh-TW" sz="2800" dirty="0" err="1"/>
              <a:t>n_fft</a:t>
            </a:r>
            <a:r>
              <a:rPr lang="en-US" altLang="zh-TW" sz="2800" dirty="0"/>
              <a:t>, </a:t>
            </a:r>
            <a:r>
              <a:rPr lang="en-US" altLang="zh-TW" sz="2800" dirty="0" err="1"/>
              <a:t>hop_length</a:t>
            </a:r>
            <a:r>
              <a:rPr lang="en-US" altLang="zh-TW" sz="2800" dirty="0"/>
              <a:t>)</a:t>
            </a:r>
          </a:p>
          <a:p>
            <a:pPr lvl="2"/>
            <a:r>
              <a:rPr lang="zh-TW" altLang="en-US" sz="2400" dirty="0"/>
              <a:t>可以輸入原始的聲波震幅資料，也可以輸入轉成頻率的頻譜震度資料</a:t>
            </a:r>
            <a:endParaRPr lang="en-US" altLang="zh-TW" sz="2400" dirty="0"/>
          </a:p>
          <a:p>
            <a:pPr lvl="2"/>
            <a:r>
              <a:rPr lang="en-US" altLang="zh-TW" sz="2400" dirty="0"/>
              <a:t>y</a:t>
            </a:r>
            <a:r>
              <a:rPr lang="zh-TW" altLang="en-US" sz="2400" dirty="0"/>
              <a:t>為音訊資料、</a:t>
            </a:r>
            <a:r>
              <a:rPr lang="en-US" altLang="zh-TW" sz="2400" dirty="0" err="1"/>
              <a:t>sr</a:t>
            </a:r>
            <a:r>
              <a:rPr lang="zh-TW" altLang="en-US" sz="2400" dirty="0"/>
              <a:t>為</a:t>
            </a:r>
            <a:r>
              <a:rPr lang="en-US" altLang="zh-TW" sz="2400" dirty="0"/>
              <a:t>sample rate</a:t>
            </a:r>
          </a:p>
          <a:p>
            <a:pPr lvl="2"/>
            <a:r>
              <a:rPr lang="en-US" altLang="zh-TW" sz="2400" dirty="0"/>
              <a:t>S</a:t>
            </a:r>
            <a:r>
              <a:rPr lang="zh-TW" altLang="en-US" sz="2400" dirty="0"/>
              <a:t>為頻譜音訊資料</a:t>
            </a:r>
            <a:endParaRPr lang="en-US" altLang="zh-TW" sz="2400" dirty="0"/>
          </a:p>
          <a:p>
            <a:pPr lvl="2"/>
            <a:r>
              <a:rPr lang="en-US" altLang="zh-TW" sz="2400" dirty="0" err="1"/>
              <a:t>n_mfcc</a:t>
            </a:r>
            <a:r>
              <a:rPr lang="zh-TW" altLang="en-US" sz="2400" dirty="0"/>
              <a:t>為回傳的</a:t>
            </a:r>
            <a:r>
              <a:rPr lang="en-US" altLang="zh-TW" sz="2400" dirty="0" err="1"/>
              <a:t>mfcc</a:t>
            </a:r>
            <a:r>
              <a:rPr lang="zh-TW" altLang="en-US" sz="2400" dirty="0"/>
              <a:t>特徵數量</a:t>
            </a:r>
            <a:endParaRPr lang="en-US" altLang="zh-TW" sz="2400" dirty="0"/>
          </a:p>
          <a:p>
            <a:pPr lvl="2"/>
            <a:r>
              <a:rPr lang="en-US" altLang="zh-TW" sz="2400" dirty="0" err="1"/>
              <a:t>n_fft</a:t>
            </a:r>
            <a:r>
              <a:rPr lang="zh-TW" altLang="en-US" sz="2400" dirty="0"/>
              <a:t>為傅立葉轉換的</a:t>
            </a:r>
            <a:r>
              <a:rPr lang="en-US" altLang="zh-TW" sz="2400" dirty="0"/>
              <a:t>frame</a:t>
            </a:r>
            <a:r>
              <a:rPr lang="zh-TW" altLang="en-US" sz="2400" dirty="0"/>
              <a:t>長度</a:t>
            </a:r>
            <a:endParaRPr lang="en-US" altLang="zh-TW" sz="2400" dirty="0"/>
          </a:p>
          <a:p>
            <a:pPr lvl="2"/>
            <a:r>
              <a:rPr lang="en-US" altLang="zh-TW" sz="2400" dirty="0" err="1"/>
              <a:t>hop_length</a:t>
            </a:r>
            <a:r>
              <a:rPr lang="zh-TW" altLang="en-US" sz="2400" dirty="0"/>
              <a:t>為相鄰</a:t>
            </a:r>
            <a:r>
              <a:rPr lang="en-US" altLang="zh-TW" sz="2400" dirty="0"/>
              <a:t>frame</a:t>
            </a:r>
            <a:r>
              <a:rPr lang="zh-TW" altLang="en-US" sz="2400" dirty="0"/>
              <a:t>移動的長度</a:t>
            </a:r>
            <a:endParaRPr lang="en-US" altLang="zh-TW" sz="2400" dirty="0"/>
          </a:p>
          <a:p>
            <a:pPr lvl="2"/>
            <a:endParaRPr lang="zh-TW" altLang="en-US" sz="2400" dirty="0"/>
          </a:p>
        </p:txBody>
      </p:sp>
    </p:spTree>
    <p:extLst>
      <p:ext uri="{BB962C8B-B14F-4D97-AF65-F5344CB8AC3E}">
        <p14:creationId xmlns:p14="http://schemas.microsoft.com/office/powerpoint/2010/main" val="97957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特徵擷取</a:t>
            </a:r>
          </a:p>
        </p:txBody>
      </p:sp>
      <p:sp>
        <p:nvSpPr>
          <p:cNvPr id="3" name="內容版面配置區 2"/>
          <p:cNvSpPr>
            <a:spLocks noGrp="1"/>
          </p:cNvSpPr>
          <p:nvPr>
            <p:ph idx="1"/>
          </p:nvPr>
        </p:nvSpPr>
        <p:spPr/>
        <p:txBody>
          <a:bodyPr>
            <a:normAutofit/>
          </a:bodyPr>
          <a:lstStyle/>
          <a:p>
            <a:r>
              <a:rPr lang="en-US" altLang="zh-TW" sz="3200" dirty="0"/>
              <a:t>MFCC</a:t>
            </a:r>
            <a:r>
              <a:rPr lang="zh-TW" altLang="en-US" sz="3200" dirty="0"/>
              <a:t> 特徵擷取 </a:t>
            </a:r>
            <a:r>
              <a:rPr lang="en-US" altLang="zh-TW" sz="3200" dirty="0"/>
              <a:t>Example</a:t>
            </a:r>
          </a:p>
          <a:p>
            <a:pPr lvl="1"/>
            <a:r>
              <a:rPr lang="zh-TW" altLang="en-US" sz="2800" dirty="0"/>
              <a:t>使用預設值且輸入為音訊波形震幅資料</a:t>
            </a:r>
            <a:endParaRPr lang="es-ES" altLang="zh-TW" sz="2800" dirty="0"/>
          </a:p>
          <a:p>
            <a:pPr lvl="2"/>
            <a:r>
              <a:rPr lang="es-ES" altLang="zh-TW" sz="2400" dirty="0"/>
              <a:t>y, sr = librosa.load(librosa.example('libri1'))</a:t>
            </a:r>
          </a:p>
          <a:p>
            <a:pPr lvl="2"/>
            <a:r>
              <a:rPr lang="es-ES" altLang="zh-TW" sz="2400" dirty="0"/>
              <a:t>librosa.feature.mfcc(y=y, sr=sr)</a:t>
            </a:r>
          </a:p>
          <a:p>
            <a:pPr lvl="1"/>
            <a:r>
              <a:rPr lang="zh-TW" altLang="en-US" sz="2800" dirty="0"/>
              <a:t>設定不同的</a:t>
            </a:r>
            <a:r>
              <a:rPr lang="en-US" altLang="zh-TW" sz="2800" dirty="0"/>
              <a:t>hop length</a:t>
            </a:r>
            <a:r>
              <a:rPr lang="zh-TW" altLang="en-US" sz="2800" dirty="0"/>
              <a:t>，得到不同數量的</a:t>
            </a:r>
            <a:r>
              <a:rPr lang="en-US" altLang="zh-TW" sz="2800" dirty="0"/>
              <a:t>frame</a:t>
            </a:r>
            <a:r>
              <a:rPr lang="zh-TW" altLang="en-US" sz="2800" dirty="0"/>
              <a:t>的</a:t>
            </a:r>
            <a:r>
              <a:rPr lang="en-US" altLang="zh-TW" sz="2800" dirty="0"/>
              <a:t>MFCC</a:t>
            </a:r>
            <a:r>
              <a:rPr lang="zh-TW" altLang="en-US" sz="2800" dirty="0"/>
              <a:t>特徵</a:t>
            </a:r>
            <a:endParaRPr lang="en-US" altLang="zh-TW" sz="2800" dirty="0"/>
          </a:p>
          <a:p>
            <a:pPr lvl="2"/>
            <a:r>
              <a:rPr lang="en-US" altLang="zh-TW" sz="2400" dirty="0" err="1"/>
              <a:t>librosa.feature.mfcc</a:t>
            </a:r>
            <a:r>
              <a:rPr lang="en-US" altLang="zh-TW" sz="2400" dirty="0"/>
              <a:t>(y=y, </a:t>
            </a:r>
            <a:r>
              <a:rPr lang="en-US" altLang="zh-TW" sz="2400" dirty="0" err="1"/>
              <a:t>sr</a:t>
            </a:r>
            <a:r>
              <a:rPr lang="en-US" altLang="zh-TW" sz="2400" dirty="0"/>
              <a:t>=</a:t>
            </a:r>
            <a:r>
              <a:rPr lang="en-US" altLang="zh-TW" sz="2400" dirty="0" err="1"/>
              <a:t>sr</a:t>
            </a:r>
            <a:r>
              <a:rPr lang="en-US" altLang="zh-TW" sz="2400" dirty="0"/>
              <a:t>,</a:t>
            </a:r>
            <a:r>
              <a:rPr lang="es-ES" altLang="zh-TW" sz="2400" dirty="0"/>
              <a:t> </a:t>
            </a:r>
            <a:r>
              <a:rPr lang="en-US" altLang="zh-TW" sz="2400" dirty="0" err="1"/>
              <a:t>hop_length</a:t>
            </a:r>
            <a:r>
              <a:rPr lang="en-US" altLang="zh-TW" sz="2400" dirty="0"/>
              <a:t>=1024)</a:t>
            </a:r>
          </a:p>
          <a:p>
            <a:pPr lvl="1"/>
            <a:r>
              <a:rPr lang="zh-TW" altLang="en-US" sz="2800" dirty="0"/>
              <a:t>設定不同數量的回傳特徵，得到不同數量的</a:t>
            </a:r>
            <a:r>
              <a:rPr lang="en-US" altLang="zh-TW" sz="2800" dirty="0"/>
              <a:t>MFCC</a:t>
            </a:r>
            <a:r>
              <a:rPr lang="zh-TW" altLang="en-US" sz="2800" dirty="0"/>
              <a:t>特徵</a:t>
            </a:r>
            <a:endParaRPr lang="en-US" altLang="zh-TW" sz="2800" dirty="0"/>
          </a:p>
          <a:p>
            <a:pPr lvl="2"/>
            <a:r>
              <a:rPr lang="en-US" altLang="zh-TW" sz="2400" dirty="0" err="1"/>
              <a:t>librosa.feature.mfcc</a:t>
            </a:r>
            <a:r>
              <a:rPr lang="en-US" altLang="zh-TW" sz="2400" dirty="0"/>
              <a:t>(y=y, </a:t>
            </a:r>
            <a:r>
              <a:rPr lang="en-US" altLang="zh-TW" sz="2400" dirty="0" err="1"/>
              <a:t>sr</a:t>
            </a:r>
            <a:r>
              <a:rPr lang="en-US" altLang="zh-TW" sz="2400" dirty="0"/>
              <a:t>=</a:t>
            </a:r>
            <a:r>
              <a:rPr lang="en-US" altLang="zh-TW" sz="2400" dirty="0" err="1"/>
              <a:t>sr</a:t>
            </a:r>
            <a:r>
              <a:rPr lang="en-US" altLang="zh-TW" sz="2400" dirty="0"/>
              <a:t>,</a:t>
            </a:r>
            <a:r>
              <a:rPr lang="es-ES" altLang="zh-TW" sz="2400" dirty="0"/>
              <a:t> </a:t>
            </a:r>
            <a:r>
              <a:rPr lang="en-US" altLang="zh-TW" sz="2400" dirty="0" err="1"/>
              <a:t>n_mfcc</a:t>
            </a:r>
            <a:r>
              <a:rPr lang="en-US" altLang="zh-TW" sz="2400" dirty="0"/>
              <a:t>=40)</a:t>
            </a:r>
          </a:p>
          <a:p>
            <a:pPr lvl="2"/>
            <a:endParaRPr lang="en-US" altLang="zh-TW" sz="2400" dirty="0"/>
          </a:p>
          <a:p>
            <a:pPr lvl="1"/>
            <a:endParaRPr lang="zh-TW" altLang="en-US" sz="2800" dirty="0"/>
          </a:p>
        </p:txBody>
      </p:sp>
    </p:spTree>
    <p:extLst>
      <p:ext uri="{BB962C8B-B14F-4D97-AF65-F5344CB8AC3E}">
        <p14:creationId xmlns:p14="http://schemas.microsoft.com/office/powerpoint/2010/main" val="414467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 節奏特徵擷取</a:t>
            </a:r>
          </a:p>
        </p:txBody>
      </p:sp>
      <p:sp>
        <p:nvSpPr>
          <p:cNvPr id="3" name="內容版面配置區 2"/>
          <p:cNvSpPr>
            <a:spLocks noGrp="1"/>
          </p:cNvSpPr>
          <p:nvPr>
            <p:ph idx="1"/>
          </p:nvPr>
        </p:nvSpPr>
        <p:spPr/>
        <p:txBody>
          <a:bodyPr>
            <a:normAutofit/>
          </a:bodyPr>
          <a:lstStyle/>
          <a:p>
            <a:r>
              <a:rPr lang="zh-TW" altLang="en-US" sz="3200" dirty="0"/>
              <a:t>取得音訊節奏</a:t>
            </a:r>
            <a:r>
              <a:rPr lang="en-US" altLang="zh-TW" sz="3200" dirty="0"/>
              <a:t>(tempo)</a:t>
            </a:r>
          </a:p>
          <a:p>
            <a:pPr lvl="1"/>
            <a:r>
              <a:rPr lang="en-US" altLang="zh-TW" sz="2800" dirty="0"/>
              <a:t>tempo, </a:t>
            </a:r>
            <a:r>
              <a:rPr lang="en-US" altLang="zh-TW" sz="2800" dirty="0" err="1"/>
              <a:t>beat_frames</a:t>
            </a:r>
            <a:r>
              <a:rPr lang="en-US" altLang="zh-TW" sz="2800" dirty="0"/>
              <a:t> = </a:t>
            </a:r>
            <a:r>
              <a:rPr lang="en-US" altLang="zh-TW" sz="2800" dirty="0" err="1"/>
              <a:t>librosa.beat.beat_track</a:t>
            </a:r>
            <a:r>
              <a:rPr lang="en-US" altLang="zh-TW" sz="2800" dirty="0"/>
              <a:t>(y=y, </a:t>
            </a:r>
            <a:r>
              <a:rPr lang="en-US" altLang="zh-TW" sz="2800" dirty="0" err="1"/>
              <a:t>sr</a:t>
            </a:r>
            <a:r>
              <a:rPr lang="en-US" altLang="zh-TW" sz="2800" dirty="0"/>
              <a:t>=</a:t>
            </a:r>
            <a:r>
              <a:rPr lang="en-US" altLang="zh-TW" sz="2800" dirty="0" err="1"/>
              <a:t>sr</a:t>
            </a:r>
            <a:r>
              <a:rPr lang="en-US" altLang="zh-TW" sz="2800" dirty="0"/>
              <a:t>, </a:t>
            </a:r>
            <a:r>
              <a:rPr lang="en-US" altLang="zh-TW" sz="2800" dirty="0" err="1"/>
              <a:t>hop_length</a:t>
            </a:r>
            <a:r>
              <a:rPr lang="en-US" altLang="zh-TW" sz="2800" dirty="0"/>
              <a:t>=512)</a:t>
            </a:r>
          </a:p>
          <a:p>
            <a:pPr lvl="2"/>
            <a:r>
              <a:rPr lang="en-US" altLang="zh-TW" sz="2400" dirty="0"/>
              <a:t>y</a:t>
            </a:r>
            <a:r>
              <a:rPr lang="zh-TW" altLang="en-US" sz="2400" dirty="0"/>
              <a:t>為音訊資料、</a:t>
            </a:r>
            <a:r>
              <a:rPr lang="en-US" altLang="zh-TW" sz="2400" dirty="0" err="1"/>
              <a:t>sr</a:t>
            </a:r>
            <a:r>
              <a:rPr lang="zh-TW" altLang="en-US" sz="2400" dirty="0"/>
              <a:t>為</a:t>
            </a:r>
            <a:r>
              <a:rPr lang="en-US" altLang="zh-TW" sz="2400" dirty="0"/>
              <a:t>sample rate</a:t>
            </a:r>
          </a:p>
          <a:p>
            <a:pPr lvl="2"/>
            <a:r>
              <a:rPr lang="zh-TW" altLang="en-US" sz="2400" dirty="0"/>
              <a:t>會回傳節奏頻率</a:t>
            </a:r>
            <a:r>
              <a:rPr lang="en-US" altLang="zh-TW" sz="2400" dirty="0"/>
              <a:t>(tempo)</a:t>
            </a:r>
            <a:r>
              <a:rPr lang="zh-TW" altLang="en-US" sz="2400" dirty="0"/>
              <a:t>和節拍出現的 </a:t>
            </a:r>
            <a:r>
              <a:rPr lang="en-US" altLang="zh-TW" sz="2400" dirty="0"/>
              <a:t>frame </a:t>
            </a:r>
            <a:r>
              <a:rPr lang="zh-TW" altLang="en-US" sz="2400" dirty="0"/>
              <a:t>編號</a:t>
            </a:r>
            <a:r>
              <a:rPr lang="en-US" altLang="zh-TW" sz="2400" dirty="0"/>
              <a:t>(</a:t>
            </a:r>
            <a:r>
              <a:rPr lang="en-US" altLang="zh-TW" sz="2400" dirty="0" err="1"/>
              <a:t>beat_frames</a:t>
            </a:r>
            <a:r>
              <a:rPr lang="en-US" altLang="zh-TW" sz="2400" dirty="0"/>
              <a:t>)</a:t>
            </a:r>
          </a:p>
          <a:p>
            <a:pPr lvl="2"/>
            <a:r>
              <a:rPr lang="zh-TW" altLang="en-US" sz="2400" dirty="0"/>
              <a:t>每一個 </a:t>
            </a:r>
            <a:r>
              <a:rPr lang="en-US" altLang="zh-TW" sz="2400" dirty="0"/>
              <a:t>frame </a:t>
            </a:r>
            <a:r>
              <a:rPr lang="zh-TW" altLang="en-US" sz="2400" dirty="0"/>
              <a:t>的長度是由</a:t>
            </a:r>
            <a:r>
              <a:rPr lang="en-US" altLang="zh-TW" sz="2400" dirty="0" err="1"/>
              <a:t>hop_length</a:t>
            </a:r>
            <a:r>
              <a:rPr lang="zh-TW" altLang="en-US" sz="2400" dirty="0"/>
              <a:t>所指定</a:t>
            </a:r>
            <a:endParaRPr lang="en-US" altLang="zh-TW" sz="2400" dirty="0"/>
          </a:p>
          <a:p>
            <a:r>
              <a:rPr lang="zh-TW" altLang="en-US" sz="3200" dirty="0"/>
              <a:t>將節拍出現的</a:t>
            </a:r>
            <a:r>
              <a:rPr lang="en-US" altLang="zh-TW" sz="3200" dirty="0"/>
              <a:t>frame</a:t>
            </a:r>
            <a:r>
              <a:rPr lang="zh-TW" altLang="en-US" sz="3200" dirty="0"/>
              <a:t>編號轉成時間</a:t>
            </a:r>
            <a:endParaRPr lang="en-US" altLang="zh-TW" sz="3200" dirty="0"/>
          </a:p>
          <a:p>
            <a:pPr lvl="1"/>
            <a:r>
              <a:rPr lang="en-US" altLang="zh-TW" sz="2800" dirty="0" err="1"/>
              <a:t>librosa.frames_to_time</a:t>
            </a:r>
            <a:r>
              <a:rPr lang="en-US" altLang="zh-TW" sz="2800" dirty="0"/>
              <a:t>(</a:t>
            </a:r>
            <a:r>
              <a:rPr lang="en-US" altLang="zh-TW" sz="2800" dirty="0" err="1"/>
              <a:t>beat_frames</a:t>
            </a:r>
            <a:r>
              <a:rPr lang="en-US" altLang="zh-TW" sz="2800" dirty="0"/>
              <a:t>, </a:t>
            </a:r>
            <a:r>
              <a:rPr lang="en-US" altLang="zh-TW" sz="2800" dirty="0" err="1"/>
              <a:t>sr</a:t>
            </a:r>
            <a:r>
              <a:rPr lang="en-US" altLang="zh-TW" sz="2800" dirty="0"/>
              <a:t>=</a:t>
            </a:r>
            <a:r>
              <a:rPr lang="en-US" altLang="zh-TW" sz="2800" dirty="0" err="1"/>
              <a:t>sr</a:t>
            </a:r>
            <a:r>
              <a:rPr lang="en-US" altLang="zh-TW" sz="2800" dirty="0"/>
              <a:t>)</a:t>
            </a:r>
          </a:p>
          <a:p>
            <a:pPr lvl="2"/>
            <a:r>
              <a:rPr lang="zh-TW" altLang="en-US" sz="2400" dirty="0"/>
              <a:t>根據</a:t>
            </a:r>
            <a:r>
              <a:rPr lang="en-US" altLang="zh-TW" sz="2400" dirty="0"/>
              <a:t>sample rate</a:t>
            </a:r>
            <a:r>
              <a:rPr lang="zh-TW" altLang="en-US" sz="2400" dirty="0"/>
              <a:t>和去計算的秒數</a:t>
            </a:r>
            <a:endParaRPr lang="en-US" altLang="zh-TW" sz="2400" dirty="0"/>
          </a:p>
          <a:p>
            <a:pPr lvl="2"/>
            <a:r>
              <a:rPr lang="zh-TW" altLang="en-US" sz="2400" dirty="0"/>
              <a:t>回傳節拍出現的秒數</a:t>
            </a:r>
            <a:r>
              <a:rPr lang="en-US" altLang="zh-TW" sz="2400" dirty="0"/>
              <a:t>np array</a:t>
            </a:r>
            <a:endParaRPr lang="zh-TW" altLang="en-US" sz="2400" dirty="0"/>
          </a:p>
        </p:txBody>
      </p:sp>
    </p:spTree>
    <p:extLst>
      <p:ext uri="{BB962C8B-B14F-4D97-AF65-F5344CB8AC3E}">
        <p14:creationId xmlns:p14="http://schemas.microsoft.com/office/powerpoint/2010/main" val="6643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練習</a:t>
            </a:r>
          </a:p>
        </p:txBody>
      </p:sp>
      <p:sp>
        <p:nvSpPr>
          <p:cNvPr id="3" name="內容版面配置區 2"/>
          <p:cNvSpPr>
            <a:spLocks noGrp="1"/>
          </p:cNvSpPr>
          <p:nvPr>
            <p:ph idx="1"/>
          </p:nvPr>
        </p:nvSpPr>
        <p:spPr/>
        <p:txBody>
          <a:bodyPr/>
          <a:lstStyle/>
          <a:p>
            <a:r>
              <a:rPr lang="zh-TW" altLang="en-US" dirty="0"/>
              <a:t>使用自己輸入的音訊或下載</a:t>
            </a:r>
            <a:r>
              <a:rPr lang="en-US" altLang="zh-TW" dirty="0" err="1"/>
              <a:t>Librosa</a:t>
            </a:r>
            <a:r>
              <a:rPr lang="zh-TW" altLang="en-US" dirty="0"/>
              <a:t>的範例音訊</a:t>
            </a:r>
            <a:endParaRPr lang="en-US" altLang="zh-TW" dirty="0"/>
          </a:p>
          <a:p>
            <a:r>
              <a:rPr lang="zh-TW" altLang="en-US" dirty="0"/>
              <a:t>將音訊的波形和頻譜繪製出來</a:t>
            </a:r>
            <a:endParaRPr lang="en-US" altLang="zh-TW" dirty="0"/>
          </a:p>
          <a:p>
            <a:r>
              <a:rPr lang="zh-TW" altLang="en-US" dirty="0"/>
              <a:t>取出音訊的特徵</a:t>
            </a:r>
            <a:endParaRPr lang="en-US" altLang="zh-TW" dirty="0"/>
          </a:p>
          <a:p>
            <a:pPr lvl="1"/>
            <a:r>
              <a:rPr lang="en-US" altLang="zh-TW" dirty="0"/>
              <a:t>zero crossing rate</a:t>
            </a:r>
          </a:p>
          <a:p>
            <a:pPr lvl="1"/>
            <a:r>
              <a:rPr lang="en-US" altLang="zh-TW" dirty="0"/>
              <a:t>spectral centroid</a:t>
            </a:r>
          </a:p>
          <a:p>
            <a:pPr lvl="1"/>
            <a:r>
              <a:rPr lang="en-US" altLang="zh-TW" dirty="0"/>
              <a:t>MFCC(13</a:t>
            </a:r>
            <a:r>
              <a:rPr lang="zh-TW" altLang="en-US" dirty="0"/>
              <a:t>個特徵</a:t>
            </a:r>
            <a:r>
              <a:rPr lang="en-US" altLang="zh-TW" dirty="0"/>
              <a:t>)</a:t>
            </a:r>
          </a:p>
          <a:p>
            <a:r>
              <a:rPr lang="zh-TW" altLang="en-US" dirty="0"/>
              <a:t>根據每一個音框去儲存這些特徵</a:t>
            </a:r>
            <a:r>
              <a:rPr lang="en-US" altLang="zh-TW" dirty="0"/>
              <a:t>, </a:t>
            </a:r>
            <a:r>
              <a:rPr lang="zh-TW" altLang="en-US" dirty="0"/>
              <a:t>存成一個文字檔</a:t>
            </a:r>
            <a:endParaRPr lang="en-US" altLang="zh-TW" dirty="0"/>
          </a:p>
          <a:p>
            <a:pPr lvl="1"/>
            <a:r>
              <a:rPr lang="zh-TW" altLang="en-US" dirty="0"/>
              <a:t>一個音框的特徵</a:t>
            </a:r>
            <a:r>
              <a:rPr lang="en-US" altLang="zh-TW" dirty="0"/>
              <a:t>[zero crossing rate, spectral centroid, MFCC1, …, MFCC13]</a:t>
            </a:r>
            <a:r>
              <a:rPr lang="zh-TW" altLang="en-US" dirty="0"/>
              <a:t>總共</a:t>
            </a:r>
            <a:r>
              <a:rPr lang="en-US" altLang="zh-TW" dirty="0"/>
              <a:t>15</a:t>
            </a:r>
            <a:r>
              <a:rPr lang="zh-TW" altLang="en-US" dirty="0"/>
              <a:t>個維度</a:t>
            </a:r>
            <a:endParaRPr lang="en-US" altLang="zh-TW" dirty="0"/>
          </a:p>
          <a:p>
            <a:pPr lvl="1"/>
            <a:r>
              <a:rPr lang="zh-TW" altLang="en-US" dirty="0"/>
              <a:t>一個音訊的特徵為</a:t>
            </a:r>
            <a:r>
              <a:rPr lang="en-US" altLang="zh-TW" dirty="0"/>
              <a:t>[15]</a:t>
            </a:r>
            <a:r>
              <a:rPr lang="zh-TW" altLang="en-US" dirty="0"/>
              <a:t>*</a:t>
            </a:r>
            <a:r>
              <a:rPr lang="en-US" altLang="zh-TW" dirty="0"/>
              <a:t>frame</a:t>
            </a:r>
            <a:r>
              <a:rPr lang="zh-TW" altLang="en-US" dirty="0"/>
              <a:t>數量的維度</a:t>
            </a:r>
            <a:endParaRPr lang="en-US" altLang="zh-TW" dirty="0"/>
          </a:p>
          <a:p>
            <a:pPr lvl="1"/>
            <a:endParaRPr lang="zh-TW" altLang="en-US" dirty="0"/>
          </a:p>
        </p:txBody>
      </p:sp>
    </p:spTree>
    <p:extLst>
      <p:ext uri="{BB962C8B-B14F-4D97-AF65-F5344CB8AC3E}">
        <p14:creationId xmlns:p14="http://schemas.microsoft.com/office/powerpoint/2010/main" val="85839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讀取音訊</a:t>
            </a:r>
          </a:p>
        </p:txBody>
      </p:sp>
      <p:sp>
        <p:nvSpPr>
          <p:cNvPr id="3" name="內容版面配置區 2"/>
          <p:cNvSpPr>
            <a:spLocks noGrp="1"/>
          </p:cNvSpPr>
          <p:nvPr>
            <p:ph idx="1"/>
          </p:nvPr>
        </p:nvSpPr>
        <p:spPr/>
        <p:txBody>
          <a:bodyPr>
            <a:normAutofit/>
          </a:bodyPr>
          <a:lstStyle/>
          <a:p>
            <a:r>
              <a:rPr lang="en-US" altLang="zh-TW" dirty="0"/>
              <a:t>data, </a:t>
            </a:r>
            <a:r>
              <a:rPr lang="en-US" altLang="zh-TW" dirty="0" err="1"/>
              <a:t>sr</a:t>
            </a:r>
            <a:r>
              <a:rPr lang="en-US" altLang="zh-TW" dirty="0"/>
              <a:t> = </a:t>
            </a:r>
            <a:r>
              <a:rPr lang="en-US" altLang="zh-TW" dirty="0" err="1"/>
              <a:t>librosa.load</a:t>
            </a:r>
            <a:r>
              <a:rPr lang="en-US" altLang="zh-TW" dirty="0"/>
              <a:t>(filename, </a:t>
            </a:r>
            <a:r>
              <a:rPr lang="en-US" altLang="zh-TW" dirty="0" err="1"/>
              <a:t>sr</a:t>
            </a:r>
            <a:r>
              <a:rPr lang="en-US" altLang="zh-TW" dirty="0"/>
              <a:t>, mono, offset, duration, </a:t>
            </a:r>
            <a:r>
              <a:rPr lang="en-US" altLang="zh-TW" dirty="0" err="1"/>
              <a:t>dtype</a:t>
            </a:r>
            <a:r>
              <a:rPr lang="en-US" altLang="zh-TW" dirty="0"/>
              <a:t>)</a:t>
            </a:r>
          </a:p>
          <a:p>
            <a:pPr lvl="1"/>
            <a:r>
              <a:rPr lang="en-US" altLang="zh-TW" dirty="0"/>
              <a:t>filename</a:t>
            </a:r>
            <a:r>
              <a:rPr lang="zh-TW" altLang="en-US" dirty="0"/>
              <a:t>為檔案名稱</a:t>
            </a:r>
          </a:p>
          <a:p>
            <a:pPr lvl="1"/>
            <a:r>
              <a:rPr lang="en-US" altLang="zh-TW" dirty="0" err="1"/>
              <a:t>sr</a:t>
            </a:r>
            <a:r>
              <a:rPr lang="zh-TW" altLang="en-US" dirty="0"/>
              <a:t>為指定的</a:t>
            </a:r>
            <a:r>
              <a:rPr lang="en-US" altLang="zh-TW" dirty="0"/>
              <a:t>sample rate</a:t>
            </a:r>
            <a:r>
              <a:rPr lang="zh-TW" altLang="en-US" dirty="0"/>
              <a:t>，預設是</a:t>
            </a:r>
            <a:r>
              <a:rPr lang="en-US" altLang="zh-TW" dirty="0"/>
              <a:t>22050</a:t>
            </a:r>
          </a:p>
          <a:p>
            <a:pPr lvl="1"/>
            <a:r>
              <a:rPr lang="en-US" altLang="zh-TW" dirty="0"/>
              <a:t>mono</a:t>
            </a:r>
            <a:r>
              <a:rPr lang="zh-TW" altLang="en-US" dirty="0"/>
              <a:t>為一個</a:t>
            </a:r>
            <a:r>
              <a:rPr lang="en-US" altLang="zh-TW" dirty="0" err="1"/>
              <a:t>boolean</a:t>
            </a:r>
            <a:r>
              <a:rPr lang="zh-TW" altLang="en-US" dirty="0"/>
              <a:t>值，</a:t>
            </a:r>
            <a:r>
              <a:rPr lang="en-US" altLang="zh-TW" dirty="0"/>
              <a:t>True/False</a:t>
            </a:r>
            <a:r>
              <a:rPr lang="zh-TW" altLang="en-US" dirty="0"/>
              <a:t>代表單</a:t>
            </a:r>
            <a:r>
              <a:rPr lang="en-US" altLang="zh-TW" dirty="0"/>
              <a:t>/</a:t>
            </a:r>
            <a:r>
              <a:rPr lang="zh-TW" altLang="en-US" dirty="0"/>
              <a:t>雙聲道，預設為</a:t>
            </a:r>
            <a:r>
              <a:rPr lang="en-US" altLang="zh-TW" dirty="0"/>
              <a:t>True</a:t>
            </a:r>
          </a:p>
          <a:p>
            <a:pPr lvl="1"/>
            <a:r>
              <a:rPr lang="en-US" altLang="zh-TW" dirty="0"/>
              <a:t>offset</a:t>
            </a:r>
            <a:r>
              <a:rPr lang="zh-TW" altLang="en-US" dirty="0"/>
              <a:t>表示要開始讀入的音訊位置，預設</a:t>
            </a:r>
            <a:r>
              <a:rPr lang="en-US" altLang="zh-TW" dirty="0"/>
              <a:t>0.0</a:t>
            </a:r>
          </a:p>
          <a:p>
            <a:pPr lvl="1"/>
            <a:r>
              <a:rPr lang="en-US" altLang="zh-TW" dirty="0"/>
              <a:t>duration</a:t>
            </a:r>
            <a:r>
              <a:rPr lang="zh-TW" altLang="en-US" dirty="0"/>
              <a:t>表示讀入的長度，預設</a:t>
            </a:r>
            <a:r>
              <a:rPr lang="en-US" altLang="zh-TW" dirty="0"/>
              <a:t>None</a:t>
            </a:r>
            <a:r>
              <a:rPr lang="zh-TW" altLang="en-US" dirty="0"/>
              <a:t>，表示全部音訊</a:t>
            </a:r>
            <a:endParaRPr lang="en-US" altLang="zh-TW" dirty="0"/>
          </a:p>
          <a:p>
            <a:pPr lvl="1"/>
            <a:r>
              <a:rPr lang="en-US" altLang="zh-TW" dirty="0" err="1"/>
              <a:t>dtype</a:t>
            </a:r>
            <a:r>
              <a:rPr lang="zh-TW" altLang="en-US" dirty="0"/>
              <a:t>為指定回傳值音訊資料</a:t>
            </a:r>
            <a:r>
              <a:rPr lang="en-US" altLang="zh-TW" dirty="0"/>
              <a:t>data</a:t>
            </a:r>
            <a:r>
              <a:rPr lang="zh-TW" altLang="en-US" dirty="0"/>
              <a:t>的資料型態，預設為</a:t>
            </a:r>
            <a:r>
              <a:rPr lang="en-US" altLang="zh-TW" dirty="0"/>
              <a:t>float32</a:t>
            </a:r>
          </a:p>
          <a:p>
            <a:pPr lvl="1"/>
            <a:r>
              <a:rPr lang="zh-TW" altLang="en-US" dirty="0"/>
              <a:t>會回傳兩個值</a:t>
            </a:r>
          </a:p>
          <a:p>
            <a:pPr lvl="2"/>
            <a:r>
              <a:rPr lang="zh-TW" altLang="en-US" dirty="0"/>
              <a:t>第一個為音訊本體資料</a:t>
            </a:r>
            <a:r>
              <a:rPr lang="en-US" altLang="zh-TW" dirty="0"/>
              <a:t>(</a:t>
            </a:r>
            <a:r>
              <a:rPr lang="en-US" altLang="zh-TW" dirty="0" err="1"/>
              <a:t>numpy</a:t>
            </a:r>
            <a:r>
              <a:rPr lang="en-US" altLang="zh-TW" dirty="0"/>
              <a:t> array)</a:t>
            </a:r>
          </a:p>
          <a:p>
            <a:pPr lvl="2"/>
            <a:r>
              <a:rPr lang="zh-TW" altLang="en-US" dirty="0"/>
              <a:t>第二個為音訊的</a:t>
            </a:r>
            <a:r>
              <a:rPr lang="en-US" altLang="zh-TW" dirty="0"/>
              <a:t>sample rate</a:t>
            </a:r>
          </a:p>
          <a:p>
            <a:pPr lvl="1"/>
            <a:endParaRPr lang="zh-TW" altLang="en-US" dirty="0"/>
          </a:p>
        </p:txBody>
      </p:sp>
    </p:spTree>
    <p:extLst>
      <p:ext uri="{BB962C8B-B14F-4D97-AF65-F5344CB8AC3E}">
        <p14:creationId xmlns:p14="http://schemas.microsoft.com/office/powerpoint/2010/main" val="135774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讀取音訊</a:t>
            </a:r>
          </a:p>
        </p:txBody>
      </p:sp>
      <p:sp>
        <p:nvSpPr>
          <p:cNvPr id="3" name="內容版面配置區 2"/>
          <p:cNvSpPr>
            <a:spLocks noGrp="1"/>
          </p:cNvSpPr>
          <p:nvPr>
            <p:ph idx="1"/>
          </p:nvPr>
        </p:nvSpPr>
        <p:spPr/>
        <p:txBody>
          <a:bodyPr/>
          <a:lstStyle/>
          <a:p>
            <a:r>
              <a:rPr lang="zh-TW" altLang="en-US" dirty="0"/>
              <a:t>儲存音訊的</a:t>
            </a:r>
            <a:r>
              <a:rPr lang="en-US" altLang="zh-TW" dirty="0" err="1"/>
              <a:t>Numpy</a:t>
            </a:r>
            <a:r>
              <a:rPr lang="en-US" altLang="zh-TW" dirty="0"/>
              <a:t> array</a:t>
            </a:r>
            <a:r>
              <a:rPr lang="zh-TW" altLang="en-US" dirty="0"/>
              <a:t>為</a:t>
            </a:r>
            <a:r>
              <a:rPr lang="en-US" altLang="zh-TW" dirty="0" err="1"/>
              <a:t>ndarray</a:t>
            </a:r>
            <a:r>
              <a:rPr lang="zh-TW" altLang="en-US" dirty="0"/>
              <a:t>型態</a:t>
            </a:r>
            <a:endParaRPr lang="en-US" altLang="zh-TW" dirty="0"/>
          </a:p>
          <a:p>
            <a:r>
              <a:rPr lang="en-US" altLang="zh-TW" dirty="0" err="1"/>
              <a:t>ndarray</a:t>
            </a:r>
            <a:r>
              <a:rPr lang="zh-TW" altLang="en-US" dirty="0"/>
              <a:t>維度為</a:t>
            </a:r>
            <a:r>
              <a:rPr lang="en-US" altLang="zh-TW" dirty="0"/>
              <a:t>(n,) </a:t>
            </a:r>
            <a:r>
              <a:rPr lang="zh-TW" altLang="en-US" dirty="0"/>
              <a:t>或 </a:t>
            </a:r>
            <a:r>
              <a:rPr lang="en-US" altLang="zh-TW" dirty="0"/>
              <a:t>(…, n)</a:t>
            </a:r>
          </a:p>
          <a:p>
            <a:r>
              <a:rPr lang="zh-TW" altLang="en-US" dirty="0"/>
              <a:t>元素的值代表取樣點的振幅</a:t>
            </a:r>
            <a:endParaRPr lang="en-US" altLang="zh-TW" dirty="0"/>
          </a:p>
          <a:p>
            <a:pPr lvl="1"/>
            <a:r>
              <a:rPr lang="zh-TW" altLang="en-US" dirty="0"/>
              <a:t>經過量化後的值</a:t>
            </a:r>
          </a:p>
        </p:txBody>
      </p:sp>
      <p:graphicFrame>
        <p:nvGraphicFramePr>
          <p:cNvPr id="4" name="表格 3"/>
          <p:cNvGraphicFramePr>
            <a:graphicFrameLocks noGrp="1"/>
          </p:cNvGraphicFramePr>
          <p:nvPr>
            <p:extLst>
              <p:ext uri="{D42A27DB-BD31-4B8C-83A1-F6EECF244321}">
                <p14:modId xmlns:p14="http://schemas.microsoft.com/office/powerpoint/2010/main" val="3927652904"/>
              </p:ext>
            </p:extLst>
          </p:nvPr>
        </p:nvGraphicFramePr>
        <p:xfrm>
          <a:off x="6340089" y="5573729"/>
          <a:ext cx="4676676" cy="370840"/>
        </p:xfrm>
        <a:graphic>
          <a:graphicData uri="http://schemas.openxmlformats.org/drawingml/2006/table">
            <a:tbl>
              <a:tblPr firstRow="1" bandRow="1">
                <a:tableStyleId>{5C22544A-7EE6-4342-B048-85BDC9FD1C3A}</a:tableStyleId>
              </a:tblPr>
              <a:tblGrid>
                <a:gridCol w="779446">
                  <a:extLst>
                    <a:ext uri="{9D8B030D-6E8A-4147-A177-3AD203B41FA5}">
                      <a16:colId xmlns:a16="http://schemas.microsoft.com/office/drawing/2014/main" val="2873976300"/>
                    </a:ext>
                  </a:extLst>
                </a:gridCol>
                <a:gridCol w="779446">
                  <a:extLst>
                    <a:ext uri="{9D8B030D-6E8A-4147-A177-3AD203B41FA5}">
                      <a16:colId xmlns:a16="http://schemas.microsoft.com/office/drawing/2014/main" val="1366647540"/>
                    </a:ext>
                  </a:extLst>
                </a:gridCol>
                <a:gridCol w="779446">
                  <a:extLst>
                    <a:ext uri="{9D8B030D-6E8A-4147-A177-3AD203B41FA5}">
                      <a16:colId xmlns:a16="http://schemas.microsoft.com/office/drawing/2014/main" val="2315354333"/>
                    </a:ext>
                  </a:extLst>
                </a:gridCol>
                <a:gridCol w="779446">
                  <a:extLst>
                    <a:ext uri="{9D8B030D-6E8A-4147-A177-3AD203B41FA5}">
                      <a16:colId xmlns:a16="http://schemas.microsoft.com/office/drawing/2014/main" val="2155200952"/>
                    </a:ext>
                  </a:extLst>
                </a:gridCol>
                <a:gridCol w="779446">
                  <a:extLst>
                    <a:ext uri="{9D8B030D-6E8A-4147-A177-3AD203B41FA5}">
                      <a16:colId xmlns:a16="http://schemas.microsoft.com/office/drawing/2014/main" val="2409273387"/>
                    </a:ext>
                  </a:extLst>
                </a:gridCol>
                <a:gridCol w="779446">
                  <a:extLst>
                    <a:ext uri="{9D8B030D-6E8A-4147-A177-3AD203B41FA5}">
                      <a16:colId xmlns:a16="http://schemas.microsoft.com/office/drawing/2014/main" val="292805798"/>
                    </a:ext>
                  </a:extLst>
                </a:gridCol>
              </a:tblGrid>
              <a:tr h="370840">
                <a:tc>
                  <a:txBody>
                    <a:bodyPr/>
                    <a:lstStyle/>
                    <a:p>
                      <a:r>
                        <a:rPr lang="en-US" altLang="zh-TW" sz="1400" dirty="0"/>
                        <a:t>float32</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a:t>float32</a:t>
                      </a:r>
                      <a:endParaRPr lang="zh-TW" altLang="en-US" sz="1400" dirty="0"/>
                    </a:p>
                  </a:txBody>
                  <a:tcPr/>
                </a:tc>
                <a:tc>
                  <a:txBody>
                    <a:bodyPr/>
                    <a:lstStyle/>
                    <a:p>
                      <a:r>
                        <a:rPr lang="en-US" altLang="zh-TW" sz="1400" dirty="0"/>
                        <a:t>..</a:t>
                      </a:r>
                      <a:endParaRPr lang="zh-TW" altLang="en-US" sz="1400" dirty="0"/>
                    </a:p>
                  </a:txBody>
                  <a:tcPr/>
                </a:tc>
                <a:tc>
                  <a:txBody>
                    <a:bodyPr/>
                    <a:lstStyle/>
                    <a:p>
                      <a:endParaRPr lang="zh-TW" altLang="en-US" sz="1400"/>
                    </a:p>
                  </a:txBody>
                  <a:tcPr/>
                </a:tc>
                <a:tc>
                  <a:txBody>
                    <a:bodyPr/>
                    <a:lstStyle/>
                    <a:p>
                      <a:endParaRPr lang="zh-TW" altLang="en-US" sz="1400"/>
                    </a:p>
                  </a:txBody>
                  <a:tcPr/>
                </a:tc>
                <a:tc>
                  <a:txBody>
                    <a:bodyPr/>
                    <a:lstStyle/>
                    <a:p>
                      <a:r>
                        <a:rPr lang="en-US" altLang="zh-TW" sz="1400" dirty="0"/>
                        <a:t>..</a:t>
                      </a:r>
                      <a:endParaRPr lang="zh-TW" altLang="en-US" sz="1400" dirty="0"/>
                    </a:p>
                  </a:txBody>
                  <a:tcPr/>
                </a:tc>
                <a:extLst>
                  <a:ext uri="{0D108BD9-81ED-4DB2-BD59-A6C34878D82A}">
                    <a16:rowId xmlns:a16="http://schemas.microsoft.com/office/drawing/2014/main" val="4200186815"/>
                  </a:ext>
                </a:extLst>
              </a:tr>
            </a:tbl>
          </a:graphicData>
        </a:graphic>
      </p:graphicFrame>
      <p:sp>
        <p:nvSpPr>
          <p:cNvPr id="6" name="文字方塊 5"/>
          <p:cNvSpPr txBox="1"/>
          <p:nvPr/>
        </p:nvSpPr>
        <p:spPr>
          <a:xfrm>
            <a:off x="6011640" y="5084444"/>
            <a:ext cx="2059988" cy="369332"/>
          </a:xfrm>
          <a:prstGeom prst="rect">
            <a:avLst/>
          </a:prstGeom>
          <a:noFill/>
        </p:spPr>
        <p:txBody>
          <a:bodyPr wrap="none" rtlCol="0">
            <a:spAutoFit/>
          </a:bodyPr>
          <a:lstStyle/>
          <a:p>
            <a:r>
              <a:rPr lang="en-US" altLang="zh-TW" dirty="0"/>
              <a:t>data</a:t>
            </a:r>
            <a:r>
              <a:rPr lang="zh-TW" altLang="en-US" dirty="0"/>
              <a:t>雙聲道 </a:t>
            </a:r>
            <a:r>
              <a:rPr lang="en-US" altLang="zh-TW" dirty="0"/>
              <a:t>(…, n)</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1899710226"/>
              </p:ext>
            </p:extLst>
          </p:nvPr>
        </p:nvGraphicFramePr>
        <p:xfrm>
          <a:off x="6340089" y="6033860"/>
          <a:ext cx="4676676" cy="370840"/>
        </p:xfrm>
        <a:graphic>
          <a:graphicData uri="http://schemas.openxmlformats.org/drawingml/2006/table">
            <a:tbl>
              <a:tblPr firstRow="1" bandRow="1">
                <a:tableStyleId>{5C22544A-7EE6-4342-B048-85BDC9FD1C3A}</a:tableStyleId>
              </a:tblPr>
              <a:tblGrid>
                <a:gridCol w="779446">
                  <a:extLst>
                    <a:ext uri="{9D8B030D-6E8A-4147-A177-3AD203B41FA5}">
                      <a16:colId xmlns:a16="http://schemas.microsoft.com/office/drawing/2014/main" val="2873976300"/>
                    </a:ext>
                  </a:extLst>
                </a:gridCol>
                <a:gridCol w="779446">
                  <a:extLst>
                    <a:ext uri="{9D8B030D-6E8A-4147-A177-3AD203B41FA5}">
                      <a16:colId xmlns:a16="http://schemas.microsoft.com/office/drawing/2014/main" val="1366647540"/>
                    </a:ext>
                  </a:extLst>
                </a:gridCol>
                <a:gridCol w="779446">
                  <a:extLst>
                    <a:ext uri="{9D8B030D-6E8A-4147-A177-3AD203B41FA5}">
                      <a16:colId xmlns:a16="http://schemas.microsoft.com/office/drawing/2014/main" val="2315354333"/>
                    </a:ext>
                  </a:extLst>
                </a:gridCol>
                <a:gridCol w="779446">
                  <a:extLst>
                    <a:ext uri="{9D8B030D-6E8A-4147-A177-3AD203B41FA5}">
                      <a16:colId xmlns:a16="http://schemas.microsoft.com/office/drawing/2014/main" val="2155200952"/>
                    </a:ext>
                  </a:extLst>
                </a:gridCol>
                <a:gridCol w="779446">
                  <a:extLst>
                    <a:ext uri="{9D8B030D-6E8A-4147-A177-3AD203B41FA5}">
                      <a16:colId xmlns:a16="http://schemas.microsoft.com/office/drawing/2014/main" val="2409273387"/>
                    </a:ext>
                  </a:extLst>
                </a:gridCol>
                <a:gridCol w="779446">
                  <a:extLst>
                    <a:ext uri="{9D8B030D-6E8A-4147-A177-3AD203B41FA5}">
                      <a16:colId xmlns:a16="http://schemas.microsoft.com/office/drawing/2014/main" val="292805798"/>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4200186815"/>
                  </a:ext>
                </a:extLst>
              </a:tr>
            </a:tbl>
          </a:graphicData>
        </a:graphic>
      </p:graphicFrame>
      <p:sp>
        <p:nvSpPr>
          <p:cNvPr id="8" name="矩形 7"/>
          <p:cNvSpPr/>
          <p:nvPr/>
        </p:nvSpPr>
        <p:spPr>
          <a:xfrm>
            <a:off x="5821340" y="5290812"/>
            <a:ext cx="341760" cy="769441"/>
          </a:xfrm>
          <a:prstGeom prst="rect">
            <a:avLst/>
          </a:prstGeom>
        </p:spPr>
        <p:txBody>
          <a:bodyPr wrap="none">
            <a:spAutoFit/>
          </a:bodyPr>
          <a:lstStyle/>
          <a:p>
            <a:r>
              <a:rPr lang="en-US" altLang="zh-TW" sz="4400" dirty="0"/>
              <a:t>[</a:t>
            </a:r>
            <a:endParaRPr lang="zh-TW" altLang="en-US" sz="4400" dirty="0"/>
          </a:p>
        </p:txBody>
      </p:sp>
      <p:sp>
        <p:nvSpPr>
          <p:cNvPr id="9" name="矩形 8"/>
          <p:cNvSpPr/>
          <p:nvPr/>
        </p:nvSpPr>
        <p:spPr>
          <a:xfrm>
            <a:off x="6050014" y="5379777"/>
            <a:ext cx="312906" cy="646331"/>
          </a:xfrm>
          <a:prstGeom prst="rect">
            <a:avLst/>
          </a:prstGeom>
        </p:spPr>
        <p:txBody>
          <a:bodyPr wrap="none">
            <a:spAutoFit/>
          </a:bodyPr>
          <a:lstStyle/>
          <a:p>
            <a:r>
              <a:rPr lang="en-US" altLang="zh-TW" sz="3600" dirty="0"/>
              <a:t>[</a:t>
            </a:r>
            <a:endParaRPr lang="zh-TW" altLang="en-US" sz="3600" dirty="0"/>
          </a:p>
        </p:txBody>
      </p:sp>
      <p:sp>
        <p:nvSpPr>
          <p:cNvPr id="10" name="矩形 9"/>
          <p:cNvSpPr/>
          <p:nvPr/>
        </p:nvSpPr>
        <p:spPr>
          <a:xfrm rot="10800000">
            <a:off x="10960950" y="5506319"/>
            <a:ext cx="312906" cy="646331"/>
          </a:xfrm>
          <a:prstGeom prst="rect">
            <a:avLst/>
          </a:prstGeom>
        </p:spPr>
        <p:txBody>
          <a:bodyPr wrap="none">
            <a:spAutoFit/>
          </a:bodyPr>
          <a:lstStyle/>
          <a:p>
            <a:r>
              <a:rPr lang="en-US" altLang="zh-TW" sz="3600" dirty="0"/>
              <a:t>[</a:t>
            </a:r>
            <a:endParaRPr lang="zh-TW" altLang="en-US" sz="3600" dirty="0"/>
          </a:p>
        </p:txBody>
      </p:sp>
      <p:sp>
        <p:nvSpPr>
          <p:cNvPr id="11" name="矩形 10"/>
          <p:cNvSpPr/>
          <p:nvPr/>
        </p:nvSpPr>
        <p:spPr>
          <a:xfrm rot="10800000">
            <a:off x="11154860" y="5905417"/>
            <a:ext cx="341760" cy="769441"/>
          </a:xfrm>
          <a:prstGeom prst="rect">
            <a:avLst/>
          </a:prstGeom>
        </p:spPr>
        <p:txBody>
          <a:bodyPr wrap="none">
            <a:spAutoFit/>
          </a:bodyPr>
          <a:lstStyle/>
          <a:p>
            <a:r>
              <a:rPr lang="en-US" altLang="zh-TW" sz="4400" dirty="0"/>
              <a:t>[</a:t>
            </a:r>
            <a:endParaRPr lang="zh-TW" altLang="en-US" sz="4400" dirty="0"/>
          </a:p>
        </p:txBody>
      </p:sp>
      <p:sp>
        <p:nvSpPr>
          <p:cNvPr id="12" name="矩形 11"/>
          <p:cNvSpPr/>
          <p:nvPr/>
        </p:nvSpPr>
        <p:spPr>
          <a:xfrm>
            <a:off x="6079608" y="5878322"/>
            <a:ext cx="312906" cy="646331"/>
          </a:xfrm>
          <a:prstGeom prst="rect">
            <a:avLst/>
          </a:prstGeom>
        </p:spPr>
        <p:txBody>
          <a:bodyPr wrap="none">
            <a:spAutoFit/>
          </a:bodyPr>
          <a:lstStyle/>
          <a:p>
            <a:r>
              <a:rPr lang="en-US" altLang="zh-TW" sz="3600" dirty="0"/>
              <a:t>[</a:t>
            </a:r>
            <a:endParaRPr lang="zh-TW" altLang="en-US" sz="3600" dirty="0"/>
          </a:p>
        </p:txBody>
      </p:sp>
      <p:sp>
        <p:nvSpPr>
          <p:cNvPr id="13" name="矩形 12"/>
          <p:cNvSpPr/>
          <p:nvPr/>
        </p:nvSpPr>
        <p:spPr>
          <a:xfrm rot="10800000">
            <a:off x="10965120" y="5955510"/>
            <a:ext cx="312906" cy="646331"/>
          </a:xfrm>
          <a:prstGeom prst="rect">
            <a:avLst/>
          </a:prstGeom>
        </p:spPr>
        <p:txBody>
          <a:bodyPr wrap="none">
            <a:spAutoFit/>
          </a:bodyPr>
          <a:lstStyle/>
          <a:p>
            <a:r>
              <a:rPr lang="en-US" altLang="zh-TW" sz="3600" dirty="0"/>
              <a:t>[</a:t>
            </a:r>
            <a:endParaRPr lang="zh-TW" altLang="en-US" sz="3600" dirty="0"/>
          </a:p>
        </p:txBody>
      </p:sp>
      <p:graphicFrame>
        <p:nvGraphicFramePr>
          <p:cNvPr id="15" name="表格 14">
            <a:extLst>
              <a:ext uri="{FF2B5EF4-FFF2-40B4-BE49-F238E27FC236}">
                <a16:creationId xmlns:a16="http://schemas.microsoft.com/office/drawing/2014/main" id="{2499153E-6027-A2C5-B9DB-2BD9342A816E}"/>
              </a:ext>
            </a:extLst>
          </p:cNvPr>
          <p:cNvGraphicFramePr>
            <a:graphicFrameLocks noGrp="1"/>
          </p:cNvGraphicFramePr>
          <p:nvPr>
            <p:extLst>
              <p:ext uri="{D42A27DB-BD31-4B8C-83A1-F6EECF244321}">
                <p14:modId xmlns:p14="http://schemas.microsoft.com/office/powerpoint/2010/main" val="1971712214"/>
              </p:ext>
            </p:extLst>
          </p:nvPr>
        </p:nvGraphicFramePr>
        <p:xfrm>
          <a:off x="6284274" y="4168129"/>
          <a:ext cx="4676676" cy="370840"/>
        </p:xfrm>
        <a:graphic>
          <a:graphicData uri="http://schemas.openxmlformats.org/drawingml/2006/table">
            <a:tbl>
              <a:tblPr firstRow="1" bandRow="1">
                <a:tableStyleId>{5C22544A-7EE6-4342-B048-85BDC9FD1C3A}</a:tableStyleId>
              </a:tblPr>
              <a:tblGrid>
                <a:gridCol w="779446">
                  <a:extLst>
                    <a:ext uri="{9D8B030D-6E8A-4147-A177-3AD203B41FA5}">
                      <a16:colId xmlns:a16="http://schemas.microsoft.com/office/drawing/2014/main" val="2873976300"/>
                    </a:ext>
                  </a:extLst>
                </a:gridCol>
                <a:gridCol w="779446">
                  <a:extLst>
                    <a:ext uri="{9D8B030D-6E8A-4147-A177-3AD203B41FA5}">
                      <a16:colId xmlns:a16="http://schemas.microsoft.com/office/drawing/2014/main" val="1366647540"/>
                    </a:ext>
                  </a:extLst>
                </a:gridCol>
                <a:gridCol w="779446">
                  <a:extLst>
                    <a:ext uri="{9D8B030D-6E8A-4147-A177-3AD203B41FA5}">
                      <a16:colId xmlns:a16="http://schemas.microsoft.com/office/drawing/2014/main" val="2315354333"/>
                    </a:ext>
                  </a:extLst>
                </a:gridCol>
                <a:gridCol w="779446">
                  <a:extLst>
                    <a:ext uri="{9D8B030D-6E8A-4147-A177-3AD203B41FA5}">
                      <a16:colId xmlns:a16="http://schemas.microsoft.com/office/drawing/2014/main" val="2155200952"/>
                    </a:ext>
                  </a:extLst>
                </a:gridCol>
                <a:gridCol w="779446">
                  <a:extLst>
                    <a:ext uri="{9D8B030D-6E8A-4147-A177-3AD203B41FA5}">
                      <a16:colId xmlns:a16="http://schemas.microsoft.com/office/drawing/2014/main" val="2409273387"/>
                    </a:ext>
                  </a:extLst>
                </a:gridCol>
                <a:gridCol w="779446">
                  <a:extLst>
                    <a:ext uri="{9D8B030D-6E8A-4147-A177-3AD203B41FA5}">
                      <a16:colId xmlns:a16="http://schemas.microsoft.com/office/drawing/2014/main" val="292805798"/>
                    </a:ext>
                  </a:extLst>
                </a:gridCol>
              </a:tblGrid>
              <a:tr h="370840">
                <a:tc>
                  <a:txBody>
                    <a:bodyPr/>
                    <a:lstStyle/>
                    <a:p>
                      <a:r>
                        <a:rPr lang="en-US" altLang="zh-TW" sz="1400" dirty="0"/>
                        <a:t>float32</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a:t>float32</a:t>
                      </a:r>
                      <a:endParaRPr lang="zh-TW" altLang="en-US" sz="1400" dirty="0"/>
                    </a:p>
                  </a:txBody>
                  <a:tcPr/>
                </a:tc>
                <a:tc>
                  <a:txBody>
                    <a:bodyPr/>
                    <a:lstStyle/>
                    <a:p>
                      <a:r>
                        <a:rPr lang="en-US" altLang="zh-TW" sz="1400" dirty="0"/>
                        <a:t>..</a:t>
                      </a:r>
                      <a:endParaRPr lang="zh-TW" altLang="en-US" sz="1400" dirty="0"/>
                    </a:p>
                  </a:txBody>
                  <a:tcPr/>
                </a:tc>
                <a:tc>
                  <a:txBody>
                    <a:bodyPr/>
                    <a:lstStyle/>
                    <a:p>
                      <a:endParaRPr lang="zh-TW" altLang="en-US" sz="1400"/>
                    </a:p>
                  </a:txBody>
                  <a:tcPr/>
                </a:tc>
                <a:tc>
                  <a:txBody>
                    <a:bodyPr/>
                    <a:lstStyle/>
                    <a:p>
                      <a:endParaRPr lang="zh-TW" altLang="en-US" sz="1400"/>
                    </a:p>
                  </a:txBody>
                  <a:tcPr/>
                </a:tc>
                <a:tc>
                  <a:txBody>
                    <a:bodyPr/>
                    <a:lstStyle/>
                    <a:p>
                      <a:r>
                        <a:rPr lang="en-US" altLang="zh-TW" sz="1400" dirty="0"/>
                        <a:t>..</a:t>
                      </a:r>
                      <a:endParaRPr lang="zh-TW" altLang="en-US" sz="1400" dirty="0"/>
                    </a:p>
                  </a:txBody>
                  <a:tcPr/>
                </a:tc>
                <a:extLst>
                  <a:ext uri="{0D108BD9-81ED-4DB2-BD59-A6C34878D82A}">
                    <a16:rowId xmlns:a16="http://schemas.microsoft.com/office/drawing/2014/main" val="4200186815"/>
                  </a:ext>
                </a:extLst>
              </a:tr>
            </a:tbl>
          </a:graphicData>
        </a:graphic>
      </p:graphicFrame>
      <p:sp>
        <p:nvSpPr>
          <p:cNvPr id="16" name="矩形 15">
            <a:extLst>
              <a:ext uri="{FF2B5EF4-FFF2-40B4-BE49-F238E27FC236}">
                <a16:creationId xmlns:a16="http://schemas.microsoft.com/office/drawing/2014/main" id="{E2B9F44F-84FC-47DB-EFE2-4BBBE810BE6E}"/>
              </a:ext>
            </a:extLst>
          </p:cNvPr>
          <p:cNvSpPr/>
          <p:nvPr/>
        </p:nvSpPr>
        <p:spPr>
          <a:xfrm>
            <a:off x="6050014" y="4015749"/>
            <a:ext cx="312906" cy="646331"/>
          </a:xfrm>
          <a:prstGeom prst="rect">
            <a:avLst/>
          </a:prstGeom>
        </p:spPr>
        <p:txBody>
          <a:bodyPr wrap="none">
            <a:spAutoFit/>
          </a:bodyPr>
          <a:lstStyle/>
          <a:p>
            <a:r>
              <a:rPr lang="en-US" altLang="zh-TW" sz="3600" dirty="0"/>
              <a:t>[</a:t>
            </a:r>
            <a:endParaRPr lang="zh-TW" altLang="en-US" sz="3600" dirty="0"/>
          </a:p>
        </p:txBody>
      </p:sp>
      <p:sp>
        <p:nvSpPr>
          <p:cNvPr id="17" name="矩形 16">
            <a:extLst>
              <a:ext uri="{FF2B5EF4-FFF2-40B4-BE49-F238E27FC236}">
                <a16:creationId xmlns:a16="http://schemas.microsoft.com/office/drawing/2014/main" id="{A7D147A3-C1C1-692E-2A4E-9DD5B3A6442A}"/>
              </a:ext>
            </a:extLst>
          </p:cNvPr>
          <p:cNvSpPr/>
          <p:nvPr/>
        </p:nvSpPr>
        <p:spPr>
          <a:xfrm rot="10800000">
            <a:off x="10882304" y="4030383"/>
            <a:ext cx="312906" cy="646331"/>
          </a:xfrm>
          <a:prstGeom prst="rect">
            <a:avLst/>
          </a:prstGeom>
        </p:spPr>
        <p:txBody>
          <a:bodyPr wrap="none">
            <a:spAutoFit/>
          </a:bodyPr>
          <a:lstStyle/>
          <a:p>
            <a:r>
              <a:rPr lang="en-US" altLang="zh-TW" sz="3600" dirty="0"/>
              <a:t>[</a:t>
            </a:r>
            <a:endParaRPr lang="zh-TW" altLang="en-US" sz="3600" dirty="0"/>
          </a:p>
        </p:txBody>
      </p:sp>
      <p:sp>
        <p:nvSpPr>
          <p:cNvPr id="18" name="文字方塊 17">
            <a:extLst>
              <a:ext uri="{FF2B5EF4-FFF2-40B4-BE49-F238E27FC236}">
                <a16:creationId xmlns:a16="http://schemas.microsoft.com/office/drawing/2014/main" id="{325D803C-2654-0094-223E-D270EB3DFE8D}"/>
              </a:ext>
            </a:extLst>
          </p:cNvPr>
          <p:cNvSpPr txBox="1"/>
          <p:nvPr/>
        </p:nvSpPr>
        <p:spPr>
          <a:xfrm>
            <a:off x="6044979" y="3657717"/>
            <a:ext cx="1765035" cy="369332"/>
          </a:xfrm>
          <a:prstGeom prst="rect">
            <a:avLst/>
          </a:prstGeom>
          <a:noFill/>
        </p:spPr>
        <p:txBody>
          <a:bodyPr wrap="none" rtlCol="0">
            <a:spAutoFit/>
          </a:bodyPr>
          <a:lstStyle/>
          <a:p>
            <a:r>
              <a:rPr lang="en-US" altLang="zh-TW" dirty="0"/>
              <a:t>data</a:t>
            </a:r>
            <a:r>
              <a:rPr lang="zh-TW" altLang="en-US" dirty="0"/>
              <a:t>單聲道</a:t>
            </a:r>
            <a:r>
              <a:rPr lang="en-US" altLang="zh-TW" dirty="0"/>
              <a:t>(n, )</a:t>
            </a:r>
            <a:endParaRPr lang="zh-TW" altLang="en-US" dirty="0"/>
          </a:p>
        </p:txBody>
      </p:sp>
    </p:spTree>
    <p:extLst>
      <p:ext uri="{BB962C8B-B14F-4D97-AF65-F5344CB8AC3E}">
        <p14:creationId xmlns:p14="http://schemas.microsoft.com/office/powerpoint/2010/main" val="208196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範例音訊</a:t>
            </a:r>
          </a:p>
        </p:txBody>
      </p:sp>
      <p:sp>
        <p:nvSpPr>
          <p:cNvPr id="3" name="內容版面配置區 2"/>
          <p:cNvSpPr>
            <a:spLocks noGrp="1"/>
          </p:cNvSpPr>
          <p:nvPr>
            <p:ph idx="1"/>
          </p:nvPr>
        </p:nvSpPr>
        <p:spPr/>
        <p:txBody>
          <a:bodyPr/>
          <a:lstStyle/>
          <a:p>
            <a:r>
              <a:rPr lang="en-US" altLang="zh-TW" dirty="0" err="1"/>
              <a:t>librosa</a:t>
            </a:r>
            <a:r>
              <a:rPr lang="en-US" altLang="zh-TW" dirty="0"/>
              <a:t> </a:t>
            </a:r>
            <a:r>
              <a:rPr lang="zh-TW" altLang="en-US" dirty="0"/>
              <a:t>模組中有附帶範例的聲音檔案，可以做為開發與測試使用</a:t>
            </a:r>
            <a:endParaRPr lang="en-US" altLang="zh-TW" dirty="0"/>
          </a:p>
          <a:p>
            <a:r>
              <a:rPr lang="en-US" altLang="zh-TW" dirty="0" err="1"/>
              <a:t>librosa.util.list_examples</a:t>
            </a:r>
            <a:r>
              <a:rPr lang="en-US" altLang="zh-TW" dirty="0"/>
              <a:t>()</a:t>
            </a:r>
          </a:p>
          <a:p>
            <a:pPr lvl="1"/>
            <a:r>
              <a:rPr lang="zh-TW" altLang="en-US" dirty="0"/>
              <a:t>可以列出所有範例聲音檔案的資訊</a:t>
            </a:r>
            <a:endParaRPr lang="en-US" altLang="zh-TW" dirty="0"/>
          </a:p>
          <a:p>
            <a:r>
              <a:rPr lang="en-US" altLang="zh-TW" dirty="0" err="1"/>
              <a:t>librosa.example</a:t>
            </a:r>
            <a:r>
              <a:rPr lang="en-US" altLang="zh-TW" dirty="0"/>
              <a:t>('</a:t>
            </a:r>
            <a:r>
              <a:rPr lang="en-US" altLang="zh-TW" dirty="0" err="1"/>
              <a:t>brahms</a:t>
            </a:r>
            <a:r>
              <a:rPr lang="en-US" altLang="zh-TW" dirty="0"/>
              <a:t>')</a:t>
            </a:r>
          </a:p>
          <a:p>
            <a:pPr lvl="1"/>
            <a:r>
              <a:rPr lang="zh-TW" altLang="en-US" dirty="0"/>
              <a:t>下載檔名為</a:t>
            </a:r>
            <a:r>
              <a:rPr lang="en-US" altLang="zh-TW" dirty="0" err="1"/>
              <a:t>brahms</a:t>
            </a:r>
            <a:r>
              <a:rPr lang="zh-TW" altLang="en-US" dirty="0"/>
              <a:t>的音訊</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2949128" y="4594955"/>
            <a:ext cx="4831507" cy="1867392"/>
          </a:xfrm>
          <a:prstGeom prst="rect">
            <a:avLst/>
          </a:prstGeom>
        </p:spPr>
      </p:pic>
    </p:spTree>
    <p:extLst>
      <p:ext uri="{BB962C8B-B14F-4D97-AF65-F5344CB8AC3E}">
        <p14:creationId xmlns:p14="http://schemas.microsoft.com/office/powerpoint/2010/main" val="307955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Librosa</a:t>
            </a:r>
            <a:r>
              <a:rPr lang="zh-TW" altLang="en-US" sz="4400" dirty="0"/>
              <a:t> 繪製聲波圖</a:t>
            </a:r>
          </a:p>
        </p:txBody>
      </p:sp>
      <p:sp>
        <p:nvSpPr>
          <p:cNvPr id="3" name="內容版面配置區 2"/>
          <p:cNvSpPr>
            <a:spLocks noGrp="1"/>
          </p:cNvSpPr>
          <p:nvPr>
            <p:ph idx="1"/>
          </p:nvPr>
        </p:nvSpPr>
        <p:spPr/>
        <p:txBody>
          <a:bodyPr/>
          <a:lstStyle/>
          <a:p>
            <a:r>
              <a:rPr lang="zh-TW" altLang="en-US" dirty="0"/>
              <a:t>載入模組</a:t>
            </a:r>
            <a:endParaRPr lang="en-US" altLang="zh-TW" dirty="0"/>
          </a:p>
          <a:p>
            <a:pPr lvl="1"/>
            <a:r>
              <a:rPr lang="en-US" altLang="zh-TW" dirty="0"/>
              <a:t>import </a:t>
            </a:r>
            <a:r>
              <a:rPr lang="en-US" altLang="zh-TW" dirty="0" err="1"/>
              <a:t>librosa.display</a:t>
            </a:r>
            <a:endParaRPr lang="en-US" altLang="zh-TW" dirty="0"/>
          </a:p>
          <a:p>
            <a:pPr lvl="1"/>
            <a:r>
              <a:rPr lang="en-US" altLang="zh-TW" dirty="0"/>
              <a:t>import </a:t>
            </a:r>
            <a:r>
              <a:rPr lang="en-US" altLang="zh-TW" dirty="0" err="1"/>
              <a:t>matplotlib.pyplot</a:t>
            </a:r>
            <a:r>
              <a:rPr lang="en-US" altLang="zh-TW" dirty="0"/>
              <a:t> as </a:t>
            </a:r>
            <a:r>
              <a:rPr lang="en-US" altLang="zh-TW" dirty="0" err="1"/>
              <a:t>plt</a:t>
            </a:r>
            <a:endParaRPr lang="en-US" altLang="zh-TW" dirty="0"/>
          </a:p>
          <a:p>
            <a:r>
              <a:rPr lang="zh-TW" altLang="en-US" dirty="0"/>
              <a:t>用</a:t>
            </a:r>
            <a:r>
              <a:rPr lang="en-US" altLang="zh-TW" dirty="0" err="1"/>
              <a:t>plt</a:t>
            </a:r>
            <a:r>
              <a:rPr lang="zh-TW" altLang="en-US" dirty="0"/>
              <a:t>產生一個圖的物件</a:t>
            </a:r>
            <a:endParaRPr lang="en-US" altLang="zh-TW" dirty="0"/>
          </a:p>
          <a:p>
            <a:pPr lvl="1"/>
            <a:r>
              <a:rPr lang="en-US" altLang="zh-TW" dirty="0" err="1"/>
              <a:t>plt.figure</a:t>
            </a:r>
            <a:r>
              <a:rPr lang="en-US" altLang="zh-TW" dirty="0"/>
              <a:t>()</a:t>
            </a:r>
          </a:p>
          <a:p>
            <a:r>
              <a:rPr lang="zh-TW" altLang="en-US" dirty="0"/>
              <a:t>搭配</a:t>
            </a:r>
            <a:r>
              <a:rPr lang="en-US" altLang="zh-TW" dirty="0" err="1"/>
              <a:t>librosa.display</a:t>
            </a:r>
            <a:r>
              <a:rPr lang="zh-TW" altLang="en-US" dirty="0"/>
              <a:t>將聲波輸入到物件上</a:t>
            </a:r>
            <a:endParaRPr lang="en-US" altLang="zh-TW" dirty="0"/>
          </a:p>
          <a:p>
            <a:pPr lvl="1"/>
            <a:r>
              <a:rPr lang="en-US" altLang="zh-TW" dirty="0" err="1"/>
              <a:t>librosa.display.waveshow</a:t>
            </a:r>
            <a:r>
              <a:rPr lang="en-US" altLang="zh-TW" dirty="0"/>
              <a:t>(data, </a:t>
            </a:r>
            <a:r>
              <a:rPr lang="en-US" altLang="zh-TW" dirty="0" err="1"/>
              <a:t>sr</a:t>
            </a:r>
            <a:r>
              <a:rPr lang="en-US" altLang="zh-TW" dirty="0"/>
              <a:t>=</a:t>
            </a:r>
            <a:r>
              <a:rPr lang="en-US" altLang="zh-TW" dirty="0" err="1"/>
              <a:t>sr</a:t>
            </a:r>
            <a:r>
              <a:rPr lang="en-US" altLang="zh-TW" dirty="0"/>
              <a:t>)</a:t>
            </a:r>
          </a:p>
          <a:p>
            <a:r>
              <a:rPr lang="zh-TW" altLang="en-US" dirty="0"/>
              <a:t>顯示圖形</a:t>
            </a:r>
            <a:endParaRPr lang="en-US" altLang="zh-TW" dirty="0"/>
          </a:p>
          <a:p>
            <a:pPr lvl="1"/>
            <a:r>
              <a:rPr lang="en-US" altLang="zh-TW" dirty="0" err="1"/>
              <a:t>plt.show</a:t>
            </a:r>
            <a:r>
              <a:rPr lang="en-US" altLang="zh-TW" dirty="0"/>
              <a:t>()</a:t>
            </a:r>
          </a:p>
          <a:p>
            <a:endParaRPr lang="zh-TW" altLang="en-US" dirty="0"/>
          </a:p>
        </p:txBody>
      </p:sp>
    </p:spTree>
    <p:extLst>
      <p:ext uri="{BB962C8B-B14F-4D97-AF65-F5344CB8AC3E}">
        <p14:creationId xmlns:p14="http://schemas.microsoft.com/office/powerpoint/2010/main" val="37870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音訊特徵</a:t>
            </a:r>
            <a:r>
              <a:rPr lang="en-US" altLang="zh-TW" sz="4400" dirty="0"/>
              <a:t>	</a:t>
            </a:r>
            <a:endParaRPr lang="zh-TW" altLang="en-US" sz="4400" dirty="0"/>
          </a:p>
        </p:txBody>
      </p:sp>
      <p:sp>
        <p:nvSpPr>
          <p:cNvPr id="3" name="內容版面配置區 2"/>
          <p:cNvSpPr>
            <a:spLocks noGrp="1"/>
          </p:cNvSpPr>
          <p:nvPr>
            <p:ph idx="1"/>
          </p:nvPr>
        </p:nvSpPr>
        <p:spPr/>
        <p:txBody>
          <a:bodyPr>
            <a:normAutofit/>
          </a:bodyPr>
          <a:lstStyle/>
          <a:p>
            <a:r>
              <a:rPr lang="zh-TW" altLang="en-US" dirty="0"/>
              <a:t>音高（</a:t>
            </a:r>
            <a:r>
              <a:rPr lang="en-US" altLang="zh-TW" dirty="0"/>
              <a:t>Pitch</a:t>
            </a:r>
            <a:r>
              <a:rPr lang="zh-TW" altLang="en-US" dirty="0"/>
              <a:t>）：</a:t>
            </a:r>
            <a:r>
              <a:rPr lang="zh-TW" altLang="en-US" dirty="0">
                <a:solidFill>
                  <a:schemeClr val="accent1">
                    <a:lumMod val="50000"/>
                  </a:schemeClr>
                </a:solidFill>
              </a:rPr>
              <a:t>代表聲音的高低，可由基本頻率</a:t>
            </a:r>
            <a:r>
              <a:rPr lang="zh-TW" altLang="en-US" dirty="0"/>
              <a:t>來類比</a:t>
            </a:r>
            <a:endParaRPr lang="en-US" altLang="zh-TW" dirty="0"/>
          </a:p>
          <a:p>
            <a:r>
              <a:rPr lang="zh-TW" altLang="en-US" dirty="0"/>
              <a:t>音色：代表音訊的內容，例如「ㄚ」和「ㄛ」的發音方式不同，就會產生不同的音色</a:t>
            </a:r>
            <a:endParaRPr lang="en-US" altLang="zh-TW" dirty="0"/>
          </a:p>
          <a:p>
            <a:r>
              <a:rPr lang="zh-TW" altLang="en-US" dirty="0"/>
              <a:t>在音訊資料裡，量化</a:t>
            </a:r>
            <a:r>
              <a:rPr lang="en-US" altLang="zh-TW" dirty="0"/>
              <a:t>(quantization)</a:t>
            </a:r>
            <a:r>
              <a:rPr lang="zh-TW" altLang="en-US" dirty="0"/>
              <a:t>是把震幅類比值變成離散值，儲存的都是震幅的資訊</a:t>
            </a:r>
            <a:endParaRPr lang="en-US" altLang="zh-TW" dirty="0"/>
          </a:p>
          <a:p>
            <a:r>
              <a:rPr lang="zh-TW" altLang="en-US" dirty="0"/>
              <a:t>想分辨不同的音，需要靠音高和音色來分辨</a:t>
            </a:r>
            <a:endParaRPr lang="en-US" altLang="zh-TW" dirty="0"/>
          </a:p>
          <a:p>
            <a:pPr lvl="1"/>
            <a:r>
              <a:rPr lang="zh-TW" altLang="en-US" dirty="0"/>
              <a:t>訊號的頻率，也就是聲音震動的頻率</a:t>
            </a:r>
            <a:endParaRPr lang="en-US" altLang="zh-TW" dirty="0"/>
          </a:p>
          <a:p>
            <a:pPr lvl="1"/>
            <a:r>
              <a:rPr lang="zh-TW" altLang="en-US" dirty="0"/>
              <a:t>其代表的是音調的高低，頻率越高，音調就越高</a:t>
            </a:r>
            <a:endParaRPr lang="en-US" altLang="zh-TW" dirty="0"/>
          </a:p>
          <a:p>
            <a:pPr lvl="1"/>
            <a:r>
              <a:rPr lang="zh-TW" altLang="en-US" dirty="0"/>
              <a:t>使用音訊在不同頻率的能量分布，來代表音色</a:t>
            </a:r>
            <a:endParaRPr lang="en-US" altLang="zh-TW" dirty="0"/>
          </a:p>
          <a:p>
            <a:endParaRPr lang="zh-TW" altLang="en-US" dirty="0"/>
          </a:p>
          <a:p>
            <a:endParaRPr lang="zh-TW" altLang="en-US" dirty="0"/>
          </a:p>
        </p:txBody>
      </p:sp>
    </p:spTree>
    <p:extLst>
      <p:ext uri="{BB962C8B-B14F-4D97-AF65-F5344CB8AC3E}">
        <p14:creationId xmlns:p14="http://schemas.microsoft.com/office/powerpoint/2010/main" val="18857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音訊特徵</a:t>
            </a:r>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59846" y="1714500"/>
            <a:ext cx="9688800" cy="4873409"/>
          </a:xfrm>
          <a:prstGeom prst="rect">
            <a:avLst/>
          </a:prstGeom>
        </p:spPr>
      </p:pic>
    </p:spTree>
    <p:extLst>
      <p:ext uri="{BB962C8B-B14F-4D97-AF65-F5344CB8AC3E}">
        <p14:creationId xmlns:p14="http://schemas.microsoft.com/office/powerpoint/2010/main" val="21776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觀察聲音頻率和音高</a:t>
            </a:r>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891904" y="1661581"/>
            <a:ext cx="10777879" cy="4791973"/>
          </a:xfrm>
          <a:prstGeom prst="rect">
            <a:avLst/>
          </a:prstGeom>
        </p:spPr>
      </p:pic>
    </p:spTree>
    <p:extLst>
      <p:ext uri="{BB962C8B-B14F-4D97-AF65-F5344CB8AC3E}">
        <p14:creationId xmlns:p14="http://schemas.microsoft.com/office/powerpoint/2010/main" val="144364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DEBBF6D07BA90D4F83E860EAE6AE6B99" ma:contentTypeVersion="2" ma:contentTypeDescription="建立新的文件。" ma:contentTypeScope="" ma:versionID="5f3429d4907649f9163e7ac9ab877eec">
  <xsd:schema xmlns:xsd="http://www.w3.org/2001/XMLSchema" xmlns:xs="http://www.w3.org/2001/XMLSchema" xmlns:p="http://schemas.microsoft.com/office/2006/metadata/properties" xmlns:ns2="79de7aa3-66bf-4713-b959-bc6c689d2cf1" targetNamespace="http://schemas.microsoft.com/office/2006/metadata/properties" ma:root="true" ma:fieldsID="12edb17088a192204afb1a69667ca8e8" ns2:_="">
    <xsd:import namespace="79de7aa3-66bf-4713-b959-bc6c689d2c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de7aa3-66bf-4713-b959-bc6c689d2c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55CBCB-2A1F-4F95-8633-373F14B69F29}">
  <ds:schemaRefs>
    <ds:schemaRef ds:uri="http://schemas.microsoft.com/office/2006/metadata/properties"/>
    <ds:schemaRef ds:uri="http://schemas.microsoft.com/office/infopath/2007/PartnerControls"/>
    <ds:schemaRef ds:uri="a2faab3f-0144-490c-85f8-f6bd42df1124"/>
    <ds:schemaRef ds:uri="e5e40dcc-1855-4d86-84c6-0eea8f1917d6"/>
  </ds:schemaRefs>
</ds:datastoreItem>
</file>

<file path=customXml/itemProps2.xml><?xml version="1.0" encoding="utf-8"?>
<ds:datastoreItem xmlns:ds="http://schemas.openxmlformats.org/officeDocument/2006/customXml" ds:itemID="{A7531979-8DB1-4168-BFA3-4D3D373DA8DA}">
  <ds:schemaRefs>
    <ds:schemaRef ds:uri="http://schemas.microsoft.com/sharepoint/v3/contenttype/forms"/>
  </ds:schemaRefs>
</ds:datastoreItem>
</file>

<file path=customXml/itemProps3.xml><?xml version="1.0" encoding="utf-8"?>
<ds:datastoreItem xmlns:ds="http://schemas.openxmlformats.org/officeDocument/2006/customXml" ds:itemID="{C5AB8A5A-9EDF-43A4-8B58-D36502E4E879}"/>
</file>

<file path=docProps/app.xml><?xml version="1.0" encoding="utf-8"?>
<Properties xmlns="http://schemas.openxmlformats.org/officeDocument/2006/extended-properties" xmlns:vt="http://schemas.openxmlformats.org/officeDocument/2006/docPropsVTypes">
  <Template>NUTC Course ppt template</Template>
  <TotalTime>4532</TotalTime>
  <Words>2033</Words>
  <Application>Microsoft Office PowerPoint</Application>
  <PresentationFormat>寬螢幕</PresentationFormat>
  <Paragraphs>207</Paragraphs>
  <Slides>27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Microsoft JhengHei UI</vt:lpstr>
      <vt:lpstr>Arial</vt:lpstr>
      <vt:lpstr>Euphemia</vt:lpstr>
      <vt:lpstr>數學 16x9</vt:lpstr>
      <vt:lpstr>多媒體程式設計 音訊資料處理</vt:lpstr>
      <vt:lpstr>Librosa </vt:lpstr>
      <vt:lpstr>Librosa讀取音訊</vt:lpstr>
      <vt:lpstr>Librosa讀取音訊</vt:lpstr>
      <vt:lpstr>Librosa範例音訊</vt:lpstr>
      <vt:lpstr>Librosa 繪製聲波圖</vt:lpstr>
      <vt:lpstr>音訊特徵 </vt:lpstr>
      <vt:lpstr>音訊特徵</vt:lpstr>
      <vt:lpstr>觀察聲音頻率和音高</vt:lpstr>
      <vt:lpstr>將震幅轉成頻率</vt:lpstr>
      <vt:lpstr>訊號處理   </vt:lpstr>
      <vt:lpstr>Librosa傅立葉轉換</vt:lpstr>
      <vt:lpstr>Librosa傅立葉轉換</vt:lpstr>
      <vt:lpstr>Librosa繪製頻譜圖(spectrogram)</vt:lpstr>
      <vt:lpstr>聲音在頻域上的表現</vt:lpstr>
      <vt:lpstr>Librosa特徵擷取</vt:lpstr>
      <vt:lpstr>Librosa特徵擷取</vt:lpstr>
      <vt:lpstr>常見的音頻特徵</vt:lpstr>
      <vt:lpstr>常見的音頻特徵</vt:lpstr>
      <vt:lpstr>常見的音頻特徵</vt:lpstr>
      <vt:lpstr>常見的音頻特徵</vt:lpstr>
      <vt:lpstr>Librosa特徵擷取</vt:lpstr>
      <vt:lpstr>Librosa特徵擷取</vt:lpstr>
      <vt:lpstr>Librosa特徵擷取</vt:lpstr>
      <vt:lpstr>Librosa特徵擷取</vt:lpstr>
      <vt:lpstr>Librosa 節奏特徵擷取</vt:lpstr>
      <vt:lpstr>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多媒體程式設計 音訊資料處理</dc:title>
  <dc:creator>Windows 使用者</dc:creator>
  <cp:lastModifiedBy>Hao-Shang Ma</cp:lastModifiedBy>
  <cp:revision>141</cp:revision>
  <dcterms:created xsi:type="dcterms:W3CDTF">2023-05-27T13:05:29Z</dcterms:created>
  <dcterms:modified xsi:type="dcterms:W3CDTF">2023-05-31T03:50:50Z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0x010100DEBBF6D07BA90D4F83E860EAE6AE6B99</vt:lpwstr>
  </property>
</Properties>
</file>