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7" r:id="rId7"/>
    <p:sldId id="269" r:id="rId8"/>
    <p:sldId id="270" r:id="rId9"/>
    <p:sldId id="268" r:id="rId10"/>
    <p:sldId id="271" r:id="rId11"/>
    <p:sldId id="265" r:id="rId12"/>
    <p:sldId id="266" r:id="rId13"/>
    <p:sldId id="272" r:id="rId14"/>
    <p:sldId id="273" r:id="rId15"/>
    <p:sldId id="274" r:id="rId16"/>
    <p:sldId id="258" r:id="rId17"/>
    <p:sldId id="259" r:id="rId18"/>
    <p:sldId id="260" r:id="rId19"/>
    <p:sldId id="276" r:id="rId20"/>
    <p:sldId id="261" r:id="rId21"/>
    <p:sldId id="275" r:id="rId22"/>
    <p:sldId id="277" r:id="rId23"/>
    <p:sldId id="280" r:id="rId24"/>
    <p:sldId id="279" r:id="rId25"/>
    <p:sldId id="281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221423F-0B9D-4425-949C-38E4CF087FFE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757C31D-3E3B-4CC7-862E-83E5043A3DA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5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221423F-0B9D-4425-949C-38E4CF087FFE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A757C31D-3E3B-4CC7-862E-83E5043A3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92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221423F-0B9D-4425-949C-38E4CF087FFE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757C31D-3E3B-4CC7-862E-83E5043A3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39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221423F-0B9D-4425-949C-38E4CF087FFE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A757C31D-3E3B-4CC7-862E-83E5043A3DA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1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221423F-0B9D-4425-949C-38E4CF087FFE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757C31D-3E3B-4CC7-862E-83E5043A3DA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221423F-0B9D-4425-949C-38E4CF087FFE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A757C31D-3E3B-4CC7-862E-83E5043A3DA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0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221423F-0B9D-4425-949C-38E4CF087FFE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A757C31D-3E3B-4CC7-862E-83E5043A3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82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221423F-0B9D-4425-949C-38E4CF087FFE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A757C31D-3E3B-4CC7-862E-83E5043A3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07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221423F-0B9D-4425-949C-38E4CF087FFE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757C31D-3E3B-4CC7-862E-83E5043A3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2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221423F-0B9D-4425-949C-38E4CF087FFE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757C31D-3E3B-4CC7-862E-83E5043A3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46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221423F-0B9D-4425-949C-38E4CF087FFE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757C31D-3E3B-4CC7-862E-83E5043A3D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05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221423F-0B9D-4425-949C-38E4CF087FFE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757C31D-3E3B-4CC7-862E-83E5043A3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41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多媒體程式設計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sz="4400" dirty="0"/>
              <a:t>音訊資料處理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Instructor: </a:t>
            </a:r>
            <a:r>
              <a:rPr lang="zh-TW" altLang="en-US" dirty="0"/>
              <a:t>馬豪尚</a:t>
            </a:r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199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過濾後的頻譜圖</a:t>
            </a:r>
            <a:endParaRPr lang="zh-TW" altLang="en-US" sz="4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8913" y="1665485"/>
            <a:ext cx="5508944" cy="240283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913" y="4316169"/>
            <a:ext cx="5508944" cy="241344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593852" y="5187945"/>
            <a:ext cx="1866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情況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的頻譜圖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541705" y="2666848"/>
            <a:ext cx="1866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情況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的頻譜圖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5820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穩定與不穩定噪音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雜訊的頻譜是否隨著時間改變</a:t>
            </a:r>
            <a:endParaRPr lang="en-US" altLang="zh-TW" sz="3200" dirty="0" smtClean="0"/>
          </a:p>
          <a:p>
            <a:pPr lvl="1"/>
            <a:r>
              <a:rPr lang="zh-TW" altLang="en-US" sz="2800" dirty="0"/>
              <a:t>不</a:t>
            </a:r>
            <a:r>
              <a:rPr lang="zh-TW" altLang="en-US" sz="2800" dirty="0" smtClean="0"/>
              <a:t>改變為穩定噪音</a:t>
            </a:r>
            <a:endParaRPr lang="en-US" altLang="zh-TW" sz="2800" dirty="0" smtClean="0"/>
          </a:p>
          <a:p>
            <a:pPr lvl="2"/>
            <a:r>
              <a:rPr lang="zh-TW" altLang="en-US" sz="2400" dirty="0" smtClean="0"/>
              <a:t>冷氣、汽車等機械聲音</a:t>
            </a:r>
            <a:endParaRPr lang="en-US" altLang="zh-TW" sz="2400" dirty="0" smtClean="0"/>
          </a:p>
          <a:p>
            <a:pPr lvl="1"/>
            <a:r>
              <a:rPr lang="zh-TW" altLang="en-US" sz="2800" dirty="0"/>
              <a:t>會隨著時間改變為不穩定</a:t>
            </a:r>
            <a:r>
              <a:rPr lang="zh-TW" altLang="en-US" sz="2800" dirty="0" smtClean="0"/>
              <a:t>噪音</a:t>
            </a:r>
            <a:endParaRPr lang="en-US" altLang="zh-TW" sz="2800" dirty="0" smtClean="0"/>
          </a:p>
          <a:p>
            <a:pPr lvl="2"/>
            <a:r>
              <a:rPr lang="zh-TW" altLang="en-US" sz="2400" dirty="0" smtClean="0"/>
              <a:t>多種噪音混雜或音樂噪音</a:t>
            </a:r>
            <a:endParaRPr lang="en-US" altLang="zh-TW" sz="2400" dirty="0" smtClean="0"/>
          </a:p>
          <a:p>
            <a:pPr lvl="2"/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088" y="4141023"/>
            <a:ext cx="5365181" cy="21039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269" y="4141023"/>
            <a:ext cx="5482859" cy="210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4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穩定噪音的降噪方法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譜減法</a:t>
            </a:r>
            <a:r>
              <a:rPr lang="en-US" altLang="zh-TW" sz="3200" dirty="0"/>
              <a:t>(Spectral Subtraction)</a:t>
            </a:r>
            <a:endParaRPr lang="en-US" altLang="zh-TW" sz="3200" dirty="0" smtClean="0"/>
          </a:p>
          <a:p>
            <a:pPr lvl="1"/>
            <a:r>
              <a:rPr lang="zh-TW" altLang="en-US" sz="2800" dirty="0" smtClean="0"/>
              <a:t>假設</a:t>
            </a:r>
            <a:r>
              <a:rPr lang="zh-TW" altLang="en-US" sz="2800" dirty="0"/>
              <a:t>語音</a:t>
            </a:r>
            <a:r>
              <a:rPr lang="zh-TW" altLang="en-US" sz="2800" dirty="0" smtClean="0"/>
              <a:t>中的雜訊只有疊加噪音</a:t>
            </a:r>
            <a:r>
              <a:rPr lang="en-US" altLang="zh-TW" sz="2800" dirty="0" smtClean="0"/>
              <a:t>(</a:t>
            </a:r>
            <a:r>
              <a:rPr lang="zh-TW" altLang="en-US" sz="2800" dirty="0"/>
              <a:t>把雜訊當作</a:t>
            </a:r>
            <a:r>
              <a:rPr lang="zh-TW" altLang="en-US" sz="2800" dirty="0" smtClean="0"/>
              <a:t>與正常訊號</a:t>
            </a:r>
            <a:r>
              <a:rPr lang="zh-TW" altLang="en-US" sz="2800" dirty="0"/>
              <a:t>沒有關聯</a:t>
            </a:r>
            <a:r>
              <a:rPr lang="en-US" altLang="zh-TW" sz="2800" dirty="0" smtClean="0"/>
              <a:t>)</a:t>
            </a:r>
          </a:p>
          <a:p>
            <a:pPr lvl="1"/>
            <a:r>
              <a:rPr lang="zh-TW" altLang="en-US" sz="2800" dirty="0" smtClean="0"/>
              <a:t>帶</a:t>
            </a:r>
            <a:r>
              <a:rPr lang="zh-TW" altLang="en-US" sz="2800" dirty="0"/>
              <a:t>噪訊號的頻譜減去</a:t>
            </a:r>
            <a:r>
              <a:rPr lang="zh-TW" altLang="en-US" sz="2800" dirty="0" smtClean="0"/>
              <a:t>噪音訊號</a:t>
            </a:r>
            <a:r>
              <a:rPr lang="zh-TW" altLang="en-US" sz="2800" dirty="0"/>
              <a:t>的頻</a:t>
            </a:r>
            <a:r>
              <a:rPr lang="zh-TW" altLang="en-US" sz="2800" dirty="0" smtClean="0"/>
              <a:t>譜</a:t>
            </a:r>
            <a:endParaRPr lang="en-US" altLang="zh-TW" sz="2800" dirty="0" smtClean="0"/>
          </a:p>
          <a:p>
            <a:pPr lvl="1"/>
            <a:endParaRPr lang="en-US" altLang="zh-TW" sz="2800" dirty="0"/>
          </a:p>
          <a:p>
            <a:pPr lvl="1"/>
            <a:endParaRPr lang="en-US" altLang="zh-TW" sz="2800" dirty="0" smtClean="0"/>
          </a:p>
          <a:p>
            <a:pPr lvl="1"/>
            <a:endParaRPr lang="en-US" altLang="zh-TW" sz="2800" dirty="0" smtClean="0"/>
          </a:p>
          <a:p>
            <a:pPr lvl="1"/>
            <a:r>
              <a:rPr lang="zh-TW" altLang="en-US" sz="2800" dirty="0" smtClean="0"/>
              <a:t>關鍵</a:t>
            </a:r>
            <a:r>
              <a:rPr lang="zh-TW" altLang="en-US" sz="2800" dirty="0"/>
              <a:t>在於對</a:t>
            </a:r>
            <a:r>
              <a:rPr lang="zh-TW" altLang="en-US" sz="2800" dirty="0" smtClean="0"/>
              <a:t>噪音頻譜的估計</a:t>
            </a:r>
            <a:endParaRPr lang="en-US" altLang="zh-TW" sz="2800" dirty="0" smtClean="0"/>
          </a:p>
          <a:p>
            <a:pPr lvl="2"/>
            <a:r>
              <a:rPr lang="zh-TW" altLang="en-US" sz="2400" dirty="0" smtClean="0"/>
              <a:t>基於頻</a:t>
            </a:r>
            <a:r>
              <a:rPr lang="zh-TW" altLang="en-US" sz="2400" dirty="0"/>
              <a:t>譜在短時間內是平穩不變</a:t>
            </a:r>
            <a:r>
              <a:rPr lang="zh-TW" altLang="en-US" sz="2400" dirty="0" smtClean="0"/>
              <a:t>的特性來估計</a:t>
            </a:r>
            <a:endParaRPr lang="en-US" altLang="zh-TW" sz="2400" dirty="0" smtClean="0"/>
          </a:p>
          <a:p>
            <a:pPr lvl="2"/>
            <a:r>
              <a:rPr lang="zh-TW" altLang="en-US" sz="2400" dirty="0"/>
              <a:t>一般</a:t>
            </a:r>
            <a:r>
              <a:rPr lang="zh-TW" altLang="en-US" sz="2400" dirty="0" smtClean="0"/>
              <a:t>認為在一段音訊中的前幾個</a:t>
            </a:r>
            <a:r>
              <a:rPr lang="en-US" altLang="zh-TW" sz="2400" dirty="0" smtClean="0"/>
              <a:t>frame</a:t>
            </a:r>
            <a:r>
              <a:rPr lang="zh-TW" altLang="en-US" sz="2400" dirty="0" smtClean="0"/>
              <a:t>是沒有正常訊號</a:t>
            </a:r>
            <a:endParaRPr lang="en-US" altLang="zh-TW" sz="2400" dirty="0" smtClean="0"/>
          </a:p>
          <a:p>
            <a:pPr lvl="1"/>
            <a:endParaRPr lang="en-US" altLang="zh-TW" sz="2800" dirty="0"/>
          </a:p>
          <a:p>
            <a:pPr lvl="1"/>
            <a:endParaRPr lang="en-US" altLang="zh-TW" sz="2800" dirty="0" smtClean="0"/>
          </a:p>
          <a:p>
            <a:pPr lvl="1"/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373" y="3724611"/>
            <a:ext cx="3361751" cy="60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2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穩定噪音的降噪方法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/>
              <a:t>譜</a:t>
            </a:r>
            <a:r>
              <a:rPr lang="zh-TW" altLang="en-US" sz="3200" dirty="0" smtClean="0"/>
              <a:t>減法實作過程</a:t>
            </a:r>
            <a:endParaRPr lang="en-US" altLang="zh-TW" sz="3200" dirty="0" smtClean="0"/>
          </a:p>
          <a:p>
            <a:pPr lvl="1"/>
            <a:r>
              <a:rPr lang="zh-TW" altLang="en-US" sz="2800" dirty="0"/>
              <a:t>根據語音訊號</a:t>
            </a:r>
            <a:r>
              <a:rPr lang="zh-TW" altLang="en-US" sz="2800" dirty="0" smtClean="0"/>
              <a:t>前幾個</a:t>
            </a:r>
            <a:r>
              <a:rPr lang="en-US" altLang="zh-TW" sz="2800" dirty="0" smtClean="0"/>
              <a:t>frame</a:t>
            </a:r>
            <a:r>
              <a:rPr lang="zh-TW" altLang="en-US" sz="2800" dirty="0" smtClean="0"/>
              <a:t>計算</a:t>
            </a:r>
            <a:r>
              <a:rPr lang="zh-TW" altLang="en-US" sz="2800" dirty="0"/>
              <a:t>平均</a:t>
            </a:r>
            <a:r>
              <a:rPr lang="zh-TW" altLang="en-US" sz="2800" dirty="0" smtClean="0"/>
              <a:t>噪音譜作為</a:t>
            </a:r>
            <a:r>
              <a:rPr lang="zh-TW" altLang="en-US" sz="2800" dirty="0" smtClean="0">
                <a:solidFill>
                  <a:srgbClr val="C00000"/>
                </a:solidFill>
              </a:rPr>
              <a:t>估計噪音譜</a:t>
            </a:r>
            <a:endParaRPr lang="zh-TW" altLang="en-US" sz="2800" dirty="0">
              <a:solidFill>
                <a:srgbClr val="C00000"/>
              </a:solidFill>
            </a:endParaRPr>
          </a:p>
          <a:p>
            <a:pPr lvl="1"/>
            <a:r>
              <a:rPr lang="zh-TW" altLang="en-US" sz="2800" dirty="0" smtClean="0"/>
              <a:t>對</a:t>
            </a:r>
            <a:r>
              <a:rPr lang="zh-TW" altLang="en-US" sz="2800" dirty="0"/>
              <a:t>語音</a:t>
            </a:r>
            <a:r>
              <a:rPr lang="zh-TW" altLang="en-US" sz="2800" dirty="0" smtClean="0"/>
              <a:t>進行</a:t>
            </a:r>
            <a:r>
              <a:rPr lang="zh-TW" altLang="en-US" sz="2800" dirty="0"/>
              <a:t>切</a:t>
            </a:r>
            <a:r>
              <a:rPr lang="zh-TW" altLang="en-US" sz="2800" dirty="0" smtClean="0"/>
              <a:t>分</a:t>
            </a:r>
            <a:r>
              <a:rPr lang="en-US" altLang="zh-TW" sz="2800" dirty="0" smtClean="0"/>
              <a:t>frame</a:t>
            </a:r>
            <a:r>
              <a:rPr lang="zh-TW" altLang="en-US" sz="2800" dirty="0" smtClean="0"/>
              <a:t>，</a:t>
            </a:r>
            <a:r>
              <a:rPr lang="zh-TW" altLang="en-US" sz="2800" dirty="0"/>
              <a:t>對</a:t>
            </a:r>
            <a:r>
              <a:rPr lang="zh-TW" altLang="en-US" sz="2800" dirty="0" smtClean="0"/>
              <a:t>每一個</a:t>
            </a:r>
            <a:r>
              <a:rPr lang="en-US" altLang="zh-TW" sz="2800" dirty="0" smtClean="0"/>
              <a:t>frame</a:t>
            </a:r>
            <a:r>
              <a:rPr lang="zh-TW" altLang="en-US" sz="2800" dirty="0" smtClean="0"/>
              <a:t>都做傅立葉轉換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使用</a:t>
            </a:r>
            <a:r>
              <a:rPr lang="zh-TW" altLang="en-US" sz="2800" dirty="0" smtClean="0">
                <a:solidFill>
                  <a:srgbClr val="C00000"/>
                </a:solidFill>
              </a:rPr>
              <a:t>帶噪的訊號</a:t>
            </a:r>
            <a:r>
              <a:rPr lang="zh-TW" altLang="en-US" sz="2800" dirty="0">
                <a:solidFill>
                  <a:srgbClr val="C00000"/>
                </a:solidFill>
              </a:rPr>
              <a:t>譜</a:t>
            </a:r>
            <a:r>
              <a:rPr lang="zh-TW" altLang="en-US" sz="2800" dirty="0" smtClean="0">
                <a:solidFill>
                  <a:srgbClr val="C00000"/>
                </a:solidFill>
              </a:rPr>
              <a:t>減去估計噪音譜</a:t>
            </a:r>
            <a:endParaRPr lang="zh-TW" altLang="en-US" sz="2800" dirty="0">
              <a:solidFill>
                <a:srgbClr val="C00000"/>
              </a:solidFill>
            </a:endParaRPr>
          </a:p>
          <a:p>
            <a:pPr lvl="1"/>
            <a:r>
              <a:rPr lang="zh-TW" altLang="en-US" sz="2800" dirty="0" smtClean="0"/>
              <a:t>如果</a:t>
            </a:r>
            <a:r>
              <a:rPr lang="zh-TW" altLang="en-US" sz="2800" dirty="0"/>
              <a:t>出現負值，將</a:t>
            </a:r>
            <a:r>
              <a:rPr lang="zh-TW" altLang="en-US" sz="2800" dirty="0" smtClean="0"/>
              <a:t>其設定為</a:t>
            </a:r>
            <a:r>
              <a:rPr lang="en-US" altLang="zh-TW" sz="2800" dirty="0"/>
              <a:t>0</a:t>
            </a:r>
          </a:p>
          <a:p>
            <a:pPr lvl="1"/>
            <a:r>
              <a:rPr lang="zh-TW" altLang="en-US" sz="2800" dirty="0" smtClean="0"/>
              <a:t>對</a:t>
            </a:r>
            <a:r>
              <a:rPr lang="zh-TW" altLang="en-US" sz="2800" dirty="0"/>
              <a:t>減去</a:t>
            </a:r>
            <a:r>
              <a:rPr lang="zh-TW" altLang="en-US" sz="2800" dirty="0" smtClean="0"/>
              <a:t>噪音譜後的訊號進行傅立葉反轉換得到</a:t>
            </a:r>
            <a:r>
              <a:rPr lang="zh-TW" altLang="en-US" sz="2800" dirty="0"/>
              <a:t>時域訊號</a:t>
            </a:r>
          </a:p>
          <a:p>
            <a:pPr lvl="1"/>
            <a:r>
              <a:rPr lang="zh-TW" altLang="en-US" sz="2800" dirty="0" smtClean="0"/>
              <a:t>根據</a:t>
            </a:r>
            <a:r>
              <a:rPr lang="en-US" altLang="zh-TW" sz="2800" dirty="0" smtClean="0"/>
              <a:t>frame</a:t>
            </a:r>
            <a:r>
              <a:rPr lang="zh-TW" altLang="en-US" sz="2800" dirty="0" smtClean="0"/>
              <a:t>的長度和</a:t>
            </a:r>
            <a:r>
              <a:rPr lang="en-US" altLang="zh-TW" sz="2800" dirty="0" smtClean="0"/>
              <a:t>hop length</a:t>
            </a:r>
            <a:r>
              <a:rPr lang="zh-TW" altLang="en-US" sz="2800" dirty="0" smtClean="0"/>
              <a:t>重組</a:t>
            </a:r>
            <a:r>
              <a:rPr lang="zh-TW" altLang="en-US" sz="2800" dirty="0"/>
              <a:t>時域訊號</a:t>
            </a:r>
          </a:p>
        </p:txBody>
      </p:sp>
    </p:spTree>
    <p:extLst>
      <p:ext uri="{BB962C8B-B14F-4D97-AF65-F5344CB8AC3E}">
        <p14:creationId xmlns:p14="http://schemas.microsoft.com/office/powerpoint/2010/main" val="314371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穩定噪音的降噪方法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Berouti</a:t>
            </a:r>
            <a:r>
              <a:rPr lang="zh-TW" altLang="en-US" dirty="0"/>
              <a:t>譜</a:t>
            </a:r>
            <a:r>
              <a:rPr lang="zh-TW" altLang="en-US" dirty="0" smtClean="0"/>
              <a:t>減法</a:t>
            </a:r>
            <a:endParaRPr lang="en-US" altLang="zh-TW" dirty="0" smtClean="0"/>
          </a:p>
          <a:p>
            <a:pPr lvl="1"/>
            <a:r>
              <a:rPr lang="zh-TW" altLang="en-US" dirty="0"/>
              <a:t>減小音樂噪聲的方法是對噪聲譜使用過減</a:t>
            </a:r>
            <a:r>
              <a:rPr lang="zh-TW" altLang="en-US" dirty="0" smtClean="0"/>
              <a:t>技術</a:t>
            </a:r>
            <a:endParaRPr lang="en-US" altLang="zh-TW" dirty="0" smtClean="0"/>
          </a:p>
          <a:p>
            <a:pPr lvl="1"/>
            <a:r>
              <a:rPr lang="zh-TW" altLang="en-US" dirty="0"/>
              <a:t>同時對譜減後的負值設定一個下限，不是將它們設為</a:t>
            </a:r>
            <a:r>
              <a:rPr lang="en-US" altLang="zh-TW" dirty="0" smtClean="0"/>
              <a:t>0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2"/>
            <a:r>
              <a:rPr lang="en-US" altLang="zh-TW" dirty="0"/>
              <a:t>alpha</a:t>
            </a:r>
            <a:r>
              <a:rPr lang="zh-TW" altLang="en-US" dirty="0"/>
              <a:t>（大於等於</a:t>
            </a:r>
            <a:r>
              <a:rPr lang="en-US" altLang="zh-TW" dirty="0"/>
              <a:t>1</a:t>
            </a:r>
            <a:r>
              <a:rPr lang="zh-TW" altLang="en-US" dirty="0"/>
              <a:t>）為過減因子，它主要影響語音譜的失真</a:t>
            </a:r>
            <a:r>
              <a:rPr lang="zh-TW" altLang="en-US" dirty="0" smtClean="0"/>
              <a:t>程度</a:t>
            </a:r>
            <a:endParaRPr lang="en-US" altLang="zh-TW" dirty="0" smtClean="0"/>
          </a:p>
          <a:p>
            <a:pPr lvl="2"/>
            <a:r>
              <a:rPr lang="en-US" altLang="zh-TW" dirty="0"/>
              <a:t>b</a:t>
            </a:r>
            <a:r>
              <a:rPr lang="en-US" altLang="zh-TW" dirty="0" smtClean="0"/>
              <a:t>eta</a:t>
            </a:r>
            <a:r>
              <a:rPr lang="zh-TW" altLang="en-US" dirty="0"/>
              <a:t>（大於</a:t>
            </a:r>
            <a:r>
              <a:rPr lang="en-US" altLang="zh-TW" dirty="0"/>
              <a:t>0</a:t>
            </a:r>
            <a:r>
              <a:rPr lang="zh-TW" altLang="en-US" dirty="0"/>
              <a:t>小於</a:t>
            </a:r>
            <a:r>
              <a:rPr lang="en-US" altLang="zh-TW" dirty="0"/>
              <a:t>1</a:t>
            </a:r>
            <a:r>
              <a:rPr lang="zh-TW" altLang="en-US" dirty="0"/>
              <a:t>）是譜</a:t>
            </a:r>
            <a:r>
              <a:rPr lang="zh-TW" altLang="en-US" dirty="0" smtClean="0"/>
              <a:t>下限參數</a:t>
            </a:r>
            <a:r>
              <a:rPr lang="zh-TW" altLang="en-US" dirty="0"/>
              <a:t>，可以控制殘留</a:t>
            </a:r>
            <a:r>
              <a:rPr lang="zh-TW" altLang="en-US" dirty="0" smtClean="0"/>
              <a:t>噪音的</a:t>
            </a:r>
            <a:r>
              <a:rPr lang="zh-TW" altLang="en-US" dirty="0"/>
              <a:t>多少以及音樂</a:t>
            </a:r>
            <a:r>
              <a:rPr lang="zh-TW" altLang="en-US" dirty="0" smtClean="0"/>
              <a:t>噪音的大小</a:t>
            </a:r>
            <a:endParaRPr lang="en-US" altLang="zh-TW" dirty="0" smtClean="0"/>
          </a:p>
          <a:p>
            <a:pPr lvl="2"/>
            <a:r>
              <a:rPr lang="en-US" altLang="zh-TW" dirty="0"/>
              <a:t>beta</a:t>
            </a:r>
            <a:r>
              <a:rPr lang="zh-TW" altLang="en-US" dirty="0"/>
              <a:t>為一個固定值，而</a:t>
            </a:r>
            <a:r>
              <a:rPr lang="en-US" altLang="zh-TW" dirty="0"/>
              <a:t>alpha</a:t>
            </a:r>
            <a:r>
              <a:rPr lang="zh-TW" altLang="en-US" dirty="0"/>
              <a:t>根據</a:t>
            </a:r>
            <a:r>
              <a:rPr lang="zh-TW" altLang="en-US" dirty="0" smtClean="0"/>
              <a:t>當前</a:t>
            </a:r>
            <a:r>
              <a:rPr lang="en-US" altLang="zh-TW" dirty="0" smtClean="0"/>
              <a:t>frame</a:t>
            </a:r>
            <a:r>
              <a:rPr lang="zh-TW" altLang="en-US" dirty="0" smtClean="0"/>
              <a:t>的訊噪</a:t>
            </a:r>
            <a:r>
              <a:rPr lang="zh-TW" altLang="en-US" dirty="0"/>
              <a:t>比進行計算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840" y="3036171"/>
            <a:ext cx="4332211" cy="92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穩定噪音的降噪方法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Berouti</a:t>
            </a:r>
            <a:r>
              <a:rPr lang="zh-TW" altLang="en-US" dirty="0" smtClean="0"/>
              <a:t>譜</a:t>
            </a:r>
            <a:r>
              <a:rPr lang="zh-TW" altLang="en-US" dirty="0"/>
              <a:t>減法實作</a:t>
            </a:r>
            <a:r>
              <a:rPr lang="zh-TW" altLang="en-US" dirty="0" smtClean="0"/>
              <a:t>過程</a:t>
            </a:r>
            <a:endParaRPr lang="en-US" altLang="zh-TW" dirty="0" smtClean="0"/>
          </a:p>
          <a:p>
            <a:pPr lvl="1"/>
            <a:r>
              <a:rPr lang="zh-TW" altLang="en-US" dirty="0"/>
              <a:t>根據語音訊號前幾個</a:t>
            </a:r>
            <a:r>
              <a:rPr lang="en-US" altLang="zh-TW" dirty="0"/>
              <a:t>frame</a:t>
            </a:r>
            <a:r>
              <a:rPr lang="zh-TW" altLang="en-US" dirty="0"/>
              <a:t>計算平均噪音譜作為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估計噪音譜</a:t>
            </a:r>
          </a:p>
          <a:p>
            <a:pPr lvl="1"/>
            <a:r>
              <a:rPr lang="zh-TW" altLang="en-US" dirty="0"/>
              <a:t>對語音進行切分</a:t>
            </a:r>
            <a:r>
              <a:rPr lang="en-US" altLang="zh-TW" dirty="0"/>
              <a:t>frame</a:t>
            </a:r>
            <a:r>
              <a:rPr lang="zh-TW" altLang="en-US" dirty="0"/>
              <a:t>，對每一個</a:t>
            </a:r>
            <a:r>
              <a:rPr lang="en-US" altLang="zh-TW" dirty="0"/>
              <a:t>frame</a:t>
            </a:r>
            <a:r>
              <a:rPr lang="zh-TW" altLang="en-US" dirty="0"/>
              <a:t>都做傅立葉轉換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C00000"/>
                </a:solidFill>
              </a:rPr>
              <a:t>計算</a:t>
            </a:r>
            <a:r>
              <a:rPr lang="zh-TW" altLang="en-US" dirty="0" smtClean="0">
                <a:solidFill>
                  <a:srgbClr val="C00000"/>
                </a:solidFill>
              </a:rPr>
              <a:t>當前</a:t>
            </a:r>
            <a:r>
              <a:rPr lang="en-US" altLang="zh-TW" dirty="0" smtClean="0">
                <a:solidFill>
                  <a:srgbClr val="C00000"/>
                </a:solidFill>
              </a:rPr>
              <a:t>frame</a:t>
            </a:r>
            <a:r>
              <a:rPr lang="zh-TW" altLang="en-US" dirty="0" smtClean="0">
                <a:solidFill>
                  <a:srgbClr val="C00000"/>
                </a:solidFill>
              </a:rPr>
              <a:t>的訊噪</a:t>
            </a:r>
            <a:r>
              <a:rPr lang="zh-TW" altLang="en-US" dirty="0">
                <a:solidFill>
                  <a:srgbClr val="C00000"/>
                </a:solidFill>
              </a:rPr>
              <a:t>比，然後求出過減因子</a:t>
            </a:r>
            <a:r>
              <a:rPr lang="en-US" altLang="zh-TW" dirty="0">
                <a:solidFill>
                  <a:srgbClr val="C00000"/>
                </a:solidFill>
              </a:rPr>
              <a:t>alpha</a:t>
            </a:r>
          </a:p>
          <a:p>
            <a:pPr lvl="1"/>
            <a:r>
              <a:rPr lang="zh-TW" altLang="en-US" dirty="0" smtClean="0"/>
              <a:t>使用</a:t>
            </a:r>
            <a:r>
              <a:rPr lang="zh-TW" altLang="en-US" dirty="0"/>
              <a:t>帶噪的訊號譜減去估計噪音譜</a:t>
            </a:r>
          </a:p>
          <a:p>
            <a:pPr lvl="1"/>
            <a:r>
              <a:rPr lang="zh-TW" altLang="en-US" dirty="0">
                <a:solidFill>
                  <a:srgbClr val="C00000"/>
                </a:solidFill>
              </a:rPr>
              <a:t>如果出現負值，將其設定</a:t>
            </a:r>
            <a:r>
              <a:rPr lang="zh-TW" altLang="en-US" dirty="0" smtClean="0">
                <a:solidFill>
                  <a:srgbClr val="C00000"/>
                </a:solidFill>
              </a:rPr>
              <a:t>為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 smtClean="0"/>
              <a:t>對</a:t>
            </a:r>
            <a:r>
              <a:rPr lang="zh-TW" altLang="en-US" dirty="0"/>
              <a:t>減去噪音譜後的訊號進行傅立葉反轉換得到時域訊號</a:t>
            </a:r>
          </a:p>
          <a:p>
            <a:pPr lvl="1"/>
            <a:r>
              <a:rPr lang="zh-TW" altLang="en-US" dirty="0"/>
              <a:t>根據</a:t>
            </a:r>
            <a:r>
              <a:rPr lang="en-US" altLang="zh-TW" dirty="0"/>
              <a:t>frame</a:t>
            </a:r>
            <a:r>
              <a:rPr lang="zh-TW" altLang="en-US" dirty="0"/>
              <a:t>的長度和</a:t>
            </a:r>
            <a:r>
              <a:rPr lang="en-US" altLang="zh-TW" dirty="0"/>
              <a:t>hop length</a:t>
            </a:r>
            <a:r>
              <a:rPr lang="zh-TW" altLang="en-US" dirty="0"/>
              <a:t>重組時域訊號</a:t>
            </a:r>
          </a:p>
          <a:p>
            <a:pPr lvl="1"/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078" y="3634127"/>
            <a:ext cx="866896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5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Scipy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SciPy</a:t>
            </a:r>
            <a:r>
              <a:rPr lang="zh-TW" altLang="en-US" dirty="0"/>
              <a:t>是一個開源的</a:t>
            </a:r>
            <a:r>
              <a:rPr lang="en-US" altLang="zh-TW" dirty="0"/>
              <a:t>Python</a:t>
            </a:r>
            <a:r>
              <a:rPr lang="zh-TW" altLang="en-US" dirty="0"/>
              <a:t>演算法庫和數學</a:t>
            </a:r>
            <a:r>
              <a:rPr lang="zh-TW" altLang="en-US" dirty="0" smtClean="0"/>
              <a:t>工具</a:t>
            </a:r>
            <a:endParaRPr lang="en-US" altLang="zh-TW" dirty="0" smtClean="0"/>
          </a:p>
          <a:p>
            <a:r>
              <a:rPr lang="zh-TW" altLang="en-US" dirty="0"/>
              <a:t>包含的模組有最佳化、線性代數、積分、插值、特殊函數、快速傅立葉轉換、訊號處理和圖像處理、常微分</a:t>
            </a:r>
            <a:r>
              <a:rPr lang="zh-TW" altLang="en-US" dirty="0" smtClean="0"/>
              <a:t>方程式</a:t>
            </a:r>
            <a:endParaRPr lang="en-US" altLang="zh-TW" dirty="0" smtClean="0"/>
          </a:p>
          <a:p>
            <a:r>
              <a:rPr lang="en-US" altLang="zh-TW" dirty="0" err="1"/>
              <a:t>SciPy</a:t>
            </a:r>
            <a:r>
              <a:rPr lang="zh-TW" altLang="en-US" dirty="0"/>
              <a:t>的基礎資料結構是由</a:t>
            </a:r>
            <a:r>
              <a:rPr lang="en-US" altLang="zh-TW" dirty="0" err="1"/>
              <a:t>NumPy</a:t>
            </a:r>
            <a:r>
              <a:rPr lang="zh-TW" altLang="en-US" dirty="0"/>
              <a:t>模組提供的多維</a:t>
            </a:r>
            <a:r>
              <a:rPr lang="zh-TW" altLang="en-US" dirty="0" smtClean="0"/>
              <a:t>陣列</a:t>
            </a:r>
            <a:endParaRPr lang="en-US" altLang="zh-TW" dirty="0" smtClean="0"/>
          </a:p>
          <a:p>
            <a:r>
              <a:rPr lang="zh-TW" altLang="en-US" dirty="0" smtClean="0"/>
              <a:t>安裝套件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pip install </a:t>
            </a:r>
            <a:r>
              <a:rPr lang="en-US" altLang="zh-TW" dirty="0" err="1" smtClean="0"/>
              <a:t>scipy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386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Scipy</a:t>
            </a:r>
            <a:r>
              <a:rPr lang="en-US" altLang="zh-TW" sz="4400" dirty="0" smtClean="0"/>
              <a:t> </a:t>
            </a:r>
            <a:r>
              <a:rPr lang="zh-TW" altLang="en-US" sz="4400" dirty="0" smtClean="0"/>
              <a:t>讀取音訊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載入</a:t>
            </a:r>
            <a:r>
              <a:rPr lang="en-US" altLang="zh-TW" sz="3200" dirty="0" err="1" smtClean="0"/>
              <a:t>scipy</a:t>
            </a:r>
            <a:r>
              <a:rPr lang="zh-TW" altLang="en-US" sz="3200" dirty="0" smtClean="0"/>
              <a:t>讀取模組</a:t>
            </a:r>
            <a:endParaRPr lang="en-US" altLang="zh-TW" sz="3200" dirty="0" smtClean="0"/>
          </a:p>
          <a:p>
            <a:pPr lvl="1"/>
            <a:r>
              <a:rPr lang="en-US" altLang="zh-TW" sz="2800" dirty="0" smtClean="0"/>
              <a:t>import </a:t>
            </a:r>
            <a:r>
              <a:rPr lang="en-US" altLang="zh-TW" sz="2800" dirty="0" err="1" smtClean="0"/>
              <a:t>scipy.io.wavfile</a:t>
            </a:r>
            <a:endParaRPr lang="en-US" altLang="zh-TW" sz="2800" dirty="0" smtClean="0"/>
          </a:p>
          <a:p>
            <a:r>
              <a:rPr lang="zh-TW" altLang="en-US" sz="3200" dirty="0" smtClean="0"/>
              <a:t>讀取</a:t>
            </a:r>
            <a:r>
              <a:rPr lang="en-US" altLang="zh-TW" sz="3200" dirty="0" smtClean="0"/>
              <a:t>wav</a:t>
            </a:r>
          </a:p>
          <a:p>
            <a:pPr lvl="1"/>
            <a:r>
              <a:rPr lang="en-US" altLang="zh-TW" sz="2800" dirty="0" err="1"/>
              <a:t>scipy.io.wavfile.read</a:t>
            </a:r>
            <a:r>
              <a:rPr lang="en-US" altLang="zh-TW" sz="2800" dirty="0" smtClean="0"/>
              <a:t>(‘filename')</a:t>
            </a:r>
          </a:p>
          <a:p>
            <a:pPr lvl="2"/>
            <a:r>
              <a:rPr lang="en-US" altLang="zh-TW" sz="2400" dirty="0" smtClean="0"/>
              <a:t>filename</a:t>
            </a:r>
            <a:r>
              <a:rPr lang="zh-TW" altLang="en-US" sz="2400" dirty="0" smtClean="0"/>
              <a:t>為檔案名稱</a:t>
            </a:r>
            <a:endParaRPr lang="en-US" altLang="zh-TW" sz="2400" dirty="0" smtClean="0"/>
          </a:p>
          <a:p>
            <a:pPr lvl="2"/>
            <a:r>
              <a:rPr lang="zh-TW" altLang="en-US" sz="2400" dirty="0" smtClean="0"/>
              <a:t>會回傳兩個值</a:t>
            </a:r>
            <a:endParaRPr lang="en-US" altLang="zh-TW" sz="2400" dirty="0" smtClean="0"/>
          </a:p>
          <a:p>
            <a:pPr lvl="3"/>
            <a:r>
              <a:rPr lang="zh-TW" altLang="en-US" sz="2000" dirty="0" smtClean="0"/>
              <a:t>音訊的</a:t>
            </a:r>
            <a:r>
              <a:rPr lang="en-US" altLang="zh-TW" sz="2000" dirty="0" smtClean="0"/>
              <a:t>sample rate</a:t>
            </a:r>
          </a:p>
          <a:p>
            <a:pPr lvl="3"/>
            <a:r>
              <a:rPr lang="zh-TW" altLang="en-US" sz="2000" dirty="0" smtClean="0"/>
              <a:t>音訊本體資料</a:t>
            </a:r>
            <a:r>
              <a:rPr lang="en-US" altLang="zh-TW" sz="2000" dirty="0"/>
              <a:t>(</a:t>
            </a:r>
            <a:r>
              <a:rPr lang="en-US" altLang="zh-TW" sz="2000" dirty="0" err="1"/>
              <a:t>numpy</a:t>
            </a:r>
            <a:r>
              <a:rPr lang="en-US" altLang="zh-TW" sz="2000" dirty="0"/>
              <a:t> array</a:t>
            </a:r>
            <a:r>
              <a:rPr lang="en-US" altLang="zh-TW" sz="2000" dirty="0" smtClean="0"/>
              <a:t>)</a:t>
            </a:r>
          </a:p>
          <a:p>
            <a:pPr lvl="3"/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4651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Scipy</a:t>
            </a:r>
            <a:r>
              <a:rPr lang="en-US" altLang="zh-TW" sz="4400" dirty="0"/>
              <a:t> </a:t>
            </a:r>
            <a:r>
              <a:rPr lang="zh-TW" altLang="en-US" sz="4400" dirty="0"/>
              <a:t>讀取音訊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儲存音訊的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 </a:t>
            </a:r>
            <a:r>
              <a:rPr lang="en-US" altLang="zh-TW" dirty="0"/>
              <a:t>array</a:t>
            </a:r>
            <a:r>
              <a:rPr lang="zh-TW" altLang="en-US" dirty="0"/>
              <a:t>為</a:t>
            </a:r>
            <a:r>
              <a:rPr lang="en-US" altLang="zh-TW" dirty="0" err="1"/>
              <a:t>ndarray</a:t>
            </a:r>
            <a:r>
              <a:rPr lang="zh-TW" altLang="en-US" dirty="0" smtClean="0"/>
              <a:t>型態</a:t>
            </a:r>
            <a:endParaRPr lang="en-US" altLang="zh-TW" dirty="0" smtClean="0"/>
          </a:p>
          <a:p>
            <a:r>
              <a:rPr lang="zh-TW" altLang="en-US" dirty="0" smtClean="0"/>
              <a:t>根據音訊本身的位元深度來決定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 array</a:t>
            </a:r>
            <a:r>
              <a:rPr lang="zh-TW" altLang="en-US" dirty="0" smtClean="0"/>
              <a:t>裡面儲存的資料型態為</a:t>
            </a:r>
            <a:r>
              <a:rPr lang="en-US" altLang="zh-TW" dirty="0" smtClean="0"/>
              <a:t>int16</a:t>
            </a:r>
            <a:r>
              <a:rPr lang="zh-TW" altLang="en-US" dirty="0" smtClean="0"/>
              <a:t>、</a:t>
            </a:r>
            <a:r>
              <a:rPr lang="en-US" altLang="zh-TW" dirty="0" smtClean="0"/>
              <a:t>int32</a:t>
            </a:r>
            <a:r>
              <a:rPr lang="zh-TW" altLang="en-US" dirty="0" smtClean="0"/>
              <a:t>、</a:t>
            </a:r>
            <a:r>
              <a:rPr lang="en-US" altLang="zh-TW" dirty="0" smtClean="0"/>
              <a:t>float32</a:t>
            </a:r>
            <a:r>
              <a:rPr lang="zh-TW" altLang="en-US" dirty="0" smtClean="0"/>
              <a:t>等</a:t>
            </a:r>
            <a:endParaRPr lang="en-US" altLang="zh-TW" dirty="0" smtClean="0"/>
          </a:p>
          <a:p>
            <a:r>
              <a:rPr lang="zh-TW" altLang="en-US" dirty="0" smtClean="0"/>
              <a:t>第一個維度的</a:t>
            </a:r>
            <a:r>
              <a:rPr lang="en-US" altLang="zh-TW" dirty="0" smtClean="0"/>
              <a:t>shape</a:t>
            </a:r>
            <a:r>
              <a:rPr lang="zh-TW" altLang="en-US" dirty="0" smtClean="0"/>
              <a:t>表示音訊的取樣點數</a:t>
            </a:r>
            <a:endParaRPr lang="en-US" altLang="zh-TW" dirty="0" smtClean="0"/>
          </a:p>
          <a:p>
            <a:pPr lvl="1"/>
            <a:r>
              <a:rPr lang="en-US" altLang="zh-TW" dirty="0" err="1"/>
              <a:t>data.shape</a:t>
            </a:r>
            <a:r>
              <a:rPr lang="en-US" altLang="zh-TW" dirty="0"/>
              <a:t>[0</a:t>
            </a:r>
            <a:r>
              <a:rPr lang="en-US" altLang="zh-TW" dirty="0" smtClean="0"/>
              <a:t>]</a:t>
            </a:r>
          </a:p>
          <a:p>
            <a:r>
              <a:rPr lang="zh-TW" altLang="en-US" dirty="0" smtClean="0"/>
              <a:t>第二個維度的</a:t>
            </a:r>
            <a:r>
              <a:rPr lang="en-US" altLang="zh-TW" dirty="0" err="1" smtClean="0"/>
              <a:t>shpae</a:t>
            </a:r>
            <a:r>
              <a:rPr lang="zh-TW" altLang="en-US" dirty="0" smtClean="0"/>
              <a:t>表示音訊的聲道數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data.shape</a:t>
            </a:r>
            <a:r>
              <a:rPr lang="en-US" altLang="zh-TW" dirty="0" smtClean="0"/>
              <a:t>[1]</a:t>
            </a:r>
          </a:p>
          <a:p>
            <a:r>
              <a:rPr lang="zh-TW" altLang="en-US" dirty="0" smtClean="0"/>
              <a:t>元素</a:t>
            </a:r>
            <a:r>
              <a:rPr lang="zh-TW" altLang="en-US" dirty="0"/>
              <a:t>的</a:t>
            </a:r>
            <a:r>
              <a:rPr lang="zh-TW" altLang="en-US" dirty="0" smtClean="0"/>
              <a:t>值代表取樣點的振幅</a:t>
            </a:r>
            <a:endParaRPr lang="en-US" altLang="zh-TW" dirty="0" smtClean="0"/>
          </a:p>
          <a:p>
            <a:pPr lvl="1"/>
            <a:r>
              <a:rPr lang="zh-TW" altLang="en-US" dirty="0"/>
              <a:t>經過量化後的值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166709" y="5010312"/>
          <a:ext cx="3850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676">
                  <a:extLst>
                    <a:ext uri="{9D8B030D-6E8A-4147-A177-3AD203B41FA5}">
                      <a16:colId xmlns:a16="http://schemas.microsoft.com/office/drawing/2014/main" val="2873976300"/>
                    </a:ext>
                  </a:extLst>
                </a:gridCol>
                <a:gridCol w="641676">
                  <a:extLst>
                    <a:ext uri="{9D8B030D-6E8A-4147-A177-3AD203B41FA5}">
                      <a16:colId xmlns:a16="http://schemas.microsoft.com/office/drawing/2014/main" val="1366647540"/>
                    </a:ext>
                  </a:extLst>
                </a:gridCol>
                <a:gridCol w="641676">
                  <a:extLst>
                    <a:ext uri="{9D8B030D-6E8A-4147-A177-3AD203B41FA5}">
                      <a16:colId xmlns:a16="http://schemas.microsoft.com/office/drawing/2014/main" val="2315354333"/>
                    </a:ext>
                  </a:extLst>
                </a:gridCol>
                <a:gridCol w="641676">
                  <a:extLst>
                    <a:ext uri="{9D8B030D-6E8A-4147-A177-3AD203B41FA5}">
                      <a16:colId xmlns:a16="http://schemas.microsoft.com/office/drawing/2014/main" val="2155200952"/>
                    </a:ext>
                  </a:extLst>
                </a:gridCol>
                <a:gridCol w="641676">
                  <a:extLst>
                    <a:ext uri="{9D8B030D-6E8A-4147-A177-3AD203B41FA5}">
                      <a16:colId xmlns:a16="http://schemas.microsoft.com/office/drawing/2014/main" val="2409273387"/>
                    </a:ext>
                  </a:extLst>
                </a:gridCol>
                <a:gridCol w="641676">
                  <a:extLst>
                    <a:ext uri="{9D8B030D-6E8A-4147-A177-3AD203B41FA5}">
                      <a16:colId xmlns:a16="http://schemas.microsoft.com/office/drawing/2014/main" val="29280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int16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int16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..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..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186815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7166709" y="464098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ata[]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166709" y="5470443"/>
          <a:ext cx="3850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676">
                  <a:extLst>
                    <a:ext uri="{9D8B030D-6E8A-4147-A177-3AD203B41FA5}">
                      <a16:colId xmlns:a16="http://schemas.microsoft.com/office/drawing/2014/main" val="2873976300"/>
                    </a:ext>
                  </a:extLst>
                </a:gridCol>
                <a:gridCol w="641676">
                  <a:extLst>
                    <a:ext uri="{9D8B030D-6E8A-4147-A177-3AD203B41FA5}">
                      <a16:colId xmlns:a16="http://schemas.microsoft.com/office/drawing/2014/main" val="1366647540"/>
                    </a:ext>
                  </a:extLst>
                </a:gridCol>
                <a:gridCol w="641676">
                  <a:extLst>
                    <a:ext uri="{9D8B030D-6E8A-4147-A177-3AD203B41FA5}">
                      <a16:colId xmlns:a16="http://schemas.microsoft.com/office/drawing/2014/main" val="2315354333"/>
                    </a:ext>
                  </a:extLst>
                </a:gridCol>
                <a:gridCol w="641676">
                  <a:extLst>
                    <a:ext uri="{9D8B030D-6E8A-4147-A177-3AD203B41FA5}">
                      <a16:colId xmlns:a16="http://schemas.microsoft.com/office/drawing/2014/main" val="2155200952"/>
                    </a:ext>
                  </a:extLst>
                </a:gridCol>
                <a:gridCol w="641676">
                  <a:extLst>
                    <a:ext uri="{9D8B030D-6E8A-4147-A177-3AD203B41FA5}">
                      <a16:colId xmlns:a16="http://schemas.microsoft.com/office/drawing/2014/main" val="2409273387"/>
                    </a:ext>
                  </a:extLst>
                </a:gridCol>
                <a:gridCol w="641676">
                  <a:extLst>
                    <a:ext uri="{9D8B030D-6E8A-4147-A177-3AD203B41FA5}">
                      <a16:colId xmlns:a16="http://schemas.microsoft.com/office/drawing/2014/main" val="29280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186815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6647820" y="4727395"/>
            <a:ext cx="3417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[</a:t>
            </a:r>
            <a:endParaRPr lang="zh-TW" altLang="en-US" sz="4400" dirty="0"/>
          </a:p>
        </p:txBody>
      </p:sp>
      <p:sp>
        <p:nvSpPr>
          <p:cNvPr id="9" name="矩形 8"/>
          <p:cNvSpPr/>
          <p:nvPr/>
        </p:nvSpPr>
        <p:spPr>
          <a:xfrm>
            <a:off x="6876494" y="4816360"/>
            <a:ext cx="3129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/>
              <a:t>[</a:t>
            </a:r>
            <a:endParaRPr lang="zh-TW" altLang="en-US" sz="3600" dirty="0"/>
          </a:p>
        </p:txBody>
      </p:sp>
      <p:sp>
        <p:nvSpPr>
          <p:cNvPr id="10" name="矩形 9"/>
          <p:cNvSpPr/>
          <p:nvPr/>
        </p:nvSpPr>
        <p:spPr>
          <a:xfrm rot="10800000">
            <a:off x="10960950" y="4942902"/>
            <a:ext cx="3129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/>
              <a:t>[</a:t>
            </a:r>
            <a:endParaRPr lang="zh-TW" altLang="en-US" sz="3600" dirty="0"/>
          </a:p>
        </p:txBody>
      </p:sp>
      <p:sp>
        <p:nvSpPr>
          <p:cNvPr id="11" name="矩形 10"/>
          <p:cNvSpPr/>
          <p:nvPr/>
        </p:nvSpPr>
        <p:spPr>
          <a:xfrm rot="10800000">
            <a:off x="11154860" y="5342000"/>
            <a:ext cx="3417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[</a:t>
            </a:r>
            <a:endParaRPr lang="zh-TW" altLang="en-US" sz="4400" dirty="0"/>
          </a:p>
        </p:txBody>
      </p:sp>
      <p:sp>
        <p:nvSpPr>
          <p:cNvPr id="12" name="矩形 11"/>
          <p:cNvSpPr/>
          <p:nvPr/>
        </p:nvSpPr>
        <p:spPr>
          <a:xfrm>
            <a:off x="6906088" y="5314905"/>
            <a:ext cx="3129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/>
              <a:t>[</a:t>
            </a:r>
            <a:endParaRPr lang="zh-TW" altLang="en-US" sz="3600" dirty="0"/>
          </a:p>
        </p:txBody>
      </p:sp>
      <p:sp>
        <p:nvSpPr>
          <p:cNvPr id="13" name="矩形 12"/>
          <p:cNvSpPr/>
          <p:nvPr/>
        </p:nvSpPr>
        <p:spPr>
          <a:xfrm rot="10800000">
            <a:off x="10965120" y="5392093"/>
            <a:ext cx="3129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/>
              <a:t>[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553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Librosa</a:t>
            </a:r>
            <a:r>
              <a:rPr lang="zh-TW" altLang="en-US" sz="4400" dirty="0"/>
              <a:t>讀取音訊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儲存音訊的</a:t>
            </a:r>
            <a:r>
              <a:rPr lang="en-US" altLang="zh-TW" dirty="0" err="1"/>
              <a:t>Numpy</a:t>
            </a:r>
            <a:r>
              <a:rPr lang="en-US" altLang="zh-TW" dirty="0"/>
              <a:t> array</a:t>
            </a:r>
            <a:r>
              <a:rPr lang="zh-TW" altLang="en-US" dirty="0"/>
              <a:t>為</a:t>
            </a:r>
            <a:r>
              <a:rPr lang="en-US" altLang="zh-TW" dirty="0" err="1"/>
              <a:t>ndarray</a:t>
            </a:r>
            <a:r>
              <a:rPr lang="zh-TW" altLang="en-US" dirty="0"/>
              <a:t>型態</a:t>
            </a:r>
            <a:endParaRPr lang="en-US" altLang="zh-TW" dirty="0"/>
          </a:p>
          <a:p>
            <a:r>
              <a:rPr lang="en-US" altLang="zh-TW" dirty="0" err="1"/>
              <a:t>ndarray</a:t>
            </a:r>
            <a:r>
              <a:rPr lang="zh-TW" altLang="en-US" dirty="0"/>
              <a:t>維度為</a:t>
            </a:r>
            <a:r>
              <a:rPr lang="en-US" altLang="zh-TW" dirty="0"/>
              <a:t>(n,) </a:t>
            </a:r>
            <a:r>
              <a:rPr lang="zh-TW" altLang="en-US" dirty="0"/>
              <a:t>或 </a:t>
            </a:r>
            <a:r>
              <a:rPr lang="en-US" altLang="zh-TW" dirty="0"/>
              <a:t>(…, n)</a:t>
            </a:r>
          </a:p>
          <a:p>
            <a:r>
              <a:rPr lang="zh-TW" altLang="en-US" dirty="0"/>
              <a:t>元素的值代表取樣點的振幅</a:t>
            </a:r>
            <a:endParaRPr lang="en-US" altLang="zh-TW" dirty="0"/>
          </a:p>
          <a:p>
            <a:pPr lvl="1"/>
            <a:r>
              <a:rPr lang="zh-TW" altLang="en-US" dirty="0"/>
              <a:t>經過量化後的值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6340089" y="5573729"/>
          <a:ext cx="46766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446">
                  <a:extLst>
                    <a:ext uri="{9D8B030D-6E8A-4147-A177-3AD203B41FA5}">
                      <a16:colId xmlns:a16="http://schemas.microsoft.com/office/drawing/2014/main" val="2873976300"/>
                    </a:ext>
                  </a:extLst>
                </a:gridCol>
                <a:gridCol w="779446">
                  <a:extLst>
                    <a:ext uri="{9D8B030D-6E8A-4147-A177-3AD203B41FA5}">
                      <a16:colId xmlns:a16="http://schemas.microsoft.com/office/drawing/2014/main" val="1366647540"/>
                    </a:ext>
                  </a:extLst>
                </a:gridCol>
                <a:gridCol w="779446">
                  <a:extLst>
                    <a:ext uri="{9D8B030D-6E8A-4147-A177-3AD203B41FA5}">
                      <a16:colId xmlns:a16="http://schemas.microsoft.com/office/drawing/2014/main" val="2315354333"/>
                    </a:ext>
                  </a:extLst>
                </a:gridCol>
                <a:gridCol w="779446">
                  <a:extLst>
                    <a:ext uri="{9D8B030D-6E8A-4147-A177-3AD203B41FA5}">
                      <a16:colId xmlns:a16="http://schemas.microsoft.com/office/drawing/2014/main" val="2155200952"/>
                    </a:ext>
                  </a:extLst>
                </a:gridCol>
                <a:gridCol w="779446">
                  <a:extLst>
                    <a:ext uri="{9D8B030D-6E8A-4147-A177-3AD203B41FA5}">
                      <a16:colId xmlns:a16="http://schemas.microsoft.com/office/drawing/2014/main" val="2409273387"/>
                    </a:ext>
                  </a:extLst>
                </a:gridCol>
                <a:gridCol w="779446">
                  <a:extLst>
                    <a:ext uri="{9D8B030D-6E8A-4147-A177-3AD203B41FA5}">
                      <a16:colId xmlns:a16="http://schemas.microsoft.com/office/drawing/2014/main" val="29280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float32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float32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..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..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186815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6011640" y="5084444"/>
            <a:ext cx="205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data</a:t>
            </a:r>
            <a:r>
              <a:rPr lang="zh-TW" altLang="en-US" dirty="0"/>
              <a:t>雙聲道 </a:t>
            </a:r>
            <a:r>
              <a:rPr lang="en-US" altLang="zh-TW" dirty="0"/>
              <a:t>(…, n)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6340089" y="6033860"/>
          <a:ext cx="46766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446">
                  <a:extLst>
                    <a:ext uri="{9D8B030D-6E8A-4147-A177-3AD203B41FA5}">
                      <a16:colId xmlns:a16="http://schemas.microsoft.com/office/drawing/2014/main" val="2873976300"/>
                    </a:ext>
                  </a:extLst>
                </a:gridCol>
                <a:gridCol w="779446">
                  <a:extLst>
                    <a:ext uri="{9D8B030D-6E8A-4147-A177-3AD203B41FA5}">
                      <a16:colId xmlns:a16="http://schemas.microsoft.com/office/drawing/2014/main" val="1366647540"/>
                    </a:ext>
                  </a:extLst>
                </a:gridCol>
                <a:gridCol w="779446">
                  <a:extLst>
                    <a:ext uri="{9D8B030D-6E8A-4147-A177-3AD203B41FA5}">
                      <a16:colId xmlns:a16="http://schemas.microsoft.com/office/drawing/2014/main" val="2315354333"/>
                    </a:ext>
                  </a:extLst>
                </a:gridCol>
                <a:gridCol w="779446">
                  <a:extLst>
                    <a:ext uri="{9D8B030D-6E8A-4147-A177-3AD203B41FA5}">
                      <a16:colId xmlns:a16="http://schemas.microsoft.com/office/drawing/2014/main" val="2155200952"/>
                    </a:ext>
                  </a:extLst>
                </a:gridCol>
                <a:gridCol w="779446">
                  <a:extLst>
                    <a:ext uri="{9D8B030D-6E8A-4147-A177-3AD203B41FA5}">
                      <a16:colId xmlns:a16="http://schemas.microsoft.com/office/drawing/2014/main" val="2409273387"/>
                    </a:ext>
                  </a:extLst>
                </a:gridCol>
                <a:gridCol w="779446">
                  <a:extLst>
                    <a:ext uri="{9D8B030D-6E8A-4147-A177-3AD203B41FA5}">
                      <a16:colId xmlns:a16="http://schemas.microsoft.com/office/drawing/2014/main" val="29280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186815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5821340" y="5290812"/>
            <a:ext cx="3417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[</a:t>
            </a:r>
            <a:endParaRPr lang="zh-TW" altLang="en-US" sz="4400" dirty="0"/>
          </a:p>
        </p:txBody>
      </p:sp>
      <p:sp>
        <p:nvSpPr>
          <p:cNvPr id="9" name="矩形 8"/>
          <p:cNvSpPr/>
          <p:nvPr/>
        </p:nvSpPr>
        <p:spPr>
          <a:xfrm>
            <a:off x="6050014" y="5379777"/>
            <a:ext cx="3129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[</a:t>
            </a:r>
            <a:endParaRPr lang="zh-TW" altLang="en-US" sz="3600" dirty="0"/>
          </a:p>
        </p:txBody>
      </p:sp>
      <p:sp>
        <p:nvSpPr>
          <p:cNvPr id="10" name="矩形 9"/>
          <p:cNvSpPr/>
          <p:nvPr/>
        </p:nvSpPr>
        <p:spPr>
          <a:xfrm rot="10800000">
            <a:off x="10960950" y="5506319"/>
            <a:ext cx="3129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[</a:t>
            </a:r>
            <a:endParaRPr lang="zh-TW" altLang="en-US" sz="3600" dirty="0"/>
          </a:p>
        </p:txBody>
      </p:sp>
      <p:sp>
        <p:nvSpPr>
          <p:cNvPr id="11" name="矩形 10"/>
          <p:cNvSpPr/>
          <p:nvPr/>
        </p:nvSpPr>
        <p:spPr>
          <a:xfrm rot="10800000">
            <a:off x="11154860" y="5905417"/>
            <a:ext cx="3417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[</a:t>
            </a:r>
            <a:endParaRPr lang="zh-TW" altLang="en-US" sz="4400" dirty="0"/>
          </a:p>
        </p:txBody>
      </p:sp>
      <p:sp>
        <p:nvSpPr>
          <p:cNvPr id="12" name="矩形 11"/>
          <p:cNvSpPr/>
          <p:nvPr/>
        </p:nvSpPr>
        <p:spPr>
          <a:xfrm>
            <a:off x="6079608" y="5878322"/>
            <a:ext cx="3129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[</a:t>
            </a:r>
            <a:endParaRPr lang="zh-TW" altLang="en-US" sz="3600" dirty="0"/>
          </a:p>
        </p:txBody>
      </p:sp>
      <p:sp>
        <p:nvSpPr>
          <p:cNvPr id="13" name="矩形 12"/>
          <p:cNvSpPr/>
          <p:nvPr/>
        </p:nvSpPr>
        <p:spPr>
          <a:xfrm rot="10800000">
            <a:off x="10965120" y="5955510"/>
            <a:ext cx="3129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[</a:t>
            </a:r>
            <a:endParaRPr lang="zh-TW" altLang="en-US" sz="3600" dirty="0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2499153E-6027-A2C5-B9DB-2BD9342A81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4274" y="4168129"/>
          <a:ext cx="46766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446">
                  <a:extLst>
                    <a:ext uri="{9D8B030D-6E8A-4147-A177-3AD203B41FA5}">
                      <a16:colId xmlns:a16="http://schemas.microsoft.com/office/drawing/2014/main" val="2873976300"/>
                    </a:ext>
                  </a:extLst>
                </a:gridCol>
                <a:gridCol w="779446">
                  <a:extLst>
                    <a:ext uri="{9D8B030D-6E8A-4147-A177-3AD203B41FA5}">
                      <a16:colId xmlns:a16="http://schemas.microsoft.com/office/drawing/2014/main" val="1366647540"/>
                    </a:ext>
                  </a:extLst>
                </a:gridCol>
                <a:gridCol w="779446">
                  <a:extLst>
                    <a:ext uri="{9D8B030D-6E8A-4147-A177-3AD203B41FA5}">
                      <a16:colId xmlns:a16="http://schemas.microsoft.com/office/drawing/2014/main" val="2315354333"/>
                    </a:ext>
                  </a:extLst>
                </a:gridCol>
                <a:gridCol w="779446">
                  <a:extLst>
                    <a:ext uri="{9D8B030D-6E8A-4147-A177-3AD203B41FA5}">
                      <a16:colId xmlns:a16="http://schemas.microsoft.com/office/drawing/2014/main" val="2155200952"/>
                    </a:ext>
                  </a:extLst>
                </a:gridCol>
                <a:gridCol w="779446">
                  <a:extLst>
                    <a:ext uri="{9D8B030D-6E8A-4147-A177-3AD203B41FA5}">
                      <a16:colId xmlns:a16="http://schemas.microsoft.com/office/drawing/2014/main" val="2409273387"/>
                    </a:ext>
                  </a:extLst>
                </a:gridCol>
                <a:gridCol w="779446">
                  <a:extLst>
                    <a:ext uri="{9D8B030D-6E8A-4147-A177-3AD203B41FA5}">
                      <a16:colId xmlns:a16="http://schemas.microsoft.com/office/drawing/2014/main" val="29280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float32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float32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..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..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186815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E2B9F44F-84FC-47DB-EFE2-4BBBE810BE6E}"/>
              </a:ext>
            </a:extLst>
          </p:cNvPr>
          <p:cNvSpPr/>
          <p:nvPr/>
        </p:nvSpPr>
        <p:spPr>
          <a:xfrm>
            <a:off x="6050014" y="4015749"/>
            <a:ext cx="3129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[</a:t>
            </a:r>
            <a:endParaRPr lang="zh-TW" altLang="en-US" sz="36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7D147A3-C1C1-692E-2A4E-9DD5B3A6442A}"/>
              </a:ext>
            </a:extLst>
          </p:cNvPr>
          <p:cNvSpPr/>
          <p:nvPr/>
        </p:nvSpPr>
        <p:spPr>
          <a:xfrm rot="10800000">
            <a:off x="10882304" y="4030383"/>
            <a:ext cx="3129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[</a:t>
            </a:r>
            <a:endParaRPr lang="zh-TW" altLang="en-US" sz="3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25D803C-2654-0094-223E-D270EB3DFE8D}"/>
              </a:ext>
            </a:extLst>
          </p:cNvPr>
          <p:cNvSpPr txBox="1"/>
          <p:nvPr/>
        </p:nvSpPr>
        <p:spPr>
          <a:xfrm>
            <a:off x="6044979" y="3657717"/>
            <a:ext cx="176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data</a:t>
            </a:r>
            <a:r>
              <a:rPr lang="zh-TW" altLang="en-US" dirty="0"/>
              <a:t>單聲道</a:t>
            </a:r>
            <a:r>
              <a:rPr lang="en-US" altLang="zh-TW" dirty="0"/>
              <a:t>(n,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469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音訊</a:t>
            </a:r>
            <a:r>
              <a:rPr lang="zh-TW" altLang="en-US" sz="4400" dirty="0"/>
              <a:t>中的</a:t>
            </a:r>
            <a:r>
              <a:rPr lang="zh-TW" altLang="en-US" sz="4400" dirty="0" smtClean="0"/>
              <a:t>雜訊</a:t>
            </a:r>
            <a:r>
              <a:rPr lang="en-US" altLang="zh-TW" sz="4400" dirty="0" smtClean="0"/>
              <a:t>(</a:t>
            </a:r>
            <a:r>
              <a:rPr lang="zh-TW" altLang="en-US" sz="4400" dirty="0" smtClean="0"/>
              <a:t>噪音</a:t>
            </a:r>
            <a:r>
              <a:rPr lang="en-US" altLang="zh-TW" sz="4400" dirty="0" smtClean="0"/>
              <a:t>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音訊中的雜訊</a:t>
            </a:r>
            <a:r>
              <a:rPr lang="en-US" altLang="zh-TW" dirty="0" smtClean="0"/>
              <a:t>(</a:t>
            </a:r>
            <a:r>
              <a:rPr lang="zh-TW" altLang="en-US" dirty="0" smtClean="0"/>
              <a:t>噪音</a:t>
            </a:r>
            <a:r>
              <a:rPr lang="en-US" altLang="zh-TW" dirty="0" smtClean="0"/>
              <a:t>)</a:t>
            </a:r>
            <a:r>
              <a:rPr lang="zh-TW" altLang="en-US" dirty="0" smtClean="0"/>
              <a:t>雖</a:t>
            </a:r>
            <a:r>
              <a:rPr lang="zh-TW" altLang="en-US" dirty="0"/>
              <a:t>作為一個</a:t>
            </a:r>
            <a:r>
              <a:rPr lang="zh-TW" altLang="en-US" dirty="0" smtClean="0"/>
              <a:t>隨機訊號</a:t>
            </a:r>
            <a:r>
              <a:rPr lang="zh-TW" altLang="en-US" dirty="0"/>
              <a:t>，仍然具有統計學上</a:t>
            </a:r>
            <a:r>
              <a:rPr lang="zh-TW" altLang="en-US" dirty="0" smtClean="0"/>
              <a:t>的</a:t>
            </a:r>
            <a:r>
              <a:rPr lang="zh-TW" altLang="en-US" dirty="0"/>
              <a:t>特徵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r>
              <a:rPr lang="zh-TW" altLang="en-US" dirty="0" smtClean="0"/>
              <a:t>頻譜圖上的波型和能量分布即是</a:t>
            </a:r>
            <a:r>
              <a:rPr lang="zh-TW" altLang="en-US" dirty="0"/>
              <a:t>雜訊</a:t>
            </a:r>
            <a:r>
              <a:rPr lang="zh-TW" altLang="en-US" dirty="0" smtClean="0"/>
              <a:t>的特徵之</a:t>
            </a:r>
            <a:r>
              <a:rPr lang="zh-TW" altLang="en-US" dirty="0"/>
              <a:t>一</a:t>
            </a:r>
            <a:r>
              <a:rPr lang="zh-TW" altLang="en-US" dirty="0" smtClean="0"/>
              <a:t>，我們可以透過</a:t>
            </a:r>
            <a:r>
              <a:rPr lang="zh-TW" altLang="en-US" dirty="0"/>
              <a:t>它來區分不同類型</a:t>
            </a:r>
            <a:r>
              <a:rPr lang="zh-TW" altLang="en-US" dirty="0" smtClean="0"/>
              <a:t>的</a:t>
            </a:r>
            <a:r>
              <a:rPr lang="zh-TW" altLang="en-US" dirty="0"/>
              <a:t>雜訊</a:t>
            </a:r>
            <a:endParaRPr lang="en-US" altLang="zh-TW" dirty="0" smtClean="0"/>
          </a:p>
          <a:p>
            <a:r>
              <a:rPr lang="zh-TW" altLang="en-US" dirty="0" smtClean="0"/>
              <a:t>不同的雜訊可能會需要不同的處理方式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疊加在時域上的噪音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高頻</a:t>
            </a:r>
            <a:r>
              <a:rPr lang="zh-TW" altLang="en-US" dirty="0"/>
              <a:t>與低頻</a:t>
            </a:r>
            <a:r>
              <a:rPr lang="zh-TW" altLang="en-US" dirty="0" smtClean="0"/>
              <a:t>噪音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穩定</a:t>
            </a:r>
            <a:r>
              <a:rPr lang="en-US" altLang="zh-TW" dirty="0" smtClean="0"/>
              <a:t>/</a:t>
            </a:r>
            <a:r>
              <a:rPr lang="zh-TW" altLang="en-US" dirty="0" smtClean="0"/>
              <a:t>不穩定噪音</a:t>
            </a:r>
            <a:endParaRPr lang="en-US" altLang="zh-TW" dirty="0" smtClean="0"/>
          </a:p>
          <a:p>
            <a:pPr lvl="1"/>
            <a:r>
              <a:rPr lang="zh-TW" altLang="en-US" dirty="0"/>
              <a:t>疊加在頻域上的</a:t>
            </a:r>
            <a:r>
              <a:rPr lang="zh-TW" altLang="en-US" dirty="0" smtClean="0"/>
              <a:t>噪音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混疊卷積噪音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2"/>
            <a:endParaRPr lang="en-US" altLang="zh-TW" dirty="0" smtClean="0"/>
          </a:p>
          <a:p>
            <a:pPr marL="365760" lvl="1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563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Scipy</a:t>
            </a:r>
            <a:r>
              <a:rPr lang="en-US" altLang="zh-TW" sz="4400" dirty="0" smtClean="0"/>
              <a:t> </a:t>
            </a:r>
            <a:r>
              <a:rPr lang="zh-TW" altLang="en-US" sz="4400" dirty="0" smtClean="0"/>
              <a:t>寫入音訊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寫入</a:t>
            </a:r>
            <a:r>
              <a:rPr lang="en-US" altLang="zh-TW" sz="3200" dirty="0" smtClean="0"/>
              <a:t>WAV</a:t>
            </a:r>
          </a:p>
          <a:p>
            <a:pPr lvl="1"/>
            <a:r>
              <a:rPr lang="en-US" altLang="zh-TW" sz="2800" dirty="0" err="1" smtClean="0"/>
              <a:t>scipy.io.wavfile.write</a:t>
            </a:r>
            <a:r>
              <a:rPr lang="en-US" altLang="zh-TW" sz="2800" dirty="0" smtClean="0"/>
              <a:t>(filename</a:t>
            </a:r>
            <a:r>
              <a:rPr lang="en-US" altLang="zh-TW" sz="2800" dirty="0"/>
              <a:t>, rate, data</a:t>
            </a:r>
            <a:r>
              <a:rPr lang="en-US" altLang="zh-TW" sz="2800" dirty="0" smtClean="0"/>
              <a:t>)</a:t>
            </a:r>
          </a:p>
          <a:p>
            <a:pPr lvl="2"/>
            <a:r>
              <a:rPr lang="en-US" altLang="zh-TW" sz="2400" dirty="0" smtClean="0"/>
              <a:t>filename</a:t>
            </a:r>
            <a:r>
              <a:rPr lang="zh-TW" altLang="en-US" sz="2400" dirty="0" smtClean="0"/>
              <a:t>為要寫入的檔案名稱</a:t>
            </a:r>
            <a:endParaRPr lang="en-US" altLang="zh-TW" sz="2400" dirty="0" smtClean="0"/>
          </a:p>
          <a:p>
            <a:pPr lvl="2"/>
            <a:r>
              <a:rPr lang="en-US" altLang="zh-TW" sz="2400" dirty="0"/>
              <a:t>r</a:t>
            </a:r>
            <a:r>
              <a:rPr lang="en-US" altLang="zh-TW" sz="2400" dirty="0" smtClean="0"/>
              <a:t>ate</a:t>
            </a:r>
            <a:r>
              <a:rPr lang="zh-TW" altLang="en-US" sz="2400" dirty="0" smtClean="0"/>
              <a:t>為音訊的</a:t>
            </a:r>
            <a:r>
              <a:rPr lang="en-US" altLang="zh-TW" sz="2400" dirty="0" err="1" smtClean="0"/>
              <a:t>samplerate</a:t>
            </a:r>
            <a:endParaRPr lang="en-US" altLang="zh-TW" sz="2400" dirty="0" smtClean="0"/>
          </a:p>
          <a:p>
            <a:pPr lvl="2"/>
            <a:r>
              <a:rPr lang="en-US" altLang="zh-TW" sz="2400" dirty="0"/>
              <a:t>d</a:t>
            </a:r>
            <a:r>
              <a:rPr lang="en-US" altLang="zh-TW" sz="2400" dirty="0" smtClean="0"/>
              <a:t>ata</a:t>
            </a:r>
            <a:r>
              <a:rPr lang="zh-TW" altLang="en-US" sz="2400" dirty="0" smtClean="0"/>
              <a:t>為音訊資料</a:t>
            </a:r>
            <a:endParaRPr lang="en-US" altLang="zh-TW" sz="2400" dirty="0" smtClean="0"/>
          </a:p>
          <a:p>
            <a:pPr lvl="3"/>
            <a:r>
              <a:rPr lang="zh-TW" altLang="en-US" sz="2200" dirty="0" smtClean="0"/>
              <a:t>資料格式為</a:t>
            </a:r>
            <a:r>
              <a:rPr lang="en-US" altLang="zh-TW" sz="2200" dirty="0" err="1" smtClean="0"/>
              <a:t>numpy</a:t>
            </a:r>
            <a:r>
              <a:rPr lang="en-US" altLang="zh-TW" sz="2200" dirty="0" smtClean="0"/>
              <a:t> </a:t>
            </a:r>
            <a:r>
              <a:rPr lang="en-US" altLang="zh-TW" sz="2200" dirty="0" err="1" smtClean="0"/>
              <a:t>ndarray</a:t>
            </a:r>
            <a:r>
              <a:rPr lang="en-US" altLang="zh-TW" sz="2200" dirty="0" smtClean="0"/>
              <a:t>(1D/2D)</a:t>
            </a:r>
            <a:endParaRPr lang="en-US" altLang="zh-TW" sz="2200" dirty="0"/>
          </a:p>
          <a:p>
            <a:pPr lvl="3"/>
            <a:r>
              <a:rPr lang="en-US" altLang="zh-TW" sz="2200" dirty="0" smtClean="0"/>
              <a:t>array</a:t>
            </a:r>
            <a:r>
              <a:rPr lang="zh-TW" altLang="en-US" sz="2200" dirty="0" smtClean="0"/>
              <a:t>元素的資料型態可為</a:t>
            </a:r>
            <a:r>
              <a:rPr lang="en-US" altLang="zh-TW" sz="2200" dirty="0" smtClean="0"/>
              <a:t>float32</a:t>
            </a:r>
            <a:r>
              <a:rPr lang="zh-TW" altLang="en-US" sz="2200" dirty="0" smtClean="0"/>
              <a:t>、</a:t>
            </a:r>
            <a:r>
              <a:rPr lang="en-US" altLang="zh-TW" sz="2200" dirty="0" smtClean="0"/>
              <a:t>int16</a:t>
            </a:r>
            <a:r>
              <a:rPr lang="zh-TW" altLang="en-US" sz="2200" dirty="0" smtClean="0"/>
              <a:t>、</a:t>
            </a:r>
            <a:r>
              <a:rPr lang="en-US" altLang="zh-TW" sz="2200" dirty="0" smtClean="0"/>
              <a:t>int32</a:t>
            </a:r>
            <a:r>
              <a:rPr lang="zh-TW" altLang="en-US" sz="2200" dirty="0" smtClean="0"/>
              <a:t>、</a:t>
            </a:r>
            <a:r>
              <a:rPr lang="en-US" altLang="zh-TW" sz="2200" dirty="0" smtClean="0"/>
              <a:t>unit8</a:t>
            </a:r>
            <a:r>
              <a:rPr lang="zh-TW" altLang="en-US" sz="2200" dirty="0" smtClean="0"/>
              <a:t>等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18419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濾波器降噪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讀取音訊</a:t>
            </a:r>
            <a:endParaRPr lang="en-US" altLang="zh-TW" dirty="0" smtClean="0"/>
          </a:p>
          <a:p>
            <a:pPr lvl="1"/>
            <a:r>
              <a:rPr lang="pt-BR" altLang="zh-TW" dirty="0" smtClean="0"/>
              <a:t>y,</a:t>
            </a:r>
            <a:r>
              <a:rPr lang="zh-TW" altLang="en-US" dirty="0" smtClean="0"/>
              <a:t> </a:t>
            </a:r>
            <a:r>
              <a:rPr lang="pt-BR" altLang="zh-TW" dirty="0" smtClean="0"/>
              <a:t>sr </a:t>
            </a:r>
            <a:r>
              <a:rPr lang="pt-BR" altLang="zh-TW" dirty="0"/>
              <a:t>= </a:t>
            </a:r>
            <a:r>
              <a:rPr lang="pt-BR" altLang="zh-TW" dirty="0" smtClean="0"/>
              <a:t>librosa.load(filename, </a:t>
            </a:r>
            <a:r>
              <a:rPr lang="pt-BR" altLang="zh-TW" dirty="0"/>
              <a:t>mono=True, </a:t>
            </a:r>
            <a:r>
              <a:rPr lang="pt-BR" altLang="zh-TW" dirty="0" smtClean="0"/>
              <a:t>sr=sr)</a:t>
            </a:r>
          </a:p>
          <a:p>
            <a:r>
              <a:rPr lang="zh-TW" altLang="en-US" dirty="0" smtClean="0"/>
              <a:t>將音訊切成</a:t>
            </a:r>
            <a:r>
              <a:rPr lang="en-US" altLang="zh-TW" dirty="0" smtClean="0"/>
              <a:t>frame</a:t>
            </a:r>
            <a:r>
              <a:rPr lang="zh-TW" altLang="en-US" dirty="0" smtClean="0"/>
              <a:t>並做傅立葉轉換</a:t>
            </a:r>
            <a:endParaRPr lang="en-US" altLang="zh-TW" dirty="0" smtClean="0"/>
          </a:p>
          <a:p>
            <a:pPr lvl="1"/>
            <a:r>
              <a:rPr lang="en-US" altLang="zh-TW" dirty="0" err="1"/>
              <a:t>dataFFT</a:t>
            </a:r>
            <a:r>
              <a:rPr lang="en-US" altLang="zh-TW" dirty="0"/>
              <a:t> = </a:t>
            </a:r>
            <a:r>
              <a:rPr lang="en-US" altLang="zh-TW" dirty="0" err="1"/>
              <a:t>librosa.stft</a:t>
            </a:r>
            <a:r>
              <a:rPr lang="en-US" altLang="zh-TW" dirty="0"/>
              <a:t>(data, </a:t>
            </a:r>
            <a:r>
              <a:rPr lang="en-US" altLang="zh-TW" dirty="0" err="1" smtClean="0"/>
              <a:t>n_fft</a:t>
            </a:r>
            <a:r>
              <a:rPr lang="en-US" altLang="zh-TW" dirty="0" smtClean="0"/>
              <a:t>=2048)</a:t>
            </a:r>
          </a:p>
          <a:p>
            <a:r>
              <a:rPr lang="zh-TW" altLang="en-US" dirty="0" smtClean="0"/>
              <a:t>制定一個濾波器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高通濾波器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低通濾波器</a:t>
            </a:r>
            <a:endParaRPr lang="en-US" altLang="zh-TW" dirty="0" smtClean="0"/>
          </a:p>
          <a:p>
            <a:r>
              <a:rPr lang="zh-TW" altLang="en-US" dirty="0" smtClean="0"/>
              <a:t>將訊號通過濾波器做降噪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834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Scipy.signal</a:t>
            </a:r>
            <a:r>
              <a:rPr lang="zh-TW" altLang="en-US" sz="4400" dirty="0" smtClean="0"/>
              <a:t>模組制定濾波器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b, a = </a:t>
            </a:r>
            <a:r>
              <a:rPr lang="en-US" altLang="zh-TW" dirty="0" err="1" smtClean="0"/>
              <a:t>signal.butter</a:t>
            </a:r>
            <a:r>
              <a:rPr lang="en-US" altLang="zh-TW" dirty="0" smtClean="0"/>
              <a:t>(N</a:t>
            </a:r>
            <a:r>
              <a:rPr lang="en-US" altLang="zh-TW" dirty="0"/>
              <a:t>, </a:t>
            </a:r>
            <a:r>
              <a:rPr lang="en-US" altLang="zh-TW" dirty="0" err="1"/>
              <a:t>Wn</a:t>
            </a:r>
            <a:r>
              <a:rPr lang="en-US" altLang="zh-TW" dirty="0"/>
              <a:t>, </a:t>
            </a:r>
            <a:r>
              <a:rPr lang="en-US" altLang="zh-TW" dirty="0" err="1"/>
              <a:t>btype</a:t>
            </a:r>
            <a:r>
              <a:rPr lang="en-US" altLang="zh-TW" dirty="0"/>
              <a:t>='low', </a:t>
            </a:r>
            <a:r>
              <a:rPr lang="en-US" altLang="zh-TW" dirty="0" smtClean="0"/>
              <a:t>analog=False)</a:t>
            </a:r>
          </a:p>
          <a:p>
            <a:pPr lvl="1"/>
            <a:r>
              <a:rPr lang="en-US" altLang="zh-TW" dirty="0"/>
              <a:t>N</a:t>
            </a:r>
            <a:r>
              <a:rPr lang="zh-TW" altLang="en-US" dirty="0"/>
              <a:t>：濾波器的階</a:t>
            </a:r>
            <a:r>
              <a:rPr lang="zh-TW" altLang="en-US" dirty="0" smtClean="0"/>
              <a:t>數，越高階會讓頻率衰減越快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Wn</a:t>
            </a:r>
            <a:r>
              <a:rPr lang="zh-TW" altLang="en-US" dirty="0" smtClean="0"/>
              <a:t>：臨界頻率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對於</a:t>
            </a:r>
            <a:r>
              <a:rPr lang="zh-TW" altLang="en-US" dirty="0"/>
              <a:t>低通和高通濾波器，</a:t>
            </a:r>
            <a:r>
              <a:rPr lang="en-US" altLang="zh-TW" dirty="0" err="1"/>
              <a:t>Wn</a:t>
            </a:r>
            <a:r>
              <a:rPr lang="en-US" altLang="zh-TW" dirty="0"/>
              <a:t> </a:t>
            </a:r>
            <a:r>
              <a:rPr lang="zh-TW" altLang="en-US" dirty="0"/>
              <a:t>是</a:t>
            </a:r>
            <a:r>
              <a:rPr lang="zh-TW" altLang="en-US" dirty="0" smtClean="0"/>
              <a:t>一個頻率值</a:t>
            </a:r>
            <a:endParaRPr lang="en-US" altLang="zh-TW" dirty="0" smtClean="0"/>
          </a:p>
          <a:p>
            <a:pPr lvl="2"/>
            <a:r>
              <a:rPr lang="zh-TW" altLang="en-US" dirty="0"/>
              <a:t>對於帶</a:t>
            </a:r>
            <a:r>
              <a:rPr lang="zh-TW" altLang="en-US" dirty="0" smtClean="0"/>
              <a:t>通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bandpass</a:t>
            </a:r>
            <a:r>
              <a:rPr lang="en-US" altLang="zh-TW" dirty="0" smtClean="0"/>
              <a:t>)</a:t>
            </a:r>
            <a:r>
              <a:rPr lang="zh-TW" altLang="en-US" dirty="0" smtClean="0"/>
              <a:t>和</a:t>
            </a:r>
            <a:r>
              <a:rPr lang="zh-TW" altLang="en-US" dirty="0"/>
              <a:t>帶</a:t>
            </a:r>
            <a:r>
              <a:rPr lang="zh-TW" altLang="en-US" dirty="0" smtClean="0"/>
              <a:t>阻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bandstop</a:t>
            </a:r>
            <a:r>
              <a:rPr lang="en-US" altLang="zh-TW" dirty="0" smtClean="0"/>
              <a:t>)</a:t>
            </a:r>
            <a:r>
              <a:rPr lang="zh-TW" altLang="en-US" dirty="0" smtClean="0"/>
              <a:t>濾波器</a:t>
            </a:r>
            <a:r>
              <a:rPr lang="zh-TW" altLang="en-US" dirty="0"/>
              <a:t>，</a:t>
            </a:r>
            <a:r>
              <a:rPr lang="en-US" altLang="zh-TW" dirty="0" err="1"/>
              <a:t>Wn</a:t>
            </a:r>
            <a:r>
              <a:rPr lang="en-US" altLang="zh-TW" dirty="0"/>
              <a:t> </a:t>
            </a:r>
            <a:r>
              <a:rPr lang="zh-TW" altLang="en-US" dirty="0"/>
              <a:t>是一個長度為 </a:t>
            </a:r>
            <a:r>
              <a:rPr lang="en-US" altLang="zh-TW" dirty="0"/>
              <a:t>2 </a:t>
            </a:r>
            <a:r>
              <a:rPr lang="zh-TW" altLang="en-US" dirty="0"/>
              <a:t>的序列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Btype</a:t>
            </a:r>
            <a:r>
              <a:rPr lang="zh-TW" altLang="en-US" dirty="0"/>
              <a:t>：濾波器的類型</a:t>
            </a:r>
            <a:r>
              <a:rPr lang="en-US" altLang="zh-TW" dirty="0" smtClean="0"/>
              <a:t>{‘</a:t>
            </a:r>
            <a:r>
              <a:rPr lang="en-US" altLang="zh-TW" dirty="0" err="1" smtClean="0"/>
              <a:t>lowpass</a:t>
            </a:r>
            <a:r>
              <a:rPr lang="en-US" altLang="zh-TW" dirty="0" smtClean="0"/>
              <a:t>’</a:t>
            </a:r>
            <a:r>
              <a:rPr lang="zh-TW" altLang="en-US" dirty="0" smtClean="0"/>
              <a:t>，</a:t>
            </a:r>
            <a:r>
              <a:rPr lang="en-US" altLang="zh-TW" dirty="0" smtClean="0"/>
              <a:t>’</a:t>
            </a:r>
            <a:r>
              <a:rPr lang="en-US" altLang="zh-TW" dirty="0" err="1" smtClean="0"/>
              <a:t>highpass</a:t>
            </a:r>
            <a:r>
              <a:rPr lang="en-US" altLang="zh-TW" dirty="0" smtClean="0"/>
              <a:t>’</a:t>
            </a:r>
            <a:r>
              <a:rPr lang="zh-TW" altLang="en-US" dirty="0" smtClean="0"/>
              <a:t>，</a:t>
            </a:r>
            <a:r>
              <a:rPr lang="en-US" altLang="zh-TW" dirty="0" smtClean="0"/>
              <a:t>’</a:t>
            </a:r>
            <a:r>
              <a:rPr lang="en-US" altLang="zh-TW" dirty="0" err="1" smtClean="0"/>
              <a:t>bandpass</a:t>
            </a:r>
            <a:r>
              <a:rPr lang="en-US" altLang="zh-TW" dirty="0" smtClean="0"/>
              <a:t>’</a:t>
            </a:r>
            <a:r>
              <a:rPr lang="zh-TW" altLang="en-US" dirty="0" smtClean="0"/>
              <a:t>，</a:t>
            </a:r>
            <a:r>
              <a:rPr lang="en-US" altLang="zh-TW" dirty="0" smtClean="0"/>
              <a:t>’</a:t>
            </a:r>
            <a:r>
              <a:rPr lang="en-US" altLang="zh-TW" dirty="0" err="1" smtClean="0"/>
              <a:t>bandstop</a:t>
            </a:r>
            <a:r>
              <a:rPr lang="en-US" altLang="zh-TW" dirty="0" smtClean="0"/>
              <a:t>’}</a:t>
            </a:r>
          </a:p>
          <a:p>
            <a:pPr lvl="1"/>
            <a:r>
              <a:rPr lang="en-US" altLang="zh-TW" dirty="0"/>
              <a:t>analog</a:t>
            </a:r>
            <a:r>
              <a:rPr lang="zh-TW" altLang="en-US" dirty="0"/>
              <a:t>：如果為</a:t>
            </a:r>
            <a:r>
              <a:rPr lang="en-US" altLang="zh-TW" dirty="0"/>
              <a:t>True</a:t>
            </a:r>
            <a:r>
              <a:rPr lang="zh-TW" altLang="en-US" dirty="0"/>
              <a:t>，則返回模擬濾波器，否則返回數字</a:t>
            </a:r>
            <a:r>
              <a:rPr lang="zh-TW" altLang="en-US" dirty="0" smtClean="0"/>
              <a:t>濾波器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/>
              <a:t>回</a:t>
            </a:r>
            <a:r>
              <a:rPr lang="zh-TW" altLang="en-US" dirty="0" smtClean="0"/>
              <a:t>傳兩個值為濾波器的參數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474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Scipy.signal</a:t>
            </a:r>
            <a:r>
              <a:rPr lang="zh-TW" altLang="en-US" sz="4400" dirty="0"/>
              <a:t>模組制定濾波器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低</a:t>
            </a:r>
            <a:r>
              <a:rPr lang="zh-TW" altLang="en-US" dirty="0" smtClean="0"/>
              <a:t>通濾波器</a:t>
            </a:r>
            <a:endParaRPr lang="en-US" altLang="zh-TW" dirty="0" smtClean="0"/>
          </a:p>
          <a:p>
            <a:pPr lvl="1"/>
            <a:r>
              <a:rPr lang="en-US" altLang="zh-TW" dirty="0"/>
              <a:t>b, a = </a:t>
            </a:r>
            <a:r>
              <a:rPr lang="en-US" altLang="zh-TW" dirty="0" err="1"/>
              <a:t>signal.butter</a:t>
            </a:r>
            <a:r>
              <a:rPr lang="en-US" altLang="zh-TW" dirty="0"/>
              <a:t>(4, </a:t>
            </a:r>
            <a:r>
              <a:rPr lang="en-US" altLang="zh-TW" dirty="0" smtClean="0"/>
              <a:t>1000, </a:t>
            </a:r>
            <a:r>
              <a:rPr lang="en-US" altLang="zh-TW" dirty="0" err="1"/>
              <a:t>btype</a:t>
            </a:r>
            <a:r>
              <a:rPr lang="en-US" altLang="zh-TW" dirty="0"/>
              <a:t>='</a:t>
            </a:r>
            <a:r>
              <a:rPr lang="en-US" altLang="zh-TW" dirty="0" err="1"/>
              <a:t>lowpass</a:t>
            </a:r>
            <a:r>
              <a:rPr lang="en-US" altLang="zh-TW" dirty="0"/>
              <a:t>', </a:t>
            </a:r>
            <a:r>
              <a:rPr lang="en-US" altLang="zh-TW" dirty="0" smtClean="0"/>
              <a:t>analog=False)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高通</a:t>
            </a:r>
            <a:r>
              <a:rPr lang="zh-TW" altLang="en-US" dirty="0"/>
              <a:t>濾波器</a:t>
            </a:r>
            <a:endParaRPr lang="en-US" altLang="zh-TW" dirty="0"/>
          </a:p>
          <a:p>
            <a:pPr lvl="1"/>
            <a:r>
              <a:rPr lang="en-US" altLang="zh-TW" dirty="0"/>
              <a:t>b, a = </a:t>
            </a:r>
            <a:r>
              <a:rPr lang="en-US" altLang="zh-TW" dirty="0" err="1"/>
              <a:t>signal.butter</a:t>
            </a:r>
            <a:r>
              <a:rPr lang="en-US" altLang="zh-TW" dirty="0"/>
              <a:t>(4, 3</a:t>
            </a:r>
            <a:r>
              <a:rPr lang="en-US" altLang="zh-TW" dirty="0" smtClean="0"/>
              <a:t>000, </a:t>
            </a:r>
            <a:r>
              <a:rPr lang="en-US" altLang="zh-TW" dirty="0" err="1"/>
              <a:t>btype</a:t>
            </a:r>
            <a:r>
              <a:rPr lang="en-US" altLang="zh-TW" dirty="0"/>
              <a:t>=</a:t>
            </a:r>
            <a:r>
              <a:rPr lang="en-US" altLang="zh-TW" dirty="0" smtClean="0"/>
              <a:t>'</a:t>
            </a:r>
            <a:r>
              <a:rPr lang="en-US" altLang="zh-TW" dirty="0" err="1"/>
              <a:t>high</a:t>
            </a:r>
            <a:r>
              <a:rPr lang="en-US" altLang="zh-TW" dirty="0" err="1" smtClean="0"/>
              <a:t>pass</a:t>
            </a:r>
            <a:r>
              <a:rPr lang="en-US" altLang="zh-TW" dirty="0"/>
              <a:t>', analog=False)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201" y="2472393"/>
            <a:ext cx="3442733" cy="269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2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Scipy.signal</a:t>
            </a:r>
            <a:r>
              <a:rPr lang="zh-TW" altLang="en-US" sz="4400" dirty="0" smtClean="0"/>
              <a:t> 濾波函數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 smtClean="0"/>
              <a:t>scipy.signal.filtfilt</a:t>
            </a:r>
            <a:r>
              <a:rPr lang="en-US" altLang="zh-TW" sz="3200" dirty="0" smtClean="0"/>
              <a:t>(b, a, data)</a:t>
            </a:r>
          </a:p>
          <a:p>
            <a:pPr lvl="1"/>
            <a:r>
              <a:rPr lang="zh-TW" altLang="en-US" sz="2800" dirty="0" smtClean="0"/>
              <a:t>輸入濾波器參數</a:t>
            </a:r>
            <a:r>
              <a:rPr lang="en-US" altLang="zh-TW" sz="2800" dirty="0" smtClean="0"/>
              <a:t>b</a:t>
            </a:r>
            <a:r>
              <a:rPr lang="zh-TW" altLang="en-US" sz="2800" dirty="0" smtClean="0"/>
              <a:t>和</a:t>
            </a:r>
            <a:r>
              <a:rPr lang="en-US" altLang="zh-TW" sz="2800" dirty="0" smtClean="0"/>
              <a:t>a</a:t>
            </a:r>
          </a:p>
          <a:p>
            <a:pPr lvl="1"/>
            <a:r>
              <a:rPr lang="en-US" altLang="zh-TW" sz="2800" dirty="0"/>
              <a:t>d</a:t>
            </a:r>
            <a:r>
              <a:rPr lang="en-US" altLang="zh-TW" sz="2800" dirty="0" smtClean="0"/>
              <a:t>ata</a:t>
            </a:r>
            <a:r>
              <a:rPr lang="zh-TW" altLang="en-US" sz="2800" dirty="0" smtClean="0"/>
              <a:t>為輸入帶有噪音的音訊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輸出經過濾波器降噪後的音訊</a:t>
            </a:r>
            <a:endParaRPr lang="en-US" altLang="zh-TW" sz="2800" dirty="0" smtClean="0"/>
          </a:p>
          <a:p>
            <a:pPr lvl="1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005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譜減法實作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根據語音訊號前幾個</a:t>
            </a:r>
            <a:r>
              <a:rPr lang="en-US" altLang="zh-TW" dirty="0"/>
              <a:t>frame</a:t>
            </a:r>
            <a:r>
              <a:rPr lang="zh-TW" altLang="en-US" dirty="0"/>
              <a:t>計算平均噪音譜作為</a:t>
            </a:r>
            <a:r>
              <a:rPr lang="zh-TW" altLang="en-US" dirty="0">
                <a:solidFill>
                  <a:srgbClr val="C00000"/>
                </a:solidFill>
              </a:rPr>
              <a:t>估計噪音</a:t>
            </a:r>
            <a:r>
              <a:rPr lang="zh-TW" altLang="en-US" dirty="0" smtClean="0">
                <a:solidFill>
                  <a:srgbClr val="C00000"/>
                </a:solidFill>
              </a:rPr>
              <a:t>譜</a:t>
            </a:r>
            <a:endParaRPr lang="en-US" altLang="zh-TW" dirty="0"/>
          </a:p>
          <a:p>
            <a:r>
              <a:rPr lang="zh-TW" altLang="en-US" dirty="0" smtClean="0"/>
              <a:t>對</a:t>
            </a:r>
            <a:r>
              <a:rPr lang="zh-TW" altLang="en-US" dirty="0"/>
              <a:t>語音進行切分</a:t>
            </a:r>
            <a:r>
              <a:rPr lang="en-US" altLang="zh-TW" dirty="0"/>
              <a:t>frame</a:t>
            </a:r>
            <a:r>
              <a:rPr lang="zh-TW" altLang="en-US" dirty="0"/>
              <a:t>，對每一個</a:t>
            </a:r>
            <a:r>
              <a:rPr lang="en-US" altLang="zh-TW" dirty="0"/>
              <a:t>frame</a:t>
            </a:r>
            <a:r>
              <a:rPr lang="zh-TW" altLang="en-US" dirty="0"/>
              <a:t>都做傅立葉轉換</a:t>
            </a:r>
            <a:endParaRPr lang="en-US" altLang="zh-TW" dirty="0"/>
          </a:p>
          <a:p>
            <a:r>
              <a:rPr lang="zh-TW" altLang="en-US" dirty="0"/>
              <a:t>使用</a:t>
            </a:r>
            <a:r>
              <a:rPr lang="zh-TW" altLang="en-US" dirty="0">
                <a:solidFill>
                  <a:srgbClr val="C00000"/>
                </a:solidFill>
              </a:rPr>
              <a:t>帶噪的訊號譜減去估計噪音譜</a:t>
            </a:r>
          </a:p>
          <a:p>
            <a:r>
              <a:rPr lang="zh-TW" altLang="en-US" dirty="0"/>
              <a:t>如果出現負值，將其設定為</a:t>
            </a:r>
            <a:r>
              <a:rPr lang="en-US" altLang="zh-TW" dirty="0"/>
              <a:t>0</a:t>
            </a:r>
          </a:p>
          <a:p>
            <a:r>
              <a:rPr lang="zh-TW" altLang="en-US" dirty="0"/>
              <a:t>對減去噪音譜後的訊號進行傅立葉反轉換得到時域訊號</a:t>
            </a:r>
          </a:p>
          <a:p>
            <a:r>
              <a:rPr lang="zh-TW" altLang="en-US" dirty="0"/>
              <a:t>根據</a:t>
            </a:r>
            <a:r>
              <a:rPr lang="en-US" altLang="zh-TW" dirty="0"/>
              <a:t>frame</a:t>
            </a:r>
            <a:r>
              <a:rPr lang="zh-TW" altLang="en-US" dirty="0"/>
              <a:t>的長度和</a:t>
            </a:r>
            <a:r>
              <a:rPr lang="en-US" altLang="zh-TW" dirty="0"/>
              <a:t>hop length</a:t>
            </a:r>
            <a:r>
              <a:rPr lang="zh-TW" altLang="en-US" dirty="0"/>
              <a:t>重組時域訊號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43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高頻與低頻噪音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高頻噪音通常指的是超過某個頻率以上的雜訊</a:t>
            </a:r>
            <a:endParaRPr lang="en-US" altLang="zh-TW" dirty="0" smtClean="0"/>
          </a:p>
          <a:p>
            <a:r>
              <a:rPr lang="zh-TW" altLang="en-US" dirty="0" smtClean="0"/>
              <a:t>低頻噪音</a:t>
            </a:r>
            <a:r>
              <a:rPr lang="zh-TW" altLang="en-US" dirty="0"/>
              <a:t>通常指的</a:t>
            </a:r>
            <a:r>
              <a:rPr lang="zh-TW" altLang="en-US" dirty="0" smtClean="0"/>
              <a:t>是低於某</a:t>
            </a:r>
            <a:r>
              <a:rPr lang="zh-TW" altLang="en-US" dirty="0"/>
              <a:t>個頻率以上的</a:t>
            </a:r>
            <a:r>
              <a:rPr lang="zh-TW" altLang="en-US" dirty="0" smtClean="0"/>
              <a:t>雜訊</a:t>
            </a:r>
            <a:endParaRPr lang="en-US" altLang="zh-TW" dirty="0" smtClean="0"/>
          </a:p>
          <a:p>
            <a:r>
              <a:rPr lang="zh-TW" altLang="en-US" dirty="0"/>
              <a:t>這兩種</a:t>
            </a:r>
            <a:r>
              <a:rPr lang="zh-TW" altLang="en-US" dirty="0" smtClean="0"/>
              <a:t>雜訊大部分不是人類關注的聲音</a:t>
            </a:r>
            <a:endParaRPr lang="en-US" altLang="zh-TW" dirty="0" smtClean="0"/>
          </a:p>
          <a:p>
            <a:r>
              <a:rPr lang="zh-TW" altLang="en-US" dirty="0" smtClean="0"/>
              <a:t>我們可以透過濾波器來濾除高頻或低頻雜訊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678" y="3886200"/>
            <a:ext cx="4658014" cy="276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1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1593852" y="1600200"/>
            <a:ext cx="9785349" cy="4572000"/>
          </a:xfrm>
        </p:spPr>
        <p:txBody>
          <a:bodyPr/>
          <a:lstStyle/>
          <a:p>
            <a:r>
              <a:rPr lang="zh-TW" altLang="en-US" dirty="0"/>
              <a:t>音訊波形</a:t>
            </a:r>
            <a:r>
              <a:rPr lang="en-US" altLang="zh-TW" dirty="0"/>
              <a:t>(</a:t>
            </a:r>
            <a:r>
              <a:rPr lang="zh-TW" altLang="en-US" dirty="0"/>
              <a:t>空間</a:t>
            </a:r>
            <a:r>
              <a:rPr lang="zh-TW" altLang="en-US" dirty="0" smtClean="0"/>
              <a:t>域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傅立葉</a:t>
            </a:r>
            <a:r>
              <a:rPr lang="zh-TW" altLang="en-US" dirty="0"/>
              <a:t>轉換後的頻譜</a:t>
            </a:r>
            <a:r>
              <a:rPr lang="en-US" altLang="zh-TW" dirty="0"/>
              <a:t>(</a:t>
            </a:r>
            <a:r>
              <a:rPr lang="zh-TW" altLang="en-US" dirty="0"/>
              <a:t>頻率域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在傅立葉空間定義出上述紅線的函數</a:t>
            </a:r>
            <a:endParaRPr lang="en-US" altLang="zh-TW" dirty="0"/>
          </a:p>
          <a:p>
            <a:pPr lvl="1"/>
            <a:r>
              <a:rPr lang="zh-TW" altLang="en-US" dirty="0"/>
              <a:t>並將此函數與原本訊號的傅立葉轉換相乘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低通濾波器降低噪音</a:t>
            </a:r>
            <a:endParaRPr lang="zh-TW" altLang="en-US" sz="4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516" y="2051364"/>
            <a:ext cx="7690861" cy="16414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524" y="5115026"/>
            <a:ext cx="7710853" cy="165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8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低通濾波器</a:t>
            </a:r>
            <a:r>
              <a:rPr lang="zh-TW" altLang="en-US" sz="4400" dirty="0"/>
              <a:t>降低噪音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再做傅立葉逆轉換，就可得到濾除高頻部份的</a:t>
            </a:r>
            <a:r>
              <a:rPr lang="zh-TW" altLang="en-US" dirty="0" smtClean="0"/>
              <a:t>圖型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85" y="2616198"/>
            <a:ext cx="8287907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7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高頻或低頻噪音應用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應用情境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假設</a:t>
            </a:r>
            <a:r>
              <a:rPr lang="zh-TW" altLang="en-US" dirty="0"/>
              <a:t>原始音訊和噪音的頻率相差比較</a:t>
            </a:r>
            <a:r>
              <a:rPr lang="zh-TW" altLang="en-US" dirty="0" smtClean="0"/>
              <a:t>大</a:t>
            </a:r>
            <a:endParaRPr lang="en-US" altLang="zh-TW" dirty="0" smtClean="0"/>
          </a:p>
          <a:p>
            <a:r>
              <a:rPr lang="zh-TW" altLang="en-US" dirty="0" smtClean="0"/>
              <a:t>時域上的特徵為震幅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情況</a:t>
            </a:r>
            <a:r>
              <a:rPr lang="en-US" altLang="zh-TW" dirty="0" smtClean="0"/>
              <a:t>1:</a:t>
            </a:r>
            <a:r>
              <a:rPr lang="zh-TW" altLang="en-US" dirty="0" smtClean="0"/>
              <a:t> 因為噪音的震幅比較大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情況</a:t>
            </a:r>
            <a:r>
              <a:rPr lang="en-US" altLang="zh-TW" dirty="0" smtClean="0"/>
              <a:t>2:</a:t>
            </a:r>
            <a:r>
              <a:rPr lang="zh-TW" altLang="en-US" dirty="0" smtClean="0"/>
              <a:t> 噪音的震幅比原始音訊小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1" y="4109110"/>
            <a:ext cx="4550933" cy="206309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992" y="4114786"/>
            <a:ext cx="4618001" cy="205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9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轉換到</a:t>
            </a:r>
            <a:r>
              <a:rPr lang="zh-TW" altLang="en-US" sz="4400" dirty="0" smtClean="0"/>
              <a:t>頻譜圖上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頻率域上的特徵為頻率與能量</a:t>
            </a:r>
            <a:endParaRPr lang="en-US" altLang="zh-TW" dirty="0" smtClean="0"/>
          </a:p>
          <a:p>
            <a:r>
              <a:rPr lang="zh-TW" altLang="en-US" dirty="0" smtClean="0"/>
              <a:t>將原始音訊轉換到頻率域上可觀察到頻率與能量的分布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低頻的部分能量非常大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879" y="3424212"/>
            <a:ext cx="7486105" cy="333707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553417" y="3080860"/>
            <a:ext cx="1866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情況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的頻譜圖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650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轉換到頻譜圖上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將原始音訊轉換到頻率域上可觀察到頻率與能量的分布</a:t>
            </a:r>
            <a:endParaRPr lang="en-US" altLang="zh-TW" dirty="0"/>
          </a:p>
          <a:p>
            <a:pPr lvl="1"/>
            <a:r>
              <a:rPr lang="zh-TW" altLang="en-US" dirty="0"/>
              <a:t>低頻的部分</a:t>
            </a:r>
            <a:r>
              <a:rPr lang="zh-TW" altLang="en-US" dirty="0" smtClean="0"/>
              <a:t>能量</a:t>
            </a:r>
            <a:r>
              <a:rPr lang="zh-TW" altLang="en-US" dirty="0"/>
              <a:t>雖然</a:t>
            </a:r>
            <a:r>
              <a:rPr lang="zh-TW" altLang="en-US" dirty="0" smtClean="0"/>
              <a:t>大，但高頻的部分有些地方的能量更大</a:t>
            </a:r>
            <a:r>
              <a:rPr lang="en-US" altLang="zh-TW" dirty="0" smtClean="0"/>
              <a:t>(</a:t>
            </a:r>
            <a:r>
              <a:rPr lang="zh-TW" altLang="en-US" dirty="0" smtClean="0"/>
              <a:t>我們想要的音訊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778" y="3308380"/>
            <a:ext cx="7578065" cy="326826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456701" y="2903935"/>
            <a:ext cx="1866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情況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的頻譜圖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4878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過濾掉低頻的音訊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制定一個高通濾波器</a:t>
            </a:r>
            <a:endParaRPr lang="en-US" altLang="zh-TW" dirty="0" smtClean="0"/>
          </a:p>
          <a:p>
            <a:r>
              <a:rPr lang="zh-TW" altLang="en-US" dirty="0"/>
              <a:t>將頻</a:t>
            </a:r>
            <a:r>
              <a:rPr lang="zh-TW" altLang="en-US" dirty="0" smtClean="0"/>
              <a:t>譜乘上這個高通濾波器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835" y="2803040"/>
            <a:ext cx="8278380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9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NUTC Course ppt template</Template>
  <TotalTime>2911</TotalTime>
  <Words>1393</Words>
  <Application>Microsoft Office PowerPoint</Application>
  <PresentationFormat>寬螢幕</PresentationFormat>
  <Paragraphs>206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9" baseType="lpstr">
      <vt:lpstr>Euphemia</vt:lpstr>
      <vt:lpstr>Microsoft JhengHei UI</vt:lpstr>
      <vt:lpstr>Arial</vt:lpstr>
      <vt:lpstr>數學 16x9</vt:lpstr>
      <vt:lpstr>多媒體程式設計 音訊資料處理</vt:lpstr>
      <vt:lpstr>音訊中的雜訊(噪音)</vt:lpstr>
      <vt:lpstr>高頻與低頻噪音</vt:lpstr>
      <vt:lpstr>低通濾波器降低噪音</vt:lpstr>
      <vt:lpstr>低通濾波器降低噪音</vt:lpstr>
      <vt:lpstr>高頻或低頻噪音應用</vt:lpstr>
      <vt:lpstr>轉換到頻譜圖上</vt:lpstr>
      <vt:lpstr>轉換到頻譜圖上</vt:lpstr>
      <vt:lpstr>過濾掉低頻的音訊</vt:lpstr>
      <vt:lpstr>過濾後的頻譜圖</vt:lpstr>
      <vt:lpstr>穩定與不穩定噪音</vt:lpstr>
      <vt:lpstr>穩定噪音的降噪方法</vt:lpstr>
      <vt:lpstr>穩定噪音的降噪方法</vt:lpstr>
      <vt:lpstr>穩定噪音的降噪方法</vt:lpstr>
      <vt:lpstr>穩定噪音的降噪方法</vt:lpstr>
      <vt:lpstr>Scipy</vt:lpstr>
      <vt:lpstr>Scipy 讀取音訊</vt:lpstr>
      <vt:lpstr>Scipy 讀取音訊</vt:lpstr>
      <vt:lpstr>Librosa讀取音訊</vt:lpstr>
      <vt:lpstr>Scipy 寫入音訊</vt:lpstr>
      <vt:lpstr>濾波器降噪</vt:lpstr>
      <vt:lpstr>Scipy.signal模組制定濾波器</vt:lpstr>
      <vt:lpstr>Scipy.signal模組制定濾波器</vt:lpstr>
      <vt:lpstr>Scipy.signal 濾波函數</vt:lpstr>
      <vt:lpstr>譜減法實作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107</cp:revision>
  <dcterms:created xsi:type="dcterms:W3CDTF">2023-05-29T12:03:38Z</dcterms:created>
  <dcterms:modified xsi:type="dcterms:W3CDTF">2023-06-05T16:34:14Z</dcterms:modified>
</cp:coreProperties>
</file>