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82" r:id="rId10"/>
    <p:sldId id="283" r:id="rId11"/>
    <p:sldId id="284" r:id="rId12"/>
    <p:sldId id="287" r:id="rId13"/>
    <p:sldId id="268" r:id="rId14"/>
    <p:sldId id="264" r:id="rId15"/>
    <p:sldId id="269" r:id="rId16"/>
    <p:sldId id="265" r:id="rId17"/>
    <p:sldId id="270" r:id="rId18"/>
    <p:sldId id="266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86" r:id="rId28"/>
    <p:sldId id="279" r:id="rId29"/>
    <p:sldId id="280" r:id="rId30"/>
    <p:sldId id="281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468548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A5FDDE9-1093-4617-BEC9-0389FCF5A8FA}" type="datetimeFigureOut">
              <a:rPr lang="zh-TW" altLang="en-US" smtClean="0"/>
              <a:t>2023/2/28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2DABC2C-5FA8-4CEC-A150-3AD5587136C0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16632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7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A5FDDE9-1093-4617-BEC9-0389FCF5A8FA}" type="datetimeFigureOut">
              <a:rPr lang="zh-TW" altLang="en-US" smtClean="0"/>
              <a:t>2023/2/28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2DABC2C-5FA8-4CEC-A150-3AD558713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58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A5FDDE9-1093-4617-BEC9-0389FCF5A8FA}" type="datetimeFigureOut">
              <a:rPr lang="zh-TW" altLang="en-US" smtClean="0"/>
              <a:t>2023/2/28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2DABC2C-5FA8-4CEC-A150-3AD558713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05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A5FDDE9-1093-4617-BEC9-0389FCF5A8FA}" type="datetimeFigureOut">
              <a:rPr lang="zh-TW" altLang="en-US" smtClean="0"/>
              <a:t>2023/2/28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2DABC2C-5FA8-4CEC-A150-3AD5587136C0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2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3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46040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A5FDDE9-1093-4617-BEC9-0389FCF5A8FA}" type="datetimeFigureOut">
              <a:rPr lang="zh-TW" altLang="en-US" smtClean="0"/>
              <a:t>2023/2/28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2DABC2C-5FA8-4CEC-A150-3AD5587136C0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96" y="692696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81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A5FDDE9-1093-4617-BEC9-0389FCF5A8FA}" type="datetimeFigureOut">
              <a:rPr lang="zh-TW" altLang="en-US" smtClean="0"/>
              <a:t>2023/2/28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2DABC2C-5FA8-4CEC-A150-3AD5587136C0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9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A5FDDE9-1093-4617-BEC9-0389FCF5A8FA}" type="datetimeFigureOut">
              <a:rPr lang="zh-TW" altLang="en-US" smtClean="0"/>
              <a:t>2023/2/28</a:t>
            </a:fld>
            <a:endParaRPr lang="zh-TW" altLang="en-US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2DABC2C-5FA8-4CEC-A150-3AD558713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29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A5FDDE9-1093-4617-BEC9-0389FCF5A8FA}" type="datetimeFigureOut">
              <a:rPr lang="zh-TW" altLang="en-US" smtClean="0"/>
              <a:t>2023/2/28</a:t>
            </a:fld>
            <a:endParaRPr lang="zh-TW" altLang="en-US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2DABC2C-5FA8-4CEC-A150-3AD558713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99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A5FDDE9-1093-4617-BEC9-0389FCF5A8FA}" type="datetimeFigureOut">
              <a:rPr lang="zh-TW" altLang="en-US" smtClean="0"/>
              <a:t>2023/2/28</a:t>
            </a:fld>
            <a:endParaRPr lang="zh-TW" altLang="en-US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2DABC2C-5FA8-4CEC-A150-3AD558713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52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A5FDDE9-1093-4617-BEC9-0389FCF5A8FA}" type="datetimeFigureOut">
              <a:rPr lang="zh-TW" altLang="en-US" smtClean="0"/>
              <a:t>2023/2/28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2DABC2C-5FA8-4CEC-A150-3AD558713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89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A5FDDE9-1093-4617-BEC9-0389FCF5A8FA}" type="datetimeFigureOut">
              <a:rPr lang="zh-TW" altLang="en-US" smtClean="0"/>
              <a:t>2023/2/28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2DABC2C-5FA8-4CEC-A150-3AD5587136C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85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8922" y="6356352"/>
            <a:ext cx="1371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A5FDDE9-1093-4617-BEC9-0389FCF5A8FA}" type="datetimeFigureOut">
              <a:rPr lang="zh-TW" altLang="en-US" smtClean="0"/>
              <a:t>2023/2/28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2DABC2C-5FA8-4CEC-A150-3AD558713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55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多媒體</a:t>
            </a:r>
            <a:r>
              <a:rPr lang="zh-TW" altLang="en-US" dirty="0" smtClean="0"/>
              <a:t>程式設計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4400" dirty="0" smtClean="0"/>
              <a:t>Python</a:t>
            </a:r>
            <a:r>
              <a:rPr lang="zh-TW" altLang="en-US" sz="4400" dirty="0" smtClean="0"/>
              <a:t>資料處理函數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Instructor: </a:t>
            </a:r>
            <a:r>
              <a:rPr lang="zh-TW" altLang="en-US"/>
              <a:t>馬豪尚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676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</a:t>
            </a:r>
            <a:r>
              <a:rPr lang="zh-TW" altLang="en-US" sz="4400" dirty="0"/>
              <a:t>字串</a:t>
            </a:r>
            <a:r>
              <a:rPr lang="en-US" altLang="zh-TW" sz="4400" dirty="0"/>
              <a:t>(String)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852" y="1600200"/>
            <a:ext cx="9977464" cy="4572000"/>
          </a:xfrm>
        </p:spPr>
        <p:txBody>
          <a:bodyPr/>
          <a:lstStyle/>
          <a:p>
            <a:r>
              <a:rPr lang="zh-TW" altLang="en-US" dirty="0"/>
              <a:t>查</a:t>
            </a:r>
            <a:r>
              <a:rPr lang="zh-TW" altLang="en-US" dirty="0" smtClean="0"/>
              <a:t>找</a:t>
            </a:r>
            <a:endParaRPr lang="en-US" altLang="zh-TW" dirty="0" smtClean="0"/>
          </a:p>
          <a:p>
            <a:pPr lvl="1"/>
            <a:r>
              <a:rPr lang="en-US" altLang="zh-TW" dirty="0" err="1"/>
              <a:t>s.find</a:t>
            </a:r>
            <a:r>
              <a:rPr lang="en-US" altLang="zh-TW" dirty="0"/>
              <a:t>(</a:t>
            </a:r>
            <a:r>
              <a:rPr lang="en-US" altLang="zh-TW" dirty="0" err="1"/>
              <a:t>str</a:t>
            </a:r>
            <a:r>
              <a:rPr lang="en-US" altLang="zh-TW" dirty="0" smtClean="0"/>
              <a:t>): </a:t>
            </a:r>
            <a:r>
              <a:rPr lang="zh-TW" altLang="en-US" dirty="0" smtClean="0"/>
              <a:t>返回</a:t>
            </a:r>
            <a:r>
              <a:rPr lang="en-US" altLang="zh-TW" dirty="0" err="1"/>
              <a:t>str</a:t>
            </a:r>
            <a:r>
              <a:rPr lang="zh-TW" altLang="en-US" dirty="0"/>
              <a:t>第一次在字串</a:t>
            </a:r>
            <a:r>
              <a:rPr lang="en-US" altLang="zh-TW" dirty="0"/>
              <a:t>s</a:t>
            </a:r>
            <a:r>
              <a:rPr lang="zh-TW" altLang="en-US" dirty="0"/>
              <a:t>中出現的</a:t>
            </a:r>
            <a:r>
              <a:rPr lang="en-US" altLang="zh-TW" dirty="0"/>
              <a:t>index</a:t>
            </a:r>
            <a:r>
              <a:rPr lang="zh-TW" altLang="en-US" dirty="0"/>
              <a:t>，若找不到則返回</a:t>
            </a:r>
            <a:r>
              <a:rPr lang="en-US" altLang="zh-TW" dirty="0"/>
              <a:t>-</a:t>
            </a:r>
            <a:r>
              <a:rPr lang="en-US" altLang="zh-TW" dirty="0" smtClean="0"/>
              <a:t>1</a:t>
            </a:r>
          </a:p>
          <a:p>
            <a:pPr lvl="1"/>
            <a:r>
              <a:rPr lang="en-US" altLang="zh-TW" dirty="0" err="1"/>
              <a:t>s.count</a:t>
            </a:r>
            <a:r>
              <a:rPr lang="en-US" altLang="zh-TW" dirty="0"/>
              <a:t>(</a:t>
            </a:r>
            <a:r>
              <a:rPr lang="en-US" altLang="zh-TW" dirty="0" err="1"/>
              <a:t>str</a:t>
            </a:r>
            <a:r>
              <a:rPr lang="en-US" altLang="zh-TW" dirty="0" smtClean="0"/>
              <a:t>): </a:t>
            </a:r>
            <a:r>
              <a:rPr lang="zh-TW" altLang="en-US" dirty="0" smtClean="0"/>
              <a:t>返回</a:t>
            </a:r>
            <a:r>
              <a:rPr lang="en-US" altLang="zh-TW" dirty="0" err="1"/>
              <a:t>str</a:t>
            </a:r>
            <a:r>
              <a:rPr lang="zh-TW" altLang="en-US" dirty="0"/>
              <a:t>在字串</a:t>
            </a:r>
            <a:r>
              <a:rPr lang="en-US" altLang="zh-TW" dirty="0"/>
              <a:t>s</a:t>
            </a:r>
            <a:r>
              <a:rPr lang="zh-TW" altLang="en-US" dirty="0"/>
              <a:t>中出現的</a:t>
            </a:r>
            <a:r>
              <a:rPr lang="zh-TW" altLang="en-US" dirty="0" smtClean="0"/>
              <a:t>次數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Example</a:t>
            </a:r>
          </a:p>
          <a:p>
            <a:pPr marL="0" indent="0">
              <a:buNone/>
            </a:pPr>
            <a:r>
              <a:rPr lang="en-US" altLang="zh-TW" sz="2000" dirty="0"/>
              <a:t>s = "believe"</a:t>
            </a:r>
          </a:p>
          <a:p>
            <a:pPr marL="0" indent="0">
              <a:buNone/>
            </a:pPr>
            <a:r>
              <a:rPr lang="en-US" altLang="zh-TW" sz="2000" dirty="0"/>
              <a:t>print(</a:t>
            </a:r>
            <a:r>
              <a:rPr lang="en-US" altLang="zh-TW" sz="2000" dirty="0" err="1"/>
              <a:t>s.find</a:t>
            </a:r>
            <a:r>
              <a:rPr lang="en-US" altLang="zh-TW" sz="2000" dirty="0"/>
              <a:t>("lie")) #</a:t>
            </a:r>
            <a:r>
              <a:rPr lang="zh-TW" altLang="en-US" sz="2000" dirty="0"/>
              <a:t>印出</a:t>
            </a:r>
            <a:r>
              <a:rPr lang="en-US" altLang="zh-TW" sz="2000" dirty="0"/>
              <a:t>2</a:t>
            </a:r>
          </a:p>
          <a:p>
            <a:pPr marL="0" indent="0">
              <a:buNone/>
            </a:pPr>
            <a:r>
              <a:rPr lang="en-US" altLang="zh-TW" sz="2000" dirty="0"/>
              <a:t>print(</a:t>
            </a:r>
            <a:r>
              <a:rPr lang="en-US" altLang="zh-TW" sz="2000" dirty="0" err="1"/>
              <a:t>s.find</a:t>
            </a:r>
            <a:r>
              <a:rPr lang="en-US" altLang="zh-TW" sz="2000" dirty="0"/>
              <a:t>("le"))  #</a:t>
            </a:r>
            <a:r>
              <a:rPr lang="zh-TW" altLang="en-US" sz="2000" dirty="0"/>
              <a:t>印出</a:t>
            </a:r>
            <a:r>
              <a:rPr lang="en-US" altLang="zh-TW" sz="2000" dirty="0"/>
              <a:t>-</a:t>
            </a:r>
            <a:r>
              <a:rPr lang="en-US" altLang="zh-TW" sz="2000" dirty="0" smtClean="0"/>
              <a:t>1</a:t>
            </a:r>
          </a:p>
          <a:p>
            <a:pPr marL="0" indent="0">
              <a:buNone/>
            </a:pPr>
            <a:r>
              <a:rPr lang="en-US" altLang="zh-TW" sz="2000" dirty="0" smtClean="0"/>
              <a:t>print(</a:t>
            </a:r>
            <a:r>
              <a:rPr lang="en-US" altLang="zh-TW" sz="2000" dirty="0" err="1" smtClean="0"/>
              <a:t>s.count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e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)) #</a:t>
            </a:r>
            <a:r>
              <a:rPr lang="zh-TW" altLang="en-US" sz="2000" dirty="0" smtClean="0"/>
              <a:t>印出</a:t>
            </a:r>
            <a:r>
              <a:rPr lang="en-US" altLang="zh-TW" sz="2000" dirty="0" smtClean="0"/>
              <a:t>3</a:t>
            </a:r>
            <a:endParaRPr lang="en-US" altLang="zh-TW" sz="2000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900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</a:t>
            </a:r>
            <a:r>
              <a:rPr lang="zh-TW" altLang="en-US" sz="4400" dirty="0"/>
              <a:t>字串</a:t>
            </a:r>
            <a:r>
              <a:rPr lang="en-US" altLang="zh-TW" sz="4400" dirty="0"/>
              <a:t>(String)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替換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s.replace</a:t>
            </a:r>
            <a:r>
              <a:rPr lang="en-US" altLang="zh-TW" dirty="0" smtClean="0"/>
              <a:t>(str1</a:t>
            </a:r>
            <a:r>
              <a:rPr lang="en-US" altLang="zh-TW" dirty="0"/>
              <a:t>, str2)	</a:t>
            </a:r>
            <a:r>
              <a:rPr lang="zh-TW" altLang="en-US" dirty="0"/>
              <a:t>將</a:t>
            </a:r>
            <a:r>
              <a:rPr lang="en-US" altLang="zh-TW" dirty="0"/>
              <a:t>s</a:t>
            </a:r>
            <a:r>
              <a:rPr lang="zh-TW" altLang="en-US" dirty="0"/>
              <a:t>中的</a:t>
            </a:r>
            <a:r>
              <a:rPr lang="en-US" altLang="zh-TW" dirty="0"/>
              <a:t>str1</a:t>
            </a:r>
            <a:r>
              <a:rPr lang="zh-TW" altLang="en-US" dirty="0"/>
              <a:t>替換成</a:t>
            </a:r>
            <a:r>
              <a:rPr lang="en-US" altLang="zh-TW" dirty="0" smtClean="0"/>
              <a:t>str2</a:t>
            </a:r>
          </a:p>
          <a:p>
            <a:pPr marL="0" indent="0">
              <a:buNone/>
            </a:pPr>
            <a:r>
              <a:rPr lang="en-US" altLang="zh-TW" dirty="0" smtClean="0"/>
              <a:t>Example</a:t>
            </a:r>
          </a:p>
          <a:p>
            <a:pPr marL="0" indent="0">
              <a:buNone/>
            </a:pPr>
            <a:r>
              <a:rPr lang="en-US" altLang="zh-TW" sz="2000" dirty="0"/>
              <a:t>s1 = "ABBABBAAAB"</a:t>
            </a:r>
          </a:p>
          <a:p>
            <a:pPr marL="0" indent="0">
              <a:buNone/>
            </a:pPr>
            <a:r>
              <a:rPr lang="en-US" altLang="zh-TW" sz="2000" dirty="0"/>
              <a:t>print(s1.replace('A','C')) #</a:t>
            </a:r>
            <a:r>
              <a:rPr lang="zh-TW" altLang="en-US" sz="2000" dirty="0"/>
              <a:t>印出 </a:t>
            </a:r>
            <a:r>
              <a:rPr lang="en-US" altLang="zh-TW" sz="2000" dirty="0"/>
              <a:t>CBBCBBCCCB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9451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</a:t>
            </a:r>
            <a:r>
              <a:rPr lang="zh-TW" altLang="en-US" sz="4400" dirty="0"/>
              <a:t>字串</a:t>
            </a:r>
            <a:r>
              <a:rPr lang="en-US" altLang="zh-TW" sz="4400" dirty="0"/>
              <a:t>(String)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s.lower</a:t>
            </a:r>
            <a:r>
              <a:rPr lang="en-US" altLang="zh-TW" dirty="0" smtClean="0"/>
              <a:t>(): </a:t>
            </a:r>
            <a:r>
              <a:rPr lang="zh-TW" altLang="en-US" dirty="0" smtClean="0"/>
              <a:t>將</a:t>
            </a:r>
            <a:r>
              <a:rPr lang="zh-TW" altLang="en-US" dirty="0"/>
              <a:t>字串</a:t>
            </a:r>
            <a:r>
              <a:rPr lang="en-US" altLang="zh-TW" dirty="0"/>
              <a:t>s</a:t>
            </a:r>
            <a:r>
              <a:rPr lang="zh-TW" altLang="en-US" dirty="0"/>
              <a:t>裡的字母全部改成小寫</a:t>
            </a:r>
          </a:p>
          <a:p>
            <a:r>
              <a:rPr lang="en-US" altLang="zh-TW" dirty="0" err="1"/>
              <a:t>s.upper</a:t>
            </a:r>
            <a:r>
              <a:rPr lang="en-US" altLang="zh-TW" dirty="0" smtClean="0"/>
              <a:t>(): </a:t>
            </a:r>
            <a:r>
              <a:rPr lang="zh-TW" altLang="en-US" dirty="0" smtClean="0"/>
              <a:t>將</a:t>
            </a:r>
            <a:r>
              <a:rPr lang="zh-TW" altLang="en-US" dirty="0"/>
              <a:t>字串</a:t>
            </a:r>
            <a:r>
              <a:rPr lang="en-US" altLang="zh-TW" dirty="0"/>
              <a:t>s</a:t>
            </a:r>
            <a:r>
              <a:rPr lang="zh-TW" altLang="en-US" dirty="0"/>
              <a:t>裡的字母全部改成大寫</a:t>
            </a:r>
          </a:p>
          <a:p>
            <a:r>
              <a:rPr lang="en-US" altLang="zh-TW" dirty="0" err="1"/>
              <a:t>s.swapcase</a:t>
            </a:r>
            <a:r>
              <a:rPr lang="en-US" altLang="zh-TW" dirty="0" smtClean="0"/>
              <a:t>(): </a:t>
            </a:r>
            <a:r>
              <a:rPr lang="zh-TW" altLang="en-US" dirty="0" smtClean="0"/>
              <a:t>將</a:t>
            </a:r>
            <a:r>
              <a:rPr lang="zh-TW" altLang="en-US" dirty="0"/>
              <a:t>字串</a:t>
            </a:r>
            <a:r>
              <a:rPr lang="en-US" altLang="zh-TW" dirty="0"/>
              <a:t>s</a:t>
            </a:r>
            <a:r>
              <a:rPr lang="zh-TW" altLang="en-US" dirty="0"/>
              <a:t>的字母大小寫翻轉</a:t>
            </a:r>
          </a:p>
          <a:p>
            <a:r>
              <a:rPr lang="en-US" altLang="zh-TW" dirty="0" err="1"/>
              <a:t>s.lstrip</a:t>
            </a:r>
            <a:r>
              <a:rPr lang="en-US" altLang="zh-TW" dirty="0" smtClean="0"/>
              <a:t>(): </a:t>
            </a:r>
            <a:r>
              <a:rPr lang="zh-TW" altLang="en-US" dirty="0" smtClean="0"/>
              <a:t>去除</a:t>
            </a:r>
            <a:r>
              <a:rPr lang="zh-TW" altLang="en-US" dirty="0"/>
              <a:t>字串</a:t>
            </a:r>
            <a:r>
              <a:rPr lang="en-US" altLang="zh-TW" dirty="0"/>
              <a:t>s</a:t>
            </a:r>
            <a:r>
              <a:rPr lang="zh-TW" altLang="en-US" dirty="0"/>
              <a:t>左邊的空格</a:t>
            </a:r>
          </a:p>
          <a:p>
            <a:r>
              <a:rPr lang="en-US" altLang="zh-TW" dirty="0" err="1"/>
              <a:t>s.rstrip</a:t>
            </a:r>
            <a:r>
              <a:rPr lang="en-US" altLang="zh-TW" dirty="0" smtClean="0"/>
              <a:t>(): </a:t>
            </a:r>
            <a:r>
              <a:rPr lang="zh-TW" altLang="en-US" dirty="0" smtClean="0"/>
              <a:t>去除</a:t>
            </a:r>
            <a:r>
              <a:rPr lang="zh-TW" altLang="en-US" dirty="0"/>
              <a:t>字串</a:t>
            </a:r>
            <a:r>
              <a:rPr lang="en-US" altLang="zh-TW" dirty="0"/>
              <a:t>s</a:t>
            </a:r>
            <a:r>
              <a:rPr lang="zh-TW" altLang="en-US" dirty="0"/>
              <a:t>右邊的空格</a:t>
            </a:r>
          </a:p>
          <a:p>
            <a:r>
              <a:rPr lang="en-US" altLang="zh-TW" dirty="0" err="1"/>
              <a:t>s.strip</a:t>
            </a:r>
            <a:r>
              <a:rPr lang="en-US" altLang="zh-TW" dirty="0" smtClean="0"/>
              <a:t>(): </a:t>
            </a:r>
            <a:r>
              <a:rPr lang="zh-TW" altLang="en-US" dirty="0" smtClean="0"/>
              <a:t>去除</a:t>
            </a:r>
            <a:r>
              <a:rPr lang="zh-TW" altLang="en-US" dirty="0"/>
              <a:t>字串</a:t>
            </a:r>
            <a:r>
              <a:rPr lang="en-US" altLang="zh-TW" dirty="0"/>
              <a:t>s</a:t>
            </a:r>
            <a:r>
              <a:rPr lang="zh-TW" altLang="en-US" dirty="0"/>
              <a:t>左、右兩邊的空格</a:t>
            </a:r>
          </a:p>
          <a:p>
            <a:r>
              <a:rPr lang="en-US" altLang="zh-TW" dirty="0" err="1"/>
              <a:t>s.center</a:t>
            </a:r>
            <a:r>
              <a:rPr lang="en-US" altLang="zh-TW" dirty="0"/>
              <a:t>(width)	</a:t>
            </a:r>
            <a:r>
              <a:rPr lang="zh-TW" altLang="en-US" dirty="0"/>
              <a:t>返回一個居中的字串，將左右兩邊填充至長度</a:t>
            </a:r>
            <a:r>
              <a:rPr lang="en-US" altLang="zh-TW" dirty="0"/>
              <a:t>width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684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Numpy</a:t>
            </a:r>
            <a:r>
              <a:rPr lang="zh-TW" altLang="en-US" sz="4400" dirty="0"/>
              <a:t> </a:t>
            </a:r>
            <a:r>
              <a:rPr lang="en-US" altLang="zh-TW" sz="4400" dirty="0"/>
              <a:t>– </a:t>
            </a:r>
            <a:r>
              <a:rPr lang="zh-TW" altLang="en-US" sz="4400" dirty="0"/>
              <a:t>建立</a:t>
            </a:r>
            <a:r>
              <a:rPr lang="en-US" altLang="zh-TW" sz="4400" dirty="0" err="1"/>
              <a:t>ndarray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 as np</a:t>
            </a:r>
          </a:p>
          <a:p>
            <a:r>
              <a:rPr lang="en-US" altLang="zh-TW" dirty="0" smtClean="0"/>
              <a:t>array</a:t>
            </a:r>
            <a:r>
              <a:rPr lang="en-US" altLang="zh-TW" dirty="0"/>
              <a:t>()</a:t>
            </a:r>
            <a:r>
              <a:rPr lang="zh-TW" altLang="en-US" dirty="0"/>
              <a:t>可以使用</a:t>
            </a:r>
            <a:r>
              <a:rPr lang="en-US" altLang="zh-TW" dirty="0"/>
              <a:t>list</a:t>
            </a:r>
            <a:r>
              <a:rPr lang="zh-TW" altLang="en-US" dirty="0"/>
              <a:t>或</a:t>
            </a:r>
            <a:r>
              <a:rPr lang="en-US" altLang="zh-TW" dirty="0"/>
              <a:t>tuple</a:t>
            </a:r>
            <a:r>
              <a:rPr lang="zh-TW" altLang="en-US" dirty="0"/>
              <a:t>來建立一維陣列</a:t>
            </a:r>
          </a:p>
          <a:p>
            <a:pPr lvl="1"/>
            <a:r>
              <a:rPr lang="en-US" altLang="zh-TW" dirty="0" err="1"/>
              <a:t>np.array</a:t>
            </a:r>
            <a:r>
              <a:rPr lang="en-US" altLang="zh-TW" dirty="0"/>
              <a:t>([1, 2, 3, 4])  -List</a:t>
            </a:r>
          </a:p>
          <a:p>
            <a:pPr lvl="1"/>
            <a:r>
              <a:rPr lang="en-US" altLang="zh-TW" dirty="0" err="1"/>
              <a:t>np.array</a:t>
            </a:r>
            <a:r>
              <a:rPr lang="en-US" altLang="zh-TW" dirty="0"/>
              <a:t>((5, 6, 7, 8))  -Tuple</a:t>
            </a:r>
          </a:p>
          <a:p>
            <a:r>
              <a:rPr lang="en-US" altLang="zh-TW" dirty="0" err="1"/>
              <a:t>dtype</a:t>
            </a:r>
            <a:r>
              <a:rPr lang="en-US" altLang="zh-TW" dirty="0"/>
              <a:t> </a:t>
            </a:r>
            <a:r>
              <a:rPr lang="zh-TW" altLang="en-US" dirty="0"/>
              <a:t>可以設定資料的型態</a:t>
            </a:r>
          </a:p>
          <a:p>
            <a:pPr lvl="1"/>
            <a:r>
              <a:rPr lang="en-US" altLang="zh-TW" dirty="0" err="1"/>
              <a:t>np.array</a:t>
            </a:r>
            <a:r>
              <a:rPr lang="en-US" altLang="zh-TW" dirty="0"/>
              <a:t>([1, 2, 3, 4</a:t>
            </a:r>
            <a:r>
              <a:rPr lang="en-US" altLang="zh-TW" dirty="0" smtClean="0"/>
              <a:t>], </a:t>
            </a:r>
            <a:r>
              <a:rPr lang="en-US" altLang="zh-TW" dirty="0" err="1" smtClean="0"/>
              <a:t>dtype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/>
              <a:t>np.array</a:t>
            </a:r>
            <a:r>
              <a:rPr lang="en-US" altLang="zh-TW" dirty="0"/>
              <a:t>([1, 2, 3, 4], </a:t>
            </a:r>
            <a:r>
              <a:rPr lang="en-US" altLang="zh-TW" dirty="0" err="1" smtClean="0"/>
              <a:t>dtype</a:t>
            </a:r>
            <a:r>
              <a:rPr lang="en-US" altLang="zh-TW" dirty="0" smtClean="0"/>
              <a:t>=float)</a:t>
            </a:r>
            <a:endParaRPr lang="zh-TW" altLang="en-US" dirty="0"/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053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Numpy</a:t>
            </a:r>
            <a:r>
              <a:rPr lang="zh-TW" altLang="en-US" sz="4400" dirty="0"/>
              <a:t> </a:t>
            </a:r>
            <a:r>
              <a:rPr lang="en-US" altLang="zh-TW" sz="4400" dirty="0" smtClean="0"/>
              <a:t>– </a:t>
            </a:r>
            <a:r>
              <a:rPr lang="zh-TW" altLang="en-US" sz="4400" dirty="0" smtClean="0"/>
              <a:t>建立</a:t>
            </a:r>
            <a:r>
              <a:rPr lang="en-US" altLang="zh-TW" sz="4400" dirty="0" err="1" smtClean="0"/>
              <a:t>ndarray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全部值一樣的陣列</a:t>
            </a:r>
            <a:endParaRPr lang="en-US" altLang="zh-TW" sz="3200" dirty="0" smtClean="0"/>
          </a:p>
          <a:p>
            <a:pPr lvl="1"/>
            <a:r>
              <a:rPr lang="en-US" altLang="zh-TW" sz="2800" dirty="0" smtClean="0"/>
              <a:t>zeros</a:t>
            </a:r>
            <a:r>
              <a:rPr lang="en-US" altLang="zh-TW" sz="2800" dirty="0"/>
              <a:t>()</a:t>
            </a:r>
            <a:r>
              <a:rPr lang="zh-TW" altLang="en-US" sz="2800" dirty="0"/>
              <a:t>：產生全部為零的陣列</a:t>
            </a:r>
          </a:p>
          <a:p>
            <a:pPr lvl="1"/>
            <a:r>
              <a:rPr lang="en-US" altLang="zh-TW" sz="2800" dirty="0"/>
              <a:t>ones()</a:t>
            </a:r>
            <a:r>
              <a:rPr lang="zh-TW" altLang="en-US" sz="2800" dirty="0"/>
              <a:t>：全部為</a:t>
            </a:r>
            <a:r>
              <a:rPr lang="en-US" altLang="zh-TW" sz="2800" dirty="0"/>
              <a:t>1</a:t>
            </a:r>
            <a:r>
              <a:rPr lang="zh-TW" altLang="en-US" sz="2800" dirty="0"/>
              <a:t>的陣列</a:t>
            </a:r>
          </a:p>
          <a:p>
            <a:pPr lvl="1"/>
            <a:r>
              <a:rPr lang="en-US" altLang="zh-TW" sz="2800" dirty="0"/>
              <a:t>empty()</a:t>
            </a:r>
            <a:r>
              <a:rPr lang="zh-TW" altLang="en-US" sz="2800" dirty="0"/>
              <a:t>：無初始值的</a:t>
            </a:r>
            <a:r>
              <a:rPr lang="zh-TW" altLang="en-US" sz="2800" dirty="0" smtClean="0"/>
              <a:t>陣列</a:t>
            </a:r>
            <a:endParaRPr lang="en-US" altLang="zh-TW" sz="2800" dirty="0" smtClean="0"/>
          </a:p>
          <a:p>
            <a:r>
              <a:rPr lang="zh-TW" altLang="en-US" sz="3200" dirty="0" smtClean="0"/>
              <a:t>等差陣列</a:t>
            </a:r>
            <a:endParaRPr lang="en-US" altLang="zh-TW" sz="3200" dirty="0" smtClean="0"/>
          </a:p>
          <a:p>
            <a:pPr lvl="1"/>
            <a:r>
              <a:rPr lang="en-US" altLang="zh-TW" sz="2800" dirty="0" err="1" smtClean="0"/>
              <a:t>arange</a:t>
            </a:r>
            <a:r>
              <a:rPr lang="en-US" altLang="zh-TW" sz="2800" dirty="0" smtClean="0"/>
              <a:t>(start</a:t>
            </a:r>
            <a:r>
              <a:rPr lang="en-US" altLang="zh-TW" sz="2800" dirty="0"/>
              <a:t>, stop, step, </a:t>
            </a:r>
            <a:r>
              <a:rPr lang="en-US" altLang="zh-TW" sz="2800" dirty="0" err="1"/>
              <a:t>dtype</a:t>
            </a:r>
            <a:r>
              <a:rPr lang="en-US" altLang="zh-TW" sz="2800" dirty="0"/>
              <a:t>=None)</a:t>
            </a:r>
            <a:r>
              <a:rPr lang="zh-TW" altLang="en-US" sz="2800" dirty="0"/>
              <a:t>：</a:t>
            </a:r>
            <a:r>
              <a:rPr lang="en-US" altLang="zh-TW" sz="2800" dirty="0"/>
              <a:t>step</a:t>
            </a:r>
            <a:r>
              <a:rPr lang="zh-TW" altLang="en-US" sz="2800" dirty="0"/>
              <a:t>為等差</a:t>
            </a:r>
            <a:r>
              <a:rPr lang="zh-TW" altLang="en-US" sz="2800" dirty="0" smtClean="0"/>
              <a:t>值</a:t>
            </a:r>
            <a:endParaRPr lang="en-US" altLang="zh-TW" sz="2800" dirty="0" smtClean="0"/>
          </a:p>
          <a:p>
            <a:pPr lvl="1"/>
            <a:r>
              <a:rPr lang="en-US" altLang="zh-TW" sz="2800" dirty="0" err="1"/>
              <a:t>linspace</a:t>
            </a:r>
            <a:r>
              <a:rPr lang="en-US" altLang="zh-TW" sz="2800" dirty="0"/>
              <a:t>(start, stop, </a:t>
            </a:r>
            <a:r>
              <a:rPr lang="en-US" altLang="zh-TW" sz="2800" dirty="0" err="1"/>
              <a:t>num</a:t>
            </a:r>
            <a:r>
              <a:rPr lang="en-US" altLang="zh-TW" sz="2800" dirty="0"/>
              <a:t>, endpoint=True)</a:t>
            </a:r>
            <a:r>
              <a:rPr lang="zh-TW" altLang="en-US" sz="2800" dirty="0"/>
              <a:t>：</a:t>
            </a:r>
            <a:r>
              <a:rPr lang="en-US" altLang="zh-TW" sz="2800" dirty="0" err="1"/>
              <a:t>num</a:t>
            </a:r>
            <a:r>
              <a:rPr lang="zh-TW" altLang="en-US" sz="2800" dirty="0"/>
              <a:t>代表陣列的大小</a:t>
            </a:r>
          </a:p>
        </p:txBody>
      </p:sp>
    </p:spTree>
    <p:extLst>
      <p:ext uri="{BB962C8B-B14F-4D97-AF65-F5344CB8AC3E}">
        <p14:creationId xmlns:p14="http://schemas.microsoft.com/office/powerpoint/2010/main" val="291824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Numpy</a:t>
            </a:r>
            <a:r>
              <a:rPr lang="zh-TW" altLang="en-US" sz="4400" dirty="0"/>
              <a:t> </a:t>
            </a:r>
            <a:r>
              <a:rPr lang="en-US" altLang="zh-TW" sz="4400" dirty="0"/>
              <a:t>– </a:t>
            </a:r>
            <a:r>
              <a:rPr lang="zh-TW" altLang="en-US" sz="4400" dirty="0"/>
              <a:t>建立</a:t>
            </a:r>
            <a:r>
              <a:rPr lang="en-US" altLang="zh-TW" sz="4400" dirty="0" err="1"/>
              <a:t>ndarray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建立多維</a:t>
            </a:r>
            <a:r>
              <a:rPr lang="zh-TW" altLang="en-US" dirty="0" smtClean="0"/>
              <a:t>陣列</a:t>
            </a:r>
            <a:endParaRPr lang="en-US" altLang="zh-TW" dirty="0" smtClean="0"/>
          </a:p>
          <a:p>
            <a:pPr lvl="1"/>
            <a:r>
              <a:rPr lang="en-US" altLang="zh-TW" dirty="0" err="1"/>
              <a:t>listdata</a:t>
            </a:r>
            <a:r>
              <a:rPr lang="en-US" altLang="zh-TW" dirty="0"/>
              <a:t> = [[1,2,3,4,5],</a:t>
            </a:r>
          </a:p>
          <a:p>
            <a:pPr marL="365760" lvl="1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            </a:t>
            </a:r>
            <a:r>
              <a:rPr lang="en-US" altLang="zh-TW" dirty="0"/>
              <a:t>[6,7,8,9,10],</a:t>
            </a:r>
          </a:p>
          <a:p>
            <a:pPr marL="365760" lvl="1" indent="0">
              <a:buNone/>
            </a:pPr>
            <a:r>
              <a:rPr lang="en-US" altLang="zh-TW" dirty="0"/>
              <a:t>            </a:t>
            </a:r>
            <a:r>
              <a:rPr lang="zh-TW" altLang="en-US" dirty="0" smtClean="0"/>
              <a:t>           </a:t>
            </a:r>
            <a:r>
              <a:rPr lang="en-US" altLang="zh-TW" dirty="0" smtClean="0"/>
              <a:t>[</a:t>
            </a:r>
            <a:r>
              <a:rPr lang="en-US" altLang="zh-TW" dirty="0"/>
              <a:t>11,12,13,14,15</a:t>
            </a:r>
            <a:r>
              <a:rPr lang="en-US" altLang="zh-TW" dirty="0" smtClean="0"/>
              <a:t>]]</a:t>
            </a:r>
          </a:p>
          <a:p>
            <a:pPr marL="365760" lvl="1" indent="0">
              <a:buNone/>
            </a:pPr>
            <a:r>
              <a:rPr lang="en-US" altLang="zh-TW" dirty="0" err="1" smtClean="0"/>
              <a:t>np.array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listdata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983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Numpy</a:t>
            </a:r>
            <a:r>
              <a:rPr lang="zh-TW" altLang="en-US" sz="4400" dirty="0"/>
              <a:t> </a:t>
            </a:r>
            <a:r>
              <a:rPr lang="en-US" altLang="zh-TW" sz="4400" dirty="0"/>
              <a:t>– </a:t>
            </a:r>
            <a:r>
              <a:rPr lang="zh-TW" altLang="en-US" sz="4400" dirty="0"/>
              <a:t>建立</a:t>
            </a:r>
            <a:r>
              <a:rPr lang="en-US" altLang="zh-TW" sz="4400" dirty="0" err="1"/>
              <a:t>ndarray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隨機數列</a:t>
            </a:r>
            <a:endParaRPr lang="en-US" altLang="zh-TW" dirty="0" smtClean="0"/>
          </a:p>
          <a:p>
            <a:pPr lvl="1"/>
            <a:r>
              <a:rPr lang="en-US" altLang="zh-TW" dirty="0" err="1"/>
              <a:t>random.random</a:t>
            </a:r>
            <a:r>
              <a:rPr lang="en-US" altLang="zh-TW" dirty="0"/>
              <a:t>(size)</a:t>
            </a:r>
          </a:p>
          <a:p>
            <a:pPr lvl="1"/>
            <a:r>
              <a:rPr lang="en-US" altLang="zh-TW" dirty="0" err="1"/>
              <a:t>random.ranf</a:t>
            </a:r>
            <a:r>
              <a:rPr lang="en-US" altLang="zh-TW" dirty="0"/>
              <a:t>(size)</a:t>
            </a:r>
          </a:p>
          <a:p>
            <a:pPr lvl="1"/>
            <a:r>
              <a:rPr lang="en-US" altLang="zh-TW" dirty="0" err="1"/>
              <a:t>random.sample</a:t>
            </a:r>
            <a:r>
              <a:rPr lang="en-US" altLang="zh-TW" dirty="0"/>
              <a:t>(size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/>
              <a:t>random.randint</a:t>
            </a:r>
            <a:r>
              <a:rPr lang="en-US" altLang="zh-TW" dirty="0"/>
              <a:t>(low, high, size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/>
              <a:t>random.normal</a:t>
            </a:r>
            <a:r>
              <a:rPr lang="en-US" altLang="zh-TW" dirty="0"/>
              <a:t>(</a:t>
            </a:r>
            <a:r>
              <a:rPr lang="en-US" altLang="zh-TW" dirty="0" err="1"/>
              <a:t>loc</a:t>
            </a:r>
            <a:r>
              <a:rPr lang="en-US" altLang="zh-TW" dirty="0"/>
              <a:t>='</a:t>
            </a:r>
            <a:r>
              <a:rPr lang="en-US" altLang="zh-TW" dirty="0" err="1"/>
              <a:t>loc</a:t>
            </a:r>
            <a:r>
              <a:rPr lang="en-US" altLang="zh-TW" dirty="0"/>
              <a:t>', scale='scale', size=None)</a:t>
            </a:r>
            <a:r>
              <a:rPr lang="zh-TW" altLang="en-US" dirty="0"/>
              <a:t>：</a:t>
            </a:r>
            <a:r>
              <a:rPr lang="en-US" altLang="zh-TW" dirty="0" err="1"/>
              <a:t>loc</a:t>
            </a:r>
            <a:r>
              <a:rPr lang="zh-TW" altLang="en-US" dirty="0"/>
              <a:t>為平均值、</a:t>
            </a:r>
            <a:r>
              <a:rPr lang="en-US" altLang="zh-TW" dirty="0"/>
              <a:t>scale</a:t>
            </a:r>
            <a:r>
              <a:rPr lang="zh-TW" altLang="en-US" dirty="0"/>
              <a:t>為標準差</a:t>
            </a:r>
          </a:p>
        </p:txBody>
      </p:sp>
    </p:spTree>
    <p:extLst>
      <p:ext uri="{BB962C8B-B14F-4D97-AF65-F5344CB8AC3E}">
        <p14:creationId xmlns:p14="http://schemas.microsoft.com/office/powerpoint/2010/main" val="386085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Numpy</a:t>
            </a:r>
            <a:r>
              <a:rPr lang="en-US" altLang="zh-TW" sz="4400" dirty="0"/>
              <a:t> </a:t>
            </a:r>
            <a:r>
              <a:rPr lang="zh-TW" altLang="en-US" sz="4400" dirty="0"/>
              <a:t>陣列屬性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ndim</a:t>
            </a:r>
            <a:r>
              <a:rPr lang="en-US" altLang="zh-TW" dirty="0"/>
              <a:t>()</a:t>
            </a:r>
            <a:r>
              <a:rPr lang="zh-TW" altLang="en-US" dirty="0"/>
              <a:t>：取得陣列的維度數量</a:t>
            </a:r>
          </a:p>
          <a:p>
            <a:r>
              <a:rPr lang="en-US" altLang="zh-TW" dirty="0"/>
              <a:t>shape()</a:t>
            </a:r>
            <a:r>
              <a:rPr lang="zh-TW" altLang="en-US" dirty="0"/>
              <a:t>：陣列的形狀</a:t>
            </a:r>
          </a:p>
          <a:p>
            <a:r>
              <a:rPr lang="en-US" altLang="zh-TW" dirty="0"/>
              <a:t>size()</a:t>
            </a:r>
            <a:r>
              <a:rPr lang="zh-TW" altLang="en-US" dirty="0"/>
              <a:t>：陣列的數量</a:t>
            </a:r>
          </a:p>
          <a:p>
            <a:r>
              <a:rPr lang="en-US" altLang="zh-TW" dirty="0" err="1"/>
              <a:t>dtype</a:t>
            </a:r>
            <a:r>
              <a:rPr lang="en-US" altLang="zh-TW" dirty="0"/>
              <a:t>()</a:t>
            </a:r>
            <a:r>
              <a:rPr lang="zh-TW" altLang="en-US" dirty="0"/>
              <a:t>：資料型態</a:t>
            </a:r>
          </a:p>
          <a:p>
            <a:r>
              <a:rPr lang="en-US" altLang="zh-TW" dirty="0" err="1"/>
              <a:t>itemsize</a:t>
            </a:r>
            <a:r>
              <a:rPr lang="en-US" altLang="zh-TW" dirty="0"/>
              <a:t>()</a:t>
            </a:r>
            <a:r>
              <a:rPr lang="zh-TW" altLang="en-US" dirty="0"/>
              <a:t>：陣列中元素的大小</a:t>
            </a:r>
            <a:r>
              <a:rPr lang="en-US" altLang="zh-TW" dirty="0"/>
              <a:t>(</a:t>
            </a:r>
            <a:r>
              <a:rPr lang="zh-TW" altLang="en-US" dirty="0"/>
              <a:t>位元組為單位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nbytes</a:t>
            </a:r>
            <a:r>
              <a:rPr lang="en-US" altLang="zh-TW" dirty="0"/>
              <a:t>()</a:t>
            </a:r>
            <a:r>
              <a:rPr lang="zh-TW" altLang="en-US" dirty="0"/>
              <a:t>：陣列的大小</a:t>
            </a:r>
            <a:r>
              <a:rPr lang="en-US" altLang="zh-TW" dirty="0"/>
              <a:t>(</a:t>
            </a:r>
            <a:r>
              <a:rPr lang="zh-TW" altLang="en-US" dirty="0"/>
              <a:t>位元組為單位</a:t>
            </a:r>
            <a:r>
              <a:rPr lang="en-US" altLang="zh-TW" dirty="0"/>
              <a:t>) </a:t>
            </a:r>
            <a:r>
              <a:rPr lang="zh-TW" altLang="en-US" dirty="0"/>
              <a:t>一般來說 </a:t>
            </a:r>
            <a:r>
              <a:rPr lang="en-US" altLang="zh-TW" dirty="0" err="1"/>
              <a:t>nbytes</a:t>
            </a:r>
            <a:r>
              <a:rPr lang="en-US" altLang="zh-TW" dirty="0"/>
              <a:t> = </a:t>
            </a:r>
            <a:r>
              <a:rPr lang="en-US" altLang="zh-TW" dirty="0" err="1"/>
              <a:t>itemsize</a:t>
            </a:r>
            <a:r>
              <a:rPr lang="en-US" altLang="zh-TW" dirty="0"/>
              <a:t> * size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932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Numpy</a:t>
            </a:r>
            <a:r>
              <a:rPr lang="en-US" altLang="zh-TW" sz="4400" dirty="0"/>
              <a:t> </a:t>
            </a:r>
            <a:r>
              <a:rPr lang="zh-TW" altLang="en-US" sz="4400" dirty="0" smtClean="0"/>
              <a:t>陣列操作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reshape(): </a:t>
            </a:r>
            <a:r>
              <a:rPr lang="zh-TW" altLang="en-US" dirty="0" smtClean="0"/>
              <a:t>改變陣列的形狀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np.array</a:t>
            </a:r>
            <a:r>
              <a:rPr lang="en-US" altLang="zh-TW" dirty="0"/>
              <a:t>([1, 2, 3, 4</a:t>
            </a:r>
            <a:r>
              <a:rPr lang="en-US" altLang="zh-TW" dirty="0" smtClean="0"/>
              <a:t>])</a:t>
            </a:r>
            <a:r>
              <a:rPr lang="zh-TW" altLang="en-US" dirty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en-US" altLang="zh-TW" dirty="0" smtClean="0"/>
              <a:t>shape=1*4</a:t>
            </a:r>
          </a:p>
          <a:p>
            <a:pPr lvl="1"/>
            <a:r>
              <a:rPr lang="en-US" altLang="zh-TW" dirty="0" smtClean="0"/>
              <a:t>reshape(2, 2) </a:t>
            </a:r>
            <a:r>
              <a:rPr lang="en-US" altLang="zh-TW" dirty="0" smtClean="0">
                <a:sym typeface="Wingdings" panose="05000000000000000000" pitchFamily="2" charset="2"/>
              </a:rPr>
              <a:t> shape =2*2</a:t>
            </a:r>
          </a:p>
          <a:p>
            <a:r>
              <a:rPr lang="zh-TW" altLang="en-US" dirty="0" smtClean="0"/>
              <a:t>串接 </a:t>
            </a:r>
            <a:r>
              <a:rPr lang="en-US" altLang="zh-TW" dirty="0" smtClean="0"/>
              <a:t>x=[1, 2, 3]   y=[4, 5, 6]</a:t>
            </a:r>
          </a:p>
          <a:p>
            <a:pPr lvl="1"/>
            <a:r>
              <a:rPr lang="en-US" altLang="zh-TW" dirty="0" smtClean="0"/>
              <a:t>concatenate([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])</a:t>
            </a:r>
            <a:r>
              <a:rPr lang="zh-TW" altLang="en-US" dirty="0"/>
              <a:t>：串</a:t>
            </a:r>
            <a:r>
              <a:rPr lang="zh-TW" altLang="en-US" dirty="0" smtClean="0"/>
              <a:t>接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[1, 2, 3, 4, 5, 6]</a:t>
            </a:r>
          </a:p>
          <a:p>
            <a:pPr lvl="1"/>
            <a:r>
              <a:rPr lang="en-US" altLang="zh-TW" dirty="0" err="1"/>
              <a:t>vstack</a:t>
            </a:r>
            <a:r>
              <a:rPr lang="en-US" altLang="zh-TW" dirty="0" smtClean="0"/>
              <a:t>(</a:t>
            </a:r>
            <a:r>
              <a:rPr lang="en-US" altLang="zh-TW" dirty="0"/>
              <a:t>[</a:t>
            </a:r>
            <a:r>
              <a:rPr lang="en-US" altLang="zh-TW" dirty="0" err="1"/>
              <a:t>x,y</a:t>
            </a:r>
            <a:r>
              <a:rPr lang="en-US" altLang="zh-TW" dirty="0"/>
              <a:t>]</a:t>
            </a:r>
            <a:r>
              <a:rPr lang="en-US" altLang="zh-TW" dirty="0" smtClean="0"/>
              <a:t>)</a:t>
            </a:r>
            <a:r>
              <a:rPr lang="zh-TW" altLang="en-US" dirty="0"/>
              <a:t>：垂直串</a:t>
            </a:r>
            <a:r>
              <a:rPr lang="zh-TW" altLang="en-US" dirty="0" smtClean="0"/>
              <a:t>接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[[1, 2, 3], [4, 5, 6]]</a:t>
            </a:r>
            <a:endParaRPr lang="zh-TW" altLang="en-US" dirty="0"/>
          </a:p>
          <a:p>
            <a:pPr lvl="1"/>
            <a:r>
              <a:rPr lang="en-US" altLang="zh-TW" dirty="0" err="1" smtClean="0"/>
              <a:t>hstack</a:t>
            </a:r>
            <a:r>
              <a:rPr lang="en-US" altLang="zh-TW" dirty="0" smtClean="0"/>
              <a:t>(</a:t>
            </a:r>
            <a:r>
              <a:rPr lang="en-US" altLang="zh-TW" dirty="0"/>
              <a:t>[</a:t>
            </a:r>
            <a:r>
              <a:rPr lang="en-US" altLang="zh-TW" dirty="0" err="1"/>
              <a:t>x,y</a:t>
            </a:r>
            <a:r>
              <a:rPr lang="en-US" altLang="zh-TW" dirty="0"/>
              <a:t>]</a:t>
            </a:r>
            <a:r>
              <a:rPr lang="en-US" altLang="zh-TW" dirty="0" smtClean="0"/>
              <a:t>)</a:t>
            </a:r>
            <a:r>
              <a:rPr lang="zh-TW" altLang="en-US" dirty="0"/>
              <a:t>：水平串</a:t>
            </a:r>
            <a:r>
              <a:rPr lang="zh-TW" altLang="en-US" dirty="0" smtClean="0"/>
              <a:t>接</a:t>
            </a:r>
            <a:endParaRPr lang="en-US" altLang="zh-TW" dirty="0" smtClean="0"/>
          </a:p>
          <a:p>
            <a:pPr lvl="2"/>
            <a:r>
              <a:rPr lang="en-US" altLang="zh-TW" dirty="0"/>
              <a:t>[1, 2, 3, 4, 5, 6]</a:t>
            </a:r>
          </a:p>
          <a:p>
            <a:pPr lvl="1"/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145413"/>
              </p:ext>
            </p:extLst>
          </p:nvPr>
        </p:nvGraphicFramePr>
        <p:xfrm>
          <a:off x="7716982" y="2161218"/>
          <a:ext cx="179185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964">
                  <a:extLst>
                    <a:ext uri="{9D8B030D-6E8A-4147-A177-3AD203B41FA5}">
                      <a16:colId xmlns:a16="http://schemas.microsoft.com/office/drawing/2014/main" val="3249316633"/>
                    </a:ext>
                  </a:extLst>
                </a:gridCol>
                <a:gridCol w="447964">
                  <a:extLst>
                    <a:ext uri="{9D8B030D-6E8A-4147-A177-3AD203B41FA5}">
                      <a16:colId xmlns:a16="http://schemas.microsoft.com/office/drawing/2014/main" val="4209277806"/>
                    </a:ext>
                  </a:extLst>
                </a:gridCol>
                <a:gridCol w="447964">
                  <a:extLst>
                    <a:ext uri="{9D8B030D-6E8A-4147-A177-3AD203B41FA5}">
                      <a16:colId xmlns:a16="http://schemas.microsoft.com/office/drawing/2014/main" val="1849767028"/>
                    </a:ext>
                  </a:extLst>
                </a:gridCol>
                <a:gridCol w="447964">
                  <a:extLst>
                    <a:ext uri="{9D8B030D-6E8A-4147-A177-3AD203B41FA5}">
                      <a16:colId xmlns:a16="http://schemas.microsoft.com/office/drawing/2014/main" val="1336210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2846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468734"/>
              </p:ext>
            </p:extLst>
          </p:nvPr>
        </p:nvGraphicFramePr>
        <p:xfrm>
          <a:off x="10215419" y="1977149"/>
          <a:ext cx="951346" cy="738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673">
                  <a:extLst>
                    <a:ext uri="{9D8B030D-6E8A-4147-A177-3AD203B41FA5}">
                      <a16:colId xmlns:a16="http://schemas.microsoft.com/office/drawing/2014/main" val="189670297"/>
                    </a:ext>
                  </a:extLst>
                </a:gridCol>
                <a:gridCol w="475673">
                  <a:extLst>
                    <a:ext uri="{9D8B030D-6E8A-4147-A177-3AD203B41FA5}">
                      <a16:colId xmlns:a16="http://schemas.microsoft.com/office/drawing/2014/main" val="3415905339"/>
                    </a:ext>
                  </a:extLst>
                </a:gridCol>
              </a:tblGrid>
              <a:tr h="36948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973482"/>
                  </a:ext>
                </a:extLst>
              </a:tr>
              <a:tr h="36948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117375"/>
                  </a:ext>
                </a:extLst>
              </a:tr>
            </a:tbl>
          </a:graphicData>
        </a:graphic>
      </p:graphicFrame>
      <p:sp>
        <p:nvSpPr>
          <p:cNvPr id="7" name="向右箭號 6"/>
          <p:cNvSpPr/>
          <p:nvPr/>
        </p:nvSpPr>
        <p:spPr>
          <a:xfrm>
            <a:off x="9753600" y="2254278"/>
            <a:ext cx="240145" cy="185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24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Numpy</a:t>
            </a:r>
            <a:r>
              <a:rPr lang="en-US" altLang="zh-TW" sz="4400" dirty="0"/>
              <a:t> </a:t>
            </a:r>
            <a:r>
              <a:rPr lang="zh-TW" altLang="en-US" sz="4400" dirty="0"/>
              <a:t>陣列操作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z = </a:t>
            </a:r>
            <a:r>
              <a:rPr lang="en-US" altLang="zh-TW" dirty="0" err="1" smtClean="0"/>
              <a:t>np.array</a:t>
            </a:r>
            <a:r>
              <a:rPr lang="en-US" altLang="zh-TW" dirty="0"/>
              <a:t>([1,2,3,4,5,6,7,8,9</a:t>
            </a:r>
            <a:r>
              <a:rPr lang="en-US" altLang="zh-TW" dirty="0" smtClean="0"/>
              <a:t>])</a:t>
            </a:r>
          </a:p>
          <a:p>
            <a:pPr lvl="1"/>
            <a:r>
              <a:rPr lang="en-US" altLang="zh-TW" dirty="0" err="1" smtClean="0"/>
              <a:t>np.split</a:t>
            </a:r>
            <a:r>
              <a:rPr lang="en-US" altLang="zh-TW" dirty="0" smtClean="0"/>
              <a:t>(z</a:t>
            </a:r>
            <a:r>
              <a:rPr lang="en-US" altLang="zh-TW" dirty="0"/>
              <a:t>,[3,5])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en-US" altLang="zh-TW" dirty="0"/>
              <a:t>([1,2,3,4,5,6,7,8,9</a:t>
            </a:r>
            <a:r>
              <a:rPr lang="en-US" altLang="zh-TW" dirty="0" smtClean="0"/>
              <a:t>])</a:t>
            </a:r>
          </a:p>
          <a:p>
            <a:r>
              <a:rPr lang="en-US" altLang="zh-TW" dirty="0"/>
              <a:t>z </a:t>
            </a:r>
            <a:r>
              <a:rPr lang="en-US" altLang="zh-TW" dirty="0" smtClean="0"/>
              <a:t>= </a:t>
            </a:r>
            <a:r>
              <a:rPr lang="en-US" altLang="zh-TW" dirty="0" err="1" smtClean="0"/>
              <a:t>np.array</a:t>
            </a:r>
            <a:r>
              <a:rPr lang="en-US" altLang="zh-TW" dirty="0"/>
              <a:t>([[</a:t>
            </a:r>
            <a:r>
              <a:rPr lang="en-US" altLang="zh-TW" dirty="0" smtClean="0"/>
              <a:t>1,2,3</a:t>
            </a:r>
            <a:r>
              <a:rPr lang="en-US" altLang="zh-TW" dirty="0"/>
              <a:t>],[4,5,6],[7,8,9</a:t>
            </a:r>
            <a:r>
              <a:rPr lang="en-US" altLang="zh-TW" dirty="0" smtClean="0"/>
              <a:t>]])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r>
              <a:rPr lang="en-US" altLang="zh-TW" dirty="0" err="1" smtClean="0"/>
              <a:t>np.vsplit</a:t>
            </a:r>
            <a:r>
              <a:rPr lang="en-US" altLang="zh-TW" dirty="0" smtClean="0"/>
              <a:t>(z</a:t>
            </a:r>
            <a:r>
              <a:rPr lang="en-US" altLang="zh-TW" dirty="0"/>
              <a:t>,[2</a:t>
            </a:r>
            <a:r>
              <a:rPr lang="en-US" altLang="zh-TW" dirty="0" smtClean="0"/>
              <a:t>])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endParaRPr lang="en-US" altLang="zh-TW" dirty="0"/>
          </a:p>
          <a:p>
            <a:pPr lvl="1"/>
            <a:r>
              <a:rPr lang="en-US" altLang="zh-TW" dirty="0" err="1"/>
              <a:t>np.hsplit</a:t>
            </a:r>
            <a:r>
              <a:rPr lang="en-US" altLang="zh-TW" dirty="0"/>
              <a:t>(z,[2</a:t>
            </a:r>
            <a:r>
              <a:rPr lang="en-US" altLang="zh-TW" dirty="0" smtClean="0"/>
              <a:t>])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33818" y="2101273"/>
            <a:ext cx="701964" cy="34636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785660" y="2101273"/>
            <a:ext cx="393467" cy="34636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231314" y="2101273"/>
            <a:ext cx="1009995" cy="34636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085481"/>
              </p:ext>
            </p:extLst>
          </p:nvPr>
        </p:nvGraphicFramePr>
        <p:xfrm>
          <a:off x="5118792" y="4033788"/>
          <a:ext cx="1666239" cy="12195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912829026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580505155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3773685656"/>
                    </a:ext>
                  </a:extLst>
                </a:gridCol>
              </a:tblGrid>
              <a:tr h="40652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124056"/>
                  </a:ext>
                </a:extLst>
              </a:tr>
              <a:tr h="40652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549508"/>
                  </a:ext>
                </a:extLst>
              </a:tr>
              <a:tr h="40652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925614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5118791" y="4033788"/>
            <a:ext cx="1666239" cy="78759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114634" y="4821382"/>
            <a:ext cx="1670395" cy="43199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91835"/>
              </p:ext>
            </p:extLst>
          </p:nvPr>
        </p:nvGraphicFramePr>
        <p:xfrm>
          <a:off x="5132645" y="5386911"/>
          <a:ext cx="1666239" cy="12195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912829026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580505155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3773685656"/>
                    </a:ext>
                  </a:extLst>
                </a:gridCol>
              </a:tblGrid>
              <a:tr h="40652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124056"/>
                  </a:ext>
                </a:extLst>
              </a:tr>
              <a:tr h="40652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549508"/>
                  </a:ext>
                </a:extLst>
              </a:tr>
              <a:tr h="40652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925614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5132645" y="5386910"/>
            <a:ext cx="1120374" cy="121958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253019" y="5386909"/>
            <a:ext cx="545863" cy="121959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057539"/>
              </p:ext>
            </p:extLst>
          </p:nvPr>
        </p:nvGraphicFramePr>
        <p:xfrm>
          <a:off x="2250667" y="3266976"/>
          <a:ext cx="1666239" cy="12195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912829026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580505155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3773685656"/>
                    </a:ext>
                  </a:extLst>
                </a:gridCol>
              </a:tblGrid>
              <a:tr h="40652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124056"/>
                  </a:ext>
                </a:extLst>
              </a:tr>
              <a:tr h="40652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549508"/>
                  </a:ext>
                </a:extLst>
              </a:tr>
              <a:tr h="40652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925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49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檔案和目錄管理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OS</a:t>
            </a:r>
            <a:r>
              <a:rPr lang="zh-TW" altLang="en-US" dirty="0" smtClean="0"/>
              <a:t>模組提供取得目錄、</a:t>
            </a:r>
            <a:r>
              <a:rPr lang="zh-TW" altLang="en-US" dirty="0"/>
              <a:t>建立目錄</a:t>
            </a:r>
            <a:r>
              <a:rPr lang="zh-TW" altLang="en-US" dirty="0" smtClean="0"/>
              <a:t>、刪除目錄、刪除膽案、執行作業系統命令等函式</a:t>
            </a:r>
            <a:endParaRPr lang="en-US" altLang="zh-TW" dirty="0" smtClean="0"/>
          </a:p>
          <a:p>
            <a:r>
              <a:rPr lang="en-US" altLang="zh-TW" dirty="0" err="1" smtClean="0"/>
              <a:t>os.getcwd</a:t>
            </a:r>
            <a:r>
              <a:rPr lang="en-US" altLang="zh-TW" dirty="0" smtClean="0"/>
              <a:t>: </a:t>
            </a:r>
            <a:r>
              <a:rPr lang="zh-TW" altLang="en-US" dirty="0" smtClean="0"/>
              <a:t>取得目前的工作目錄</a:t>
            </a:r>
            <a:endParaRPr lang="en-US" altLang="zh-TW" dirty="0" smtClean="0"/>
          </a:p>
          <a:p>
            <a:r>
              <a:rPr lang="en-US" altLang="zh-TW" dirty="0" err="1" smtClean="0"/>
              <a:t>os.remove</a:t>
            </a:r>
            <a:r>
              <a:rPr lang="en-US" altLang="zh-TW" dirty="0" smtClean="0"/>
              <a:t>: </a:t>
            </a:r>
            <a:r>
              <a:rPr lang="zh-TW" altLang="en-US" dirty="0" smtClean="0"/>
              <a:t>刪除指定的檔案</a:t>
            </a:r>
            <a:endParaRPr lang="en-US" altLang="zh-TW" dirty="0" smtClean="0"/>
          </a:p>
          <a:p>
            <a:r>
              <a:rPr lang="en-US" altLang="zh-TW" dirty="0" err="1" smtClean="0"/>
              <a:t>os.path</a:t>
            </a:r>
            <a:r>
              <a:rPr lang="en-US" altLang="zh-TW" dirty="0" smtClean="0"/>
              <a:t>:</a:t>
            </a:r>
            <a:r>
              <a:rPr lang="zh-TW" altLang="en-US" dirty="0" smtClean="0"/>
              <a:t>用以處理檔案路徑和名稱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abspath</a:t>
            </a:r>
            <a:r>
              <a:rPr lang="en-US" altLang="zh-TW" dirty="0" smtClean="0"/>
              <a:t>():</a:t>
            </a:r>
            <a:r>
              <a:rPr lang="zh-TW" altLang="en-US" dirty="0" smtClean="0"/>
              <a:t> 傳回檔案完整的路徑名稱</a:t>
            </a:r>
            <a:endParaRPr lang="en-US" altLang="zh-TW" dirty="0" smtClean="0"/>
          </a:p>
          <a:p>
            <a:pPr lvl="1"/>
            <a:r>
              <a:rPr lang="en-US" altLang="zh-TW" dirty="0" err="1"/>
              <a:t>b</a:t>
            </a:r>
            <a:r>
              <a:rPr lang="en-US" altLang="zh-TW" dirty="0" err="1" smtClean="0"/>
              <a:t>asename</a:t>
            </a:r>
            <a:r>
              <a:rPr lang="en-US" altLang="zh-TW" dirty="0" smtClean="0"/>
              <a:t>(): </a:t>
            </a:r>
            <a:r>
              <a:rPr lang="zh-TW" altLang="en-US" dirty="0" smtClean="0"/>
              <a:t>傳回檔案指定路徑名稱中</a:t>
            </a:r>
            <a:r>
              <a:rPr lang="en-US" altLang="zh-TW" dirty="0" smtClean="0"/>
              <a:t>, </a:t>
            </a:r>
            <a:r>
              <a:rPr lang="zh-TW" altLang="en-US" dirty="0" smtClean="0"/>
              <a:t>最後的檔案或目錄名稱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dirname</a:t>
            </a:r>
            <a:r>
              <a:rPr lang="en-US" altLang="zh-TW" dirty="0" smtClean="0"/>
              <a:t>(): </a:t>
            </a:r>
            <a:r>
              <a:rPr lang="zh-TW" altLang="en-US" dirty="0" smtClean="0"/>
              <a:t>傳回指定檔案的完整路徑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exists(): </a:t>
            </a:r>
            <a:r>
              <a:rPr lang="zh-TW" altLang="en-US" dirty="0" smtClean="0"/>
              <a:t>檢查指定的檔案或路徑是否存在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split(): </a:t>
            </a:r>
            <a:r>
              <a:rPr lang="zh-TW" altLang="en-US" dirty="0" smtClean="0"/>
              <a:t>將目標路徑分成目錄路徑和檔案名稱並回傳兩個值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Join(path, </a:t>
            </a:r>
            <a:r>
              <a:rPr lang="en-US" altLang="zh-TW" dirty="0" err="1" smtClean="0"/>
              <a:t>fname</a:t>
            </a:r>
            <a:r>
              <a:rPr lang="en-US" altLang="zh-TW" dirty="0" smtClean="0"/>
              <a:t>): </a:t>
            </a:r>
            <a:r>
              <a:rPr lang="zh-TW" altLang="en-US" dirty="0" smtClean="0"/>
              <a:t>組合目錄路徑和檔案名稱成為完整路徑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943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Numpy</a:t>
            </a:r>
            <a:r>
              <a:rPr lang="en-US" altLang="zh-TW" sz="4400" dirty="0"/>
              <a:t> </a:t>
            </a:r>
            <a:r>
              <a:rPr lang="zh-TW" altLang="en-US" sz="4400" dirty="0" smtClean="0"/>
              <a:t>陣列</a:t>
            </a:r>
            <a:r>
              <a:rPr lang="zh-TW" altLang="en-US" sz="4400" dirty="0"/>
              <a:t>取值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一維陣列 </a:t>
            </a:r>
            <a:endParaRPr lang="en-US" altLang="zh-TW" sz="3200" dirty="0" smtClean="0"/>
          </a:p>
          <a:p>
            <a:pPr lvl="1"/>
            <a:r>
              <a:rPr lang="en-US" altLang="zh-TW" sz="2800" dirty="0" smtClean="0"/>
              <a:t>a[index]</a:t>
            </a:r>
          </a:p>
          <a:p>
            <a:pPr lvl="2"/>
            <a:r>
              <a:rPr lang="en-US" altLang="zh-TW" sz="2400" dirty="0" smtClean="0"/>
              <a:t>a[0] </a:t>
            </a:r>
          </a:p>
          <a:p>
            <a:pPr lvl="1"/>
            <a:r>
              <a:rPr lang="en-US" altLang="zh-TW" sz="2800" dirty="0"/>
              <a:t>a</a:t>
            </a:r>
            <a:r>
              <a:rPr lang="en-US" altLang="zh-TW" sz="2800" dirty="0" smtClean="0"/>
              <a:t>[</a:t>
            </a:r>
            <a:r>
              <a:rPr lang="en-US" altLang="zh-TW" sz="2800" dirty="0" err="1" smtClean="0"/>
              <a:t>start:end</a:t>
            </a:r>
            <a:r>
              <a:rPr lang="en-US" altLang="zh-TW" sz="2800" dirty="0" smtClean="0"/>
              <a:t>]</a:t>
            </a:r>
          </a:p>
          <a:p>
            <a:pPr lvl="2"/>
            <a:r>
              <a:rPr lang="en-US" altLang="zh-TW" sz="2400" dirty="0" smtClean="0"/>
              <a:t>a[1:5]</a:t>
            </a:r>
          </a:p>
          <a:p>
            <a:pPr lvl="2"/>
            <a:r>
              <a:rPr lang="en-US" altLang="zh-TW" sz="2400" dirty="0"/>
              <a:t>a</a:t>
            </a:r>
            <a:r>
              <a:rPr lang="en-US" altLang="zh-TW" sz="2400" dirty="0" smtClean="0"/>
              <a:t>[:3]</a:t>
            </a:r>
          </a:p>
          <a:p>
            <a:pPr lvl="1"/>
            <a:r>
              <a:rPr lang="en-US" altLang="zh-TW" sz="2800" dirty="0" smtClean="0"/>
              <a:t>a[</a:t>
            </a:r>
            <a:r>
              <a:rPr lang="en-US" altLang="zh-TW" sz="2800" dirty="0" err="1" smtClean="0"/>
              <a:t>start:end:gap</a:t>
            </a:r>
            <a:r>
              <a:rPr lang="en-US" altLang="zh-TW" sz="2800" dirty="0" smtClean="0"/>
              <a:t>]</a:t>
            </a:r>
          </a:p>
          <a:p>
            <a:pPr lvl="2"/>
            <a:r>
              <a:rPr lang="en-US" altLang="zh-TW" sz="2400" dirty="0" smtClean="0"/>
              <a:t>a[1:5:2]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779532"/>
              </p:ext>
            </p:extLst>
          </p:nvPr>
        </p:nvGraphicFramePr>
        <p:xfrm>
          <a:off x="4694671" y="1600200"/>
          <a:ext cx="306647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079">
                  <a:extLst>
                    <a:ext uri="{9D8B030D-6E8A-4147-A177-3AD203B41FA5}">
                      <a16:colId xmlns:a16="http://schemas.microsoft.com/office/drawing/2014/main" val="337926944"/>
                    </a:ext>
                  </a:extLst>
                </a:gridCol>
                <a:gridCol w="511079">
                  <a:extLst>
                    <a:ext uri="{9D8B030D-6E8A-4147-A177-3AD203B41FA5}">
                      <a16:colId xmlns:a16="http://schemas.microsoft.com/office/drawing/2014/main" val="4072667750"/>
                    </a:ext>
                  </a:extLst>
                </a:gridCol>
                <a:gridCol w="511079">
                  <a:extLst>
                    <a:ext uri="{9D8B030D-6E8A-4147-A177-3AD203B41FA5}">
                      <a16:colId xmlns:a16="http://schemas.microsoft.com/office/drawing/2014/main" val="1521140313"/>
                    </a:ext>
                  </a:extLst>
                </a:gridCol>
                <a:gridCol w="511079">
                  <a:extLst>
                    <a:ext uri="{9D8B030D-6E8A-4147-A177-3AD203B41FA5}">
                      <a16:colId xmlns:a16="http://schemas.microsoft.com/office/drawing/2014/main" val="381794290"/>
                    </a:ext>
                  </a:extLst>
                </a:gridCol>
                <a:gridCol w="511079">
                  <a:extLst>
                    <a:ext uri="{9D8B030D-6E8A-4147-A177-3AD203B41FA5}">
                      <a16:colId xmlns:a16="http://schemas.microsoft.com/office/drawing/2014/main" val="2004682881"/>
                    </a:ext>
                  </a:extLst>
                </a:gridCol>
                <a:gridCol w="511079">
                  <a:extLst>
                    <a:ext uri="{9D8B030D-6E8A-4147-A177-3AD203B41FA5}">
                      <a16:colId xmlns:a16="http://schemas.microsoft.com/office/drawing/2014/main" val="1252677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190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014105"/>
              </p:ext>
            </p:extLst>
          </p:nvPr>
        </p:nvGraphicFramePr>
        <p:xfrm>
          <a:off x="4694671" y="2565400"/>
          <a:ext cx="306647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079">
                  <a:extLst>
                    <a:ext uri="{9D8B030D-6E8A-4147-A177-3AD203B41FA5}">
                      <a16:colId xmlns:a16="http://schemas.microsoft.com/office/drawing/2014/main" val="337926944"/>
                    </a:ext>
                  </a:extLst>
                </a:gridCol>
                <a:gridCol w="511079">
                  <a:extLst>
                    <a:ext uri="{9D8B030D-6E8A-4147-A177-3AD203B41FA5}">
                      <a16:colId xmlns:a16="http://schemas.microsoft.com/office/drawing/2014/main" val="4072667750"/>
                    </a:ext>
                  </a:extLst>
                </a:gridCol>
                <a:gridCol w="511079">
                  <a:extLst>
                    <a:ext uri="{9D8B030D-6E8A-4147-A177-3AD203B41FA5}">
                      <a16:colId xmlns:a16="http://schemas.microsoft.com/office/drawing/2014/main" val="1521140313"/>
                    </a:ext>
                  </a:extLst>
                </a:gridCol>
                <a:gridCol w="511079">
                  <a:extLst>
                    <a:ext uri="{9D8B030D-6E8A-4147-A177-3AD203B41FA5}">
                      <a16:colId xmlns:a16="http://schemas.microsoft.com/office/drawing/2014/main" val="381794290"/>
                    </a:ext>
                  </a:extLst>
                </a:gridCol>
                <a:gridCol w="511079">
                  <a:extLst>
                    <a:ext uri="{9D8B030D-6E8A-4147-A177-3AD203B41FA5}">
                      <a16:colId xmlns:a16="http://schemas.microsoft.com/office/drawing/2014/main" val="2004682881"/>
                    </a:ext>
                  </a:extLst>
                </a:gridCol>
                <a:gridCol w="511079">
                  <a:extLst>
                    <a:ext uri="{9D8B030D-6E8A-4147-A177-3AD203B41FA5}">
                      <a16:colId xmlns:a16="http://schemas.microsoft.com/office/drawing/2014/main" val="1252677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1909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694671" y="2565400"/>
            <a:ext cx="505402" cy="34636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020154"/>
              </p:ext>
            </p:extLst>
          </p:nvPr>
        </p:nvGraphicFramePr>
        <p:xfrm>
          <a:off x="4694671" y="3403600"/>
          <a:ext cx="306647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079">
                  <a:extLst>
                    <a:ext uri="{9D8B030D-6E8A-4147-A177-3AD203B41FA5}">
                      <a16:colId xmlns:a16="http://schemas.microsoft.com/office/drawing/2014/main" val="337926944"/>
                    </a:ext>
                  </a:extLst>
                </a:gridCol>
                <a:gridCol w="511079">
                  <a:extLst>
                    <a:ext uri="{9D8B030D-6E8A-4147-A177-3AD203B41FA5}">
                      <a16:colId xmlns:a16="http://schemas.microsoft.com/office/drawing/2014/main" val="4072667750"/>
                    </a:ext>
                  </a:extLst>
                </a:gridCol>
                <a:gridCol w="511079">
                  <a:extLst>
                    <a:ext uri="{9D8B030D-6E8A-4147-A177-3AD203B41FA5}">
                      <a16:colId xmlns:a16="http://schemas.microsoft.com/office/drawing/2014/main" val="1521140313"/>
                    </a:ext>
                  </a:extLst>
                </a:gridCol>
                <a:gridCol w="511079">
                  <a:extLst>
                    <a:ext uri="{9D8B030D-6E8A-4147-A177-3AD203B41FA5}">
                      <a16:colId xmlns:a16="http://schemas.microsoft.com/office/drawing/2014/main" val="381794290"/>
                    </a:ext>
                  </a:extLst>
                </a:gridCol>
                <a:gridCol w="511079">
                  <a:extLst>
                    <a:ext uri="{9D8B030D-6E8A-4147-A177-3AD203B41FA5}">
                      <a16:colId xmlns:a16="http://schemas.microsoft.com/office/drawing/2014/main" val="2004682881"/>
                    </a:ext>
                  </a:extLst>
                </a:gridCol>
                <a:gridCol w="511079">
                  <a:extLst>
                    <a:ext uri="{9D8B030D-6E8A-4147-A177-3AD203B41FA5}">
                      <a16:colId xmlns:a16="http://schemas.microsoft.com/office/drawing/2014/main" val="1252677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1909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5200073" y="3403600"/>
            <a:ext cx="2041236" cy="34636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283447"/>
              </p:ext>
            </p:extLst>
          </p:nvPr>
        </p:nvGraphicFramePr>
        <p:xfrm>
          <a:off x="4694671" y="4747491"/>
          <a:ext cx="306647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079">
                  <a:extLst>
                    <a:ext uri="{9D8B030D-6E8A-4147-A177-3AD203B41FA5}">
                      <a16:colId xmlns:a16="http://schemas.microsoft.com/office/drawing/2014/main" val="337926944"/>
                    </a:ext>
                  </a:extLst>
                </a:gridCol>
                <a:gridCol w="511079">
                  <a:extLst>
                    <a:ext uri="{9D8B030D-6E8A-4147-A177-3AD203B41FA5}">
                      <a16:colId xmlns:a16="http://schemas.microsoft.com/office/drawing/2014/main" val="4072667750"/>
                    </a:ext>
                  </a:extLst>
                </a:gridCol>
                <a:gridCol w="511079">
                  <a:extLst>
                    <a:ext uri="{9D8B030D-6E8A-4147-A177-3AD203B41FA5}">
                      <a16:colId xmlns:a16="http://schemas.microsoft.com/office/drawing/2014/main" val="1521140313"/>
                    </a:ext>
                  </a:extLst>
                </a:gridCol>
                <a:gridCol w="511079">
                  <a:extLst>
                    <a:ext uri="{9D8B030D-6E8A-4147-A177-3AD203B41FA5}">
                      <a16:colId xmlns:a16="http://schemas.microsoft.com/office/drawing/2014/main" val="381794290"/>
                    </a:ext>
                  </a:extLst>
                </a:gridCol>
                <a:gridCol w="511079">
                  <a:extLst>
                    <a:ext uri="{9D8B030D-6E8A-4147-A177-3AD203B41FA5}">
                      <a16:colId xmlns:a16="http://schemas.microsoft.com/office/drawing/2014/main" val="2004682881"/>
                    </a:ext>
                  </a:extLst>
                </a:gridCol>
                <a:gridCol w="511079">
                  <a:extLst>
                    <a:ext uri="{9D8B030D-6E8A-4147-A177-3AD203B41FA5}">
                      <a16:colId xmlns:a16="http://schemas.microsoft.com/office/drawing/2014/main" val="1252677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1909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5200073" y="4750404"/>
            <a:ext cx="505402" cy="34636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227908" y="4750403"/>
            <a:ext cx="505402" cy="34636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295267"/>
              </p:ext>
            </p:extLst>
          </p:nvPr>
        </p:nvGraphicFramePr>
        <p:xfrm>
          <a:off x="4694671" y="3879041"/>
          <a:ext cx="306647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079">
                  <a:extLst>
                    <a:ext uri="{9D8B030D-6E8A-4147-A177-3AD203B41FA5}">
                      <a16:colId xmlns:a16="http://schemas.microsoft.com/office/drawing/2014/main" val="337926944"/>
                    </a:ext>
                  </a:extLst>
                </a:gridCol>
                <a:gridCol w="511079">
                  <a:extLst>
                    <a:ext uri="{9D8B030D-6E8A-4147-A177-3AD203B41FA5}">
                      <a16:colId xmlns:a16="http://schemas.microsoft.com/office/drawing/2014/main" val="4072667750"/>
                    </a:ext>
                  </a:extLst>
                </a:gridCol>
                <a:gridCol w="511079">
                  <a:extLst>
                    <a:ext uri="{9D8B030D-6E8A-4147-A177-3AD203B41FA5}">
                      <a16:colId xmlns:a16="http://schemas.microsoft.com/office/drawing/2014/main" val="1521140313"/>
                    </a:ext>
                  </a:extLst>
                </a:gridCol>
                <a:gridCol w="511079">
                  <a:extLst>
                    <a:ext uri="{9D8B030D-6E8A-4147-A177-3AD203B41FA5}">
                      <a16:colId xmlns:a16="http://schemas.microsoft.com/office/drawing/2014/main" val="381794290"/>
                    </a:ext>
                  </a:extLst>
                </a:gridCol>
                <a:gridCol w="511079">
                  <a:extLst>
                    <a:ext uri="{9D8B030D-6E8A-4147-A177-3AD203B41FA5}">
                      <a16:colId xmlns:a16="http://schemas.microsoft.com/office/drawing/2014/main" val="2004682881"/>
                    </a:ext>
                  </a:extLst>
                </a:gridCol>
                <a:gridCol w="511079">
                  <a:extLst>
                    <a:ext uri="{9D8B030D-6E8A-4147-A177-3AD203B41FA5}">
                      <a16:colId xmlns:a16="http://schemas.microsoft.com/office/drawing/2014/main" val="1252677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1909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4694671" y="3879041"/>
            <a:ext cx="1526020" cy="34636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75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Numpy</a:t>
            </a:r>
            <a:r>
              <a:rPr lang="en-US" altLang="zh-TW" sz="4400" dirty="0"/>
              <a:t> </a:t>
            </a:r>
            <a:r>
              <a:rPr lang="zh-TW" altLang="en-US" sz="4400" dirty="0"/>
              <a:t>陣列取值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多維</a:t>
            </a:r>
            <a:r>
              <a:rPr lang="zh-TW" altLang="en-US" dirty="0" smtClean="0"/>
              <a:t>陣列</a:t>
            </a:r>
            <a:r>
              <a:rPr lang="zh-TW" altLang="en-US" dirty="0"/>
              <a:t> </a:t>
            </a:r>
            <a:r>
              <a:rPr lang="en-US" altLang="zh-TW" dirty="0" smtClean="0"/>
              <a:t>a= </a:t>
            </a:r>
            <a:r>
              <a:rPr lang="en-US" altLang="zh-TW" dirty="0" err="1" smtClean="0"/>
              <a:t>np.arange</a:t>
            </a:r>
            <a:r>
              <a:rPr lang="en-US" altLang="zh-TW" dirty="0" smtClean="0"/>
              <a:t>(1, 17).reshape(4, 4)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275101"/>
              </p:ext>
            </p:extLst>
          </p:nvPr>
        </p:nvGraphicFramePr>
        <p:xfrm>
          <a:off x="9033165" y="1061407"/>
          <a:ext cx="2032000" cy="1552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3588113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1681109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829195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49950150"/>
                    </a:ext>
                  </a:extLst>
                </a:gridCol>
              </a:tblGrid>
              <a:tr h="3881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98003"/>
                  </a:ext>
                </a:extLst>
              </a:tr>
              <a:tr h="3881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709894"/>
                  </a:ext>
                </a:extLst>
              </a:tr>
              <a:tr h="3881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146401"/>
                  </a:ext>
                </a:extLst>
              </a:tr>
              <a:tr h="3881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60538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34327"/>
              </p:ext>
            </p:extLst>
          </p:nvPr>
        </p:nvGraphicFramePr>
        <p:xfrm>
          <a:off x="3422074" y="2109734"/>
          <a:ext cx="2008908" cy="15016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227">
                  <a:extLst>
                    <a:ext uri="{9D8B030D-6E8A-4147-A177-3AD203B41FA5}">
                      <a16:colId xmlns:a16="http://schemas.microsoft.com/office/drawing/2014/main" val="3358811388"/>
                    </a:ext>
                  </a:extLst>
                </a:gridCol>
                <a:gridCol w="502227">
                  <a:extLst>
                    <a:ext uri="{9D8B030D-6E8A-4147-A177-3AD203B41FA5}">
                      <a16:colId xmlns:a16="http://schemas.microsoft.com/office/drawing/2014/main" val="3616811098"/>
                    </a:ext>
                  </a:extLst>
                </a:gridCol>
                <a:gridCol w="502227">
                  <a:extLst>
                    <a:ext uri="{9D8B030D-6E8A-4147-A177-3AD203B41FA5}">
                      <a16:colId xmlns:a16="http://schemas.microsoft.com/office/drawing/2014/main" val="3482919544"/>
                    </a:ext>
                  </a:extLst>
                </a:gridCol>
                <a:gridCol w="502227">
                  <a:extLst>
                    <a:ext uri="{9D8B030D-6E8A-4147-A177-3AD203B41FA5}">
                      <a16:colId xmlns:a16="http://schemas.microsoft.com/office/drawing/2014/main" val="2049950150"/>
                    </a:ext>
                  </a:extLst>
                </a:gridCol>
              </a:tblGrid>
              <a:tr h="375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98003"/>
                  </a:ext>
                </a:extLst>
              </a:tr>
              <a:tr h="375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709894"/>
                  </a:ext>
                </a:extLst>
              </a:tr>
              <a:tr h="375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146401"/>
                  </a:ext>
                </a:extLst>
              </a:tr>
              <a:tr h="375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60538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925580" y="2860576"/>
            <a:ext cx="505402" cy="34636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688494"/>
              </p:ext>
            </p:extLst>
          </p:nvPr>
        </p:nvGraphicFramePr>
        <p:xfrm>
          <a:off x="3422074" y="4120952"/>
          <a:ext cx="2008908" cy="15016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227">
                  <a:extLst>
                    <a:ext uri="{9D8B030D-6E8A-4147-A177-3AD203B41FA5}">
                      <a16:colId xmlns:a16="http://schemas.microsoft.com/office/drawing/2014/main" val="3358811388"/>
                    </a:ext>
                  </a:extLst>
                </a:gridCol>
                <a:gridCol w="502227">
                  <a:extLst>
                    <a:ext uri="{9D8B030D-6E8A-4147-A177-3AD203B41FA5}">
                      <a16:colId xmlns:a16="http://schemas.microsoft.com/office/drawing/2014/main" val="3616811098"/>
                    </a:ext>
                  </a:extLst>
                </a:gridCol>
                <a:gridCol w="502227">
                  <a:extLst>
                    <a:ext uri="{9D8B030D-6E8A-4147-A177-3AD203B41FA5}">
                      <a16:colId xmlns:a16="http://schemas.microsoft.com/office/drawing/2014/main" val="3482919544"/>
                    </a:ext>
                  </a:extLst>
                </a:gridCol>
                <a:gridCol w="502227">
                  <a:extLst>
                    <a:ext uri="{9D8B030D-6E8A-4147-A177-3AD203B41FA5}">
                      <a16:colId xmlns:a16="http://schemas.microsoft.com/office/drawing/2014/main" val="2049950150"/>
                    </a:ext>
                  </a:extLst>
                </a:gridCol>
              </a:tblGrid>
              <a:tr h="375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98003"/>
                  </a:ext>
                </a:extLst>
              </a:tr>
              <a:tr h="375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709894"/>
                  </a:ext>
                </a:extLst>
              </a:tr>
              <a:tr h="375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146401"/>
                  </a:ext>
                </a:extLst>
              </a:tr>
              <a:tr h="375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605384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902652" y="4506959"/>
            <a:ext cx="1022927" cy="34636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131522"/>
              </p:ext>
            </p:extLst>
          </p:nvPr>
        </p:nvGraphicFramePr>
        <p:xfrm>
          <a:off x="6483929" y="2109734"/>
          <a:ext cx="2008908" cy="15016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227">
                  <a:extLst>
                    <a:ext uri="{9D8B030D-6E8A-4147-A177-3AD203B41FA5}">
                      <a16:colId xmlns:a16="http://schemas.microsoft.com/office/drawing/2014/main" val="3358811388"/>
                    </a:ext>
                  </a:extLst>
                </a:gridCol>
                <a:gridCol w="502227">
                  <a:extLst>
                    <a:ext uri="{9D8B030D-6E8A-4147-A177-3AD203B41FA5}">
                      <a16:colId xmlns:a16="http://schemas.microsoft.com/office/drawing/2014/main" val="3616811098"/>
                    </a:ext>
                  </a:extLst>
                </a:gridCol>
                <a:gridCol w="502227">
                  <a:extLst>
                    <a:ext uri="{9D8B030D-6E8A-4147-A177-3AD203B41FA5}">
                      <a16:colId xmlns:a16="http://schemas.microsoft.com/office/drawing/2014/main" val="3482919544"/>
                    </a:ext>
                  </a:extLst>
                </a:gridCol>
                <a:gridCol w="502227">
                  <a:extLst>
                    <a:ext uri="{9D8B030D-6E8A-4147-A177-3AD203B41FA5}">
                      <a16:colId xmlns:a16="http://schemas.microsoft.com/office/drawing/2014/main" val="2049950150"/>
                    </a:ext>
                  </a:extLst>
                </a:gridCol>
              </a:tblGrid>
              <a:tr h="375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98003"/>
                  </a:ext>
                </a:extLst>
              </a:tr>
              <a:tr h="375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709894"/>
                  </a:ext>
                </a:extLst>
              </a:tr>
              <a:tr h="375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146401"/>
                  </a:ext>
                </a:extLst>
              </a:tr>
              <a:tr h="375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605384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6964507" y="2495741"/>
            <a:ext cx="1022927" cy="76238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614182" y="3660339"/>
            <a:ext cx="1195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5760" lvl="1" indent="0">
              <a:buNone/>
            </a:pPr>
            <a:r>
              <a:rPr lang="en-US" altLang="zh-TW" dirty="0"/>
              <a:t>a[2, 3]</a:t>
            </a:r>
          </a:p>
        </p:txBody>
      </p:sp>
      <p:sp>
        <p:nvSpPr>
          <p:cNvPr id="13" name="矩形 12"/>
          <p:cNvSpPr/>
          <p:nvPr/>
        </p:nvSpPr>
        <p:spPr>
          <a:xfrm>
            <a:off x="3855274" y="5750649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a[1, </a:t>
            </a:r>
            <a:r>
              <a:rPr lang="en-US" altLang="zh-TW" dirty="0" smtClean="0"/>
              <a:t>1:3]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483929" y="3676503"/>
            <a:ext cx="167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/>
              <a:t>a[1:3, 1:3]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963658"/>
              </p:ext>
            </p:extLst>
          </p:nvPr>
        </p:nvGraphicFramePr>
        <p:xfrm>
          <a:off x="6483929" y="4120952"/>
          <a:ext cx="2008908" cy="15016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227">
                  <a:extLst>
                    <a:ext uri="{9D8B030D-6E8A-4147-A177-3AD203B41FA5}">
                      <a16:colId xmlns:a16="http://schemas.microsoft.com/office/drawing/2014/main" val="3358811388"/>
                    </a:ext>
                  </a:extLst>
                </a:gridCol>
                <a:gridCol w="502227">
                  <a:extLst>
                    <a:ext uri="{9D8B030D-6E8A-4147-A177-3AD203B41FA5}">
                      <a16:colId xmlns:a16="http://schemas.microsoft.com/office/drawing/2014/main" val="3616811098"/>
                    </a:ext>
                  </a:extLst>
                </a:gridCol>
                <a:gridCol w="502227">
                  <a:extLst>
                    <a:ext uri="{9D8B030D-6E8A-4147-A177-3AD203B41FA5}">
                      <a16:colId xmlns:a16="http://schemas.microsoft.com/office/drawing/2014/main" val="3482919544"/>
                    </a:ext>
                  </a:extLst>
                </a:gridCol>
                <a:gridCol w="502227">
                  <a:extLst>
                    <a:ext uri="{9D8B030D-6E8A-4147-A177-3AD203B41FA5}">
                      <a16:colId xmlns:a16="http://schemas.microsoft.com/office/drawing/2014/main" val="2049950150"/>
                    </a:ext>
                  </a:extLst>
                </a:gridCol>
              </a:tblGrid>
              <a:tr h="375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98003"/>
                  </a:ext>
                </a:extLst>
              </a:tr>
              <a:tr h="375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709894"/>
                  </a:ext>
                </a:extLst>
              </a:tr>
              <a:tr h="375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146401"/>
                  </a:ext>
                </a:extLst>
              </a:tr>
              <a:tr h="375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605384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7488383" y="4131767"/>
            <a:ext cx="480578" cy="149086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6946117" y="5767181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a[:, 2]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621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Numpy</a:t>
            </a:r>
            <a:r>
              <a:rPr lang="en-US" altLang="zh-TW" sz="4400" dirty="0"/>
              <a:t> </a:t>
            </a:r>
            <a:r>
              <a:rPr lang="zh-TW" altLang="en-US" sz="4400" dirty="0" smtClean="0"/>
              <a:t>陣列運算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= </a:t>
            </a:r>
            <a:r>
              <a:rPr lang="en-US" altLang="zh-TW" dirty="0" err="1"/>
              <a:t>np.arange</a:t>
            </a:r>
            <a:r>
              <a:rPr lang="en-US" altLang="zh-TW" dirty="0"/>
              <a:t>(1,10).reshape(3,3)</a:t>
            </a:r>
          </a:p>
          <a:p>
            <a:r>
              <a:rPr lang="en-US" altLang="zh-TW" dirty="0" smtClean="0"/>
              <a:t>b </a:t>
            </a:r>
            <a:r>
              <a:rPr lang="en-US" altLang="zh-TW" dirty="0"/>
              <a:t>= </a:t>
            </a:r>
            <a:r>
              <a:rPr lang="en-US" altLang="zh-TW" dirty="0" err="1"/>
              <a:t>np.arange</a:t>
            </a:r>
            <a:r>
              <a:rPr lang="en-US" altLang="zh-TW" dirty="0"/>
              <a:t>(10,19).reshape(3,3</a:t>
            </a:r>
            <a:r>
              <a:rPr lang="en-US" altLang="zh-TW" dirty="0" smtClean="0"/>
              <a:t>)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對所有元素都</a:t>
            </a:r>
            <a:r>
              <a:rPr lang="zh-TW" altLang="en-US" dirty="0" smtClean="0">
                <a:sym typeface="Wingdings" panose="05000000000000000000" pitchFamily="2" charset="2"/>
              </a:rPr>
              <a:t>加一個值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a+1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/>
              <a:t>對所有元素取</a:t>
            </a:r>
            <a:r>
              <a:rPr lang="zh-TW" altLang="en-US" dirty="0" smtClean="0"/>
              <a:t>平方</a:t>
            </a:r>
            <a:endParaRPr lang="en-US" altLang="zh-TW" dirty="0" smtClean="0"/>
          </a:p>
          <a:p>
            <a:pPr lvl="1"/>
            <a:r>
              <a:rPr lang="en-US" altLang="zh-TW" dirty="0"/>
              <a:t>a</a:t>
            </a:r>
            <a:r>
              <a:rPr lang="en-US" altLang="zh-TW" dirty="0" smtClean="0"/>
              <a:t>**2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225040"/>
              </p:ext>
            </p:extLst>
          </p:nvPr>
        </p:nvGraphicFramePr>
        <p:xfrm>
          <a:off x="7902287" y="1447656"/>
          <a:ext cx="1524000" cy="11643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8705589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860007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07231623"/>
                    </a:ext>
                  </a:extLst>
                </a:gridCol>
              </a:tblGrid>
              <a:tr h="3881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41255"/>
                  </a:ext>
                </a:extLst>
              </a:tr>
              <a:tr h="3881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185129"/>
                  </a:ext>
                </a:extLst>
              </a:tr>
              <a:tr h="3881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430565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416137"/>
              </p:ext>
            </p:extLst>
          </p:nvPr>
        </p:nvGraphicFramePr>
        <p:xfrm>
          <a:off x="9758796" y="1447656"/>
          <a:ext cx="1524000" cy="11643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8705589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860007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07231623"/>
                    </a:ext>
                  </a:extLst>
                </a:gridCol>
              </a:tblGrid>
              <a:tr h="3881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41255"/>
                  </a:ext>
                </a:extLst>
              </a:tr>
              <a:tr h="3881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185129"/>
                  </a:ext>
                </a:extLst>
              </a:tr>
              <a:tr h="3881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430565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8507834" y="264373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364343" y="264373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810754"/>
              </p:ext>
            </p:extLst>
          </p:nvPr>
        </p:nvGraphicFramePr>
        <p:xfrm>
          <a:off x="3427268" y="3207183"/>
          <a:ext cx="1524000" cy="11643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8705589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860007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07231623"/>
                    </a:ext>
                  </a:extLst>
                </a:gridCol>
              </a:tblGrid>
              <a:tr h="3881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41255"/>
                  </a:ext>
                </a:extLst>
              </a:tr>
              <a:tr h="3881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185129"/>
                  </a:ext>
                </a:extLst>
              </a:tr>
              <a:tr h="3881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430565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698509"/>
              </p:ext>
            </p:extLst>
          </p:nvPr>
        </p:nvGraphicFramePr>
        <p:xfrm>
          <a:off x="3427268" y="5007837"/>
          <a:ext cx="1524000" cy="11643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8705589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860007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07231623"/>
                    </a:ext>
                  </a:extLst>
                </a:gridCol>
              </a:tblGrid>
              <a:tr h="3881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41255"/>
                  </a:ext>
                </a:extLst>
              </a:tr>
              <a:tr h="3881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185129"/>
                  </a:ext>
                </a:extLst>
              </a:tr>
              <a:tr h="3881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430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70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Numpy</a:t>
            </a:r>
            <a:r>
              <a:rPr lang="en-US" altLang="zh-TW" sz="4400" dirty="0"/>
              <a:t> </a:t>
            </a:r>
            <a:r>
              <a:rPr lang="zh-TW" altLang="en-US" sz="4400" dirty="0"/>
              <a:t>陣列運算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851" y="1643639"/>
            <a:ext cx="9785349" cy="5049982"/>
          </a:xfrm>
        </p:spPr>
        <p:txBody>
          <a:bodyPr>
            <a:normAutofit/>
          </a:bodyPr>
          <a:lstStyle/>
          <a:p>
            <a:r>
              <a:rPr lang="zh-TW" altLang="en-US" dirty="0"/>
              <a:t>取出指定陣列的元素進行</a:t>
            </a:r>
            <a:r>
              <a:rPr lang="zh-TW" altLang="en-US" dirty="0" smtClean="0"/>
              <a:t>運算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a[0, :] +1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</a:p>
          <a:p>
            <a:r>
              <a:rPr lang="zh-TW" altLang="en-US" dirty="0" smtClean="0"/>
              <a:t>矩陣相加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a+b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矩陣元素相乘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a*b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 smtClean="0"/>
              <a:t>矩陣內積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np.dot(a, b)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187018"/>
              </p:ext>
            </p:extLst>
          </p:nvPr>
        </p:nvGraphicFramePr>
        <p:xfrm>
          <a:off x="4346287" y="2079105"/>
          <a:ext cx="150552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842">
                  <a:extLst>
                    <a:ext uri="{9D8B030D-6E8A-4147-A177-3AD203B41FA5}">
                      <a16:colId xmlns:a16="http://schemas.microsoft.com/office/drawing/2014/main" val="1479660561"/>
                    </a:ext>
                  </a:extLst>
                </a:gridCol>
                <a:gridCol w="501842">
                  <a:extLst>
                    <a:ext uri="{9D8B030D-6E8A-4147-A177-3AD203B41FA5}">
                      <a16:colId xmlns:a16="http://schemas.microsoft.com/office/drawing/2014/main" val="1913182315"/>
                    </a:ext>
                  </a:extLst>
                </a:gridCol>
                <a:gridCol w="501842">
                  <a:extLst>
                    <a:ext uri="{9D8B030D-6E8A-4147-A177-3AD203B41FA5}">
                      <a16:colId xmlns:a16="http://schemas.microsoft.com/office/drawing/2014/main" val="3438416109"/>
                    </a:ext>
                  </a:extLst>
                </a:gridCol>
              </a:tblGrid>
              <a:tr h="36098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15634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938708"/>
              </p:ext>
            </p:extLst>
          </p:nvPr>
        </p:nvGraphicFramePr>
        <p:xfrm>
          <a:off x="4327813" y="2721837"/>
          <a:ext cx="1524000" cy="11643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8705589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860007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07231623"/>
                    </a:ext>
                  </a:extLst>
                </a:gridCol>
              </a:tblGrid>
              <a:tr h="3881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41255"/>
                  </a:ext>
                </a:extLst>
              </a:tr>
              <a:tr h="3881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185129"/>
                  </a:ext>
                </a:extLst>
              </a:tr>
              <a:tr h="3881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430565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22696"/>
              </p:ext>
            </p:extLst>
          </p:nvPr>
        </p:nvGraphicFramePr>
        <p:xfrm>
          <a:off x="4327813" y="4168630"/>
          <a:ext cx="1524000" cy="11643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8705589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860007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07231623"/>
                    </a:ext>
                  </a:extLst>
                </a:gridCol>
              </a:tblGrid>
              <a:tr h="3881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36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41255"/>
                  </a:ext>
                </a:extLst>
              </a:tr>
              <a:tr h="3881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52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70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90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185129"/>
                  </a:ext>
                </a:extLst>
              </a:tr>
              <a:tr h="3881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112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136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162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430565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318069"/>
              </p:ext>
            </p:extLst>
          </p:nvPr>
        </p:nvGraphicFramePr>
        <p:xfrm>
          <a:off x="4327813" y="5562232"/>
          <a:ext cx="1524000" cy="11643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8705589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860007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07231623"/>
                    </a:ext>
                  </a:extLst>
                </a:gridCol>
              </a:tblGrid>
              <a:tr h="3881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84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90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96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41255"/>
                  </a:ext>
                </a:extLst>
              </a:tr>
              <a:tr h="3881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201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216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231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185129"/>
                  </a:ext>
                </a:extLst>
              </a:tr>
              <a:tr h="3881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318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342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366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430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69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Numpy</a:t>
            </a:r>
            <a:r>
              <a:rPr lang="en-US" altLang="zh-TW" sz="4400" dirty="0"/>
              <a:t> </a:t>
            </a:r>
            <a:r>
              <a:rPr lang="zh-TW" altLang="en-US" sz="4400" dirty="0"/>
              <a:t>常用的計算與統計函數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</a:t>
            </a:r>
            <a:r>
              <a:rPr lang="en-US" altLang="zh-TW" dirty="0" smtClean="0"/>
              <a:t>um(): </a:t>
            </a:r>
            <a:r>
              <a:rPr lang="zh-TW" altLang="en-US" dirty="0" smtClean="0"/>
              <a:t>加總</a:t>
            </a:r>
            <a:endParaRPr lang="en-US" altLang="zh-TW" dirty="0" smtClean="0"/>
          </a:p>
          <a:p>
            <a:r>
              <a:rPr lang="en-US" altLang="zh-TW" dirty="0"/>
              <a:t>p</a:t>
            </a:r>
            <a:r>
              <a:rPr lang="en-US" altLang="zh-TW" dirty="0" smtClean="0"/>
              <a:t>rod(): </a:t>
            </a:r>
            <a:r>
              <a:rPr lang="zh-TW" altLang="en-US" dirty="0" smtClean="0"/>
              <a:t>乘積</a:t>
            </a:r>
            <a:endParaRPr lang="en-US" altLang="zh-TW" dirty="0" smtClean="0"/>
          </a:p>
          <a:p>
            <a:r>
              <a:rPr lang="en-US" altLang="zh-TW" dirty="0"/>
              <a:t>m</a:t>
            </a:r>
            <a:r>
              <a:rPr lang="en-US" altLang="zh-TW" dirty="0" smtClean="0"/>
              <a:t>ean(): </a:t>
            </a:r>
            <a:r>
              <a:rPr lang="zh-TW" altLang="en-US" dirty="0" smtClean="0"/>
              <a:t>平均值</a:t>
            </a:r>
            <a:endParaRPr lang="en-US" altLang="zh-TW" dirty="0" smtClean="0"/>
          </a:p>
          <a:p>
            <a:r>
              <a:rPr lang="en-US" altLang="zh-TW" dirty="0"/>
              <a:t>m</a:t>
            </a:r>
            <a:r>
              <a:rPr lang="en-US" altLang="zh-TW" dirty="0" smtClean="0"/>
              <a:t>in(): </a:t>
            </a:r>
            <a:r>
              <a:rPr lang="zh-TW" altLang="en-US" dirty="0" smtClean="0"/>
              <a:t>最小值</a:t>
            </a:r>
            <a:endParaRPr lang="en-US" altLang="zh-TW" dirty="0" smtClean="0"/>
          </a:p>
          <a:p>
            <a:r>
              <a:rPr lang="en-US" altLang="zh-TW" dirty="0"/>
              <a:t>m</a:t>
            </a:r>
            <a:r>
              <a:rPr lang="en-US" altLang="zh-TW" dirty="0" smtClean="0"/>
              <a:t>ax(): </a:t>
            </a:r>
            <a:r>
              <a:rPr lang="zh-TW" altLang="en-US" dirty="0" smtClean="0"/>
              <a:t>最大值</a:t>
            </a:r>
            <a:endParaRPr lang="en-US" altLang="zh-TW" dirty="0" smtClean="0"/>
          </a:p>
          <a:p>
            <a:r>
              <a:rPr lang="en-US" altLang="zh-TW" dirty="0" err="1" smtClean="0"/>
              <a:t>std</a:t>
            </a:r>
            <a:r>
              <a:rPr lang="en-US" altLang="zh-TW" dirty="0" smtClean="0"/>
              <a:t>(): </a:t>
            </a:r>
            <a:r>
              <a:rPr lang="zh-TW" altLang="en-US" dirty="0" smtClean="0"/>
              <a:t>標準差</a:t>
            </a:r>
            <a:endParaRPr lang="en-US" altLang="zh-TW" dirty="0" smtClean="0"/>
          </a:p>
          <a:p>
            <a:r>
              <a:rPr lang="en-US" altLang="zh-TW" dirty="0" err="1"/>
              <a:t>v</a:t>
            </a:r>
            <a:r>
              <a:rPr lang="en-US" altLang="zh-TW" dirty="0" err="1" smtClean="0"/>
              <a:t>ar</a:t>
            </a:r>
            <a:r>
              <a:rPr lang="en-US" altLang="zh-TW" dirty="0" smtClean="0"/>
              <a:t>(): </a:t>
            </a:r>
            <a:r>
              <a:rPr lang="zh-TW" altLang="en-US" dirty="0" smtClean="0"/>
              <a:t>變異數</a:t>
            </a:r>
            <a:r>
              <a:rPr lang="en-US" altLang="zh-TW" dirty="0" smtClean="0"/>
              <a:t>   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median(): </a:t>
            </a:r>
            <a:r>
              <a:rPr lang="zh-TW" altLang="en-US" dirty="0" smtClean="0"/>
              <a:t>中位數</a:t>
            </a:r>
            <a:endParaRPr lang="en-US" altLang="zh-TW" dirty="0" smtClean="0"/>
          </a:p>
          <a:p>
            <a:r>
              <a:rPr lang="en-US" altLang="zh-TW" dirty="0" err="1" smtClean="0"/>
              <a:t>argmin</a:t>
            </a:r>
            <a:r>
              <a:rPr lang="en-US" altLang="zh-TW" dirty="0" smtClean="0"/>
              <a:t>(): </a:t>
            </a:r>
            <a:r>
              <a:rPr lang="zh-TW" altLang="en-US" dirty="0" smtClean="0"/>
              <a:t>最小元素值索引</a:t>
            </a:r>
            <a:endParaRPr lang="en-US" altLang="zh-TW" dirty="0" smtClean="0"/>
          </a:p>
          <a:p>
            <a:r>
              <a:rPr lang="en-US" altLang="zh-TW" dirty="0" err="1" smtClean="0"/>
              <a:t>argmax</a:t>
            </a:r>
            <a:r>
              <a:rPr lang="en-US" altLang="zh-TW" dirty="0" smtClean="0"/>
              <a:t>(): </a:t>
            </a:r>
            <a:r>
              <a:rPr lang="zh-TW" altLang="en-US" dirty="0" smtClean="0"/>
              <a:t>最大元素值索引</a:t>
            </a:r>
            <a:endParaRPr lang="en-US" altLang="zh-TW" dirty="0" smtClean="0"/>
          </a:p>
          <a:p>
            <a:r>
              <a:rPr lang="en-US" altLang="zh-TW" dirty="0" err="1" smtClean="0"/>
              <a:t>cumsum</a:t>
            </a:r>
            <a:r>
              <a:rPr lang="en-US" altLang="zh-TW" dirty="0" smtClean="0"/>
              <a:t>(): </a:t>
            </a:r>
            <a:r>
              <a:rPr lang="zh-TW" altLang="en-US" dirty="0" smtClean="0"/>
              <a:t>陣列元素累加</a:t>
            </a:r>
            <a:endParaRPr lang="en-US" altLang="zh-TW" dirty="0" smtClean="0"/>
          </a:p>
          <a:p>
            <a:r>
              <a:rPr lang="en-US" altLang="zh-TW" dirty="0" err="1" smtClean="0"/>
              <a:t>cumprod</a:t>
            </a:r>
            <a:r>
              <a:rPr lang="en-US" altLang="zh-TW" dirty="0" smtClean="0"/>
              <a:t>(): </a:t>
            </a:r>
            <a:r>
              <a:rPr lang="zh-TW" altLang="en-US" dirty="0" smtClean="0"/>
              <a:t>陣列元素累積</a:t>
            </a:r>
            <a:endParaRPr lang="en-US" altLang="zh-TW" dirty="0" smtClean="0"/>
          </a:p>
          <a:p>
            <a:r>
              <a:rPr lang="en-US" altLang="zh-TW" dirty="0"/>
              <a:t>p</a:t>
            </a:r>
            <a:r>
              <a:rPr lang="en-US" altLang="zh-TW" dirty="0" smtClean="0"/>
              <a:t>ercentile(): </a:t>
            </a:r>
            <a:r>
              <a:rPr lang="zh-TW" altLang="en-US" dirty="0" smtClean="0"/>
              <a:t>以百分比顯示陣列中的指定值</a:t>
            </a:r>
            <a:endParaRPr lang="en-US" altLang="zh-TW" dirty="0" smtClean="0"/>
          </a:p>
          <a:p>
            <a:r>
              <a:rPr lang="en-US" altLang="zh-TW" dirty="0" err="1"/>
              <a:t>p</a:t>
            </a:r>
            <a:r>
              <a:rPr lang="en-US" altLang="zh-TW" dirty="0" err="1" smtClean="0"/>
              <a:t>tp</a:t>
            </a:r>
            <a:r>
              <a:rPr lang="en-US" altLang="zh-TW" dirty="0" smtClean="0"/>
              <a:t>(): </a:t>
            </a:r>
            <a:r>
              <a:rPr lang="zh-TW" altLang="en-US" dirty="0" smtClean="0"/>
              <a:t>最大值與最小值的差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752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Numpy</a:t>
            </a:r>
            <a:r>
              <a:rPr lang="en-US" altLang="zh-TW" sz="4400" dirty="0"/>
              <a:t> </a:t>
            </a:r>
            <a:r>
              <a:rPr lang="zh-TW" altLang="en-US" sz="4400" dirty="0" smtClean="0"/>
              <a:t>排序函數</a:t>
            </a:r>
            <a:endParaRPr lang="zh-TW" altLang="en-US" sz="4400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一維陣列排序</a:t>
            </a:r>
            <a:endParaRPr lang="en-US" altLang="zh-TW" dirty="0" smtClean="0"/>
          </a:p>
          <a:p>
            <a:pPr lvl="1"/>
            <a:r>
              <a:rPr lang="en-US" altLang="zh-TW" dirty="0" err="1"/>
              <a:t>n</a:t>
            </a:r>
            <a:r>
              <a:rPr lang="en-US" altLang="zh-TW" dirty="0" err="1" smtClean="0"/>
              <a:t>p.sort</a:t>
            </a:r>
            <a:r>
              <a:rPr lang="en-US" altLang="zh-TW" dirty="0" smtClean="0"/>
              <a:t>(): </a:t>
            </a:r>
            <a:r>
              <a:rPr lang="zh-TW" altLang="en-US" dirty="0" smtClean="0"/>
              <a:t>對陣列中的值進行排序並返回結果</a:t>
            </a:r>
            <a:endParaRPr lang="en-US" altLang="zh-TW" dirty="0" smtClean="0"/>
          </a:p>
          <a:p>
            <a:pPr lvl="1"/>
            <a:r>
              <a:rPr lang="en-US" altLang="zh-TW" dirty="0" err="1"/>
              <a:t>n</a:t>
            </a:r>
            <a:r>
              <a:rPr lang="en-US" altLang="zh-TW" dirty="0" err="1" smtClean="0"/>
              <a:t>p.argsort</a:t>
            </a:r>
            <a:r>
              <a:rPr lang="en-US" altLang="zh-TW" dirty="0" smtClean="0"/>
              <a:t>(): </a:t>
            </a:r>
            <a:r>
              <a:rPr lang="zh-TW" altLang="en-US" dirty="0" smtClean="0"/>
              <a:t>對陣列中的值進行排序並返回索引值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3406"/>
              </p:ext>
            </p:extLst>
          </p:nvPr>
        </p:nvGraphicFramePr>
        <p:xfrm>
          <a:off x="3371273" y="3139592"/>
          <a:ext cx="5098470" cy="3794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847">
                  <a:extLst>
                    <a:ext uri="{9D8B030D-6E8A-4147-A177-3AD203B41FA5}">
                      <a16:colId xmlns:a16="http://schemas.microsoft.com/office/drawing/2014/main" val="1266558662"/>
                    </a:ext>
                  </a:extLst>
                </a:gridCol>
                <a:gridCol w="509847">
                  <a:extLst>
                    <a:ext uri="{9D8B030D-6E8A-4147-A177-3AD203B41FA5}">
                      <a16:colId xmlns:a16="http://schemas.microsoft.com/office/drawing/2014/main" val="474991809"/>
                    </a:ext>
                  </a:extLst>
                </a:gridCol>
                <a:gridCol w="509847">
                  <a:extLst>
                    <a:ext uri="{9D8B030D-6E8A-4147-A177-3AD203B41FA5}">
                      <a16:colId xmlns:a16="http://schemas.microsoft.com/office/drawing/2014/main" val="2005552976"/>
                    </a:ext>
                  </a:extLst>
                </a:gridCol>
                <a:gridCol w="509847">
                  <a:extLst>
                    <a:ext uri="{9D8B030D-6E8A-4147-A177-3AD203B41FA5}">
                      <a16:colId xmlns:a16="http://schemas.microsoft.com/office/drawing/2014/main" val="3089265331"/>
                    </a:ext>
                  </a:extLst>
                </a:gridCol>
                <a:gridCol w="509847">
                  <a:extLst>
                    <a:ext uri="{9D8B030D-6E8A-4147-A177-3AD203B41FA5}">
                      <a16:colId xmlns:a16="http://schemas.microsoft.com/office/drawing/2014/main" val="606653620"/>
                    </a:ext>
                  </a:extLst>
                </a:gridCol>
                <a:gridCol w="509847">
                  <a:extLst>
                    <a:ext uri="{9D8B030D-6E8A-4147-A177-3AD203B41FA5}">
                      <a16:colId xmlns:a16="http://schemas.microsoft.com/office/drawing/2014/main" val="2789278292"/>
                    </a:ext>
                  </a:extLst>
                </a:gridCol>
                <a:gridCol w="509847">
                  <a:extLst>
                    <a:ext uri="{9D8B030D-6E8A-4147-A177-3AD203B41FA5}">
                      <a16:colId xmlns:a16="http://schemas.microsoft.com/office/drawing/2014/main" val="236661708"/>
                    </a:ext>
                  </a:extLst>
                </a:gridCol>
                <a:gridCol w="509847">
                  <a:extLst>
                    <a:ext uri="{9D8B030D-6E8A-4147-A177-3AD203B41FA5}">
                      <a16:colId xmlns:a16="http://schemas.microsoft.com/office/drawing/2014/main" val="1720106428"/>
                    </a:ext>
                  </a:extLst>
                </a:gridCol>
                <a:gridCol w="509847">
                  <a:extLst>
                    <a:ext uri="{9D8B030D-6E8A-4147-A177-3AD203B41FA5}">
                      <a16:colId xmlns:a16="http://schemas.microsoft.com/office/drawing/2014/main" val="698947972"/>
                    </a:ext>
                  </a:extLst>
                </a:gridCol>
                <a:gridCol w="509847">
                  <a:extLst>
                    <a:ext uri="{9D8B030D-6E8A-4147-A177-3AD203B41FA5}">
                      <a16:colId xmlns:a16="http://schemas.microsoft.com/office/drawing/2014/main" val="3259182199"/>
                    </a:ext>
                  </a:extLst>
                </a:gridCol>
              </a:tblGrid>
              <a:tr h="37946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538166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564871" y="3930933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sort()</a:t>
            </a:r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094465"/>
              </p:ext>
            </p:extLst>
          </p:nvPr>
        </p:nvGraphicFramePr>
        <p:xfrm>
          <a:off x="3371273" y="3930933"/>
          <a:ext cx="5098470" cy="3794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847">
                  <a:extLst>
                    <a:ext uri="{9D8B030D-6E8A-4147-A177-3AD203B41FA5}">
                      <a16:colId xmlns:a16="http://schemas.microsoft.com/office/drawing/2014/main" val="1266558662"/>
                    </a:ext>
                  </a:extLst>
                </a:gridCol>
                <a:gridCol w="509847">
                  <a:extLst>
                    <a:ext uri="{9D8B030D-6E8A-4147-A177-3AD203B41FA5}">
                      <a16:colId xmlns:a16="http://schemas.microsoft.com/office/drawing/2014/main" val="474991809"/>
                    </a:ext>
                  </a:extLst>
                </a:gridCol>
                <a:gridCol w="509847">
                  <a:extLst>
                    <a:ext uri="{9D8B030D-6E8A-4147-A177-3AD203B41FA5}">
                      <a16:colId xmlns:a16="http://schemas.microsoft.com/office/drawing/2014/main" val="2005552976"/>
                    </a:ext>
                  </a:extLst>
                </a:gridCol>
                <a:gridCol w="509847">
                  <a:extLst>
                    <a:ext uri="{9D8B030D-6E8A-4147-A177-3AD203B41FA5}">
                      <a16:colId xmlns:a16="http://schemas.microsoft.com/office/drawing/2014/main" val="3089265331"/>
                    </a:ext>
                  </a:extLst>
                </a:gridCol>
                <a:gridCol w="509847">
                  <a:extLst>
                    <a:ext uri="{9D8B030D-6E8A-4147-A177-3AD203B41FA5}">
                      <a16:colId xmlns:a16="http://schemas.microsoft.com/office/drawing/2014/main" val="606653620"/>
                    </a:ext>
                  </a:extLst>
                </a:gridCol>
                <a:gridCol w="509847">
                  <a:extLst>
                    <a:ext uri="{9D8B030D-6E8A-4147-A177-3AD203B41FA5}">
                      <a16:colId xmlns:a16="http://schemas.microsoft.com/office/drawing/2014/main" val="2789278292"/>
                    </a:ext>
                  </a:extLst>
                </a:gridCol>
                <a:gridCol w="509847">
                  <a:extLst>
                    <a:ext uri="{9D8B030D-6E8A-4147-A177-3AD203B41FA5}">
                      <a16:colId xmlns:a16="http://schemas.microsoft.com/office/drawing/2014/main" val="236661708"/>
                    </a:ext>
                  </a:extLst>
                </a:gridCol>
                <a:gridCol w="509847">
                  <a:extLst>
                    <a:ext uri="{9D8B030D-6E8A-4147-A177-3AD203B41FA5}">
                      <a16:colId xmlns:a16="http://schemas.microsoft.com/office/drawing/2014/main" val="1720106428"/>
                    </a:ext>
                  </a:extLst>
                </a:gridCol>
                <a:gridCol w="509847">
                  <a:extLst>
                    <a:ext uri="{9D8B030D-6E8A-4147-A177-3AD203B41FA5}">
                      <a16:colId xmlns:a16="http://schemas.microsoft.com/office/drawing/2014/main" val="698947972"/>
                    </a:ext>
                  </a:extLst>
                </a:gridCol>
                <a:gridCol w="509847">
                  <a:extLst>
                    <a:ext uri="{9D8B030D-6E8A-4147-A177-3AD203B41FA5}">
                      <a16:colId xmlns:a16="http://schemas.microsoft.com/office/drawing/2014/main" val="3259182199"/>
                    </a:ext>
                  </a:extLst>
                </a:gridCol>
              </a:tblGrid>
              <a:tr h="37946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538166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145496"/>
              </p:ext>
            </p:extLst>
          </p:nvPr>
        </p:nvGraphicFramePr>
        <p:xfrm>
          <a:off x="3371273" y="4722274"/>
          <a:ext cx="5098470" cy="3794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847">
                  <a:extLst>
                    <a:ext uri="{9D8B030D-6E8A-4147-A177-3AD203B41FA5}">
                      <a16:colId xmlns:a16="http://schemas.microsoft.com/office/drawing/2014/main" val="1266558662"/>
                    </a:ext>
                  </a:extLst>
                </a:gridCol>
                <a:gridCol w="509847">
                  <a:extLst>
                    <a:ext uri="{9D8B030D-6E8A-4147-A177-3AD203B41FA5}">
                      <a16:colId xmlns:a16="http://schemas.microsoft.com/office/drawing/2014/main" val="474991809"/>
                    </a:ext>
                  </a:extLst>
                </a:gridCol>
                <a:gridCol w="509847">
                  <a:extLst>
                    <a:ext uri="{9D8B030D-6E8A-4147-A177-3AD203B41FA5}">
                      <a16:colId xmlns:a16="http://schemas.microsoft.com/office/drawing/2014/main" val="2005552976"/>
                    </a:ext>
                  </a:extLst>
                </a:gridCol>
                <a:gridCol w="509847">
                  <a:extLst>
                    <a:ext uri="{9D8B030D-6E8A-4147-A177-3AD203B41FA5}">
                      <a16:colId xmlns:a16="http://schemas.microsoft.com/office/drawing/2014/main" val="3089265331"/>
                    </a:ext>
                  </a:extLst>
                </a:gridCol>
                <a:gridCol w="509847">
                  <a:extLst>
                    <a:ext uri="{9D8B030D-6E8A-4147-A177-3AD203B41FA5}">
                      <a16:colId xmlns:a16="http://schemas.microsoft.com/office/drawing/2014/main" val="606653620"/>
                    </a:ext>
                  </a:extLst>
                </a:gridCol>
                <a:gridCol w="509847">
                  <a:extLst>
                    <a:ext uri="{9D8B030D-6E8A-4147-A177-3AD203B41FA5}">
                      <a16:colId xmlns:a16="http://schemas.microsoft.com/office/drawing/2014/main" val="2789278292"/>
                    </a:ext>
                  </a:extLst>
                </a:gridCol>
                <a:gridCol w="509847">
                  <a:extLst>
                    <a:ext uri="{9D8B030D-6E8A-4147-A177-3AD203B41FA5}">
                      <a16:colId xmlns:a16="http://schemas.microsoft.com/office/drawing/2014/main" val="236661708"/>
                    </a:ext>
                  </a:extLst>
                </a:gridCol>
                <a:gridCol w="509847">
                  <a:extLst>
                    <a:ext uri="{9D8B030D-6E8A-4147-A177-3AD203B41FA5}">
                      <a16:colId xmlns:a16="http://schemas.microsoft.com/office/drawing/2014/main" val="1720106428"/>
                    </a:ext>
                  </a:extLst>
                </a:gridCol>
                <a:gridCol w="509847">
                  <a:extLst>
                    <a:ext uri="{9D8B030D-6E8A-4147-A177-3AD203B41FA5}">
                      <a16:colId xmlns:a16="http://schemas.microsoft.com/office/drawing/2014/main" val="698947972"/>
                    </a:ext>
                  </a:extLst>
                </a:gridCol>
                <a:gridCol w="509847">
                  <a:extLst>
                    <a:ext uri="{9D8B030D-6E8A-4147-A177-3AD203B41FA5}">
                      <a16:colId xmlns:a16="http://schemas.microsoft.com/office/drawing/2014/main" val="3259182199"/>
                    </a:ext>
                  </a:extLst>
                </a:gridCol>
              </a:tblGrid>
              <a:tr h="37946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538166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314573" y="4732403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argsort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336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Numpy</a:t>
            </a:r>
            <a:r>
              <a:rPr lang="en-US" altLang="zh-TW" sz="4400" dirty="0"/>
              <a:t> </a:t>
            </a:r>
            <a:r>
              <a:rPr lang="zh-TW" altLang="en-US" sz="4400" dirty="0"/>
              <a:t>排序函數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多維陣列排序，可以用</a:t>
            </a:r>
            <a:r>
              <a:rPr lang="en-US" altLang="zh-TW" sz="2400" dirty="0" smtClean="0"/>
              <a:t>axis</a:t>
            </a:r>
            <a:r>
              <a:rPr lang="zh-TW" altLang="en-US" sz="2400" dirty="0" smtClean="0"/>
              <a:t>軸來設定排序方式</a:t>
            </a:r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err="1" smtClean="0"/>
              <a:t>np.sort</a:t>
            </a:r>
            <a:r>
              <a:rPr lang="en-US" altLang="zh-TW" sz="2400" dirty="0" smtClean="0"/>
              <a:t>(a, axis=0) </a:t>
            </a:r>
            <a:r>
              <a:rPr lang="en-US" altLang="zh-TW" sz="2400" dirty="0" smtClean="0">
                <a:sym typeface="Wingdings" panose="05000000000000000000" pitchFamily="2" charset="2"/>
              </a:rPr>
              <a:t> </a:t>
            </a:r>
            <a:r>
              <a:rPr lang="zh-TW" altLang="en-US" sz="2400" dirty="0" smtClean="0">
                <a:sym typeface="Wingdings" panose="05000000000000000000" pitchFamily="2" charset="2"/>
              </a:rPr>
              <a:t>對直行進行排序</a:t>
            </a:r>
            <a:endParaRPr lang="en-US" altLang="zh-TW" sz="2400" dirty="0" smtClean="0">
              <a:sym typeface="Wingdings" panose="05000000000000000000" pitchFamily="2" charset="2"/>
            </a:endParaRPr>
          </a:p>
          <a:p>
            <a:endParaRPr lang="en-US" altLang="zh-TW" sz="2400" dirty="0">
              <a:sym typeface="Wingdings" panose="05000000000000000000" pitchFamily="2" charset="2"/>
            </a:endParaRPr>
          </a:p>
          <a:p>
            <a:endParaRPr lang="en-US" altLang="zh-TW" sz="2400" dirty="0" smtClean="0">
              <a:sym typeface="Wingdings" panose="05000000000000000000" pitchFamily="2" charset="2"/>
            </a:endParaRPr>
          </a:p>
          <a:p>
            <a:r>
              <a:rPr lang="en-US" altLang="zh-TW" sz="2400" dirty="0" err="1"/>
              <a:t>np.sort</a:t>
            </a:r>
            <a:r>
              <a:rPr lang="en-US" altLang="zh-TW" sz="2400" dirty="0"/>
              <a:t>(a, axis=0) </a:t>
            </a:r>
            <a:r>
              <a:rPr lang="en-US" altLang="zh-TW" sz="2400" dirty="0">
                <a:sym typeface="Wingdings" panose="05000000000000000000" pitchFamily="2" charset="2"/>
              </a:rPr>
              <a:t> </a:t>
            </a:r>
            <a:r>
              <a:rPr lang="zh-TW" altLang="en-US" sz="2400" dirty="0">
                <a:sym typeface="Wingdings" panose="05000000000000000000" pitchFamily="2" charset="2"/>
              </a:rPr>
              <a:t>對直行進行排序</a:t>
            </a:r>
            <a:endParaRPr lang="en-US" altLang="zh-TW" sz="2400" dirty="0">
              <a:sym typeface="Wingdings" panose="05000000000000000000" pitchFamily="2" charset="2"/>
            </a:endParaRPr>
          </a:p>
          <a:p>
            <a:endParaRPr lang="zh-TW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839240"/>
              </p:ext>
            </p:extLst>
          </p:nvPr>
        </p:nvGraphicFramePr>
        <p:xfrm>
          <a:off x="2512293" y="2308323"/>
          <a:ext cx="2512290" cy="11091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58">
                  <a:extLst>
                    <a:ext uri="{9D8B030D-6E8A-4147-A177-3AD203B41FA5}">
                      <a16:colId xmlns:a16="http://schemas.microsoft.com/office/drawing/2014/main" val="2094321641"/>
                    </a:ext>
                  </a:extLst>
                </a:gridCol>
                <a:gridCol w="502458">
                  <a:extLst>
                    <a:ext uri="{9D8B030D-6E8A-4147-A177-3AD203B41FA5}">
                      <a16:colId xmlns:a16="http://schemas.microsoft.com/office/drawing/2014/main" val="4126729187"/>
                    </a:ext>
                  </a:extLst>
                </a:gridCol>
                <a:gridCol w="502458">
                  <a:extLst>
                    <a:ext uri="{9D8B030D-6E8A-4147-A177-3AD203B41FA5}">
                      <a16:colId xmlns:a16="http://schemas.microsoft.com/office/drawing/2014/main" val="4007198133"/>
                    </a:ext>
                  </a:extLst>
                </a:gridCol>
                <a:gridCol w="502458">
                  <a:extLst>
                    <a:ext uri="{9D8B030D-6E8A-4147-A177-3AD203B41FA5}">
                      <a16:colId xmlns:a16="http://schemas.microsoft.com/office/drawing/2014/main" val="3336204355"/>
                    </a:ext>
                  </a:extLst>
                </a:gridCol>
                <a:gridCol w="502458">
                  <a:extLst>
                    <a:ext uri="{9D8B030D-6E8A-4147-A177-3AD203B41FA5}">
                      <a16:colId xmlns:a16="http://schemas.microsoft.com/office/drawing/2014/main" val="4196817707"/>
                    </a:ext>
                  </a:extLst>
                </a:gridCol>
              </a:tblGrid>
              <a:tr h="3697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80217"/>
                  </a:ext>
                </a:extLst>
              </a:tr>
              <a:tr h="3697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518429"/>
                  </a:ext>
                </a:extLst>
              </a:tr>
              <a:tr h="3697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462347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611985" y="193012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074738"/>
              </p:ext>
            </p:extLst>
          </p:nvPr>
        </p:nvGraphicFramePr>
        <p:xfrm>
          <a:off x="2512293" y="4039883"/>
          <a:ext cx="2512290" cy="11091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58">
                  <a:extLst>
                    <a:ext uri="{9D8B030D-6E8A-4147-A177-3AD203B41FA5}">
                      <a16:colId xmlns:a16="http://schemas.microsoft.com/office/drawing/2014/main" val="2094321641"/>
                    </a:ext>
                  </a:extLst>
                </a:gridCol>
                <a:gridCol w="502458">
                  <a:extLst>
                    <a:ext uri="{9D8B030D-6E8A-4147-A177-3AD203B41FA5}">
                      <a16:colId xmlns:a16="http://schemas.microsoft.com/office/drawing/2014/main" val="4126729187"/>
                    </a:ext>
                  </a:extLst>
                </a:gridCol>
                <a:gridCol w="502458">
                  <a:extLst>
                    <a:ext uri="{9D8B030D-6E8A-4147-A177-3AD203B41FA5}">
                      <a16:colId xmlns:a16="http://schemas.microsoft.com/office/drawing/2014/main" val="4007198133"/>
                    </a:ext>
                  </a:extLst>
                </a:gridCol>
                <a:gridCol w="502458">
                  <a:extLst>
                    <a:ext uri="{9D8B030D-6E8A-4147-A177-3AD203B41FA5}">
                      <a16:colId xmlns:a16="http://schemas.microsoft.com/office/drawing/2014/main" val="3336204355"/>
                    </a:ext>
                  </a:extLst>
                </a:gridCol>
                <a:gridCol w="502458">
                  <a:extLst>
                    <a:ext uri="{9D8B030D-6E8A-4147-A177-3AD203B41FA5}">
                      <a16:colId xmlns:a16="http://schemas.microsoft.com/office/drawing/2014/main" val="4196817707"/>
                    </a:ext>
                  </a:extLst>
                </a:gridCol>
              </a:tblGrid>
              <a:tr h="3697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80217"/>
                  </a:ext>
                </a:extLst>
              </a:tr>
              <a:tr h="3697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518429"/>
                  </a:ext>
                </a:extLst>
              </a:tr>
              <a:tr h="3697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462347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512293" y="4039883"/>
            <a:ext cx="480578" cy="110913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395570"/>
              </p:ext>
            </p:extLst>
          </p:nvPr>
        </p:nvGraphicFramePr>
        <p:xfrm>
          <a:off x="2512293" y="5622066"/>
          <a:ext cx="2512290" cy="11091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58">
                  <a:extLst>
                    <a:ext uri="{9D8B030D-6E8A-4147-A177-3AD203B41FA5}">
                      <a16:colId xmlns:a16="http://schemas.microsoft.com/office/drawing/2014/main" val="2094321641"/>
                    </a:ext>
                  </a:extLst>
                </a:gridCol>
                <a:gridCol w="502458">
                  <a:extLst>
                    <a:ext uri="{9D8B030D-6E8A-4147-A177-3AD203B41FA5}">
                      <a16:colId xmlns:a16="http://schemas.microsoft.com/office/drawing/2014/main" val="4126729187"/>
                    </a:ext>
                  </a:extLst>
                </a:gridCol>
                <a:gridCol w="502458">
                  <a:extLst>
                    <a:ext uri="{9D8B030D-6E8A-4147-A177-3AD203B41FA5}">
                      <a16:colId xmlns:a16="http://schemas.microsoft.com/office/drawing/2014/main" val="4007198133"/>
                    </a:ext>
                  </a:extLst>
                </a:gridCol>
                <a:gridCol w="502458">
                  <a:extLst>
                    <a:ext uri="{9D8B030D-6E8A-4147-A177-3AD203B41FA5}">
                      <a16:colId xmlns:a16="http://schemas.microsoft.com/office/drawing/2014/main" val="3336204355"/>
                    </a:ext>
                  </a:extLst>
                </a:gridCol>
                <a:gridCol w="502458">
                  <a:extLst>
                    <a:ext uri="{9D8B030D-6E8A-4147-A177-3AD203B41FA5}">
                      <a16:colId xmlns:a16="http://schemas.microsoft.com/office/drawing/2014/main" val="4196817707"/>
                    </a:ext>
                  </a:extLst>
                </a:gridCol>
              </a:tblGrid>
              <a:tr h="3697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80217"/>
                  </a:ext>
                </a:extLst>
              </a:tr>
              <a:tr h="3697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518429"/>
                  </a:ext>
                </a:extLst>
              </a:tr>
              <a:tr h="3697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462347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512293" y="5622067"/>
            <a:ext cx="2512290" cy="37233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67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練習</a:t>
            </a:r>
            <a:r>
              <a:rPr lang="en-US" altLang="zh-TW" sz="4400" dirty="0" smtClean="0"/>
              <a:t>1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請將輸入字串中英文字中的母音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aeiou</a:t>
            </a:r>
            <a:r>
              <a:rPr lang="en-US" altLang="zh-TW" dirty="0" smtClean="0"/>
              <a:t>)</a:t>
            </a:r>
            <a:r>
              <a:rPr lang="zh-TW" altLang="en-US" dirty="0" smtClean="0"/>
              <a:t>都去除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假設輸入</a:t>
            </a:r>
            <a:r>
              <a:rPr lang="en-US" altLang="zh-TW" dirty="0" smtClean="0"/>
              <a:t>apple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印出</a:t>
            </a:r>
            <a:r>
              <a:rPr lang="en-US" altLang="zh-TW" dirty="0" err="1" smtClean="0">
                <a:sym typeface="Wingdings" panose="05000000000000000000" pitchFamily="2" charset="2"/>
              </a:rPr>
              <a:t>ppl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假設輸入</a:t>
            </a:r>
            <a:r>
              <a:rPr lang="en-US" altLang="zh-TW" dirty="0" smtClean="0">
                <a:sym typeface="Wingdings" panose="05000000000000000000" pitchFamily="2" charset="2"/>
              </a:rPr>
              <a:t>animal  </a:t>
            </a:r>
            <a:r>
              <a:rPr lang="zh-TW" altLang="en-US" dirty="0" smtClean="0">
                <a:sym typeface="Wingdings" panose="05000000000000000000" pitchFamily="2" charset="2"/>
              </a:rPr>
              <a:t>印出</a:t>
            </a:r>
            <a:r>
              <a:rPr lang="en-US" altLang="zh-TW" dirty="0" err="1" smtClean="0">
                <a:sym typeface="Wingdings" panose="05000000000000000000" pitchFamily="2" charset="2"/>
              </a:rPr>
              <a:t>nml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187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練習</a:t>
            </a:r>
            <a:r>
              <a:rPr lang="en-US" altLang="zh-TW" sz="4400" dirty="0"/>
              <a:t>2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請產生一個隨機</a:t>
            </a:r>
            <a:r>
              <a:rPr lang="en-US" altLang="zh-TW" dirty="0" smtClean="0"/>
              <a:t>1-4</a:t>
            </a:r>
            <a:r>
              <a:rPr lang="zh-TW" altLang="en-US" dirty="0" smtClean="0"/>
              <a:t>的整數</a:t>
            </a:r>
            <a:r>
              <a:rPr lang="en-US" altLang="zh-TW" dirty="0" smtClean="0"/>
              <a:t>, 6</a:t>
            </a:r>
            <a:r>
              <a:rPr lang="zh-TW" altLang="en-US" dirty="0" smtClean="0"/>
              <a:t>個數字的數列</a:t>
            </a:r>
            <a:endParaRPr lang="en-US" altLang="zh-TW" dirty="0" smtClean="0"/>
          </a:p>
          <a:p>
            <a:r>
              <a:rPr lang="zh-TW" altLang="en-US" dirty="0" smtClean="0"/>
              <a:t>請將這個數列用</a:t>
            </a:r>
            <a:r>
              <a:rPr lang="en-US" altLang="zh-TW" dirty="0" smtClean="0"/>
              <a:t>one-hot encoding</a:t>
            </a:r>
            <a:r>
              <a:rPr lang="zh-TW" altLang="en-US" dirty="0" smtClean="0"/>
              <a:t>的方式來表示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1=[1,0,0,0], 2=[0,1,0,0], 3=[0,0,1,0], 4=[0,0,0,1]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51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練習</a:t>
            </a:r>
            <a:r>
              <a:rPr lang="en-US" altLang="zh-TW" sz="4400" dirty="0"/>
              <a:t>3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請產生</a:t>
            </a:r>
            <a:r>
              <a:rPr lang="zh-TW" altLang="en-US" dirty="0" smtClean="0"/>
              <a:t>一個隨機</a:t>
            </a:r>
            <a:r>
              <a:rPr lang="en-US" altLang="zh-TW" dirty="0" smtClean="0"/>
              <a:t>0-10</a:t>
            </a:r>
            <a:r>
              <a:rPr lang="zh-TW" altLang="en-US" dirty="0" smtClean="0"/>
              <a:t>整數的</a:t>
            </a:r>
            <a:r>
              <a:rPr lang="en-US" altLang="zh-TW" smtClean="0"/>
              <a:t>5*5</a:t>
            </a:r>
            <a:r>
              <a:rPr lang="zh-TW" altLang="en-US" smtClean="0"/>
              <a:t>二</a:t>
            </a:r>
            <a:r>
              <a:rPr lang="zh-TW" altLang="en-US" dirty="0" smtClean="0"/>
              <a:t>維陣列</a:t>
            </a:r>
            <a:endParaRPr lang="en-US" altLang="zh-TW" dirty="0" smtClean="0"/>
          </a:p>
          <a:p>
            <a:r>
              <a:rPr lang="zh-TW" altLang="en-US" dirty="0" smtClean="0"/>
              <a:t>請把每隔一列</a:t>
            </a:r>
            <a:r>
              <a:rPr lang="en-US" altLang="zh-TW" dirty="0" smtClean="0"/>
              <a:t>(row)</a:t>
            </a:r>
            <a:r>
              <a:rPr lang="zh-TW" altLang="en-US" dirty="0" smtClean="0"/>
              <a:t>且隔一個欄</a:t>
            </a:r>
            <a:r>
              <a:rPr lang="en-US" altLang="zh-TW" dirty="0" smtClean="0"/>
              <a:t>(column)</a:t>
            </a:r>
            <a:r>
              <a:rPr lang="zh-TW" altLang="en-US" dirty="0" smtClean="0"/>
              <a:t>的值取出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不能用指定位置的方式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請將取出的值</a:t>
            </a:r>
            <a:r>
              <a:rPr lang="en-US" altLang="zh-TW" dirty="0" smtClean="0"/>
              <a:t>, </a:t>
            </a:r>
            <a:r>
              <a:rPr lang="zh-TW" altLang="en-US" dirty="0" smtClean="0"/>
              <a:t>依照大小從左上角開始</a:t>
            </a:r>
            <a:r>
              <a:rPr lang="en-US" altLang="zh-TW" dirty="0" smtClean="0"/>
              <a:t>, </a:t>
            </a:r>
            <a:r>
              <a:rPr lang="zh-TW" altLang="en-US" dirty="0" smtClean="0"/>
              <a:t>依序擺放在陣列中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每一列的最左邊為該列最小值</a:t>
            </a:r>
            <a:r>
              <a:rPr lang="en-US" altLang="zh-TW" dirty="0" smtClean="0"/>
              <a:t>, </a:t>
            </a:r>
            <a:r>
              <a:rPr lang="zh-TW" altLang="en-US" dirty="0" smtClean="0"/>
              <a:t>每一欄</a:t>
            </a:r>
            <a:r>
              <a:rPr lang="zh-TW" altLang="en-US" dirty="0"/>
              <a:t>最上方也是該欄最小</a:t>
            </a:r>
            <a:r>
              <a:rPr lang="en-US" altLang="zh-TW" dirty="0" smtClean="0"/>
              <a:t> 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509315"/>
              </p:ext>
            </p:extLst>
          </p:nvPr>
        </p:nvGraphicFramePr>
        <p:xfrm>
          <a:off x="4542445" y="2814473"/>
          <a:ext cx="2614815" cy="1832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963">
                  <a:extLst>
                    <a:ext uri="{9D8B030D-6E8A-4147-A177-3AD203B41FA5}">
                      <a16:colId xmlns:a16="http://schemas.microsoft.com/office/drawing/2014/main" val="2219857441"/>
                    </a:ext>
                  </a:extLst>
                </a:gridCol>
                <a:gridCol w="522963">
                  <a:extLst>
                    <a:ext uri="{9D8B030D-6E8A-4147-A177-3AD203B41FA5}">
                      <a16:colId xmlns:a16="http://schemas.microsoft.com/office/drawing/2014/main" val="3306254177"/>
                    </a:ext>
                  </a:extLst>
                </a:gridCol>
                <a:gridCol w="522963">
                  <a:extLst>
                    <a:ext uri="{9D8B030D-6E8A-4147-A177-3AD203B41FA5}">
                      <a16:colId xmlns:a16="http://schemas.microsoft.com/office/drawing/2014/main" val="2629879708"/>
                    </a:ext>
                  </a:extLst>
                </a:gridCol>
                <a:gridCol w="522963">
                  <a:extLst>
                    <a:ext uri="{9D8B030D-6E8A-4147-A177-3AD203B41FA5}">
                      <a16:colId xmlns:a16="http://schemas.microsoft.com/office/drawing/2014/main" val="4252963586"/>
                    </a:ext>
                  </a:extLst>
                </a:gridCol>
                <a:gridCol w="522963">
                  <a:extLst>
                    <a:ext uri="{9D8B030D-6E8A-4147-A177-3AD203B41FA5}">
                      <a16:colId xmlns:a16="http://schemas.microsoft.com/office/drawing/2014/main" val="81067520"/>
                    </a:ext>
                  </a:extLst>
                </a:gridCol>
              </a:tblGrid>
              <a:tr h="36646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029889"/>
                  </a:ext>
                </a:extLst>
              </a:tr>
              <a:tr h="36646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349977"/>
                  </a:ext>
                </a:extLst>
              </a:tr>
              <a:tr h="36646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828888"/>
                  </a:ext>
                </a:extLst>
              </a:tr>
              <a:tr h="36646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636234"/>
                  </a:ext>
                </a:extLst>
              </a:tr>
              <a:tr h="36646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5737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585692" y="3545991"/>
            <a:ext cx="528319" cy="36930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585692" y="2814472"/>
            <a:ext cx="528319" cy="36930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628939" y="2814472"/>
            <a:ext cx="528319" cy="36930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542444" y="3545992"/>
            <a:ext cx="528319" cy="36930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553357" y="4260344"/>
            <a:ext cx="528319" cy="36930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648164" y="3542449"/>
            <a:ext cx="528319" cy="36930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542444" y="2814473"/>
            <a:ext cx="528319" cy="36930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580525" y="4292363"/>
            <a:ext cx="528319" cy="36930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651309" y="4270426"/>
            <a:ext cx="528319" cy="36930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10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檔案和目錄管理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os.walk</a:t>
            </a:r>
            <a:r>
              <a:rPr lang="en-US" altLang="zh-TW" dirty="0" smtClean="0"/>
              <a:t>():</a:t>
            </a:r>
            <a:r>
              <a:rPr lang="zh-TW" altLang="en-US" dirty="0" smtClean="0"/>
              <a:t> 搜尋指定目錄及其子目錄，會回傳包含三個元素的值</a:t>
            </a:r>
            <a:r>
              <a:rPr lang="zh-TW" altLang="en-US" dirty="0"/>
              <a:t>，</a:t>
            </a:r>
            <a:r>
              <a:rPr lang="zh-TW" altLang="en-US" dirty="0" smtClean="0"/>
              <a:t>分別為目錄名稱、下一層的目錄名稱以及所有檔案名的串列</a:t>
            </a:r>
            <a:r>
              <a:rPr lang="en-US" altLang="zh-TW" dirty="0" smtClean="0"/>
              <a:t>(list)</a:t>
            </a:r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842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請讀取一個文件檔</a:t>
            </a:r>
            <a:r>
              <a:rPr lang="en-US" altLang="zh-TW" dirty="0" smtClean="0"/>
              <a:t>, </a:t>
            </a:r>
            <a:r>
              <a:rPr lang="zh-TW" altLang="en-US" dirty="0" smtClean="0"/>
              <a:t>該文件檔是一篇論文的內容</a:t>
            </a:r>
            <a:r>
              <a:rPr lang="en-US" altLang="zh-TW" dirty="0" smtClean="0"/>
              <a:t>, </a:t>
            </a:r>
            <a:r>
              <a:rPr lang="zh-TW" altLang="en-US" dirty="0" smtClean="0"/>
              <a:t>請將除了章節標題以外的文字做反序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</a:t>
            </a:r>
            <a:r>
              <a:rPr lang="en-US" altLang="zh-TW" dirty="0" smtClean="0"/>
              <a:t>:</a:t>
            </a:r>
            <a:r>
              <a:rPr lang="zh-TW" altLang="en-US" dirty="0" smtClean="0"/>
              <a:t> 我的興趣是打籃球</a:t>
            </a:r>
            <a:r>
              <a:rPr lang="en-US" altLang="zh-TW" dirty="0" smtClean="0"/>
              <a:t>and play piano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err="1" smtClean="0">
                <a:sym typeface="Wingdings" panose="05000000000000000000" pitchFamily="2" charset="2"/>
              </a:rPr>
              <a:t>onaip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en-US" altLang="zh-TW" dirty="0" err="1" smtClean="0">
                <a:sym typeface="Wingdings" panose="05000000000000000000" pitchFamily="2" charset="2"/>
              </a:rPr>
              <a:t>yalp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en-US" altLang="zh-TW" dirty="0" err="1" smtClean="0">
                <a:sym typeface="Wingdings" panose="05000000000000000000" pitchFamily="2" charset="2"/>
              </a:rPr>
              <a:t>dna</a:t>
            </a:r>
            <a:r>
              <a:rPr lang="zh-TW" altLang="en-US" dirty="0" smtClean="0">
                <a:sym typeface="Wingdings" panose="05000000000000000000" pitchFamily="2" charset="2"/>
              </a:rPr>
              <a:t>球籃打是趣興的我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6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檔案和目錄管理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glob</a:t>
            </a:r>
            <a:r>
              <a:rPr lang="zh-TW" altLang="en-US" dirty="0" smtClean="0"/>
              <a:t>模組</a:t>
            </a:r>
            <a:r>
              <a:rPr lang="en-US" altLang="zh-TW" dirty="0" smtClean="0"/>
              <a:t>: </a:t>
            </a:r>
            <a:r>
              <a:rPr lang="zh-TW" altLang="en-US" dirty="0" smtClean="0"/>
              <a:t>可以取得指定條件的檔案串列</a:t>
            </a:r>
            <a:endParaRPr lang="en-US" altLang="zh-TW" dirty="0" smtClean="0"/>
          </a:p>
          <a:p>
            <a:r>
              <a:rPr lang="en-US" altLang="zh-TW" dirty="0" err="1" smtClean="0"/>
              <a:t>glob.glob</a:t>
            </a:r>
            <a:r>
              <a:rPr lang="en-US" altLang="zh-TW" dirty="0" smtClean="0"/>
              <a:t>(“</a:t>
            </a:r>
            <a:r>
              <a:rPr lang="zh-TW" altLang="en-US" dirty="0" smtClean="0"/>
              <a:t>路徑名稱</a:t>
            </a:r>
            <a:r>
              <a:rPr lang="en-US" altLang="zh-TW" dirty="0" smtClean="0"/>
              <a:t>”)</a:t>
            </a:r>
          </a:p>
          <a:p>
            <a:pPr lvl="1"/>
            <a:r>
              <a:rPr lang="zh-TW" altLang="en-US" dirty="0" smtClean="0"/>
              <a:t>路徑名稱可以明確指定檔案名稱也可以使用</a:t>
            </a:r>
            <a:r>
              <a:rPr lang="en-US" altLang="zh-TW" dirty="0" smtClean="0"/>
              <a:t>”*”</a:t>
            </a:r>
            <a:r>
              <a:rPr lang="zh-TW" altLang="en-US" dirty="0" smtClean="0"/>
              <a:t>萬用字元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</a:t>
            </a:r>
            <a:r>
              <a:rPr lang="en-US" altLang="zh-TW" dirty="0" smtClean="0"/>
              <a:t>”</a:t>
            </a:r>
            <a:r>
              <a:rPr lang="en-US" altLang="zh-TW" dirty="0" err="1" smtClean="0"/>
              <a:t>os</a:t>
            </a:r>
            <a:r>
              <a:rPr lang="en-US" altLang="zh-TW" dirty="0" smtClean="0"/>
              <a:t>*.</a:t>
            </a:r>
            <a:r>
              <a:rPr lang="en-US" altLang="zh-TW" dirty="0" err="1" smtClean="0"/>
              <a:t>py</a:t>
            </a:r>
            <a:r>
              <a:rPr lang="en-US" altLang="zh-TW" dirty="0" smtClean="0"/>
              <a:t>”:</a:t>
            </a:r>
            <a:r>
              <a:rPr lang="zh-TW" altLang="en-US" dirty="0" smtClean="0"/>
              <a:t> 代表列出開頭為</a:t>
            </a:r>
            <a:r>
              <a:rPr lang="en-US" altLang="zh-TW" dirty="0" smtClean="0"/>
              <a:t>”</a:t>
            </a:r>
            <a:r>
              <a:rPr lang="en-US" altLang="zh-TW" dirty="0" err="1" smtClean="0"/>
              <a:t>os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結尾為</a:t>
            </a:r>
            <a:r>
              <a:rPr lang="en-US" altLang="zh-TW" dirty="0" smtClean="0"/>
              <a:t>”.</a:t>
            </a:r>
            <a:r>
              <a:rPr lang="en-US" altLang="zh-TW" dirty="0" err="1" smtClean="0"/>
              <a:t>py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的檔案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“*.</a:t>
            </a:r>
            <a:r>
              <a:rPr lang="en-US" altLang="zh-TW" dirty="0" err="1" smtClean="0"/>
              <a:t>py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代表列出所有結尾為</a:t>
            </a:r>
            <a:r>
              <a:rPr lang="en-US" altLang="zh-TW" dirty="0" smtClean="0"/>
              <a:t>”.</a:t>
            </a:r>
            <a:r>
              <a:rPr lang="en-US" altLang="zh-TW" dirty="0" err="1" smtClean="0"/>
              <a:t>py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的檔案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153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檔案</a:t>
            </a:r>
            <a:r>
              <a:rPr lang="zh-TW" altLang="en-US" sz="4400" dirty="0"/>
              <a:t>開啟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</a:t>
            </a:r>
            <a:r>
              <a:rPr lang="zh-TW" altLang="en-US" dirty="0" smtClean="0"/>
              <a:t>函式有</a:t>
            </a:r>
            <a:r>
              <a:rPr lang="en-US" altLang="zh-TW" dirty="0" smtClean="0"/>
              <a:t>8</a:t>
            </a:r>
            <a:r>
              <a:rPr lang="zh-TW" altLang="en-US" dirty="0" smtClean="0"/>
              <a:t>個參數，最常用的是檔案名稱、模式以及編碼，只有檔案名稱不能省略其他都可以省略使用預設值</a:t>
            </a:r>
            <a:endParaRPr lang="en-US" altLang="zh-TW" dirty="0" smtClean="0"/>
          </a:p>
          <a:p>
            <a:r>
              <a:rPr lang="en-US" altLang="zh-TW" dirty="0"/>
              <a:t>f</a:t>
            </a:r>
            <a:r>
              <a:rPr lang="en-US" altLang="zh-TW" dirty="0" smtClean="0"/>
              <a:t>=open(</a:t>
            </a:r>
            <a:r>
              <a:rPr lang="zh-TW" altLang="en-US" dirty="0" smtClean="0"/>
              <a:t>檔案名稱</a:t>
            </a:r>
            <a:r>
              <a:rPr lang="en-US" altLang="zh-TW" dirty="0" smtClean="0"/>
              <a:t>,[,</a:t>
            </a:r>
            <a:r>
              <a:rPr lang="zh-TW" altLang="en-US" dirty="0" smtClean="0"/>
              <a:t> 模式</a:t>
            </a:r>
            <a:r>
              <a:rPr lang="en-US" altLang="zh-TW" dirty="0" smtClean="0"/>
              <a:t>],[,</a:t>
            </a:r>
            <a:r>
              <a:rPr lang="zh-TW" altLang="en-US" dirty="0" smtClean="0"/>
              <a:t> 編碼</a:t>
            </a:r>
            <a:r>
              <a:rPr lang="en-US" altLang="zh-TW" dirty="0" smtClean="0"/>
              <a:t>])</a:t>
            </a:r>
          </a:p>
          <a:p>
            <a:pPr lvl="1"/>
            <a:r>
              <a:rPr lang="en-US" altLang="zh-TW" dirty="0" smtClean="0"/>
              <a:t>open</a:t>
            </a:r>
            <a:r>
              <a:rPr lang="zh-TW" altLang="en-US" dirty="0" smtClean="0"/>
              <a:t>函式會建立一個物件，</a:t>
            </a:r>
            <a:r>
              <a:rPr lang="zh-TW" altLang="en-US" dirty="0"/>
              <a:t>利用這物件就可以處理</a:t>
            </a:r>
            <a:r>
              <a:rPr lang="zh-TW" altLang="en-US" dirty="0" smtClean="0"/>
              <a:t>檔案</a:t>
            </a:r>
            <a:endParaRPr lang="en-US" altLang="zh-TW" dirty="0" smtClean="0"/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lose()</a:t>
            </a:r>
            <a:r>
              <a:rPr lang="zh-TW" altLang="en-US" dirty="0" smtClean="0"/>
              <a:t>可以關閉這個物件</a:t>
            </a:r>
            <a:endParaRPr lang="en-US" altLang="zh-TW" dirty="0" smtClean="0"/>
          </a:p>
          <a:p>
            <a:r>
              <a:rPr lang="zh-TW" altLang="en-US" dirty="0" smtClean="0"/>
              <a:t>模式</a:t>
            </a:r>
            <a:r>
              <a:rPr lang="en-US" altLang="zh-TW" dirty="0" smtClean="0"/>
              <a:t>: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194323"/>
              </p:ext>
            </p:extLst>
          </p:nvPr>
        </p:nvGraphicFramePr>
        <p:xfrm>
          <a:off x="2987965" y="3977640"/>
          <a:ext cx="8128000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7705654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22624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r: </a:t>
                      </a:r>
                      <a:r>
                        <a:rPr lang="zh-TW" altLang="en-US" dirty="0" smtClean="0">
                          <a:solidFill>
                            <a:srgbClr val="C00000"/>
                          </a:solidFill>
                        </a:rPr>
                        <a:t>讀取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預設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r+: </a:t>
                      </a:r>
                      <a:r>
                        <a:rPr lang="zh-TW" altLang="en-US" dirty="0" smtClean="0">
                          <a:solidFill>
                            <a:srgbClr val="C00000"/>
                          </a:solidFill>
                        </a:rPr>
                        <a:t>可讀寫</a:t>
                      </a:r>
                      <a:r>
                        <a:rPr lang="zh-TW" altLang="en-US" dirty="0" smtClean="0"/>
                        <a:t>模式，會從第一行的開頭寫入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覆蓋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11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w: </a:t>
                      </a:r>
                      <a:r>
                        <a:rPr lang="zh-TW" altLang="en-US" dirty="0" smtClean="0">
                          <a:solidFill>
                            <a:srgbClr val="C00000"/>
                          </a:solidFill>
                        </a:rPr>
                        <a:t>寫入模式</a:t>
                      </a:r>
                      <a:r>
                        <a:rPr lang="zh-TW" altLang="en-US" dirty="0" smtClean="0"/>
                        <a:t>，指定檔案不存在時會建立檔案再寫入，檔案若存在會覆蓋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w+:</a:t>
                      </a:r>
                      <a:r>
                        <a:rPr lang="zh-TW" altLang="en-US" dirty="0" smtClean="0">
                          <a:solidFill>
                            <a:srgbClr val="C00000"/>
                          </a:solidFill>
                        </a:rPr>
                        <a:t>先寫入再讀取</a:t>
                      </a:r>
                      <a:r>
                        <a:rPr lang="zh-TW" altLang="en-US" dirty="0" smtClean="0"/>
                        <a:t>，指定檔案不存在時會建立檔案再寫入，檔案若存在會覆蓋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501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a:</a:t>
                      </a:r>
                      <a:r>
                        <a:rPr lang="zh-TW" altLang="en-US" dirty="0" smtClean="0">
                          <a:solidFill>
                            <a:srgbClr val="C00000"/>
                          </a:solidFill>
                        </a:rPr>
                        <a:t>附加模式</a:t>
                      </a:r>
                      <a:r>
                        <a:rPr lang="zh-TW" altLang="en-US" dirty="0" smtClean="0"/>
                        <a:t>，指定檔案不存在時會建立檔案再寫入，檔案若存在會附加到檔案末端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a+:</a:t>
                      </a:r>
                      <a:r>
                        <a:rPr lang="zh-TW" altLang="en-US" dirty="0" smtClean="0">
                          <a:solidFill>
                            <a:srgbClr val="C00000"/>
                          </a:solidFill>
                        </a:rPr>
                        <a:t>先讀取再寫入</a:t>
                      </a:r>
                      <a:r>
                        <a:rPr lang="zh-TW" altLang="en-US" dirty="0" smtClean="0"/>
                        <a:t>，指定檔案不存在時會建立檔案再寫入，檔案若存在會附加到檔案末端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63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75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檔案</a:t>
            </a:r>
            <a:r>
              <a:rPr lang="zh-TW" altLang="en-US" sz="4400" dirty="0"/>
              <a:t>開啟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6888" lvl="1"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TW" sz="2800" dirty="0" smtClean="0"/>
              <a:t>with</a:t>
            </a:r>
            <a:r>
              <a:rPr lang="zh-TW" altLang="en-US" sz="2800" dirty="0" smtClean="0"/>
              <a:t>敘述</a:t>
            </a:r>
            <a:r>
              <a:rPr lang="en-US" altLang="zh-TW" sz="2800" dirty="0" smtClean="0"/>
              <a:t>: with</a:t>
            </a:r>
            <a:r>
              <a:rPr lang="zh-TW" altLang="en-US" sz="2800" dirty="0"/>
              <a:t>結束後會自動</a:t>
            </a:r>
            <a:r>
              <a:rPr lang="zh-TW" altLang="en-US" sz="2800" dirty="0" smtClean="0"/>
              <a:t>關閉</a:t>
            </a:r>
            <a:r>
              <a:rPr lang="zh-TW" altLang="en-US" sz="2800" dirty="0"/>
              <a:t>開啟的</a:t>
            </a:r>
            <a:r>
              <a:rPr lang="zh-TW" altLang="en-US" sz="2800" dirty="0" smtClean="0"/>
              <a:t>檔案</a:t>
            </a:r>
            <a:r>
              <a:rPr lang="zh-TW" altLang="en-US" sz="2800" dirty="0"/>
              <a:t>，就不需要使用</a:t>
            </a:r>
            <a:r>
              <a:rPr lang="en-US" altLang="zh-TW" sz="2800" dirty="0"/>
              <a:t>close</a:t>
            </a:r>
            <a:r>
              <a:rPr lang="zh-TW" altLang="en-US" sz="2800" dirty="0" smtClean="0"/>
              <a:t>來主動關閉檔案</a:t>
            </a:r>
            <a:endParaRPr lang="en-US" altLang="zh-TW" sz="2800" dirty="0" smtClean="0"/>
          </a:p>
          <a:p>
            <a:r>
              <a:rPr lang="en-US" altLang="zh-TW" dirty="0" smtClean="0"/>
              <a:t>with open(“</a:t>
            </a:r>
            <a:r>
              <a:rPr lang="zh-TW" altLang="en-US" dirty="0" smtClean="0"/>
              <a:t>檔案名稱</a:t>
            </a:r>
            <a:r>
              <a:rPr lang="en-US" altLang="zh-TW" dirty="0" smtClean="0"/>
              <a:t>”, </a:t>
            </a:r>
            <a:r>
              <a:rPr lang="zh-TW" altLang="en-US" dirty="0" smtClean="0"/>
              <a:t>模式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as f</a:t>
            </a:r>
          </a:p>
          <a:p>
            <a:pPr marL="365760" lvl="1" indent="0">
              <a:buNone/>
            </a:pP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8616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檔案</a:t>
            </a:r>
            <a:r>
              <a:rPr lang="zh-TW" altLang="en-US" sz="4400" dirty="0" smtClean="0"/>
              <a:t>讀寫方法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</a:t>
            </a:r>
            <a:r>
              <a:rPr lang="en-US" altLang="zh-TW" dirty="0" smtClean="0"/>
              <a:t>ead(): </a:t>
            </a:r>
            <a:r>
              <a:rPr lang="zh-TW" altLang="en-US" dirty="0" smtClean="0"/>
              <a:t>一次</a:t>
            </a:r>
            <a:r>
              <a:rPr lang="zh-TW" altLang="en-US" dirty="0"/>
              <a:t>讀取全部的</a:t>
            </a:r>
            <a:r>
              <a:rPr lang="zh-TW" altLang="en-US" dirty="0" smtClean="0"/>
              <a:t>文字</a:t>
            </a:r>
            <a:endParaRPr lang="en-US" altLang="zh-TW" dirty="0" smtClean="0"/>
          </a:p>
          <a:p>
            <a:r>
              <a:rPr lang="en-US" altLang="zh-TW" dirty="0" smtClean="0"/>
              <a:t>read([size]): </a:t>
            </a:r>
            <a:r>
              <a:rPr lang="zh-TW" altLang="en-US" dirty="0" smtClean="0"/>
              <a:t>讀取目前指標位置之後指定長度為</a:t>
            </a:r>
            <a:r>
              <a:rPr lang="en-US" altLang="zh-TW" dirty="0" smtClean="0"/>
              <a:t>size</a:t>
            </a:r>
            <a:r>
              <a:rPr lang="zh-TW" altLang="en-US" dirty="0" smtClean="0"/>
              <a:t>的字元</a:t>
            </a:r>
            <a:endParaRPr lang="en-US" altLang="zh-TW" dirty="0" smtClean="0"/>
          </a:p>
          <a:p>
            <a:r>
              <a:rPr lang="en-US" altLang="zh-TW" dirty="0" err="1"/>
              <a:t>r</a:t>
            </a:r>
            <a:r>
              <a:rPr lang="en-US" altLang="zh-TW" dirty="0" err="1" smtClean="0"/>
              <a:t>eadlines</a:t>
            </a:r>
            <a:r>
              <a:rPr lang="en-US" altLang="zh-TW" dirty="0" smtClean="0"/>
              <a:t>():</a:t>
            </a:r>
            <a:r>
              <a:rPr lang="zh-TW" altLang="en-US" dirty="0" smtClean="0"/>
              <a:t> 一次讀取所有列，回傳一個串列</a:t>
            </a:r>
            <a:endParaRPr lang="en-US" altLang="zh-TW" dirty="0" smtClean="0"/>
          </a:p>
          <a:p>
            <a:r>
              <a:rPr lang="en-US" altLang="zh-TW" dirty="0" err="1" smtClean="0"/>
              <a:t>readline</a:t>
            </a:r>
            <a:r>
              <a:rPr lang="en-US" altLang="zh-TW" dirty="0" smtClean="0"/>
              <a:t>([size]):</a:t>
            </a:r>
            <a:r>
              <a:rPr lang="zh-TW" altLang="en-US" dirty="0"/>
              <a:t>讀取目前指標</a:t>
            </a:r>
            <a:r>
              <a:rPr lang="zh-TW" altLang="en-US" dirty="0" smtClean="0"/>
              <a:t>位置所在列中指定</a:t>
            </a:r>
            <a:r>
              <a:rPr lang="zh-TW" altLang="en-US" dirty="0"/>
              <a:t>長度為</a:t>
            </a:r>
            <a:r>
              <a:rPr lang="en-US" altLang="zh-TW" dirty="0"/>
              <a:t>size</a:t>
            </a:r>
            <a:r>
              <a:rPr lang="zh-TW" altLang="en-US" dirty="0"/>
              <a:t>的</a:t>
            </a:r>
            <a:r>
              <a:rPr lang="zh-TW" altLang="en-US" dirty="0" smtClean="0"/>
              <a:t>字元，忽略</a:t>
            </a:r>
            <a:r>
              <a:rPr lang="en-US" altLang="zh-TW" dirty="0" smtClean="0"/>
              <a:t>[size]</a:t>
            </a:r>
            <a:r>
              <a:rPr lang="zh-TW" altLang="en-US" dirty="0" smtClean="0"/>
              <a:t>參數即為讀取一整列</a:t>
            </a:r>
            <a:endParaRPr lang="en-US" altLang="zh-TW" dirty="0" smtClean="0"/>
          </a:p>
          <a:p>
            <a:r>
              <a:rPr lang="en-US" altLang="zh-TW" dirty="0" smtClean="0"/>
              <a:t>write(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): </a:t>
            </a:r>
            <a:r>
              <a:rPr lang="zh-TW" altLang="en-US" dirty="0" smtClean="0"/>
              <a:t>將指定字串寫入文件</a:t>
            </a:r>
            <a:endParaRPr lang="en-US" altLang="zh-TW" dirty="0" smtClean="0"/>
          </a:p>
          <a:p>
            <a:r>
              <a:rPr lang="en-US" altLang="zh-TW" dirty="0" err="1" smtClean="0"/>
              <a:t>writelines</a:t>
            </a:r>
            <a:r>
              <a:rPr lang="en-US" altLang="zh-TW" dirty="0" smtClean="0"/>
              <a:t>(list): </a:t>
            </a:r>
            <a:r>
              <a:rPr lang="zh-TW" altLang="en-US" dirty="0" smtClean="0"/>
              <a:t>將指定的串列寫入文件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946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檔案</a:t>
            </a:r>
            <a:r>
              <a:rPr lang="zh-TW" altLang="en-US" sz="4400" dirty="0" smtClean="0"/>
              <a:t>讀寫</a:t>
            </a:r>
            <a:r>
              <a:rPr lang="en-US" altLang="zh-TW" sz="4400" dirty="0" smtClean="0"/>
              <a:t>-</a:t>
            </a:r>
            <a:r>
              <a:rPr lang="zh-TW" altLang="en-US" sz="4400" dirty="0" smtClean="0"/>
              <a:t>編碼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一般國際通用的編碼為</a:t>
            </a:r>
            <a:r>
              <a:rPr lang="en-US" altLang="zh-TW" dirty="0" smtClean="0"/>
              <a:t>UTF-8</a:t>
            </a:r>
          </a:p>
          <a:p>
            <a:pPr lvl="1"/>
            <a:r>
              <a:rPr lang="en-US" altLang="zh-TW" dirty="0"/>
              <a:t>f=open(filename, </a:t>
            </a:r>
            <a:r>
              <a:rPr lang="en-US" altLang="zh-TW" dirty="0" smtClean="0"/>
              <a:t>‘r’, </a:t>
            </a:r>
            <a:r>
              <a:rPr lang="en-US" altLang="zh-TW" dirty="0"/>
              <a:t>encoding </a:t>
            </a:r>
            <a:r>
              <a:rPr lang="en-US" altLang="zh-TW" dirty="0" smtClean="0"/>
              <a:t>=‘utf-8’)</a:t>
            </a:r>
          </a:p>
          <a:p>
            <a:r>
              <a:rPr lang="en-US" altLang="zh-TW" dirty="0" smtClean="0"/>
              <a:t>Windows</a:t>
            </a:r>
            <a:r>
              <a:rPr lang="zh-TW" altLang="en-US" dirty="0" smtClean="0"/>
              <a:t>系統的中文檔案編碼</a:t>
            </a:r>
            <a:r>
              <a:rPr lang="zh-TW" altLang="en-US" dirty="0"/>
              <a:t>預設</a:t>
            </a:r>
            <a:r>
              <a:rPr lang="zh-TW" altLang="en-US" dirty="0" smtClean="0"/>
              <a:t>為</a:t>
            </a:r>
            <a:r>
              <a:rPr lang="en-US" altLang="zh-TW" dirty="0" smtClean="0"/>
              <a:t>ANSI</a:t>
            </a:r>
          </a:p>
          <a:p>
            <a:pPr lvl="1"/>
            <a:r>
              <a:rPr lang="en-US" altLang="zh-TW" dirty="0" smtClean="0"/>
              <a:t>f=open(filename, ‘r’, encoding =‘cp950’)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521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Python </a:t>
            </a:r>
            <a:r>
              <a:rPr lang="zh-TW" altLang="en-US" sz="4400" dirty="0" smtClean="0"/>
              <a:t>字串</a:t>
            </a:r>
            <a:r>
              <a:rPr lang="en-US" altLang="zh-TW" sz="4400" dirty="0" smtClean="0"/>
              <a:t>(String)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分割與合併</a:t>
            </a:r>
            <a:endParaRPr lang="en-US" altLang="zh-TW" dirty="0"/>
          </a:p>
          <a:p>
            <a:pPr lvl="1"/>
            <a:r>
              <a:rPr lang="en-US" altLang="zh-TW" dirty="0" err="1"/>
              <a:t>s.split</a:t>
            </a:r>
            <a:r>
              <a:rPr lang="en-US" altLang="zh-TW" dirty="0" smtClean="0"/>
              <a:t>():</a:t>
            </a:r>
            <a:r>
              <a:rPr lang="zh-TW" altLang="en-US" dirty="0" smtClean="0"/>
              <a:t> 默認</a:t>
            </a:r>
            <a:r>
              <a:rPr lang="zh-TW" altLang="en-US" dirty="0"/>
              <a:t>以空格、換行字元分割字串</a:t>
            </a:r>
            <a:r>
              <a:rPr lang="en-US" altLang="zh-TW" dirty="0"/>
              <a:t>s</a:t>
            </a:r>
            <a:r>
              <a:rPr lang="zh-TW" altLang="en-US" dirty="0"/>
              <a:t>，返回</a:t>
            </a:r>
            <a:r>
              <a:rPr lang="zh-TW" altLang="en-US" dirty="0" smtClean="0"/>
              <a:t>列表</a:t>
            </a:r>
            <a:endParaRPr lang="en-US" altLang="zh-TW" dirty="0" smtClean="0"/>
          </a:p>
          <a:p>
            <a:pPr lvl="1"/>
            <a:r>
              <a:rPr lang="en-US" altLang="zh-TW" dirty="0" err="1"/>
              <a:t>s.join</a:t>
            </a:r>
            <a:r>
              <a:rPr lang="en-US" altLang="zh-TW" dirty="0"/>
              <a:t>(</a:t>
            </a:r>
            <a:r>
              <a:rPr lang="en-US" altLang="zh-TW" dirty="0" err="1"/>
              <a:t>seq</a:t>
            </a:r>
            <a:r>
              <a:rPr lang="en-US" altLang="zh-TW" dirty="0" smtClean="0"/>
              <a:t>):</a:t>
            </a:r>
            <a:r>
              <a:rPr lang="zh-TW" altLang="en-US" dirty="0" smtClean="0"/>
              <a:t> 以</a:t>
            </a:r>
            <a:r>
              <a:rPr lang="en-US" altLang="zh-TW" dirty="0"/>
              <a:t>s</a:t>
            </a:r>
            <a:r>
              <a:rPr lang="zh-TW" altLang="en-US" dirty="0"/>
              <a:t>為分隔符，將</a:t>
            </a:r>
            <a:r>
              <a:rPr lang="en-US" altLang="zh-TW" dirty="0" err="1"/>
              <a:t>seq</a:t>
            </a:r>
            <a:r>
              <a:rPr lang="zh-TW" altLang="en-US" dirty="0"/>
              <a:t>中的元素串起來成為一個新的</a:t>
            </a:r>
            <a:r>
              <a:rPr lang="zh-TW" altLang="en-US" dirty="0" smtClean="0"/>
              <a:t>字串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Example</a:t>
            </a:r>
          </a:p>
          <a:p>
            <a:pPr marL="0" indent="0">
              <a:buNone/>
            </a:pPr>
            <a:r>
              <a:rPr lang="en-US" altLang="zh-TW" sz="2000" dirty="0" smtClean="0"/>
              <a:t>S </a:t>
            </a:r>
            <a:r>
              <a:rPr lang="en-US" altLang="zh-TW" sz="2000" dirty="0"/>
              <a:t>= "</a:t>
            </a:r>
            <a:r>
              <a:rPr lang="en-US" altLang="zh-TW" sz="2000" dirty="0" smtClean="0"/>
              <a:t>Horse-Horse-Tiger-Tiger“</a:t>
            </a:r>
          </a:p>
          <a:p>
            <a:pPr marL="0" indent="0">
              <a:buNone/>
            </a:pPr>
            <a:r>
              <a:rPr lang="en-US" altLang="zh-TW" sz="2000" dirty="0" smtClean="0"/>
              <a:t>print(</a:t>
            </a:r>
            <a:r>
              <a:rPr lang="en-US" altLang="zh-TW" sz="2000" dirty="0" err="1" smtClean="0"/>
              <a:t>S.split</a:t>
            </a:r>
            <a:r>
              <a:rPr lang="en-US" altLang="zh-TW" sz="2000" dirty="0"/>
              <a:t>('-')) #['Horse', 'Horse', 'Tiger', 'Tiger']</a:t>
            </a:r>
          </a:p>
          <a:p>
            <a:pPr marL="0" indent="0">
              <a:buNone/>
            </a:pPr>
            <a:r>
              <a:rPr lang="en-US" altLang="zh-TW" sz="2000" dirty="0"/>
              <a:t>print(</a:t>
            </a:r>
            <a:r>
              <a:rPr lang="en-US" altLang="zh-TW" sz="2000" dirty="0" err="1"/>
              <a:t>S.split</a:t>
            </a:r>
            <a:r>
              <a:rPr lang="en-US" altLang="zh-TW" sz="2000" dirty="0"/>
              <a:t>('Horse')) #['', '-', '-Tiger-Tiger</a:t>
            </a:r>
            <a:r>
              <a:rPr lang="en-US" altLang="zh-TW" sz="2000" dirty="0" smtClean="0"/>
              <a:t>']</a:t>
            </a:r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SS </a:t>
            </a:r>
            <a:r>
              <a:rPr lang="en-US" altLang="zh-TW" sz="2000" dirty="0"/>
              <a:t>= ["HOW", "ARE", "YOU"]</a:t>
            </a:r>
          </a:p>
          <a:p>
            <a:pPr marL="0" indent="0">
              <a:buNone/>
            </a:pPr>
            <a:r>
              <a:rPr lang="en-US" altLang="zh-TW" sz="2000" dirty="0"/>
              <a:t>print(' '.</a:t>
            </a:r>
            <a:r>
              <a:rPr lang="en-US" altLang="zh-TW" sz="2000" dirty="0" smtClean="0"/>
              <a:t>join(SS)) </a:t>
            </a:r>
            <a:r>
              <a:rPr lang="en-US" altLang="zh-TW" sz="2000" dirty="0"/>
              <a:t># </a:t>
            </a:r>
            <a:r>
              <a:rPr lang="zh-TW" altLang="en-US" sz="2000" dirty="0"/>
              <a:t>印出 </a:t>
            </a:r>
            <a:r>
              <a:rPr lang="en-US" altLang="zh-TW" sz="2000" dirty="0"/>
              <a:t>HOW ARE YOU</a:t>
            </a:r>
          </a:p>
          <a:p>
            <a:pPr marL="0" indent="0">
              <a:buNone/>
            </a:pPr>
            <a:r>
              <a:rPr lang="en-US" altLang="zh-TW" sz="2000" dirty="0"/>
              <a:t>print('-'.</a:t>
            </a:r>
            <a:r>
              <a:rPr lang="en-US" altLang="zh-TW" sz="2000" dirty="0" smtClean="0"/>
              <a:t>join(SS)) </a:t>
            </a:r>
            <a:r>
              <a:rPr lang="en-US" altLang="zh-TW" sz="2000" dirty="0"/>
              <a:t># </a:t>
            </a:r>
            <a:r>
              <a:rPr lang="zh-TW" altLang="en-US" sz="2000" dirty="0"/>
              <a:t>印出 </a:t>
            </a:r>
            <a:r>
              <a:rPr lang="en-US" altLang="zh-TW" sz="2000" dirty="0"/>
              <a:t>HOW-ARE-YOU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7010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</Template>
  <TotalTime>4346</TotalTime>
  <Words>1927</Words>
  <Application>Microsoft Office PowerPoint</Application>
  <PresentationFormat>寬螢幕</PresentationFormat>
  <Paragraphs>525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5" baseType="lpstr">
      <vt:lpstr>Euphemia</vt:lpstr>
      <vt:lpstr>Microsoft JhengHei UI</vt:lpstr>
      <vt:lpstr>Arial</vt:lpstr>
      <vt:lpstr>Wingdings</vt:lpstr>
      <vt:lpstr>數學 16x9</vt:lpstr>
      <vt:lpstr>多媒體程式設計 Python資料處理函數</vt:lpstr>
      <vt:lpstr>檔案和目錄管理</vt:lpstr>
      <vt:lpstr>檔案和目錄管理</vt:lpstr>
      <vt:lpstr>檔案和目錄管理</vt:lpstr>
      <vt:lpstr>檔案開啟</vt:lpstr>
      <vt:lpstr>檔案開啟</vt:lpstr>
      <vt:lpstr>檔案讀寫方法</vt:lpstr>
      <vt:lpstr>檔案讀寫-編碼</vt:lpstr>
      <vt:lpstr>Python 字串(String)</vt:lpstr>
      <vt:lpstr>Python 字串(String)</vt:lpstr>
      <vt:lpstr>Python 字串(String)</vt:lpstr>
      <vt:lpstr>Python 字串(String)</vt:lpstr>
      <vt:lpstr>Numpy – 建立ndarray</vt:lpstr>
      <vt:lpstr>Numpy – 建立ndarray</vt:lpstr>
      <vt:lpstr>Numpy – 建立ndarray</vt:lpstr>
      <vt:lpstr>Numpy – 建立ndarray</vt:lpstr>
      <vt:lpstr>Numpy 陣列屬性</vt:lpstr>
      <vt:lpstr>Numpy 陣列操作</vt:lpstr>
      <vt:lpstr>Numpy 陣列操作</vt:lpstr>
      <vt:lpstr>Numpy 陣列取值</vt:lpstr>
      <vt:lpstr>Numpy 陣列取值</vt:lpstr>
      <vt:lpstr>Numpy 陣列運算</vt:lpstr>
      <vt:lpstr>Numpy 陣列運算</vt:lpstr>
      <vt:lpstr>Numpy 常用的計算與統計函數</vt:lpstr>
      <vt:lpstr>Numpy 排序函數</vt:lpstr>
      <vt:lpstr>Numpy 排序函數</vt:lpstr>
      <vt:lpstr>練習1</vt:lpstr>
      <vt:lpstr>練習2</vt:lpstr>
      <vt:lpstr>練習3</vt:lpstr>
      <vt:lpstr>練習4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多媒體程式設計</dc:title>
  <dc:creator>Windows 使用者</dc:creator>
  <cp:lastModifiedBy>Windows 使用者</cp:lastModifiedBy>
  <cp:revision>158</cp:revision>
  <dcterms:created xsi:type="dcterms:W3CDTF">2023-02-12T01:16:48Z</dcterms:created>
  <dcterms:modified xsi:type="dcterms:W3CDTF">2023-02-28T15:34:41Z</dcterms:modified>
</cp:coreProperties>
</file>