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58" r:id="rId7"/>
    <p:sldId id="267" r:id="rId8"/>
    <p:sldId id="262" r:id="rId9"/>
    <p:sldId id="284" r:id="rId10"/>
    <p:sldId id="263" r:id="rId11"/>
    <p:sldId id="264" r:id="rId12"/>
    <p:sldId id="265" r:id="rId13"/>
    <p:sldId id="285" r:id="rId14"/>
    <p:sldId id="268" r:id="rId15"/>
    <p:sldId id="269" r:id="rId16"/>
    <p:sldId id="286" r:id="rId17"/>
    <p:sldId id="271" r:id="rId18"/>
    <p:sldId id="260" r:id="rId19"/>
    <p:sldId id="261" r:id="rId20"/>
    <p:sldId id="273" r:id="rId21"/>
    <p:sldId id="270" r:id="rId22"/>
    <p:sldId id="276" r:id="rId23"/>
    <p:sldId id="272" r:id="rId24"/>
    <p:sldId id="277" r:id="rId25"/>
    <p:sldId id="275" r:id="rId26"/>
    <p:sldId id="274" r:id="rId27"/>
    <p:sldId id="279" r:id="rId28"/>
    <p:sldId id="281" r:id="rId29"/>
    <p:sldId id="282" r:id="rId30"/>
    <p:sldId id="283" r:id="rId31"/>
    <p:sldId id="280" r:id="rId3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 bwMode="ltGray">
          <a:xfrm>
            <a:off x="11582401" y="5638800"/>
            <a:ext cx="609600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 bwMode="gray">
          <a:xfrm>
            <a:off x="11277601" y="5638800"/>
            <a:ext cx="304800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0" name="矩形 9"/>
          <p:cNvSpPr/>
          <p:nvPr/>
        </p:nvSpPr>
        <p:spPr bwMode="ltGray">
          <a:xfrm>
            <a:off x="1219201" y="0"/>
            <a:ext cx="6096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1" name="矩形 10"/>
          <p:cNvSpPr/>
          <p:nvPr/>
        </p:nvSpPr>
        <p:spPr bwMode="gray">
          <a:xfrm>
            <a:off x="0" y="0"/>
            <a:ext cx="1219201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2" name="矩形 11"/>
          <p:cNvSpPr/>
          <p:nvPr/>
        </p:nvSpPr>
        <p:spPr bwMode="ltGray">
          <a:xfrm>
            <a:off x="1" y="5638800"/>
            <a:ext cx="12192000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13" name="直線接點​​ 12"/>
          <p:cNvCxnSpPr/>
          <p:nvPr/>
        </p:nvCxnSpPr>
        <p:spPr bwMode="white">
          <a:xfrm>
            <a:off x="11576308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 bwMode="black">
          <a:xfrm>
            <a:off x="0" y="5643132"/>
            <a:ext cx="1216469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15" name="直線接點​​ 14"/>
          <p:cNvCxnSpPr/>
          <p:nvPr/>
        </p:nvCxnSpPr>
        <p:spPr bwMode="white">
          <a:xfrm>
            <a:off x="121920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/>
          <p:cNvCxnSpPr/>
          <p:nvPr/>
        </p:nvCxnSpPr>
        <p:spPr bwMode="white">
          <a:xfrm>
            <a:off x="1" y="5631204"/>
            <a:ext cx="182880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429302" y="1600201"/>
            <a:ext cx="8468548" cy="2680127"/>
          </a:xfrm>
        </p:spPr>
        <p:txBody>
          <a:bodyPr rtlCol="0">
            <a:noAutofit/>
          </a:bodyPr>
          <a:lstStyle>
            <a:lvl1pPr>
              <a:defRPr sz="5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429302" y="4344916"/>
            <a:ext cx="7518400" cy="1116085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TW" altLang="en-US"/>
              <a:t>按一下以編輯母片副標題樣式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9B11BCE5-60D5-402C-867D-EF192C37862D}" type="datetimeFigureOut">
              <a:rPr lang="zh-TW" altLang="en-US" smtClean="0"/>
              <a:t>2023/3/8</a:t>
            </a:fld>
            <a:endParaRPr lang="zh-TW" altLang="en-US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>
          <a:xfrm>
            <a:off x="10669191" y="6356352"/>
            <a:ext cx="609600" cy="365125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9DC48A3B-4B2B-4C30-88CD-30B4B3FB8AD6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18" name="圖片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3819" y="116632"/>
            <a:ext cx="1005224" cy="100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462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zh-TW" altLang="en-US"/>
              <a:t>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B11BCE5-60D5-402C-867D-EF192C37862D}" type="datetimeFigureOut">
              <a:rPr lang="zh-TW" altLang="en-US" smtClean="0"/>
              <a:t>2023/3/8</a:t>
            </a:fld>
            <a:endParaRPr lang="zh-TW" altLang="en-US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zh-TW" altLang="en-US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9DC48A3B-4B2B-4C30-88CD-30B4B3FB8A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9032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black">
          <a:xfrm>
            <a:off x="11887200" y="0"/>
            <a:ext cx="304800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8" name="矩形 7"/>
          <p:cNvSpPr/>
          <p:nvPr/>
        </p:nvSpPr>
        <p:spPr bwMode="ltGray">
          <a:xfrm>
            <a:off x="617304" y="0"/>
            <a:ext cx="6096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 bwMode="gray">
          <a:xfrm>
            <a:off x="0" y="0"/>
            <a:ext cx="609600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0" name="矩形 9"/>
          <p:cNvSpPr/>
          <p:nvPr/>
        </p:nvSpPr>
        <p:spPr bwMode="black">
          <a:xfrm>
            <a:off x="617304" y="736219"/>
            <a:ext cx="609600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11" name="直線接點 10"/>
          <p:cNvCxnSpPr/>
          <p:nvPr/>
        </p:nvCxnSpPr>
        <p:spPr bwMode="white">
          <a:xfrm>
            <a:off x="617304" y="736219"/>
            <a:ext cx="609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​​ 11"/>
          <p:cNvCxnSpPr/>
          <p:nvPr/>
        </p:nvCxnSpPr>
        <p:spPr bwMode="white">
          <a:xfrm>
            <a:off x="617304" y="1345819"/>
            <a:ext cx="609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"/>
          <p:cNvSpPr>
            <a:spLocks/>
          </p:cNvSpPr>
          <p:nvPr/>
        </p:nvSpPr>
        <p:spPr bwMode="white">
          <a:xfrm rot="5400000">
            <a:off x="756336" y="898064"/>
            <a:ext cx="336023" cy="294174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14" name="直線接點​ 13"/>
          <p:cNvCxnSpPr/>
          <p:nvPr/>
        </p:nvCxnSpPr>
        <p:spPr bwMode="white">
          <a:xfrm>
            <a:off x="61730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直排標題 1"/>
          <p:cNvSpPr>
            <a:spLocks noGrp="1"/>
          </p:cNvSpPr>
          <p:nvPr>
            <p:ph type="title" orient="vert" hasCustomPrompt="1"/>
          </p:nvPr>
        </p:nvSpPr>
        <p:spPr>
          <a:xfrm>
            <a:off x="9602112" y="685800"/>
            <a:ext cx="1787992" cy="5486400"/>
          </a:xfrm>
        </p:spPr>
        <p:txBody>
          <a:bodyPr vert="eaVert"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dirty="0"/>
              <a:t>按一下以編輯母片標題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/>
              <a:t>樣式</a:t>
            </a:r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>
          <a:xfrm>
            <a:off x="1599030" y="685800"/>
            <a:ext cx="7850643" cy="5486400"/>
          </a:xfrm>
        </p:spPr>
        <p:txBody>
          <a:bodyPr vert="eaVert"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/>
              <a:t>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9B11BCE5-60D5-402C-867D-EF192C37862D}" type="datetimeFigureOut">
              <a:rPr lang="zh-TW" altLang="en-US" smtClean="0"/>
              <a:t>2023/3/8</a:t>
            </a:fld>
            <a:endParaRPr lang="zh-TW" altLang="en-US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9DC48A3B-4B2B-4C30-88CD-30B4B3FB8A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9605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zh-TW" altLang="en-US"/>
              <a:t>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B11BCE5-60D5-402C-867D-EF192C37862D}" type="datetimeFigureOut">
              <a:rPr lang="zh-TW" altLang="en-US" smtClean="0"/>
              <a:t>2023/3/8</a:t>
            </a:fld>
            <a:endParaRPr lang="zh-TW" altLang="en-US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zh-TW" altLang="en-US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9DC48A3B-4B2B-4C30-88CD-30B4B3FB8AD6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5782" y="44624"/>
            <a:ext cx="1005224" cy="100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990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 bwMode="black">
          <a:xfrm>
            <a:off x="11582401" y="5638800"/>
            <a:ext cx="609600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0" name="矩形 19"/>
          <p:cNvSpPr/>
          <p:nvPr/>
        </p:nvSpPr>
        <p:spPr bwMode="gray">
          <a:xfrm>
            <a:off x="11277601" y="5638800"/>
            <a:ext cx="304800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4" name="矩形 23"/>
          <p:cNvSpPr/>
          <p:nvPr/>
        </p:nvSpPr>
        <p:spPr bwMode="gray">
          <a:xfrm>
            <a:off x="1216469" y="5638800"/>
            <a:ext cx="609600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1" name="矩形 20"/>
          <p:cNvSpPr/>
          <p:nvPr/>
        </p:nvSpPr>
        <p:spPr bwMode="ltGray">
          <a:xfrm>
            <a:off x="1" y="5638800"/>
            <a:ext cx="12192000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22" name="直線接點 21"/>
          <p:cNvCxnSpPr/>
          <p:nvPr/>
        </p:nvCxnSpPr>
        <p:spPr bwMode="white">
          <a:xfrm>
            <a:off x="11576308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 bwMode="black">
          <a:xfrm>
            <a:off x="0" y="5643132"/>
            <a:ext cx="1216469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23" name="直線接點​​ 22"/>
          <p:cNvCxnSpPr/>
          <p:nvPr/>
        </p:nvCxnSpPr>
        <p:spPr bwMode="white">
          <a:xfrm>
            <a:off x="1216469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 bwMode="black">
          <a:xfrm>
            <a:off x="11582401" y="0"/>
            <a:ext cx="609600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7" name="矩形 26"/>
          <p:cNvSpPr/>
          <p:nvPr/>
        </p:nvSpPr>
        <p:spPr bwMode="gray">
          <a:xfrm>
            <a:off x="11277601" y="0"/>
            <a:ext cx="304800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8" name="矩形 27"/>
          <p:cNvSpPr/>
          <p:nvPr/>
        </p:nvSpPr>
        <p:spPr bwMode="gray">
          <a:xfrm>
            <a:off x="1219201" y="0"/>
            <a:ext cx="609600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-2" y="0"/>
            <a:ext cx="1219201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0" name="矩形 29"/>
          <p:cNvSpPr/>
          <p:nvPr/>
        </p:nvSpPr>
        <p:spPr bwMode="ltGray">
          <a:xfrm>
            <a:off x="1" y="0"/>
            <a:ext cx="12192000" cy="6096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31" name="直線接點 30"/>
          <p:cNvCxnSpPr/>
          <p:nvPr/>
        </p:nvCxnSpPr>
        <p:spPr bwMode="white">
          <a:xfrm>
            <a:off x="11576308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 bwMode="black">
          <a:xfrm>
            <a:off x="0" y="0"/>
            <a:ext cx="1216469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33" name="直線接點 32"/>
          <p:cNvCxnSpPr/>
          <p:nvPr/>
        </p:nvCxnSpPr>
        <p:spPr bwMode="white">
          <a:xfrm>
            <a:off x="1219202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99029" y="1600201"/>
            <a:ext cx="8460402" cy="2654064"/>
          </a:xfrm>
        </p:spPr>
        <p:txBody>
          <a:bodyPr rtlCol="0" anchor="b">
            <a:normAutofit/>
          </a:bodyPr>
          <a:lstStyle>
            <a:lvl1pPr algn="l">
              <a:defRPr sz="5400" b="0" cap="none" baseline="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599030" y="4259997"/>
            <a:ext cx="7266515" cy="1150203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TW" altLang="en-US"/>
              <a:t>編輯母片文字樣式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9B11BCE5-60D5-402C-867D-EF192C37862D}" type="datetimeFigureOut">
              <a:rPr lang="zh-TW" altLang="en-US" smtClean="0"/>
              <a:t>2023/3/8</a:t>
            </a:fld>
            <a:endParaRPr lang="zh-TW" altLang="en-US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>
          <a:xfrm>
            <a:off x="10669350" y="6356352"/>
            <a:ext cx="609600" cy="365125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9DC48A3B-4B2B-4C30-88CD-30B4B3FB8AD6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25" name="圖片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3696" y="692696"/>
            <a:ext cx="1005224" cy="100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802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sz="4400"/>
            </a:lvl1pPr>
          </a:lstStyle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593851" y="1600200"/>
            <a:ext cx="4815840" cy="4572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zh-TW" altLang="en-US"/>
              <a:t>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6563360" y="1600200"/>
            <a:ext cx="4815840" cy="4572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zh-TW" altLang="en-US"/>
              <a:t>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B11BCE5-60D5-402C-867D-EF192C37862D}" type="datetimeFigureOut">
              <a:rPr lang="zh-TW" altLang="en-US" smtClean="0"/>
              <a:t>2023/3/8</a:t>
            </a:fld>
            <a:endParaRPr lang="zh-TW" altLang="en-US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zh-TW" altLang="en-US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9DC48A3B-4B2B-4C30-88CD-30B4B3FB8AD6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9600" y="44624"/>
            <a:ext cx="1005224" cy="100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976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sz="4400"/>
            </a:lvl1pPr>
          </a:lstStyle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593851" y="1499616"/>
            <a:ext cx="4820143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/>
              <a:t>編輯母片文字樣式</a:t>
            </a:r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1593851" y="2514707"/>
            <a:ext cx="4815840" cy="3657493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zh-TW" altLang="en-US"/>
              <a:t>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文字預留位置 4"/>
          <p:cNvSpPr>
            <a:spLocks noGrp="1"/>
          </p:cNvSpPr>
          <p:nvPr>
            <p:ph type="body" sz="quarter" idx="3"/>
          </p:nvPr>
        </p:nvSpPr>
        <p:spPr>
          <a:xfrm>
            <a:off x="6559057" y="1499616"/>
            <a:ext cx="4820143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/>
              <a:t>編輯母片文字樣式</a:t>
            </a:r>
          </a:p>
        </p:txBody>
      </p:sp>
      <p:sp>
        <p:nvSpPr>
          <p:cNvPr id="6" name="內容預留位置 5"/>
          <p:cNvSpPr>
            <a:spLocks noGrp="1"/>
          </p:cNvSpPr>
          <p:nvPr>
            <p:ph sz="quarter" idx="4"/>
          </p:nvPr>
        </p:nvSpPr>
        <p:spPr>
          <a:xfrm>
            <a:off x="6559057" y="2514600"/>
            <a:ext cx="4820143" cy="365556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TW" altLang="en-US"/>
              <a:t>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7" name="日期預留位置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B11BCE5-60D5-402C-867D-EF192C37862D}" type="datetimeFigureOut">
              <a:rPr lang="zh-TW" altLang="en-US" smtClean="0"/>
              <a:t>2023/3/8</a:t>
            </a:fld>
            <a:endParaRPr lang="zh-TW" altLang="en-US"/>
          </a:p>
        </p:txBody>
      </p:sp>
      <p:sp>
        <p:nvSpPr>
          <p:cNvPr id="8" name="頁尾預留位置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zh-TW" altLang="en-US"/>
          </a:p>
        </p:txBody>
      </p:sp>
      <p:sp>
        <p:nvSpPr>
          <p:cNvPr id="9" name="投影片編號預留位置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9DC48A3B-4B2B-4C30-88CD-30B4B3FB8A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8211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sz="4400"/>
            </a:lvl1pPr>
          </a:lstStyle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日期預留位置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B11BCE5-60D5-402C-867D-EF192C37862D}" type="datetimeFigureOut">
              <a:rPr lang="zh-TW" altLang="en-US" smtClean="0"/>
              <a:t>2023/3/8</a:t>
            </a:fld>
            <a:endParaRPr lang="zh-TW" altLang="en-US"/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zh-TW" altLang="en-US"/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9DC48A3B-4B2B-4C30-88CD-30B4B3FB8A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3313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 bwMode="ltGray">
          <a:xfrm>
            <a:off x="626403" y="0"/>
            <a:ext cx="304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6" name="矩形 5"/>
          <p:cNvSpPr/>
          <p:nvPr/>
        </p:nvSpPr>
        <p:spPr bwMode="gray">
          <a:xfrm>
            <a:off x="0" y="0"/>
            <a:ext cx="609600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7" name="直線接點​​ 6"/>
          <p:cNvCxnSpPr/>
          <p:nvPr/>
        </p:nvCxnSpPr>
        <p:spPr bwMode="white">
          <a:xfrm>
            <a:off x="61730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 bwMode="gray">
          <a:xfrm>
            <a:off x="10972800" y="0"/>
            <a:ext cx="922861" cy="6858000"/>
          </a:xfrm>
          <a:prstGeom prst="rect">
            <a:avLst/>
          </a:prstGeom>
          <a:solidFill>
            <a:schemeClr val="accent1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 bwMode="black">
          <a:xfrm>
            <a:off x="11895662" y="0"/>
            <a:ext cx="304800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日期預留位置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9B11BCE5-60D5-402C-867D-EF192C37862D}" type="datetimeFigureOut">
              <a:rPr lang="zh-TW" altLang="en-US" smtClean="0"/>
              <a:t>2023/3/8</a:t>
            </a:fld>
            <a:endParaRPr lang="zh-TW" altLang="en-US"/>
          </a:p>
        </p:txBody>
      </p:sp>
      <p:sp>
        <p:nvSpPr>
          <p:cNvPr id="3" name="頁尾預留位置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9DC48A3B-4B2B-4C30-88CD-30B4B3FB8A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848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 bwMode="gray">
          <a:xfrm>
            <a:off x="621955" y="0"/>
            <a:ext cx="414879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 bwMode="ltGray">
          <a:xfrm>
            <a:off x="0" y="0"/>
            <a:ext cx="609600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10" name="直線接點 9"/>
          <p:cNvCxnSpPr/>
          <p:nvPr/>
        </p:nvCxnSpPr>
        <p:spPr bwMode="white">
          <a:xfrm>
            <a:off x="62195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 bwMode="gray">
          <a:xfrm>
            <a:off x="11887200" y="0"/>
            <a:ext cx="3048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 bwMode="white">
          <a:xfrm>
            <a:off x="1074520" y="381000"/>
            <a:ext cx="3294280" cy="1371600"/>
          </a:xfrm>
        </p:spPr>
        <p:txBody>
          <a:bodyPr rtlCol="0" anchor="b">
            <a:normAutofit/>
          </a:bodyPr>
          <a:lstStyle>
            <a:lvl1pPr algn="l">
              <a:defRPr sz="2800" b="0" cap="all" baseline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>
          <a:xfrm>
            <a:off x="5181600" y="482600"/>
            <a:ext cx="6197600" cy="5689600"/>
          </a:xfrm>
        </p:spPr>
        <p:txBody>
          <a:bodyPr rtlCol="0">
            <a:normAutofit/>
          </a:bodyPr>
          <a:lstStyle>
            <a:lvl1pPr>
              <a:defRPr sz="2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zh-TW" altLang="en-US"/>
              <a:t>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 bwMode="white">
          <a:xfrm>
            <a:off x="1074520" y="1828800"/>
            <a:ext cx="3294280" cy="43434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/>
              <a:t>編輯母片文字樣式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9B11BCE5-60D5-402C-867D-EF192C37862D}" type="datetimeFigureOut">
              <a:rPr lang="zh-TW" altLang="en-US" smtClean="0"/>
              <a:t>2023/3/8</a:t>
            </a:fld>
            <a:endParaRPr lang="zh-TW" altLang="en-US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9DC48A3B-4B2B-4C30-88CD-30B4B3FB8A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0971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 bwMode="gray">
          <a:xfrm>
            <a:off x="0" y="0"/>
            <a:ext cx="609600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8" name="矩形 7"/>
          <p:cNvSpPr/>
          <p:nvPr/>
        </p:nvSpPr>
        <p:spPr bwMode="black">
          <a:xfrm>
            <a:off x="11887200" y="0"/>
            <a:ext cx="3048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 bwMode="ltGray">
          <a:xfrm>
            <a:off x="4876800" y="0"/>
            <a:ext cx="701886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74520" y="381000"/>
            <a:ext cx="3294280" cy="1371600"/>
          </a:xfrm>
        </p:spPr>
        <p:txBody>
          <a:bodyPr rtlCol="0" anchor="b">
            <a:normAutofit/>
          </a:bodyPr>
          <a:lstStyle>
            <a:lvl1pPr algn="l">
              <a:defRPr sz="2800" b="0" cap="all" baseline="0">
                <a:solidFill>
                  <a:schemeClr val="tx1">
                    <a:lumMod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圖片預留位置 2" descr="要新增影像的空白預留位置。按一下預留位置，然後選取您要新增的影像"/>
          <p:cNvSpPr>
            <a:spLocks noGrp="1"/>
          </p:cNvSpPr>
          <p:nvPr>
            <p:ph type="pic" idx="1"/>
          </p:nvPr>
        </p:nvSpPr>
        <p:spPr bwMode="auto">
          <a:xfrm>
            <a:off x="5181600" y="482600"/>
            <a:ext cx="6197600" cy="5689600"/>
          </a:xfrm>
          <a:ln w="19050">
            <a:solidFill>
              <a:schemeClr val="bg1"/>
            </a:solidFill>
          </a:ln>
        </p:spPr>
        <p:txBody>
          <a:bodyPr rtlCol="0">
            <a:normAutofit/>
          </a:bodyPr>
          <a:lstStyle>
            <a:lvl1pPr marL="0" indent="0">
              <a:buNone/>
              <a:defRPr sz="2800"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TW" altLang="en-US"/>
              <a:t>按一下圖示以新增圖片</a:t>
            </a:r>
            <a:endParaRPr lang="zh-TW" alt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1074520" y="1828800"/>
            <a:ext cx="3294280" cy="43434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/>
              <a:t>編輯母片文字樣式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9B11BCE5-60D5-402C-867D-EF192C37862D}" type="datetimeFigureOut">
              <a:rPr lang="zh-TW" altLang="en-US" smtClean="0"/>
              <a:t>2023/3/8</a:t>
            </a:fld>
            <a:endParaRPr lang="zh-TW" altLang="en-US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9DC48A3B-4B2B-4C30-88CD-30B4B3FB8AD6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直線接點 9"/>
          <p:cNvCxnSpPr/>
          <p:nvPr/>
        </p:nvCxnSpPr>
        <p:spPr bwMode="white">
          <a:xfrm>
            <a:off x="1188296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5811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gray">
          <a:xfrm>
            <a:off x="11887200" y="0"/>
            <a:ext cx="304800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8" name="矩形 7"/>
          <p:cNvSpPr/>
          <p:nvPr/>
        </p:nvSpPr>
        <p:spPr bwMode="ltGray">
          <a:xfrm>
            <a:off x="617304" y="0"/>
            <a:ext cx="6096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 bwMode="gray">
          <a:xfrm>
            <a:off x="0" y="0"/>
            <a:ext cx="609600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3" name="矩形 12"/>
          <p:cNvSpPr/>
          <p:nvPr/>
        </p:nvSpPr>
        <p:spPr bwMode="black">
          <a:xfrm>
            <a:off x="617304" y="736219"/>
            <a:ext cx="609600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14" name="直線接點​ 13"/>
          <p:cNvCxnSpPr/>
          <p:nvPr/>
        </p:nvCxnSpPr>
        <p:spPr bwMode="white">
          <a:xfrm>
            <a:off x="617304" y="736219"/>
            <a:ext cx="609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​​ 14"/>
          <p:cNvCxnSpPr/>
          <p:nvPr/>
        </p:nvCxnSpPr>
        <p:spPr bwMode="white">
          <a:xfrm>
            <a:off x="617304" y="1345819"/>
            <a:ext cx="609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/>
          <p:cNvCxnSpPr/>
          <p:nvPr/>
        </p:nvCxnSpPr>
        <p:spPr bwMode="white">
          <a:xfrm>
            <a:off x="61730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預留位置 1"/>
          <p:cNvSpPr>
            <a:spLocks noGrp="1"/>
          </p:cNvSpPr>
          <p:nvPr>
            <p:ph type="title"/>
          </p:nvPr>
        </p:nvSpPr>
        <p:spPr>
          <a:xfrm>
            <a:off x="1593852" y="177801"/>
            <a:ext cx="9785349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593852" y="1600200"/>
            <a:ext cx="9785349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TW" altLang="en-US" dirty="0"/>
              <a:t>按一下以編輯母片文字樣式</a:t>
            </a:r>
          </a:p>
          <a:p>
            <a:pPr lvl="1" rtl="0"/>
            <a:r>
              <a:rPr lang="zh-TW" altLang="en-US" dirty="0"/>
              <a:t>第二層</a:t>
            </a:r>
          </a:p>
          <a:p>
            <a:pPr lvl="2" rtl="0"/>
            <a:r>
              <a:rPr lang="zh-TW" altLang="en-US" dirty="0"/>
              <a:t>第三層</a:t>
            </a:r>
          </a:p>
          <a:p>
            <a:pPr lvl="3" rtl="0"/>
            <a:r>
              <a:rPr lang="zh-TW" altLang="en-US" dirty="0"/>
              <a:t>第四層</a:t>
            </a:r>
          </a:p>
          <a:p>
            <a:pPr lvl="4" rtl="0"/>
            <a:r>
              <a:rPr lang="zh-TW" altLang="en-US" dirty="0"/>
              <a:t>第五層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2"/>
          </p:nvPr>
        </p:nvSpPr>
        <p:spPr>
          <a:xfrm>
            <a:off x="5028922" y="6356352"/>
            <a:ext cx="13718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all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9B11BCE5-60D5-402C-867D-EF192C37862D}" type="datetimeFigureOut">
              <a:rPr lang="zh-TW" altLang="en-US" smtClean="0"/>
              <a:t>2023/3/8</a:t>
            </a:fld>
            <a:endParaRPr lang="zh-TW" altLang="en-US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3"/>
          </p:nvPr>
        </p:nvSpPr>
        <p:spPr>
          <a:xfrm>
            <a:off x="6597652" y="6356352"/>
            <a:ext cx="397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4"/>
          </p:nvPr>
        </p:nvSpPr>
        <p:spPr>
          <a:xfrm>
            <a:off x="10769601" y="6356352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all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9DC48A3B-4B2B-4C30-88CD-30B4B3FB8A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4829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75000"/>
            </a:schemeClr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400"/>
        </a:spcBef>
        <a:buFont typeface="Euphemia" pitchFamily="34" charset="0"/>
        <a:buChar char="›"/>
        <a:defRPr sz="28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1pPr>
      <a:lvl2pPr marL="6126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2pPr>
      <a:lvl3pPr marL="9784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20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3pPr>
      <a:lvl4pPr marL="1344168" indent="-24688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8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4pPr>
      <a:lvl5pPr marL="170992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5pPr>
      <a:lvl6pPr marL="207568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3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多媒體程式設計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sz="4400" dirty="0"/>
              <a:t>文字資料處理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Instructor: </a:t>
            </a:r>
            <a:r>
              <a:rPr lang="zh-TW" altLang="en-US" dirty="0"/>
              <a:t>馬豪尚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46415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/>
              <a:t>re</a:t>
            </a:r>
            <a:r>
              <a:rPr lang="zh-TW" altLang="en-US" sz="4400" dirty="0"/>
              <a:t>模組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3200" dirty="0" smtClean="0"/>
              <a:t>編譯正規表達式</a:t>
            </a:r>
            <a:endParaRPr lang="en-US" altLang="zh-TW" sz="3200" dirty="0" smtClean="0"/>
          </a:p>
          <a:p>
            <a:pPr lvl="1"/>
            <a:r>
              <a:rPr lang="en-US" altLang="zh-TW" sz="2800" dirty="0" smtClean="0"/>
              <a:t>pattern </a:t>
            </a:r>
            <a:r>
              <a:rPr lang="en-US" altLang="zh-TW" sz="2800" dirty="0"/>
              <a:t>= </a:t>
            </a:r>
            <a:r>
              <a:rPr lang="en-US" altLang="zh-TW" sz="2800" dirty="0" err="1" smtClean="0"/>
              <a:t>re.compile</a:t>
            </a:r>
            <a:r>
              <a:rPr lang="en-US" altLang="zh-TW" sz="2800" dirty="0" smtClean="0"/>
              <a:t>(r’</a:t>
            </a:r>
            <a:r>
              <a:rPr lang="zh-TW" altLang="en-US" sz="2800" dirty="0" smtClean="0"/>
              <a:t>正規表達式</a:t>
            </a:r>
            <a:r>
              <a:rPr lang="en-US" altLang="zh-TW" sz="2800" dirty="0" smtClean="0"/>
              <a:t>’)</a:t>
            </a:r>
          </a:p>
          <a:p>
            <a:pPr lvl="2"/>
            <a:r>
              <a:rPr lang="en-US" altLang="zh-TW" sz="2400" dirty="0" err="1" smtClean="0"/>
              <a:t>pattern.match</a:t>
            </a:r>
            <a:r>
              <a:rPr lang="en-US" altLang="zh-TW" sz="2400" dirty="0" smtClean="0"/>
              <a:t>(text)</a:t>
            </a:r>
          </a:p>
          <a:p>
            <a:pPr lvl="2"/>
            <a:r>
              <a:rPr lang="en-US" altLang="zh-TW" sz="2400" dirty="0" err="1" smtClean="0"/>
              <a:t>pattern.search</a:t>
            </a:r>
            <a:r>
              <a:rPr lang="en-US" altLang="zh-TW" sz="2400" dirty="0" smtClean="0"/>
              <a:t>(text)</a:t>
            </a:r>
          </a:p>
          <a:p>
            <a:r>
              <a:rPr lang="zh-TW" altLang="en-US" sz="3200" dirty="0" smtClean="0"/>
              <a:t>如果不想編譯正規表達式</a:t>
            </a:r>
            <a:endParaRPr lang="en-US" altLang="zh-TW" sz="3200" dirty="0" smtClean="0"/>
          </a:p>
          <a:p>
            <a:pPr lvl="1"/>
            <a:r>
              <a:rPr lang="en-US" altLang="zh-TW" sz="2800" dirty="0" err="1"/>
              <a:t>r</a:t>
            </a:r>
            <a:r>
              <a:rPr lang="en-US" altLang="zh-TW" sz="2800" dirty="0" err="1" smtClean="0"/>
              <a:t>e.match</a:t>
            </a:r>
            <a:r>
              <a:rPr lang="en-US" altLang="zh-TW" sz="2800" dirty="0" smtClean="0"/>
              <a:t>(r</a:t>
            </a:r>
            <a:r>
              <a:rPr lang="en-US" altLang="zh-TW" sz="2800" dirty="0"/>
              <a:t>.’</a:t>
            </a:r>
            <a:r>
              <a:rPr lang="zh-TW" altLang="en-US" sz="2800" dirty="0"/>
              <a:t>正規表達式</a:t>
            </a:r>
            <a:r>
              <a:rPr lang="en-US" altLang="zh-TW" sz="2800" dirty="0" smtClean="0"/>
              <a:t>’), text)</a:t>
            </a:r>
          </a:p>
          <a:p>
            <a:pPr lvl="1"/>
            <a:r>
              <a:rPr lang="en-US" altLang="zh-TW" sz="2800" dirty="0" err="1" smtClean="0"/>
              <a:t>re.search</a:t>
            </a:r>
            <a:r>
              <a:rPr lang="en-US" altLang="zh-TW" sz="2800" dirty="0" smtClean="0"/>
              <a:t>(r</a:t>
            </a:r>
            <a:r>
              <a:rPr lang="en-US" altLang="zh-TW" sz="2800" dirty="0"/>
              <a:t>.’</a:t>
            </a:r>
            <a:r>
              <a:rPr lang="zh-TW" altLang="en-US" sz="2800" dirty="0"/>
              <a:t>正規表達式</a:t>
            </a:r>
            <a:r>
              <a:rPr lang="en-US" altLang="zh-TW" sz="2800" dirty="0"/>
              <a:t>’), text)</a:t>
            </a:r>
          </a:p>
          <a:p>
            <a:pPr lvl="1"/>
            <a:endParaRPr lang="en-US" altLang="zh-TW" sz="2800" dirty="0" smtClean="0"/>
          </a:p>
          <a:p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857055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D756BA-701A-E445-D6B4-65BB3EC40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/>
              <a:t>re</a:t>
            </a:r>
            <a:r>
              <a:rPr lang="zh-TW" altLang="en-US" sz="4400" dirty="0"/>
              <a:t>模組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450E322-AA6B-D124-FF55-8929A4EEA2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/>
              <a:t>match</a:t>
            </a:r>
            <a:r>
              <a:rPr lang="en-US" altLang="zh-TW" dirty="0"/>
              <a:t>():</a:t>
            </a:r>
            <a:r>
              <a:rPr lang="zh-TW" altLang="en-US" dirty="0"/>
              <a:t> 從頭開始比對找到符合正規表達式的整個字串</a:t>
            </a:r>
            <a:endParaRPr lang="en-US" altLang="zh-TW" dirty="0"/>
          </a:p>
          <a:p>
            <a:r>
              <a:rPr lang="en-US" altLang="zh-TW" dirty="0"/>
              <a:t>search(): </a:t>
            </a:r>
            <a:r>
              <a:rPr lang="zh-TW" altLang="en-US" dirty="0"/>
              <a:t>搜尋符合正規式表達的字串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Example</a:t>
            </a:r>
          </a:p>
          <a:p>
            <a:pPr marL="0" indent="0">
              <a:buNone/>
            </a:pPr>
            <a:r>
              <a:rPr lang="en-US" altLang="zh-TW" sz="2000" dirty="0"/>
              <a:t>text = 'Hello world. This is an apple.’</a:t>
            </a:r>
          </a:p>
          <a:p>
            <a:pPr marL="0" indent="0">
              <a:buNone/>
            </a:pPr>
            <a:r>
              <a:rPr lang="en-US" altLang="zh-TW" sz="2000" dirty="0"/>
              <a:t>m = </a:t>
            </a:r>
            <a:r>
              <a:rPr lang="en-US" altLang="zh-TW" sz="2000" dirty="0" err="1"/>
              <a:t>re.match</a:t>
            </a:r>
            <a:r>
              <a:rPr lang="en-US" altLang="zh-TW" sz="2000" dirty="0"/>
              <a:t>(</a:t>
            </a:r>
            <a:r>
              <a:rPr lang="en-US" altLang="zh-TW" sz="2000" dirty="0" err="1"/>
              <a:t>r'H</a:t>
            </a:r>
            <a:r>
              <a:rPr lang="en-US" altLang="zh-TW" sz="2000" dirty="0"/>
              <a:t>.+', text)</a:t>
            </a:r>
          </a:p>
          <a:p>
            <a:pPr marL="0" indent="0">
              <a:buNone/>
            </a:pPr>
            <a:r>
              <a:rPr lang="en-US" altLang="zh-TW" sz="2000" dirty="0"/>
              <a:t>print(</a:t>
            </a:r>
            <a:r>
              <a:rPr lang="en-US" altLang="zh-TW" sz="2000" dirty="0" err="1"/>
              <a:t>m.group</a:t>
            </a:r>
            <a:r>
              <a:rPr lang="en-US" altLang="zh-TW" sz="2000" dirty="0"/>
              <a:t>(0))  #'Hello world. This is an apple.</a:t>
            </a:r>
          </a:p>
          <a:p>
            <a:pPr marL="0" indent="0">
              <a:buNone/>
            </a:pPr>
            <a:r>
              <a:rPr lang="en-US" altLang="zh-TW" sz="2000" dirty="0"/>
              <a:t>m = </a:t>
            </a:r>
            <a:r>
              <a:rPr lang="en-US" altLang="zh-TW" sz="2000" dirty="0" err="1"/>
              <a:t>re.match</a:t>
            </a:r>
            <a:r>
              <a:rPr lang="en-US" altLang="zh-TW" sz="2000" dirty="0"/>
              <a:t>(</a:t>
            </a:r>
            <a:r>
              <a:rPr lang="en-US" altLang="zh-TW" sz="2000" dirty="0" err="1"/>
              <a:t>r’w</a:t>
            </a:r>
            <a:r>
              <a:rPr lang="en-US" altLang="zh-TW" sz="2000" dirty="0"/>
              <a:t>.+', text)</a:t>
            </a:r>
          </a:p>
          <a:p>
            <a:pPr marL="0" indent="0">
              <a:buNone/>
            </a:pPr>
            <a:r>
              <a:rPr lang="en-US" altLang="zh-TW" sz="2000" dirty="0"/>
              <a:t>print(</a:t>
            </a:r>
            <a:r>
              <a:rPr lang="en-US" altLang="zh-TW" sz="2000" dirty="0" err="1"/>
              <a:t>m.group</a:t>
            </a:r>
            <a:r>
              <a:rPr lang="en-US" altLang="zh-TW" sz="2000" dirty="0"/>
              <a:t>(0)) #Error, None type</a:t>
            </a:r>
          </a:p>
          <a:p>
            <a:pPr marL="0" indent="0">
              <a:buNone/>
            </a:pPr>
            <a:r>
              <a:rPr lang="en-US" altLang="zh-TW" sz="2000" dirty="0"/>
              <a:t>m = </a:t>
            </a:r>
            <a:r>
              <a:rPr lang="en-US" altLang="zh-TW" sz="2000" dirty="0" err="1"/>
              <a:t>re.search</a:t>
            </a:r>
            <a:r>
              <a:rPr lang="en-US" altLang="zh-TW" sz="2000" dirty="0"/>
              <a:t>(</a:t>
            </a:r>
            <a:r>
              <a:rPr lang="en-US" altLang="zh-TW" sz="2000" dirty="0" err="1"/>
              <a:t>r'w</a:t>
            </a:r>
            <a:r>
              <a:rPr lang="en-US" altLang="zh-TW" sz="2000" dirty="0"/>
              <a:t>.+', text)</a:t>
            </a:r>
          </a:p>
          <a:p>
            <a:pPr marL="0" indent="0">
              <a:buNone/>
            </a:pPr>
            <a:r>
              <a:rPr lang="en-US" altLang="zh-TW" sz="2000" dirty="0"/>
              <a:t>print(</a:t>
            </a:r>
            <a:r>
              <a:rPr lang="en-US" altLang="zh-TW" sz="2000" dirty="0" err="1"/>
              <a:t>m.group</a:t>
            </a:r>
            <a:r>
              <a:rPr lang="en-US" altLang="zh-TW" sz="2000" dirty="0"/>
              <a:t>(0))  #'world. This is an apple.</a:t>
            </a:r>
          </a:p>
          <a:p>
            <a:pPr marL="0" indent="0">
              <a:buNone/>
            </a:pPr>
            <a:endParaRPr lang="en-US" altLang="zh-TW" sz="2000" dirty="0"/>
          </a:p>
        </p:txBody>
      </p:sp>
    </p:spTree>
    <p:extLst>
      <p:ext uri="{BB962C8B-B14F-4D97-AF65-F5344CB8AC3E}">
        <p14:creationId xmlns:p14="http://schemas.microsoft.com/office/powerpoint/2010/main" val="4117730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3FB7812-14A7-3A91-73AD-1FC526A81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/>
              <a:t>re</a:t>
            </a:r>
            <a:r>
              <a:rPr lang="zh-TW" altLang="en-US" sz="4400" dirty="0"/>
              <a:t>模組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2E3366B-F129-8249-ED41-0826B0A306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3852" y="1600200"/>
            <a:ext cx="9785349" cy="5257800"/>
          </a:xfrm>
        </p:spPr>
        <p:txBody>
          <a:bodyPr>
            <a:normAutofit/>
          </a:bodyPr>
          <a:lstStyle/>
          <a:p>
            <a:r>
              <a:rPr lang="en-US" altLang="zh-TW" dirty="0" err="1"/>
              <a:t>findall</a:t>
            </a:r>
            <a:r>
              <a:rPr lang="en-US" altLang="zh-TW" dirty="0"/>
              <a:t>():</a:t>
            </a:r>
            <a:r>
              <a:rPr lang="zh-TW" altLang="en-US" dirty="0"/>
              <a:t>搜尋符合正規式表達的每一個部分字串</a:t>
            </a:r>
            <a:endParaRPr lang="en-US" altLang="zh-TW" dirty="0"/>
          </a:p>
          <a:p>
            <a:r>
              <a:rPr lang="en-US" altLang="zh-TW" dirty="0"/>
              <a:t>sub</a:t>
            </a:r>
            <a:r>
              <a:rPr lang="en-US" altLang="zh-TW" dirty="0" smtClean="0"/>
              <a:t>(‘</a:t>
            </a:r>
            <a:r>
              <a:rPr lang="zh-TW" altLang="en-US" dirty="0" smtClean="0"/>
              <a:t>符合字串</a:t>
            </a:r>
            <a:r>
              <a:rPr lang="en-US" altLang="zh-TW" dirty="0" smtClean="0"/>
              <a:t>’, ‘</a:t>
            </a:r>
            <a:r>
              <a:rPr lang="zh-TW" altLang="en-US" dirty="0" smtClean="0"/>
              <a:t>新字串</a:t>
            </a:r>
            <a:r>
              <a:rPr lang="en-US" altLang="zh-TW" dirty="0" smtClean="0"/>
              <a:t>’, text):</a:t>
            </a:r>
            <a:r>
              <a:rPr lang="zh-TW" altLang="en-US" dirty="0" smtClean="0"/>
              <a:t> </a:t>
            </a:r>
            <a:r>
              <a:rPr lang="zh-TW" altLang="en-US" dirty="0"/>
              <a:t>將所有符合的字串取代成新字串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Example</a:t>
            </a:r>
          </a:p>
          <a:p>
            <a:pPr marL="0" indent="0">
              <a:buNone/>
            </a:pPr>
            <a:r>
              <a:rPr lang="en-US" altLang="zh-TW" sz="2000" dirty="0"/>
              <a:t>text = 'Hello world. This is an apple.'</a:t>
            </a:r>
          </a:p>
          <a:p>
            <a:pPr marL="0" indent="0">
              <a:buNone/>
            </a:pPr>
            <a:r>
              <a:rPr lang="en-US" altLang="zh-TW" sz="2000" dirty="0" err="1"/>
              <a:t>substrs</a:t>
            </a:r>
            <a:r>
              <a:rPr lang="en-US" altLang="zh-TW" sz="2000" dirty="0"/>
              <a:t> = </a:t>
            </a:r>
            <a:r>
              <a:rPr lang="en-US" altLang="zh-TW" sz="2000" dirty="0" err="1"/>
              <a:t>re.findall</a:t>
            </a:r>
            <a:r>
              <a:rPr lang="en-US" altLang="zh-TW" sz="2000" dirty="0"/>
              <a:t>(r'\w+', text)</a:t>
            </a:r>
          </a:p>
          <a:p>
            <a:pPr marL="0" indent="0">
              <a:buNone/>
            </a:pPr>
            <a:r>
              <a:rPr lang="en-US" altLang="zh-TW" sz="2000" dirty="0"/>
              <a:t>print(</a:t>
            </a:r>
            <a:r>
              <a:rPr lang="en-US" altLang="zh-TW" sz="2000" dirty="0" err="1"/>
              <a:t>substrs</a:t>
            </a:r>
            <a:r>
              <a:rPr lang="en-US" altLang="zh-TW" sz="2000" dirty="0"/>
              <a:t>) # ['Hello', 'world', 'This', 'is', 'an', 'apple’]</a:t>
            </a:r>
          </a:p>
          <a:p>
            <a:pPr marL="0" indent="0">
              <a:buNone/>
            </a:pPr>
            <a:r>
              <a:rPr lang="en-US" altLang="zh-TW" sz="2000" dirty="0" err="1"/>
              <a:t>new_text</a:t>
            </a:r>
            <a:r>
              <a:rPr lang="en-US" altLang="zh-TW" sz="2000" dirty="0"/>
              <a:t> = </a:t>
            </a:r>
            <a:r>
              <a:rPr lang="en-US" altLang="zh-TW" sz="2000" dirty="0" err="1"/>
              <a:t>re.sub</a:t>
            </a:r>
            <a:r>
              <a:rPr lang="en-US" altLang="zh-TW" sz="2000" dirty="0"/>
              <a:t>('o', '-', text)</a:t>
            </a:r>
          </a:p>
          <a:p>
            <a:pPr marL="0" indent="0">
              <a:buNone/>
            </a:pPr>
            <a:r>
              <a:rPr lang="en-US" altLang="zh-TW" sz="2000" dirty="0"/>
              <a:t>print(</a:t>
            </a:r>
            <a:r>
              <a:rPr lang="en-US" altLang="zh-TW" sz="2000" dirty="0" err="1"/>
              <a:t>new_text</a:t>
            </a:r>
            <a:r>
              <a:rPr lang="en-US" altLang="zh-TW" sz="2000" dirty="0"/>
              <a:t>) # 'Hell- w-</a:t>
            </a:r>
            <a:r>
              <a:rPr lang="en-US" altLang="zh-TW" sz="2000" dirty="0" err="1"/>
              <a:t>rld</a:t>
            </a:r>
            <a:r>
              <a:rPr lang="en-US" altLang="zh-TW" sz="2000" dirty="0"/>
              <a:t>. This is an apple</a:t>
            </a:r>
            <a:r>
              <a:rPr lang="en-US" altLang="zh-TW" sz="2000" dirty="0" smtClean="0"/>
              <a:t>’.</a:t>
            </a:r>
            <a:endParaRPr lang="en-US" altLang="zh-TW" sz="2000" dirty="0"/>
          </a:p>
        </p:txBody>
      </p:sp>
    </p:spTree>
    <p:extLst>
      <p:ext uri="{BB962C8B-B14F-4D97-AF65-F5344CB8AC3E}">
        <p14:creationId xmlns:p14="http://schemas.microsoft.com/office/powerpoint/2010/main" val="266898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/>
              <a:t>re</a:t>
            </a:r>
            <a:r>
              <a:rPr lang="zh-TW" altLang="en-US" sz="4400" dirty="0"/>
              <a:t>模組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subn</a:t>
            </a:r>
            <a:r>
              <a:rPr lang="en-US" altLang="zh-TW" dirty="0" smtClean="0"/>
              <a:t>(‘</a:t>
            </a:r>
            <a:r>
              <a:rPr lang="zh-TW" altLang="en-US" dirty="0"/>
              <a:t>符合字串</a:t>
            </a:r>
            <a:r>
              <a:rPr lang="en-US" altLang="zh-TW" dirty="0"/>
              <a:t>’, ‘</a:t>
            </a:r>
            <a:r>
              <a:rPr lang="zh-TW" altLang="en-US" dirty="0"/>
              <a:t>新字串</a:t>
            </a:r>
            <a:r>
              <a:rPr lang="en-US" altLang="zh-TW" dirty="0"/>
              <a:t>’, </a:t>
            </a:r>
            <a:r>
              <a:rPr lang="en-US" altLang="zh-TW" dirty="0" smtClean="0"/>
              <a:t>text, </a:t>
            </a:r>
            <a:r>
              <a:rPr lang="zh-TW" altLang="en-US" dirty="0" smtClean="0"/>
              <a:t>替代次數</a:t>
            </a:r>
            <a:r>
              <a:rPr lang="en-US" altLang="zh-TW" dirty="0" smtClean="0"/>
              <a:t>):</a:t>
            </a:r>
            <a:r>
              <a:rPr lang="zh-TW" altLang="en-US" dirty="0" smtClean="0"/>
              <a:t> </a:t>
            </a:r>
            <a:r>
              <a:rPr lang="zh-TW" altLang="en-US" dirty="0"/>
              <a:t>將所有符合的字串取代成新字串</a:t>
            </a:r>
            <a:endParaRPr lang="en-US" altLang="zh-TW" dirty="0"/>
          </a:p>
          <a:p>
            <a:pPr lvl="1"/>
            <a:r>
              <a:rPr lang="zh-TW" altLang="en-US" dirty="0" smtClean="0"/>
              <a:t>不指定替代次數為全替代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Example</a:t>
            </a:r>
          </a:p>
          <a:p>
            <a:pPr marL="0" indent="0">
              <a:buNone/>
            </a:pPr>
            <a:r>
              <a:rPr lang="en-US" altLang="zh-TW" sz="2000" dirty="0"/>
              <a:t>text = 'Hello world. This is an apple.'</a:t>
            </a:r>
          </a:p>
          <a:p>
            <a:pPr marL="0" indent="0">
              <a:buNone/>
            </a:pPr>
            <a:r>
              <a:rPr lang="en-US" altLang="zh-TW" sz="2000" dirty="0" err="1" smtClean="0"/>
              <a:t>new_text</a:t>
            </a:r>
            <a:r>
              <a:rPr lang="en-US" altLang="zh-TW" sz="2000" dirty="0"/>
              <a:t>, </a:t>
            </a:r>
            <a:r>
              <a:rPr lang="en-US" altLang="zh-TW" sz="2000" dirty="0" err="1"/>
              <a:t>sub_count</a:t>
            </a:r>
            <a:r>
              <a:rPr lang="en-US" altLang="zh-TW" sz="2000" dirty="0"/>
              <a:t> = </a:t>
            </a:r>
            <a:r>
              <a:rPr lang="en-US" altLang="zh-TW" sz="2000" dirty="0" err="1"/>
              <a:t>re.subn</a:t>
            </a:r>
            <a:r>
              <a:rPr lang="en-US" altLang="zh-TW" sz="2000" dirty="0"/>
              <a:t> ('o', '-', text, 1)</a:t>
            </a:r>
          </a:p>
          <a:p>
            <a:pPr marL="0" indent="0">
              <a:buNone/>
            </a:pPr>
            <a:r>
              <a:rPr lang="en-US" altLang="zh-TW" sz="2000" dirty="0" smtClean="0"/>
              <a:t>print(</a:t>
            </a:r>
            <a:r>
              <a:rPr lang="en-US" altLang="zh-TW" sz="2000" dirty="0" err="1" smtClean="0"/>
              <a:t>new_text</a:t>
            </a:r>
            <a:r>
              <a:rPr lang="en-US" altLang="zh-TW" sz="2000" dirty="0" smtClean="0"/>
              <a:t>, </a:t>
            </a:r>
            <a:r>
              <a:rPr lang="en-US" altLang="zh-TW" sz="2000" dirty="0" err="1" smtClean="0"/>
              <a:t>sub_count</a:t>
            </a:r>
            <a:r>
              <a:rPr lang="en-US" altLang="zh-TW" sz="2000" dirty="0" smtClean="0"/>
              <a:t> ) #Hell- world. This is an apple. 1</a:t>
            </a:r>
          </a:p>
          <a:p>
            <a:pPr marL="0" indent="0">
              <a:buNone/>
            </a:pPr>
            <a:r>
              <a:rPr lang="en-US" altLang="zh-TW" sz="2000" dirty="0" err="1" smtClean="0"/>
              <a:t>new_text</a:t>
            </a:r>
            <a:r>
              <a:rPr lang="en-US" altLang="zh-TW" sz="2000" dirty="0" smtClean="0"/>
              <a:t>, </a:t>
            </a:r>
            <a:r>
              <a:rPr lang="en-US" altLang="zh-TW" sz="2000" dirty="0" err="1" smtClean="0"/>
              <a:t>sub_count</a:t>
            </a:r>
            <a:r>
              <a:rPr lang="en-US" altLang="zh-TW" sz="2000" dirty="0" smtClean="0"/>
              <a:t> = </a:t>
            </a:r>
            <a:r>
              <a:rPr lang="en-US" altLang="zh-TW" sz="2000" dirty="0" err="1" smtClean="0"/>
              <a:t>re.subn</a:t>
            </a:r>
            <a:r>
              <a:rPr lang="en-US" altLang="zh-TW" sz="2000" dirty="0" smtClean="0"/>
              <a:t> ('o', '-', text)</a:t>
            </a:r>
          </a:p>
          <a:p>
            <a:pPr marL="0" indent="0">
              <a:buNone/>
            </a:pPr>
            <a:r>
              <a:rPr lang="en-US" altLang="zh-TW" sz="2000" dirty="0" smtClean="0"/>
              <a:t>print(</a:t>
            </a:r>
            <a:r>
              <a:rPr lang="en-US" altLang="zh-TW" sz="2000" dirty="0" err="1" smtClean="0"/>
              <a:t>new_text</a:t>
            </a:r>
            <a:r>
              <a:rPr lang="en-US" altLang="zh-TW" sz="2000" dirty="0" smtClean="0"/>
              <a:t>, </a:t>
            </a:r>
            <a:r>
              <a:rPr lang="en-US" altLang="zh-TW" sz="2000" dirty="0" err="1" smtClean="0"/>
              <a:t>sub_count</a:t>
            </a:r>
            <a:r>
              <a:rPr lang="en-US" altLang="zh-TW" sz="2000" dirty="0" smtClean="0"/>
              <a:t> ) #Hell- w-</a:t>
            </a:r>
            <a:r>
              <a:rPr lang="en-US" altLang="zh-TW" sz="2000" dirty="0" err="1" smtClean="0"/>
              <a:t>rld</a:t>
            </a:r>
            <a:r>
              <a:rPr lang="en-US" altLang="zh-TW" sz="2000" dirty="0" smtClean="0"/>
              <a:t>. This is an apple. 2</a:t>
            </a:r>
            <a:endParaRPr lang="zh-TW" altLang="en-US" sz="2000" dirty="0" smtClean="0"/>
          </a:p>
          <a:p>
            <a:pPr marL="0" indent="0">
              <a:buNone/>
            </a:pPr>
            <a:endParaRPr lang="zh-TW" altLang="en-US" sz="2400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84159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F7E861A-4407-EFC6-13ED-E32DA3E5B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 smtClean="0"/>
              <a:t>練習</a:t>
            </a:r>
            <a:r>
              <a:rPr lang="en-US" altLang="zh-TW" sz="4400" dirty="0" smtClean="0"/>
              <a:t>1:</a:t>
            </a:r>
            <a:r>
              <a:rPr lang="zh-TW" altLang="en-US" sz="4400" dirty="0" smtClean="0"/>
              <a:t> 簡易</a:t>
            </a:r>
            <a:r>
              <a:rPr lang="zh-TW" altLang="en-US" sz="4400" dirty="0" smtClean="0"/>
              <a:t>斷</a:t>
            </a:r>
            <a:r>
              <a:rPr lang="zh-TW" altLang="en-US" sz="4400" dirty="0"/>
              <a:t>詞 </a:t>
            </a:r>
            <a:r>
              <a:rPr lang="en-US" altLang="zh-TW" sz="4400" dirty="0" smtClean="0"/>
              <a:t>(</a:t>
            </a:r>
            <a:r>
              <a:rPr lang="en-US" altLang="zh-TW" sz="4400" dirty="0" err="1" smtClean="0"/>
              <a:t>Uni</a:t>
            </a:r>
            <a:r>
              <a:rPr lang="en-US" altLang="zh-TW" sz="4400" dirty="0" smtClean="0"/>
              <a:t>-gram)</a:t>
            </a:r>
            <a:endParaRPr lang="zh-TW" altLang="en-US" sz="44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BC30A31-311C-47E1-23BE-A47007865B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讀取</a:t>
            </a:r>
            <a:r>
              <a:rPr lang="en-US" altLang="zh-TW" dirty="0" smtClean="0"/>
              <a:t>entext.txt </a:t>
            </a:r>
          </a:p>
          <a:p>
            <a:r>
              <a:rPr lang="zh-TW" altLang="en-US" dirty="0" smtClean="0"/>
              <a:t>斷句</a:t>
            </a:r>
            <a:endParaRPr lang="en-US" altLang="zh-TW" dirty="0"/>
          </a:p>
          <a:p>
            <a:r>
              <a:rPr lang="zh-TW" altLang="en-US" dirty="0"/>
              <a:t>去除</a:t>
            </a:r>
            <a:r>
              <a:rPr lang="zh-TW" altLang="en-US" dirty="0" smtClean="0"/>
              <a:t>標點符號</a:t>
            </a:r>
            <a:r>
              <a:rPr lang="en-US" altLang="zh-TW" dirty="0" smtClean="0"/>
              <a:t>/</a:t>
            </a:r>
            <a:r>
              <a:rPr lang="zh-TW" altLang="en-US" dirty="0" smtClean="0"/>
              <a:t>特殊符號</a:t>
            </a:r>
            <a:endParaRPr lang="en-US" altLang="zh-TW" dirty="0"/>
          </a:p>
          <a:p>
            <a:pPr lvl="1"/>
            <a:r>
              <a:rPr lang="zh-TW" altLang="en-US" dirty="0" smtClean="0"/>
              <a:t>用正規表達式去除</a:t>
            </a:r>
            <a:endParaRPr lang="en-US" altLang="zh-TW" dirty="0" smtClean="0"/>
          </a:p>
          <a:p>
            <a:r>
              <a:rPr lang="zh-TW" altLang="en-US" dirty="0" smtClean="0"/>
              <a:t>全部改小寫</a:t>
            </a:r>
            <a:endParaRPr lang="en-US" altLang="zh-TW" dirty="0" smtClean="0"/>
          </a:p>
          <a:p>
            <a:r>
              <a:rPr lang="zh-TW" altLang="en-US" dirty="0" smtClean="0"/>
              <a:t>簡單</a:t>
            </a:r>
            <a:r>
              <a:rPr lang="zh-TW" altLang="en-US" dirty="0"/>
              <a:t>斷</a:t>
            </a:r>
            <a:r>
              <a:rPr lang="zh-TW" altLang="en-US" dirty="0" smtClean="0"/>
              <a:t>詞</a:t>
            </a:r>
            <a:endParaRPr lang="en-US" altLang="zh-TW" dirty="0"/>
          </a:p>
          <a:p>
            <a:pPr lvl="1"/>
            <a:r>
              <a:rPr lang="zh-TW" altLang="en-US" dirty="0" smtClean="0"/>
              <a:t>將每個單詞切割出來</a:t>
            </a:r>
            <a:endParaRPr lang="en-US" altLang="zh-TW" dirty="0" smtClean="0"/>
          </a:p>
          <a:p>
            <a:r>
              <a:rPr lang="zh-TW" altLang="en-US" dirty="0" smtClean="0"/>
              <a:t>將結果寫入</a:t>
            </a:r>
            <a:r>
              <a:rPr lang="en-US" altLang="zh-TW" dirty="0" smtClean="0"/>
              <a:t>entext_out.txt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69987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/>
              <a:t>NLTK (Natural Language Tool Kit)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import </a:t>
            </a:r>
            <a:r>
              <a:rPr lang="en-US" altLang="zh-TW" dirty="0" err="1" smtClean="0"/>
              <a:t>nltk</a:t>
            </a:r>
            <a:endParaRPr lang="en-US" altLang="zh-TW" dirty="0" smtClean="0"/>
          </a:p>
          <a:p>
            <a:r>
              <a:rPr lang="en-US" altLang="zh-TW" dirty="0" err="1"/>
              <a:t>nltk.download</a:t>
            </a:r>
            <a:r>
              <a:rPr lang="en-US" altLang="zh-TW" dirty="0"/>
              <a:t>('</a:t>
            </a:r>
            <a:r>
              <a:rPr lang="en-US" altLang="zh-TW" dirty="0" err="1"/>
              <a:t>punkt</a:t>
            </a:r>
            <a:r>
              <a:rPr lang="en-US" altLang="zh-TW" dirty="0" smtClean="0"/>
              <a:t>')</a:t>
            </a:r>
            <a:endParaRPr lang="en-US" altLang="zh-TW" dirty="0"/>
          </a:p>
          <a:p>
            <a:r>
              <a:rPr lang="zh-TW" altLang="en-US" dirty="0"/>
              <a:t>斷詞</a:t>
            </a:r>
            <a:endParaRPr lang="en-US" altLang="zh-TW" dirty="0"/>
          </a:p>
          <a:p>
            <a:pPr lvl="1"/>
            <a:r>
              <a:rPr lang="en-US" altLang="zh-TW" dirty="0" err="1"/>
              <a:t>nltk.word_tokenize</a:t>
            </a:r>
            <a:r>
              <a:rPr lang="en-US" altLang="zh-TW" dirty="0"/>
              <a:t>(string)</a:t>
            </a:r>
          </a:p>
          <a:p>
            <a:r>
              <a:rPr lang="zh-TW" altLang="en-US" dirty="0"/>
              <a:t>斷句</a:t>
            </a:r>
            <a:endParaRPr lang="en-US" altLang="zh-TW" dirty="0"/>
          </a:p>
          <a:p>
            <a:pPr lvl="1"/>
            <a:r>
              <a:rPr lang="en-US" altLang="zh-TW" dirty="0" err="1" smtClean="0"/>
              <a:t>nltk.sent_tokenize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paragragh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23803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/>
              <a:t>NLTK</a:t>
            </a:r>
            <a:r>
              <a:rPr lang="zh-TW" altLang="en-US" sz="4400" dirty="0"/>
              <a:t>正規表達式客製斷詞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46888" lvl="1">
              <a:spcBef>
                <a:spcPts val="1400"/>
              </a:spcBef>
              <a:buFont typeface="Euphemia" pitchFamily="34" charset="0"/>
              <a:buChar char="›"/>
            </a:pPr>
            <a:r>
              <a:rPr lang="en-US" altLang="zh-TW" sz="3200" dirty="0"/>
              <a:t>from </a:t>
            </a:r>
            <a:r>
              <a:rPr lang="en-US" altLang="zh-TW" sz="3200" dirty="0" err="1"/>
              <a:t>nltk.tokenize</a:t>
            </a:r>
            <a:r>
              <a:rPr lang="en-US" altLang="zh-TW" sz="3200" dirty="0"/>
              <a:t> import </a:t>
            </a:r>
            <a:r>
              <a:rPr lang="en-US" altLang="zh-TW" sz="3200" dirty="0" err="1"/>
              <a:t>RegexpTokenizer</a:t>
            </a:r>
            <a:endParaRPr lang="en-US" altLang="zh-TW" sz="3200" dirty="0"/>
          </a:p>
          <a:p>
            <a:r>
              <a:rPr lang="en-US" altLang="zh-TW" sz="3200" dirty="0" err="1"/>
              <a:t>RegexpTokenizer</a:t>
            </a:r>
            <a:r>
              <a:rPr lang="en-US" altLang="zh-TW" sz="3200" dirty="0"/>
              <a:t>()</a:t>
            </a:r>
            <a:r>
              <a:rPr lang="zh-TW" altLang="en-US" sz="3200" dirty="0"/>
              <a:t> 的參數跟用法：</a:t>
            </a:r>
            <a:endParaRPr lang="en-US" altLang="zh-TW" sz="3200" dirty="0"/>
          </a:p>
          <a:p>
            <a:pPr lvl="1"/>
            <a:r>
              <a:rPr lang="zh-TW" altLang="en-US" sz="2800" dirty="0"/>
              <a:t>第一個參數會是你希望它留下來的東西。也就是說，你要告訴它每次</a:t>
            </a:r>
            <a:r>
              <a:rPr lang="zh-TW" altLang="en-US" sz="2800" dirty="0" smtClean="0"/>
              <a:t>遇到</a:t>
            </a:r>
            <a:r>
              <a:rPr lang="en-US" altLang="zh-TW" sz="2800" dirty="0" smtClean="0"/>
              <a:t>”</a:t>
            </a:r>
            <a:r>
              <a:rPr lang="zh-TW" altLang="en-US" sz="2800" dirty="0" smtClean="0">
                <a:solidFill>
                  <a:srgbClr val="C00000"/>
                </a:solidFill>
              </a:rPr>
              <a:t>非</a:t>
            </a:r>
            <a:r>
              <a:rPr lang="zh-TW" altLang="en-US" sz="2800" dirty="0">
                <a:solidFill>
                  <a:srgbClr val="C00000"/>
                </a:solidFill>
              </a:rPr>
              <a:t>什麼條件的</a:t>
            </a:r>
            <a:r>
              <a:rPr lang="zh-TW" altLang="en-US" sz="2800" dirty="0" smtClean="0">
                <a:solidFill>
                  <a:srgbClr val="C00000"/>
                </a:solidFill>
              </a:rPr>
              <a:t>東西</a:t>
            </a:r>
            <a:r>
              <a:rPr lang="en-US" altLang="zh-TW" sz="2800" dirty="0" smtClean="0"/>
              <a:t>”</a:t>
            </a:r>
            <a:r>
              <a:rPr lang="zh-TW" altLang="en-US" sz="2800" dirty="0" smtClean="0"/>
              <a:t>就要</a:t>
            </a:r>
            <a:r>
              <a:rPr lang="zh-TW" altLang="en-US" sz="2800" dirty="0"/>
              <a:t>停下來分割字串</a:t>
            </a:r>
            <a:endParaRPr lang="en-US" altLang="zh-TW" sz="2800" dirty="0"/>
          </a:p>
          <a:p>
            <a:pPr lvl="1"/>
            <a:r>
              <a:rPr lang="zh-TW" altLang="en-US" sz="2800" dirty="0"/>
              <a:t>第二個參數</a:t>
            </a:r>
            <a:r>
              <a:rPr lang="en-US" altLang="zh-TW" sz="2800" dirty="0"/>
              <a:t>gaps</a:t>
            </a:r>
            <a:r>
              <a:rPr lang="zh-TW" altLang="en-US" sz="2800" dirty="0"/>
              <a:t>告訴它我們需不需要保留第一個參數指涉的東西，也就是遇到的分割符號</a:t>
            </a:r>
            <a:r>
              <a:rPr lang="en-US" altLang="zh-TW" sz="2800" dirty="0"/>
              <a:t>(false:</a:t>
            </a:r>
            <a:r>
              <a:rPr lang="zh-TW" altLang="en-US" sz="2800" dirty="0"/>
              <a:t> 不需要保留</a:t>
            </a:r>
            <a:r>
              <a:rPr lang="en-US" altLang="zh-TW" sz="2800" dirty="0" smtClean="0"/>
              <a:t>)</a:t>
            </a:r>
            <a:endParaRPr lang="en-US" altLang="zh-TW" sz="2800" dirty="0"/>
          </a:p>
        </p:txBody>
      </p:sp>
    </p:spTree>
    <p:extLst>
      <p:ext uri="{BB962C8B-B14F-4D97-AF65-F5344CB8AC3E}">
        <p14:creationId xmlns:p14="http://schemas.microsoft.com/office/powerpoint/2010/main" val="4085078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/>
              <a:t>NLTK</a:t>
            </a:r>
            <a:r>
              <a:rPr lang="zh-TW" altLang="en-US" sz="4400" dirty="0"/>
              <a:t>正規表達式客製斷詞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自定義</a:t>
            </a:r>
            <a:r>
              <a:rPr lang="zh-TW" altLang="en-US" dirty="0" smtClean="0"/>
              <a:t>規則去除標點符號</a:t>
            </a:r>
            <a:endParaRPr lang="en-US" altLang="zh-TW" dirty="0"/>
          </a:p>
          <a:p>
            <a:pPr lvl="1"/>
            <a:r>
              <a:rPr lang="en-US" altLang="zh-TW" dirty="0"/>
              <a:t>tokenizer = </a:t>
            </a:r>
            <a:r>
              <a:rPr lang="en-US" altLang="zh-TW" dirty="0" err="1"/>
              <a:t>RegexpTokenizer</a:t>
            </a:r>
            <a:r>
              <a:rPr lang="en-US" altLang="zh-TW" dirty="0"/>
              <a:t>(r'\w+', gaps = False)</a:t>
            </a:r>
          </a:p>
          <a:p>
            <a:pPr lvl="1"/>
            <a:r>
              <a:rPr lang="en-US" altLang="zh-TW" dirty="0" err="1"/>
              <a:t>clean_sent</a:t>
            </a:r>
            <a:r>
              <a:rPr lang="en-US" altLang="zh-TW" dirty="0"/>
              <a:t> = </a:t>
            </a:r>
            <a:r>
              <a:rPr lang="en-US" altLang="zh-TW" dirty="0" err="1"/>
              <a:t>tokenizer.tokenize</a:t>
            </a:r>
            <a:r>
              <a:rPr lang="en-US" altLang="zh-TW" dirty="0"/>
              <a:t>(string</a:t>
            </a:r>
            <a:r>
              <a:rPr lang="en-US" altLang="zh-TW" dirty="0" smtClean="0"/>
              <a:t>)</a:t>
            </a:r>
          </a:p>
          <a:p>
            <a:r>
              <a:rPr lang="zh-TW" altLang="en-US" dirty="0" smtClean="0"/>
              <a:t>保留不是標點符號的符號</a:t>
            </a:r>
            <a:endParaRPr lang="en-US" altLang="zh-TW" dirty="0" smtClean="0"/>
          </a:p>
          <a:p>
            <a:pPr lvl="1"/>
            <a:r>
              <a:rPr lang="en-US" altLang="zh-TW" dirty="0"/>
              <a:t>tokenizer2 = </a:t>
            </a:r>
            <a:r>
              <a:rPr lang="en-US" altLang="zh-TW" dirty="0" err="1"/>
              <a:t>RegexpTokenizer</a:t>
            </a:r>
            <a:r>
              <a:rPr lang="en-US" altLang="zh-TW" dirty="0"/>
              <a:t>(r'\w+|\'\w+', gaps = False)</a:t>
            </a:r>
          </a:p>
          <a:p>
            <a:pPr lvl="1"/>
            <a:r>
              <a:rPr lang="en-US" altLang="zh-TW" dirty="0"/>
              <a:t>clean_sent2 = tokenizer2.tokenize(string</a:t>
            </a:r>
            <a:r>
              <a:rPr lang="en-US" altLang="zh-TW" dirty="0" smtClean="0"/>
              <a:t>)</a:t>
            </a:r>
          </a:p>
          <a:p>
            <a:r>
              <a:rPr lang="zh-TW" altLang="en-US" dirty="0" smtClean="0"/>
              <a:t>保留切割用的字符串</a:t>
            </a:r>
            <a:endParaRPr lang="en-US" altLang="zh-TW" dirty="0" smtClean="0"/>
          </a:p>
          <a:p>
            <a:pPr lvl="1"/>
            <a:r>
              <a:rPr lang="en-US" altLang="zh-TW" dirty="0"/>
              <a:t>tokenizer3 = </a:t>
            </a:r>
            <a:r>
              <a:rPr lang="en-US" altLang="zh-TW" dirty="0" err="1"/>
              <a:t>RegexpTokenizer</a:t>
            </a:r>
            <a:r>
              <a:rPr lang="en-US" altLang="zh-TW" dirty="0"/>
              <a:t>(r'\w+|\'\w+', gaps = True)</a:t>
            </a:r>
          </a:p>
          <a:p>
            <a:pPr lvl="1"/>
            <a:r>
              <a:rPr lang="en-US" altLang="zh-TW" dirty="0"/>
              <a:t>clean_sent3 = tokenizer3.tokenize(string)</a:t>
            </a:r>
          </a:p>
          <a:p>
            <a:pPr lvl="2"/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585851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8840A2-F370-9951-27DB-C83348726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/>
              <a:t>NLTK</a:t>
            </a:r>
            <a:r>
              <a:rPr lang="zh-TW" altLang="en-US" sz="4400" dirty="0"/>
              <a:t>正規表達式客製斷詞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EA242E7-7D73-464C-1808-9C2D08AC5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去除</a:t>
            </a:r>
            <a:r>
              <a:rPr lang="en-US" altLang="zh-TW" dirty="0" err="1" smtClean="0"/>
              <a:t>stopword</a:t>
            </a:r>
            <a:endParaRPr lang="en-US" altLang="zh-TW" dirty="0" smtClean="0"/>
          </a:p>
          <a:p>
            <a:pPr lvl="1"/>
            <a:r>
              <a:rPr lang="en-US" altLang="zh-TW" dirty="0"/>
              <a:t>from </a:t>
            </a:r>
            <a:r>
              <a:rPr lang="en-US" altLang="zh-TW" dirty="0" err="1"/>
              <a:t>nltk.corpus</a:t>
            </a:r>
            <a:r>
              <a:rPr lang="en-US" altLang="zh-TW" dirty="0"/>
              <a:t> import </a:t>
            </a:r>
            <a:r>
              <a:rPr lang="en-US" altLang="zh-TW" dirty="0" err="1" smtClean="0"/>
              <a:t>stopwords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nltk.download</a:t>
            </a:r>
            <a:r>
              <a:rPr lang="en-US" altLang="zh-TW" dirty="0"/>
              <a:t>('</a:t>
            </a:r>
            <a:r>
              <a:rPr lang="en-US" altLang="zh-TW" dirty="0" err="1"/>
              <a:t>stopwords</a:t>
            </a:r>
            <a:r>
              <a:rPr lang="en-US" altLang="zh-TW" dirty="0"/>
              <a:t>')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stopword</a:t>
            </a:r>
            <a:r>
              <a:rPr lang="en-US" altLang="zh-TW" dirty="0" smtClean="0"/>
              <a:t> </a:t>
            </a:r>
            <a:r>
              <a:rPr lang="en-US" altLang="zh-TW" dirty="0"/>
              <a:t>= </a:t>
            </a:r>
            <a:r>
              <a:rPr lang="en-US" altLang="zh-TW" dirty="0" err="1"/>
              <a:t>stopwords.words</a:t>
            </a:r>
            <a:r>
              <a:rPr lang="en-US" altLang="zh-TW" dirty="0"/>
              <a:t>('</a:t>
            </a:r>
            <a:r>
              <a:rPr lang="en-US" altLang="zh-TW" dirty="0" err="1"/>
              <a:t>english</a:t>
            </a:r>
            <a:r>
              <a:rPr lang="en-US" altLang="zh-TW" dirty="0"/>
              <a:t>') </a:t>
            </a:r>
            <a:endParaRPr lang="en-US" altLang="zh-TW" dirty="0" smtClean="0"/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27807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/>
              <a:t>文字正規化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3200" dirty="0" smtClean="0"/>
              <a:t>詞幹提取</a:t>
            </a:r>
            <a:r>
              <a:rPr lang="en-US" altLang="zh-TW" sz="3200" dirty="0"/>
              <a:t>(Stemming</a:t>
            </a:r>
            <a:r>
              <a:rPr lang="en-US" altLang="zh-TW" sz="3200" dirty="0" smtClean="0"/>
              <a:t>)</a:t>
            </a:r>
          </a:p>
          <a:p>
            <a:pPr lvl="1"/>
            <a:r>
              <a:rPr lang="zh-TW" altLang="en-US" sz="2800" dirty="0"/>
              <a:t>詞幹提取是去除詞綴得到詞根的</a:t>
            </a:r>
            <a:r>
              <a:rPr lang="zh-TW" altLang="en-US" sz="2800" dirty="0" smtClean="0"/>
              <a:t>過程</a:t>
            </a:r>
            <a:endParaRPr lang="en-US" altLang="zh-TW" sz="2800" dirty="0" smtClean="0"/>
          </a:p>
          <a:p>
            <a:pPr lvl="1"/>
            <a:r>
              <a:rPr lang="zh-TW" altLang="en-US" sz="2800" dirty="0"/>
              <a:t>較</a:t>
            </a:r>
            <a:r>
              <a:rPr lang="zh-TW" altLang="en-US" sz="2800" dirty="0" smtClean="0"/>
              <a:t>偏向基於規則</a:t>
            </a:r>
            <a:r>
              <a:rPr lang="en-US" altLang="zh-TW" sz="2800" dirty="0" smtClean="0"/>
              <a:t>(rule-based)</a:t>
            </a:r>
            <a:r>
              <a:rPr lang="zh-TW" altLang="en-US" sz="2800" dirty="0" smtClean="0"/>
              <a:t>的</a:t>
            </a:r>
            <a:r>
              <a:rPr lang="zh-TW" altLang="en-US" sz="2800" dirty="0"/>
              <a:t>方式去拆解</a:t>
            </a:r>
            <a:r>
              <a:rPr lang="zh-TW" altLang="en-US" sz="2800" dirty="0" smtClean="0"/>
              <a:t>單詞</a:t>
            </a:r>
            <a:endParaRPr lang="en-US" altLang="zh-TW" sz="2800" dirty="0" smtClean="0"/>
          </a:p>
          <a:p>
            <a:pPr lvl="1"/>
            <a:r>
              <a:rPr lang="zh-TW" altLang="en-US" sz="2800" dirty="0" smtClean="0"/>
              <a:t>後綴去除法 </a:t>
            </a:r>
            <a:endParaRPr lang="en-US" altLang="zh-TW" sz="2800" dirty="0" smtClean="0"/>
          </a:p>
          <a:p>
            <a:pPr lvl="2"/>
            <a:r>
              <a:rPr lang="zh-TW" altLang="en-US" sz="2400" dirty="0" smtClean="0"/>
              <a:t>如果</a:t>
            </a:r>
            <a:r>
              <a:rPr lang="zh-TW" altLang="en-US" sz="2400" dirty="0"/>
              <a:t>詞的結尾是「</a:t>
            </a:r>
            <a:r>
              <a:rPr lang="en-US" altLang="zh-TW" sz="2400" dirty="0" err="1"/>
              <a:t>ed</a:t>
            </a:r>
            <a:r>
              <a:rPr lang="zh-TW" altLang="en-US" sz="2400" dirty="0"/>
              <a:t>」</a:t>
            </a:r>
            <a:r>
              <a:rPr lang="en-US" altLang="zh-TW" sz="2400" dirty="0"/>
              <a:t>,</a:t>
            </a:r>
            <a:r>
              <a:rPr lang="zh-TW" altLang="en-US" sz="2400" dirty="0"/>
              <a:t>則去掉「</a:t>
            </a:r>
            <a:r>
              <a:rPr lang="en-US" altLang="zh-TW" sz="2400" dirty="0" err="1"/>
              <a:t>ed</a:t>
            </a:r>
            <a:r>
              <a:rPr lang="zh-TW" altLang="en-US" sz="2400" dirty="0" smtClean="0"/>
              <a:t>」</a:t>
            </a:r>
            <a:endParaRPr lang="en-US" altLang="zh-TW" sz="2400" dirty="0" smtClean="0"/>
          </a:p>
          <a:p>
            <a:pPr lvl="2"/>
            <a:r>
              <a:rPr lang="zh-TW" altLang="en-US" sz="2400" dirty="0" smtClean="0"/>
              <a:t>如果</a:t>
            </a:r>
            <a:r>
              <a:rPr lang="zh-TW" altLang="en-US" sz="2400" dirty="0"/>
              <a:t>詞的結尾是「</a:t>
            </a:r>
            <a:r>
              <a:rPr lang="en-US" altLang="zh-TW" sz="2400" dirty="0" err="1"/>
              <a:t>ing</a:t>
            </a:r>
            <a:r>
              <a:rPr lang="zh-TW" altLang="en-US" sz="2400" dirty="0"/>
              <a:t>」</a:t>
            </a:r>
            <a:r>
              <a:rPr lang="en-US" altLang="zh-TW" sz="2400" dirty="0"/>
              <a:t>,</a:t>
            </a:r>
            <a:r>
              <a:rPr lang="zh-TW" altLang="en-US" sz="2400" dirty="0"/>
              <a:t>則去掉「</a:t>
            </a:r>
            <a:r>
              <a:rPr lang="en-US" altLang="zh-TW" sz="2400" dirty="0" err="1"/>
              <a:t>ing</a:t>
            </a:r>
            <a:r>
              <a:rPr lang="zh-TW" altLang="en-US" sz="2400" dirty="0" smtClean="0"/>
              <a:t>」</a:t>
            </a:r>
            <a:endParaRPr lang="en-US" altLang="zh-TW" sz="2400" dirty="0" smtClean="0"/>
          </a:p>
          <a:p>
            <a:pPr lvl="2"/>
            <a:r>
              <a:rPr lang="zh-TW" altLang="en-US" sz="2400" dirty="0" smtClean="0"/>
              <a:t>如果</a:t>
            </a:r>
            <a:r>
              <a:rPr lang="zh-TW" altLang="en-US" sz="2400" dirty="0"/>
              <a:t>詞的結尾是「</a:t>
            </a:r>
            <a:r>
              <a:rPr lang="en-US" altLang="zh-TW" sz="2400" dirty="0" err="1"/>
              <a:t>ly</a:t>
            </a:r>
            <a:r>
              <a:rPr lang="zh-TW" altLang="en-US" sz="2400" dirty="0"/>
              <a:t>」</a:t>
            </a:r>
            <a:r>
              <a:rPr lang="en-US" altLang="zh-TW" sz="2400" dirty="0"/>
              <a:t>,</a:t>
            </a:r>
            <a:r>
              <a:rPr lang="zh-TW" altLang="en-US" sz="2400" dirty="0"/>
              <a:t>則去掉「</a:t>
            </a:r>
            <a:r>
              <a:rPr lang="en-US" altLang="zh-TW" sz="2400" dirty="0" err="1"/>
              <a:t>ly</a:t>
            </a:r>
            <a:r>
              <a:rPr lang="zh-TW" altLang="en-US" sz="2400" dirty="0"/>
              <a:t>」</a:t>
            </a:r>
          </a:p>
          <a:p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678954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 smtClean="0"/>
              <a:t>文本的</a:t>
            </a:r>
            <a:r>
              <a:rPr lang="zh-TW" altLang="en-US" sz="4400" dirty="0"/>
              <a:t>前</a:t>
            </a:r>
            <a:r>
              <a:rPr lang="zh-TW" altLang="en-US" sz="4400" dirty="0" smtClean="0"/>
              <a:t>處理</a:t>
            </a:r>
            <a:r>
              <a:rPr lang="zh-TW" altLang="en-US" sz="4400" dirty="0"/>
              <a:t>和正規化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架構分割</a:t>
            </a:r>
            <a:r>
              <a:rPr lang="en-US" altLang="zh-TW" dirty="0"/>
              <a:t>(Structure Segment)</a:t>
            </a:r>
          </a:p>
          <a:p>
            <a:pPr lvl="1"/>
            <a:r>
              <a:rPr lang="zh-TW" altLang="en-US" dirty="0"/>
              <a:t>可以將一篇文章根據不同需求切割成段落或句子。</a:t>
            </a:r>
            <a:endParaRPr lang="en-US" altLang="zh-TW" dirty="0"/>
          </a:p>
          <a:p>
            <a:r>
              <a:rPr lang="zh-TW" altLang="en-US" dirty="0"/>
              <a:t>記號化</a:t>
            </a:r>
            <a:r>
              <a:rPr lang="en-US" altLang="zh-TW" dirty="0"/>
              <a:t>(Tokenize)</a:t>
            </a:r>
          </a:p>
          <a:p>
            <a:pPr lvl="1"/>
            <a:r>
              <a:rPr lang="zh-TW" altLang="en-US" dirty="0"/>
              <a:t>可以將輸入的字符串分割為記號、進而將記號進行分類的過程。</a:t>
            </a:r>
            <a:endParaRPr lang="en-US" altLang="zh-TW" dirty="0"/>
          </a:p>
          <a:p>
            <a:r>
              <a:rPr lang="zh-TW" altLang="en-US" dirty="0"/>
              <a:t>文字正規化 </a:t>
            </a:r>
            <a:r>
              <a:rPr lang="en-US" altLang="zh-TW" dirty="0"/>
              <a:t>(Normalize)</a:t>
            </a:r>
          </a:p>
          <a:p>
            <a:pPr lvl="1"/>
            <a:r>
              <a:rPr lang="en-US" altLang="zh-TW" dirty="0"/>
              <a:t>Lemmatization</a:t>
            </a:r>
          </a:p>
          <a:p>
            <a:pPr lvl="1"/>
            <a:r>
              <a:rPr lang="en-US" altLang="zh-TW" dirty="0"/>
              <a:t>Stemming</a:t>
            </a:r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37187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5079FFB-48BE-4366-2CA3-2F01BF09C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 smtClean="0"/>
              <a:t>文字正規化</a:t>
            </a:r>
            <a:endParaRPr lang="zh-TW" altLang="en-US" sz="44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74A4E7A-AA9A-EACF-BF8B-2766B62ABF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246888" lvl="1">
              <a:spcBef>
                <a:spcPts val="1400"/>
              </a:spcBef>
              <a:buFont typeface="Euphemia" pitchFamily="34" charset="0"/>
              <a:buChar char="›"/>
            </a:pPr>
            <a:r>
              <a:rPr lang="zh-TW" altLang="en-US" sz="2800" dirty="0" smtClean="0"/>
              <a:t>詞形還原</a:t>
            </a:r>
            <a:r>
              <a:rPr lang="en-US" altLang="zh-TW" sz="2800" dirty="0" smtClean="0"/>
              <a:t>(Lemmatization)</a:t>
            </a:r>
          </a:p>
          <a:p>
            <a:pPr marL="612648" lvl="2">
              <a:spcBef>
                <a:spcPts val="1400"/>
              </a:spcBef>
            </a:pPr>
            <a:r>
              <a:rPr lang="zh-TW" altLang="en-US" sz="2400" dirty="0"/>
              <a:t>首先確定詞彙的發音</a:t>
            </a:r>
            <a:r>
              <a:rPr lang="zh-TW" altLang="en-US" sz="2400" dirty="0" smtClean="0"/>
              <a:t>部分，</a:t>
            </a:r>
            <a:r>
              <a:rPr lang="zh-TW" altLang="en-US" sz="2400" dirty="0"/>
              <a:t>然後</a:t>
            </a:r>
            <a:r>
              <a:rPr lang="zh-TW" altLang="en-US" sz="2400" dirty="0" smtClean="0"/>
              <a:t>根據</a:t>
            </a:r>
            <a:r>
              <a:rPr lang="zh-TW" altLang="en-US" sz="2400" dirty="0"/>
              <a:t>發音的部分確定詞彙的</a:t>
            </a:r>
            <a:r>
              <a:rPr lang="zh-TW" altLang="en-US" sz="2400" dirty="0" smtClean="0"/>
              <a:t>根</a:t>
            </a:r>
            <a:r>
              <a:rPr lang="zh-TW" altLang="en-US" sz="2400" dirty="0"/>
              <a:t>，</a:t>
            </a:r>
            <a:r>
              <a:rPr lang="zh-TW" altLang="en-US" sz="2400" dirty="0" smtClean="0"/>
              <a:t>停頓</a:t>
            </a:r>
            <a:r>
              <a:rPr lang="zh-TW" altLang="en-US" sz="2400" dirty="0"/>
              <a:t>詞規則隨著單詞的發聲部分的改變而改變</a:t>
            </a:r>
            <a:endParaRPr lang="en-US" altLang="zh-TW" sz="2400" dirty="0" smtClean="0"/>
          </a:p>
          <a:p>
            <a:pPr marL="612648" lvl="2">
              <a:spcBef>
                <a:spcPts val="1400"/>
              </a:spcBef>
            </a:pPr>
            <a:r>
              <a:rPr lang="zh-TW" altLang="en-US" sz="2400" dirty="0" smtClean="0"/>
              <a:t>動詞形式、形容詞形式、名詞形式</a:t>
            </a:r>
            <a:r>
              <a:rPr lang="en-US" altLang="zh-TW" sz="2400" dirty="0" smtClean="0"/>
              <a:t>、</a:t>
            </a:r>
            <a:r>
              <a:rPr lang="zh-TW" altLang="en-US" sz="2400" dirty="0" smtClean="0"/>
              <a:t>名詞複數、過去分詞</a:t>
            </a:r>
            <a:r>
              <a:rPr lang="en-US" altLang="zh-TW" sz="2400" dirty="0" smtClean="0"/>
              <a:t>…</a:t>
            </a:r>
            <a:r>
              <a:rPr lang="zh-TW" altLang="en-US" sz="2400" dirty="0"/>
              <a:t>將不同形式的字還原成同一個</a:t>
            </a:r>
            <a:r>
              <a:rPr lang="zh-TW" altLang="en-US" sz="2400" dirty="0" smtClean="0"/>
              <a:t>字</a:t>
            </a:r>
            <a:endParaRPr lang="en-US" altLang="zh-TW" sz="2400" dirty="0" smtClean="0"/>
          </a:p>
          <a:p>
            <a:pPr marL="612648" lvl="2">
              <a:spcBef>
                <a:spcPts val="1400"/>
              </a:spcBef>
            </a:pPr>
            <a:r>
              <a:rPr lang="zh-TW" altLang="en-US" sz="2400" dirty="0" smtClean="0"/>
              <a:t>降低文本詞彙的複雜度</a:t>
            </a:r>
            <a:endParaRPr lang="en-US" altLang="zh-TW" sz="2400" dirty="0"/>
          </a:p>
          <a:p>
            <a:pPr marL="0" indent="-365760"/>
            <a:r>
              <a:rPr lang="en-US" altLang="zh-TW" sz="3200" dirty="0" smtClean="0"/>
              <a:t>Example</a:t>
            </a:r>
          </a:p>
          <a:p>
            <a:pPr marL="731520" lvl="2" indent="-365760"/>
            <a:r>
              <a:rPr lang="en-US" altLang="zh-TW" sz="2400" dirty="0" smtClean="0"/>
              <a:t>play, played, playing, plays</a:t>
            </a:r>
          </a:p>
          <a:p>
            <a:pPr marL="731520" lvl="2" indent="-365760"/>
            <a:r>
              <a:rPr lang="en-US" altLang="zh-TW" sz="2400" dirty="0" smtClean="0"/>
              <a:t>baby, babies</a:t>
            </a:r>
          </a:p>
          <a:p>
            <a:pPr marL="731520" lvl="2" indent="-365760"/>
            <a:r>
              <a:rPr lang="en-US" altLang="zh-TW" sz="2400" dirty="0"/>
              <a:t>f</a:t>
            </a:r>
            <a:r>
              <a:rPr lang="en-US" altLang="zh-TW" sz="2400" dirty="0" smtClean="0"/>
              <a:t>eet, foot</a:t>
            </a:r>
            <a:endParaRPr lang="en-US" altLang="zh-TW" sz="2400" dirty="0"/>
          </a:p>
          <a:p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463393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/>
              <a:t>文字正規化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 smtClean="0"/>
              <a:t>Stemming</a:t>
            </a:r>
          </a:p>
          <a:p>
            <a:pPr lvl="1"/>
            <a:r>
              <a:rPr lang="zh-TW" altLang="en-US" sz="2800" dirty="0"/>
              <a:t>計算速度快</a:t>
            </a:r>
          </a:p>
          <a:p>
            <a:pPr lvl="1"/>
            <a:r>
              <a:rPr lang="zh-TW" altLang="en-US" sz="2800" dirty="0" smtClean="0"/>
              <a:t>容易</a:t>
            </a:r>
            <a:r>
              <a:rPr lang="en-US" altLang="zh-TW" sz="2800" dirty="0" smtClean="0"/>
              <a:t>over stemming</a:t>
            </a:r>
          </a:p>
          <a:p>
            <a:pPr lvl="1"/>
            <a:r>
              <a:rPr lang="zh-TW" altLang="en-US" sz="2800" dirty="0"/>
              <a:t>在</a:t>
            </a:r>
            <a:r>
              <a:rPr lang="zh-TW" altLang="en-US" sz="2800" dirty="0" smtClean="0"/>
              <a:t>處理特殊的詞上效果較差</a:t>
            </a:r>
            <a:r>
              <a:rPr lang="en-US" altLang="zh-TW" sz="2800" dirty="0" smtClean="0"/>
              <a:t>(run/ran)</a:t>
            </a:r>
          </a:p>
          <a:p>
            <a:r>
              <a:rPr lang="en-US" altLang="zh-TW" sz="3200" dirty="0"/>
              <a:t>Lemmatization</a:t>
            </a:r>
            <a:endParaRPr lang="en-US" altLang="zh-TW" sz="3200" dirty="0" smtClean="0"/>
          </a:p>
          <a:p>
            <a:pPr lvl="1"/>
            <a:r>
              <a:rPr lang="zh-TW" altLang="en-US" sz="2800" dirty="0" smtClean="0"/>
              <a:t>相</a:t>
            </a:r>
            <a:r>
              <a:rPr lang="zh-TW" altLang="en-US" sz="2800" dirty="0"/>
              <a:t>較於 </a:t>
            </a:r>
            <a:r>
              <a:rPr lang="en-US" altLang="zh-TW" sz="2800" dirty="0"/>
              <a:t>Stemming </a:t>
            </a:r>
            <a:r>
              <a:rPr lang="zh-TW" altLang="en-US" sz="2800" dirty="0" smtClean="0"/>
              <a:t>會更精準</a:t>
            </a:r>
            <a:endParaRPr lang="en-US" altLang="zh-TW" sz="2800" dirty="0" smtClean="0"/>
          </a:p>
          <a:p>
            <a:pPr lvl="1"/>
            <a:r>
              <a:rPr lang="zh-TW" altLang="en-US" sz="2800" dirty="0" smtClean="0"/>
              <a:t>處理的時間較長</a:t>
            </a:r>
            <a:endParaRPr lang="en-US" altLang="zh-TW" sz="2800" dirty="0" smtClean="0"/>
          </a:p>
        </p:txBody>
      </p:sp>
    </p:spTree>
    <p:extLst>
      <p:ext uri="{BB962C8B-B14F-4D97-AF65-F5344CB8AC3E}">
        <p14:creationId xmlns:p14="http://schemas.microsoft.com/office/powerpoint/2010/main" val="3741237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/>
              <a:t>NLTK </a:t>
            </a:r>
            <a:r>
              <a:rPr lang="en-US" altLang="zh-TW" sz="4400" dirty="0" smtClean="0"/>
              <a:t>stemming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載入模組</a:t>
            </a:r>
            <a:endParaRPr lang="en-US" altLang="zh-TW" dirty="0" smtClean="0"/>
          </a:p>
          <a:p>
            <a:pPr lvl="1"/>
            <a:r>
              <a:rPr lang="en-US" altLang="zh-TW" dirty="0"/>
              <a:t>from </a:t>
            </a:r>
            <a:r>
              <a:rPr lang="en-US" altLang="zh-TW" dirty="0" err="1"/>
              <a:t>nltk.stem.porter</a:t>
            </a:r>
            <a:r>
              <a:rPr lang="en-US" altLang="zh-TW" dirty="0"/>
              <a:t> import </a:t>
            </a:r>
            <a:r>
              <a:rPr lang="en-US" altLang="zh-TW" dirty="0" err="1" smtClean="0"/>
              <a:t>PorterStemmer</a:t>
            </a:r>
            <a:endParaRPr lang="en-US" altLang="zh-TW" dirty="0" smtClean="0"/>
          </a:p>
          <a:p>
            <a:r>
              <a:rPr lang="zh-TW" altLang="en-US" dirty="0" smtClean="0"/>
              <a:t>創建 </a:t>
            </a:r>
            <a:r>
              <a:rPr lang="en-US" altLang="zh-TW" dirty="0" err="1"/>
              <a:t>PorterStemmer</a:t>
            </a:r>
            <a:r>
              <a:rPr lang="en-US" altLang="zh-TW" dirty="0" smtClean="0"/>
              <a:t> </a:t>
            </a:r>
            <a:r>
              <a:rPr lang="zh-TW" altLang="en-US" dirty="0" smtClean="0"/>
              <a:t>物件</a:t>
            </a:r>
            <a:endParaRPr lang="en-US" altLang="zh-TW" dirty="0" smtClean="0"/>
          </a:p>
          <a:p>
            <a:pPr lvl="1"/>
            <a:r>
              <a:rPr lang="en-US" altLang="zh-TW" dirty="0" err="1"/>
              <a:t>ps</a:t>
            </a:r>
            <a:r>
              <a:rPr lang="en-US" altLang="zh-TW" dirty="0"/>
              <a:t>=</a:t>
            </a:r>
            <a:r>
              <a:rPr lang="en-US" altLang="zh-TW" dirty="0" err="1"/>
              <a:t>PorterStemmer</a:t>
            </a:r>
            <a:r>
              <a:rPr lang="en-US" altLang="zh-TW" dirty="0" smtClean="0"/>
              <a:t>()</a:t>
            </a:r>
          </a:p>
          <a:p>
            <a:r>
              <a:rPr lang="zh-TW" altLang="en-US" dirty="0"/>
              <a:t>使用已創的物件去做</a:t>
            </a:r>
            <a:r>
              <a:rPr lang="zh-TW" altLang="en-US" dirty="0" smtClean="0"/>
              <a:t>詞幹提取</a:t>
            </a:r>
            <a:endParaRPr lang="en-US" altLang="zh-TW" dirty="0" smtClean="0"/>
          </a:p>
          <a:p>
            <a:pPr lvl="1"/>
            <a:r>
              <a:rPr lang="en-US" altLang="zh-TW" dirty="0" err="1"/>
              <a:t>ps.stem</a:t>
            </a:r>
            <a:r>
              <a:rPr lang="en-US" altLang="zh-TW" dirty="0"/>
              <a:t>(words)</a:t>
            </a:r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23521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/>
              <a:t>NLTK </a:t>
            </a:r>
            <a:r>
              <a:rPr lang="en-US" altLang="zh-TW" sz="4400" dirty="0" err="1"/>
              <a:t>lemmatizer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載入模組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from </a:t>
            </a:r>
            <a:r>
              <a:rPr lang="en-US" altLang="zh-TW" dirty="0" err="1" smtClean="0"/>
              <a:t>nltk.stem</a:t>
            </a:r>
            <a:r>
              <a:rPr lang="en-US" altLang="zh-TW" dirty="0" smtClean="0"/>
              <a:t> import </a:t>
            </a:r>
            <a:r>
              <a:rPr lang="en-US" altLang="zh-TW" dirty="0" err="1" smtClean="0"/>
              <a:t>WordNetLemmatizer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nltk.download</a:t>
            </a:r>
            <a:r>
              <a:rPr lang="en-US" altLang="zh-TW" dirty="0" smtClean="0"/>
              <a:t>('omw-1.4')</a:t>
            </a:r>
          </a:p>
          <a:p>
            <a:r>
              <a:rPr lang="zh-TW" altLang="en-US" dirty="0" smtClean="0"/>
              <a:t>創建</a:t>
            </a:r>
            <a:r>
              <a:rPr lang="en-US" altLang="zh-TW" dirty="0" err="1" smtClean="0"/>
              <a:t>WordNetLemmatizer</a:t>
            </a:r>
            <a:r>
              <a:rPr lang="zh-TW" altLang="en-US" dirty="0" smtClean="0"/>
              <a:t>物件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wnl</a:t>
            </a:r>
            <a:r>
              <a:rPr lang="en-US" altLang="zh-TW" dirty="0"/>
              <a:t> = </a:t>
            </a:r>
            <a:r>
              <a:rPr lang="en-US" altLang="zh-TW" dirty="0" err="1"/>
              <a:t>WordNetLemmatizer</a:t>
            </a:r>
            <a:r>
              <a:rPr lang="en-US" altLang="zh-TW" dirty="0"/>
              <a:t>()</a:t>
            </a:r>
          </a:p>
          <a:p>
            <a:r>
              <a:rPr lang="zh-TW" altLang="en-US" dirty="0" smtClean="0"/>
              <a:t>使用已創的物件去做詞形還原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wnl.lemmatize</a:t>
            </a:r>
            <a:r>
              <a:rPr lang="en-US" altLang="zh-TW" dirty="0" smtClean="0"/>
              <a:t>(words</a:t>
            </a:r>
            <a:r>
              <a:rPr lang="en-US" altLang="zh-TW" dirty="0"/>
              <a:t>)</a:t>
            </a:r>
          </a:p>
          <a:p>
            <a:pPr lvl="1"/>
            <a:endParaRPr lang="en-US" altLang="zh-TW" dirty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80805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 smtClean="0"/>
              <a:t>NLTK </a:t>
            </a:r>
            <a:r>
              <a:rPr lang="zh-TW" altLang="en-US" sz="4400" dirty="0" smtClean="0"/>
              <a:t>詞性標註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載入模組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from </a:t>
            </a:r>
            <a:r>
              <a:rPr lang="en-US" altLang="zh-TW" dirty="0" err="1"/>
              <a:t>nltk.stem</a:t>
            </a:r>
            <a:r>
              <a:rPr lang="en-US" altLang="zh-TW" dirty="0"/>
              <a:t> import </a:t>
            </a:r>
            <a:r>
              <a:rPr lang="en-US" altLang="zh-TW" dirty="0" err="1" smtClean="0"/>
              <a:t>WordNetLemmatizer</a:t>
            </a:r>
            <a:endParaRPr lang="en-US" altLang="zh-TW" dirty="0" smtClean="0"/>
          </a:p>
          <a:p>
            <a:pPr lvl="1"/>
            <a:r>
              <a:rPr lang="en-US" altLang="zh-TW" dirty="0" err="1"/>
              <a:t>nltk.download</a:t>
            </a:r>
            <a:r>
              <a:rPr lang="en-US" altLang="zh-TW" dirty="0"/>
              <a:t>('</a:t>
            </a:r>
            <a:r>
              <a:rPr lang="en-US" altLang="zh-TW" dirty="0" err="1"/>
              <a:t>averaged_perceptron_tagger</a:t>
            </a:r>
            <a:r>
              <a:rPr lang="en-US" altLang="zh-TW" dirty="0" smtClean="0"/>
              <a:t>')</a:t>
            </a:r>
          </a:p>
          <a:p>
            <a:r>
              <a:rPr lang="en-US" altLang="zh-TW" dirty="0" err="1" smtClean="0"/>
              <a:t>nltk</a:t>
            </a:r>
            <a:r>
              <a:rPr lang="zh-TW" altLang="en-US" dirty="0" smtClean="0"/>
              <a:t>詞性標註函式物件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nltk.pos_tag</a:t>
            </a:r>
            <a:r>
              <a:rPr lang="en-US" altLang="zh-TW" dirty="0" smtClean="0"/>
              <a:t>(token list)</a:t>
            </a:r>
          </a:p>
          <a:p>
            <a:pPr lvl="1"/>
            <a:endParaRPr lang="en-US" altLang="zh-TW" dirty="0"/>
          </a:p>
          <a:p>
            <a:r>
              <a:rPr lang="zh-TW" altLang="en-US" dirty="0" smtClean="0"/>
              <a:t>詞性表</a:t>
            </a:r>
            <a:r>
              <a:rPr lang="en-US" altLang="zh-TW" dirty="0" smtClean="0"/>
              <a:t>	</a:t>
            </a:r>
          </a:p>
          <a:p>
            <a:pPr lvl="1"/>
            <a:r>
              <a:rPr lang="en-US" altLang="zh-TW" dirty="0" smtClean="0"/>
              <a:t>https</a:t>
            </a:r>
            <a:r>
              <a:rPr lang="en-US" altLang="zh-TW" dirty="0"/>
              <a:t>://www.ling.upenn.edu/courses/Fall_2003/ling001/penn_treebank_pos.html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38310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 smtClean="0"/>
              <a:t>NLTK</a:t>
            </a:r>
            <a:r>
              <a:rPr lang="zh-TW" altLang="en-US" sz="4400" dirty="0" smtClean="0"/>
              <a:t>詞頻統計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載入模組</a:t>
            </a:r>
            <a:endParaRPr lang="en-US" altLang="zh-TW" dirty="0"/>
          </a:p>
          <a:p>
            <a:pPr lvl="1"/>
            <a:r>
              <a:rPr lang="en-US" altLang="zh-TW" dirty="0" smtClean="0"/>
              <a:t>from </a:t>
            </a:r>
            <a:r>
              <a:rPr lang="en-US" altLang="zh-TW" dirty="0" err="1"/>
              <a:t>nltk.probability</a:t>
            </a:r>
            <a:r>
              <a:rPr lang="en-US" altLang="zh-TW" dirty="0"/>
              <a:t> import </a:t>
            </a:r>
            <a:r>
              <a:rPr lang="en-US" altLang="zh-TW" dirty="0" err="1" smtClean="0"/>
              <a:t>FreqDist</a:t>
            </a:r>
            <a:endParaRPr lang="en-US" altLang="zh-TW" dirty="0" smtClean="0"/>
          </a:p>
          <a:p>
            <a:r>
              <a:rPr lang="zh-TW" altLang="en-US" dirty="0" smtClean="0"/>
              <a:t>建立字典</a:t>
            </a:r>
            <a:endParaRPr lang="en-US" altLang="zh-TW" dirty="0" smtClean="0"/>
          </a:p>
          <a:p>
            <a:pPr lvl="1"/>
            <a:r>
              <a:rPr lang="en-US" altLang="zh-TW" dirty="0" err="1"/>
              <a:t>fdist</a:t>
            </a:r>
            <a:r>
              <a:rPr lang="en-US" altLang="zh-TW" dirty="0"/>
              <a:t> = </a:t>
            </a:r>
            <a:r>
              <a:rPr lang="en-US" altLang="zh-TW" dirty="0" err="1"/>
              <a:t>FreqDist</a:t>
            </a:r>
            <a:r>
              <a:rPr lang="en-US" altLang="zh-TW" dirty="0"/>
              <a:t>(result</a:t>
            </a:r>
            <a:r>
              <a:rPr lang="en-US" altLang="zh-TW" dirty="0" smtClean="0"/>
              <a:t>)</a:t>
            </a:r>
          </a:p>
          <a:p>
            <a:r>
              <a:rPr lang="zh-TW" altLang="en-US" dirty="0" smtClean="0"/>
              <a:t>詞頻統計函式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fdist.most_common</a:t>
            </a:r>
            <a:r>
              <a:rPr lang="en-US" altLang="zh-TW" dirty="0" smtClean="0"/>
              <a:t>()</a:t>
            </a:r>
          </a:p>
          <a:p>
            <a:pPr lvl="1"/>
            <a:r>
              <a:rPr lang="en-US" altLang="zh-TW" dirty="0" err="1" smtClean="0"/>
              <a:t>fdist.most_common</a:t>
            </a:r>
            <a:r>
              <a:rPr lang="en-US" altLang="zh-TW" dirty="0" smtClean="0"/>
              <a:t>(number)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67600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 smtClean="0"/>
              <a:t>NLTK</a:t>
            </a:r>
            <a:r>
              <a:rPr lang="zh-TW" altLang="en-US" sz="4400" dirty="0" smtClean="0"/>
              <a:t>語料庫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zh-TW" dirty="0" smtClean="0"/>
              <a:t>Gutenberg</a:t>
            </a:r>
          </a:p>
          <a:p>
            <a:pPr lvl="1"/>
            <a:r>
              <a:rPr lang="zh-TW" altLang="en-US" dirty="0"/>
              <a:t>是第一個提供免費的網路電子書平台，根據官方網站說明，</a:t>
            </a:r>
            <a:r>
              <a:rPr lang="en-US" altLang="zh-TW" dirty="0"/>
              <a:t>project </a:t>
            </a:r>
            <a:r>
              <a:rPr lang="en-US" altLang="zh-TW" dirty="0" err="1"/>
              <a:t>gutenberg</a:t>
            </a:r>
            <a:r>
              <a:rPr lang="en-US" altLang="zh-TW" dirty="0"/>
              <a:t> </a:t>
            </a:r>
            <a:r>
              <a:rPr lang="zh-TW" altLang="en-US" dirty="0"/>
              <a:t>已經有超過 </a:t>
            </a:r>
            <a:r>
              <a:rPr lang="en-US" altLang="zh-TW" dirty="0"/>
              <a:t>57,000</a:t>
            </a:r>
            <a:r>
              <a:rPr lang="zh-TW" altLang="en-US" dirty="0"/>
              <a:t>本免費的電子書，</a:t>
            </a:r>
            <a:r>
              <a:rPr lang="en-US" altLang="zh-TW" dirty="0"/>
              <a:t>NLTK </a:t>
            </a:r>
            <a:r>
              <a:rPr lang="zh-TW" altLang="en-US" dirty="0"/>
              <a:t>的 </a:t>
            </a:r>
            <a:r>
              <a:rPr lang="en-US" altLang="zh-TW" dirty="0"/>
              <a:t>package </a:t>
            </a:r>
            <a:r>
              <a:rPr lang="zh-TW" altLang="en-US" dirty="0"/>
              <a:t>僅納入部分語料</a:t>
            </a:r>
            <a:endParaRPr lang="en-US" altLang="zh-TW" dirty="0" smtClean="0"/>
          </a:p>
          <a:p>
            <a:r>
              <a:rPr lang="en-US" altLang="zh-TW" dirty="0" smtClean="0"/>
              <a:t>Brown</a:t>
            </a:r>
          </a:p>
          <a:p>
            <a:pPr lvl="1"/>
            <a:r>
              <a:rPr lang="en-US" altLang="zh-TW" dirty="0"/>
              <a:t>brown </a:t>
            </a:r>
            <a:r>
              <a:rPr lang="zh-TW" altLang="en-US" dirty="0"/>
              <a:t>語料庫是第一個百萬等級的電子語料庫</a:t>
            </a:r>
            <a:r>
              <a:rPr lang="en-US" altLang="zh-TW" dirty="0"/>
              <a:t>(</a:t>
            </a:r>
            <a:r>
              <a:rPr lang="zh-TW" altLang="en-US" dirty="0"/>
              <a:t>英文</a:t>
            </a:r>
            <a:r>
              <a:rPr lang="en-US" altLang="zh-TW" dirty="0"/>
              <a:t>)</a:t>
            </a:r>
            <a:r>
              <a:rPr lang="zh-TW" altLang="en-US" dirty="0"/>
              <a:t>， </a:t>
            </a:r>
            <a:r>
              <a:rPr lang="en-US" altLang="zh-TW" dirty="0"/>
              <a:t>1961 </a:t>
            </a:r>
            <a:r>
              <a:rPr lang="zh-TW" altLang="en-US" dirty="0"/>
              <a:t>年由 </a:t>
            </a:r>
            <a:r>
              <a:rPr lang="en-US" altLang="zh-TW" dirty="0"/>
              <a:t>Brown University </a:t>
            </a:r>
            <a:r>
              <a:rPr lang="zh-TW" altLang="en-US" dirty="0"/>
              <a:t>所整理，這個語料庫包含的字詞來自 </a:t>
            </a:r>
            <a:r>
              <a:rPr lang="en-US" altLang="zh-TW" dirty="0"/>
              <a:t>500 </a:t>
            </a:r>
            <a:r>
              <a:rPr lang="zh-TW" altLang="en-US" dirty="0"/>
              <a:t>個資料源，並參考資料源的種類做分類，例如：</a:t>
            </a:r>
            <a:r>
              <a:rPr lang="en-US" altLang="zh-TW" dirty="0"/>
              <a:t>adventure </a:t>
            </a:r>
            <a:r>
              <a:rPr lang="zh-TW" altLang="en-US" dirty="0"/>
              <a:t>、</a:t>
            </a:r>
            <a:r>
              <a:rPr lang="en-US" altLang="zh-TW" dirty="0"/>
              <a:t>news</a:t>
            </a:r>
            <a:r>
              <a:rPr lang="zh-TW" altLang="en-US" dirty="0"/>
              <a:t>、</a:t>
            </a:r>
            <a:r>
              <a:rPr lang="en-US" altLang="zh-TW" dirty="0"/>
              <a:t>reviews…</a:t>
            </a:r>
            <a:r>
              <a:rPr lang="zh-TW" altLang="en-US" dirty="0"/>
              <a:t>等。</a:t>
            </a:r>
            <a:endParaRPr lang="en-US" altLang="zh-TW" dirty="0" smtClean="0"/>
          </a:p>
          <a:p>
            <a:r>
              <a:rPr lang="en-US" altLang="zh-TW" dirty="0" smtClean="0"/>
              <a:t>Reuters</a:t>
            </a:r>
          </a:p>
          <a:p>
            <a:pPr lvl="1"/>
            <a:r>
              <a:rPr lang="en-US" altLang="zh-TW" dirty="0" err="1"/>
              <a:t>reuters</a:t>
            </a:r>
            <a:r>
              <a:rPr lang="en-US" altLang="zh-TW" dirty="0"/>
              <a:t> </a:t>
            </a:r>
            <a:r>
              <a:rPr lang="zh-TW" altLang="en-US" dirty="0"/>
              <a:t>是路透社語料庫，涵蓋 </a:t>
            </a:r>
            <a:r>
              <a:rPr lang="en-US" altLang="zh-TW" dirty="0"/>
              <a:t>10,788 </a:t>
            </a:r>
            <a:r>
              <a:rPr lang="zh-TW" altLang="en-US" dirty="0"/>
              <a:t>個新聞文本，共有 </a:t>
            </a:r>
            <a:r>
              <a:rPr lang="en-US" altLang="zh-TW" dirty="0"/>
              <a:t>90 </a:t>
            </a:r>
            <a:r>
              <a:rPr lang="zh-TW" altLang="en-US" dirty="0"/>
              <a:t>個分類，例如：</a:t>
            </a:r>
            <a:r>
              <a:rPr lang="en-US" altLang="zh-TW" dirty="0"/>
              <a:t>housing</a:t>
            </a:r>
            <a:r>
              <a:rPr lang="zh-TW" altLang="en-US" dirty="0"/>
              <a:t>、</a:t>
            </a:r>
            <a:r>
              <a:rPr lang="en-US" altLang="zh-TW" dirty="0"/>
              <a:t>income</a:t>
            </a:r>
            <a:r>
              <a:rPr lang="zh-TW" altLang="en-US" dirty="0"/>
              <a:t>、</a:t>
            </a:r>
            <a:r>
              <a:rPr lang="en-US" altLang="zh-TW" dirty="0"/>
              <a:t>tea…</a:t>
            </a:r>
            <a:r>
              <a:rPr lang="zh-TW" altLang="en-US" dirty="0"/>
              <a:t>等。</a:t>
            </a:r>
            <a:endParaRPr lang="en-US" altLang="zh-TW" dirty="0" smtClean="0"/>
          </a:p>
          <a:p>
            <a:r>
              <a:rPr lang="en-US" altLang="zh-TW" dirty="0" smtClean="0"/>
              <a:t>Inaugural</a:t>
            </a:r>
          </a:p>
          <a:p>
            <a:pPr lvl="1"/>
            <a:r>
              <a:rPr lang="en-US" altLang="zh-TW" dirty="0"/>
              <a:t>inaugural </a:t>
            </a:r>
            <a:r>
              <a:rPr lang="zh-TW" altLang="en-US" dirty="0"/>
              <a:t>是歷屆美國總統就職演說的語料庫，文本的命名方式是</a:t>
            </a:r>
            <a:r>
              <a:rPr lang="en-US" altLang="zh-TW" dirty="0"/>
              <a:t>『</a:t>
            </a:r>
            <a:r>
              <a:rPr lang="zh-TW" altLang="en-US" dirty="0"/>
              <a:t>年份</a:t>
            </a:r>
            <a:r>
              <a:rPr lang="en-US" altLang="zh-TW" dirty="0"/>
              <a:t>+</a:t>
            </a:r>
            <a:r>
              <a:rPr lang="zh-TW" altLang="en-US" dirty="0"/>
              <a:t>人名</a:t>
            </a:r>
            <a:r>
              <a:rPr lang="en-US" altLang="zh-TW" dirty="0"/>
              <a:t>』 </a:t>
            </a:r>
            <a:r>
              <a:rPr lang="zh-TW" altLang="en-US" dirty="0"/>
              <a:t>，共有 </a:t>
            </a:r>
            <a:r>
              <a:rPr lang="en-US" altLang="zh-TW" dirty="0"/>
              <a:t>56 </a:t>
            </a:r>
            <a:r>
              <a:rPr lang="zh-TW" altLang="en-US" dirty="0"/>
              <a:t>個文本，最新一筆收錄的是 </a:t>
            </a:r>
            <a:r>
              <a:rPr lang="en-US" altLang="zh-TW" dirty="0"/>
              <a:t>2009 </a:t>
            </a:r>
            <a:r>
              <a:rPr lang="zh-TW" altLang="en-US" dirty="0"/>
              <a:t>年 </a:t>
            </a:r>
            <a:r>
              <a:rPr lang="en-US" altLang="zh-TW" dirty="0"/>
              <a:t>Obama </a:t>
            </a:r>
            <a:r>
              <a:rPr lang="zh-TW" altLang="en-US" dirty="0"/>
              <a:t>的演說稿。</a:t>
            </a:r>
          </a:p>
        </p:txBody>
      </p:sp>
    </p:spTree>
    <p:extLst>
      <p:ext uri="{BB962C8B-B14F-4D97-AF65-F5344CB8AC3E}">
        <p14:creationId xmlns:p14="http://schemas.microsoft.com/office/powerpoint/2010/main" val="909153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/>
              <a:t>NLTK</a:t>
            </a:r>
            <a:r>
              <a:rPr lang="zh-TW" altLang="en-US" sz="4400" dirty="0"/>
              <a:t>語料庫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/>
              <a:t>載入</a:t>
            </a:r>
            <a:r>
              <a:rPr lang="zh-TW" altLang="en-US" dirty="0" smtClean="0"/>
              <a:t>語料庫</a:t>
            </a:r>
            <a:r>
              <a:rPr lang="en-US" altLang="zh-TW" dirty="0" smtClean="0"/>
              <a:t>(</a:t>
            </a:r>
            <a:r>
              <a:rPr lang="zh-TW" altLang="en-US" dirty="0" smtClean="0"/>
              <a:t>以</a:t>
            </a:r>
            <a:r>
              <a:rPr lang="en-US" altLang="zh-TW" dirty="0" err="1" smtClean="0"/>
              <a:t>gutenberg</a:t>
            </a:r>
            <a:r>
              <a:rPr lang="zh-TW" altLang="en-US" dirty="0" smtClean="0"/>
              <a:t>為例</a:t>
            </a:r>
            <a:r>
              <a:rPr lang="en-US" altLang="zh-TW" dirty="0" smtClean="0"/>
              <a:t>)</a:t>
            </a:r>
          </a:p>
          <a:p>
            <a:pPr lvl="1"/>
            <a:r>
              <a:rPr lang="en-US" altLang="zh-TW" dirty="0" smtClean="0"/>
              <a:t>from </a:t>
            </a:r>
            <a:r>
              <a:rPr lang="en-US" altLang="zh-TW" dirty="0" err="1"/>
              <a:t>nltk.corpus</a:t>
            </a:r>
            <a:r>
              <a:rPr lang="en-US" altLang="zh-TW" dirty="0"/>
              <a:t> import </a:t>
            </a:r>
            <a:r>
              <a:rPr lang="en-US" altLang="zh-TW" dirty="0" err="1"/>
              <a:t>g</a:t>
            </a:r>
            <a:r>
              <a:rPr lang="en-US" altLang="zh-TW" dirty="0" err="1" smtClean="0"/>
              <a:t>utenberg</a:t>
            </a:r>
            <a:endParaRPr lang="en-US" altLang="zh-TW" dirty="0" smtClean="0"/>
          </a:p>
          <a:p>
            <a:r>
              <a:rPr lang="zh-TW" altLang="en-US" dirty="0"/>
              <a:t>查找語料庫當中的文本 </a:t>
            </a:r>
            <a:r>
              <a:rPr lang="en-US" altLang="zh-TW" dirty="0"/>
              <a:t>id</a:t>
            </a:r>
          </a:p>
          <a:p>
            <a:pPr lvl="1"/>
            <a:r>
              <a:rPr lang="en-US" altLang="zh-TW" dirty="0" err="1" smtClean="0"/>
              <a:t>corpus.fileids</a:t>
            </a:r>
            <a:r>
              <a:rPr lang="en-US" altLang="zh-TW" dirty="0" smtClean="0"/>
              <a:t>()</a:t>
            </a:r>
          </a:p>
          <a:p>
            <a:r>
              <a:rPr lang="zh-TW" altLang="en-US" dirty="0"/>
              <a:t>原始內容、單詞列表、句子</a:t>
            </a:r>
            <a:r>
              <a:rPr lang="zh-TW" altLang="en-US" dirty="0" smtClean="0"/>
              <a:t>列表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corpus.raw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fileids</a:t>
            </a:r>
            <a:r>
              <a:rPr lang="en-US" altLang="zh-TW" dirty="0" smtClean="0"/>
              <a:t>)</a:t>
            </a:r>
          </a:p>
          <a:p>
            <a:pPr lvl="1"/>
            <a:r>
              <a:rPr lang="en-US" altLang="zh-TW" dirty="0" err="1" smtClean="0"/>
              <a:t>corpus.words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fileids</a:t>
            </a:r>
            <a:r>
              <a:rPr lang="en-US" altLang="zh-TW" dirty="0" smtClean="0"/>
              <a:t>)</a:t>
            </a:r>
          </a:p>
          <a:p>
            <a:pPr lvl="1"/>
            <a:r>
              <a:rPr lang="en-US" altLang="zh-TW" dirty="0" err="1" smtClean="0"/>
              <a:t>corpus.sents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fileids</a:t>
            </a:r>
            <a:r>
              <a:rPr lang="en-US" altLang="zh-TW" dirty="0" smtClean="0"/>
              <a:t>)</a:t>
            </a:r>
          </a:p>
          <a:p>
            <a:r>
              <a:rPr lang="zh-TW" altLang="en-US" dirty="0"/>
              <a:t>語料庫內文本的分類屬性</a:t>
            </a:r>
            <a:endParaRPr lang="en-US" altLang="zh-TW" dirty="0"/>
          </a:p>
          <a:p>
            <a:pPr lvl="1"/>
            <a:r>
              <a:rPr lang="en-US" altLang="zh-TW" dirty="0" err="1"/>
              <a:t>corpus.categories</a:t>
            </a:r>
            <a:r>
              <a:rPr lang="en-US" altLang="zh-TW" dirty="0"/>
              <a:t>(</a:t>
            </a:r>
            <a:r>
              <a:rPr lang="en-US" altLang="zh-TW" dirty="0" err="1"/>
              <a:t>fileids</a:t>
            </a:r>
            <a:r>
              <a:rPr lang="en-US" altLang="zh-TW" dirty="0"/>
              <a:t>)</a:t>
            </a:r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66982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 smtClean="0"/>
              <a:t>練習</a:t>
            </a:r>
            <a:r>
              <a:rPr lang="en-US" altLang="zh-TW" sz="4400" dirty="0" smtClean="0"/>
              <a:t>2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3200" smtClean="0"/>
              <a:t>基於</a:t>
            </a:r>
            <a:r>
              <a:rPr lang="en-US" altLang="zh-TW" sz="3200" smtClean="0"/>
              <a:t>NLTK</a:t>
            </a:r>
            <a:r>
              <a:rPr lang="zh-TW" altLang="en-US" sz="3200" dirty="0" smtClean="0"/>
              <a:t>套件建立</a:t>
            </a:r>
            <a:r>
              <a:rPr lang="zh-TW" altLang="en-US" sz="3200" dirty="0" smtClean="0"/>
              <a:t>一個</a:t>
            </a:r>
            <a:r>
              <a:rPr lang="zh-TW" altLang="en-US" sz="3200" dirty="0" smtClean="0"/>
              <a:t>英文</a:t>
            </a:r>
            <a:r>
              <a:rPr lang="zh-TW" altLang="en-US" sz="3200" dirty="0" smtClean="0"/>
              <a:t>文本詞頻統計程式</a:t>
            </a:r>
            <a:endParaRPr lang="en-US" altLang="zh-TW" sz="3200" dirty="0" smtClean="0"/>
          </a:p>
          <a:p>
            <a:pPr lvl="1"/>
            <a:r>
              <a:rPr lang="zh-TW" altLang="en-US" sz="2800" dirty="0" smtClean="0"/>
              <a:t>下載</a:t>
            </a:r>
            <a:r>
              <a:rPr lang="en-US" altLang="zh-TW" sz="2800" dirty="0" smtClean="0"/>
              <a:t>NLTK</a:t>
            </a:r>
            <a:r>
              <a:rPr lang="zh-TW" altLang="en-US" sz="2800" dirty="0" smtClean="0"/>
              <a:t>語料庫內的任意一篇文章當作要處理的文件</a:t>
            </a:r>
            <a:endParaRPr lang="en-US" altLang="zh-TW" sz="2800" dirty="0" smtClean="0"/>
          </a:p>
          <a:p>
            <a:pPr lvl="1"/>
            <a:r>
              <a:rPr lang="zh-TW" altLang="en-US" sz="2800" dirty="0" smtClean="0"/>
              <a:t>資料</a:t>
            </a:r>
            <a:r>
              <a:rPr lang="zh-TW" altLang="en-US" sz="2800" dirty="0" smtClean="0"/>
              <a:t>清理</a:t>
            </a:r>
            <a:endParaRPr lang="en-US" altLang="zh-TW" sz="2800" dirty="0" smtClean="0"/>
          </a:p>
          <a:p>
            <a:pPr lvl="2"/>
            <a:r>
              <a:rPr lang="zh-TW" altLang="en-US" sz="2400" dirty="0"/>
              <a:t>全部改成小寫</a:t>
            </a:r>
            <a:endParaRPr lang="en-US" altLang="zh-TW" sz="2400" dirty="0"/>
          </a:p>
          <a:p>
            <a:pPr lvl="2"/>
            <a:r>
              <a:rPr lang="zh-TW" altLang="en-US" sz="2400" dirty="0" smtClean="0"/>
              <a:t>去除非標點符號</a:t>
            </a:r>
            <a:r>
              <a:rPr lang="en-US" altLang="zh-TW" sz="2400" dirty="0" smtClean="0"/>
              <a:t>(</a:t>
            </a:r>
            <a:r>
              <a:rPr lang="zh-TW" altLang="en-US" sz="2400" dirty="0" smtClean="0"/>
              <a:t>但是要保留一般符號</a:t>
            </a:r>
            <a:r>
              <a:rPr lang="en-US" altLang="zh-TW" sz="2400" dirty="0" smtClean="0"/>
              <a:t>)</a:t>
            </a:r>
          </a:p>
          <a:p>
            <a:pPr lvl="2"/>
            <a:r>
              <a:rPr lang="zh-TW" altLang="en-US" sz="2400" dirty="0" smtClean="0"/>
              <a:t>去除</a:t>
            </a:r>
            <a:r>
              <a:rPr lang="en-US" altLang="zh-TW" sz="2400" dirty="0" smtClean="0"/>
              <a:t>stop words</a:t>
            </a:r>
          </a:p>
          <a:p>
            <a:pPr lvl="1"/>
            <a:r>
              <a:rPr lang="zh-TW" altLang="en-US" sz="2800" dirty="0" smtClean="0"/>
              <a:t>斷詞</a:t>
            </a:r>
            <a:endParaRPr lang="en-US" altLang="zh-TW" sz="2800" dirty="0" smtClean="0"/>
          </a:p>
          <a:p>
            <a:pPr lvl="1"/>
            <a:r>
              <a:rPr lang="zh-TW" altLang="en-US" sz="2800" dirty="0" smtClean="0"/>
              <a:t>文字正規化</a:t>
            </a:r>
            <a:endParaRPr lang="en-US" altLang="zh-TW" sz="2400" dirty="0" smtClean="0"/>
          </a:p>
          <a:p>
            <a:pPr lvl="1"/>
            <a:r>
              <a:rPr lang="zh-TW" altLang="en-US" sz="2800" dirty="0" smtClean="0"/>
              <a:t>詞頻</a:t>
            </a:r>
            <a:r>
              <a:rPr lang="zh-TW" altLang="en-US" sz="2800" dirty="0" smtClean="0"/>
              <a:t>統計</a:t>
            </a:r>
            <a:r>
              <a:rPr lang="zh-TW" altLang="en-US" sz="2800" dirty="0"/>
              <a:t>並輸出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946610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/>
              <a:t>架構分割</a:t>
            </a:r>
            <a:r>
              <a:rPr lang="en-US" altLang="zh-TW" sz="4400" dirty="0"/>
              <a:t>(Structure Segment)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簡單的文本可以根據符號來切分</a:t>
            </a:r>
            <a:endParaRPr lang="en-US" altLang="zh-TW" dirty="0"/>
          </a:p>
          <a:p>
            <a:pPr lvl="1"/>
            <a:r>
              <a:rPr lang="zh-TW" altLang="en-US" dirty="0"/>
              <a:t>。！？</a:t>
            </a:r>
            <a:r>
              <a:rPr lang="en-US" altLang="zh-TW" dirty="0"/>
              <a:t>…</a:t>
            </a:r>
          </a:p>
          <a:p>
            <a:pPr lvl="1"/>
            <a:r>
              <a:rPr lang="en-US" altLang="zh-TW" dirty="0" err="1"/>
              <a:t>str.split</a:t>
            </a:r>
            <a:r>
              <a:rPr lang="en-US" altLang="zh-TW" dirty="0"/>
              <a:t>(delimiter, text)</a:t>
            </a:r>
          </a:p>
          <a:p>
            <a:r>
              <a:rPr lang="zh-TW" altLang="en-US" dirty="0"/>
              <a:t>複雜的文本</a:t>
            </a:r>
            <a:r>
              <a:rPr lang="zh-TW" altLang="en-US" dirty="0" smtClean="0"/>
              <a:t>可以透過學習的方法來切割</a:t>
            </a:r>
            <a:endParaRPr lang="en-US" altLang="zh-TW" dirty="0" smtClean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00956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/>
              <a:t>記號化</a:t>
            </a:r>
            <a:r>
              <a:rPr lang="en-US" altLang="zh-TW" sz="4400" dirty="0"/>
              <a:t>(Tokenize)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3200" dirty="0"/>
              <a:t>資料清理</a:t>
            </a:r>
            <a:endParaRPr lang="en-US" altLang="zh-TW" sz="3200" dirty="0"/>
          </a:p>
          <a:p>
            <a:pPr lvl="1"/>
            <a:r>
              <a:rPr lang="zh-TW" altLang="en-US" sz="2800" dirty="0"/>
              <a:t>去除標點符號</a:t>
            </a:r>
            <a:endParaRPr lang="en-US" altLang="zh-TW" sz="2800" dirty="0"/>
          </a:p>
          <a:p>
            <a:pPr lvl="1"/>
            <a:r>
              <a:rPr lang="zh-TW" altLang="en-US" sz="2800" dirty="0"/>
              <a:t>去除</a:t>
            </a:r>
            <a:r>
              <a:rPr lang="en-US" altLang="zh-TW" sz="2800" dirty="0"/>
              <a:t>stop words</a:t>
            </a:r>
          </a:p>
          <a:p>
            <a:r>
              <a:rPr lang="zh-TW" altLang="en-US" sz="3200" dirty="0"/>
              <a:t>斷詞</a:t>
            </a:r>
            <a:endParaRPr lang="en-US" altLang="zh-TW" sz="3200" dirty="0"/>
          </a:p>
          <a:p>
            <a:pPr lvl="1"/>
            <a:r>
              <a:rPr lang="en-US" altLang="zh-TW" sz="2800" dirty="0"/>
              <a:t>N-gram</a:t>
            </a:r>
          </a:p>
          <a:p>
            <a:pPr lvl="1"/>
            <a:r>
              <a:rPr lang="zh-TW" altLang="en-US" sz="2800" dirty="0"/>
              <a:t>字典斷詞</a:t>
            </a:r>
            <a:endParaRPr lang="en-US" altLang="zh-TW" sz="2800" dirty="0"/>
          </a:p>
          <a:p>
            <a:pPr lvl="1"/>
            <a:r>
              <a:rPr lang="zh-TW" altLang="en-US" sz="2800" dirty="0"/>
              <a:t>統計模型斷詞</a:t>
            </a:r>
          </a:p>
        </p:txBody>
      </p:sp>
    </p:spTree>
    <p:extLst>
      <p:ext uri="{BB962C8B-B14F-4D97-AF65-F5344CB8AC3E}">
        <p14:creationId xmlns:p14="http://schemas.microsoft.com/office/powerpoint/2010/main" val="519488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 smtClean="0"/>
              <a:t>正規表達式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用簡單字串來描述、符合文中全部符合指定格式的字串，現在很多文字編輯器都支援用正規表達式搜尋、取代符合指定格式的字串。</a:t>
            </a:r>
            <a:endParaRPr lang="en-US" altLang="zh-TW" dirty="0"/>
          </a:p>
          <a:p>
            <a:r>
              <a:rPr lang="zh-TW" altLang="en-US" dirty="0"/>
              <a:t>保留規則運算符</a:t>
            </a:r>
            <a:endParaRPr lang="en-US" altLang="zh-TW" dirty="0"/>
          </a:p>
          <a:p>
            <a:pPr lvl="1"/>
            <a:r>
              <a:rPr lang="en-US" altLang="zh-TW" dirty="0"/>
              <a:t>. ^ $ * + ? { } [ ] \ | ( </a:t>
            </a:r>
            <a:r>
              <a:rPr lang="en-US" altLang="zh-TW" dirty="0" smtClean="0"/>
              <a:t>)</a:t>
            </a:r>
          </a:p>
          <a:p>
            <a:r>
              <a:rPr lang="zh-TW" altLang="en-US" dirty="0"/>
              <a:t>用</a:t>
            </a:r>
            <a:r>
              <a:rPr lang="en-US" altLang="zh-TW" dirty="0"/>
              <a:t>\</a:t>
            </a:r>
            <a:r>
              <a:rPr lang="zh-TW" altLang="en-US" dirty="0"/>
              <a:t>來轉</a:t>
            </a:r>
            <a:r>
              <a:rPr lang="zh-TW" altLang="en-US" dirty="0" smtClean="0"/>
              <a:t>義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'\(</a:t>
            </a:r>
            <a:r>
              <a:rPr lang="en-US" altLang="zh-TW" dirty="0" err="1"/>
              <a:t>abc</a:t>
            </a:r>
            <a:r>
              <a:rPr lang="en-US" altLang="zh-TW" dirty="0"/>
              <a:t>\)', '\{apple</a:t>
            </a:r>
            <a:r>
              <a:rPr lang="en-US" altLang="zh-TW" dirty="0" smtClean="0"/>
              <a:t>\}'</a:t>
            </a:r>
            <a:endParaRPr lang="en-US" altLang="zh-TW" dirty="0" smtClean="0"/>
          </a:p>
          <a:p>
            <a:r>
              <a:rPr lang="zh-TW" altLang="en-US" dirty="0" smtClean="0"/>
              <a:t>用</a:t>
            </a:r>
            <a:r>
              <a:rPr lang="en-US" altLang="zh-TW" dirty="0"/>
              <a:t>r</a:t>
            </a:r>
            <a:r>
              <a:rPr lang="zh-TW" altLang="en-US" dirty="0"/>
              <a:t>來表示此字串為</a:t>
            </a:r>
            <a:r>
              <a:rPr lang="en-US" altLang="zh-TW" dirty="0"/>
              <a:t>regular expression</a:t>
            </a:r>
            <a:r>
              <a:rPr lang="en-US" altLang="zh-TW" dirty="0" smtClean="0"/>
              <a:t>)</a:t>
            </a:r>
            <a:endParaRPr lang="en-US" altLang="zh-TW" dirty="0"/>
          </a:p>
          <a:p>
            <a:pPr lvl="1"/>
            <a:r>
              <a:rPr lang="en-US" altLang="zh-TW" dirty="0" smtClean="0"/>
              <a:t>r</a:t>
            </a:r>
            <a:r>
              <a:rPr lang="en-US" altLang="zh-TW" dirty="0"/>
              <a:t>'(</a:t>
            </a:r>
            <a:r>
              <a:rPr lang="en-US" altLang="zh-TW" dirty="0" err="1"/>
              <a:t>abc</a:t>
            </a:r>
            <a:r>
              <a:rPr lang="en-US" altLang="zh-TW" dirty="0"/>
              <a:t>)', r'{apple</a:t>
            </a:r>
            <a:r>
              <a:rPr lang="en-US" altLang="zh-TW" dirty="0" smtClean="0"/>
              <a:t>}'</a:t>
            </a:r>
            <a:endParaRPr lang="en-US" altLang="zh-TW" dirty="0"/>
          </a:p>
        </p:txBody>
      </p:sp>
      <p:sp>
        <p:nvSpPr>
          <p:cNvPr id="4" name="矩形 3"/>
          <p:cNvSpPr/>
          <p:nvPr/>
        </p:nvSpPr>
        <p:spPr>
          <a:xfrm>
            <a:off x="1396628" y="6440296"/>
            <a:ext cx="1236198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600" dirty="0"/>
              <a:t>維基百科</a:t>
            </a:r>
            <a:r>
              <a:rPr lang="en-US" altLang="zh-TW" sz="1600" dirty="0"/>
              <a:t>:</a:t>
            </a:r>
            <a:r>
              <a:rPr lang="zh-TW" altLang="en-US" sz="1600" dirty="0"/>
              <a:t> </a:t>
            </a:r>
            <a:r>
              <a:rPr lang="en-US" altLang="zh-TW" sz="1600" dirty="0"/>
              <a:t>https://zh.wikipedia.org/zh-tw/%E6%AD%A3%E5%88%99%E8%A1%A8%E8%BE%BE%E5%BC%8F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287656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/>
              <a:t>正規表達式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用</a:t>
            </a:r>
            <a:r>
              <a:rPr lang="en-US" altLang="zh-TW" dirty="0"/>
              <a:t>[</a:t>
            </a:r>
            <a:r>
              <a:rPr lang="zh-TW" altLang="en-US" dirty="0"/>
              <a:t>起始字元</a:t>
            </a:r>
            <a:r>
              <a:rPr lang="en-US" altLang="zh-TW" dirty="0"/>
              <a:t>-</a:t>
            </a:r>
            <a:r>
              <a:rPr lang="zh-TW" altLang="en-US" dirty="0"/>
              <a:t>結束字元</a:t>
            </a:r>
            <a:r>
              <a:rPr lang="en-US" altLang="zh-TW" dirty="0" smtClean="0"/>
              <a:t>]</a:t>
            </a:r>
            <a:r>
              <a:rPr lang="zh-TW" altLang="en-US" dirty="0" smtClean="0"/>
              <a:t>來</a:t>
            </a:r>
            <a:r>
              <a:rPr lang="zh-TW" altLang="en-US" dirty="0"/>
              <a:t>表示集合</a:t>
            </a:r>
            <a:endParaRPr lang="en-US" altLang="zh-TW" dirty="0"/>
          </a:p>
          <a:p>
            <a:pPr lvl="1"/>
            <a:r>
              <a:rPr lang="en-US" altLang="zh-TW" dirty="0" smtClean="0"/>
              <a:t>[0-9], [a-z], [A-Z], [a-zA-Z0-9]</a:t>
            </a:r>
          </a:p>
          <a:p>
            <a:pPr lvl="1"/>
            <a:r>
              <a:rPr lang="en-US" altLang="zh-TW" dirty="0"/>
              <a:t>[x-z</a:t>
            </a:r>
            <a:r>
              <a:rPr lang="en-US" altLang="zh-TW" dirty="0" smtClean="0"/>
              <a:t>]</a:t>
            </a:r>
          </a:p>
          <a:p>
            <a:r>
              <a:rPr lang="zh-TW" altLang="en-US" dirty="0" smtClean="0"/>
              <a:t>除了指定開始字元</a:t>
            </a:r>
            <a:r>
              <a:rPr lang="en-US" altLang="zh-TW" dirty="0" smtClean="0"/>
              <a:t>-</a:t>
            </a:r>
            <a:r>
              <a:rPr lang="zh-TW" altLang="en-US" dirty="0" smtClean="0"/>
              <a:t>結束字元也可以搭配個別字元使用</a:t>
            </a:r>
            <a:endParaRPr lang="en-US" altLang="zh-TW" dirty="0" smtClean="0"/>
          </a:p>
          <a:p>
            <a:pPr lvl="1"/>
            <a:r>
              <a:rPr lang="en-US" altLang="zh-TW" dirty="0"/>
              <a:t>[</a:t>
            </a:r>
            <a:r>
              <a:rPr lang="en-US" altLang="zh-TW" dirty="0" smtClean="0"/>
              <a:t>6-9-z]     #or</a:t>
            </a:r>
          </a:p>
          <a:p>
            <a:pPr lvl="1"/>
            <a:r>
              <a:rPr lang="en-US" altLang="zh-TW" dirty="0" smtClean="0"/>
              <a:t>[6-9]-z	  #and	</a:t>
            </a:r>
            <a:endParaRPr lang="en-US" altLang="zh-TW" dirty="0"/>
          </a:p>
          <a:p>
            <a:pPr lvl="1"/>
            <a:r>
              <a:rPr lang="en-US" altLang="zh-TW" dirty="0" smtClean="0"/>
              <a:t>[A-Z]he</a:t>
            </a:r>
          </a:p>
          <a:p>
            <a:r>
              <a:rPr lang="zh-TW" altLang="en-US" dirty="0"/>
              <a:t>不要用模稜兩可的表示</a:t>
            </a:r>
            <a:r>
              <a:rPr lang="zh-TW" altLang="en-US" dirty="0" smtClean="0"/>
              <a:t>法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[</a:t>
            </a:r>
            <a:r>
              <a:rPr lang="en-US" altLang="zh-TW" dirty="0"/>
              <a:t>a-Z</a:t>
            </a:r>
            <a:r>
              <a:rPr lang="en-US" altLang="zh-TW" dirty="0" smtClean="0"/>
              <a:t>]</a:t>
            </a:r>
          </a:p>
          <a:p>
            <a:pPr lvl="1"/>
            <a:r>
              <a:rPr lang="en-US" altLang="zh-TW" dirty="0"/>
              <a:t>[0-z]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408725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/>
              <a:t>正規表達式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用</a:t>
            </a:r>
            <a:r>
              <a:rPr lang="en-US" altLang="zh-TW" dirty="0"/>
              <a:t>^</a:t>
            </a:r>
            <a:r>
              <a:rPr lang="zh-TW" altLang="en-US" dirty="0"/>
              <a:t>表達</a:t>
            </a:r>
            <a:r>
              <a:rPr lang="en-US" altLang="zh-TW" dirty="0"/>
              <a:t>not in</a:t>
            </a:r>
          </a:p>
          <a:p>
            <a:pPr lvl="1"/>
            <a:r>
              <a:rPr lang="en-US" altLang="zh-TW" dirty="0"/>
              <a:t>[^0-9]: </a:t>
            </a:r>
            <a:r>
              <a:rPr lang="zh-TW" altLang="en-US" dirty="0"/>
              <a:t>非數字</a:t>
            </a:r>
            <a:endParaRPr lang="en-US" altLang="zh-TW" dirty="0"/>
          </a:p>
          <a:p>
            <a:pPr lvl="1"/>
            <a:r>
              <a:rPr lang="en-US" altLang="zh-TW" dirty="0"/>
              <a:t>[^a-z]: </a:t>
            </a:r>
            <a:r>
              <a:rPr lang="zh-TW" altLang="en-US" dirty="0"/>
              <a:t>非小寫字母</a:t>
            </a:r>
            <a:endParaRPr lang="en-US" altLang="zh-TW" dirty="0"/>
          </a:p>
          <a:p>
            <a:r>
              <a:rPr lang="zh-TW" altLang="en-US" dirty="0"/>
              <a:t>用</a:t>
            </a:r>
            <a:r>
              <a:rPr lang="en-US" altLang="zh-TW" dirty="0"/>
              <a:t>.</a:t>
            </a:r>
            <a:r>
              <a:rPr lang="zh-TW" altLang="en-US" dirty="0"/>
              <a:t>來代表任意字符</a:t>
            </a:r>
            <a:endParaRPr lang="en-US" altLang="zh-TW" dirty="0"/>
          </a:p>
          <a:p>
            <a:pPr lvl="1"/>
            <a:r>
              <a:rPr lang="en-US" altLang="zh-TW" dirty="0"/>
              <a:t>.</a:t>
            </a:r>
            <a:r>
              <a:rPr lang="zh-TW" altLang="en-US" dirty="0"/>
              <a:t>這個符號可以當作萬用字符，可以比對任何的字符，像是字、特殊符號、空格等等</a:t>
            </a:r>
            <a:endParaRPr lang="en-US" altLang="zh-TW" dirty="0"/>
          </a:p>
          <a:p>
            <a:r>
              <a:rPr lang="zh-TW" altLang="en-US" dirty="0"/>
              <a:t>用</a:t>
            </a:r>
            <a:r>
              <a:rPr lang="en-US" altLang="zh-TW" dirty="0"/>
              <a:t>|</a:t>
            </a:r>
            <a:r>
              <a:rPr lang="zh-TW" altLang="en-US" dirty="0"/>
              <a:t>來表達或的規律</a:t>
            </a:r>
            <a:endParaRPr lang="en-US" altLang="zh-TW" dirty="0"/>
          </a:p>
          <a:p>
            <a:pPr lvl="1"/>
            <a:r>
              <a:rPr lang="zh-TW" altLang="en-US" dirty="0"/>
              <a:t>有兩個</a:t>
            </a:r>
            <a:r>
              <a:rPr lang="en-US" altLang="zh-TW" dirty="0"/>
              <a:t>expression</a:t>
            </a:r>
            <a:r>
              <a:rPr lang="zh-TW" altLang="en-US" dirty="0"/>
              <a:t>想要同時比對就可以使用｜這個特殊運算符</a:t>
            </a:r>
            <a:endParaRPr lang="en-US" altLang="zh-TW" dirty="0"/>
          </a:p>
          <a:p>
            <a:pPr lvl="1"/>
            <a:r>
              <a:rPr lang="en-US" altLang="zh-TW" dirty="0"/>
              <a:t>[</a:t>
            </a:r>
            <a:r>
              <a:rPr lang="en-US" altLang="zh-TW" dirty="0" err="1"/>
              <a:t>dogs|penguins</a:t>
            </a:r>
            <a:r>
              <a:rPr lang="en-US" altLang="zh-TW" dirty="0"/>
              <a:t>]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54914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/>
              <a:t>正規表達式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常用的字符集</a:t>
            </a:r>
            <a:endParaRPr lang="en-US" altLang="zh-TW" dirty="0"/>
          </a:p>
          <a:p>
            <a:pPr lvl="1"/>
            <a:r>
              <a:rPr lang="en-US" altLang="zh-TW" dirty="0"/>
              <a:t>\d -&gt; </a:t>
            </a:r>
            <a:r>
              <a:rPr lang="zh-TW" altLang="en-US" dirty="0"/>
              <a:t>比對數字 相當於</a:t>
            </a:r>
            <a:r>
              <a:rPr lang="en-US" altLang="zh-TW" dirty="0"/>
              <a:t>[0-9]</a:t>
            </a:r>
          </a:p>
          <a:p>
            <a:pPr lvl="1"/>
            <a:r>
              <a:rPr lang="en-US" altLang="zh-TW" dirty="0"/>
              <a:t>\D -&gt; </a:t>
            </a:r>
            <a:r>
              <a:rPr lang="zh-TW" altLang="en-US" dirty="0"/>
              <a:t>比對非數字 相當於</a:t>
            </a:r>
            <a:r>
              <a:rPr lang="en-US" altLang="zh-TW" dirty="0"/>
              <a:t>[^0-9]</a:t>
            </a:r>
          </a:p>
          <a:p>
            <a:pPr lvl="1"/>
            <a:r>
              <a:rPr lang="en-US" altLang="zh-TW" dirty="0"/>
              <a:t>\s -&gt; </a:t>
            </a:r>
            <a:r>
              <a:rPr lang="zh-TW" altLang="en-US" dirty="0"/>
              <a:t>比對空格</a:t>
            </a:r>
          </a:p>
          <a:p>
            <a:pPr lvl="1"/>
            <a:r>
              <a:rPr lang="en-US" altLang="zh-TW" dirty="0"/>
              <a:t>\S -&gt; </a:t>
            </a:r>
            <a:r>
              <a:rPr lang="zh-TW" altLang="en-US" dirty="0"/>
              <a:t>比對非空格</a:t>
            </a:r>
          </a:p>
          <a:p>
            <a:pPr lvl="1"/>
            <a:r>
              <a:rPr lang="en-US" altLang="zh-TW" dirty="0"/>
              <a:t>\w -&gt; </a:t>
            </a:r>
            <a:r>
              <a:rPr lang="zh-TW" altLang="en-US" dirty="0"/>
              <a:t>任何字母與數字</a:t>
            </a:r>
          </a:p>
          <a:p>
            <a:pPr lvl="1"/>
            <a:r>
              <a:rPr lang="en-US" altLang="zh-TW" dirty="0"/>
              <a:t>\W -&gt; </a:t>
            </a:r>
            <a:r>
              <a:rPr lang="zh-TW" altLang="en-US" dirty="0"/>
              <a:t>任何非（字母與數字）</a:t>
            </a:r>
          </a:p>
        </p:txBody>
      </p:sp>
    </p:spTree>
    <p:extLst>
      <p:ext uri="{BB962C8B-B14F-4D97-AF65-F5344CB8AC3E}">
        <p14:creationId xmlns:p14="http://schemas.microsoft.com/office/powerpoint/2010/main" val="4130064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/>
              <a:t>正規表達式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比對多次</a:t>
            </a:r>
            <a:r>
              <a:rPr lang="en-US" altLang="zh-TW" dirty="0"/>
              <a:t>-</a:t>
            </a:r>
            <a:r>
              <a:rPr lang="zh-TW" altLang="en-US" dirty="0"/>
              <a:t>量詞</a:t>
            </a:r>
            <a:endParaRPr lang="en-US" altLang="zh-TW" dirty="0"/>
          </a:p>
          <a:p>
            <a:pPr lvl="1"/>
            <a:r>
              <a:rPr lang="en-US" altLang="zh-TW" dirty="0"/>
              <a:t>? </a:t>
            </a:r>
            <a:r>
              <a:rPr lang="en-US" altLang="zh-TW" dirty="0">
                <a:sym typeface="Wingdings" panose="05000000000000000000" pitchFamily="2" charset="2"/>
              </a:rPr>
              <a:t></a:t>
            </a:r>
            <a:r>
              <a:rPr lang="en-US" altLang="zh-TW" dirty="0"/>
              <a:t> </a:t>
            </a:r>
            <a:r>
              <a:rPr lang="zh-TW" altLang="en-US" dirty="0"/>
              <a:t>出現一次或是沒出現</a:t>
            </a:r>
            <a:endParaRPr lang="en-US" altLang="zh-TW" dirty="0"/>
          </a:p>
          <a:p>
            <a:pPr lvl="1"/>
            <a:r>
              <a:rPr lang="en-US" altLang="zh-TW" dirty="0"/>
              <a:t>\* </a:t>
            </a:r>
            <a:r>
              <a:rPr lang="en-US" altLang="zh-TW" dirty="0">
                <a:sym typeface="Wingdings" panose="05000000000000000000" pitchFamily="2" charset="2"/>
              </a:rPr>
              <a:t></a:t>
            </a:r>
            <a:r>
              <a:rPr lang="en-US" altLang="zh-TW" dirty="0"/>
              <a:t> </a:t>
            </a:r>
            <a:r>
              <a:rPr lang="zh-TW" altLang="en-US" dirty="0"/>
              <a:t>沒出現或是出現無限次</a:t>
            </a:r>
            <a:endParaRPr lang="en-US" altLang="zh-TW" dirty="0"/>
          </a:p>
          <a:p>
            <a:pPr lvl="1"/>
            <a:r>
              <a:rPr lang="en-US" altLang="zh-TW" dirty="0"/>
              <a:t>\+ </a:t>
            </a:r>
            <a:r>
              <a:rPr lang="en-US" altLang="zh-TW" dirty="0">
                <a:sym typeface="Wingdings" panose="05000000000000000000" pitchFamily="2" charset="2"/>
              </a:rPr>
              <a:t></a:t>
            </a:r>
            <a:r>
              <a:rPr lang="en-US" altLang="zh-TW" dirty="0"/>
              <a:t> </a:t>
            </a:r>
            <a:r>
              <a:rPr lang="zh-TW" altLang="en-US" dirty="0"/>
              <a:t>出現</a:t>
            </a:r>
            <a:r>
              <a:rPr lang="en-US" altLang="zh-TW" dirty="0"/>
              <a:t>1</a:t>
            </a:r>
            <a:r>
              <a:rPr lang="zh-TW" altLang="en-US" dirty="0"/>
              <a:t>次到無限次</a:t>
            </a:r>
            <a:endParaRPr lang="en-US" altLang="zh-TW" dirty="0"/>
          </a:p>
          <a:p>
            <a:pPr lvl="1"/>
            <a:r>
              <a:rPr lang="en-US" altLang="zh-TW" dirty="0"/>
              <a:t>{n, m} </a:t>
            </a:r>
            <a:r>
              <a:rPr lang="en-US" altLang="zh-TW" dirty="0">
                <a:sym typeface="Wingdings" panose="05000000000000000000" pitchFamily="2" charset="2"/>
              </a:rPr>
              <a:t></a:t>
            </a:r>
            <a:r>
              <a:rPr lang="en-US" altLang="zh-TW" dirty="0"/>
              <a:t> </a:t>
            </a:r>
            <a:r>
              <a:rPr lang="zh-TW" altLang="en-US" dirty="0"/>
              <a:t>出現</a:t>
            </a:r>
            <a:r>
              <a:rPr lang="en-US" altLang="zh-TW" dirty="0" err="1"/>
              <a:t>n~m</a:t>
            </a:r>
            <a:r>
              <a:rPr lang="zh-TW" altLang="en-US" dirty="0"/>
              <a:t>次</a:t>
            </a:r>
          </a:p>
        </p:txBody>
      </p:sp>
    </p:spTree>
    <p:extLst>
      <p:ext uri="{BB962C8B-B14F-4D97-AF65-F5344CB8AC3E}">
        <p14:creationId xmlns:p14="http://schemas.microsoft.com/office/powerpoint/2010/main" val="1221993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數學 16x9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9696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9060_TF02787947.potx" id="{CA6F56C2-3862-459D-931B-5489B8C74ABE}" vid="{493EA9E0-9B5A-4828-8580-9A067870566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文件" ma:contentTypeID="0x010100620A1CF906A96C42BA0745A61ABF5CDA" ma:contentTypeVersion="2" ma:contentTypeDescription="建立新的文件。" ma:contentTypeScope="" ma:versionID="c5ce1f073bdd6f8d4a60db1bff4f8043">
  <xsd:schema xmlns:xsd="http://www.w3.org/2001/XMLSchema" xmlns:xs="http://www.w3.org/2001/XMLSchema" xmlns:p="http://schemas.microsoft.com/office/2006/metadata/properties" xmlns:ns2="a2faab3f-0144-490c-85f8-f6bd42df1124" targetNamespace="http://schemas.microsoft.com/office/2006/metadata/properties" ma:root="true" ma:fieldsID="9dd059921a0c3f86e0564b30a054ce3d" ns2:_="">
    <xsd:import namespace="a2faab3f-0144-490c-85f8-f6bd42df112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2faab3f-0144-490c-85f8-f6bd42df112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內容類型"/>
        <xsd:element ref="dc:title" minOccurs="0" maxOccurs="1" ma:index="4" ma:displayName="標題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7C22683-63C3-460D-B006-F8978DC5CE0F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A533E4DE-BE8B-427C-B5E5-4CD5C82AECA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1658B71-BCD0-4DDB-932A-3DF3D54D68C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2faab3f-0144-490c-85f8-f6bd42df112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NUTC Course ppt template</Template>
  <TotalTime>8134</TotalTime>
  <Words>1484</Words>
  <Application>Microsoft Office PowerPoint</Application>
  <PresentationFormat>寬螢幕</PresentationFormat>
  <Paragraphs>227</Paragraphs>
  <Slides>28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28</vt:i4>
      </vt:variant>
    </vt:vector>
  </HeadingPairs>
  <TitlesOfParts>
    <vt:vector size="33" baseType="lpstr">
      <vt:lpstr>Euphemia</vt:lpstr>
      <vt:lpstr>Microsoft JhengHei UI</vt:lpstr>
      <vt:lpstr>Arial</vt:lpstr>
      <vt:lpstr>Wingdings</vt:lpstr>
      <vt:lpstr>數學 16x9</vt:lpstr>
      <vt:lpstr>多媒體程式設計 文字資料處理</vt:lpstr>
      <vt:lpstr>文本的前處理和正規化</vt:lpstr>
      <vt:lpstr>架構分割(Structure Segment)</vt:lpstr>
      <vt:lpstr>記號化(Tokenize)</vt:lpstr>
      <vt:lpstr>正規表達式</vt:lpstr>
      <vt:lpstr>正規表達式</vt:lpstr>
      <vt:lpstr>正規表達式</vt:lpstr>
      <vt:lpstr>正規表達式</vt:lpstr>
      <vt:lpstr>正規表達式</vt:lpstr>
      <vt:lpstr>re模組</vt:lpstr>
      <vt:lpstr>re模組</vt:lpstr>
      <vt:lpstr>re模組</vt:lpstr>
      <vt:lpstr>re模組</vt:lpstr>
      <vt:lpstr>練習1: 簡易斷詞 (Uni-gram)</vt:lpstr>
      <vt:lpstr>NLTK (Natural Language Tool Kit)</vt:lpstr>
      <vt:lpstr>NLTK正規表達式客製斷詞</vt:lpstr>
      <vt:lpstr>NLTK正規表達式客製斷詞</vt:lpstr>
      <vt:lpstr>NLTK正規表達式客製斷詞</vt:lpstr>
      <vt:lpstr>文字正規化</vt:lpstr>
      <vt:lpstr>文字正規化</vt:lpstr>
      <vt:lpstr>文字正規化</vt:lpstr>
      <vt:lpstr>NLTK stemming</vt:lpstr>
      <vt:lpstr>NLTK lemmatizer</vt:lpstr>
      <vt:lpstr>NLTK 詞性標註</vt:lpstr>
      <vt:lpstr>NLTK詞頻統計</vt:lpstr>
      <vt:lpstr>NLTK語料庫</vt:lpstr>
      <vt:lpstr>NLTK語料庫</vt:lpstr>
      <vt:lpstr>練習2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Windows 使用者</dc:creator>
  <cp:lastModifiedBy>Windows 使用者</cp:lastModifiedBy>
  <cp:revision>171</cp:revision>
  <dcterms:created xsi:type="dcterms:W3CDTF">2023-02-26T14:42:16Z</dcterms:created>
  <dcterms:modified xsi:type="dcterms:W3CDTF">2023-03-08T02:50:31Z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0x010100620A1CF906A96C42BA0745A61ABF5CDA</vt:lpwstr>
  </property>
</Properties>
</file>