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1" r:id="rId6"/>
    <p:sldId id="282" r:id="rId7"/>
    <p:sldId id="283" r:id="rId8"/>
    <p:sldId id="284" r:id="rId9"/>
    <p:sldId id="301" r:id="rId10"/>
    <p:sldId id="285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80" r:id="rId20"/>
    <p:sldId id="295" r:id="rId21"/>
    <p:sldId id="296" r:id="rId22"/>
    <p:sldId id="297" r:id="rId23"/>
    <p:sldId id="298" r:id="rId24"/>
    <p:sldId id="299" r:id="rId25"/>
    <p:sldId id="304" r:id="rId26"/>
    <p:sldId id="302" r:id="rId27"/>
    <p:sldId id="303" r:id="rId28"/>
    <p:sldId id="300" r:id="rId29"/>
    <p:sldId id="288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6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2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3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8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kip.iis.sinica.edu.tw/project/ws" TargetMode="External"/><Relationship Id="rId2" Type="http://schemas.openxmlformats.org/officeDocument/2006/relationships/hyperlink" Target="https://github.com/fxsjy/jieb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xsjy/jieb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文字資料處理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4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Jieba</a:t>
            </a:r>
            <a:r>
              <a:rPr lang="zh-TW" altLang="en-US" sz="4400" dirty="0"/>
              <a:t>斷詞</a:t>
            </a:r>
            <a:r>
              <a:rPr lang="zh-TW" altLang="en-US" sz="4400" dirty="0" smtClean="0"/>
              <a:t>套件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全</a:t>
            </a:r>
            <a:r>
              <a:rPr lang="zh-TW" altLang="en-US" sz="4400" dirty="0"/>
              <a:t>模式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seg_list</a:t>
            </a:r>
            <a:r>
              <a:rPr lang="en-US" altLang="zh-TW" dirty="0"/>
              <a:t> = </a:t>
            </a:r>
            <a:r>
              <a:rPr lang="en-US" altLang="zh-TW" dirty="0" err="1" smtClean="0"/>
              <a:t>jieba.cut</a:t>
            </a:r>
            <a:r>
              <a:rPr lang="en-US" altLang="zh-TW" dirty="0" smtClean="0"/>
              <a:t>(text, </a:t>
            </a:r>
            <a:r>
              <a:rPr lang="en-US" altLang="zh-TW" dirty="0" err="1">
                <a:solidFill>
                  <a:srgbClr val="C00000"/>
                </a:solidFill>
              </a:rPr>
              <a:t>cut_all</a:t>
            </a:r>
            <a:r>
              <a:rPr lang="en-US" altLang="zh-TW" dirty="0">
                <a:solidFill>
                  <a:srgbClr val="C00000"/>
                </a:solidFill>
              </a:rPr>
              <a:t>=True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返回的結構都是一個</a:t>
            </a:r>
            <a:r>
              <a:rPr lang="zh-TW" altLang="en-US" dirty="0" smtClean="0"/>
              <a:t>可疊代</a:t>
            </a:r>
            <a:r>
              <a:rPr lang="zh-TW" altLang="en-US" dirty="0"/>
              <a:t>的 </a:t>
            </a:r>
            <a:r>
              <a:rPr lang="en-US" altLang="zh-TW" dirty="0"/>
              <a:t>generator</a:t>
            </a:r>
            <a:r>
              <a:rPr lang="zh-TW" altLang="en-US" dirty="0"/>
              <a:t>，可以使用 </a:t>
            </a:r>
            <a:r>
              <a:rPr lang="en-US" altLang="zh-TW" dirty="0" smtClean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來</a:t>
            </a:r>
            <a:r>
              <a:rPr lang="zh-TW" altLang="en-US" dirty="0"/>
              <a:t>獲得分詞後得到的每一個</a:t>
            </a:r>
            <a:r>
              <a:rPr lang="zh-TW" altLang="en-US" dirty="0" smtClean="0"/>
              <a:t>詞語</a:t>
            </a:r>
            <a:endParaRPr lang="en-US" altLang="zh-TW" dirty="0" smtClean="0"/>
          </a:p>
          <a:p>
            <a:r>
              <a:rPr lang="en-US" altLang="zh-TW" dirty="0" err="1" smtClean="0"/>
              <a:t>seg_list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jieba.lcut</a:t>
            </a:r>
            <a:r>
              <a:rPr lang="en-US" altLang="zh-TW" dirty="0" smtClean="0"/>
              <a:t>(text, </a:t>
            </a:r>
            <a:r>
              <a:rPr lang="en-US" altLang="zh-TW" dirty="0" err="1" smtClean="0">
                <a:solidFill>
                  <a:srgbClr val="C00000"/>
                </a:solidFill>
              </a:rPr>
              <a:t>cut_all</a:t>
            </a:r>
            <a:r>
              <a:rPr lang="en-US" altLang="zh-TW" dirty="0" smtClean="0">
                <a:solidFill>
                  <a:srgbClr val="C00000"/>
                </a:solidFill>
              </a:rPr>
              <a:t>=True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返回</a:t>
            </a:r>
            <a:r>
              <a:rPr lang="zh-TW" altLang="en-US" dirty="0"/>
              <a:t>的</a:t>
            </a:r>
            <a:r>
              <a:rPr lang="zh-TW" altLang="en-US" dirty="0" smtClean="0"/>
              <a:t>結構</a:t>
            </a:r>
            <a:r>
              <a:rPr lang="zh-TW" altLang="en-US" dirty="0"/>
              <a:t>為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list</a:t>
            </a:r>
            <a:r>
              <a:rPr lang="zh-TW" altLang="en-US" dirty="0"/>
              <a:t>，可以使用 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r>
              <a:rPr lang="zh-TW" altLang="en-US" dirty="0" smtClean="0"/>
              <a:t>來</a:t>
            </a:r>
            <a:r>
              <a:rPr lang="zh-TW" altLang="en-US" dirty="0"/>
              <a:t>獲得分詞後得到的每一個</a:t>
            </a:r>
            <a:r>
              <a:rPr lang="zh-TW" altLang="en-US" dirty="0" smtClean="0"/>
              <a:t>詞語</a:t>
            </a:r>
            <a:endParaRPr lang="en-US" altLang="zh-TW" dirty="0" smtClean="0"/>
          </a:p>
          <a:p>
            <a:r>
              <a:rPr lang="en-US" altLang="zh-TW" dirty="0" smtClean="0"/>
              <a:t>Example output: ['</a:t>
            </a:r>
            <a:r>
              <a:rPr lang="zh-TW" altLang="en-US" dirty="0"/>
              <a:t>我</a:t>
            </a:r>
            <a:r>
              <a:rPr lang="en-US" altLang="zh-TW" dirty="0"/>
              <a:t>', '</a:t>
            </a:r>
            <a:r>
              <a:rPr lang="zh-TW" altLang="en-US" dirty="0"/>
              <a:t>們</a:t>
            </a:r>
            <a:r>
              <a:rPr lang="en-US" altLang="zh-TW" dirty="0"/>
              <a:t>', '</a:t>
            </a:r>
            <a:r>
              <a:rPr lang="zh-TW" altLang="en-US" dirty="0"/>
              <a:t>在野</a:t>
            </a:r>
            <a:r>
              <a:rPr lang="en-US" altLang="zh-TW" dirty="0"/>
              <a:t>', '</a:t>
            </a:r>
            <a:r>
              <a:rPr lang="zh-TW" altLang="en-US" dirty="0"/>
              <a:t>野生</a:t>
            </a:r>
            <a:r>
              <a:rPr lang="en-US" altLang="zh-TW" dirty="0"/>
              <a:t>', '</a:t>
            </a:r>
            <a:r>
              <a:rPr lang="zh-TW" altLang="en-US" dirty="0"/>
              <a:t>動</a:t>
            </a:r>
            <a:r>
              <a:rPr lang="en-US" altLang="zh-TW" dirty="0"/>
              <a:t>', '</a:t>
            </a:r>
            <a:r>
              <a:rPr lang="zh-TW" altLang="en-US" dirty="0"/>
              <a:t>物</a:t>
            </a:r>
            <a:r>
              <a:rPr lang="en-US" altLang="zh-TW" dirty="0"/>
              <a:t>', '</a:t>
            </a:r>
            <a:r>
              <a:rPr lang="zh-TW" altLang="en-US" dirty="0"/>
              <a:t>園</a:t>
            </a:r>
            <a:r>
              <a:rPr lang="en-US" altLang="zh-TW" dirty="0"/>
              <a:t>', '</a:t>
            </a:r>
            <a:r>
              <a:rPr lang="zh-TW" altLang="en-US" dirty="0"/>
              <a:t>玩</a:t>
            </a:r>
            <a:r>
              <a:rPr lang="en-US" altLang="zh-TW" dirty="0"/>
              <a:t>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425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Jieba</a:t>
            </a:r>
            <a:r>
              <a:rPr lang="zh-TW" altLang="en-US" sz="4400" dirty="0"/>
              <a:t>斷詞套件</a:t>
            </a:r>
            <a:r>
              <a:rPr lang="en-US" altLang="zh-TW" sz="4400" dirty="0" smtClean="0"/>
              <a:t>-</a:t>
            </a:r>
            <a:r>
              <a:rPr lang="zh-TW" altLang="en-US" sz="4400" dirty="0"/>
              <a:t>精準</a:t>
            </a:r>
            <a:r>
              <a:rPr lang="zh-TW" altLang="en-US" sz="4400" dirty="0" smtClean="0"/>
              <a:t>模式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seg_list</a:t>
            </a:r>
            <a:r>
              <a:rPr lang="en-US" altLang="zh-TW" dirty="0"/>
              <a:t> = </a:t>
            </a:r>
            <a:r>
              <a:rPr lang="en-US" altLang="zh-TW" dirty="0" err="1"/>
              <a:t>jieba.cut</a:t>
            </a:r>
            <a:r>
              <a:rPr lang="en-US" altLang="zh-TW" dirty="0"/>
              <a:t>(text, </a:t>
            </a:r>
            <a:r>
              <a:rPr lang="en-US" altLang="zh-TW" dirty="0" err="1" smtClean="0">
                <a:solidFill>
                  <a:srgbClr val="C00000"/>
                </a:solidFill>
              </a:rPr>
              <a:t>cut_all</a:t>
            </a:r>
            <a:r>
              <a:rPr lang="en-US" altLang="zh-TW" dirty="0" smtClean="0">
                <a:solidFill>
                  <a:srgbClr val="C00000"/>
                </a:solidFill>
              </a:rPr>
              <a:t>=False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返回的結構都是一個可疊代的 </a:t>
            </a:r>
            <a:r>
              <a:rPr lang="en-US" altLang="zh-TW" dirty="0"/>
              <a:t>generator</a:t>
            </a:r>
            <a:r>
              <a:rPr lang="zh-TW" altLang="en-US" dirty="0"/>
              <a:t>，可以使用 </a:t>
            </a:r>
            <a:r>
              <a:rPr lang="en-US" altLang="zh-TW" dirty="0" smtClean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來</a:t>
            </a:r>
            <a:r>
              <a:rPr lang="zh-TW" altLang="en-US" dirty="0"/>
              <a:t>獲得分詞後得到的每一個詞語</a:t>
            </a:r>
            <a:endParaRPr lang="en-US" altLang="zh-TW" dirty="0"/>
          </a:p>
          <a:p>
            <a:r>
              <a:rPr lang="en-US" altLang="zh-TW" dirty="0" err="1"/>
              <a:t>seg_list</a:t>
            </a:r>
            <a:r>
              <a:rPr lang="en-US" altLang="zh-TW" dirty="0"/>
              <a:t> = </a:t>
            </a:r>
            <a:r>
              <a:rPr lang="en-US" altLang="zh-TW" dirty="0" err="1"/>
              <a:t>jieba.lcut</a:t>
            </a:r>
            <a:r>
              <a:rPr lang="en-US" altLang="zh-TW" dirty="0"/>
              <a:t>(text, </a:t>
            </a:r>
            <a:r>
              <a:rPr lang="en-US" altLang="zh-TW" dirty="0" err="1" smtClean="0">
                <a:solidFill>
                  <a:srgbClr val="C00000"/>
                </a:solidFill>
              </a:rPr>
              <a:t>cut_all</a:t>
            </a:r>
            <a:r>
              <a:rPr lang="en-US" altLang="zh-TW" dirty="0" smtClean="0">
                <a:solidFill>
                  <a:srgbClr val="C00000"/>
                </a:solidFill>
              </a:rPr>
              <a:t>=False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返回的結構為一個</a:t>
            </a:r>
            <a:r>
              <a:rPr lang="en-US" altLang="zh-TW" dirty="0"/>
              <a:t>list</a:t>
            </a:r>
            <a:r>
              <a:rPr lang="zh-TW" altLang="en-US" dirty="0"/>
              <a:t>，可以使用 </a:t>
            </a:r>
            <a:r>
              <a:rPr lang="en-US" altLang="zh-TW" dirty="0" smtClean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來</a:t>
            </a:r>
            <a:r>
              <a:rPr lang="zh-TW" altLang="en-US" dirty="0"/>
              <a:t>獲得分詞後得到的每一個詞語</a:t>
            </a:r>
            <a:endParaRPr lang="en-US" altLang="zh-TW" dirty="0"/>
          </a:p>
          <a:p>
            <a:r>
              <a:rPr lang="en-US" altLang="zh-TW" dirty="0"/>
              <a:t>Example output</a:t>
            </a:r>
            <a:r>
              <a:rPr lang="en-US" altLang="zh-TW" dirty="0" smtClean="0"/>
              <a:t>: ['</a:t>
            </a:r>
            <a:r>
              <a:rPr lang="zh-TW" altLang="en-US" dirty="0"/>
              <a:t>我們</a:t>
            </a:r>
            <a:r>
              <a:rPr lang="en-US" altLang="zh-TW" dirty="0"/>
              <a:t>', '</a:t>
            </a:r>
            <a:r>
              <a:rPr lang="zh-TW" altLang="en-US" dirty="0"/>
              <a:t>在</a:t>
            </a:r>
            <a:r>
              <a:rPr lang="en-US" altLang="zh-TW" dirty="0"/>
              <a:t>', '</a:t>
            </a:r>
            <a:r>
              <a:rPr lang="zh-TW" altLang="en-US" dirty="0"/>
              <a:t>野生</a:t>
            </a:r>
            <a:r>
              <a:rPr lang="en-US" altLang="zh-TW" dirty="0"/>
              <a:t>', '</a:t>
            </a:r>
            <a:r>
              <a:rPr lang="zh-TW" altLang="en-US" dirty="0"/>
              <a:t>動物園</a:t>
            </a:r>
            <a:r>
              <a:rPr lang="en-US" altLang="zh-TW" dirty="0"/>
              <a:t>', '</a:t>
            </a:r>
            <a:r>
              <a:rPr lang="zh-TW" altLang="en-US" dirty="0"/>
              <a:t>玩</a:t>
            </a:r>
            <a:r>
              <a:rPr lang="en-US" altLang="zh-TW" dirty="0"/>
              <a:t>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7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Jieba</a:t>
            </a:r>
            <a:r>
              <a:rPr lang="zh-TW" altLang="en-US" sz="4400" dirty="0"/>
              <a:t>斷詞套件</a:t>
            </a:r>
            <a:r>
              <a:rPr lang="en-US" altLang="zh-TW" sz="4400" dirty="0" smtClean="0"/>
              <a:t>-paddle</a:t>
            </a:r>
            <a:r>
              <a:rPr lang="zh-TW" altLang="en-US" sz="4400" dirty="0" smtClean="0"/>
              <a:t>模式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seg_list</a:t>
            </a:r>
            <a:r>
              <a:rPr lang="en-US" altLang="zh-TW" dirty="0"/>
              <a:t> = </a:t>
            </a:r>
            <a:r>
              <a:rPr lang="en-US" altLang="zh-TW" dirty="0" err="1"/>
              <a:t>jieba.cut</a:t>
            </a:r>
            <a:r>
              <a:rPr lang="en-US" altLang="zh-TW" dirty="0"/>
              <a:t>(text, </a:t>
            </a:r>
            <a:r>
              <a:rPr lang="en-US" altLang="zh-TW" dirty="0" err="1" smtClean="0">
                <a:solidFill>
                  <a:srgbClr val="C00000"/>
                </a:solidFill>
              </a:rPr>
              <a:t>use_paddle</a:t>
            </a:r>
            <a:r>
              <a:rPr lang="en-US" altLang="zh-TW" dirty="0" smtClean="0">
                <a:solidFill>
                  <a:srgbClr val="C00000"/>
                </a:solidFill>
              </a:rPr>
              <a:t>=True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返回的結構都是一個可疊代的 </a:t>
            </a:r>
            <a:r>
              <a:rPr lang="en-US" altLang="zh-TW" dirty="0"/>
              <a:t>generator</a:t>
            </a:r>
            <a:r>
              <a:rPr lang="zh-TW" altLang="en-US" dirty="0"/>
              <a:t>，可以使用 </a:t>
            </a:r>
            <a:r>
              <a:rPr lang="en-US" altLang="zh-TW" dirty="0" smtClean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來</a:t>
            </a:r>
            <a:r>
              <a:rPr lang="zh-TW" altLang="en-US" dirty="0"/>
              <a:t>獲得分詞後得到的每一個詞語</a:t>
            </a:r>
            <a:endParaRPr lang="en-US" altLang="zh-TW" dirty="0"/>
          </a:p>
          <a:p>
            <a:r>
              <a:rPr lang="en-US" altLang="zh-TW" dirty="0" err="1"/>
              <a:t>seg_list</a:t>
            </a:r>
            <a:r>
              <a:rPr lang="en-US" altLang="zh-TW" dirty="0"/>
              <a:t> = </a:t>
            </a:r>
            <a:r>
              <a:rPr lang="en-US" altLang="zh-TW" dirty="0" err="1"/>
              <a:t>jieba.lcut</a:t>
            </a:r>
            <a:r>
              <a:rPr lang="en-US" altLang="zh-TW" dirty="0"/>
              <a:t>(text, </a:t>
            </a:r>
            <a:r>
              <a:rPr lang="en-US" altLang="zh-TW" dirty="0" err="1">
                <a:solidFill>
                  <a:srgbClr val="C00000"/>
                </a:solidFill>
              </a:rPr>
              <a:t>use_paddle</a:t>
            </a:r>
            <a:r>
              <a:rPr lang="en-US" altLang="zh-TW" dirty="0">
                <a:solidFill>
                  <a:srgbClr val="C00000"/>
                </a:solidFill>
              </a:rPr>
              <a:t>=True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返回的結構為一個</a:t>
            </a:r>
            <a:r>
              <a:rPr lang="en-US" altLang="zh-TW" dirty="0"/>
              <a:t>list</a:t>
            </a:r>
            <a:r>
              <a:rPr lang="zh-TW" altLang="en-US" dirty="0"/>
              <a:t>，可以使用 </a:t>
            </a:r>
            <a:r>
              <a:rPr lang="en-US" altLang="zh-TW" dirty="0" smtClean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來</a:t>
            </a:r>
            <a:r>
              <a:rPr lang="zh-TW" altLang="en-US" dirty="0"/>
              <a:t>獲得分詞後得到的每一個詞語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2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Jieba</a:t>
            </a:r>
            <a:r>
              <a:rPr lang="zh-TW" altLang="en-US" sz="4400" dirty="0"/>
              <a:t>斷詞套件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搜</a:t>
            </a:r>
            <a:r>
              <a:rPr lang="zh-TW" altLang="en-US" sz="4400" dirty="0"/>
              <a:t>尋</a:t>
            </a:r>
            <a:r>
              <a:rPr lang="zh-TW" altLang="en-US" sz="4400" dirty="0" smtClean="0"/>
              <a:t>引擎</a:t>
            </a:r>
            <a:r>
              <a:rPr lang="zh-TW" altLang="en-US" sz="4400" dirty="0"/>
              <a:t>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seg_list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jieba.cut_for_search</a:t>
            </a:r>
            <a:r>
              <a:rPr lang="en-US" altLang="zh-TW" dirty="0" smtClean="0"/>
              <a:t> </a:t>
            </a:r>
            <a:r>
              <a:rPr lang="en-US" altLang="zh-TW" dirty="0"/>
              <a:t>(text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返回的結構都是一個可疊代的 </a:t>
            </a:r>
            <a:r>
              <a:rPr lang="en-US" altLang="zh-TW" dirty="0"/>
              <a:t>generator</a:t>
            </a:r>
            <a:r>
              <a:rPr lang="zh-TW" altLang="en-US" dirty="0"/>
              <a:t>，可以使用 </a:t>
            </a:r>
            <a:r>
              <a:rPr lang="en-US" altLang="zh-TW" dirty="0"/>
              <a:t>for </a:t>
            </a:r>
            <a:r>
              <a:rPr lang="zh-TW" altLang="en-US" dirty="0"/>
              <a:t>循環來獲得分詞後得到的每一個</a:t>
            </a:r>
            <a:r>
              <a:rPr lang="zh-TW" altLang="en-US" dirty="0" smtClean="0"/>
              <a:t>詞語</a:t>
            </a:r>
            <a:endParaRPr lang="en-US" altLang="zh-TW" dirty="0" smtClean="0"/>
          </a:p>
          <a:p>
            <a:r>
              <a:rPr lang="en-US" altLang="zh-TW" dirty="0" err="1" smtClean="0"/>
              <a:t>seg_list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jieba.lcut_for_search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text)</a:t>
            </a:r>
            <a:endParaRPr lang="en-US" altLang="zh-TW" dirty="0"/>
          </a:p>
          <a:p>
            <a:pPr lvl="1"/>
            <a:r>
              <a:rPr lang="zh-TW" altLang="en-US" dirty="0"/>
              <a:t>返回的結構為一個</a:t>
            </a:r>
            <a:r>
              <a:rPr lang="en-US" altLang="zh-TW" dirty="0"/>
              <a:t>list</a:t>
            </a:r>
            <a:r>
              <a:rPr lang="zh-TW" altLang="en-US" dirty="0"/>
              <a:t>，可以使用 </a:t>
            </a:r>
            <a:r>
              <a:rPr lang="en-US" altLang="zh-TW" dirty="0"/>
              <a:t>for </a:t>
            </a:r>
            <a:r>
              <a:rPr lang="zh-TW" altLang="en-US" dirty="0"/>
              <a:t>循環來獲得分詞後得到的每一個詞語</a:t>
            </a:r>
          </a:p>
          <a:p>
            <a:r>
              <a:rPr lang="zh-TW" altLang="en-US" dirty="0"/>
              <a:t>該方法適合用於搜索引擎構建倒排索引的分詞</a:t>
            </a:r>
            <a:r>
              <a:rPr lang="zh-TW" altLang="en-US" dirty="0" smtClean="0"/>
              <a:t>，</a:t>
            </a:r>
            <a:r>
              <a:rPr lang="zh-TW" altLang="en-US" dirty="0"/>
              <a:t>會將有可能可以成詞的</a:t>
            </a:r>
            <a:r>
              <a:rPr lang="zh-TW" altLang="en-US" dirty="0" smtClean="0"/>
              <a:t>詞都分出來</a:t>
            </a:r>
            <a:r>
              <a:rPr lang="zh-TW" altLang="en-US" dirty="0"/>
              <a:t>，</a:t>
            </a:r>
            <a:r>
              <a:rPr lang="zh-TW" altLang="en-US" dirty="0" smtClean="0"/>
              <a:t>粒度</a:t>
            </a:r>
            <a:r>
              <a:rPr lang="zh-TW" altLang="en-US" dirty="0"/>
              <a:t>比較細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1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Jieba</a:t>
            </a:r>
            <a:r>
              <a:rPr lang="zh-TW" altLang="en-US" sz="4400" dirty="0"/>
              <a:t>斷詞</a:t>
            </a:r>
            <a:r>
              <a:rPr lang="zh-TW" altLang="en-US" sz="4400" dirty="0" smtClean="0"/>
              <a:t>套件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詞典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載入自定義的詞典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jieba.load_userdict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file_name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3200" dirty="0"/>
              <a:t>詞典</a:t>
            </a:r>
            <a:r>
              <a:rPr lang="zh-TW" altLang="en-US" sz="3200" dirty="0" smtClean="0"/>
              <a:t>格式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一個</a:t>
            </a:r>
            <a:r>
              <a:rPr lang="zh-TW" altLang="en-US" sz="2800" dirty="0"/>
              <a:t>詞佔</a:t>
            </a:r>
            <a:r>
              <a:rPr lang="zh-TW" altLang="en-US" sz="2800" dirty="0" smtClean="0"/>
              <a:t>一行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每</a:t>
            </a:r>
            <a:r>
              <a:rPr lang="zh-TW" altLang="en-US" sz="2800" dirty="0"/>
              <a:t>一行分三部分：詞語、詞頻（可省略）、詞性（可省略），用空格隔開，順序不可顛倒。 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file_name</a:t>
            </a:r>
            <a:r>
              <a:rPr lang="en-US" altLang="zh-TW" sz="2800" dirty="0" smtClean="0"/>
              <a:t> </a:t>
            </a:r>
            <a:r>
              <a:rPr lang="zh-TW" altLang="en-US" sz="2800" dirty="0"/>
              <a:t>若為路徑或二進制方式打開的文件，則文件必須為 </a:t>
            </a:r>
            <a:r>
              <a:rPr lang="en-US" altLang="zh-TW" sz="2800" dirty="0"/>
              <a:t>UTF-8 </a:t>
            </a:r>
            <a:r>
              <a:rPr lang="zh-TW" altLang="en-US" sz="2800" dirty="0" smtClean="0"/>
              <a:t>編碼。</a:t>
            </a:r>
            <a:endParaRPr lang="en-US" altLang="zh-TW" sz="2800" dirty="0" smtClean="0"/>
          </a:p>
          <a:p>
            <a:pPr lvl="1"/>
            <a:r>
              <a:rPr lang="en-US" altLang="zh-TW" sz="2800" dirty="0"/>
              <a:t>Example: T</a:t>
            </a:r>
            <a:r>
              <a:rPr lang="zh-TW" altLang="en-US" sz="2800" dirty="0"/>
              <a:t>恤 </a:t>
            </a:r>
            <a:r>
              <a:rPr lang="en-US" altLang="zh-TW" sz="2800" dirty="0"/>
              <a:t>28 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81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Jieba</a:t>
            </a:r>
            <a:r>
              <a:rPr lang="zh-TW" altLang="en-US" sz="4400" dirty="0"/>
              <a:t>斷詞套件</a:t>
            </a:r>
            <a:r>
              <a:rPr lang="en-US" altLang="zh-TW" sz="4400" dirty="0"/>
              <a:t>-</a:t>
            </a:r>
            <a:r>
              <a:rPr lang="zh-TW" altLang="en-US" sz="4400" dirty="0" smtClean="0"/>
              <a:t>詞典</a:t>
            </a:r>
            <a:r>
              <a:rPr lang="zh-TW" altLang="en-US" sz="4400" dirty="0"/>
              <a:t>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直接加詞</a:t>
            </a:r>
            <a:r>
              <a:rPr lang="zh-TW" altLang="en-US" dirty="0" smtClean="0"/>
              <a:t>入現有詞典</a:t>
            </a:r>
            <a:endParaRPr lang="en-US" altLang="zh-TW" dirty="0" smtClean="0"/>
          </a:p>
          <a:p>
            <a:pPr lvl="1"/>
            <a:r>
              <a:rPr lang="en-US" altLang="zh-TW" dirty="0" err="1"/>
              <a:t>Jieba.addword</a:t>
            </a:r>
            <a:r>
              <a:rPr lang="en-US" altLang="zh-TW" dirty="0"/>
              <a:t>(word, </a:t>
            </a:r>
            <a:r>
              <a:rPr lang="en-US" altLang="zh-TW" dirty="0" err="1"/>
              <a:t>freq</a:t>
            </a:r>
            <a:r>
              <a:rPr lang="en-US" altLang="zh-TW" dirty="0"/>
              <a:t>=None, tag=None)</a:t>
            </a:r>
            <a:endParaRPr lang="en-US" altLang="zh-TW" dirty="0" smtClean="0"/>
          </a:p>
          <a:p>
            <a:r>
              <a:rPr lang="zh-TW" altLang="en-US" dirty="0" smtClean="0"/>
              <a:t>刪除詞典內的詞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Jieba.del_word</a:t>
            </a:r>
            <a:r>
              <a:rPr lang="en-US" altLang="zh-TW" dirty="0" smtClean="0"/>
              <a:t>(word)</a:t>
            </a:r>
          </a:p>
          <a:p>
            <a:r>
              <a:rPr lang="zh-TW" altLang="en-US" dirty="0" smtClean="0"/>
              <a:t>修改詞典內詞的頻率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Jieba.suggest_freq</a:t>
            </a:r>
            <a:r>
              <a:rPr lang="en-US" altLang="zh-TW" dirty="0" smtClean="0"/>
              <a:t>(segment</a:t>
            </a:r>
            <a:r>
              <a:rPr lang="en-US" altLang="zh-TW" dirty="0"/>
              <a:t>, tune=True)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37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用</a:t>
            </a:r>
            <a:r>
              <a:rPr lang="en-US" altLang="zh-TW" sz="3200" dirty="0" err="1" smtClean="0"/>
              <a:t>jieba</a:t>
            </a:r>
            <a:r>
              <a:rPr lang="zh-TW" altLang="en-US" sz="3200" dirty="0" smtClean="0"/>
              <a:t>套件建立一個中文文字斷詞</a:t>
            </a:r>
            <a:r>
              <a:rPr lang="zh-TW" altLang="en-US" sz="3200" dirty="0" smtClean="0"/>
              <a:t>器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資料</a:t>
            </a:r>
            <a:r>
              <a:rPr lang="zh-TW" altLang="en-US" sz="2800" dirty="0" smtClean="0"/>
              <a:t>清理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處理</a:t>
            </a:r>
            <a:r>
              <a:rPr lang="zh-TW" altLang="en-US" sz="2800" dirty="0" smtClean="0"/>
              <a:t>繁體</a:t>
            </a:r>
            <a:r>
              <a:rPr lang="zh-TW" altLang="en-US" sz="2800" dirty="0"/>
              <a:t>中文常用詞典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斷</a:t>
            </a:r>
            <a:r>
              <a:rPr lang="zh-TW" altLang="en-US" sz="2800" dirty="0" smtClean="0"/>
              <a:t>詞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詞頻統計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66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Jieba</a:t>
            </a:r>
            <a:r>
              <a:rPr lang="en-US" altLang="zh-TW" sz="4400" dirty="0" smtClean="0"/>
              <a:t>-TFIDF</a:t>
            </a:r>
            <a:r>
              <a:rPr lang="zh-TW" altLang="en-US" sz="4400" dirty="0" smtClean="0"/>
              <a:t>關鍵詞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載入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jieba.analyse</a:t>
            </a:r>
            <a:endParaRPr lang="en-US" altLang="zh-TW" sz="2800" dirty="0" smtClean="0"/>
          </a:p>
          <a:p>
            <a:r>
              <a:rPr lang="zh-TW" altLang="en-US" sz="3200" dirty="0" smtClean="0"/>
              <a:t>函式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jieba.analyse.extract_tags</a:t>
            </a:r>
            <a:r>
              <a:rPr lang="en-US" altLang="zh-TW" sz="2800" dirty="0" smtClean="0"/>
              <a:t>(sentence, </a:t>
            </a:r>
            <a:r>
              <a:rPr lang="en-US" altLang="zh-TW" sz="2800" dirty="0" err="1" smtClean="0"/>
              <a:t>topK</a:t>
            </a:r>
            <a:r>
              <a:rPr lang="en-US" altLang="zh-TW" sz="2800" dirty="0" smtClean="0"/>
              <a:t>=20, </a:t>
            </a:r>
            <a:r>
              <a:rPr lang="en-US" altLang="zh-TW" sz="2800" dirty="0" err="1" smtClean="0"/>
              <a:t>withWeight</a:t>
            </a:r>
            <a:r>
              <a:rPr lang="en-US" altLang="zh-TW" sz="2800" dirty="0" smtClean="0"/>
              <a:t>=False, </a:t>
            </a:r>
            <a:r>
              <a:rPr lang="en-US" altLang="zh-TW" sz="2800" dirty="0" err="1" smtClean="0"/>
              <a:t>allowPOS</a:t>
            </a:r>
            <a:r>
              <a:rPr lang="en-US" altLang="zh-TW" sz="2800" dirty="0" smtClean="0"/>
              <a:t>=())</a:t>
            </a:r>
          </a:p>
          <a:p>
            <a:pPr lvl="2"/>
            <a:r>
              <a:rPr lang="en-US" altLang="zh-TW" sz="2400" dirty="0" smtClean="0"/>
              <a:t>sentence: </a:t>
            </a:r>
            <a:r>
              <a:rPr lang="zh-TW" altLang="en-US" sz="2400" dirty="0" smtClean="0"/>
              <a:t>待</a:t>
            </a:r>
            <a:r>
              <a:rPr lang="zh-TW" altLang="en-US" sz="2400" dirty="0"/>
              <a:t>提取的文</a:t>
            </a:r>
            <a:r>
              <a:rPr lang="zh-TW" altLang="en-US" sz="2400" dirty="0" smtClean="0"/>
              <a:t>本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topK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返回</a:t>
            </a:r>
            <a:r>
              <a:rPr lang="zh-TW" altLang="en-US" sz="2400" dirty="0"/>
              <a:t>幾個</a:t>
            </a:r>
            <a:r>
              <a:rPr lang="en-US" altLang="zh-TW" sz="2400" dirty="0"/>
              <a:t>TF / IDF</a:t>
            </a:r>
            <a:r>
              <a:rPr lang="zh-TW" altLang="en-US" sz="2400" dirty="0"/>
              <a:t>權重最大的關鍵詞，默認值為</a:t>
            </a:r>
            <a:r>
              <a:rPr lang="en-US" altLang="zh-TW" sz="2400" dirty="0" smtClean="0"/>
              <a:t>20</a:t>
            </a:r>
          </a:p>
          <a:p>
            <a:pPr lvl="2"/>
            <a:r>
              <a:rPr lang="en-US" altLang="zh-TW" sz="2400" dirty="0" err="1" smtClean="0"/>
              <a:t>withWeight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是否</a:t>
            </a:r>
            <a:r>
              <a:rPr lang="zh-TW" altLang="en-US" sz="2400" dirty="0"/>
              <a:t>一併返回關鍵詞權重值，默認值為</a:t>
            </a:r>
            <a:r>
              <a:rPr lang="en-US" altLang="zh-TW" sz="2400" dirty="0" smtClean="0"/>
              <a:t>False</a:t>
            </a:r>
          </a:p>
          <a:p>
            <a:pPr lvl="2"/>
            <a:r>
              <a:rPr lang="en-US" altLang="zh-TW" sz="2400" dirty="0" err="1" smtClean="0"/>
              <a:t>allowPOS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僅</a:t>
            </a:r>
            <a:r>
              <a:rPr lang="zh-TW" altLang="en-US" sz="2400" dirty="0"/>
              <a:t>包括指定詞性的詞，默認值為空，即不篩選</a:t>
            </a:r>
          </a:p>
        </p:txBody>
      </p:sp>
    </p:spTree>
    <p:extLst>
      <p:ext uri="{BB962C8B-B14F-4D97-AF65-F5344CB8AC3E}">
        <p14:creationId xmlns:p14="http://schemas.microsoft.com/office/powerpoint/2010/main" val="31163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Jieba-TextRank</a:t>
            </a:r>
            <a:r>
              <a:rPr lang="zh-TW" altLang="en-US" sz="4400" dirty="0"/>
              <a:t>關鍵詞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載入</a:t>
            </a:r>
            <a:endParaRPr lang="en-US" altLang="zh-TW" sz="3200" dirty="0"/>
          </a:p>
          <a:p>
            <a:pPr lvl="1"/>
            <a:r>
              <a:rPr lang="en-US" altLang="zh-TW" sz="2800" dirty="0"/>
              <a:t>import </a:t>
            </a:r>
            <a:r>
              <a:rPr lang="en-US" altLang="zh-TW" sz="2800" dirty="0" err="1"/>
              <a:t>jieba.analyse</a:t>
            </a:r>
            <a:endParaRPr lang="en-US" altLang="zh-TW" sz="2800" dirty="0"/>
          </a:p>
          <a:p>
            <a:r>
              <a:rPr lang="zh-TW" altLang="en-US" sz="3200" dirty="0" smtClean="0"/>
              <a:t>函式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jieba.analyse.textrank</a:t>
            </a:r>
            <a:r>
              <a:rPr lang="zh-TW" altLang="en-US" dirty="0"/>
              <a:t>（</a:t>
            </a:r>
            <a:r>
              <a:rPr lang="en-US" altLang="zh-TW" dirty="0"/>
              <a:t>sentence, </a:t>
            </a:r>
            <a:r>
              <a:rPr lang="en-US" altLang="zh-TW" dirty="0" err="1"/>
              <a:t>topK</a:t>
            </a:r>
            <a:r>
              <a:rPr lang="en-US" altLang="zh-TW" dirty="0"/>
              <a:t>=20, </a:t>
            </a:r>
            <a:r>
              <a:rPr lang="en-US" altLang="zh-TW" dirty="0" err="1"/>
              <a:t>withWeight</a:t>
            </a:r>
            <a:r>
              <a:rPr lang="en-US" altLang="zh-TW" dirty="0"/>
              <a:t>=False, </a:t>
            </a:r>
            <a:r>
              <a:rPr lang="en-US" altLang="zh-TW" dirty="0" err="1"/>
              <a:t>allowPOS</a:t>
            </a:r>
            <a:r>
              <a:rPr lang="en-US" altLang="zh-TW" dirty="0"/>
              <a:t>=('ns','n','</a:t>
            </a:r>
            <a:r>
              <a:rPr lang="en-US" altLang="zh-TW" dirty="0" err="1"/>
              <a:t>vn</a:t>
            </a:r>
            <a:r>
              <a:rPr lang="en-US" altLang="zh-TW" dirty="0"/>
              <a:t>','v'</a:t>
            </a:r>
            <a:r>
              <a:rPr lang="zh-TW" altLang="en-US" dirty="0" smtClean="0"/>
              <a:t>））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9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Jieba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詞性標註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 smtClean="0"/>
              <a:t>jieba.posseg</a:t>
            </a:r>
            <a:endParaRPr lang="en-US" altLang="zh-TW" dirty="0" smtClean="0"/>
          </a:p>
          <a:p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pseg.cut</a:t>
            </a:r>
            <a:r>
              <a:rPr lang="en-US" altLang="zh-TW" dirty="0" smtClean="0"/>
              <a:t>(</a:t>
            </a:r>
            <a:r>
              <a:rPr lang="en-US" altLang="zh-TW" dirty="0"/>
              <a:t>sentence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回傳一個以</a:t>
            </a:r>
            <a:r>
              <a:rPr lang="en-US" altLang="zh-TW" dirty="0" smtClean="0"/>
              <a:t>(word, flag) </a:t>
            </a:r>
            <a:r>
              <a:rPr lang="zh-TW" altLang="en-US" dirty="0" smtClean="0"/>
              <a:t>二元組為組成的</a:t>
            </a:r>
            <a:r>
              <a:rPr lang="en-US" altLang="zh-TW" dirty="0" smtClean="0"/>
              <a:t>generator</a:t>
            </a:r>
            <a:r>
              <a:rPr lang="zh-TW" altLang="en-US" dirty="0" smtClean="0"/>
              <a:t> ，</a:t>
            </a:r>
            <a:r>
              <a:rPr lang="zh-TW" altLang="en-US" dirty="0"/>
              <a:t>可以使用 </a:t>
            </a:r>
            <a:r>
              <a:rPr lang="en-US" altLang="zh-TW" dirty="0"/>
              <a:t>for</a:t>
            </a:r>
            <a:r>
              <a:rPr lang="zh-TW" altLang="en-US" dirty="0"/>
              <a:t>迴圈來獲得分詞後得到的每一個</a:t>
            </a:r>
            <a:r>
              <a:rPr lang="zh-TW" altLang="en-US" dirty="0" smtClean="0"/>
              <a:t>詞語和詞性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7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中文文本資料前處理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斷詞</a:t>
            </a:r>
            <a:endParaRPr lang="en-US" altLang="zh-TW" sz="3600" dirty="0" smtClean="0"/>
          </a:p>
          <a:p>
            <a:pPr lvl="1"/>
            <a:r>
              <a:rPr lang="en-US" altLang="zh-TW" sz="3200" dirty="0" smtClean="0"/>
              <a:t>N-gram</a:t>
            </a:r>
          </a:p>
          <a:p>
            <a:pPr lvl="1"/>
            <a:r>
              <a:rPr lang="zh-TW" altLang="en-US" sz="3200" dirty="0" smtClean="0"/>
              <a:t>基於詞典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統計模型</a:t>
            </a:r>
            <a:r>
              <a:rPr lang="en-US" altLang="zh-TW" sz="3200" dirty="0" smtClean="0"/>
              <a:t>(HMM)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71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Jieba</a:t>
            </a:r>
            <a:r>
              <a:rPr lang="en-US" altLang="zh-TW" sz="4400" dirty="0" smtClean="0"/>
              <a:t> Tokenize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返回詞語在原文的起</a:t>
            </a:r>
            <a:r>
              <a:rPr lang="zh-TW" altLang="en-US" dirty="0" smtClean="0"/>
              <a:t>止</a:t>
            </a:r>
            <a:r>
              <a:rPr lang="zh-TW" altLang="en-US" dirty="0"/>
              <a:t>和結束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jieba.tokenize</a:t>
            </a:r>
            <a:r>
              <a:rPr lang="en-US" altLang="zh-TW" dirty="0" smtClean="0"/>
              <a:t>(u</a:t>
            </a:r>
            <a:r>
              <a:rPr lang="en-US" altLang="zh-TW" dirty="0"/>
              <a:t>'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')</a:t>
            </a:r>
          </a:p>
          <a:p>
            <a:pPr lvl="1"/>
            <a:r>
              <a:rPr lang="zh-TW" altLang="en-US" dirty="0" smtClean="0"/>
              <a:t>字串前面要加一個</a:t>
            </a:r>
            <a:r>
              <a:rPr lang="en-US" altLang="zh-TW" dirty="0" smtClean="0"/>
              <a:t>u (</a:t>
            </a:r>
            <a:r>
              <a:rPr lang="zh-TW" altLang="en-US" dirty="0" smtClean="0"/>
              <a:t>因為只能用</a:t>
            </a:r>
            <a:r>
              <a:rPr lang="en-US" altLang="zh-TW" dirty="0" err="1" smtClean="0"/>
              <a:t>unicode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開檔</a:t>
            </a:r>
            <a:r>
              <a:rPr lang="zh-TW" altLang="en-US" dirty="0" smtClean="0"/>
              <a:t>編碼一定要是</a:t>
            </a:r>
            <a:r>
              <a:rPr lang="en-US" altLang="zh-TW" dirty="0" smtClean="0"/>
              <a:t>utf-8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5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Jieba</a:t>
            </a:r>
            <a:r>
              <a:rPr lang="en-US" altLang="zh-TW" sz="4400" dirty="0" smtClean="0"/>
              <a:t> Tokenize</a:t>
            </a:r>
            <a:r>
              <a:rPr lang="zh-TW" altLang="en-US" sz="4400" dirty="0" smtClean="0"/>
              <a:t> 搜尋引擎模式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返回搜尋引擎模式詞語</a:t>
            </a:r>
            <a:r>
              <a:rPr lang="zh-TW" altLang="en-US" dirty="0"/>
              <a:t>在原文的起止和結束位置</a:t>
            </a:r>
            <a:endParaRPr lang="en-US" altLang="zh-TW" dirty="0"/>
          </a:p>
          <a:p>
            <a:r>
              <a:rPr lang="zh-TW" altLang="en-US" dirty="0"/>
              <a:t>函式</a:t>
            </a:r>
            <a:endParaRPr lang="en-US" altLang="zh-TW" dirty="0"/>
          </a:p>
          <a:p>
            <a:pPr lvl="1"/>
            <a:r>
              <a:rPr lang="en-US" altLang="zh-TW" dirty="0" err="1"/>
              <a:t>jieba.tokenize</a:t>
            </a:r>
            <a:r>
              <a:rPr lang="en-US" altLang="zh-TW" dirty="0"/>
              <a:t>(u'</a:t>
            </a:r>
            <a:r>
              <a:rPr lang="zh-TW" altLang="en-US" dirty="0" smtClean="0"/>
              <a:t>字串</a:t>
            </a:r>
            <a:r>
              <a:rPr lang="en-US" altLang="zh-TW" dirty="0"/>
              <a:t>'</a:t>
            </a:r>
            <a:r>
              <a:rPr lang="en-US" altLang="zh-TW" dirty="0" smtClean="0"/>
              <a:t>, </a:t>
            </a:r>
            <a:r>
              <a:rPr lang="en-US" altLang="zh-TW" dirty="0"/>
              <a:t>mode='search')</a:t>
            </a:r>
          </a:p>
          <a:p>
            <a:pPr lvl="1"/>
            <a:r>
              <a:rPr lang="zh-TW" altLang="en-US" dirty="0"/>
              <a:t>字串前面要加一個</a:t>
            </a:r>
            <a:r>
              <a:rPr lang="en-US" altLang="zh-TW" dirty="0"/>
              <a:t>u (</a:t>
            </a:r>
            <a:r>
              <a:rPr lang="zh-TW" altLang="en-US" dirty="0"/>
              <a:t>因為只能用</a:t>
            </a:r>
            <a:r>
              <a:rPr lang="en-US" altLang="zh-TW" dirty="0" err="1"/>
              <a:t>unicode</a:t>
            </a:r>
            <a:r>
              <a:rPr lang="zh-TW" altLang="en-US" dirty="0"/>
              <a:t>模式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開檔編碼一定要是</a:t>
            </a:r>
            <a:r>
              <a:rPr lang="en-US" altLang="zh-TW" dirty="0"/>
              <a:t>utf-8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8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CKIP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Tagger</a:t>
            </a:r>
            <a:r>
              <a:rPr lang="zh-TW" altLang="en-US" sz="4400" dirty="0" smtClean="0"/>
              <a:t>套件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由</a:t>
            </a:r>
            <a:r>
              <a:rPr lang="zh-TW" altLang="en-US" sz="3200" dirty="0"/>
              <a:t>台灣中研院資訊所、語言所於民國 </a:t>
            </a:r>
            <a:r>
              <a:rPr lang="en-US" altLang="zh-TW" sz="3200" dirty="0"/>
              <a:t>75 </a:t>
            </a:r>
            <a:r>
              <a:rPr lang="zh-TW" altLang="en-US" sz="3200" dirty="0"/>
              <a:t>年成立的中文語言言小組所</a:t>
            </a:r>
            <a:r>
              <a:rPr lang="zh-TW" altLang="en-US" sz="3200" dirty="0" smtClean="0"/>
              <a:t>開發。</a:t>
            </a:r>
            <a:endParaRPr lang="en-US" altLang="zh-TW" sz="3200" dirty="0" smtClean="0"/>
          </a:p>
          <a:p>
            <a:r>
              <a:rPr lang="zh-TW" altLang="en-US" sz="3200" dirty="0"/>
              <a:t>此套件</a:t>
            </a:r>
            <a:r>
              <a:rPr lang="zh-TW" altLang="en-US" sz="3200" dirty="0" smtClean="0"/>
              <a:t>為</a:t>
            </a:r>
            <a:r>
              <a:rPr lang="zh-TW" altLang="en-US" sz="3200" dirty="0"/>
              <a:t>一具有新詞辨識能力並附加詞類標記的選擇性功能之中文分詞系統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r>
              <a:rPr lang="zh-TW" altLang="en-US" sz="3200" dirty="0"/>
              <a:t>分詞依據為此一詞彙庫及定量詞、重疊詞等構詞規律及線上辨識的新詞，並解決分詞歧義問題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r>
              <a:rPr lang="zh-TW" altLang="en-US" sz="3200" dirty="0"/>
              <a:t>含有詞類標記，可附加文本中切分詞的詞類解決詞類歧義並猜測新詞之詞類。</a:t>
            </a:r>
          </a:p>
        </p:txBody>
      </p:sp>
    </p:spTree>
    <p:extLst>
      <p:ext uri="{BB962C8B-B14F-4D97-AF65-F5344CB8AC3E}">
        <p14:creationId xmlns:p14="http://schemas.microsoft.com/office/powerpoint/2010/main" val="428292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CKIP </a:t>
            </a:r>
            <a:r>
              <a:rPr lang="en-US" altLang="zh-TW" sz="4400" dirty="0"/>
              <a:t>Tagger</a:t>
            </a:r>
            <a:r>
              <a:rPr lang="zh-TW" altLang="en-US" sz="4400" dirty="0" smtClean="0"/>
              <a:t>套件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載入模組</a:t>
            </a:r>
            <a:endParaRPr lang="en-US" altLang="zh-TW" dirty="0" smtClean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ckiptagger</a:t>
            </a:r>
            <a:r>
              <a:rPr lang="en-US" altLang="zh-TW" dirty="0"/>
              <a:t> import </a:t>
            </a:r>
            <a:r>
              <a:rPr lang="en-US" altLang="zh-TW" dirty="0" err="1"/>
              <a:t>data_utils</a:t>
            </a:r>
            <a:r>
              <a:rPr lang="en-US" altLang="zh-TW" dirty="0"/>
              <a:t>, </a:t>
            </a:r>
            <a:r>
              <a:rPr lang="en-US" altLang="zh-TW" dirty="0" err="1"/>
              <a:t>construct_dictionary</a:t>
            </a:r>
            <a:r>
              <a:rPr lang="en-US" altLang="zh-TW" dirty="0"/>
              <a:t>, WS, POS, </a:t>
            </a:r>
            <a:r>
              <a:rPr lang="en-US" altLang="zh-TW" dirty="0" smtClean="0"/>
              <a:t>NER</a:t>
            </a:r>
          </a:p>
          <a:p>
            <a:r>
              <a:rPr lang="zh-TW" altLang="en-US" dirty="0" smtClean="0"/>
              <a:t>載入模型</a:t>
            </a:r>
            <a:endParaRPr lang="en-US" altLang="zh-TW" dirty="0" smtClean="0"/>
          </a:p>
          <a:p>
            <a:pPr lvl="1"/>
            <a:r>
              <a:rPr lang="en-US" altLang="zh-TW" dirty="0" err="1"/>
              <a:t>ws</a:t>
            </a:r>
            <a:r>
              <a:rPr lang="en-US" altLang="zh-TW" dirty="0"/>
              <a:t> = WS("./data")</a:t>
            </a:r>
          </a:p>
          <a:p>
            <a:pPr lvl="1"/>
            <a:r>
              <a:rPr lang="en-US" altLang="zh-TW" dirty="0" err="1"/>
              <a:t>pos</a:t>
            </a:r>
            <a:r>
              <a:rPr lang="en-US" altLang="zh-TW" dirty="0"/>
              <a:t> = POS("./data")</a:t>
            </a:r>
          </a:p>
          <a:p>
            <a:pPr lvl="1"/>
            <a:r>
              <a:rPr lang="en-US" altLang="zh-TW" dirty="0" err="1"/>
              <a:t>ner</a:t>
            </a:r>
            <a:r>
              <a:rPr lang="en-US" altLang="zh-TW" dirty="0"/>
              <a:t> = NER("./data")</a:t>
            </a:r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94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CKIP </a:t>
            </a:r>
            <a:r>
              <a:rPr lang="en-US" altLang="zh-TW" sz="4400" dirty="0"/>
              <a:t>Tagger</a:t>
            </a:r>
            <a:r>
              <a:rPr lang="zh-TW" altLang="en-US" sz="4400" dirty="0" smtClean="0"/>
              <a:t>套件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ws_results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ws</a:t>
            </a:r>
            <a:r>
              <a:rPr lang="en-US" altLang="zh-TW" dirty="0"/>
              <a:t>([text])</a:t>
            </a:r>
          </a:p>
          <a:p>
            <a:r>
              <a:rPr lang="zh-TW" altLang="en-US" dirty="0" smtClean="0"/>
              <a:t>詞性標註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pos_results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pos</a:t>
            </a:r>
            <a:r>
              <a:rPr lang="en-US" altLang="zh-TW" dirty="0"/>
              <a:t>(</a:t>
            </a:r>
            <a:r>
              <a:rPr lang="en-US" altLang="zh-TW" dirty="0" err="1"/>
              <a:t>ws_results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命名實體識別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ner_results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ner</a:t>
            </a:r>
            <a:r>
              <a:rPr lang="en-US" altLang="zh-TW" dirty="0"/>
              <a:t>(</a:t>
            </a:r>
            <a:r>
              <a:rPr lang="en-US" altLang="zh-TW" dirty="0" err="1"/>
              <a:t>ws_results</a:t>
            </a:r>
            <a:r>
              <a:rPr lang="en-US" altLang="zh-TW" dirty="0"/>
              <a:t>, </a:t>
            </a:r>
            <a:r>
              <a:rPr lang="en-US" altLang="zh-TW" dirty="0" err="1"/>
              <a:t>pos_results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4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讀取給定文件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建立一個中文文本關鍵詞抽取器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建立一個中文</a:t>
            </a:r>
            <a:r>
              <a:rPr lang="zh-TW" altLang="en-US" sz="2800" dirty="0" smtClean="0"/>
              <a:t>文本詞性標註器</a:t>
            </a:r>
            <a:endParaRPr lang="en-US" altLang="zh-TW" sz="2800" dirty="0"/>
          </a:p>
          <a:p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84055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github.com/fxsjy/jieba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jieba</a:t>
            </a:r>
            <a:r>
              <a:rPr lang="zh-TW" altLang="en-US" dirty="0" smtClean="0"/>
              <a:t>官方文件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ckip.iis.sinica.edu.tw/project/ws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ckip</a:t>
            </a:r>
            <a:r>
              <a:rPr lang="en-US" altLang="zh-TW" dirty="0" smtClean="0"/>
              <a:t> lab</a:t>
            </a:r>
            <a:r>
              <a:rPr lang="zh-TW" altLang="en-US" smtClean="0"/>
              <a:t>中文詞知識庫小組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65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中文斷詞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常遇到的難題</a:t>
            </a:r>
            <a:endParaRPr lang="en-US" altLang="zh-TW" sz="3200" dirty="0" smtClean="0"/>
          </a:p>
          <a:p>
            <a:pPr lvl="1"/>
            <a:r>
              <a:rPr lang="zh-TW" altLang="en-US" sz="2800" dirty="0"/>
              <a:t>歧異</a:t>
            </a:r>
            <a:r>
              <a:rPr lang="zh-TW" altLang="en-US" sz="2800" dirty="0" smtClean="0"/>
              <a:t>詞</a:t>
            </a:r>
            <a:endParaRPr lang="en-US" altLang="zh-TW" sz="2800" dirty="0" smtClean="0"/>
          </a:p>
          <a:p>
            <a:pPr lvl="2"/>
            <a:r>
              <a:rPr lang="zh-TW" altLang="en-US" sz="2400" dirty="0"/>
              <a:t>「我們 </a:t>
            </a:r>
            <a:r>
              <a:rPr lang="en-US" altLang="zh-TW" sz="2400" dirty="0"/>
              <a:t>/ </a:t>
            </a:r>
            <a:r>
              <a:rPr lang="zh-TW" altLang="en-US" sz="2400" dirty="0"/>
              <a:t>在野 </a:t>
            </a:r>
            <a:r>
              <a:rPr lang="en-US" altLang="zh-TW" sz="2400" dirty="0"/>
              <a:t>/ </a:t>
            </a:r>
            <a:r>
              <a:rPr lang="zh-TW" altLang="en-US" sz="2400" dirty="0"/>
              <a:t>生動 </a:t>
            </a:r>
            <a:r>
              <a:rPr lang="en-US" altLang="zh-TW" sz="2400" dirty="0"/>
              <a:t>/ </a:t>
            </a:r>
            <a:r>
              <a:rPr lang="zh-TW" altLang="en-US" sz="2400" dirty="0"/>
              <a:t>物 </a:t>
            </a:r>
            <a:r>
              <a:rPr lang="en-US" altLang="zh-TW" sz="2400" dirty="0"/>
              <a:t>/ </a:t>
            </a:r>
            <a:r>
              <a:rPr lang="zh-TW" altLang="en-US" sz="2400" dirty="0"/>
              <a:t>園 </a:t>
            </a:r>
            <a:r>
              <a:rPr lang="en-US" altLang="zh-TW" sz="2400" dirty="0"/>
              <a:t>/ </a:t>
            </a:r>
            <a:r>
              <a:rPr lang="zh-TW" altLang="en-US" sz="2400" dirty="0"/>
              <a:t>玩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pPr lvl="2"/>
            <a:r>
              <a:rPr lang="zh-TW" altLang="en-US" sz="2400" dirty="0"/>
              <a:t>「我們 </a:t>
            </a:r>
            <a:r>
              <a:rPr lang="en-US" altLang="zh-TW" sz="2400" dirty="0"/>
              <a:t>/ </a:t>
            </a:r>
            <a:r>
              <a:rPr lang="zh-TW" altLang="en-US" sz="2400" dirty="0"/>
              <a:t>在 </a:t>
            </a:r>
            <a:r>
              <a:rPr lang="en-US" altLang="zh-TW" sz="2400" dirty="0"/>
              <a:t>/ </a:t>
            </a:r>
            <a:r>
              <a:rPr lang="zh-TW" altLang="en-US" sz="2400" dirty="0"/>
              <a:t>野生 </a:t>
            </a:r>
            <a:r>
              <a:rPr lang="en-US" altLang="zh-TW" sz="2400" dirty="0"/>
              <a:t>/ </a:t>
            </a:r>
            <a:r>
              <a:rPr lang="zh-TW" altLang="en-US" sz="2400" dirty="0"/>
              <a:t>動物園 </a:t>
            </a:r>
            <a:r>
              <a:rPr lang="en-US" altLang="zh-TW" sz="2400" dirty="0"/>
              <a:t>/ </a:t>
            </a:r>
            <a:r>
              <a:rPr lang="zh-TW" altLang="en-US" sz="2400" dirty="0"/>
              <a:t>玩」</a:t>
            </a:r>
            <a:endParaRPr lang="en-US" altLang="zh-TW" sz="2400" dirty="0" smtClean="0"/>
          </a:p>
          <a:p>
            <a:pPr lvl="1"/>
            <a:r>
              <a:rPr lang="zh-TW" altLang="en-US" sz="2800" dirty="0" smtClean="0"/>
              <a:t>新</a:t>
            </a:r>
            <a:r>
              <a:rPr lang="zh-TW" altLang="en-US" sz="2800" dirty="0"/>
              <a:t>詞</a:t>
            </a:r>
            <a:r>
              <a:rPr lang="zh-TW" altLang="en-US" sz="2800" dirty="0" smtClean="0"/>
              <a:t>識別</a:t>
            </a:r>
            <a:endParaRPr lang="en-US" altLang="zh-TW" sz="2800" dirty="0" smtClean="0"/>
          </a:p>
          <a:p>
            <a:pPr lvl="2"/>
            <a:r>
              <a:rPr lang="zh-TW" altLang="en-US" sz="2400" dirty="0"/>
              <a:t>特有</a:t>
            </a:r>
            <a:r>
              <a:rPr lang="zh-TW" altLang="en-US" sz="2400" dirty="0" smtClean="0"/>
              <a:t>名詞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ptt</a:t>
            </a:r>
            <a:r>
              <a:rPr lang="zh-TW" altLang="en-US" sz="2400" dirty="0"/>
              <a:t>梗、溫拿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zh-TW" altLang="en-US" sz="2400" dirty="0" smtClean="0"/>
              <a:t>人名地名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59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中文斷詞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199"/>
            <a:ext cx="9785349" cy="5188527"/>
          </a:xfrm>
        </p:spPr>
        <p:txBody>
          <a:bodyPr/>
          <a:lstStyle/>
          <a:p>
            <a:r>
              <a:rPr lang="zh-TW" altLang="en-US" dirty="0" smtClean="0"/>
              <a:t>正</a:t>
            </a:r>
            <a:r>
              <a:rPr lang="zh-TW" altLang="en-US" dirty="0"/>
              <a:t>向最大批配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會有一個詞典，將句子在詞典中由</a:t>
            </a:r>
            <a:r>
              <a:rPr lang="zh-TW" altLang="en-US" dirty="0">
                <a:solidFill>
                  <a:srgbClr val="C00000"/>
                </a:solidFill>
              </a:rPr>
              <a:t>前向後</a:t>
            </a:r>
            <a:r>
              <a:rPr lang="zh-TW" altLang="en-US" dirty="0" smtClean="0"/>
              <a:t>比對</a:t>
            </a:r>
            <a:r>
              <a:rPr lang="zh-TW" altLang="en-US" dirty="0"/>
              <a:t>，</a:t>
            </a:r>
            <a:r>
              <a:rPr lang="zh-TW" altLang="en-US" dirty="0" smtClean="0"/>
              <a:t>一一</a:t>
            </a:r>
            <a:r>
              <a:rPr lang="zh-TW" altLang="en-US" dirty="0"/>
              <a:t>比對最長詞的匹配結果</a:t>
            </a:r>
            <a:endParaRPr lang="en-US" altLang="zh-TW" dirty="0" smtClean="0"/>
          </a:p>
          <a:p>
            <a:pPr lvl="1"/>
            <a:r>
              <a:rPr lang="zh-TW" altLang="en-US" dirty="0"/>
              <a:t>「我們 </a:t>
            </a:r>
            <a:r>
              <a:rPr lang="en-US" altLang="zh-TW" dirty="0"/>
              <a:t>/ </a:t>
            </a:r>
            <a:r>
              <a:rPr lang="zh-TW" altLang="en-US" dirty="0"/>
              <a:t>在野 </a:t>
            </a:r>
            <a:r>
              <a:rPr lang="en-US" altLang="zh-TW" dirty="0"/>
              <a:t>/ </a:t>
            </a:r>
            <a:r>
              <a:rPr lang="zh-TW" altLang="en-US" dirty="0"/>
              <a:t>生動 </a:t>
            </a:r>
            <a:r>
              <a:rPr lang="en-US" altLang="zh-TW" dirty="0"/>
              <a:t>/ </a:t>
            </a:r>
            <a:r>
              <a:rPr lang="zh-TW" altLang="en-US" dirty="0"/>
              <a:t>物 </a:t>
            </a:r>
            <a:r>
              <a:rPr lang="en-US" altLang="zh-TW" dirty="0"/>
              <a:t>/ </a:t>
            </a:r>
            <a:r>
              <a:rPr lang="zh-TW" altLang="en-US" dirty="0"/>
              <a:t>園 </a:t>
            </a:r>
            <a:r>
              <a:rPr lang="en-US" altLang="zh-TW" dirty="0"/>
              <a:t>/ </a:t>
            </a:r>
            <a:r>
              <a:rPr lang="zh-TW" altLang="en-US" dirty="0"/>
              <a:t>玩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逆向</a:t>
            </a:r>
            <a:r>
              <a:rPr lang="zh-TW" altLang="en-US" dirty="0"/>
              <a:t>最大批配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會有一個</a:t>
            </a:r>
            <a:r>
              <a:rPr lang="zh-TW" altLang="en-US" dirty="0" smtClean="0"/>
              <a:t>詞典</a:t>
            </a:r>
            <a:r>
              <a:rPr lang="zh-TW" altLang="en-US" dirty="0"/>
              <a:t>，</a:t>
            </a:r>
            <a:r>
              <a:rPr lang="zh-TW" altLang="en-US" dirty="0" smtClean="0"/>
              <a:t>將</a:t>
            </a:r>
            <a:r>
              <a:rPr lang="zh-TW" altLang="en-US" dirty="0"/>
              <a:t>句子在詞典中由</a:t>
            </a:r>
            <a:r>
              <a:rPr lang="zh-TW" altLang="en-US" dirty="0">
                <a:solidFill>
                  <a:srgbClr val="C00000"/>
                </a:solidFill>
              </a:rPr>
              <a:t>後向前</a:t>
            </a:r>
            <a:r>
              <a:rPr lang="zh-TW" altLang="en-US" dirty="0"/>
              <a:t>比對，一一比對最長詞的匹配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lvl="1"/>
            <a:r>
              <a:rPr lang="zh-TW" altLang="en-US" dirty="0"/>
              <a:t>「我們 </a:t>
            </a:r>
            <a:r>
              <a:rPr lang="en-US" altLang="zh-TW" dirty="0"/>
              <a:t>/ </a:t>
            </a:r>
            <a:r>
              <a:rPr lang="zh-TW" altLang="en-US" dirty="0"/>
              <a:t>在 </a:t>
            </a:r>
            <a:r>
              <a:rPr lang="en-US" altLang="zh-TW" dirty="0"/>
              <a:t>/ </a:t>
            </a:r>
            <a:r>
              <a:rPr lang="zh-TW" altLang="en-US" dirty="0"/>
              <a:t>野生 </a:t>
            </a:r>
            <a:r>
              <a:rPr lang="en-US" altLang="zh-TW" dirty="0"/>
              <a:t>/ </a:t>
            </a:r>
            <a:r>
              <a:rPr lang="zh-TW" altLang="en-US" dirty="0"/>
              <a:t>動物園 </a:t>
            </a:r>
            <a:r>
              <a:rPr lang="en-US" altLang="zh-TW" dirty="0"/>
              <a:t>/ </a:t>
            </a:r>
            <a:r>
              <a:rPr lang="zh-TW" altLang="en-US" dirty="0"/>
              <a:t>玩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正反都做完之後取最長詞</a:t>
            </a:r>
            <a:endParaRPr lang="en-US" altLang="zh-TW" dirty="0" smtClean="0"/>
          </a:p>
          <a:p>
            <a:pPr lvl="1"/>
            <a:r>
              <a:rPr lang="zh-TW" altLang="en-US" dirty="0"/>
              <a:t>「我們 </a:t>
            </a:r>
            <a:r>
              <a:rPr lang="en-US" altLang="zh-TW" dirty="0"/>
              <a:t>/ </a:t>
            </a:r>
            <a:r>
              <a:rPr lang="zh-TW" altLang="en-US" dirty="0"/>
              <a:t>在 </a:t>
            </a:r>
            <a:r>
              <a:rPr lang="en-US" altLang="zh-TW" dirty="0"/>
              <a:t>/ </a:t>
            </a:r>
            <a:r>
              <a:rPr lang="zh-TW" altLang="en-US" dirty="0"/>
              <a:t>野生 </a:t>
            </a:r>
            <a:r>
              <a:rPr lang="en-US" altLang="zh-TW" dirty="0"/>
              <a:t>/ </a:t>
            </a:r>
            <a:r>
              <a:rPr lang="zh-TW" altLang="en-US" dirty="0"/>
              <a:t>動物園 </a:t>
            </a:r>
            <a:r>
              <a:rPr lang="en-US" altLang="zh-TW" dirty="0"/>
              <a:t>/ </a:t>
            </a:r>
            <a:r>
              <a:rPr lang="zh-TW" altLang="en-US" dirty="0"/>
              <a:t>玩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/>
              <a:t>「我們 </a:t>
            </a:r>
            <a:r>
              <a:rPr lang="en-US" altLang="zh-TW" dirty="0"/>
              <a:t>/ </a:t>
            </a:r>
            <a:r>
              <a:rPr lang="zh-TW" altLang="en-US" dirty="0" smtClean="0"/>
              <a:t>在野 </a:t>
            </a:r>
            <a:r>
              <a:rPr lang="en-US" altLang="zh-TW" dirty="0" smtClean="0"/>
              <a:t>/ </a:t>
            </a:r>
            <a:r>
              <a:rPr lang="zh-TW" altLang="en-US" dirty="0" smtClean="0"/>
              <a:t>生 </a:t>
            </a:r>
            <a:r>
              <a:rPr lang="en-US" altLang="zh-TW" dirty="0"/>
              <a:t>/ </a:t>
            </a:r>
            <a:r>
              <a:rPr lang="zh-TW" altLang="en-US" dirty="0"/>
              <a:t>動物園 </a:t>
            </a:r>
            <a:r>
              <a:rPr lang="en-US" altLang="zh-TW" dirty="0"/>
              <a:t>/ </a:t>
            </a:r>
            <a:r>
              <a:rPr lang="zh-TW" altLang="en-US" dirty="0"/>
              <a:t>玩」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876800" y="4451929"/>
            <a:ext cx="1099127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470728" y="4451929"/>
            <a:ext cx="798946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389746" y="2747819"/>
            <a:ext cx="798946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71637" y="4451929"/>
            <a:ext cx="798946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082144" y="4451929"/>
            <a:ext cx="503383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366657" y="4460009"/>
            <a:ext cx="498763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2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中文斷詞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基於詞典的斷詞方式</a:t>
            </a:r>
            <a:r>
              <a:rPr lang="zh-TW" altLang="en-US" sz="3200" dirty="0"/>
              <a:t>，</a:t>
            </a:r>
            <a:r>
              <a:rPr lang="zh-TW" altLang="en-US" sz="3200" dirty="0" smtClean="0"/>
              <a:t>只要</a:t>
            </a:r>
            <a:r>
              <a:rPr lang="zh-TW" altLang="en-US" sz="3200" dirty="0"/>
              <a:t>詞典中沒有收錄句子中的詞，那可能效果會非常差</a:t>
            </a:r>
            <a:endParaRPr lang="en-US" altLang="zh-TW" sz="3200" dirty="0" smtClean="0"/>
          </a:p>
          <a:p>
            <a:r>
              <a:rPr lang="zh-TW" altLang="en-US" sz="3200" dirty="0" smtClean="0"/>
              <a:t>大部份</a:t>
            </a:r>
            <a:r>
              <a:rPr lang="zh-TW" altLang="en-US" sz="3200" dirty="0"/>
              <a:t>比較好的斷詞系統都是使用</a:t>
            </a:r>
            <a:r>
              <a:rPr lang="zh-TW" altLang="en-US" sz="3200" dirty="0">
                <a:solidFill>
                  <a:srgbClr val="C00000"/>
                </a:solidFill>
              </a:rPr>
              <a:t>全切分方法</a:t>
            </a:r>
            <a:r>
              <a:rPr lang="zh-TW" altLang="en-US" sz="3200" dirty="0"/>
              <a:t>，切分出與詞庫匹配的所有可能，然後再運用統計模型決定最好的切分結果</a:t>
            </a:r>
          </a:p>
        </p:txBody>
      </p:sp>
    </p:spTree>
    <p:extLst>
      <p:ext uri="{BB962C8B-B14F-4D97-AF65-F5344CB8AC3E}">
        <p14:creationId xmlns:p14="http://schemas.microsoft.com/office/powerpoint/2010/main" val="18986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中文停用詞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在資訊檢索中</a:t>
            </a:r>
            <a:r>
              <a:rPr lang="zh-TW" altLang="en-US" dirty="0"/>
              <a:t>，</a:t>
            </a:r>
            <a:r>
              <a:rPr lang="zh-TW" altLang="en-US" dirty="0" smtClean="0"/>
              <a:t>停</a:t>
            </a:r>
            <a:r>
              <a:rPr lang="zh-TW" altLang="en-US" dirty="0"/>
              <a:t>用詞是從計算的角度來討論，會造成計算上的負擔或是降低搜尋準確度的詞，都可以當作停用詞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在中文裡「停用詞」跟代名詞、助動詞、介系詞、連接詞等和文法、句法有關的「功能詞」相似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是否去除停用詞要取決於處理文本的目的或應用</a:t>
            </a:r>
            <a:endParaRPr lang="en-US" altLang="zh-TW" dirty="0" smtClean="0"/>
          </a:p>
          <a:p>
            <a:r>
              <a:rPr lang="zh-TW" altLang="en-US" dirty="0" smtClean="0"/>
              <a:t>一般來說在</a:t>
            </a:r>
            <a:r>
              <a:rPr lang="zh-TW" altLang="en-US" dirty="0" smtClean="0"/>
              <a:t>中文的自然語言處理</a:t>
            </a:r>
            <a:r>
              <a:rPr lang="zh-TW" altLang="en-US" dirty="0" smtClean="0"/>
              <a:t>不一定需要</a:t>
            </a:r>
            <a:r>
              <a:rPr lang="zh-TW" altLang="en-US" dirty="0" smtClean="0"/>
              <a:t>去除停用詞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2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Jieba</a:t>
            </a:r>
            <a:r>
              <a:rPr lang="zh-TW" altLang="en-US" sz="4400" dirty="0" smtClean="0"/>
              <a:t>斷詞套件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Jieba</a:t>
            </a:r>
            <a:r>
              <a:rPr lang="zh-TW" altLang="en-US" dirty="0" smtClean="0"/>
              <a:t>其實是簡體中文版本的中文斷詞系統</a:t>
            </a:r>
            <a:endParaRPr lang="en-US" altLang="zh-TW" dirty="0" smtClean="0"/>
          </a:p>
          <a:p>
            <a:r>
              <a:rPr lang="zh-TW" altLang="en-US" dirty="0" smtClean="0"/>
              <a:t>演算法</a:t>
            </a:r>
            <a:r>
              <a:rPr lang="zh-TW" altLang="en-US" dirty="0"/>
              <a:t>大概可</a:t>
            </a:r>
            <a:r>
              <a:rPr lang="zh-TW" altLang="en-US" dirty="0" smtClean="0"/>
              <a:t>分成三個部份</a:t>
            </a:r>
            <a:endParaRPr lang="en-US" altLang="zh-TW" dirty="0" smtClean="0"/>
          </a:p>
          <a:p>
            <a:pPr lvl="1"/>
            <a:r>
              <a:rPr lang="zh-TW" altLang="en-US" dirty="0"/>
              <a:t>第一個部分是建立 </a:t>
            </a:r>
            <a:r>
              <a:rPr lang="en-US" altLang="zh-TW" dirty="0" err="1"/>
              <a:t>Trie</a:t>
            </a:r>
            <a:r>
              <a:rPr lang="en-US" altLang="zh-TW" dirty="0"/>
              <a:t> DAG </a:t>
            </a:r>
            <a:r>
              <a:rPr lang="zh-TW" altLang="en-US" dirty="0"/>
              <a:t>資料結構，快速算出全切分法所有合法的切分</a:t>
            </a:r>
            <a:r>
              <a:rPr lang="zh-TW" altLang="en-US" dirty="0" smtClean="0"/>
              <a:t>組合。</a:t>
            </a:r>
            <a:endParaRPr lang="en-US" altLang="zh-TW" dirty="0" smtClean="0"/>
          </a:p>
          <a:p>
            <a:pPr lvl="1"/>
            <a:r>
              <a:rPr lang="zh-TW" altLang="en-US" dirty="0"/>
              <a:t>採用了動態規劃查找最大概率路徑</a:t>
            </a:r>
            <a:r>
              <a:rPr lang="en-US" altLang="zh-TW" dirty="0"/>
              <a:t>, </a:t>
            </a:r>
            <a:r>
              <a:rPr lang="zh-TW" altLang="en-US" dirty="0"/>
              <a:t>找出基於詞頻的最大切分</a:t>
            </a:r>
            <a:r>
              <a:rPr lang="zh-TW" altLang="en-US" dirty="0" smtClean="0"/>
              <a:t>組合。</a:t>
            </a:r>
            <a:endParaRPr lang="en-US" altLang="zh-TW" dirty="0" smtClean="0"/>
          </a:p>
          <a:p>
            <a:pPr lvl="1"/>
            <a:r>
              <a:rPr lang="zh-TW" altLang="en-US" dirty="0"/>
              <a:t>最後一步再使用 </a:t>
            </a:r>
            <a:r>
              <a:rPr lang="en-US" altLang="zh-TW" dirty="0"/>
              <a:t>HMM </a:t>
            </a:r>
            <a:r>
              <a:rPr lang="zh-TW" altLang="en-US" dirty="0"/>
              <a:t>模型計算來辨識新詞。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Jieba</a:t>
            </a:r>
            <a:r>
              <a:rPr lang="zh-TW" altLang="en-US" sz="4400" dirty="0"/>
              <a:t>斷詞套件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全模式 ：把句子中所有的可以成詞的詞語都掃描</a:t>
            </a:r>
            <a:r>
              <a:rPr lang="zh-TW" altLang="en-US" dirty="0" smtClean="0"/>
              <a:t>出來</a:t>
            </a:r>
            <a:endParaRPr lang="en-US" altLang="zh-TW" dirty="0" smtClean="0"/>
          </a:p>
          <a:p>
            <a:r>
              <a:rPr lang="zh-TW" altLang="en-US" dirty="0"/>
              <a:t>精確模式 ：將句子最精確地切開，適合文本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/>
              <a:t>搜索引擎模式 ：在精確模式的基礎上，對長詞再次切分，適合用於搜索引擎</a:t>
            </a:r>
            <a:r>
              <a:rPr lang="zh-TW" altLang="en-US" dirty="0" smtClean="0"/>
              <a:t>分詞</a:t>
            </a:r>
            <a:endParaRPr lang="en-US" altLang="zh-TW" dirty="0" smtClean="0"/>
          </a:p>
          <a:p>
            <a:r>
              <a:rPr lang="en-US" altLang="zh-TW" dirty="0"/>
              <a:t>paddle</a:t>
            </a:r>
            <a:r>
              <a:rPr lang="zh-TW" altLang="en-US" dirty="0" smtClean="0"/>
              <a:t>模式  </a:t>
            </a:r>
            <a:r>
              <a:rPr lang="en-US" altLang="zh-TW" dirty="0" smtClean="0"/>
              <a:t>:</a:t>
            </a:r>
            <a:r>
              <a:rPr lang="zh-TW" altLang="en-US" dirty="0"/>
              <a:t>利用</a:t>
            </a:r>
            <a:r>
              <a:rPr lang="en-US" altLang="zh-TW" dirty="0" err="1"/>
              <a:t>PaddlePaddle</a:t>
            </a:r>
            <a:r>
              <a:rPr lang="zh-TW" altLang="en-US" dirty="0"/>
              <a:t>深度學習框架，訓練序列標註（雙向</a:t>
            </a:r>
            <a:r>
              <a:rPr lang="en-US" altLang="zh-TW" dirty="0"/>
              <a:t>GRU</a:t>
            </a:r>
            <a:r>
              <a:rPr lang="zh-TW" altLang="en-US" dirty="0"/>
              <a:t>）網絡模型實現分詞。</a:t>
            </a:r>
            <a:r>
              <a:rPr lang="zh-TW" altLang="en-US" dirty="0" smtClean="0"/>
              <a:t>同時提供詞性</a:t>
            </a:r>
            <a:r>
              <a:rPr lang="zh-TW" altLang="en-US" dirty="0"/>
              <a:t>標</a:t>
            </a:r>
            <a:r>
              <a:rPr lang="zh-TW" altLang="en-US" dirty="0" smtClean="0"/>
              <a:t>註功能。</a:t>
            </a:r>
            <a:r>
              <a:rPr lang="zh-TW" altLang="en-US" dirty="0"/>
              <a:t>目前</a:t>
            </a:r>
            <a:r>
              <a:rPr lang="en-US" altLang="zh-TW" dirty="0"/>
              <a:t>paddle</a:t>
            </a:r>
            <a:r>
              <a:rPr lang="zh-TW" altLang="en-US" dirty="0"/>
              <a:t>模式支持</a:t>
            </a:r>
            <a:r>
              <a:rPr lang="en-US" altLang="zh-TW" dirty="0" err="1"/>
              <a:t>jieba</a:t>
            </a:r>
            <a:r>
              <a:rPr lang="en-US" altLang="zh-TW" dirty="0"/>
              <a:t> v0.40</a:t>
            </a:r>
            <a:r>
              <a:rPr lang="zh-TW" altLang="en-US" dirty="0"/>
              <a:t>及以上版本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2" y="4916115"/>
            <a:ext cx="6423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 </a:t>
            </a:r>
            <a:r>
              <a:rPr lang="zh-TW" altLang="en-US" sz="2400" dirty="0" smtClean="0"/>
              <a:t>安裝套件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/>
              <a:t>pip </a:t>
            </a:r>
            <a:r>
              <a:rPr lang="en-US" altLang="zh-TW" sz="2400" dirty="0"/>
              <a:t>install </a:t>
            </a:r>
            <a:r>
              <a:rPr lang="en-US" altLang="zh-TW" sz="2400" dirty="0" err="1"/>
              <a:t>jieba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52800" y="5322915"/>
            <a:ext cx="9707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paddle</a:t>
            </a:r>
            <a:r>
              <a:rPr lang="zh-TW" altLang="en-US" sz="2400" dirty="0" smtClean="0"/>
              <a:t>模式需安裝</a:t>
            </a:r>
            <a:endParaRPr lang="en-US" altLang="zh-TW" sz="2400" dirty="0" smtClean="0"/>
          </a:p>
          <a:p>
            <a:r>
              <a:rPr lang="en-US" altLang="zh-TW" sz="2400" dirty="0" smtClean="0"/>
              <a:t>pip </a:t>
            </a:r>
            <a:r>
              <a:rPr lang="en-US" altLang="zh-TW" sz="2400" dirty="0"/>
              <a:t>install </a:t>
            </a:r>
            <a:r>
              <a:rPr lang="en-US" altLang="zh-TW" sz="2400" dirty="0" err="1"/>
              <a:t>paddlepaddle</a:t>
            </a:r>
            <a:r>
              <a:rPr lang="en-US" altLang="zh-TW" sz="2400" dirty="0"/>
              <a:t>-tiny==</a:t>
            </a:r>
            <a:r>
              <a:rPr lang="en-US" altLang="zh-TW" sz="2400" dirty="0" smtClean="0"/>
              <a:t>1.6.1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65745" y="6456218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Jieba</a:t>
            </a:r>
            <a:r>
              <a:rPr lang="zh-TW" altLang="en-US" dirty="0" smtClean="0"/>
              <a:t>官方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en-US" altLang="zh-TW" dirty="0">
                <a:hlinkClick r:id="rId2"/>
              </a:rPr>
              <a:t>https://github.com/fxsjy/jieba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Jieba</a:t>
            </a:r>
            <a:r>
              <a:rPr lang="zh-TW" altLang="en-US" sz="4400" dirty="0"/>
              <a:t>斷詞</a:t>
            </a:r>
            <a:r>
              <a:rPr lang="zh-TW" altLang="en-US" sz="4400" dirty="0" smtClean="0"/>
              <a:t>套件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斷詞函數</a:t>
            </a:r>
            <a:r>
              <a:rPr lang="en-US" altLang="zh-TW" sz="3200" dirty="0" err="1" smtClean="0"/>
              <a:t>jieba.cut</a:t>
            </a:r>
            <a:r>
              <a:rPr lang="en-US" altLang="zh-TW" sz="3200" dirty="0" smtClean="0"/>
              <a:t>(text</a:t>
            </a:r>
            <a:r>
              <a:rPr lang="en-US" altLang="zh-TW" sz="3200" dirty="0"/>
              <a:t>, </a:t>
            </a:r>
            <a:r>
              <a:rPr lang="en-US" altLang="zh-TW" sz="3200" dirty="0" err="1" smtClean="0"/>
              <a:t>cut_all</a:t>
            </a:r>
            <a:r>
              <a:rPr lang="en-US" altLang="zh-TW" sz="3200" dirty="0"/>
              <a:t>=True, HMM=False, </a:t>
            </a:r>
            <a:r>
              <a:rPr lang="en-US" altLang="zh-TW" sz="3200" dirty="0" err="1"/>
              <a:t>use_paddle</a:t>
            </a:r>
            <a:r>
              <a:rPr lang="en-US" altLang="zh-TW" sz="3200" dirty="0"/>
              <a:t>=True )</a:t>
            </a:r>
            <a:endParaRPr lang="en-US" altLang="zh-TW" sz="3200" dirty="0" smtClean="0"/>
          </a:p>
          <a:p>
            <a:pPr lvl="1"/>
            <a:r>
              <a:rPr lang="zh-TW" altLang="en-US" sz="2800" dirty="0"/>
              <a:t>方法</a:t>
            </a:r>
            <a:r>
              <a:rPr lang="zh-TW" altLang="en-US" sz="2800" dirty="0" smtClean="0"/>
              <a:t>接受</a:t>
            </a:r>
            <a:r>
              <a:rPr lang="zh-TW" altLang="en-US" sz="2800" dirty="0"/>
              <a:t>四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輸入參數</a:t>
            </a:r>
            <a:r>
              <a:rPr lang="en-US" altLang="zh-TW" sz="2800" dirty="0" smtClean="0"/>
              <a:t>:</a:t>
            </a:r>
          </a:p>
          <a:p>
            <a:pPr lvl="2"/>
            <a:r>
              <a:rPr lang="zh-TW" altLang="en-US" sz="2400" dirty="0" smtClean="0"/>
              <a:t>需要</a:t>
            </a:r>
            <a:r>
              <a:rPr lang="zh-TW" altLang="en-US" sz="2400" dirty="0"/>
              <a:t>分詞的字</a:t>
            </a:r>
            <a:r>
              <a:rPr lang="zh-TW" altLang="en-US" sz="2400" dirty="0" smtClean="0"/>
              <a:t>符串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cut_all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布林參數</a:t>
            </a:r>
            <a:r>
              <a:rPr lang="zh-TW" altLang="en-US" sz="2400" dirty="0"/>
              <a:t>用來控制是否採用全</a:t>
            </a:r>
            <a:r>
              <a:rPr lang="zh-TW" altLang="en-US" sz="2400" dirty="0" smtClean="0"/>
              <a:t>模式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HMM </a:t>
            </a:r>
            <a:r>
              <a:rPr lang="zh-TW" altLang="en-US" sz="2400" dirty="0" smtClean="0"/>
              <a:t>布林參數</a:t>
            </a:r>
            <a:r>
              <a:rPr lang="zh-TW" altLang="en-US" sz="2400" dirty="0"/>
              <a:t>用來控制是否使用 </a:t>
            </a:r>
            <a:r>
              <a:rPr lang="en-US" altLang="zh-TW" sz="2400" dirty="0"/>
              <a:t>HMM </a:t>
            </a:r>
            <a:r>
              <a:rPr lang="zh-TW" altLang="en-US" sz="2400" dirty="0" smtClean="0"/>
              <a:t>模型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use_paddle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布林參數</a:t>
            </a:r>
            <a:r>
              <a:rPr lang="zh-TW" altLang="en-US" sz="2400" dirty="0"/>
              <a:t>用來控制是否使用</a:t>
            </a:r>
            <a:r>
              <a:rPr lang="en-US" altLang="zh-TW" sz="2400" dirty="0"/>
              <a:t>paddle</a:t>
            </a:r>
            <a:r>
              <a:rPr lang="zh-TW" altLang="en-US" sz="2400" dirty="0"/>
              <a:t>模式下的分詞模式，</a:t>
            </a:r>
            <a:r>
              <a:rPr lang="en-US" altLang="zh-TW" sz="2400" dirty="0"/>
              <a:t>paddle</a:t>
            </a:r>
            <a:r>
              <a:rPr lang="zh-TW" altLang="en-US" sz="2400" dirty="0"/>
              <a:t>模式採用延遲加載</a:t>
            </a:r>
            <a:r>
              <a:rPr lang="zh-TW" altLang="en-US" sz="2400" dirty="0" smtClean="0"/>
              <a:t>方式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8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20A1CF906A96C42BA0745A61ABF5CDA" ma:contentTypeVersion="2" ma:contentTypeDescription="建立新的文件。" ma:contentTypeScope="" ma:versionID="c5ce1f073bdd6f8d4a60db1bff4f8043">
  <xsd:schema xmlns:xsd="http://www.w3.org/2001/XMLSchema" xmlns:xs="http://www.w3.org/2001/XMLSchema" xmlns:p="http://schemas.microsoft.com/office/2006/metadata/properties" xmlns:ns2="a2faab3f-0144-490c-85f8-f6bd42df1124" targetNamespace="http://schemas.microsoft.com/office/2006/metadata/properties" ma:root="true" ma:fieldsID="9dd059921a0c3f86e0564b30a054ce3d" ns2:_="">
    <xsd:import namespace="a2faab3f-0144-490c-85f8-f6bd42df1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aab3f-0144-490c-85f8-f6bd42df1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33E4DE-BE8B-427C-B5E5-4CD5C82AEC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C22683-63C3-460D-B006-F8978DC5CE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658B71-BCD0-4DDB-932A-3DF3D54D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faab3f-0144-490c-85f8-f6bd42df1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10470</TotalTime>
  <Words>1503</Words>
  <Application>Microsoft Office PowerPoint</Application>
  <PresentationFormat>寬螢幕</PresentationFormat>
  <Paragraphs>157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Euphemia</vt:lpstr>
      <vt:lpstr>Microsoft JhengHei UI</vt:lpstr>
      <vt:lpstr>Arial</vt:lpstr>
      <vt:lpstr>Wingdings</vt:lpstr>
      <vt:lpstr>數學 16x9</vt:lpstr>
      <vt:lpstr>多媒體程式設計 文字資料處理</vt:lpstr>
      <vt:lpstr>中文文本資料前處理</vt:lpstr>
      <vt:lpstr>中文斷詞</vt:lpstr>
      <vt:lpstr>中文斷詞</vt:lpstr>
      <vt:lpstr>中文斷詞</vt:lpstr>
      <vt:lpstr>中文停用詞</vt:lpstr>
      <vt:lpstr>Jieba斷詞套件</vt:lpstr>
      <vt:lpstr>Jieba斷詞套件</vt:lpstr>
      <vt:lpstr>Jieba斷詞套件</vt:lpstr>
      <vt:lpstr>Jieba斷詞套件-全模式 </vt:lpstr>
      <vt:lpstr>Jieba斷詞套件-精準模式 </vt:lpstr>
      <vt:lpstr>Jieba斷詞套件-paddle模式</vt:lpstr>
      <vt:lpstr>Jieba斷詞套件-搜尋引擎模式</vt:lpstr>
      <vt:lpstr>Jieba斷詞套件-詞典</vt:lpstr>
      <vt:lpstr>Jieba斷詞套件-詞典操作</vt:lpstr>
      <vt:lpstr>練習1</vt:lpstr>
      <vt:lpstr>Jieba-TFIDF關鍵詞</vt:lpstr>
      <vt:lpstr>Jieba-TextRank關鍵詞</vt:lpstr>
      <vt:lpstr>Jieba- 詞性標註</vt:lpstr>
      <vt:lpstr>Jieba Tokenize</vt:lpstr>
      <vt:lpstr>Jieba Tokenize 搜尋引擎模式</vt:lpstr>
      <vt:lpstr>CKIP Tagger套件</vt:lpstr>
      <vt:lpstr>CKIP Tagger套件</vt:lpstr>
      <vt:lpstr>CKIP Tagger套件</vt:lpstr>
      <vt:lpstr>練習2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254</cp:revision>
  <dcterms:created xsi:type="dcterms:W3CDTF">2023-02-26T14:42:16Z</dcterms:created>
  <dcterms:modified xsi:type="dcterms:W3CDTF">2023-03-15T12:09:50Z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0x010100620A1CF906A96C42BA0745A61ABF5CDA</vt:lpwstr>
  </property>
</Properties>
</file>