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1" r:id="rId11"/>
    <p:sldId id="266" r:id="rId12"/>
    <p:sldId id="267" r:id="rId13"/>
    <p:sldId id="270" r:id="rId14"/>
    <p:sldId id="268" r:id="rId15"/>
    <p:sldId id="269" r:id="rId16"/>
    <p:sldId id="272" r:id="rId17"/>
    <p:sldId id="273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4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12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26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5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6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277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87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85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5D27646-ECAD-40A0-8427-7CCFB7D2246E}" type="datetimeFigureOut">
              <a:rPr lang="zh-TW" altLang="en-US" smtClean="0"/>
              <a:t>2023/4/10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CD687B2-44CC-4501-A8BB-6FD40E8FA0F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58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anfordnlp/GloV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多媒體程式設計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4400" dirty="0" smtClean="0"/>
              <a:t>文字資料處理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470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Gensim</a:t>
            </a:r>
            <a:r>
              <a:rPr lang="zh-TW" altLang="en-US" sz="4400" dirty="0"/>
              <a:t> 載入</a:t>
            </a:r>
            <a:r>
              <a:rPr lang="zh-TW" altLang="en-US" sz="4400" dirty="0" smtClean="0"/>
              <a:t>預</a:t>
            </a:r>
            <a:r>
              <a:rPr lang="zh-TW" altLang="en-US" sz="4400" dirty="0"/>
              <a:t>訓練</a:t>
            </a:r>
            <a:r>
              <a:rPr lang="zh-TW" altLang="en-US" sz="4400" dirty="0" smtClean="0"/>
              <a:t>好的模型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載入</a:t>
            </a:r>
            <a:r>
              <a:rPr lang="en-US" altLang="zh-TW" dirty="0" smtClean="0"/>
              <a:t>genism </a:t>
            </a:r>
            <a:r>
              <a:rPr lang="zh-TW" altLang="en-US" dirty="0"/>
              <a:t>的</a:t>
            </a:r>
            <a:r>
              <a:rPr lang="en-US" altLang="zh-TW" dirty="0" smtClean="0"/>
              <a:t>word2vec</a:t>
            </a:r>
            <a:r>
              <a:rPr lang="zh-TW" altLang="en-US" dirty="0" smtClean="0"/>
              <a:t>模組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from </a:t>
            </a:r>
            <a:r>
              <a:rPr lang="en-US" altLang="zh-TW" dirty="0" err="1"/>
              <a:t>gensim.models</a:t>
            </a:r>
            <a:r>
              <a:rPr lang="en-US" altLang="zh-TW" dirty="0"/>
              <a:t> import word2vec</a:t>
            </a:r>
            <a:endParaRPr lang="en-US" altLang="zh-TW" dirty="0" smtClean="0"/>
          </a:p>
          <a:p>
            <a:r>
              <a:rPr lang="zh-TW" altLang="en-US" dirty="0" smtClean="0"/>
              <a:t>把 </a:t>
            </a:r>
            <a:r>
              <a:rPr lang="en-US" altLang="zh-TW" dirty="0" err="1"/>
              <a:t>GloVe</a:t>
            </a:r>
            <a:r>
              <a:rPr lang="en-US" altLang="zh-TW" dirty="0"/>
              <a:t> word vectors </a:t>
            </a:r>
            <a:r>
              <a:rPr lang="zh-TW" altLang="en-US" dirty="0"/>
              <a:t>儲存格式</a:t>
            </a:r>
            <a:r>
              <a:rPr lang="zh-TW" altLang="en-US" dirty="0" smtClean="0"/>
              <a:t>轉為</a:t>
            </a:r>
            <a:r>
              <a:rPr lang="en-US" altLang="zh-TW" dirty="0" smtClean="0"/>
              <a:t>Gensim</a:t>
            </a:r>
            <a:r>
              <a:rPr lang="zh-TW" altLang="en-US" dirty="0" smtClean="0"/>
              <a:t>可以</a:t>
            </a:r>
            <a:r>
              <a:rPr lang="zh-TW" altLang="en-US" dirty="0"/>
              <a:t>用的 </a:t>
            </a:r>
            <a:r>
              <a:rPr lang="en-US" altLang="zh-TW" dirty="0"/>
              <a:t>word2vec 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指定</a:t>
            </a:r>
            <a:r>
              <a:rPr lang="en-US" altLang="zh-TW" dirty="0" smtClean="0"/>
              <a:t>glove</a:t>
            </a:r>
            <a:r>
              <a:rPr lang="zh-TW" altLang="en-US" dirty="0" smtClean="0"/>
              <a:t>文件輸入位置</a:t>
            </a:r>
            <a:endParaRPr lang="en-US" altLang="zh-TW" dirty="0" smtClean="0"/>
          </a:p>
          <a:p>
            <a:pPr lvl="2"/>
            <a:r>
              <a:rPr lang="en-US" altLang="zh-TW" dirty="0" err="1"/>
              <a:t>glove_file</a:t>
            </a:r>
            <a:r>
              <a:rPr lang="en-US" altLang="zh-TW" dirty="0"/>
              <a:t> = './</a:t>
            </a:r>
            <a:r>
              <a:rPr lang="en-US" altLang="zh-TW" dirty="0" smtClean="0"/>
              <a:t>data/glove.6B.100d.txt‘</a:t>
            </a:r>
          </a:p>
          <a:p>
            <a:pPr lvl="1"/>
            <a:r>
              <a:rPr lang="zh-TW" altLang="en-US" dirty="0" smtClean="0"/>
              <a:t>指定</a:t>
            </a:r>
            <a:r>
              <a:rPr lang="en-US" altLang="zh-TW" dirty="0" smtClean="0"/>
              <a:t>word2vec</a:t>
            </a:r>
            <a:r>
              <a:rPr lang="zh-TW" altLang="en-US" dirty="0" smtClean="0"/>
              <a:t>格式輸出文件位置</a:t>
            </a:r>
            <a:endParaRPr lang="en-US" altLang="zh-TW" dirty="0" smtClean="0"/>
          </a:p>
          <a:p>
            <a:pPr lvl="2"/>
            <a:r>
              <a:rPr lang="en-US" altLang="zh-TW" dirty="0"/>
              <a:t>word2vec_glove_file = './</a:t>
            </a:r>
            <a:r>
              <a:rPr lang="en-US" altLang="zh-TW" dirty="0" smtClean="0"/>
              <a:t>data/glove.6B.100d.word2vec.txt‘</a:t>
            </a:r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提供的函數轉換格式</a:t>
            </a:r>
            <a:endParaRPr lang="en-US" altLang="zh-TW" dirty="0" smtClean="0"/>
          </a:p>
          <a:p>
            <a:pPr lvl="2"/>
            <a:r>
              <a:rPr lang="en-US" altLang="zh-TW" dirty="0"/>
              <a:t>glove2word2vec(</a:t>
            </a:r>
            <a:r>
              <a:rPr lang="en-US" altLang="zh-TW" dirty="0" err="1"/>
              <a:t>glove_file</a:t>
            </a:r>
            <a:r>
              <a:rPr lang="en-US" altLang="zh-TW" dirty="0"/>
              <a:t>, word2vec_glove_file)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98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96915" y="177801"/>
            <a:ext cx="9682286" cy="1239837"/>
          </a:xfrm>
        </p:spPr>
        <p:txBody>
          <a:bodyPr>
            <a:normAutofit/>
          </a:bodyPr>
          <a:lstStyle/>
          <a:p>
            <a:r>
              <a:rPr lang="en-US" altLang="zh-TW" sz="4400" dirty="0"/>
              <a:t>Gensim</a:t>
            </a:r>
            <a:r>
              <a:rPr lang="zh-TW" altLang="en-US" sz="4400" dirty="0"/>
              <a:t> 載入預訓練好的模型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6915" y="1600200"/>
            <a:ext cx="9398978" cy="4572000"/>
          </a:xfrm>
        </p:spPr>
        <p:txBody>
          <a:bodyPr/>
          <a:lstStyle/>
          <a:p>
            <a:r>
              <a:rPr lang="zh-TW" altLang="en-US" dirty="0" smtClean="0"/>
              <a:t>載入模型</a:t>
            </a:r>
            <a:endParaRPr lang="en-US" altLang="zh-TW" dirty="0" smtClean="0"/>
          </a:p>
          <a:p>
            <a:pPr lvl="1"/>
            <a:r>
              <a:rPr lang="en-US" altLang="zh-TW" dirty="0"/>
              <a:t>model = KeyedVectors.load_word2vec_format(word2vec_glove_file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使用模型</a:t>
            </a:r>
            <a:endParaRPr lang="en-US" altLang="zh-TW" dirty="0" smtClean="0"/>
          </a:p>
          <a:p>
            <a:pPr lvl="1"/>
            <a:r>
              <a:rPr lang="en-US" altLang="zh-TW" dirty="0"/>
              <a:t>m</a:t>
            </a:r>
            <a:r>
              <a:rPr lang="en-US" altLang="zh-TW" dirty="0" smtClean="0"/>
              <a:t>odel.</a:t>
            </a:r>
            <a:r>
              <a:rPr lang="zh-TW" altLang="en-US" dirty="0" smtClean="0"/>
              <a:t>函數名稱</a:t>
            </a:r>
            <a:r>
              <a:rPr lang="en-US" altLang="zh-TW" dirty="0" smtClean="0"/>
              <a:t>()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46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Gensim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使用載入的模型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查詢指定詞的詞嵌入向量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wv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model.wv</a:t>
            </a:r>
            <a:r>
              <a:rPr lang="en-US" altLang="zh-TW" dirty="0" smtClean="0"/>
              <a:t>[word]</a:t>
            </a:r>
            <a:endParaRPr lang="en-US" altLang="zh-TW" dirty="0"/>
          </a:p>
          <a:p>
            <a:r>
              <a:rPr lang="zh-TW" altLang="en-US" dirty="0" smtClean="0"/>
              <a:t>找到與指定詞</a:t>
            </a:r>
            <a:r>
              <a:rPr lang="en-US" altLang="zh-TW" dirty="0" smtClean="0"/>
              <a:t>top-K</a:t>
            </a:r>
            <a:r>
              <a:rPr lang="zh-TW" altLang="en-US" dirty="0" smtClean="0"/>
              <a:t>最</a:t>
            </a:r>
            <a:r>
              <a:rPr lang="zh-TW" altLang="en-US" dirty="0"/>
              <a:t>相似</a:t>
            </a:r>
            <a:r>
              <a:rPr lang="zh-TW" altLang="en-US" dirty="0" smtClean="0"/>
              <a:t>的詞和 </a:t>
            </a:r>
            <a:r>
              <a:rPr lang="en-US" altLang="zh-TW" dirty="0"/>
              <a:t>similarity </a:t>
            </a:r>
            <a:r>
              <a:rPr lang="en-US" altLang="zh-TW" dirty="0" smtClean="0"/>
              <a:t>score</a:t>
            </a:r>
          </a:p>
          <a:p>
            <a:pPr lvl="1"/>
            <a:r>
              <a:rPr lang="en-US" altLang="zh-TW" dirty="0" err="1" smtClean="0"/>
              <a:t>model.most_similar</a:t>
            </a:r>
            <a:r>
              <a:rPr lang="en-US" altLang="zh-TW" dirty="0" smtClean="0"/>
              <a:t>(positive[word])</a:t>
            </a:r>
          </a:p>
          <a:p>
            <a:r>
              <a:rPr lang="zh-TW" altLang="en-US" dirty="0" smtClean="0"/>
              <a:t>計算詞跟詞的</a:t>
            </a:r>
            <a:r>
              <a:rPr lang="zh-TW" altLang="en-US" dirty="0"/>
              <a:t>相對</a:t>
            </a:r>
            <a:r>
              <a:rPr lang="zh-TW" altLang="en-US" dirty="0" smtClean="0"/>
              <a:t>關係，依照給定的一組兩個詞的關係，找出跟指定詞有相對類似關係的詞</a:t>
            </a:r>
            <a:endParaRPr lang="en-US" altLang="zh-TW" dirty="0" smtClean="0"/>
          </a:p>
          <a:p>
            <a:pPr lvl="1"/>
            <a:r>
              <a:rPr lang="en-US" altLang="zh-TW" dirty="0" err="1"/>
              <a:t>model.most_similar</a:t>
            </a:r>
            <a:r>
              <a:rPr lang="en-US" altLang="zh-TW" dirty="0"/>
              <a:t>(positive</a:t>
            </a:r>
            <a:r>
              <a:rPr lang="en-US" altLang="zh-TW" dirty="0" smtClean="0"/>
              <a:t>=[y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x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], </a:t>
            </a:r>
            <a:r>
              <a:rPr lang="en-US" altLang="zh-TW" dirty="0"/>
              <a:t>negative</a:t>
            </a:r>
            <a:r>
              <a:rPr lang="en-US" altLang="zh-TW" dirty="0" smtClean="0"/>
              <a:t>=[x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])</a:t>
            </a:r>
          </a:p>
          <a:p>
            <a:pPr lvl="2"/>
            <a:r>
              <a:rPr lang="zh-TW" altLang="en-US" dirty="0" smtClean="0"/>
              <a:t>如果美國</a:t>
            </a:r>
            <a:r>
              <a:rPr lang="zh-TW" altLang="en-US" dirty="0"/>
              <a:t>相對於</a:t>
            </a:r>
            <a:r>
              <a:rPr lang="zh-TW" altLang="en-US" dirty="0" smtClean="0"/>
              <a:t>漢堡，那加拿大相對於什麼</a:t>
            </a:r>
            <a:r>
              <a:rPr lang="en-US" altLang="zh-TW" dirty="0" smtClean="0"/>
              <a:t>?</a:t>
            </a:r>
          </a:p>
          <a:p>
            <a:pPr lvl="2"/>
            <a:r>
              <a:rPr lang="zh-TW" altLang="en-US" dirty="0" smtClean="0"/>
              <a:t>日本相對於日文，等於法國相對於什麼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75077" y="4971871"/>
            <a:ext cx="22084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us-ham=can-?</a:t>
            </a:r>
          </a:p>
          <a:p>
            <a:r>
              <a:rPr lang="zh-TW" altLang="en-US" dirty="0" smtClean="0"/>
              <a:t>us-ham-can = -?</a:t>
            </a:r>
          </a:p>
          <a:p>
            <a:r>
              <a:rPr lang="zh-TW" altLang="en-US" dirty="0" smtClean="0"/>
              <a:t>-us +ham +can = ?</a:t>
            </a:r>
          </a:p>
          <a:p>
            <a:r>
              <a:rPr lang="zh-TW" altLang="en-US" dirty="0" smtClean="0"/>
              <a:t>han+can -us = ?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915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載入</a:t>
            </a:r>
            <a:r>
              <a:rPr lang="en-US" altLang="zh-TW" dirty="0" smtClean="0"/>
              <a:t>glove</a:t>
            </a:r>
            <a:r>
              <a:rPr lang="zh-TW" altLang="en-US" dirty="0" smtClean="0"/>
              <a:t>預先訓練好的</a:t>
            </a:r>
            <a:r>
              <a:rPr lang="en-US" altLang="zh-TW" dirty="0" smtClean="0"/>
              <a:t>word embedding</a:t>
            </a:r>
          </a:p>
          <a:p>
            <a:r>
              <a:rPr lang="zh-TW" altLang="en-US" dirty="0" smtClean="0"/>
              <a:t>讀取</a:t>
            </a:r>
            <a:r>
              <a:rPr lang="en-US" altLang="zh-TW" dirty="0" err="1" smtClean="0"/>
              <a:t>bbcnews</a:t>
            </a:r>
            <a:r>
              <a:rPr lang="zh-TW" altLang="en-US" dirty="0" smtClean="0"/>
              <a:t>文件，做好英文斷詞之後，建立一個詞典包含文件內的詞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zh-TW" altLang="en-US" dirty="0" smtClean="0"/>
              <a:t> </a:t>
            </a:r>
            <a:r>
              <a:rPr lang="en-US" altLang="zh-TW" dirty="0" smtClean="0"/>
              <a:t>{word:</a:t>
            </a:r>
            <a:r>
              <a:rPr lang="zh-TW" altLang="en-US" dirty="0" smtClean="0"/>
              <a:t> </a:t>
            </a:r>
            <a:r>
              <a:rPr lang="en-US" altLang="zh-TW" dirty="0" smtClean="0"/>
              <a:t>word embedding}</a:t>
            </a:r>
          </a:p>
          <a:p>
            <a:pPr lvl="1"/>
            <a:r>
              <a:rPr lang="zh-TW" altLang="en-US" dirty="0" smtClean="0"/>
              <a:t>在</a:t>
            </a:r>
            <a:r>
              <a:rPr lang="en-US" altLang="zh-TW" dirty="0" smtClean="0"/>
              <a:t>glove</a:t>
            </a:r>
            <a:r>
              <a:rPr lang="zh-TW" altLang="en-US" dirty="0" smtClean="0"/>
              <a:t>裡取不到的詞就忽略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38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使用</a:t>
            </a:r>
            <a:r>
              <a:rPr lang="en-US" altLang="zh-TW" sz="4400" dirty="0" smtClean="0"/>
              <a:t>Gensim</a:t>
            </a:r>
            <a:r>
              <a:rPr lang="zh-TW" altLang="en-US" sz="4400" dirty="0" smtClean="0"/>
              <a:t>自己訓練</a:t>
            </a:r>
            <a:r>
              <a:rPr lang="en-US" altLang="zh-TW" sz="4400" dirty="0" smtClean="0"/>
              <a:t>Word2vec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訓練模型</a:t>
            </a:r>
            <a:endParaRPr lang="en-US" altLang="zh-TW" dirty="0" smtClean="0"/>
          </a:p>
          <a:p>
            <a:pPr lvl="1"/>
            <a:r>
              <a:rPr lang="en-US" altLang="zh-TW" dirty="0"/>
              <a:t>model = </a:t>
            </a:r>
            <a:r>
              <a:rPr lang="en-US" altLang="zh-TW" dirty="0" smtClean="0"/>
              <a:t>word2vec.Word2Vec(</a:t>
            </a:r>
            <a:r>
              <a:rPr lang="zh-TW" altLang="en-US" dirty="0" smtClean="0"/>
              <a:t>參數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設定</a:t>
            </a:r>
            <a:r>
              <a:rPr lang="zh-TW" altLang="en-US" dirty="0"/>
              <a:t>模型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train_data</a:t>
            </a:r>
            <a:r>
              <a:rPr lang="en-US" altLang="zh-TW" dirty="0" smtClean="0"/>
              <a:t>,                   (</a:t>
            </a:r>
            <a:r>
              <a:rPr lang="zh-TW" altLang="en-US" dirty="0" smtClean="0"/>
              <a:t>訓練資料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min_count</a:t>
            </a:r>
            <a:r>
              <a:rPr lang="en-US" altLang="zh-TW" dirty="0" smtClean="0"/>
              <a:t>=1,</a:t>
            </a:r>
            <a:r>
              <a:rPr lang="zh-TW" altLang="en-US" dirty="0" smtClean="0"/>
              <a:t>             </a:t>
            </a:r>
            <a:r>
              <a:rPr lang="en-US" altLang="zh-TW" dirty="0" smtClean="0"/>
              <a:t>(</a:t>
            </a:r>
            <a:r>
              <a:rPr lang="zh-TW" altLang="en-US" dirty="0"/>
              <a:t>詞頻少於 </a:t>
            </a:r>
            <a:r>
              <a:rPr lang="en-US" altLang="zh-TW" dirty="0" err="1"/>
              <a:t>min_count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zh-TW" altLang="en-US" dirty="0" smtClean="0"/>
              <a:t>詞不會</a:t>
            </a:r>
            <a:r>
              <a:rPr lang="zh-TW" altLang="en-US" dirty="0"/>
              <a:t>參與訓練</a:t>
            </a:r>
            <a:r>
              <a:rPr lang="en-US" altLang="zh-TW" dirty="0" smtClean="0"/>
              <a:t>)</a:t>
            </a:r>
            <a:r>
              <a:rPr lang="zh-TW" altLang="en-US" dirty="0" smtClean="0"/>
              <a:t>             </a:t>
            </a:r>
            <a:endParaRPr lang="en-US" altLang="zh-TW" dirty="0"/>
          </a:p>
          <a:p>
            <a:pPr lvl="1"/>
            <a:r>
              <a:rPr lang="en-US" altLang="zh-TW" dirty="0" err="1" smtClean="0"/>
              <a:t>vector_size</a:t>
            </a:r>
            <a:r>
              <a:rPr lang="en-US" altLang="zh-TW" dirty="0" smtClean="0"/>
              <a:t>=100,        (</a:t>
            </a:r>
            <a:r>
              <a:rPr lang="zh-TW" altLang="en-US" dirty="0" smtClean="0"/>
              <a:t>詞嵌入向量的維度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workers=8,</a:t>
            </a:r>
            <a:r>
              <a:rPr lang="zh-TW" altLang="en-US" dirty="0" smtClean="0"/>
              <a:t>           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訓練並行的數量</a:t>
            </a:r>
            <a:r>
              <a:rPr lang="en-US" altLang="zh-TW" dirty="0" smtClean="0"/>
              <a:t>)</a:t>
            </a:r>
            <a:r>
              <a:rPr lang="zh-TW" altLang="en-US" dirty="0" smtClean="0"/>
              <a:t>  </a:t>
            </a:r>
            <a:endParaRPr lang="en-US" altLang="zh-TW" dirty="0"/>
          </a:p>
          <a:p>
            <a:pPr lvl="1"/>
            <a:r>
              <a:rPr lang="en-US" altLang="zh-TW" dirty="0" smtClean="0"/>
              <a:t>epochs=10,</a:t>
            </a:r>
            <a:r>
              <a:rPr lang="zh-TW" altLang="en-US" dirty="0" smtClean="0"/>
              <a:t>          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訓練的迭代次數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window=10,</a:t>
            </a:r>
            <a:r>
              <a:rPr lang="zh-TW" altLang="en-US" dirty="0" smtClean="0"/>
              <a:t>             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選取周圍詞的數量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smtClean="0"/>
              <a:t>sg=0,</a:t>
            </a:r>
            <a:r>
              <a:rPr lang="zh-TW" altLang="en-US" dirty="0" smtClean="0"/>
              <a:t>                              </a:t>
            </a:r>
            <a:r>
              <a:rPr lang="en-US" altLang="zh-TW" dirty="0" smtClean="0"/>
              <a:t>(0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</a:t>
            </a:r>
            <a:r>
              <a:rPr lang="zh-TW" altLang="en-US" dirty="0" smtClean="0"/>
              <a:t>兩種，</a:t>
            </a:r>
            <a:r>
              <a:rPr lang="en-US" altLang="zh-TW" dirty="0" smtClean="0"/>
              <a:t>0</a:t>
            </a:r>
            <a:r>
              <a:rPr lang="zh-TW" altLang="en-US" dirty="0" smtClean="0"/>
              <a:t>是</a:t>
            </a:r>
            <a:r>
              <a:rPr lang="en-US" altLang="zh-TW" dirty="0" smtClean="0"/>
              <a:t>CBOW</a:t>
            </a:r>
            <a:r>
              <a:rPr lang="zh-TW" altLang="en-US" dirty="0" smtClean="0"/>
              <a:t>，</a:t>
            </a:r>
            <a:r>
              <a:rPr lang="en-US" altLang="zh-TW" dirty="0" smtClean="0"/>
              <a:t>1</a:t>
            </a:r>
            <a:r>
              <a:rPr lang="zh-TW" altLang="en-US" dirty="0" smtClean="0"/>
              <a:t>是</a:t>
            </a:r>
            <a:r>
              <a:rPr lang="en-US" altLang="zh-TW" dirty="0" smtClean="0"/>
              <a:t>Skip-Gram)</a:t>
            </a:r>
            <a:endParaRPr lang="en-US" altLang="zh-TW" dirty="0"/>
          </a:p>
          <a:p>
            <a:pPr lvl="1"/>
            <a:r>
              <a:rPr lang="en-US" altLang="zh-TW" dirty="0" smtClean="0"/>
              <a:t>seed=546,                     (</a:t>
            </a:r>
            <a:r>
              <a:rPr lang="zh-TW" altLang="en-US" dirty="0" smtClean="0"/>
              <a:t>亂數種子，模型隨機選取起始點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 err="1" smtClean="0"/>
              <a:t>batch_words</a:t>
            </a:r>
            <a:r>
              <a:rPr lang="en-US" altLang="zh-TW" dirty="0" smtClean="0"/>
              <a:t>=1000,</a:t>
            </a:r>
            <a:r>
              <a:rPr lang="zh-TW" altLang="en-US" dirty="0" smtClean="0"/>
              <a:t>    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每次給予多少詞來訓練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65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已訓練模型儲存和調用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模型儲存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model.save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model_name</a:t>
            </a:r>
            <a:r>
              <a:rPr lang="en-US" altLang="zh-TW" dirty="0" smtClean="0"/>
              <a:t>")</a:t>
            </a:r>
          </a:p>
          <a:p>
            <a:r>
              <a:rPr lang="zh-TW" altLang="en-US" dirty="0" smtClean="0"/>
              <a:t>模型讀取</a:t>
            </a:r>
            <a:endParaRPr lang="en-US" altLang="zh-TW" dirty="0" smtClean="0"/>
          </a:p>
          <a:p>
            <a:pPr lvl="1"/>
            <a:r>
              <a:rPr lang="en-US" altLang="zh-TW" dirty="0"/>
              <a:t>from </a:t>
            </a:r>
            <a:r>
              <a:rPr lang="en-US" altLang="zh-TW" dirty="0" err="1"/>
              <a:t>gensim</a:t>
            </a:r>
            <a:r>
              <a:rPr lang="en-US" altLang="zh-TW" dirty="0"/>
              <a:t> import </a:t>
            </a:r>
            <a:r>
              <a:rPr lang="en-US" altLang="zh-TW" dirty="0" smtClean="0"/>
              <a:t>models</a:t>
            </a:r>
          </a:p>
          <a:p>
            <a:pPr lvl="1"/>
            <a:r>
              <a:rPr lang="en-US" altLang="zh-TW" dirty="0" smtClean="0"/>
              <a:t>model </a:t>
            </a:r>
            <a:r>
              <a:rPr lang="en-US" altLang="zh-TW" dirty="0"/>
              <a:t>= models.Word2Vec.load</a:t>
            </a:r>
            <a:r>
              <a:rPr lang="en-US" altLang="zh-TW" dirty="0" smtClean="0"/>
              <a:t>("</a:t>
            </a:r>
            <a:r>
              <a:rPr lang="en-US" altLang="zh-TW" dirty="0"/>
              <a:t> </a:t>
            </a:r>
            <a:r>
              <a:rPr lang="en-US" altLang="zh-TW" dirty="0" err="1"/>
              <a:t>model_name</a:t>
            </a:r>
            <a:r>
              <a:rPr lang="en-US" altLang="zh-TW" dirty="0"/>
              <a:t> </a:t>
            </a:r>
            <a:r>
              <a:rPr lang="en-US" altLang="zh-TW" dirty="0" smtClean="0"/>
              <a:t>")</a:t>
            </a:r>
            <a:endParaRPr lang="en-US" altLang="zh-TW" dirty="0"/>
          </a:p>
          <a:p>
            <a:r>
              <a:rPr lang="zh-TW" altLang="en-US" dirty="0" smtClean="0"/>
              <a:t>模型接續訓練新詞</a:t>
            </a:r>
            <a:endParaRPr lang="en-US" altLang="zh-TW" dirty="0" smtClean="0"/>
          </a:p>
          <a:p>
            <a:pPr lvl="1"/>
            <a:r>
              <a:rPr lang="en-US" altLang="zh-TW" dirty="0" err="1"/>
              <a:t>model.train</a:t>
            </a:r>
            <a:r>
              <a:rPr lang="en-US" altLang="zh-TW" dirty="0"/>
              <a:t>([["hello", "world"]], </a:t>
            </a:r>
            <a:r>
              <a:rPr lang="en-US" altLang="zh-TW" dirty="0" err="1"/>
              <a:t>total_examples</a:t>
            </a:r>
            <a:r>
              <a:rPr lang="en-US" altLang="zh-TW" dirty="0"/>
              <a:t>=1, epochs=1</a:t>
            </a:r>
            <a:r>
              <a:rPr lang="en-US" altLang="zh-TW" dirty="0" smtClean="0"/>
              <a:t>)</a:t>
            </a:r>
          </a:p>
          <a:p>
            <a:pPr lvl="2"/>
            <a:r>
              <a:rPr lang="zh-TW" altLang="en-US" dirty="0" smtClean="0"/>
              <a:t>第一個參數為要訓練的句子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total_examples</a:t>
            </a:r>
            <a:r>
              <a:rPr lang="zh-TW" altLang="en-US" dirty="0" smtClean="0"/>
              <a:t>為</a:t>
            </a:r>
            <a:r>
              <a:rPr lang="zh-TW" altLang="en-US" dirty="0"/>
              <a:t>要訓練</a:t>
            </a:r>
            <a:r>
              <a:rPr lang="zh-TW" altLang="en-US" dirty="0" smtClean="0"/>
              <a:t>的句子數量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Epochs</a:t>
            </a:r>
            <a:r>
              <a:rPr lang="zh-TW" altLang="en-US" dirty="0" smtClean="0"/>
              <a:t>為迭代次數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793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使用已訓練模型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查詢指定詞的詞嵌入向量</a:t>
            </a:r>
            <a:endParaRPr lang="en-US" altLang="zh-TW" dirty="0"/>
          </a:p>
          <a:p>
            <a:pPr lvl="1"/>
            <a:r>
              <a:rPr lang="en-US" altLang="zh-TW" dirty="0" err="1"/>
              <a:t>wv</a:t>
            </a:r>
            <a:r>
              <a:rPr lang="en-US" altLang="zh-TW" dirty="0"/>
              <a:t> = </a:t>
            </a:r>
            <a:r>
              <a:rPr lang="en-US" altLang="zh-TW" dirty="0" err="1" smtClean="0"/>
              <a:t>model.wv</a:t>
            </a:r>
            <a:r>
              <a:rPr lang="en-US" altLang="zh-TW" dirty="0" smtClean="0"/>
              <a:t>[word</a:t>
            </a:r>
            <a:r>
              <a:rPr lang="en-US" altLang="zh-TW" dirty="0"/>
              <a:t>]</a:t>
            </a:r>
          </a:p>
          <a:p>
            <a:r>
              <a:rPr lang="zh-TW" altLang="en-US" dirty="0"/>
              <a:t>找到與指定詞</a:t>
            </a:r>
            <a:r>
              <a:rPr lang="en-US" altLang="zh-TW" dirty="0"/>
              <a:t>top-K</a:t>
            </a:r>
            <a:r>
              <a:rPr lang="zh-TW" altLang="en-US" dirty="0"/>
              <a:t>最相似的詞和 </a:t>
            </a:r>
            <a:r>
              <a:rPr lang="en-US" altLang="zh-TW" dirty="0"/>
              <a:t>similarity score</a:t>
            </a:r>
          </a:p>
          <a:p>
            <a:pPr lvl="1"/>
            <a:r>
              <a:rPr lang="en-US" altLang="zh-TW" dirty="0" err="1" smtClean="0"/>
              <a:t>model.</a:t>
            </a:r>
            <a:r>
              <a:rPr lang="en-US" altLang="zh-TW" dirty="0" err="1" smtClean="0">
                <a:solidFill>
                  <a:srgbClr val="C00000"/>
                </a:solidFill>
              </a:rPr>
              <a:t>wv</a:t>
            </a:r>
            <a:r>
              <a:rPr lang="en-US" altLang="zh-TW" dirty="0" err="1" smtClean="0"/>
              <a:t>.most_similar</a:t>
            </a:r>
            <a:r>
              <a:rPr lang="en-US" altLang="zh-TW" dirty="0" smtClean="0"/>
              <a:t>(positive[word</a:t>
            </a:r>
            <a:r>
              <a:rPr lang="en-US" altLang="zh-TW" dirty="0"/>
              <a:t>])</a:t>
            </a:r>
          </a:p>
          <a:p>
            <a:r>
              <a:rPr lang="zh-TW" altLang="en-US" dirty="0"/>
              <a:t>計算詞跟詞的相對關係，依照給定的一組兩個詞的關係，找出跟指定詞有相對類似關係的詞</a:t>
            </a:r>
            <a:endParaRPr lang="en-US" altLang="zh-TW" dirty="0"/>
          </a:p>
          <a:p>
            <a:pPr lvl="1"/>
            <a:r>
              <a:rPr lang="en-US" altLang="zh-TW" dirty="0" err="1" smtClean="0"/>
              <a:t>model.</a:t>
            </a:r>
            <a:r>
              <a:rPr lang="en-US" altLang="zh-TW" dirty="0" err="1" smtClean="0">
                <a:solidFill>
                  <a:srgbClr val="C00000"/>
                </a:solidFill>
              </a:rPr>
              <a:t>wv</a:t>
            </a:r>
            <a:r>
              <a:rPr lang="en-US" altLang="zh-TW" dirty="0" err="1" smtClean="0"/>
              <a:t>.most_similar</a:t>
            </a:r>
            <a:r>
              <a:rPr lang="en-US" altLang="zh-TW" dirty="0" smtClean="0"/>
              <a:t>(positive</a:t>
            </a:r>
            <a:r>
              <a:rPr lang="en-US" altLang="zh-TW" dirty="0"/>
              <a:t>=[y</a:t>
            </a:r>
            <a:r>
              <a:rPr lang="en-US" altLang="zh-TW" baseline="-25000" dirty="0"/>
              <a:t>1</a:t>
            </a:r>
            <a:r>
              <a:rPr lang="en-US" altLang="zh-TW" dirty="0"/>
              <a:t>, x</a:t>
            </a:r>
            <a:r>
              <a:rPr lang="en-US" altLang="zh-TW" baseline="-25000" dirty="0"/>
              <a:t>2</a:t>
            </a:r>
            <a:r>
              <a:rPr lang="en-US" altLang="zh-TW" dirty="0"/>
              <a:t>], negative=[x</a:t>
            </a:r>
            <a:r>
              <a:rPr lang="en-US" altLang="zh-TW" baseline="-25000" dirty="0"/>
              <a:t>1</a:t>
            </a:r>
            <a:r>
              <a:rPr lang="en-US" altLang="zh-TW" dirty="0"/>
              <a:t>])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8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使用已訓練模型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計算兩個字詞的相似</a:t>
            </a:r>
            <a:r>
              <a:rPr lang="zh-TW" altLang="en-US" dirty="0" smtClean="0"/>
              <a:t>度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model.</a:t>
            </a:r>
            <a:r>
              <a:rPr lang="en-US" altLang="zh-TW" dirty="0" err="1" smtClean="0">
                <a:solidFill>
                  <a:srgbClr val="C00000"/>
                </a:solidFill>
              </a:rPr>
              <a:t>wv</a:t>
            </a:r>
            <a:r>
              <a:rPr lang="en-US" altLang="zh-TW" dirty="0" err="1" smtClean="0"/>
              <a:t>.similarity</a:t>
            </a:r>
            <a:r>
              <a:rPr lang="en-US" altLang="zh-TW" dirty="0" smtClean="0"/>
              <a:t>(word1, word2)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6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err="1" smtClean="0"/>
              <a:t>gensim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word2vec</a:t>
            </a:r>
            <a:r>
              <a:rPr lang="zh-TW" altLang="en-US" dirty="0" smtClean="0"/>
              <a:t>模型訓練一個中文的模型</a:t>
            </a:r>
            <a:endParaRPr lang="en-US" altLang="zh-TW" dirty="0" smtClean="0"/>
          </a:p>
          <a:p>
            <a:r>
              <a:rPr lang="zh-TW" altLang="en-US" dirty="0" smtClean="0"/>
              <a:t>訓練模型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作業一中你取出的兩千篇維基文件的內容來訓練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讀取文章內容後</a:t>
            </a:r>
            <a:r>
              <a:rPr lang="zh-TW" altLang="en-US" dirty="0"/>
              <a:t>做斷</a:t>
            </a:r>
            <a:r>
              <a:rPr lang="zh-TW" altLang="en-US" dirty="0" smtClean="0"/>
              <a:t>詞和清理</a:t>
            </a:r>
            <a:r>
              <a:rPr lang="en-US" altLang="zh-TW" dirty="0" smtClean="0"/>
              <a:t>，</a:t>
            </a:r>
            <a:r>
              <a:rPr lang="zh-TW" altLang="en-US" dirty="0" smtClean="0"/>
              <a:t>將所有文章的內容變成一堆句子</a:t>
            </a:r>
            <a:r>
              <a:rPr lang="en-US" altLang="zh-TW" dirty="0" smtClean="0"/>
              <a:t>，</a:t>
            </a:r>
            <a:r>
              <a:rPr lang="zh-TW" altLang="en-US" dirty="0" smtClean="0"/>
              <a:t>輸入模型進行訓練</a:t>
            </a:r>
            <a:endParaRPr lang="en-US" altLang="zh-TW" dirty="0" smtClean="0"/>
          </a:p>
          <a:p>
            <a:r>
              <a:rPr lang="zh-TW" altLang="en-US" dirty="0" smtClean="0"/>
              <a:t>儲存模型</a:t>
            </a:r>
            <a:endParaRPr lang="en-US" altLang="zh-TW" dirty="0" smtClean="0"/>
          </a:p>
          <a:p>
            <a:r>
              <a:rPr lang="zh-TW" altLang="en-US" dirty="0" smtClean="0"/>
              <a:t>載入儲存的模型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分析詞與詞的關係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14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400" dirty="0" smtClean="0"/>
              <a:t>自然語言處理</a:t>
            </a:r>
            <a:r>
              <a:rPr lang="en-US" altLang="zh-TW" sz="4400" dirty="0" smtClean="0"/>
              <a:t/>
            </a:r>
            <a:br>
              <a:rPr lang="en-US" altLang="zh-TW" sz="4400" dirty="0" smtClean="0"/>
            </a:br>
            <a:r>
              <a:rPr lang="zh-TW" altLang="en-US" sz="4400" dirty="0" smtClean="0"/>
              <a:t>文字</a:t>
            </a:r>
            <a:r>
              <a:rPr lang="zh-TW" altLang="en-US" sz="4400" dirty="0"/>
              <a:t>相似度（</a:t>
            </a:r>
            <a:r>
              <a:rPr lang="en-US" altLang="zh-TW" sz="4400" dirty="0"/>
              <a:t>Word Similarity</a:t>
            </a:r>
            <a:r>
              <a:rPr lang="zh-TW" altLang="en-US" sz="4400" dirty="0" smtClean="0"/>
              <a:t>）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自然語言處理中，我們會透過將單詞乃至文本</a:t>
            </a:r>
            <a:r>
              <a:rPr lang="zh-TW" altLang="en-US" sz="3200" dirty="0" smtClean="0"/>
              <a:t>量化成在向量空間中的向量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Bag of word</a:t>
            </a:r>
          </a:p>
          <a:p>
            <a:pPr lvl="1"/>
            <a:r>
              <a:rPr lang="en-US" altLang="zh-TW" sz="2800" dirty="0" smtClean="0"/>
              <a:t>Bag of N-gram</a:t>
            </a:r>
          </a:p>
          <a:p>
            <a:pPr lvl="1"/>
            <a:r>
              <a:rPr lang="en-US" altLang="zh-TW" sz="2800" dirty="0" smtClean="0"/>
              <a:t>One-hot encoding</a:t>
            </a:r>
          </a:p>
          <a:p>
            <a:r>
              <a:rPr lang="zh-TW" altLang="en-US" sz="3200" dirty="0" smtClean="0"/>
              <a:t>文字向量之間的</a:t>
            </a:r>
            <a:r>
              <a:rPr lang="zh-TW" altLang="en-US" sz="3200" dirty="0"/>
              <a:t>「距離</a:t>
            </a:r>
            <a:r>
              <a:rPr lang="zh-TW" altLang="en-US" sz="3200" dirty="0" smtClean="0"/>
              <a:t>」即可用來表示文字相似度</a:t>
            </a:r>
            <a:endParaRPr lang="en-US" altLang="zh-TW" sz="3200" dirty="0" smtClean="0"/>
          </a:p>
          <a:p>
            <a:endParaRPr lang="en-US" altLang="zh-TW" sz="3200" dirty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98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詞</a:t>
            </a:r>
            <a:r>
              <a:rPr lang="zh-TW" altLang="en-US" sz="4400" dirty="0" smtClean="0"/>
              <a:t>嵌入</a:t>
            </a:r>
            <a:r>
              <a:rPr lang="en-US" altLang="zh-TW" sz="4400" dirty="0" smtClean="0"/>
              <a:t>Word Embedding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語意相似度</a:t>
            </a:r>
            <a:r>
              <a:rPr lang="zh-TW" altLang="en-US" sz="3200" dirty="0" smtClean="0"/>
              <a:t>資訊</a:t>
            </a:r>
            <a:endParaRPr lang="en-US" altLang="zh-TW" sz="3200" dirty="0" smtClean="0"/>
          </a:p>
          <a:p>
            <a:pPr lvl="1"/>
            <a:r>
              <a:rPr lang="zh-TW" altLang="en-US" dirty="0"/>
              <a:t>「</a:t>
            </a:r>
            <a:r>
              <a:rPr lang="zh-TW" altLang="en-US" sz="2800" dirty="0" smtClean="0"/>
              <a:t>物以類聚</a:t>
            </a:r>
            <a:r>
              <a:rPr lang="zh-TW" altLang="en-US" sz="2800" dirty="0"/>
              <a:t>」是我們耳熟能詳的一句</a:t>
            </a:r>
            <a:r>
              <a:rPr lang="zh-TW" altLang="en-US" sz="2800" dirty="0" smtClean="0"/>
              <a:t>諺語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「</a:t>
            </a:r>
            <a:r>
              <a:rPr lang="zh-TW" altLang="en-US" sz="2800" dirty="0" smtClean="0"/>
              <a:t>分布假說」</a:t>
            </a:r>
            <a:r>
              <a:rPr lang="zh-TW" altLang="en-US" sz="2800" dirty="0"/>
              <a:t>是</a:t>
            </a:r>
            <a:r>
              <a:rPr lang="zh-TW" altLang="en-US" sz="2800" dirty="0" smtClean="0"/>
              <a:t>在</a:t>
            </a:r>
            <a:r>
              <a:rPr lang="zh-TW" altLang="en-US" sz="2800" dirty="0"/>
              <a:t>語言學的脈絡裡，</a:t>
            </a:r>
            <a:r>
              <a:rPr lang="zh-TW" altLang="en-US" sz="2800" dirty="0" smtClean="0"/>
              <a:t>語言學家認為</a:t>
            </a:r>
            <a:r>
              <a:rPr lang="zh-TW" altLang="en-US" sz="2800" dirty="0"/>
              <a:t>在相同上下文中一起出現的兩個單詞會有相似的</a:t>
            </a:r>
            <a:r>
              <a:rPr lang="zh-TW" altLang="en-US" sz="2800" dirty="0" smtClean="0"/>
              <a:t>意義</a:t>
            </a:r>
            <a:endParaRPr lang="en-US" altLang="zh-TW" sz="2800" dirty="0" smtClean="0"/>
          </a:p>
          <a:p>
            <a:r>
              <a:rPr lang="zh-TW" altLang="en-US" sz="3200" dirty="0"/>
              <a:t>詞嵌入的優點</a:t>
            </a:r>
            <a:endParaRPr lang="en-US" altLang="zh-TW" sz="3200" dirty="0"/>
          </a:p>
          <a:p>
            <a:pPr lvl="1"/>
            <a:r>
              <a:rPr lang="zh-TW" altLang="en-US" sz="2800" dirty="0"/>
              <a:t>維度縮減（ </a:t>
            </a:r>
            <a:r>
              <a:rPr lang="en-US" altLang="zh-TW" sz="2800" dirty="0" err="1"/>
              <a:t>diemension</a:t>
            </a:r>
            <a:r>
              <a:rPr lang="en-US" altLang="zh-TW" sz="2800" dirty="0"/>
              <a:t> reduction </a:t>
            </a:r>
            <a:r>
              <a:rPr lang="zh-TW" altLang="en-US" sz="2800" dirty="0"/>
              <a:t>）</a:t>
            </a:r>
            <a:endParaRPr lang="en-US" altLang="zh-TW" sz="2800" dirty="0"/>
          </a:p>
          <a:p>
            <a:pPr lvl="1"/>
            <a:r>
              <a:rPr lang="zh-TW" altLang="en-US" sz="2800" dirty="0"/>
              <a:t>上下文相似性（ </a:t>
            </a:r>
            <a:r>
              <a:rPr lang="en-US" altLang="zh-TW" sz="2800" dirty="0"/>
              <a:t>context similarity </a:t>
            </a:r>
            <a:r>
              <a:rPr lang="zh-TW" altLang="en-US" sz="2800" dirty="0"/>
              <a:t>）</a:t>
            </a:r>
          </a:p>
          <a:p>
            <a:pPr lvl="1"/>
            <a:endParaRPr lang="en-US" altLang="zh-TW" sz="28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142" y="3608152"/>
            <a:ext cx="3469364" cy="293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Word2vec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詞向量的目的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相似的詞要聚集</a:t>
            </a:r>
            <a:r>
              <a:rPr lang="zh-TW" altLang="en-US" dirty="0"/>
              <a:t>在</a:t>
            </a:r>
            <a:r>
              <a:rPr lang="zh-TW" altLang="en-US" dirty="0" smtClean="0"/>
              <a:t>一起</a:t>
            </a:r>
            <a:endParaRPr lang="en-US" altLang="zh-TW" dirty="0" smtClean="0"/>
          </a:p>
          <a:p>
            <a:pPr lvl="1"/>
            <a:r>
              <a:rPr lang="zh-TW" altLang="en-US" dirty="0"/>
              <a:t>向量</a:t>
            </a:r>
            <a:r>
              <a:rPr lang="zh-TW" altLang="en-US" dirty="0" smtClean="0"/>
              <a:t>的</a:t>
            </a:r>
            <a:r>
              <a:rPr lang="zh-TW" altLang="en-US" dirty="0"/>
              <a:t>方向對應相對</a:t>
            </a:r>
            <a:r>
              <a:rPr lang="zh-TW" altLang="en-US" dirty="0" smtClean="0"/>
              <a:t>關係</a:t>
            </a:r>
            <a:endParaRPr lang="en-US" altLang="zh-TW" dirty="0" smtClean="0"/>
          </a:p>
          <a:p>
            <a:r>
              <a:rPr lang="zh-TW" altLang="en-US" dirty="0" smtClean="0"/>
              <a:t>運用</a:t>
            </a:r>
            <a:r>
              <a:rPr lang="zh-TW" altLang="en-US" dirty="0"/>
              <a:t>「分布假說</a:t>
            </a:r>
            <a:r>
              <a:rPr lang="zh-TW" altLang="en-US" dirty="0" smtClean="0"/>
              <a:t>」來設計，以機率來預測在一個句子中某一個位置可能會出現的詞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63" y="3886200"/>
            <a:ext cx="6611273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>
                <a:solidFill>
                  <a:schemeClr val="accent1">
                    <a:lumMod val="50000"/>
                  </a:schemeClr>
                </a:solidFill>
              </a:rPr>
              <a:t>Gensim</a:t>
            </a:r>
            <a:r>
              <a:rPr lang="zh-TW" altLang="en-US" sz="4400" dirty="0" smtClean="0">
                <a:solidFill>
                  <a:schemeClr val="accent1">
                    <a:lumMod val="50000"/>
                  </a:schemeClr>
                </a:solidFill>
              </a:rPr>
              <a:t>套件</a:t>
            </a:r>
            <a:endParaRPr lang="zh-TW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Gensim</a:t>
            </a:r>
            <a:r>
              <a:rPr lang="zh-TW" altLang="en-US" dirty="0"/>
              <a:t>套件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unsupervised machine learning</a:t>
            </a:r>
            <a:r>
              <a:rPr lang="zh-TW" altLang="en-US" dirty="0"/>
              <a:t>處理原始的、非結構化的文本（</a:t>
            </a:r>
            <a:r>
              <a:rPr lang="en-US" altLang="zh-TW" dirty="0"/>
              <a:t>text</a:t>
            </a:r>
            <a:r>
              <a:rPr lang="zh-TW" altLang="en-US" dirty="0"/>
              <a:t>），藉由統計</a:t>
            </a:r>
            <a:r>
              <a:rPr lang="en-US" altLang="zh-TW" dirty="0"/>
              <a:t>training documents</a:t>
            </a:r>
            <a:r>
              <a:rPr lang="zh-TW" altLang="en-US" dirty="0"/>
              <a:t>在</a:t>
            </a:r>
            <a:r>
              <a:rPr lang="zh-TW" altLang="en-US" dirty="0" smtClean="0"/>
              <a:t>語料庫中</a:t>
            </a:r>
            <a:r>
              <a:rPr lang="zh-TW" altLang="en-US" dirty="0"/>
              <a:t>字與字之間組合或共同出現</a:t>
            </a:r>
            <a:r>
              <a:rPr lang="en-US" altLang="zh-TW" dirty="0"/>
              <a:t>(co-occurrence)</a:t>
            </a:r>
            <a:r>
              <a:rPr lang="zh-TW" altLang="en-US" dirty="0"/>
              <a:t>的</a:t>
            </a:r>
            <a:r>
              <a:rPr lang="zh-TW" altLang="en-US" dirty="0" smtClean="0"/>
              <a:t>模式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安裝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--upgrade </a:t>
            </a:r>
            <a:r>
              <a:rPr lang="en-US" altLang="zh-TW" dirty="0" smtClean="0"/>
              <a:t>genism</a:t>
            </a:r>
          </a:p>
        </p:txBody>
      </p:sp>
    </p:spTree>
    <p:extLst>
      <p:ext uri="{BB962C8B-B14F-4D97-AF65-F5344CB8AC3E}">
        <p14:creationId xmlns:p14="http://schemas.microsoft.com/office/powerpoint/2010/main" val="373361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Gensim</a:t>
            </a:r>
            <a:r>
              <a:rPr lang="zh-TW" altLang="en-US" sz="4400" dirty="0">
                <a:solidFill>
                  <a:schemeClr val="accent1">
                    <a:lumMod val="50000"/>
                  </a:schemeClr>
                </a:solidFill>
              </a:rPr>
              <a:t>核心概念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Document(</a:t>
            </a:r>
            <a:r>
              <a:rPr lang="zh-TW" altLang="en-US" dirty="0" smtClean="0"/>
              <a:t>文章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一群</a:t>
            </a:r>
            <a:r>
              <a:rPr lang="zh-TW" altLang="en-US" dirty="0"/>
              <a:t>文字。可以是 </a:t>
            </a:r>
            <a:r>
              <a:rPr lang="en-US" altLang="zh-TW" dirty="0"/>
              <a:t>140 </a:t>
            </a:r>
            <a:r>
              <a:rPr lang="zh-TW" altLang="en-US" dirty="0"/>
              <a:t>個字的簡短推文、單個段落（即期刊文章摘要）、新聞文章或書籍中的任何內容。</a:t>
            </a:r>
            <a:endParaRPr lang="en-US" altLang="zh-TW" dirty="0" smtClean="0"/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dirty="0" smtClean="0"/>
              <a:t>Corpus(</a:t>
            </a:r>
            <a:r>
              <a:rPr lang="zh-TW" altLang="en-US" dirty="0" smtClean="0"/>
              <a:t>語料庫</a:t>
            </a:r>
            <a:r>
              <a:rPr lang="en-US" altLang="zh-TW" dirty="0" smtClean="0"/>
              <a:t>)</a:t>
            </a:r>
            <a:r>
              <a:rPr lang="zh-TW" altLang="en-US" dirty="0" smtClean="0"/>
              <a:t>它</a:t>
            </a:r>
            <a:r>
              <a:rPr lang="zh-TW" altLang="en-US" dirty="0"/>
              <a:t>在</a:t>
            </a:r>
            <a:r>
              <a:rPr lang="en-US" altLang="zh-TW" dirty="0" err="1"/>
              <a:t>Gensim</a:t>
            </a:r>
            <a:r>
              <a:rPr lang="zh-TW" altLang="en-US" dirty="0"/>
              <a:t>中扮演兩個</a:t>
            </a:r>
            <a:r>
              <a:rPr lang="zh-TW" altLang="en-US" dirty="0" smtClean="0"/>
              <a:t>角色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當做 </a:t>
            </a:r>
            <a:r>
              <a:rPr lang="en-US" altLang="zh-TW" dirty="0"/>
              <a:t>model </a:t>
            </a:r>
            <a:r>
              <a:rPr lang="zh-TW" altLang="en-US" dirty="0"/>
              <a:t>的輸入。</a:t>
            </a:r>
            <a:r>
              <a:rPr lang="en-US" altLang="zh-TW" dirty="0"/>
              <a:t>Model </a:t>
            </a:r>
            <a:r>
              <a:rPr lang="zh-TW" altLang="en-US" dirty="0"/>
              <a:t>藉由 </a:t>
            </a:r>
            <a:r>
              <a:rPr lang="en-US" altLang="zh-TW" dirty="0"/>
              <a:t>training corpus </a:t>
            </a:r>
            <a:r>
              <a:rPr lang="zh-TW" altLang="en-US" dirty="0"/>
              <a:t>來初始化模型內部的參數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/>
              <a:t>可以被</a:t>
            </a:r>
            <a:r>
              <a:rPr lang="zh-TW" altLang="en-US" dirty="0" smtClean="0"/>
              <a:t>處理後並組織成</a:t>
            </a:r>
            <a:r>
              <a:rPr lang="en-US" altLang="zh-TW" dirty="0" smtClean="0"/>
              <a:t>document</a:t>
            </a:r>
            <a:r>
              <a:rPr lang="zh-TW" altLang="en-US" dirty="0"/>
              <a:t>。當</a:t>
            </a:r>
            <a:r>
              <a:rPr lang="zh-TW" altLang="en-US" dirty="0" smtClean="0"/>
              <a:t>一個關鍵字提取</a:t>
            </a:r>
            <a:r>
              <a:rPr lang="zh-TW" altLang="en-US" dirty="0"/>
              <a:t>模型</a:t>
            </a:r>
            <a:r>
              <a:rPr lang="zh-TW" altLang="en-US" dirty="0" smtClean="0"/>
              <a:t>被</a:t>
            </a:r>
            <a:r>
              <a:rPr lang="zh-TW" altLang="en-US" dirty="0"/>
              <a:t>訓練後，可以從新的 </a:t>
            </a:r>
            <a:r>
              <a:rPr lang="en-US" altLang="zh-TW" dirty="0"/>
              <a:t>document (</a:t>
            </a:r>
            <a:r>
              <a:rPr lang="zh-TW" altLang="en-US" dirty="0"/>
              <a:t>在</a:t>
            </a:r>
            <a:r>
              <a:rPr lang="en-US" altLang="zh-TW" dirty="0"/>
              <a:t>training corpus</a:t>
            </a:r>
            <a:r>
              <a:rPr lang="zh-TW" altLang="en-US" dirty="0"/>
              <a:t>中未看到的</a:t>
            </a:r>
            <a:r>
              <a:rPr lang="en-US" altLang="zh-TW" dirty="0"/>
              <a:t>document) </a:t>
            </a:r>
            <a:r>
              <a:rPr lang="zh-TW" altLang="en-US" dirty="0"/>
              <a:t>中提取 </a:t>
            </a:r>
            <a:r>
              <a:rPr lang="zh-TW" altLang="en-US" dirty="0" smtClean="0"/>
              <a:t>新</a:t>
            </a:r>
            <a:r>
              <a:rPr lang="zh-TW" altLang="en-US" dirty="0"/>
              <a:t>的</a:t>
            </a:r>
            <a:r>
              <a:rPr lang="zh-TW" altLang="en-US" dirty="0" smtClean="0"/>
              <a:t>關鍵字。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038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>
                <a:solidFill>
                  <a:schemeClr val="accent1">
                    <a:lumMod val="50000"/>
                  </a:schemeClr>
                </a:solidFill>
              </a:rPr>
              <a:t>Gensim</a:t>
            </a:r>
            <a:r>
              <a:rPr lang="zh-TW" altLang="en-US" sz="4400" dirty="0">
                <a:solidFill>
                  <a:schemeClr val="accent1">
                    <a:lumMod val="50000"/>
                  </a:schemeClr>
                </a:solidFill>
              </a:rPr>
              <a:t>核心概念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Vector</a:t>
            </a:r>
            <a:r>
              <a:rPr lang="zh-TW" altLang="en-US" dirty="0" smtClean="0"/>
              <a:t>為具有</a:t>
            </a:r>
            <a:r>
              <a:rPr lang="zh-TW" altLang="en-US" dirty="0"/>
              <a:t>數學意義的 </a:t>
            </a:r>
            <a:r>
              <a:rPr lang="en-US" altLang="zh-TW" dirty="0"/>
              <a:t>document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帶有 </a:t>
            </a:r>
            <a:r>
              <a:rPr lang="en-US" altLang="zh-TW" dirty="0"/>
              <a:t>features </a:t>
            </a:r>
            <a:r>
              <a:rPr lang="zh-TW" altLang="en-US" dirty="0"/>
              <a:t>的 </a:t>
            </a:r>
            <a:r>
              <a:rPr lang="en-US" altLang="zh-TW" dirty="0"/>
              <a:t>vector </a:t>
            </a:r>
            <a:r>
              <a:rPr lang="zh-TW" altLang="en-US" dirty="0"/>
              <a:t>正好可以滿足這個</a:t>
            </a:r>
            <a:r>
              <a:rPr lang="zh-TW" altLang="en-US" dirty="0" smtClean="0"/>
              <a:t>需求，而</a:t>
            </a:r>
            <a:r>
              <a:rPr lang="zh-TW" altLang="en-US" dirty="0"/>
              <a:t>一個 </a:t>
            </a:r>
            <a:r>
              <a:rPr lang="en-US" altLang="zh-TW" dirty="0"/>
              <a:t>single feature </a:t>
            </a:r>
            <a:r>
              <a:rPr lang="zh-TW" altLang="en-US" dirty="0"/>
              <a:t>可以被認為是一個 </a:t>
            </a:r>
            <a:r>
              <a:rPr lang="en-US" altLang="zh-TW" dirty="0"/>
              <a:t>question-answer </a:t>
            </a:r>
            <a:r>
              <a:rPr lang="zh-TW" altLang="en-US" dirty="0" smtClean="0"/>
              <a:t>對，</a:t>
            </a:r>
            <a:r>
              <a:rPr lang="en-US" altLang="zh-TW" dirty="0"/>
              <a:t>questions </a:t>
            </a:r>
            <a:r>
              <a:rPr lang="zh-TW" altLang="en-US" dirty="0"/>
              <a:t>通常以整數的方式</a:t>
            </a:r>
            <a:r>
              <a:rPr lang="zh-TW" altLang="en-US" dirty="0" smtClean="0"/>
              <a:t>標示，</a:t>
            </a:r>
            <a:r>
              <a:rPr lang="en-US" altLang="zh-TW" dirty="0" smtClean="0"/>
              <a:t>answer </a:t>
            </a:r>
            <a:r>
              <a:rPr lang="zh-TW" altLang="en-US" dirty="0" smtClean="0"/>
              <a:t>只被允許是浮點</a:t>
            </a:r>
            <a:r>
              <a:rPr lang="zh-TW" altLang="en-US" dirty="0"/>
              <a:t>數 </a:t>
            </a:r>
            <a:r>
              <a:rPr lang="en-US" altLang="zh-TW" dirty="0"/>
              <a:t>(single floating point number)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pPr lvl="2"/>
            <a:r>
              <a:rPr lang="en-US" altLang="zh-TW" dirty="0"/>
              <a:t>Document </a:t>
            </a:r>
            <a:r>
              <a:rPr lang="zh-TW" altLang="en-US" dirty="0"/>
              <a:t>中單詞</a:t>
            </a:r>
            <a:r>
              <a:rPr lang="en-US" altLang="zh-TW" dirty="0" err="1"/>
              <a:t>splonge</a:t>
            </a:r>
            <a:r>
              <a:rPr lang="zh-TW" altLang="en-US" dirty="0"/>
              <a:t>出現幾次</a:t>
            </a:r>
            <a:r>
              <a:rPr lang="en-US" altLang="zh-TW" dirty="0"/>
              <a:t>? 0</a:t>
            </a:r>
            <a:r>
              <a:rPr lang="zh-TW" altLang="en-US" dirty="0" smtClean="0"/>
              <a:t>次 </a:t>
            </a:r>
            <a:r>
              <a:rPr lang="en-US" altLang="zh-TW" dirty="0" smtClean="0"/>
              <a:t>(bag of words</a:t>
            </a:r>
            <a:r>
              <a:rPr lang="zh-TW" altLang="en-US" dirty="0" smtClean="0"/>
              <a:t>詞頻統計</a:t>
            </a:r>
            <a:r>
              <a:rPr lang="en-US" altLang="zh-TW" dirty="0" smtClean="0"/>
              <a:t>)</a:t>
            </a:r>
          </a:p>
          <a:p>
            <a:pPr lvl="3"/>
            <a:r>
              <a:rPr lang="en-US" altLang="zh-TW" dirty="0"/>
              <a:t>(1, 0.0)</a:t>
            </a:r>
            <a:endParaRPr lang="zh-TW" altLang="en-US" dirty="0"/>
          </a:p>
          <a:p>
            <a:pPr lvl="2"/>
            <a:r>
              <a:rPr lang="en-US" altLang="zh-TW" dirty="0"/>
              <a:t>Document </a:t>
            </a:r>
            <a:r>
              <a:rPr lang="zh-TW" altLang="en-US" dirty="0"/>
              <a:t>中由多少段落組成</a:t>
            </a:r>
            <a:r>
              <a:rPr lang="en-US" altLang="zh-TW" dirty="0"/>
              <a:t>? 2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pPr lvl="3"/>
            <a:r>
              <a:rPr lang="en-US" altLang="zh-TW" dirty="0"/>
              <a:t>(2, 2.0)</a:t>
            </a:r>
            <a:endParaRPr lang="zh-TW" altLang="en-US" dirty="0"/>
          </a:p>
          <a:p>
            <a:pPr lvl="2"/>
            <a:r>
              <a:rPr lang="en-US" altLang="zh-TW" dirty="0"/>
              <a:t>Document </a:t>
            </a:r>
            <a:r>
              <a:rPr lang="zh-TW" altLang="en-US" dirty="0"/>
              <a:t>使用了多少種字體？ </a:t>
            </a:r>
            <a:r>
              <a:rPr lang="en-US" altLang="zh-TW" dirty="0"/>
              <a:t>5</a:t>
            </a:r>
            <a:r>
              <a:rPr lang="zh-TW" altLang="en-US" dirty="0" smtClean="0"/>
              <a:t>種</a:t>
            </a:r>
            <a:endParaRPr lang="en-US" altLang="zh-TW" dirty="0" smtClean="0"/>
          </a:p>
          <a:p>
            <a:pPr lvl="3"/>
            <a:r>
              <a:rPr lang="en-US" altLang="zh-TW" dirty="0"/>
              <a:t>(3, 5.0)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schemeClr val="accent1">
                    <a:lumMod val="50000"/>
                  </a:schemeClr>
                </a:solidFill>
              </a:rPr>
              <a:t>Gensim</a:t>
            </a:r>
            <a:r>
              <a:rPr lang="zh-TW" altLang="en-US" sz="4400" dirty="0">
                <a:solidFill>
                  <a:schemeClr val="accent1">
                    <a:lumMod val="50000"/>
                  </a:schemeClr>
                </a:solidFill>
              </a:rPr>
              <a:t>核心概念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Model</a:t>
            </a:r>
          </a:p>
          <a:p>
            <a:pPr lvl="1"/>
            <a:r>
              <a:rPr lang="zh-TW" altLang="en-US" dirty="0"/>
              <a:t>一種將 </a:t>
            </a:r>
            <a:r>
              <a:rPr lang="en-US" altLang="zh-TW" dirty="0"/>
              <a:t>vector </a:t>
            </a:r>
            <a:r>
              <a:rPr lang="zh-TW" altLang="en-US" dirty="0"/>
              <a:t>從一種表示轉換為另一種表示的</a:t>
            </a:r>
            <a:r>
              <a:rPr lang="zh-TW" altLang="en-US" dirty="0" smtClean="0"/>
              <a:t>演算法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透過訓練的過程學習不同的特徵來達到</a:t>
            </a:r>
            <a:endParaRPr lang="en-US" altLang="zh-TW" dirty="0" smtClean="0"/>
          </a:p>
          <a:p>
            <a:pPr lvl="1"/>
            <a:r>
              <a:rPr lang="zh-TW" altLang="en-US" dirty="0"/>
              <a:t>一旦你創建了 </a:t>
            </a:r>
            <a:r>
              <a:rPr lang="en-US" altLang="zh-TW" dirty="0"/>
              <a:t>model</a:t>
            </a:r>
            <a:r>
              <a:rPr lang="zh-TW" altLang="en-US" dirty="0"/>
              <a:t>，你就可以用它做各種很酷的事情。 </a:t>
            </a:r>
            <a:r>
              <a:rPr lang="zh-TW" altLang="en-US"/>
              <a:t>例如</a:t>
            </a:r>
            <a:r>
              <a:rPr lang="zh-TW" altLang="en-US" smtClean="0"/>
              <a:t>，透過 </a:t>
            </a:r>
            <a:r>
              <a:rPr lang="en-US" altLang="zh-TW" dirty="0" err="1" smtClean="0"/>
              <a:t>Tf-Idf</a:t>
            </a:r>
            <a:r>
              <a:rPr lang="en-US" altLang="zh-TW" dirty="0" smtClean="0"/>
              <a:t> model</a:t>
            </a:r>
            <a:r>
              <a:rPr lang="zh-TW" altLang="en-US" dirty="0" smtClean="0"/>
              <a:t>轉換整個語料庫並</a:t>
            </a:r>
            <a:r>
              <a:rPr lang="zh-TW" altLang="en-US" dirty="0"/>
              <a:t>對其進行索引，</a:t>
            </a:r>
            <a:r>
              <a:rPr lang="zh-TW" altLang="en-US" dirty="0" smtClean="0"/>
              <a:t>為相似性查詢 做</a:t>
            </a:r>
            <a:r>
              <a:rPr lang="zh-TW" altLang="en-US" dirty="0"/>
              <a:t>準備</a:t>
            </a:r>
          </a:p>
        </p:txBody>
      </p:sp>
    </p:spTree>
    <p:extLst>
      <p:ext uri="{BB962C8B-B14F-4D97-AF65-F5344CB8AC3E}">
        <p14:creationId xmlns:p14="http://schemas.microsoft.com/office/powerpoint/2010/main" val="4417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>
                <a:solidFill>
                  <a:schemeClr val="accent1">
                    <a:lumMod val="50000"/>
                  </a:schemeClr>
                </a:solidFill>
              </a:rPr>
              <a:t>詞嵌入向量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常見的</a:t>
            </a:r>
            <a:r>
              <a:rPr lang="en-US" altLang="zh-TW" dirty="0"/>
              <a:t>word embedding</a:t>
            </a:r>
            <a:r>
              <a:rPr lang="zh-TW" altLang="en-US" dirty="0"/>
              <a:t>模型</a:t>
            </a:r>
            <a:endParaRPr lang="en-US" altLang="zh-TW" dirty="0"/>
          </a:p>
          <a:p>
            <a:pPr lvl="1"/>
            <a:r>
              <a:rPr lang="en-US" altLang="zh-TW" dirty="0" smtClean="0"/>
              <a:t>Word2vec</a:t>
            </a:r>
          </a:p>
          <a:p>
            <a:pPr lvl="2"/>
            <a:r>
              <a:rPr lang="zh-TW" altLang="en-US" dirty="0" smtClean="0"/>
              <a:t>是用來</a:t>
            </a:r>
            <a:r>
              <a:rPr lang="zh-TW" altLang="en-US" dirty="0"/>
              <a:t>產生詞向量的相關模型</a:t>
            </a:r>
            <a:r>
              <a:rPr lang="zh-TW" altLang="en-US" dirty="0" smtClean="0"/>
              <a:t>。用來</a:t>
            </a:r>
            <a:r>
              <a:rPr lang="zh-TW" altLang="en-US" dirty="0"/>
              <a:t>訓練以重新建構語言學之詞文</a:t>
            </a:r>
            <a:r>
              <a:rPr lang="zh-TW" altLang="en-US" dirty="0" smtClean="0"/>
              <a:t>本，輸入以詞為單位，</a:t>
            </a:r>
            <a:r>
              <a:rPr lang="zh-TW" altLang="en-US" dirty="0"/>
              <a:t>並且需猜測相鄰位置的輸入詞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GloVe</a:t>
            </a:r>
            <a:r>
              <a:rPr lang="en-US" altLang="zh-TW" dirty="0" smtClean="0"/>
              <a:t> </a:t>
            </a:r>
            <a:r>
              <a:rPr lang="en-US" altLang="zh-TW" dirty="0"/>
              <a:t>(2014)</a:t>
            </a:r>
          </a:p>
          <a:p>
            <a:pPr lvl="2"/>
            <a:r>
              <a:rPr lang="zh-TW" altLang="en-US" dirty="0"/>
              <a:t>預測字跟字同時出現的次數（</a:t>
            </a:r>
            <a:r>
              <a:rPr lang="en-US" altLang="zh-TW" dirty="0"/>
              <a:t>co-occurrence count</a:t>
            </a:r>
            <a:r>
              <a:rPr lang="zh-TW" altLang="en-US" dirty="0"/>
              <a:t>）來訓練。</a:t>
            </a:r>
            <a:r>
              <a:rPr lang="zh-TW" altLang="en-US" dirty="0" smtClean="0"/>
              <a:t>也是</a:t>
            </a:r>
            <a:r>
              <a:rPr lang="zh-TW" altLang="en-US" dirty="0"/>
              <a:t>滿早期的 </a:t>
            </a:r>
            <a:r>
              <a:rPr lang="en-US" altLang="zh-TW" dirty="0"/>
              <a:t>model</a:t>
            </a:r>
            <a:r>
              <a:rPr lang="zh-TW" altLang="en-US" dirty="0"/>
              <a:t>，在小一點的 </a:t>
            </a:r>
            <a:r>
              <a:rPr lang="en-US" altLang="zh-TW" dirty="0"/>
              <a:t>dataset </a:t>
            </a:r>
            <a:r>
              <a:rPr lang="zh-TW" altLang="en-US" dirty="0"/>
              <a:t>也能有效訓練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下載預先訓練好的詞嵌入向量</a:t>
            </a:r>
            <a:r>
              <a:rPr lang="en-US" altLang="zh-TW" dirty="0"/>
              <a:t>(Glove)</a:t>
            </a:r>
          </a:p>
          <a:p>
            <a:pPr lvl="1"/>
            <a:r>
              <a:rPr lang="en-US" altLang="zh-TW" dirty="0">
                <a:hlinkClick r:id="rId2"/>
              </a:rPr>
              <a:t>https://github.com/stanfordnlp/GloVe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190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1553</TotalTime>
  <Words>1107</Words>
  <Application>Microsoft Office PowerPoint</Application>
  <PresentationFormat>寬螢幕</PresentationFormat>
  <Paragraphs>128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Euphemia</vt:lpstr>
      <vt:lpstr>Microsoft JhengHei UI</vt:lpstr>
      <vt:lpstr>Arial</vt:lpstr>
      <vt:lpstr>Wingdings</vt:lpstr>
      <vt:lpstr>數學 16x9</vt:lpstr>
      <vt:lpstr>多媒體程式設計 文字資料處理</vt:lpstr>
      <vt:lpstr>自然語言處理 文字相似度（Word Similarity）</vt:lpstr>
      <vt:lpstr>詞嵌入Word Embedding</vt:lpstr>
      <vt:lpstr>Word2vec</vt:lpstr>
      <vt:lpstr>Gensim套件</vt:lpstr>
      <vt:lpstr>Gensim核心概念</vt:lpstr>
      <vt:lpstr>Gensim核心概念</vt:lpstr>
      <vt:lpstr>Gensim核心概念</vt:lpstr>
      <vt:lpstr>詞嵌入向量</vt:lpstr>
      <vt:lpstr>Gensim 載入預訓練好的模型</vt:lpstr>
      <vt:lpstr>Gensim 載入預訓練好的模型</vt:lpstr>
      <vt:lpstr>Gensim 使用載入的模型</vt:lpstr>
      <vt:lpstr>練習1</vt:lpstr>
      <vt:lpstr>使用Gensim自己訓練Word2vec</vt:lpstr>
      <vt:lpstr>已訓練模型儲存和調用</vt:lpstr>
      <vt:lpstr>使用已訓練模型</vt:lpstr>
      <vt:lpstr>使用已訓練模型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多媒體程式設計 文字資料處理</dc:title>
  <dc:creator>Windows 使用者</dc:creator>
  <cp:lastModifiedBy>Windows 使用者</cp:lastModifiedBy>
  <cp:revision>129</cp:revision>
  <dcterms:created xsi:type="dcterms:W3CDTF">2023-03-25T09:22:09Z</dcterms:created>
  <dcterms:modified xsi:type="dcterms:W3CDTF">2023-04-10T07:47:46Z</dcterms:modified>
</cp:coreProperties>
</file>