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57" r:id="rId13"/>
    <p:sldId id="258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2C6318F-E296-4CE5-940C-513182F75D3B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D3B7B2-6028-4E2F-917A-8BDE5AD1311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C6318F-E296-4CE5-940C-513182F75D3B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0D3B7B2-6028-4E2F-917A-8BDE5AD1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8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2C6318F-E296-4CE5-940C-513182F75D3B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D3B7B2-6028-4E2F-917A-8BDE5AD1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53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C6318F-E296-4CE5-940C-513182F75D3B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0D3B7B2-6028-4E2F-917A-8BDE5AD1311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2C6318F-E296-4CE5-940C-513182F75D3B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D3B7B2-6028-4E2F-917A-8BDE5AD1311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C6318F-E296-4CE5-940C-513182F75D3B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0D3B7B2-6028-4E2F-917A-8BDE5AD1311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C6318F-E296-4CE5-940C-513182F75D3B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0D3B7B2-6028-4E2F-917A-8BDE5AD1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7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C6318F-E296-4CE5-940C-513182F75D3B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0D3B7B2-6028-4E2F-917A-8BDE5AD1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69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2C6318F-E296-4CE5-940C-513182F75D3B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D3B7B2-6028-4E2F-917A-8BDE5AD1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3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2C6318F-E296-4CE5-940C-513182F75D3B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D3B7B2-6028-4E2F-917A-8BDE5AD1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14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2C6318F-E296-4CE5-940C-513182F75D3B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D3B7B2-6028-4E2F-917A-8BDE5AD131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1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2C6318F-E296-4CE5-940C-513182F75D3B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D3B7B2-6028-4E2F-917A-8BDE5AD1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5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/>
              <a:t>影像</a:t>
            </a:r>
            <a:r>
              <a:rPr lang="zh-TW" altLang="en-US" sz="4400" dirty="0" smtClean="0"/>
              <a:t>資料處理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影像檔案格式</a:t>
            </a:r>
            <a:r>
              <a:rPr lang="en-US" altLang="zh-TW" sz="4400" dirty="0"/>
              <a:t>(image file formats)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一列一列的紀錄影像灰階或色彩值，又稱為以列為主</a:t>
            </a:r>
            <a:r>
              <a:rPr lang="en-US" altLang="zh-TW" dirty="0"/>
              <a:t>(row major) </a:t>
            </a:r>
            <a:r>
              <a:rPr lang="zh-TW" altLang="en-US" dirty="0"/>
              <a:t>的紀錄方式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91" y="2519269"/>
            <a:ext cx="7629278" cy="40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0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基本影像處理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PIL(Python Imaging Library)</a:t>
            </a:r>
            <a:r>
              <a:rPr lang="zh-TW" altLang="en-US" dirty="0"/>
              <a:t>是一套影像處理的模組</a:t>
            </a:r>
            <a:r>
              <a:rPr lang="zh-TW" altLang="en-US" dirty="0" smtClean="0"/>
              <a:t>，可以</a:t>
            </a:r>
            <a:r>
              <a:rPr lang="zh-TW" altLang="en-US" dirty="0"/>
              <a:t>做到一些常見的影像處理和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/>
              <a:t>裁切、平移、旋轉、縮</a:t>
            </a:r>
            <a:r>
              <a:rPr lang="zh-TW" altLang="en-US" dirty="0" smtClean="0"/>
              <a:t>放</a:t>
            </a:r>
            <a:endParaRPr lang="zh-TW" altLang="en-US" dirty="0"/>
          </a:p>
          <a:p>
            <a:pPr lvl="1"/>
            <a:r>
              <a:rPr lang="zh-TW" altLang="en-US" dirty="0"/>
              <a:t>調整亮度、色調，套用濾</a:t>
            </a:r>
            <a:r>
              <a:rPr lang="zh-TW" altLang="en-US" dirty="0" smtClean="0"/>
              <a:t>鏡</a:t>
            </a:r>
            <a:endParaRPr lang="en-US" altLang="zh-TW" dirty="0" smtClean="0"/>
          </a:p>
          <a:p>
            <a:r>
              <a:rPr lang="en-US" altLang="zh-TW" dirty="0"/>
              <a:t>PIL</a:t>
            </a:r>
            <a:r>
              <a:rPr lang="zh-TW" altLang="en-US" dirty="0"/>
              <a:t>早在</a:t>
            </a:r>
            <a:r>
              <a:rPr lang="en-US" altLang="zh-TW" dirty="0"/>
              <a:t>Python 2.7</a:t>
            </a:r>
            <a:r>
              <a:rPr lang="zh-TW" altLang="en-US" dirty="0"/>
              <a:t>後就斷</a:t>
            </a:r>
            <a:r>
              <a:rPr lang="zh-TW" altLang="en-US" dirty="0" smtClean="0"/>
              <a:t>更，</a:t>
            </a:r>
            <a:r>
              <a:rPr lang="en-US" altLang="zh-TW" dirty="0" smtClean="0"/>
              <a:t>Pillow</a:t>
            </a:r>
            <a:r>
              <a:rPr lang="zh-TW" altLang="en-US" dirty="0" smtClean="0"/>
              <a:t>為基於</a:t>
            </a:r>
            <a:r>
              <a:rPr lang="en-US" altLang="zh-TW" dirty="0" smtClean="0"/>
              <a:t>PIL</a:t>
            </a:r>
            <a:r>
              <a:rPr lang="zh-TW" altLang="en-US" dirty="0" smtClean="0"/>
              <a:t>開發支援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以上版本的套件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</a:t>
            </a:r>
            <a:r>
              <a:rPr lang="zh-TW" altLang="en-US" sz="4400" dirty="0" smtClean="0"/>
              <a:t>基本影像處理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Pillow</a:t>
            </a:r>
            <a:r>
              <a:rPr lang="zh-TW" altLang="en-US" dirty="0" smtClean="0"/>
              <a:t>模組安裝與載入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pillow</a:t>
            </a:r>
          </a:p>
          <a:p>
            <a:pPr lvl="1"/>
            <a:r>
              <a:rPr lang="en-US" altLang="zh-TW" dirty="0" smtClean="0"/>
              <a:t>From PIL import Image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illow</a:t>
            </a:r>
            <a:r>
              <a:rPr lang="zh-TW" altLang="en-US" dirty="0" smtClean="0"/>
              <a:t>模組中的</a:t>
            </a:r>
            <a:r>
              <a:rPr lang="en-US" altLang="zh-TW" dirty="0" smtClean="0"/>
              <a:t>RGBA </a:t>
            </a:r>
            <a:r>
              <a:rPr lang="zh-TW" altLang="en-US" dirty="0" smtClean="0"/>
              <a:t>分別代表紅色、綠色、藍色、透明度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From PIL import </a:t>
            </a:r>
            <a:r>
              <a:rPr lang="en-US" altLang="zh-TW" dirty="0" err="1" smtClean="0"/>
              <a:t>ImageColor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ImageColor.getrgb</a:t>
            </a:r>
            <a:r>
              <a:rPr lang="en-US" altLang="zh-TW" dirty="0" smtClean="0"/>
              <a:t>(color)</a:t>
            </a:r>
          </a:p>
          <a:p>
            <a:pPr lvl="2"/>
            <a:r>
              <a:rPr lang="zh-TW" altLang="en-US" dirty="0" smtClean="0"/>
              <a:t>返回</a:t>
            </a:r>
            <a:r>
              <a:rPr lang="en-US" altLang="zh-TW" dirty="0" smtClean="0"/>
              <a:t>(r, g, b)</a:t>
            </a:r>
            <a:r>
              <a:rPr lang="zh-TW" altLang="en-US" dirty="0" smtClean="0"/>
              <a:t>的色彩元組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ImageColor.getcolor</a:t>
            </a:r>
            <a:r>
              <a:rPr lang="en-US" altLang="zh-TW" dirty="0" smtClean="0"/>
              <a:t>(color, “RGB”)</a:t>
            </a:r>
          </a:p>
          <a:p>
            <a:pPr lvl="2"/>
            <a:r>
              <a:rPr lang="zh-TW" altLang="en-US" dirty="0" smtClean="0"/>
              <a:t>返回</a:t>
            </a:r>
            <a:r>
              <a:rPr lang="en-US" altLang="zh-TW" dirty="0" smtClean="0"/>
              <a:t>(r, g ,b)</a:t>
            </a:r>
            <a:r>
              <a:rPr lang="zh-TW" altLang="en-US" dirty="0" smtClean="0"/>
              <a:t>的色彩元組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ImageColor.getcolor</a:t>
            </a:r>
            <a:r>
              <a:rPr lang="en-US" altLang="zh-TW" dirty="0" smtClean="0"/>
              <a:t>(color</a:t>
            </a:r>
            <a:r>
              <a:rPr lang="en-US" altLang="zh-TW" dirty="0"/>
              <a:t>, “</a:t>
            </a:r>
            <a:r>
              <a:rPr lang="en-US" altLang="zh-TW" dirty="0" smtClean="0"/>
              <a:t>RGBA”)</a:t>
            </a:r>
          </a:p>
          <a:p>
            <a:pPr lvl="2"/>
            <a:r>
              <a:rPr lang="zh-TW" altLang="en-US" dirty="0" smtClean="0"/>
              <a:t>返回</a:t>
            </a:r>
            <a:r>
              <a:rPr lang="en-US" altLang="zh-TW" dirty="0" smtClean="0"/>
              <a:t>(r, g, b, a)</a:t>
            </a:r>
            <a:r>
              <a:rPr lang="zh-TW" altLang="en-US" dirty="0" smtClean="0"/>
              <a:t>的色彩元組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5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Pillow</a:t>
            </a:r>
            <a:r>
              <a:rPr lang="zh-TW" altLang="en-US" sz="4400" dirty="0" smtClean="0"/>
              <a:t>模組的影像座標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6319225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最左上角的像素座標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</a:t>
            </a:r>
            <a:r>
              <a:rPr lang="en-US" altLang="zh-TW" dirty="0" smtClean="0"/>
              <a:t>(0,0)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軸像素往右遞增，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軸像素向下遞增</a:t>
            </a:r>
            <a:endParaRPr lang="en-US" altLang="zh-TW" dirty="0"/>
          </a:p>
          <a:p>
            <a:r>
              <a:rPr lang="zh-TW" altLang="en-US" dirty="0" smtClean="0"/>
              <a:t>圖片內的選取</a:t>
            </a:r>
            <a:r>
              <a:rPr lang="en-US" altLang="zh-TW" dirty="0" smtClean="0"/>
              <a:t>box</a:t>
            </a:r>
            <a:r>
              <a:rPr lang="zh-TW" altLang="en-US" dirty="0" smtClean="0"/>
              <a:t>的座標可以用</a:t>
            </a:r>
            <a:r>
              <a:rPr lang="en-US" altLang="zh-TW" dirty="0" smtClean="0"/>
              <a:t>(left, top, right, bottom)</a:t>
            </a:r>
            <a:r>
              <a:rPr lang="zh-TW" altLang="en-US" dirty="0" smtClean="0"/>
              <a:t>四個位置的座標來標示</a:t>
            </a:r>
            <a:endParaRPr lang="en-US" altLang="zh-TW" dirty="0" smtClean="0"/>
          </a:p>
          <a:p>
            <a:pPr lvl="1"/>
            <a:r>
              <a:rPr lang="en-US" altLang="zh-TW" dirty="0"/>
              <a:t>l</a:t>
            </a:r>
            <a:r>
              <a:rPr lang="en-US" altLang="zh-TW" dirty="0" smtClean="0"/>
              <a:t>eft: box</a:t>
            </a:r>
            <a:r>
              <a:rPr lang="zh-TW" altLang="en-US" dirty="0" smtClean="0"/>
              <a:t>左上角的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軸座標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top:</a:t>
            </a:r>
            <a:r>
              <a:rPr lang="zh-TW" altLang="en-US" dirty="0" smtClean="0"/>
              <a:t> </a:t>
            </a:r>
            <a:r>
              <a:rPr lang="en-US" altLang="zh-TW" dirty="0" smtClean="0"/>
              <a:t>box</a:t>
            </a:r>
            <a:r>
              <a:rPr lang="zh-TW" altLang="en-US" dirty="0"/>
              <a:t>左上角</a:t>
            </a:r>
            <a:r>
              <a:rPr lang="zh-TW" altLang="en-US" dirty="0" smtClean="0"/>
              <a:t>的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en-US" altLang="zh-TW" dirty="0" smtClean="0"/>
              <a:t>right:</a:t>
            </a:r>
            <a:r>
              <a:rPr lang="zh-TW" altLang="en-US" dirty="0" smtClean="0"/>
              <a:t> </a:t>
            </a:r>
            <a:r>
              <a:rPr lang="en-US" altLang="zh-TW" dirty="0" smtClean="0"/>
              <a:t>box</a:t>
            </a:r>
            <a:r>
              <a:rPr lang="zh-TW" altLang="en-US" dirty="0" smtClean="0"/>
              <a:t>右下角的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軸座標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b</a:t>
            </a:r>
            <a:r>
              <a:rPr lang="en-US" altLang="zh-TW" dirty="0" smtClean="0"/>
              <a:t>ottom: </a:t>
            </a:r>
            <a:r>
              <a:rPr lang="en-US" altLang="zh-TW" dirty="0"/>
              <a:t>box</a:t>
            </a:r>
            <a:r>
              <a:rPr lang="zh-TW" altLang="en-US" dirty="0"/>
              <a:t>右下角</a:t>
            </a:r>
            <a:r>
              <a:rPr lang="zh-TW" altLang="en-US" dirty="0" smtClean="0"/>
              <a:t>的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軸座標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206" y="2031024"/>
            <a:ext cx="3991202" cy="35542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47017" y="3429000"/>
            <a:ext cx="979055" cy="1063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9282545" y="4492869"/>
            <a:ext cx="253999" cy="1344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757205" y="582928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(1, 2, 4, 5)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584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Pillow</a:t>
            </a:r>
            <a:r>
              <a:rPr lang="zh-TW" altLang="en-US" sz="4400" dirty="0" smtClean="0"/>
              <a:t>模組影像物件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開啟影像物件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Imageobj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Image.open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圖像檔</a:t>
            </a:r>
            <a:r>
              <a:rPr lang="en-US" altLang="zh-TW" dirty="0" smtClean="0"/>
              <a:t>”)</a:t>
            </a:r>
          </a:p>
          <a:p>
            <a:r>
              <a:rPr lang="zh-TW" altLang="en-US" dirty="0"/>
              <a:t>獲得影像大小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Imageobj.size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返回影像寬度和高度</a:t>
            </a:r>
            <a:endParaRPr lang="en-US" altLang="zh-TW" dirty="0" smtClean="0"/>
          </a:p>
          <a:p>
            <a:r>
              <a:rPr lang="zh-TW" altLang="en-US" dirty="0"/>
              <a:t>取得原始圖檔名</a:t>
            </a:r>
            <a:r>
              <a:rPr lang="zh-TW" altLang="en-US" dirty="0" smtClean="0"/>
              <a:t>稱</a:t>
            </a:r>
            <a:endParaRPr lang="en-US" altLang="zh-TW" dirty="0"/>
          </a:p>
          <a:p>
            <a:pPr lvl="1"/>
            <a:r>
              <a:rPr lang="en-US" altLang="zh-TW" dirty="0" err="1" smtClean="0"/>
              <a:t>Imageobj.filename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返回影像物件的檔案名稱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9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Pillow</a:t>
            </a:r>
            <a:r>
              <a:rPr lang="zh-TW" altLang="en-US" sz="4400" dirty="0"/>
              <a:t>模組影像物件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取得影像物件的格式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Imageobj.format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返回檔案副檔名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Imageobj.format_description</a:t>
            </a:r>
            <a:endParaRPr lang="en-US" altLang="zh-TW" dirty="0" smtClean="0"/>
          </a:p>
          <a:p>
            <a:pPr lvl="2"/>
            <a:r>
              <a:rPr lang="zh-TW" altLang="en-US" dirty="0"/>
              <a:t>返回副檔名</a:t>
            </a:r>
            <a:r>
              <a:rPr lang="zh-TW" altLang="en-US" dirty="0" smtClean="0"/>
              <a:t>以及物件描述</a:t>
            </a:r>
            <a:endParaRPr lang="en-US" altLang="zh-TW" dirty="0" smtClean="0"/>
          </a:p>
          <a:p>
            <a:r>
              <a:rPr lang="zh-TW" altLang="en-US" dirty="0" smtClean="0"/>
              <a:t>在螢幕顯示影像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Imageobj.show</a:t>
            </a:r>
            <a:r>
              <a:rPr lang="en-US" altLang="zh-TW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499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Pillow</a:t>
            </a:r>
            <a:r>
              <a:rPr lang="zh-TW" altLang="en-US" sz="4400" dirty="0" smtClean="0"/>
              <a:t>建立新的影像物件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new(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影像大小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，建立新的影像物件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Imageobj.new</a:t>
            </a:r>
            <a:r>
              <a:rPr lang="en-US" altLang="zh-TW" dirty="0" smtClean="0"/>
              <a:t>(“RGB”, (100, 100), “ff0000”)</a:t>
            </a:r>
          </a:p>
          <a:p>
            <a:r>
              <a:rPr lang="zh-TW" altLang="en-US" dirty="0"/>
              <a:t>存檔</a:t>
            </a:r>
            <a:endParaRPr lang="en-US" altLang="zh-TW" dirty="0"/>
          </a:p>
          <a:p>
            <a:pPr lvl="1"/>
            <a:r>
              <a:rPr lang="en-US" altLang="zh-TW" dirty="0" err="1"/>
              <a:t>Imageobj.save</a:t>
            </a:r>
            <a:r>
              <a:rPr lang="en-US" altLang="zh-TW" dirty="0"/>
              <a:t>(“</a:t>
            </a:r>
            <a:r>
              <a:rPr lang="zh-TW" altLang="en-US" dirty="0"/>
              <a:t>檔名</a:t>
            </a:r>
            <a:r>
              <a:rPr lang="en-US" altLang="zh-TW" dirty="0"/>
              <a:t>”)</a:t>
            </a:r>
            <a:endParaRPr lang="zh-TW" altLang="en-US" dirty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06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Pillow</a:t>
            </a:r>
            <a:r>
              <a:rPr lang="zh-TW" altLang="en-US" sz="4400" dirty="0" smtClean="0"/>
              <a:t>基本影像編輯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更改影像大小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Imageobj.resize</a:t>
            </a:r>
            <a:r>
              <a:rPr lang="en-US" altLang="zh-TW" dirty="0" smtClean="0"/>
              <a:t>((width, </a:t>
            </a:r>
            <a:r>
              <a:rPr lang="en-US" altLang="zh-TW" dirty="0"/>
              <a:t>height), resample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第一個參數為</a:t>
            </a:r>
            <a:r>
              <a:rPr lang="en-US" altLang="zh-TW" dirty="0" smtClean="0"/>
              <a:t>size: (</a:t>
            </a:r>
            <a:r>
              <a:rPr lang="zh-TW" altLang="en-US" dirty="0" smtClean="0"/>
              <a:t>寬度</a:t>
            </a:r>
            <a:r>
              <a:rPr lang="en-US" altLang="zh-TW" dirty="0" smtClean="0"/>
              <a:t>, </a:t>
            </a:r>
            <a:r>
              <a:rPr lang="zh-TW" altLang="en-US" dirty="0" smtClean="0"/>
              <a:t>高度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/>
              <a:t>第二個</a:t>
            </a:r>
            <a:r>
              <a:rPr lang="zh-TW" altLang="en-US" dirty="0" smtClean="0"/>
              <a:t>參數為</a:t>
            </a:r>
            <a:r>
              <a:rPr lang="en-US" altLang="zh-TW" dirty="0" smtClean="0"/>
              <a:t>resample</a:t>
            </a:r>
            <a:r>
              <a:rPr lang="zh-TW" altLang="en-US" dirty="0" smtClean="0"/>
              <a:t>取樣方法參數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2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858"/>
              </p:ext>
            </p:extLst>
          </p:nvPr>
        </p:nvGraphicFramePr>
        <p:xfrm>
          <a:off x="2198254" y="3305847"/>
          <a:ext cx="8128000" cy="31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819511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886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  <a:latin typeface="inherit"/>
                        </a:rPr>
                        <a:t>resample </a:t>
                      </a:r>
                      <a:r>
                        <a:rPr lang="zh-TW" altLang="en-US" b="1" dirty="0">
                          <a:effectLst/>
                          <a:latin typeface="inherit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b="1">
                          <a:effectLst/>
                          <a:latin typeface="inherit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28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 err="1" smtClean="0">
                          <a:effectLst/>
                          <a:latin typeface="inherit"/>
                        </a:rPr>
                        <a:t>Image.NEAREST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b="0" dirty="0" smtClean="0">
                          <a:effectLst/>
                          <a:latin typeface="inherit"/>
                        </a:rPr>
                        <a:t>最鄰近插值法 </a:t>
                      </a:r>
                      <a:endParaRPr lang="en-US" altLang="zh-TW" b="0" dirty="0">
                        <a:effectLst/>
                        <a:latin typeface="inherit"/>
                      </a:endParaRPr>
                    </a:p>
                  </a:txBody>
                  <a:tcPr marT="95250" marB="95250" anchor="ctr"/>
                </a:tc>
                <a:extLst>
                  <a:ext uri="{0D108BD9-81ED-4DB2-BD59-A6C34878D82A}">
                    <a16:rowId xmlns:a16="http://schemas.microsoft.com/office/drawing/2014/main" val="92808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 err="1" smtClean="0">
                          <a:effectLst/>
                          <a:latin typeface="inherit"/>
                        </a:rPr>
                        <a:t>Image.BOX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T="95250" marB="952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effectLst/>
                          <a:latin typeface="inherit"/>
                        </a:rPr>
                        <a:t>類似</a:t>
                      </a:r>
                      <a:r>
                        <a:rPr lang="en-US" altLang="zh-TW" b="0" dirty="0" smtClean="0">
                          <a:effectLst/>
                          <a:latin typeface="inherit"/>
                        </a:rPr>
                        <a:t>NEAREST</a:t>
                      </a:r>
                      <a:endParaRPr lang="zh-TW" altLang="en-US" b="0" dirty="0">
                        <a:effectLst/>
                        <a:latin typeface="inherit"/>
                      </a:endParaRPr>
                    </a:p>
                  </a:txBody>
                  <a:tcPr marT="95250" marB="95250" anchor="ctr"/>
                </a:tc>
                <a:extLst>
                  <a:ext uri="{0D108BD9-81ED-4DB2-BD59-A6C34878D82A}">
                    <a16:rowId xmlns:a16="http://schemas.microsoft.com/office/drawing/2014/main" val="125646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 err="1" smtClean="0">
                          <a:effectLst/>
                          <a:latin typeface="inherit"/>
                        </a:rPr>
                        <a:t>Image.BILINEAR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b="0" dirty="0" smtClean="0">
                          <a:effectLst/>
                          <a:latin typeface="inherit"/>
                        </a:rPr>
                        <a:t>雙線取樣法</a:t>
                      </a:r>
                      <a:endParaRPr lang="zh-TW" altLang="en-US" b="0" dirty="0">
                        <a:effectLst/>
                        <a:latin typeface="inherit"/>
                      </a:endParaRPr>
                    </a:p>
                  </a:txBody>
                  <a:tcPr marT="95250" marB="95250" anchor="ctr"/>
                </a:tc>
                <a:extLst>
                  <a:ext uri="{0D108BD9-81ED-4DB2-BD59-A6C34878D82A}">
                    <a16:rowId xmlns:a16="http://schemas.microsoft.com/office/drawing/2014/main" val="33148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 err="1" smtClean="0">
                          <a:effectLst/>
                          <a:latin typeface="inherit"/>
                        </a:rPr>
                        <a:t>Image.HAMMING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b="0" dirty="0" smtClean="0">
                          <a:effectLst/>
                          <a:latin typeface="inherit"/>
                        </a:rPr>
                        <a:t>產生比 </a:t>
                      </a:r>
                      <a:r>
                        <a:rPr lang="en-US" altLang="zh-TW" b="0" dirty="0" smtClean="0">
                          <a:effectLst/>
                          <a:latin typeface="inherit"/>
                        </a:rPr>
                        <a:t>BILINEAR </a:t>
                      </a:r>
                      <a:r>
                        <a:rPr lang="zh-TW" altLang="en-US" b="0" dirty="0" smtClean="0">
                          <a:effectLst/>
                          <a:latin typeface="inherit"/>
                        </a:rPr>
                        <a:t>更清晰的圖像</a:t>
                      </a:r>
                      <a:endParaRPr lang="zh-TW" altLang="en-US" b="0" dirty="0">
                        <a:effectLst/>
                        <a:latin typeface="inherit"/>
                      </a:endParaRPr>
                    </a:p>
                  </a:txBody>
                  <a:tcPr marT="95250" marB="95250" anchor="ctr"/>
                </a:tc>
                <a:extLst>
                  <a:ext uri="{0D108BD9-81ED-4DB2-BD59-A6C34878D82A}">
                    <a16:rowId xmlns:a16="http://schemas.microsoft.com/office/drawing/2014/main" val="109889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 err="1" smtClean="0">
                          <a:effectLst/>
                          <a:latin typeface="inherit"/>
                        </a:rPr>
                        <a:t>Image.BICUBIC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b="0" dirty="0" smtClean="0">
                          <a:effectLst/>
                          <a:latin typeface="inherit"/>
                        </a:rPr>
                        <a:t>三次方取樣法</a:t>
                      </a:r>
                      <a:endParaRPr lang="zh-TW" altLang="en-US" b="0" dirty="0">
                        <a:effectLst/>
                        <a:latin typeface="inherit"/>
                      </a:endParaRPr>
                    </a:p>
                  </a:txBody>
                  <a:tcPr marT="95250" marB="95250" anchor="ctr"/>
                </a:tc>
                <a:extLst>
                  <a:ext uri="{0D108BD9-81ED-4DB2-BD59-A6C34878D82A}">
                    <a16:rowId xmlns:a16="http://schemas.microsoft.com/office/drawing/2014/main" val="141069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 err="1" smtClean="0">
                          <a:effectLst/>
                          <a:latin typeface="inherit"/>
                        </a:rPr>
                        <a:t>Image.LANCZOS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T="95250" marB="95250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高品質</a:t>
                      </a:r>
                      <a:r>
                        <a:rPr lang="en-US" altLang="zh-TW" dirty="0" smtClean="0"/>
                        <a:t>LANCZOS</a:t>
                      </a:r>
                      <a:r>
                        <a:rPr lang="zh-TW" altLang="en-US" dirty="0" smtClean="0"/>
                        <a:t>濾波器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0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2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Pillow</a:t>
            </a:r>
            <a:r>
              <a:rPr lang="zh-TW" altLang="en-US" sz="4400" dirty="0"/>
              <a:t>基本影像編輯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影像旋轉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Imageobj.rotate</a:t>
            </a:r>
            <a:r>
              <a:rPr lang="en-US" altLang="zh-TW" dirty="0" smtClean="0"/>
              <a:t>(</a:t>
            </a:r>
            <a:r>
              <a:rPr lang="zh-TW" altLang="en-US" dirty="0" smtClean="0"/>
              <a:t>旋轉角度</a:t>
            </a:r>
            <a:r>
              <a:rPr lang="en-US" altLang="zh-TW" dirty="0" smtClean="0"/>
              <a:t>, expand=True)</a:t>
            </a:r>
          </a:p>
          <a:p>
            <a:pPr lvl="2"/>
            <a:r>
              <a:rPr lang="zh-TW" altLang="en-US" dirty="0" smtClean="0"/>
              <a:t>旋轉都是以逆時針旋轉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Expand</a:t>
            </a:r>
            <a:r>
              <a:rPr lang="zh-TW" altLang="en-US" dirty="0" smtClean="0"/>
              <a:t>是設定是否顯示超出影像大小的部分，並以黑色填滿</a:t>
            </a:r>
            <a:endParaRPr lang="en-US" altLang="zh-TW" dirty="0" smtClean="0"/>
          </a:p>
          <a:p>
            <a:r>
              <a:rPr lang="zh-TW" altLang="en-US" dirty="0"/>
              <a:t>影像</a:t>
            </a:r>
            <a:r>
              <a:rPr lang="zh-TW" altLang="en-US" dirty="0" smtClean="0"/>
              <a:t>翻轉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Imageobj.transpose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Image.FLIP_LEFT_RIGHT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影像左右翻轉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Imageobj.transpose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Image.FLIP_TOP_BOTTOM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zh-TW" altLang="en-US" dirty="0" smtClean="0"/>
              <a:t>影像上下翻轉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82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Pillow</a:t>
            </a:r>
            <a:r>
              <a:rPr lang="zh-TW" altLang="en-US" sz="4400" dirty="0" smtClean="0"/>
              <a:t>影像像素編輯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取得影像中某一個像素的顏色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Imageobj.getpixel</a:t>
            </a:r>
            <a:r>
              <a:rPr lang="en-US" altLang="zh-TW" dirty="0" smtClean="0"/>
              <a:t>((x, y))</a:t>
            </a:r>
          </a:p>
          <a:p>
            <a:pPr lvl="2"/>
            <a:r>
              <a:rPr lang="en-US" altLang="zh-TW" dirty="0" smtClean="0"/>
              <a:t>(x, y)</a:t>
            </a:r>
            <a:r>
              <a:rPr lang="zh-TW" altLang="en-US" dirty="0" smtClean="0"/>
              <a:t>為指定像素在影像內的座標</a:t>
            </a:r>
            <a:endParaRPr lang="en-US" altLang="zh-TW" dirty="0" smtClean="0"/>
          </a:p>
          <a:p>
            <a:r>
              <a:rPr lang="zh-TW" altLang="en-US" dirty="0"/>
              <a:t>修改或</a:t>
            </a:r>
            <a:r>
              <a:rPr lang="zh-TW" altLang="en-US" dirty="0" smtClean="0"/>
              <a:t>填入色彩到某一個指定像素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Imageobj.putpixel</a:t>
            </a:r>
            <a:r>
              <a:rPr lang="en-US" altLang="zh-TW" dirty="0" smtClean="0"/>
              <a:t>((x, y), (r, g, b, a))</a:t>
            </a:r>
          </a:p>
          <a:p>
            <a:pPr lvl="2"/>
            <a:r>
              <a:rPr lang="en-US" altLang="zh-TW" dirty="0"/>
              <a:t>(x, y)</a:t>
            </a:r>
            <a:r>
              <a:rPr lang="zh-TW" altLang="en-US" dirty="0"/>
              <a:t>為指定像素在影像內的座標</a:t>
            </a:r>
            <a:endParaRPr lang="en-US" altLang="zh-TW" dirty="0"/>
          </a:p>
          <a:p>
            <a:pPr lvl="2"/>
            <a:r>
              <a:rPr lang="en-US" altLang="zh-TW" dirty="0"/>
              <a:t>(r, g, b, </a:t>
            </a:r>
            <a:r>
              <a:rPr lang="en-US" altLang="zh-TW" dirty="0" smtClean="0"/>
              <a:t>a)</a:t>
            </a:r>
            <a:r>
              <a:rPr lang="zh-TW" altLang="en-US" dirty="0" smtClean="0"/>
              <a:t>為顏色值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認識影像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3" y="1600200"/>
            <a:ext cx="7101740" cy="4572000"/>
          </a:xfrm>
        </p:spPr>
        <p:txBody>
          <a:bodyPr>
            <a:normAutofit/>
          </a:bodyPr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zh-TW" altLang="en-US" sz="3200" dirty="0"/>
              <a:t>相片（</a:t>
            </a:r>
            <a:r>
              <a:rPr lang="en-US" altLang="zh-TW" sz="3200" dirty="0"/>
              <a:t>picture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zh-TW" altLang="en-US" sz="3200" dirty="0" smtClean="0"/>
              <a:t>圖像</a:t>
            </a:r>
            <a:r>
              <a:rPr lang="zh-TW" altLang="en-US" sz="3200" dirty="0"/>
              <a:t>（</a:t>
            </a:r>
            <a:r>
              <a:rPr lang="en-US" altLang="zh-TW" sz="3200" dirty="0"/>
              <a:t>image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zh-TW" altLang="en-US" sz="3200" dirty="0" smtClean="0"/>
              <a:t>影片</a:t>
            </a:r>
            <a:r>
              <a:rPr lang="zh-TW" altLang="en-US" sz="3200" dirty="0"/>
              <a:t>（</a:t>
            </a:r>
            <a:r>
              <a:rPr lang="en-US" altLang="zh-TW" sz="3200" dirty="0"/>
              <a:t>video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zh-TW" altLang="en-US" sz="3200" dirty="0" smtClean="0"/>
              <a:t>影片</a:t>
            </a:r>
            <a:r>
              <a:rPr lang="zh-TW" altLang="en-US" sz="3200" dirty="0"/>
              <a:t>擷取出的畫面（</a:t>
            </a:r>
            <a:r>
              <a:rPr lang="en-US" altLang="zh-TW" sz="3200" dirty="0"/>
              <a:t>frame</a:t>
            </a:r>
            <a:r>
              <a:rPr lang="zh-TW" altLang="en-US" sz="3200" dirty="0"/>
              <a:t>）</a:t>
            </a:r>
            <a:endParaRPr lang="en-US" altLang="zh-TW" sz="3200" dirty="0"/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5199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Pillow</a:t>
            </a:r>
            <a:r>
              <a:rPr lang="zh-TW" altLang="en-US" sz="4400" dirty="0" smtClean="0"/>
              <a:t>影像裁切、複製和合成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Imageobj.crop</a:t>
            </a:r>
            <a:r>
              <a:rPr lang="en-US" altLang="zh-TW" dirty="0" smtClean="0"/>
              <a:t>(</a:t>
            </a:r>
            <a:r>
              <a:rPr lang="zh-TW" altLang="en-US" dirty="0" smtClean="0"/>
              <a:t>裁切區間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裁切</a:t>
            </a:r>
            <a:r>
              <a:rPr lang="zh-TW" altLang="en-US" dirty="0" smtClean="0"/>
              <a:t>區間為</a:t>
            </a:r>
            <a:r>
              <a:rPr lang="en-US" altLang="zh-TW" dirty="0" smtClean="0"/>
              <a:t>(left, top, right, bottom)</a:t>
            </a:r>
          </a:p>
          <a:p>
            <a:r>
              <a:rPr lang="en-US" altLang="zh-TW" dirty="0" err="1" smtClean="0"/>
              <a:t>Imageobj.copy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複製影像</a:t>
            </a:r>
            <a:endParaRPr lang="en-US" altLang="zh-TW" dirty="0" smtClean="0"/>
          </a:p>
          <a:p>
            <a:r>
              <a:rPr lang="en-US" altLang="zh-TW" dirty="0" err="1" smtClean="0"/>
              <a:t>Imageobj.paste</a:t>
            </a:r>
            <a:r>
              <a:rPr lang="en-US" altLang="zh-TW" dirty="0" smtClean="0"/>
              <a:t>(</a:t>
            </a:r>
            <a:r>
              <a:rPr lang="zh-TW" altLang="en-US" dirty="0" smtClean="0"/>
              <a:t>影像</a:t>
            </a:r>
            <a:r>
              <a:rPr lang="en-US" altLang="zh-TW" dirty="0" smtClean="0"/>
              <a:t>, (</a:t>
            </a:r>
            <a:r>
              <a:rPr lang="zh-TW" altLang="en-US" dirty="0" smtClean="0"/>
              <a:t>座標位置</a:t>
            </a:r>
            <a:r>
              <a:rPr lang="en-US" altLang="zh-TW" dirty="0" smtClean="0"/>
              <a:t>))</a:t>
            </a:r>
          </a:p>
          <a:p>
            <a:pPr lvl="1"/>
            <a:r>
              <a:rPr lang="zh-TW" altLang="en-US" dirty="0" smtClean="0"/>
              <a:t>影像是要貼上的影像物件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座標位置為指定要放的開始座標位置</a:t>
            </a:r>
            <a:r>
              <a:rPr lang="en-US" altLang="zh-TW" dirty="0" smtClean="0"/>
              <a:t>(x, 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3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Pillow</a:t>
            </a:r>
            <a:r>
              <a:rPr lang="zh-TW" altLang="en-US" sz="4400" dirty="0" smtClean="0"/>
              <a:t>影像濾鏡</a:t>
            </a:r>
            <a:r>
              <a:rPr lang="en-US" altLang="zh-TW" sz="4400" dirty="0" smtClean="0"/>
              <a:t>(</a:t>
            </a:r>
            <a:r>
              <a:rPr lang="zh-TW" altLang="en-US" sz="4400" dirty="0" smtClean="0"/>
              <a:t>效果</a:t>
            </a:r>
            <a:r>
              <a:rPr lang="en-US" altLang="zh-TW" sz="44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Imageobj.filter</a:t>
            </a:r>
            <a:r>
              <a:rPr lang="en-US" altLang="zh-TW" dirty="0" smtClean="0"/>
              <a:t>(</a:t>
            </a:r>
            <a:r>
              <a:rPr lang="zh-TW" altLang="en-US" dirty="0" smtClean="0"/>
              <a:t>濾鏡參數</a:t>
            </a:r>
            <a:r>
              <a:rPr lang="en-US" altLang="zh-TW" dirty="0" smtClean="0"/>
              <a:t>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68502"/>
              </p:ext>
            </p:extLst>
          </p:nvPr>
        </p:nvGraphicFramePr>
        <p:xfrm>
          <a:off x="1939637" y="2172852"/>
          <a:ext cx="8562108" cy="444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054">
                  <a:extLst>
                    <a:ext uri="{9D8B030D-6E8A-4147-A177-3AD203B41FA5}">
                      <a16:colId xmlns:a16="http://schemas.microsoft.com/office/drawing/2014/main" val="1524981880"/>
                    </a:ext>
                  </a:extLst>
                </a:gridCol>
                <a:gridCol w="4281054">
                  <a:extLst>
                    <a:ext uri="{9D8B030D-6E8A-4147-A177-3AD203B41FA5}">
                      <a16:colId xmlns:a16="http://schemas.microsoft.com/office/drawing/2014/main" val="3040530850"/>
                    </a:ext>
                  </a:extLst>
                </a:gridCol>
              </a:tblGrid>
              <a:tr h="44496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濾鏡參數 </a:t>
                      </a:r>
                      <a:r>
                        <a:rPr lang="en-US" altLang="zh-TW" dirty="0" err="1" smtClean="0"/>
                        <a:t>ImageFilter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效果說明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077"/>
                  </a:ext>
                </a:extLst>
              </a:tr>
              <a:tr h="44496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BLUR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模糊效果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42296"/>
                  </a:ext>
                </a:extLst>
              </a:tr>
              <a:tr h="44496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CONTOUR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描繪輪廓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215511"/>
                  </a:ext>
                </a:extLst>
              </a:tr>
              <a:tr h="44496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DETAIL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強調細節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83937"/>
                  </a:ext>
                </a:extLst>
              </a:tr>
              <a:tr h="44496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EDGE_ENHANCE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邊界增強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79238"/>
                  </a:ext>
                </a:extLst>
              </a:tr>
              <a:tr h="44496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EDGE_ENHANCE_MORE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加強邊界增強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42560"/>
                  </a:ext>
                </a:extLst>
              </a:tr>
              <a:tr h="4449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EMBOSS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浮雕效果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77892"/>
                  </a:ext>
                </a:extLst>
              </a:tr>
              <a:tr h="4449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FIND_EDGES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尋找邊界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94349"/>
                  </a:ext>
                </a:extLst>
              </a:tr>
              <a:tr h="4449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SMOOTH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平滑效果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969446"/>
                  </a:ext>
                </a:extLst>
              </a:tr>
              <a:tr h="4449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SMOOTH_MORE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深度平滑效果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32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0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在影像內繪製圖案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Pillow</a:t>
            </a:r>
            <a:r>
              <a:rPr lang="zh-TW" altLang="en-US" dirty="0" smtClean="0"/>
              <a:t>模組內有另一個</a:t>
            </a:r>
            <a:r>
              <a:rPr lang="en-US" altLang="zh-TW" dirty="0" err="1" smtClean="0"/>
              <a:t>ImageDraw</a:t>
            </a:r>
            <a:r>
              <a:rPr lang="zh-TW" altLang="en-US" dirty="0" smtClean="0"/>
              <a:t>模組提供繪圖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可以繪製點、線、矩形、橢圓、多邊形</a:t>
            </a:r>
            <a:endParaRPr lang="en-US" altLang="zh-TW" dirty="0" smtClean="0"/>
          </a:p>
          <a:p>
            <a:r>
              <a:rPr lang="zh-TW" altLang="en-US" dirty="0" smtClean="0"/>
              <a:t>載入模組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/>
              <a:t>PIL import </a:t>
            </a:r>
            <a:r>
              <a:rPr lang="en-US" altLang="zh-TW" dirty="0" err="1"/>
              <a:t>ImageDraw</a:t>
            </a:r>
            <a:endParaRPr lang="en-US" altLang="zh-TW" dirty="0"/>
          </a:p>
          <a:p>
            <a:r>
              <a:rPr lang="zh-TW" altLang="en-US" dirty="0" smtClean="0"/>
              <a:t>建立圖案繪製物件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Drawobj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ImageDraw.Draw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Imageobj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 smtClean="0"/>
              <a:t>Imageobj</a:t>
            </a:r>
            <a:r>
              <a:rPr lang="zh-TW" altLang="en-US" dirty="0" smtClean="0"/>
              <a:t>為圖像物件，可以用自己建立的圖像或讀取的圖像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9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在影像內繪製圖案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繪製點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Drawobj.point</a:t>
            </a:r>
            <a:r>
              <a:rPr lang="en-US" altLang="zh-TW" dirty="0" smtClean="0"/>
              <a:t>([(x1,y1), (x2, y2)…], fill)</a:t>
            </a:r>
          </a:p>
          <a:p>
            <a:pPr lvl="2"/>
            <a:r>
              <a:rPr lang="en-US" altLang="zh-TW" dirty="0" smtClean="0"/>
              <a:t>(x1, y1)</a:t>
            </a:r>
            <a:r>
              <a:rPr lang="zh-TW" altLang="en-US" dirty="0" smtClean="0"/>
              <a:t>為繪製點在影像內的像素座標，用列表包起來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fill=color</a:t>
            </a:r>
            <a:r>
              <a:rPr lang="zh-TW" altLang="en-US" dirty="0" smtClean="0"/>
              <a:t>，為顏色參數</a:t>
            </a:r>
            <a:endParaRPr lang="en-US" altLang="zh-TW" dirty="0" smtClean="0"/>
          </a:p>
          <a:p>
            <a:r>
              <a:rPr lang="zh-TW" altLang="en-US" dirty="0" smtClean="0"/>
              <a:t>繪製線條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Drawobj.line</a:t>
            </a:r>
            <a:r>
              <a:rPr lang="en-US" altLang="zh-TW" dirty="0" smtClean="0"/>
              <a:t>([(</a:t>
            </a:r>
            <a:r>
              <a:rPr lang="en-US" altLang="zh-TW" dirty="0"/>
              <a:t>x1,y1), (x2, y2)…], </a:t>
            </a:r>
            <a:r>
              <a:rPr lang="en-US" altLang="zh-TW" dirty="0" smtClean="0"/>
              <a:t>width, fill)</a:t>
            </a:r>
          </a:p>
          <a:p>
            <a:pPr lvl="2"/>
            <a:r>
              <a:rPr lang="en-US" altLang="zh-TW" dirty="0"/>
              <a:t>(x1, y1)</a:t>
            </a:r>
            <a:r>
              <a:rPr lang="zh-TW" altLang="en-US" dirty="0"/>
              <a:t>為繪製點在影像內的像素</a:t>
            </a:r>
            <a:r>
              <a:rPr lang="zh-TW" altLang="en-US" dirty="0" smtClean="0"/>
              <a:t>座標，</a:t>
            </a:r>
            <a:r>
              <a:rPr lang="zh-TW" altLang="en-US" dirty="0"/>
              <a:t>如果有兩個以上的</a:t>
            </a:r>
            <a:r>
              <a:rPr lang="zh-TW" altLang="en-US" dirty="0" smtClean="0"/>
              <a:t>點就會連起來</a:t>
            </a:r>
            <a:endParaRPr lang="en-US" altLang="zh-TW" dirty="0" smtClean="0"/>
          </a:p>
          <a:p>
            <a:pPr lvl="2"/>
            <a:r>
              <a:rPr lang="en-US" altLang="zh-TW" dirty="0"/>
              <a:t>w</a:t>
            </a:r>
            <a:r>
              <a:rPr lang="en-US" altLang="zh-TW" dirty="0" smtClean="0"/>
              <a:t>idth=</a:t>
            </a:r>
            <a:r>
              <a:rPr lang="zh-TW" altLang="en-US" dirty="0" smtClean="0"/>
              <a:t>線條寬度，預設為</a:t>
            </a:r>
            <a:r>
              <a:rPr lang="en-US" altLang="zh-TW" dirty="0" smtClean="0"/>
              <a:t>1</a:t>
            </a:r>
          </a:p>
          <a:p>
            <a:pPr lvl="2"/>
            <a:r>
              <a:rPr lang="en-US" altLang="zh-TW" dirty="0"/>
              <a:t>fill=color</a:t>
            </a:r>
            <a:r>
              <a:rPr lang="zh-TW" altLang="en-US" dirty="0"/>
              <a:t>，為顏色參數</a:t>
            </a: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56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在影像內繪製圖案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4" y="1600200"/>
            <a:ext cx="8122802" cy="4572000"/>
          </a:xfrm>
        </p:spPr>
        <p:txBody>
          <a:bodyPr/>
          <a:lstStyle/>
          <a:p>
            <a:r>
              <a:rPr lang="zh-TW" altLang="en-US" dirty="0" smtClean="0"/>
              <a:t>繪製圓或橢圓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Draw.ellipse</a:t>
            </a:r>
            <a:r>
              <a:rPr lang="en-US" altLang="zh-TW" dirty="0" smtClean="0"/>
              <a:t>((left, top, right, bottom), fill, outline)</a:t>
            </a:r>
          </a:p>
          <a:p>
            <a:pPr lvl="2"/>
            <a:r>
              <a:rPr lang="en-US" altLang="zh-TW" dirty="0" smtClean="0"/>
              <a:t>(left</a:t>
            </a:r>
            <a:r>
              <a:rPr lang="en-US" altLang="zh-TW" dirty="0"/>
              <a:t>, top, right, </a:t>
            </a:r>
            <a:r>
              <a:rPr lang="en-US" altLang="zh-TW" dirty="0" smtClean="0"/>
              <a:t>bottom)</a:t>
            </a:r>
            <a:r>
              <a:rPr lang="zh-TW" altLang="en-US" dirty="0" smtClean="0"/>
              <a:t>元組是包住圓形或橢圓形的矩形左上角與右下角座標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fill=color</a:t>
            </a:r>
            <a:r>
              <a:rPr lang="zh-TW" altLang="en-US" dirty="0" smtClean="0"/>
              <a:t> ，為填滿顏色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outline=color</a:t>
            </a:r>
            <a:r>
              <a:rPr lang="zh-TW" altLang="en-US" dirty="0" smtClean="0"/>
              <a:t>，</a:t>
            </a:r>
            <a:r>
              <a:rPr lang="zh-TW" altLang="en-US" dirty="0"/>
              <a:t>為外框顏色</a:t>
            </a:r>
            <a:endParaRPr lang="en-US" altLang="zh-TW" dirty="0" smtClean="0"/>
          </a:p>
          <a:p>
            <a:r>
              <a:rPr lang="zh-TW" altLang="en-US" dirty="0" smtClean="0"/>
              <a:t>繪製矩形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Draw.rectangle</a:t>
            </a:r>
            <a:r>
              <a:rPr lang="en-US" altLang="zh-TW" dirty="0" smtClean="0"/>
              <a:t>((</a:t>
            </a:r>
            <a:r>
              <a:rPr lang="en-US" altLang="zh-TW" dirty="0"/>
              <a:t>left, top, right, bottom), fill, outline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(left, top, right, bottom)</a:t>
            </a:r>
            <a:r>
              <a:rPr lang="zh-TW" altLang="en-US" dirty="0"/>
              <a:t>元組</a:t>
            </a:r>
            <a:r>
              <a:rPr lang="zh-TW" altLang="en-US" dirty="0" smtClean="0"/>
              <a:t>是矩形</a:t>
            </a:r>
            <a:r>
              <a:rPr lang="zh-TW" altLang="en-US" dirty="0"/>
              <a:t>左上角與右下角座標</a:t>
            </a:r>
            <a:endParaRPr lang="en-US" altLang="zh-TW" dirty="0"/>
          </a:p>
          <a:p>
            <a:pPr lvl="2"/>
            <a:r>
              <a:rPr lang="en-US" altLang="zh-TW" dirty="0"/>
              <a:t>fill=color</a:t>
            </a:r>
            <a:r>
              <a:rPr lang="zh-TW" altLang="en-US" dirty="0"/>
              <a:t> ，為填滿顏色</a:t>
            </a:r>
            <a:endParaRPr lang="en-US" altLang="zh-TW" dirty="0"/>
          </a:p>
          <a:p>
            <a:pPr lvl="2"/>
            <a:r>
              <a:rPr lang="en-US" altLang="zh-TW" dirty="0"/>
              <a:t>outline=color</a:t>
            </a:r>
            <a:r>
              <a:rPr lang="zh-TW" altLang="en-US" dirty="0"/>
              <a:t>，為外框顏色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9418315" y="2112940"/>
            <a:ext cx="2533540" cy="1521650"/>
            <a:chOff x="6486526" y="2731777"/>
            <a:chExt cx="2533540" cy="1521650"/>
          </a:xfrm>
        </p:grpSpPr>
        <p:sp>
          <p:nvSpPr>
            <p:cNvPr id="4" name="橢圓 3"/>
            <p:cNvSpPr/>
            <p:nvPr/>
          </p:nvSpPr>
          <p:spPr>
            <a:xfrm>
              <a:off x="7001164" y="3101109"/>
              <a:ext cx="1126837" cy="785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01163" y="3101108"/>
              <a:ext cx="1126837" cy="78509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486526" y="2731777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left, top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552998" y="3884095"/>
              <a:ext cx="1467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right, bottom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2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在影像內繪製圖案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繪製</a:t>
            </a:r>
            <a:r>
              <a:rPr lang="zh-TW" altLang="en-US" dirty="0" smtClean="0"/>
              <a:t>多邊形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Drawobj.polyon</a:t>
            </a:r>
            <a:r>
              <a:rPr lang="en-US" altLang="zh-TW" dirty="0"/>
              <a:t> ([(x1,y1), (x2, y2)…], width, </a:t>
            </a:r>
            <a:r>
              <a:rPr lang="en-US" altLang="zh-TW" dirty="0" smtClean="0"/>
              <a:t>fill)</a:t>
            </a:r>
          </a:p>
          <a:p>
            <a:pPr lvl="2"/>
            <a:r>
              <a:rPr lang="en-US" altLang="zh-TW" dirty="0"/>
              <a:t>(x1, y1)</a:t>
            </a:r>
            <a:r>
              <a:rPr lang="zh-TW" altLang="en-US" dirty="0"/>
              <a:t>為繪製點在影像內的像素座標，如果有兩個以上的點就會連起來</a:t>
            </a:r>
            <a:endParaRPr lang="en-US" altLang="zh-TW" dirty="0"/>
          </a:p>
          <a:p>
            <a:pPr lvl="2"/>
            <a:r>
              <a:rPr lang="en-US" altLang="zh-TW" dirty="0"/>
              <a:t>width=</a:t>
            </a:r>
            <a:r>
              <a:rPr lang="zh-TW" altLang="en-US" dirty="0"/>
              <a:t>線條寬度，預設為</a:t>
            </a:r>
            <a:r>
              <a:rPr lang="en-US" altLang="zh-TW" dirty="0"/>
              <a:t>1</a:t>
            </a:r>
          </a:p>
          <a:p>
            <a:pPr lvl="2"/>
            <a:r>
              <a:rPr lang="en-US" altLang="zh-TW" dirty="0"/>
              <a:t>fill=color</a:t>
            </a:r>
            <a:r>
              <a:rPr lang="zh-TW" altLang="en-US" dirty="0"/>
              <a:t>，為顏色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r>
              <a:rPr lang="zh-TW" altLang="en-US" dirty="0" smtClean="0"/>
              <a:t>填寫文字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Drawobj.text</a:t>
            </a:r>
            <a:r>
              <a:rPr lang="en-US" altLang="zh-TW" dirty="0" smtClean="0"/>
              <a:t>((x, y), text, fill, font)</a:t>
            </a:r>
          </a:p>
          <a:p>
            <a:pPr lvl="2"/>
            <a:r>
              <a:rPr lang="en-US" altLang="zh-TW" dirty="0"/>
              <a:t>(x, </a:t>
            </a:r>
            <a:r>
              <a:rPr lang="en-US" altLang="zh-TW" dirty="0" smtClean="0"/>
              <a:t>y)</a:t>
            </a:r>
            <a:r>
              <a:rPr lang="zh-TW" altLang="en-US" dirty="0" smtClean="0"/>
              <a:t>為文字在影像內的開始座標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text</a:t>
            </a:r>
            <a:r>
              <a:rPr lang="zh-TW" altLang="en-US" dirty="0" smtClean="0"/>
              <a:t>為想填入的文字</a:t>
            </a:r>
            <a:endParaRPr lang="en-US" altLang="zh-TW" dirty="0" smtClean="0"/>
          </a:p>
          <a:p>
            <a:pPr lvl="2"/>
            <a:r>
              <a:rPr lang="en-US" altLang="zh-TW" dirty="0"/>
              <a:t>f</a:t>
            </a:r>
            <a:r>
              <a:rPr lang="en-US" altLang="zh-TW" dirty="0" smtClean="0"/>
              <a:t>ill=color</a:t>
            </a:r>
            <a:r>
              <a:rPr lang="zh-TW" altLang="en-US" dirty="0" smtClean="0"/>
              <a:t>為文字顏色</a:t>
            </a:r>
            <a:endParaRPr lang="en-US" altLang="zh-TW" dirty="0"/>
          </a:p>
          <a:p>
            <a:pPr lvl="2"/>
            <a:r>
              <a:rPr lang="en-US" altLang="zh-TW" dirty="0"/>
              <a:t>f</a:t>
            </a:r>
            <a:r>
              <a:rPr lang="en-US" altLang="zh-TW" dirty="0" smtClean="0"/>
              <a:t>ont=</a:t>
            </a:r>
            <a:r>
              <a:rPr lang="zh-TW" altLang="en-US" dirty="0"/>
              <a:t>字型</a:t>
            </a:r>
          </a:p>
        </p:txBody>
      </p:sp>
    </p:spTree>
    <p:extLst>
      <p:ext uri="{BB962C8B-B14F-4D97-AF65-F5344CB8AC3E}">
        <p14:creationId xmlns:p14="http://schemas.microsoft.com/office/powerpoint/2010/main" val="40087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資料夾內的</a:t>
            </a:r>
            <a:r>
              <a:rPr lang="en-US" altLang="zh-TW" dirty="0" smtClean="0"/>
              <a:t>30</a:t>
            </a:r>
            <a:r>
              <a:rPr lang="zh-TW" altLang="en-US" dirty="0" smtClean="0"/>
              <a:t>張</a:t>
            </a:r>
            <a:r>
              <a:rPr lang="en-US" altLang="zh-TW" dirty="0" smtClean="0"/>
              <a:t>image</a:t>
            </a:r>
          </a:p>
          <a:p>
            <a:r>
              <a:rPr lang="zh-TW" altLang="en-US" dirty="0"/>
              <a:t>將</a:t>
            </a:r>
            <a:r>
              <a:rPr lang="zh-TW" altLang="en-US" dirty="0" smtClean="0"/>
              <a:t>所有</a:t>
            </a:r>
            <a:r>
              <a:rPr lang="en-US" altLang="zh-TW" smtClean="0"/>
              <a:t>image</a:t>
            </a:r>
            <a:r>
              <a:rPr lang="zh-TW" altLang="en-US" smtClean="0"/>
              <a:t>的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調整為</a:t>
            </a:r>
            <a:r>
              <a:rPr lang="en-US" altLang="zh-TW" dirty="0" smtClean="0"/>
              <a:t>512</a:t>
            </a:r>
            <a:r>
              <a:rPr lang="zh-TW" altLang="en-US" dirty="0" smtClean="0"/>
              <a:t>*</a:t>
            </a:r>
            <a:r>
              <a:rPr lang="en-US" altLang="zh-TW" dirty="0" smtClean="0"/>
              <a:t>512</a:t>
            </a:r>
          </a:p>
          <a:p>
            <a:r>
              <a:rPr lang="zh-TW" altLang="en-US" dirty="0" smtClean="0"/>
              <a:t>將</a:t>
            </a:r>
            <a:r>
              <a:rPr lang="en-US" altLang="zh-TW" dirty="0" err="1" smtClean="0"/>
              <a:t>nutc</a:t>
            </a:r>
            <a:r>
              <a:rPr lang="en-US" altLang="zh-TW" dirty="0" smtClean="0"/>
              <a:t> logo</a:t>
            </a:r>
            <a:r>
              <a:rPr lang="zh-TW" altLang="en-US" dirty="0" smtClean="0"/>
              <a:t>加上矩形框線並加到每張圖片的最右上角</a:t>
            </a:r>
            <a:endParaRPr lang="en-US" altLang="zh-TW" dirty="0" smtClean="0"/>
          </a:p>
          <a:p>
            <a:r>
              <a:rPr lang="zh-TW" altLang="en-US" dirty="0"/>
              <a:t>儲存處理過後的影像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32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相片</a:t>
            </a:r>
            <a:r>
              <a:rPr lang="en-US" altLang="zh-TW" dirty="0"/>
              <a:t>(picture)</a:t>
            </a:r>
            <a:r>
              <a:rPr lang="zh-TW" altLang="en-US" dirty="0"/>
              <a:t>：連續色彩變化的圖畫</a:t>
            </a:r>
            <a:r>
              <a:rPr lang="en-US" altLang="zh-TW" dirty="0"/>
              <a:t>(</a:t>
            </a:r>
            <a:r>
              <a:rPr lang="zh-TW" altLang="en-US" dirty="0"/>
              <a:t>也許有顆粒，但裸眼看不出</a:t>
            </a:r>
            <a:r>
              <a:rPr lang="en-US" altLang="zh-TW" dirty="0"/>
              <a:t>)</a:t>
            </a:r>
            <a:r>
              <a:rPr lang="zh-TW" altLang="en-US" dirty="0"/>
              <a:t>，因此從數學的觀點來描述，相片是一個連續二維空間的亮度函數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06" y="3117407"/>
            <a:ext cx="380100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2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圖像</a:t>
            </a:r>
            <a:r>
              <a:rPr lang="en-US" altLang="zh-TW" dirty="0" smtClean="0"/>
              <a:t>(</a:t>
            </a:r>
            <a:r>
              <a:rPr lang="en-US" altLang="zh-TW" dirty="0"/>
              <a:t>image)</a:t>
            </a:r>
            <a:r>
              <a:rPr lang="zh-TW" altLang="en-US" dirty="0"/>
              <a:t>：將相片分割成一個個整齊排列的顆粒，再給予每一顆粒一個數值表示該顆粒的亮度；這樣的空間分割及亮度數值指定合稱為</a:t>
            </a:r>
            <a:r>
              <a:rPr lang="zh-TW" altLang="en-US" dirty="0">
                <a:solidFill>
                  <a:srgbClr val="C00000"/>
                </a:solidFill>
              </a:rPr>
              <a:t>數位化</a:t>
            </a:r>
            <a:r>
              <a:rPr lang="en-US" altLang="zh-TW" dirty="0"/>
              <a:t>(digitalization) 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C00000"/>
                </a:solidFill>
              </a:rPr>
              <a:t>離散化</a:t>
            </a:r>
            <a:r>
              <a:rPr lang="en-US" altLang="zh-TW" dirty="0"/>
              <a:t>(discretization)</a:t>
            </a:r>
            <a:r>
              <a:rPr lang="zh-TW" altLang="en-US" dirty="0"/>
              <a:t>。數位化後的相片就</a:t>
            </a:r>
            <a:r>
              <a:rPr lang="zh-TW" altLang="en-US" dirty="0" smtClean="0"/>
              <a:t>稱為圖像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93" y="3591865"/>
            <a:ext cx="5652141" cy="26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6556617" cy="4572000"/>
          </a:xfrm>
        </p:spPr>
        <p:txBody>
          <a:bodyPr/>
          <a:lstStyle/>
          <a:p>
            <a:r>
              <a:rPr lang="zh-TW" altLang="en-US" dirty="0" smtClean="0"/>
              <a:t>二元圖像：圖像中每個像素的亮度值</a:t>
            </a:r>
            <a:r>
              <a:rPr lang="en-US" altLang="zh-TW" dirty="0" smtClean="0"/>
              <a:t>(Intensity)</a:t>
            </a:r>
            <a:r>
              <a:rPr lang="zh-TW" altLang="en-US" dirty="0" smtClean="0"/>
              <a:t>僅可以取自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的圖像，因此也稱為</a:t>
            </a:r>
            <a:r>
              <a:rPr lang="en-US" altLang="zh-TW" dirty="0" smtClean="0"/>
              <a:t>1-bit</a:t>
            </a:r>
            <a:r>
              <a:rPr lang="zh-TW" altLang="en-US" dirty="0" smtClean="0"/>
              <a:t>圖像。</a:t>
            </a:r>
          </a:p>
          <a:p>
            <a:r>
              <a:rPr lang="zh-TW" altLang="en-US" dirty="0" smtClean="0"/>
              <a:t>灰度圖像</a:t>
            </a:r>
            <a:r>
              <a:rPr lang="zh-TW" altLang="en-US" dirty="0"/>
              <a:t>：也稱為灰階圖像</a:t>
            </a:r>
            <a:r>
              <a:rPr lang="en-US" altLang="zh-TW" dirty="0"/>
              <a:t>: </a:t>
            </a:r>
            <a:r>
              <a:rPr lang="zh-TW" altLang="en-US" dirty="0"/>
              <a:t>圖像中每個像素可以由</a:t>
            </a:r>
            <a:r>
              <a:rPr lang="en-US" altLang="zh-TW" dirty="0"/>
              <a:t>0(</a:t>
            </a:r>
            <a:r>
              <a:rPr lang="zh-TW" altLang="en-US" dirty="0"/>
              <a:t>黑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255(</a:t>
            </a:r>
            <a:r>
              <a:rPr lang="zh-TW" altLang="en-US" dirty="0"/>
              <a:t>白</a:t>
            </a:r>
            <a:r>
              <a:rPr lang="en-US" altLang="zh-TW" dirty="0"/>
              <a:t>)</a:t>
            </a:r>
            <a:r>
              <a:rPr lang="zh-TW" altLang="en-US" dirty="0"/>
              <a:t>的亮度值</a:t>
            </a:r>
            <a:r>
              <a:rPr lang="en-US" altLang="zh-TW" dirty="0"/>
              <a:t>(Intensity)</a:t>
            </a:r>
            <a:r>
              <a:rPr lang="zh-TW" altLang="en-US" dirty="0"/>
              <a:t>表示。</a:t>
            </a:r>
            <a:r>
              <a:rPr lang="en-US" altLang="zh-TW" dirty="0"/>
              <a:t>0-255</a:t>
            </a:r>
            <a:r>
              <a:rPr lang="zh-TW" altLang="en-US" dirty="0"/>
              <a:t>之間表示不同的灰度級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彩色</a:t>
            </a:r>
            <a:r>
              <a:rPr lang="zh-TW" altLang="en-US" dirty="0" smtClean="0"/>
              <a:t>圖像：</a:t>
            </a:r>
            <a:r>
              <a:rPr lang="en-US" altLang="zh-TW" dirty="0" smtClean="0"/>
              <a:t>RGB</a:t>
            </a:r>
            <a:r>
              <a:rPr lang="zh-TW" altLang="en-US" dirty="0"/>
              <a:t>的彩色圖像是由三種不同顏色成分組合而成，一個為紅色，一個為綠色，另一個為藍色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132" y="1216516"/>
            <a:ext cx="2799606" cy="24214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132" y="3771900"/>
            <a:ext cx="2802111" cy="24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二元圖像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圖像中每個像素的亮度值</a:t>
            </a:r>
            <a:r>
              <a:rPr lang="en-US" altLang="zh-TW" dirty="0"/>
              <a:t>(Intensity)</a:t>
            </a:r>
            <a:r>
              <a:rPr lang="zh-TW" altLang="en-US" dirty="0"/>
              <a:t>僅可以取自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  <a:r>
              <a:rPr lang="zh-TW" altLang="en-US" dirty="0"/>
              <a:t>的圖像，因此也稱為</a:t>
            </a:r>
            <a:r>
              <a:rPr lang="en-US" altLang="zh-TW" dirty="0"/>
              <a:t>1-bit</a:t>
            </a:r>
            <a:r>
              <a:rPr lang="zh-TW" altLang="en-US" dirty="0"/>
              <a:t>圖像。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56" y="2630910"/>
            <a:ext cx="6625914" cy="31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灰度圖像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圖像中每個像素可以由</a:t>
            </a:r>
            <a:r>
              <a:rPr lang="en-US" altLang="zh-TW" dirty="0"/>
              <a:t>0(</a:t>
            </a:r>
            <a:r>
              <a:rPr lang="zh-TW" altLang="en-US" dirty="0"/>
              <a:t>黑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255(</a:t>
            </a:r>
            <a:r>
              <a:rPr lang="zh-TW" altLang="en-US" dirty="0"/>
              <a:t>白</a:t>
            </a:r>
            <a:r>
              <a:rPr lang="en-US" altLang="zh-TW" dirty="0"/>
              <a:t>)</a:t>
            </a:r>
            <a:r>
              <a:rPr lang="zh-TW" altLang="en-US" dirty="0"/>
              <a:t>的亮度值</a:t>
            </a:r>
            <a:r>
              <a:rPr lang="en-US" altLang="zh-TW" dirty="0"/>
              <a:t>(Intensity)</a:t>
            </a:r>
            <a:r>
              <a:rPr lang="zh-TW" altLang="en-US" dirty="0"/>
              <a:t>表示。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05" y="2772530"/>
            <a:ext cx="3107337" cy="26875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56" y="2688123"/>
            <a:ext cx="5762833" cy="28197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37891" y="3886201"/>
            <a:ext cx="636332" cy="57496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4774223" y="2597183"/>
            <a:ext cx="1275595" cy="12890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74223" y="4461165"/>
            <a:ext cx="1275595" cy="10467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49818" y="2557191"/>
            <a:ext cx="4229348" cy="299386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彩色圖像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</a:t>
            </a:r>
            <a:r>
              <a:rPr lang="en-US" altLang="zh-TW" dirty="0" smtClean="0"/>
              <a:t>Red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Green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Blue</a:t>
            </a:r>
            <a:r>
              <a:rPr lang="zh-TW" altLang="en-US" dirty="0" smtClean="0"/>
              <a:t>三種顏色組成，每一種顏色的圖都是用</a:t>
            </a:r>
            <a:r>
              <a:rPr lang="en-US" altLang="zh-TW" dirty="0" smtClean="0"/>
              <a:t>0-255</a:t>
            </a:r>
            <a:r>
              <a:rPr lang="zh-TW" altLang="en-US" dirty="0" smtClean="0"/>
              <a:t>的數值來表示，最後合併成為一張彩色的圖像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35" y="2826976"/>
            <a:ext cx="3179038" cy="27951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501" y="2583933"/>
            <a:ext cx="1810003" cy="18766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187" y="3671329"/>
            <a:ext cx="1857634" cy="18576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399" y="4777777"/>
            <a:ext cx="1848108" cy="1838582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6826218" y="3912426"/>
            <a:ext cx="571500" cy="624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59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像素</a:t>
            </a:r>
            <a:r>
              <a:rPr lang="en-US" altLang="zh-TW" sz="4400" dirty="0" smtClean="0"/>
              <a:t>(Pixel) </a:t>
            </a:r>
            <a:r>
              <a:rPr lang="zh-TW" altLang="en-US" sz="4400" dirty="0" smtClean="0"/>
              <a:t>和 解析度</a:t>
            </a:r>
            <a:r>
              <a:rPr lang="en-US" altLang="zh-TW" sz="4400" dirty="0" smtClean="0"/>
              <a:t>(Resolution)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521070"/>
            <a:ext cx="9785349" cy="4572000"/>
          </a:xfrm>
        </p:spPr>
        <p:txBody>
          <a:bodyPr/>
          <a:lstStyle/>
          <a:p>
            <a:r>
              <a:rPr lang="zh-TW" altLang="en-US" dirty="0" smtClean="0"/>
              <a:t>像素為組成數位影像的最小單位</a:t>
            </a:r>
            <a:endParaRPr lang="en-US" altLang="zh-TW" dirty="0" smtClean="0"/>
          </a:p>
          <a:p>
            <a:r>
              <a:rPr lang="zh-TW" altLang="en-US" dirty="0"/>
              <a:t>解析度</a:t>
            </a:r>
            <a:r>
              <a:rPr lang="zh-TW" altLang="en-US" dirty="0" smtClean="0"/>
              <a:t>為數位影像中的像素數量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/>
              <a:t>:</a:t>
            </a:r>
            <a:r>
              <a:rPr lang="en-US" altLang="zh-TW" dirty="0" smtClean="0"/>
              <a:t>1920*1080 </a:t>
            </a:r>
            <a:r>
              <a:rPr lang="zh-TW" altLang="en-US" dirty="0" smtClean="0"/>
              <a:t>或</a:t>
            </a:r>
            <a:r>
              <a:rPr lang="en-US" altLang="zh-TW" dirty="0" smtClean="0"/>
              <a:t>2,073,6000</a:t>
            </a:r>
            <a:r>
              <a:rPr lang="zh-TW" altLang="en-US" dirty="0"/>
              <a:t>像素</a:t>
            </a:r>
            <a:r>
              <a:rPr lang="en-US" altLang="zh-TW" dirty="0" smtClean="0"/>
              <a:t> )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12" y="3007252"/>
            <a:ext cx="5344442" cy="35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801</TotalTime>
  <Words>1424</Words>
  <Application>Microsoft Office PowerPoint</Application>
  <PresentationFormat>寬螢幕</PresentationFormat>
  <Paragraphs>191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Euphemia</vt:lpstr>
      <vt:lpstr>inherit</vt:lpstr>
      <vt:lpstr>Microsoft JhengHei UI</vt:lpstr>
      <vt:lpstr>Arial</vt:lpstr>
      <vt:lpstr>數學 16x9</vt:lpstr>
      <vt:lpstr>多媒體程式設計 影像資料處理</vt:lpstr>
      <vt:lpstr>認識影像</vt:lpstr>
      <vt:lpstr>相片</vt:lpstr>
      <vt:lpstr>圖像</vt:lpstr>
      <vt:lpstr>圖像</vt:lpstr>
      <vt:lpstr>二元圖像</vt:lpstr>
      <vt:lpstr>灰度圖像</vt:lpstr>
      <vt:lpstr>彩色圖像</vt:lpstr>
      <vt:lpstr>像素(Pixel) 和 解析度(Resolution)</vt:lpstr>
      <vt:lpstr>影像檔案格式(image file formats)</vt:lpstr>
      <vt:lpstr>Python 基本影像處理</vt:lpstr>
      <vt:lpstr>Python 基本影像處理</vt:lpstr>
      <vt:lpstr>Pillow模組的影像座標</vt:lpstr>
      <vt:lpstr>Pillow模組影像物件</vt:lpstr>
      <vt:lpstr>Pillow模組影像物件</vt:lpstr>
      <vt:lpstr>Pillow建立新的影像物件</vt:lpstr>
      <vt:lpstr>Pillow基本影像編輯</vt:lpstr>
      <vt:lpstr>Pillow基本影像編輯</vt:lpstr>
      <vt:lpstr>Pillow影像像素編輯</vt:lpstr>
      <vt:lpstr>Pillow影像裁切、複製和合成</vt:lpstr>
      <vt:lpstr>Pillow影像濾鏡(效果)</vt:lpstr>
      <vt:lpstr>在影像內繪製圖案</vt:lpstr>
      <vt:lpstr>在影像內繪製圖案</vt:lpstr>
      <vt:lpstr>在影像內繪製圖案</vt:lpstr>
      <vt:lpstr>在影像內繪製圖案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多媒體程式設計 影像資料處理</dc:title>
  <dc:creator>Windows 使用者</dc:creator>
  <cp:lastModifiedBy>Windows 使用者</cp:lastModifiedBy>
  <cp:revision>91</cp:revision>
  <dcterms:created xsi:type="dcterms:W3CDTF">2023-04-09T02:10:40Z</dcterms:created>
  <dcterms:modified xsi:type="dcterms:W3CDTF">2023-04-11T12:09:39Z</dcterms:modified>
</cp:coreProperties>
</file>