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6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3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7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9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3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99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2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05274A6-3758-43CD-A17B-13BB913512D2}" type="datetimeFigureOut">
              <a:rPr lang="zh-TW" altLang="en-US" smtClean="0"/>
              <a:t>2023/4/24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3B00E1-24A6-4698-8803-F4361045A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6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影像資料處理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35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</a:t>
            </a:r>
            <a:r>
              <a:rPr lang="zh-TW" altLang="en-US" sz="4400" dirty="0"/>
              <a:t>取得影像資訊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Imgobj.shape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取得</a:t>
            </a:r>
            <a:r>
              <a:rPr lang="zh-TW" altLang="en-US" dirty="0"/>
              <a:t>長寬與色版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1"/>
            <a:r>
              <a:rPr lang="zh-TW" altLang="en-US" dirty="0"/>
              <a:t>如果</a:t>
            </a:r>
            <a:r>
              <a:rPr lang="zh-TW" altLang="en-US" dirty="0" smtClean="0"/>
              <a:t>影像不</a:t>
            </a:r>
            <a:r>
              <a:rPr lang="zh-TW" altLang="en-US" dirty="0"/>
              <a:t>具有三個色</a:t>
            </a:r>
            <a:r>
              <a:rPr lang="zh-TW" altLang="en-US" dirty="0" smtClean="0"/>
              <a:t>版</a:t>
            </a:r>
            <a:r>
              <a:rPr lang="en-US" altLang="zh-TW" dirty="0" smtClean="0"/>
              <a:t>(RGB)</a:t>
            </a:r>
            <a:r>
              <a:rPr lang="zh-TW" altLang="en-US" dirty="0" smtClean="0"/>
              <a:t>，</a:t>
            </a:r>
            <a:r>
              <a:rPr lang="zh-TW" altLang="en-US" dirty="0"/>
              <a:t>則只會取得寬與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en-US" altLang="zh-TW" dirty="0" err="1" smtClean="0"/>
              <a:t>Imgobj.size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</a:t>
            </a:r>
            <a:r>
              <a:rPr lang="zh-TW" altLang="en-US" dirty="0"/>
              <a:t>像素</a:t>
            </a:r>
            <a:r>
              <a:rPr lang="zh-TW" altLang="en-US" dirty="0" smtClean="0"/>
              <a:t>總數</a:t>
            </a:r>
            <a:endParaRPr lang="en-US" altLang="zh-TW" dirty="0" smtClean="0"/>
          </a:p>
          <a:p>
            <a:pPr lvl="1"/>
            <a:r>
              <a:rPr lang="zh-TW" altLang="en-US" dirty="0"/>
              <a:t>像素總數為「寬 </a:t>
            </a:r>
            <a:r>
              <a:rPr lang="en-US" altLang="zh-TW" dirty="0"/>
              <a:t>x </a:t>
            </a:r>
            <a:r>
              <a:rPr lang="zh-TW" altLang="en-US" dirty="0"/>
              <a:t>長 </a:t>
            </a:r>
            <a:r>
              <a:rPr lang="en-US" altLang="zh-TW" dirty="0"/>
              <a:t>x </a:t>
            </a:r>
            <a:r>
              <a:rPr lang="zh-TW" altLang="en-US" dirty="0"/>
              <a:t>色版數量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en-US" altLang="zh-TW" dirty="0" err="1" smtClean="0"/>
              <a:t>Imgobj.dtype</a:t>
            </a:r>
            <a:endParaRPr lang="en-US" altLang="zh-TW" dirty="0" smtClean="0"/>
          </a:p>
          <a:p>
            <a:pPr lvl="1"/>
            <a:r>
              <a:rPr lang="zh-TW" altLang="en-US" dirty="0"/>
              <a:t>取</a:t>
            </a:r>
            <a:r>
              <a:rPr lang="zh-TW" altLang="en-US" dirty="0" smtClean="0"/>
              <a:t>得</a:t>
            </a:r>
            <a:r>
              <a:rPr lang="zh-TW" altLang="en-US" dirty="0"/>
              <a:t>影像的數據類型</a:t>
            </a:r>
          </a:p>
        </p:txBody>
      </p:sp>
    </p:spTree>
    <p:extLst>
      <p:ext uri="{BB962C8B-B14F-4D97-AF65-F5344CB8AC3E}">
        <p14:creationId xmlns:p14="http://schemas.microsoft.com/office/powerpoint/2010/main" val="354149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</a:t>
            </a:r>
            <a:r>
              <a:rPr lang="zh-TW" altLang="en-US" sz="4400" dirty="0"/>
              <a:t>影像</a:t>
            </a:r>
            <a:r>
              <a:rPr lang="zh-TW" altLang="en-US" sz="4400" dirty="0" smtClean="0"/>
              <a:t>像素</a:t>
            </a:r>
            <a:r>
              <a:rPr lang="zh-TW" altLang="en-US" sz="4400" dirty="0"/>
              <a:t>的色彩資訊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可以印出圖片的「三維陣列」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print(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/>
              <a:t>看到每一個像素都有 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G</a:t>
            </a:r>
            <a:r>
              <a:rPr lang="zh-TW" altLang="en-US" dirty="0"/>
              <a:t>、</a:t>
            </a:r>
            <a:r>
              <a:rPr lang="en-US" altLang="zh-TW" dirty="0"/>
              <a:t>R </a:t>
            </a:r>
            <a:r>
              <a:rPr lang="zh-TW" altLang="en-US" dirty="0"/>
              <a:t>三個顏色資訊，顏色範圍均是 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255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90" y="3157581"/>
            <a:ext cx="4191585" cy="33818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05072" y="290712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81231" y="29071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G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45433" y="29071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</a:t>
            </a:r>
            <a:r>
              <a:rPr lang="zh-TW" altLang="en-US" sz="4400" dirty="0" smtClean="0"/>
              <a:t>改變影像大小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rsize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, size</a:t>
            </a:r>
            <a:r>
              <a:rPr lang="en-US" altLang="zh-TW" dirty="0"/>
              <a:t>, </a:t>
            </a:r>
            <a:r>
              <a:rPr lang="en-US" altLang="zh-TW" dirty="0" smtClean="0"/>
              <a:t>interpolation)</a:t>
            </a:r>
          </a:p>
          <a:p>
            <a:pPr lvl="1"/>
            <a:r>
              <a:rPr lang="zh-TW" altLang="en-US" dirty="0" smtClean="0"/>
              <a:t>第一個參數為影像物件</a:t>
            </a:r>
            <a:endParaRPr lang="en-US" altLang="zh-TW" dirty="0" smtClean="0"/>
          </a:p>
          <a:p>
            <a:pPr lvl="1"/>
            <a:r>
              <a:rPr lang="zh-TW" altLang="en-US" dirty="0"/>
              <a:t>第二個參數</a:t>
            </a:r>
            <a:r>
              <a:rPr lang="zh-TW" altLang="en-US" dirty="0" smtClean="0"/>
              <a:t>為要改變的目標大小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寬</a:t>
            </a:r>
            <a:r>
              <a:rPr lang="en-US" altLang="zh-TW" dirty="0" smtClean="0"/>
              <a:t>, </a:t>
            </a:r>
            <a:r>
              <a:rPr lang="zh-TW" altLang="en-US" dirty="0" smtClean="0"/>
              <a:t>高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來設定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zh-TW" altLang="en-US" dirty="0" smtClean="0"/>
              <a:t>例如</a:t>
            </a:r>
            <a:r>
              <a:rPr lang="en-US" altLang="zh-TW" dirty="0" smtClean="0"/>
              <a:t>:</a:t>
            </a:r>
            <a:r>
              <a:rPr lang="en-US" altLang="zh-TW" dirty="0" smtClean="0">
                <a:sym typeface="Wingdings" panose="05000000000000000000" pitchFamily="2" charset="2"/>
              </a:rPr>
              <a:t>(100, 200)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第三個參數為改變插值</a:t>
            </a:r>
            <a:r>
              <a:rPr lang="zh-TW" altLang="en-US" dirty="0" smtClean="0">
                <a:sym typeface="Wingdings" panose="05000000000000000000" pitchFamily="2" charset="2"/>
              </a:rPr>
              <a:t>方式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可以不輸入這個參數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預設</a:t>
            </a:r>
            <a:r>
              <a:rPr lang="zh-TW" altLang="en-US" dirty="0">
                <a:sym typeface="Wingdings" panose="05000000000000000000" pitchFamily="2" charset="2"/>
              </a:rPr>
              <a:t>使用 </a:t>
            </a:r>
            <a:r>
              <a:rPr lang="en-US" altLang="zh-TW" dirty="0" smtClean="0">
                <a:sym typeface="Wingdings" panose="05000000000000000000" pitchFamily="2" charset="2"/>
              </a:rPr>
              <a:t>INTER_LINEAR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66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</a:t>
            </a:r>
            <a:r>
              <a:rPr lang="zh-TW" altLang="en-US" sz="4400" dirty="0" smtClean="0"/>
              <a:t>影像翻轉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 smtClean="0"/>
              <a:t>cv2.flip(</a:t>
            </a:r>
            <a:r>
              <a:rPr lang="en-US" altLang="zh-TW" sz="2800" dirty="0" err="1" smtClean="0"/>
              <a:t>imgobj</a:t>
            </a:r>
            <a:r>
              <a:rPr lang="en-US" altLang="zh-TW" sz="2800" dirty="0"/>
              <a:t>, axis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dirty="0" smtClean="0"/>
              <a:t>第一個參數為影像物件</a:t>
            </a:r>
            <a:endParaRPr lang="en-US" altLang="zh-TW" dirty="0" smtClean="0"/>
          </a:p>
          <a:p>
            <a:pPr lvl="1"/>
            <a:r>
              <a:rPr lang="zh-TW" altLang="en-US" dirty="0"/>
              <a:t>第二個</a:t>
            </a:r>
            <a:r>
              <a:rPr lang="zh-TW" altLang="en-US" dirty="0" smtClean="0"/>
              <a:t>參數為翻轉的參考軸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0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以 </a:t>
            </a:r>
            <a:r>
              <a:rPr lang="en-US" altLang="zh-TW" dirty="0"/>
              <a:t>x </a:t>
            </a:r>
            <a:r>
              <a:rPr lang="zh-TW" altLang="en-US" dirty="0"/>
              <a:t>軸為中心上下翻轉。</a:t>
            </a:r>
          </a:p>
          <a:p>
            <a:pPr lvl="2"/>
            <a:r>
              <a:rPr lang="en-US" altLang="zh-TW" dirty="0" smtClean="0"/>
              <a:t>1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以 </a:t>
            </a:r>
            <a:r>
              <a:rPr lang="en-US" altLang="zh-TW" dirty="0"/>
              <a:t>y </a:t>
            </a:r>
            <a:r>
              <a:rPr lang="zh-TW" altLang="en-US" dirty="0"/>
              <a:t>軸為中心左右翻轉。</a:t>
            </a:r>
          </a:p>
          <a:p>
            <a:pPr lvl="2"/>
            <a:r>
              <a:rPr lang="en-US" altLang="zh-TW" dirty="0"/>
              <a:t>-</a:t>
            </a:r>
            <a:r>
              <a:rPr lang="en-US" altLang="zh-TW" dirty="0" smtClean="0"/>
              <a:t>1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同時</a:t>
            </a:r>
            <a:r>
              <a:rPr lang="zh-TW" altLang="en-US" dirty="0"/>
              <a:t>進行上下左右翻轉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11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OpenCV</a:t>
            </a:r>
            <a:r>
              <a:rPr lang="zh-TW" altLang="en-US" sz="4400" dirty="0" smtClean="0"/>
              <a:t>影像</a:t>
            </a:r>
            <a:r>
              <a:rPr lang="zh-TW" altLang="en-US" sz="4400" dirty="0"/>
              <a:t>旋</a:t>
            </a:r>
            <a:r>
              <a:rPr lang="zh-TW" altLang="en-US" sz="4400" dirty="0" smtClean="0"/>
              <a:t>轉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旋轉影像 </a:t>
            </a:r>
            <a:r>
              <a:rPr lang="en-US" altLang="zh-TW" dirty="0" smtClean="0"/>
              <a:t>cv2.transpose(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可以將影像「逆時針」旋轉 </a:t>
            </a:r>
            <a:r>
              <a:rPr lang="en-US" altLang="zh-TW" dirty="0"/>
              <a:t>90 </a:t>
            </a:r>
            <a:r>
              <a:rPr lang="zh-TW" altLang="en-US" dirty="0"/>
              <a:t>度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旋轉影像 </a:t>
            </a:r>
            <a:r>
              <a:rPr lang="en-US" altLang="zh-TW" dirty="0" smtClean="0"/>
              <a:t>cv2.rotate(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rotate_state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這個方法可以在第二個參數</a:t>
            </a:r>
            <a:r>
              <a:rPr lang="en-US" altLang="zh-TW" dirty="0" err="1" smtClean="0"/>
              <a:t>rotate_state</a:t>
            </a:r>
            <a:r>
              <a:rPr lang="zh-TW" altLang="en-US" dirty="0" smtClean="0"/>
              <a:t>使用以下的值設定</a:t>
            </a:r>
            <a:r>
              <a:rPr lang="zh-TW" altLang="en-US" dirty="0"/>
              <a:t>逆時針旋轉 </a:t>
            </a:r>
            <a:r>
              <a:rPr lang="en-US" altLang="zh-TW" dirty="0"/>
              <a:t>90 </a:t>
            </a:r>
            <a:r>
              <a:rPr lang="zh-TW" altLang="en-US" dirty="0"/>
              <a:t>度、順時針旋轉 </a:t>
            </a:r>
            <a:r>
              <a:rPr lang="en-US" altLang="zh-TW" dirty="0"/>
              <a:t>90 </a:t>
            </a:r>
            <a:r>
              <a:rPr lang="zh-TW" altLang="en-US" dirty="0"/>
              <a:t>度，以及旋轉 </a:t>
            </a:r>
            <a:r>
              <a:rPr lang="en-US" altLang="zh-TW" dirty="0"/>
              <a:t>180 </a:t>
            </a:r>
            <a:r>
              <a:rPr lang="zh-TW" altLang="en-US" dirty="0"/>
              <a:t>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cv2.ROTATE_90_CLOCKWISE</a:t>
            </a:r>
            <a:endParaRPr lang="en-US" altLang="zh-TW" dirty="0"/>
          </a:p>
          <a:p>
            <a:pPr lvl="2"/>
            <a:r>
              <a:rPr lang="en-US" altLang="zh-TW" dirty="0" smtClean="0"/>
              <a:t>cv2.ROTATE_90_COUNTERCLOCKWISE</a:t>
            </a:r>
          </a:p>
          <a:p>
            <a:pPr lvl="2"/>
            <a:r>
              <a:rPr lang="en-US" altLang="zh-TW" dirty="0" smtClean="0"/>
              <a:t>cv2.ROTATE_180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0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02943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OpenCV Resize</a:t>
            </a:r>
            <a:r>
              <a:rPr lang="zh-TW" altLang="en-US" sz="4400" dirty="0" smtClean="0"/>
              <a:t>插值方式</a:t>
            </a:r>
            <a:endParaRPr lang="zh-TW" altLang="en-US" sz="4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03976"/>
              </p:ext>
            </p:extLst>
          </p:nvPr>
        </p:nvGraphicFramePr>
        <p:xfrm>
          <a:off x="2331920" y="1783398"/>
          <a:ext cx="8037376" cy="4321266"/>
        </p:xfrm>
        <a:graphic>
          <a:graphicData uri="http://schemas.openxmlformats.org/drawingml/2006/table">
            <a:tbl>
              <a:tblPr/>
              <a:tblGrid>
                <a:gridCol w="4018688">
                  <a:extLst>
                    <a:ext uri="{9D8B030D-6E8A-4147-A177-3AD203B41FA5}">
                      <a16:colId xmlns:a16="http://schemas.microsoft.com/office/drawing/2014/main" val="3638698566"/>
                    </a:ext>
                  </a:extLst>
                </a:gridCol>
                <a:gridCol w="4018688">
                  <a:extLst>
                    <a:ext uri="{9D8B030D-6E8A-4147-A177-3AD203B41FA5}">
                      <a16:colId xmlns:a16="http://schemas.microsoft.com/office/drawing/2014/main" val="2559802671"/>
                    </a:ext>
                  </a:extLst>
                </a:gridCol>
              </a:tblGrid>
              <a:tr h="276876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rgbClr val="253555"/>
                          </a:solidFill>
                          <a:effectLst/>
                        </a:rPr>
                        <a:t>Enumerator</a:t>
                      </a:r>
                    </a:p>
                  </a:txBody>
                  <a:tcPr marL="42661" marR="42661" marT="30472" marB="24377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8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90931"/>
                  </a:ext>
                </a:extLst>
              </a:tr>
              <a:tr h="44433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cv2.INTER_NEAREST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最近鄰插值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829272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cv2.INTER_LINEAR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雙線性插值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48910"/>
                  </a:ext>
                </a:extLst>
              </a:tr>
              <a:tr h="248485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cv2.INTER_CUBIC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雙三次插值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02704"/>
                  </a:ext>
                </a:extLst>
              </a:tr>
              <a:tr h="680571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cv2.INTER_AREA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使用像素面積關係重採樣。它可能是圖像抽取的首選方法，因為它可以提供無摩爾紋的結果。但是當圖像被縮放時，它類似於 </a:t>
                      </a:r>
                      <a:r>
                        <a:rPr lang="en-US" altLang="zh-TW" sz="1800" b="0" dirty="0" smtClean="0">
                          <a:effectLst/>
                          <a:latin typeface="Helvetica" panose="020B0604020202020204" pitchFamily="34" charset="0"/>
                        </a:rPr>
                        <a:t>INTER_NEAREST 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方法。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1518"/>
                  </a:ext>
                </a:extLst>
              </a:tr>
              <a:tr h="46148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cv2.INTER_LANCZOS4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8x8 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鄰域上的 </a:t>
                      </a:r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Lanczos 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插值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240218"/>
                  </a:ext>
                </a:extLst>
              </a:tr>
              <a:tr h="46148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cv2.INTER_LINEAR_EXACT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位精確雙線性插值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425808"/>
                  </a:ext>
                </a:extLst>
              </a:tr>
              <a:tr h="887470"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 smtClean="0">
                          <a:effectLst/>
                          <a:latin typeface="Helvetica" panose="020B0604020202020204" pitchFamily="34" charset="0"/>
                        </a:rPr>
                        <a:t>cv2.INTER_NEAREST_EXACT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位精確最近鄰插值。這將產生與 </a:t>
                      </a:r>
                      <a:r>
                        <a:rPr lang="en-US" altLang="zh-TW" sz="1800" b="0" dirty="0" smtClean="0">
                          <a:effectLst/>
                          <a:latin typeface="Helvetica" panose="020B0604020202020204" pitchFamily="34" charset="0"/>
                        </a:rPr>
                        <a:t>PIL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、</a:t>
                      </a:r>
                      <a:r>
                        <a:rPr lang="en-US" altLang="zh-TW" sz="1800" b="0" dirty="0" err="1" smtClean="0">
                          <a:effectLst/>
                          <a:latin typeface="Helvetica" panose="020B0604020202020204" pitchFamily="34" charset="0"/>
                        </a:rPr>
                        <a:t>scikit</a:t>
                      </a:r>
                      <a:r>
                        <a:rPr lang="en-US" altLang="zh-TW" sz="1800" b="0" dirty="0" smtClean="0">
                          <a:effectLst/>
                          <a:latin typeface="Helvetica" panose="020B0604020202020204" pitchFamily="34" charset="0"/>
                        </a:rPr>
                        <a:t>-image 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或 </a:t>
                      </a:r>
                      <a:r>
                        <a:rPr lang="en-US" altLang="zh-TW" sz="1800" b="0" dirty="0" err="1" smtClean="0">
                          <a:effectLst/>
                          <a:latin typeface="Helvetica" panose="020B0604020202020204" pitchFamily="34" charset="0"/>
                        </a:rPr>
                        <a:t>Matlab</a:t>
                      </a:r>
                      <a:r>
                        <a:rPr lang="en-US" altLang="zh-TW" sz="1800" b="0" dirty="0" smtClean="0"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zh-TW" altLang="en-US" sz="1800" b="0" dirty="0" smtClean="0">
                          <a:effectLst/>
                          <a:latin typeface="Helvetica" panose="020B0604020202020204" pitchFamily="34" charset="0"/>
                        </a:rPr>
                        <a:t>中的最近鄰方法相同的結果。</a:t>
                      </a:r>
                      <a:endParaRPr lang="en-US" sz="1800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42661" marR="42661" marT="18283" marB="12189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22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</a:t>
            </a:r>
            <a:r>
              <a:rPr lang="zh-TW" altLang="en-US" sz="4400" dirty="0"/>
              <a:t>影像的幾何變形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影像仿射轉換 </a:t>
            </a:r>
            <a:r>
              <a:rPr lang="en-US" altLang="zh-TW" dirty="0" smtClean="0"/>
              <a:t>cv2.warpAffine(</a:t>
            </a:r>
            <a:r>
              <a:rPr lang="en-US" altLang="zh-TW" dirty="0" err="1" smtClean="0"/>
              <a:t>img</a:t>
            </a:r>
            <a:r>
              <a:rPr lang="en-US" altLang="zh-TW" dirty="0"/>
              <a:t>, M, (w, h))</a:t>
            </a:r>
            <a:endParaRPr lang="en-US" altLang="zh-TW" dirty="0" smtClean="0"/>
          </a:p>
          <a:p>
            <a:pPr lvl="1"/>
            <a:r>
              <a:rPr lang="zh-TW" altLang="en-US" dirty="0"/>
              <a:t>可以將來源的圖像，根據指定的「仿射矩陣」</a:t>
            </a:r>
            <a:r>
              <a:rPr lang="zh-TW" altLang="en-US" dirty="0" smtClean="0"/>
              <a:t>，輸出</a:t>
            </a:r>
            <a:r>
              <a:rPr lang="zh-TW" altLang="en-US" dirty="0"/>
              <a:t>成仿射轉換後的新</a:t>
            </a:r>
            <a:r>
              <a:rPr lang="zh-TW" altLang="en-US" dirty="0" smtClean="0"/>
              <a:t>影像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仿射矩陣</a:t>
            </a:r>
            <a:r>
              <a:rPr lang="zh-TW" altLang="en-US" dirty="0"/>
              <a:t>必須採用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的矩陣</a:t>
            </a:r>
            <a:r>
              <a:rPr lang="zh-TW" altLang="en-US" dirty="0" smtClean="0"/>
              <a:t>格式且採用</a:t>
            </a:r>
            <a:r>
              <a:rPr lang="en-US" altLang="zh-TW" dirty="0" smtClean="0"/>
              <a:t>2x3</a:t>
            </a:r>
            <a:r>
              <a:rPr lang="zh-TW" altLang="en-US" dirty="0" smtClean="0"/>
              <a:t>的矩陣大小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(w, h)</a:t>
            </a:r>
            <a:r>
              <a:rPr lang="zh-TW" altLang="en-US" dirty="0" smtClean="0"/>
              <a:t>為指定影像大小寬高</a:t>
            </a:r>
            <a:endParaRPr lang="en-US" altLang="zh-TW" dirty="0" smtClean="0"/>
          </a:p>
          <a:p>
            <a:r>
              <a:rPr lang="zh-TW" altLang="en-US" dirty="0"/>
              <a:t>仿射</a:t>
            </a:r>
            <a:r>
              <a:rPr lang="zh-TW" altLang="en-US" dirty="0" smtClean="0"/>
              <a:t>矩陣範例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水平位移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M = np.float32([[1, 0, 100], [0, 1, </a:t>
            </a:r>
            <a:r>
              <a:rPr lang="en-US" altLang="zh-TW" dirty="0" smtClean="0"/>
              <a:t>50]])</a:t>
            </a:r>
          </a:p>
          <a:p>
            <a:pPr lvl="1"/>
            <a:r>
              <a:rPr lang="en-US" altLang="zh-TW" dirty="0" smtClean="0"/>
              <a:t>2x3 </a:t>
            </a:r>
            <a:r>
              <a:rPr lang="zh-TW" altLang="en-US" dirty="0"/>
              <a:t>矩陣，</a:t>
            </a:r>
            <a:r>
              <a:rPr lang="en-US" altLang="zh-TW" dirty="0"/>
              <a:t>x </a:t>
            </a:r>
            <a:r>
              <a:rPr lang="zh-TW" altLang="en-US" dirty="0"/>
              <a:t>軸平移 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/>
              <a:t>y </a:t>
            </a:r>
            <a:r>
              <a:rPr lang="zh-TW" altLang="en-US" dirty="0"/>
              <a:t>軸平移 </a:t>
            </a:r>
            <a:r>
              <a:rPr lang="en-US" altLang="zh-TW" dirty="0" smtClean="0"/>
              <a:t>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69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OpenCV</a:t>
            </a:r>
            <a:r>
              <a:rPr lang="zh-TW" altLang="en-US" sz="4400" dirty="0"/>
              <a:t>影像的幾何變形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554480"/>
            <a:ext cx="9785349" cy="4572000"/>
          </a:xfrm>
        </p:spPr>
        <p:txBody>
          <a:bodyPr/>
          <a:lstStyle/>
          <a:p>
            <a:r>
              <a:rPr lang="en-US" altLang="zh-TW" dirty="0"/>
              <a:t>getRotationMatrix2D</a:t>
            </a:r>
            <a:r>
              <a:rPr lang="en-US" altLang="zh-TW" dirty="0" smtClean="0"/>
              <a:t>((x, y), angle, scale) </a:t>
            </a:r>
            <a:endParaRPr lang="en-US" altLang="zh-TW" dirty="0"/>
          </a:p>
          <a:p>
            <a:pPr lvl="1"/>
            <a:r>
              <a:rPr lang="zh-TW" altLang="en-US" dirty="0"/>
              <a:t>可以產生旋轉指定角度影像的仿射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第一個參數為旋轉的中心點座標</a:t>
            </a:r>
            <a:endParaRPr lang="en-US" altLang="zh-TW" dirty="0" smtClean="0"/>
          </a:p>
          <a:p>
            <a:pPr lvl="1"/>
            <a:r>
              <a:rPr lang="zh-TW" altLang="en-US" dirty="0"/>
              <a:t>第二個參數</a:t>
            </a:r>
            <a:r>
              <a:rPr lang="zh-TW" altLang="en-US" dirty="0" smtClean="0"/>
              <a:t>為旋轉角度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為順時針</a:t>
            </a:r>
            <a:r>
              <a:rPr lang="en-US" altLang="zh-TW" dirty="0"/>
              <a:t>，</a:t>
            </a:r>
            <a:r>
              <a:rPr lang="en-US" altLang="zh-TW" dirty="0" smtClean="0"/>
              <a:t>+</a:t>
            </a:r>
            <a:r>
              <a:rPr lang="zh-TW" altLang="en-US" dirty="0" smtClean="0"/>
              <a:t>為逆時針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第三個參數為旋轉</a:t>
            </a:r>
            <a:r>
              <a:rPr lang="zh-TW" altLang="en-US" dirty="0" smtClean="0"/>
              <a:t>後的影像尺寸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fr-FR" altLang="zh-TW" dirty="0"/>
              <a:t>cv2.getRotationMatrix2D</a:t>
            </a:r>
            <a:r>
              <a:rPr lang="fr-FR" altLang="zh-TW" dirty="0" smtClean="0"/>
              <a:t>((240, 180), 45, 1)</a:t>
            </a:r>
          </a:p>
          <a:p>
            <a:pPr lvl="2"/>
            <a:r>
              <a:rPr lang="zh-TW" altLang="en-US" dirty="0"/>
              <a:t>中心點 </a:t>
            </a:r>
            <a:r>
              <a:rPr lang="en-US" altLang="zh-TW" dirty="0"/>
              <a:t>(240, 180)</a:t>
            </a:r>
            <a:r>
              <a:rPr lang="zh-TW" altLang="en-US" dirty="0" smtClean="0"/>
              <a:t>，</a:t>
            </a:r>
            <a:r>
              <a:rPr lang="zh-TW" altLang="en-US" dirty="0"/>
              <a:t>逆時針</a:t>
            </a:r>
            <a:r>
              <a:rPr lang="zh-TW" altLang="en-US" dirty="0" smtClean="0"/>
              <a:t>旋轉 </a:t>
            </a:r>
            <a:r>
              <a:rPr lang="en-US" altLang="zh-TW" dirty="0"/>
              <a:t>45 </a:t>
            </a:r>
            <a:r>
              <a:rPr lang="zh-TW" altLang="en-US" dirty="0"/>
              <a:t>度，尺寸 </a:t>
            </a:r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82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</a:t>
            </a:r>
            <a:r>
              <a:rPr lang="zh-TW" altLang="en-US" sz="4400" dirty="0"/>
              <a:t>圖像仿射變換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getAffineTransform</a:t>
            </a:r>
            <a:r>
              <a:rPr lang="en-US" altLang="zh-TW" dirty="0"/>
              <a:t>(</a:t>
            </a:r>
            <a:r>
              <a:rPr lang="zh-TW" altLang="en-US" dirty="0"/>
              <a:t>輸入影像三個點的座標，輸出影像三個點的座標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根據輸入影像的三個點，對應輸出影像的三個點，產生仿射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2x3 </a:t>
            </a:r>
            <a:r>
              <a:rPr lang="zh-TW" altLang="en-US" dirty="0"/>
              <a:t>的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矩陣作為三個點的座標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p1 = np.float32([[100,100],[480,0],[0,360]])</a:t>
            </a:r>
          </a:p>
          <a:p>
            <a:pPr lvl="1"/>
            <a:r>
              <a:rPr lang="en-US" altLang="zh-TW" dirty="0"/>
              <a:t>p2 = np.float32([[0,0],[480,0],[0,360]])</a:t>
            </a:r>
          </a:p>
          <a:p>
            <a:pPr lvl="1"/>
            <a:r>
              <a:rPr lang="en-US" altLang="zh-TW" dirty="0" smtClean="0"/>
              <a:t>cv2.getAffineTransform(p1, p2)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0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套件完成</a:t>
            </a:r>
            <a:endParaRPr lang="en-US" altLang="zh-TW" dirty="0" smtClean="0"/>
          </a:p>
          <a:p>
            <a:r>
              <a:rPr lang="zh-TW" altLang="en-US" dirty="0" smtClean="0"/>
              <a:t>讀取</a:t>
            </a:r>
            <a:r>
              <a:rPr lang="en-US" altLang="zh-TW" dirty="0"/>
              <a:t>image</a:t>
            </a:r>
            <a:r>
              <a:rPr lang="zh-TW" altLang="en-US" dirty="0"/>
              <a:t>資料夾內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20</a:t>
            </a:r>
            <a:r>
              <a:rPr lang="zh-TW" altLang="en-US" dirty="0" smtClean="0"/>
              <a:t>張</a:t>
            </a:r>
            <a:r>
              <a:rPr lang="en-US" altLang="zh-TW" dirty="0"/>
              <a:t>image</a:t>
            </a:r>
          </a:p>
          <a:p>
            <a:r>
              <a:rPr lang="zh-TW" altLang="en-US" dirty="0"/>
              <a:t>將所有</a:t>
            </a:r>
            <a:r>
              <a:rPr lang="en-US" altLang="zh-TW" dirty="0"/>
              <a:t>image</a:t>
            </a:r>
            <a:r>
              <a:rPr lang="zh-TW" altLang="en-US" dirty="0"/>
              <a:t>的</a:t>
            </a:r>
            <a:r>
              <a:rPr lang="en-US" altLang="zh-TW" dirty="0"/>
              <a:t>size</a:t>
            </a:r>
            <a:r>
              <a:rPr lang="zh-TW" altLang="en-US" dirty="0"/>
              <a:t>調整為</a:t>
            </a:r>
            <a:r>
              <a:rPr lang="en-US" altLang="zh-TW" dirty="0"/>
              <a:t>512</a:t>
            </a:r>
            <a:r>
              <a:rPr lang="zh-TW" altLang="en-US" dirty="0"/>
              <a:t>*</a:t>
            </a:r>
            <a:r>
              <a:rPr lang="en-US" altLang="zh-TW" dirty="0"/>
              <a:t>512</a:t>
            </a:r>
          </a:p>
          <a:p>
            <a:r>
              <a:rPr lang="zh-TW" altLang="en-US" dirty="0" smtClean="0"/>
              <a:t>將</a:t>
            </a:r>
            <a:r>
              <a:rPr lang="zh-TW" altLang="en-US" dirty="0"/>
              <a:t>影像</a:t>
            </a:r>
            <a:r>
              <a:rPr lang="zh-TW" altLang="en-US" dirty="0" smtClean="0"/>
              <a:t>做以下操作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1-5</a:t>
            </a:r>
            <a:r>
              <a:rPr lang="zh-TW" altLang="en-US" dirty="0" smtClean="0"/>
              <a:t>張做</a:t>
            </a:r>
            <a:r>
              <a:rPr lang="zh-TW" altLang="en-US" dirty="0"/>
              <a:t>上下</a:t>
            </a:r>
            <a:r>
              <a:rPr lang="zh-TW" altLang="en-US" dirty="0" smtClean="0"/>
              <a:t>翻轉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6-10</a:t>
            </a:r>
            <a:r>
              <a:rPr lang="zh-TW" altLang="en-US" dirty="0" smtClean="0"/>
              <a:t>張做順時針旋轉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11-15</a:t>
            </a:r>
            <a:r>
              <a:rPr lang="zh-TW" altLang="en-US" dirty="0" smtClean="0"/>
              <a:t>張做</a:t>
            </a:r>
            <a:r>
              <a:rPr lang="zh-TW" altLang="en-US" dirty="0"/>
              <a:t>順</a:t>
            </a:r>
            <a:r>
              <a:rPr lang="zh-TW" altLang="en-US" dirty="0" smtClean="0"/>
              <a:t>時針旋轉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</a:t>
            </a:r>
            <a:r>
              <a:rPr lang="en-US" altLang="zh-TW" dirty="0" smtClean="0"/>
              <a:t>16-20</a:t>
            </a:r>
            <a:r>
              <a:rPr lang="zh-TW" altLang="en-US" dirty="0" smtClean="0"/>
              <a:t>張做仿射變換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將圖片座標中</a:t>
            </a:r>
            <a:r>
              <a:rPr lang="en-US" altLang="zh-TW" dirty="0" smtClean="0"/>
              <a:t>(0, 0)</a:t>
            </a:r>
            <a:r>
              <a:rPr lang="zh-TW" altLang="en-US" dirty="0" smtClean="0"/>
              <a:t>轉換到</a:t>
            </a:r>
            <a:r>
              <a:rPr lang="en-US" altLang="zh-TW" dirty="0" smtClean="0"/>
              <a:t>(50, 50)</a:t>
            </a:r>
          </a:p>
          <a:p>
            <a:pPr lvl="2"/>
            <a:r>
              <a:rPr lang="zh-TW" altLang="en-US" dirty="0"/>
              <a:t>將</a:t>
            </a:r>
            <a:r>
              <a:rPr lang="zh-TW" altLang="en-US" dirty="0" smtClean="0"/>
              <a:t>圖片座標中</a:t>
            </a:r>
            <a:r>
              <a:rPr lang="en-US" altLang="zh-TW" dirty="0" smtClean="0"/>
              <a:t>(512, 0)</a:t>
            </a:r>
            <a:r>
              <a:rPr lang="zh-TW" altLang="en-US" dirty="0" smtClean="0"/>
              <a:t>轉換到</a:t>
            </a:r>
            <a:r>
              <a:rPr lang="en-US" altLang="zh-TW" dirty="0" smtClean="0"/>
              <a:t>(512, 10)</a:t>
            </a:r>
          </a:p>
          <a:p>
            <a:pPr lvl="2"/>
            <a:r>
              <a:rPr lang="zh-TW" altLang="en-US" dirty="0" smtClean="0"/>
              <a:t>將圖片座標中</a:t>
            </a:r>
            <a:r>
              <a:rPr lang="en-US" altLang="zh-TW" dirty="0" smtClean="0"/>
              <a:t>(512, 512)</a:t>
            </a:r>
            <a:r>
              <a:rPr lang="zh-TW" altLang="en-US" dirty="0" smtClean="0"/>
              <a:t>轉換到</a:t>
            </a:r>
            <a:r>
              <a:rPr lang="en-US" altLang="zh-TW" dirty="0" smtClean="0"/>
              <a:t>(512, 512)</a:t>
            </a:r>
          </a:p>
          <a:p>
            <a:r>
              <a:rPr lang="zh-TW" altLang="en-US" dirty="0" smtClean="0"/>
              <a:t>儲存</a:t>
            </a:r>
            <a:r>
              <a:rPr lang="zh-TW" altLang="en-US" dirty="0"/>
              <a:t>處理過後的影像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81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OpenCV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OpenCV </a:t>
            </a:r>
            <a:r>
              <a:rPr lang="zh-TW" altLang="en-US" dirty="0"/>
              <a:t>全名是 </a:t>
            </a:r>
            <a:r>
              <a:rPr lang="en-US" altLang="zh-TW" dirty="0"/>
              <a:t>Open Source Computer Vision Library ( </a:t>
            </a:r>
            <a:r>
              <a:rPr lang="zh-TW" altLang="en-US" dirty="0"/>
              <a:t>開源計算機視覺函式庫 </a:t>
            </a:r>
            <a:r>
              <a:rPr lang="en-US" altLang="zh-TW" dirty="0"/>
              <a:t>)</a:t>
            </a:r>
            <a:r>
              <a:rPr lang="zh-TW" altLang="en-US" dirty="0" smtClean="0"/>
              <a:t>，可以</a:t>
            </a:r>
            <a:r>
              <a:rPr lang="zh-TW" altLang="en-US" dirty="0"/>
              <a:t>在商業和研究領域中免費使用，是目前發展最完整的電腦視覺開源資源</a:t>
            </a:r>
            <a:endParaRPr lang="en-US" altLang="zh-TW" dirty="0" smtClean="0"/>
          </a:p>
          <a:p>
            <a:r>
              <a:rPr lang="en-US" altLang="zh-TW" dirty="0" smtClean="0"/>
              <a:t>OpenCV </a:t>
            </a:r>
            <a:r>
              <a:rPr lang="zh-TW" altLang="en-US" dirty="0"/>
              <a:t>是一個跨平台的電腦視覺函式</a:t>
            </a:r>
            <a:r>
              <a:rPr lang="zh-TW" altLang="en-US" dirty="0" smtClean="0"/>
              <a:t>庫，</a:t>
            </a:r>
            <a:r>
              <a:rPr lang="zh-TW" altLang="en-US" dirty="0"/>
              <a:t>可應用於臉部辨識、手勢辨識、圖像分割</a:t>
            </a:r>
            <a:r>
              <a:rPr lang="en-US" altLang="zh-TW" dirty="0"/>
              <a:t>...</a:t>
            </a:r>
            <a:r>
              <a:rPr lang="zh-TW" altLang="en-US" dirty="0"/>
              <a:t>等影像辨識相關的</a:t>
            </a:r>
            <a:r>
              <a:rPr lang="zh-TW" altLang="en-US" dirty="0" smtClean="0"/>
              <a:t>領域</a:t>
            </a:r>
            <a:endParaRPr lang="en-US" altLang="zh-TW" dirty="0" smtClean="0"/>
          </a:p>
          <a:p>
            <a:r>
              <a:rPr lang="en-US" altLang="zh-TW" dirty="0" smtClean="0"/>
              <a:t>OpenCV</a:t>
            </a:r>
            <a:r>
              <a:rPr lang="zh-TW" altLang="en-US" dirty="0" smtClean="0"/>
              <a:t>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</a:p>
          <a:p>
            <a:r>
              <a:rPr lang="zh-TW" altLang="en-US" dirty="0" smtClean="0"/>
              <a:t>載入函式庫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cv2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85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 smtClean="0"/>
              <a:t>開啟圖片</a:t>
            </a:r>
            <a:r>
              <a:rPr lang="en-US" altLang="zh-TW" sz="4400" dirty="0" smtClean="0"/>
              <a:t>	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imread</a:t>
            </a:r>
            <a:r>
              <a:rPr lang="en-US" altLang="zh-TW" dirty="0" smtClean="0"/>
              <a:t>(‘image’, mode)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/>
              <a:t>一個參數為檔案的路徑和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</a:t>
            </a:r>
            <a:r>
              <a:rPr lang="zh-TW" altLang="en-US" dirty="0"/>
              <a:t>個參數可不填表示以何種模式 </a:t>
            </a:r>
            <a:r>
              <a:rPr lang="en-US" altLang="zh-TW" dirty="0"/>
              <a:t>( mode ) </a:t>
            </a:r>
            <a:r>
              <a:rPr lang="zh-TW" altLang="en-US" dirty="0"/>
              <a:t>開啟</a:t>
            </a:r>
            <a:r>
              <a:rPr lang="zh-TW" altLang="en-US" dirty="0" smtClean="0"/>
              <a:t>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開啟</a:t>
            </a:r>
            <a:r>
              <a:rPr lang="zh-TW" altLang="en-US" dirty="0"/>
              <a:t>的圖片支援常見的 </a:t>
            </a:r>
            <a:r>
              <a:rPr lang="en-US" altLang="zh-TW" dirty="0"/>
              <a:t>jpg</a:t>
            </a:r>
            <a:r>
              <a:rPr lang="zh-TW" altLang="en-US" dirty="0"/>
              <a:t>、</a:t>
            </a:r>
            <a:r>
              <a:rPr lang="en-US" altLang="zh-TW" dirty="0" err="1"/>
              <a:t>png</a:t>
            </a:r>
            <a:r>
              <a:rPr lang="en-US" altLang="zh-TW" dirty="0"/>
              <a:t>...</a:t>
            </a:r>
            <a:r>
              <a:rPr lang="zh-TW" altLang="en-US" dirty="0"/>
              <a:t>等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 smtClean="0"/>
              <a:t>imgobj</a:t>
            </a:r>
            <a:r>
              <a:rPr lang="en-US" altLang="zh-TW" dirty="0" smtClean="0"/>
              <a:t> </a:t>
            </a:r>
            <a:r>
              <a:rPr lang="en-US" altLang="zh-TW" dirty="0"/>
              <a:t>= cv2.imread</a:t>
            </a:r>
            <a:r>
              <a:rPr lang="en-US" altLang="zh-TW" dirty="0" smtClean="0"/>
              <a:t>(‘lena.jpg')</a:t>
            </a:r>
          </a:p>
          <a:p>
            <a:pPr lvl="1"/>
            <a:r>
              <a:rPr lang="en-US" altLang="zh-TW" dirty="0" err="1" smtClean="0"/>
              <a:t>imgobj</a:t>
            </a:r>
            <a:r>
              <a:rPr lang="en-US" altLang="zh-TW" dirty="0" smtClean="0"/>
              <a:t> = cv2.imread(‘lena.jpg</a:t>
            </a:r>
            <a:r>
              <a:rPr lang="en-US" altLang="zh-TW" dirty="0"/>
              <a:t>’, </a:t>
            </a:r>
            <a:r>
              <a:rPr lang="en-US" altLang="zh-TW" dirty="0" smtClean="0"/>
              <a:t>cv2.IMREAD_GRAYSCALE)</a:t>
            </a:r>
            <a:endParaRPr lang="zh-TW" altLang="en-US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821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798145"/>
          </a:xfrm>
        </p:spPr>
        <p:txBody>
          <a:bodyPr/>
          <a:lstStyle/>
          <a:p>
            <a:r>
              <a:rPr lang="en-US" altLang="zh-TW" dirty="0" err="1" smtClean="0"/>
              <a:t>imread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16790"/>
              </p:ext>
            </p:extLst>
          </p:nvPr>
        </p:nvGraphicFramePr>
        <p:xfrm>
          <a:off x="1970782" y="975946"/>
          <a:ext cx="8652280" cy="5763591"/>
        </p:xfrm>
        <a:graphic>
          <a:graphicData uri="http://schemas.openxmlformats.org/drawingml/2006/table">
            <a:tbl>
              <a:tblPr/>
              <a:tblGrid>
                <a:gridCol w="3814556">
                  <a:extLst>
                    <a:ext uri="{9D8B030D-6E8A-4147-A177-3AD203B41FA5}">
                      <a16:colId xmlns:a16="http://schemas.microsoft.com/office/drawing/2014/main" val="3979507663"/>
                    </a:ext>
                  </a:extLst>
                </a:gridCol>
                <a:gridCol w="4837724">
                  <a:extLst>
                    <a:ext uri="{9D8B030D-6E8A-4147-A177-3AD203B41FA5}">
                      <a16:colId xmlns:a16="http://schemas.microsoft.com/office/drawing/2014/main" val="2445953050"/>
                    </a:ext>
                  </a:extLst>
                </a:gridCol>
              </a:tblGrid>
              <a:tr h="252387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模式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93053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cv2.IMREAD_UNCHANGED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原本的圖像（ 如果圖像有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alpha 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通道則會包含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91678"/>
                  </a:ext>
                </a:extLst>
              </a:tr>
              <a:tr h="25238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cv2.IMREAD_GRAYSCALE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灰階圖像。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43169"/>
                  </a:ext>
                </a:extLst>
              </a:tr>
              <a:tr h="2523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cv2.IMREAD_COLOR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BGR 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彩色圖像。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437885"/>
                  </a:ext>
                </a:extLst>
              </a:tr>
              <a:tr h="60865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cv2.IMREAD_ANYDEPTH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具有對應的深度時返回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16/32 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位元圖像，否則將其轉換為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8 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位元圖像。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38702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cv2.IMREAD_ANYCOLOR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以任何可能的顏色格式讀取圖像。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44005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cv2.IMREAD_LOAD_GDAL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使用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gdal 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驅動程式加載圖像。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764022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cv2.IMREAD_REDUCED_GRAYSCALE_2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灰階圖像，圖像尺寸減小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3290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cv2.IMREAD_REDUCED_COLOR_2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BGR 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彩色圖像，圖像尺寸減小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1/2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47999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cv2.IMREAD_REDUCED_GRAYSCALE_4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灰階圖像，圖像尺寸縮小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1/4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32154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cv2.IMREAD_REDUCED_COLOR_4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BGR 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彩色圖像，圖像尺寸減小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1/4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781847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cv2.IMREAD_REDUCED_GRAYSCALE_8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灰階圖像，圖像尺寸縮小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1/8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4826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cv2.IMREAD_REDUCED_COLOR_8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BGR 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彩色圖像，圖像尺寸減小 </a:t>
                      </a:r>
                      <a:r>
                        <a:rPr lang="en-US" altLang="zh-TW" sz="1400">
                          <a:effectLst/>
                          <a:latin typeface="+mn-ea"/>
                          <a:ea typeface="+mn-ea"/>
                        </a:rPr>
                        <a:t>1/8</a:t>
                      </a:r>
                      <a:r>
                        <a:rPr lang="zh-TW" altLang="en-US" sz="140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79751"/>
                  </a:ext>
                </a:extLst>
              </a:tr>
              <a:tr h="4305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+mn-ea"/>
                          <a:ea typeface="+mn-ea"/>
                        </a:rPr>
                        <a:t>cv2.IMREAD_IGNORE_ORIENTATION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不要根據 </a:t>
                      </a:r>
                      <a:r>
                        <a:rPr lang="en-US" altLang="zh-TW" sz="1400" dirty="0">
                          <a:effectLst/>
                          <a:latin typeface="+mn-ea"/>
                          <a:ea typeface="+mn-ea"/>
                        </a:rPr>
                        <a:t>EXIF </a:t>
                      </a:r>
                      <a:r>
                        <a:rPr lang="zh-TW" altLang="en-US" sz="1400" dirty="0">
                          <a:effectLst/>
                          <a:latin typeface="+mn-ea"/>
                          <a:ea typeface="+mn-ea"/>
                        </a:rPr>
                        <a:t>資訊的方向標誌旋轉圖像。</a:t>
                      </a:r>
                    </a:p>
                  </a:txBody>
                  <a:tcPr marL="34939" marR="34939" marT="34939" marB="34939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4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3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 </a:t>
            </a:r>
            <a:r>
              <a:rPr lang="zh-TW" altLang="en-US" sz="4400" dirty="0" smtClean="0"/>
              <a:t>顯示圖片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imshow</a:t>
            </a:r>
            <a:r>
              <a:rPr lang="en-US" altLang="zh-TW" dirty="0" smtClean="0"/>
              <a:t>(‘window’, 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會開一個新視窗來顯示圖片</a:t>
            </a:r>
            <a:endParaRPr lang="en-US" altLang="zh-TW" dirty="0" smtClean="0"/>
          </a:p>
          <a:p>
            <a:pPr lvl="1"/>
            <a:r>
              <a:rPr lang="zh-TW" altLang="en-US" dirty="0"/>
              <a:t>第一個參數為字串，表示要開啟圖片的視窗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</a:t>
            </a:r>
            <a:r>
              <a:rPr lang="zh-TW" altLang="en-US" dirty="0"/>
              <a:t>個參數為使用 </a:t>
            </a:r>
            <a:r>
              <a:rPr lang="en-US" altLang="zh-TW" dirty="0" err="1"/>
              <a:t>imread</a:t>
            </a:r>
            <a:r>
              <a:rPr lang="en-US" altLang="zh-TW" dirty="0"/>
              <a:t>() </a:t>
            </a:r>
            <a:r>
              <a:rPr lang="zh-TW" altLang="en-US" dirty="0"/>
              <a:t>讀取的</a:t>
            </a:r>
            <a:r>
              <a:rPr lang="zh-TW" altLang="en-US" dirty="0" smtClean="0"/>
              <a:t>圖片物件</a:t>
            </a:r>
            <a:endParaRPr lang="en-US" altLang="zh-TW" dirty="0" smtClean="0"/>
          </a:p>
          <a:p>
            <a:r>
              <a:rPr lang="en-US" altLang="zh-TW" dirty="0" smtClean="0"/>
              <a:t>Note: Google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不能使用這個函式，不允許開新視窗，以下為在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裡面使用</a:t>
            </a:r>
            <a:r>
              <a:rPr lang="en-US" altLang="zh-TW" dirty="0" err="1" smtClean="0"/>
              <a:t>imshow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google.colab.patches</a:t>
            </a:r>
            <a:r>
              <a:rPr lang="en-US" altLang="zh-TW" dirty="0"/>
              <a:t> import </a:t>
            </a:r>
            <a:r>
              <a:rPr lang="en-US" altLang="zh-TW" dirty="0" smtClean="0"/>
              <a:t>cv2_imshow</a:t>
            </a:r>
          </a:p>
          <a:p>
            <a:pPr lvl="1"/>
            <a:r>
              <a:rPr lang="en-US" altLang="zh-TW" dirty="0" smtClean="0"/>
              <a:t>cv2_imshow(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656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OpenCV </a:t>
            </a:r>
            <a:r>
              <a:rPr lang="zh-TW" altLang="en-US" sz="4400" dirty="0" smtClean="0"/>
              <a:t>關閉視窗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waitKey</a:t>
            </a:r>
            <a:r>
              <a:rPr lang="en-US" altLang="zh-TW" dirty="0"/>
              <a:t>() </a:t>
            </a:r>
            <a:r>
              <a:rPr lang="zh-TW" altLang="en-US" dirty="0"/>
              <a:t>等待多久</a:t>
            </a:r>
            <a:r>
              <a:rPr lang="zh-TW" altLang="en-US" dirty="0" smtClean="0"/>
              <a:t>關閉顯示視窗</a:t>
            </a:r>
            <a:endParaRPr lang="en-US" altLang="zh-TW" dirty="0" smtClean="0"/>
          </a:p>
          <a:p>
            <a:pPr lvl="1"/>
            <a:r>
              <a:rPr lang="zh-TW" altLang="en-US" dirty="0"/>
              <a:t>表示等待與讀取使用者按下的按鍵，包含一個單位為「毫秒」的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</a:t>
            </a:r>
            <a:r>
              <a:rPr lang="en-US" altLang="zh-TW" dirty="0" smtClean="0"/>
              <a:t>: cv2.wait(2000)</a:t>
            </a:r>
          </a:p>
          <a:p>
            <a:r>
              <a:rPr lang="en-US" altLang="zh-TW" dirty="0" err="1"/>
              <a:t>destroyWindow</a:t>
            </a:r>
            <a:r>
              <a:rPr lang="en-US" altLang="zh-TW" dirty="0"/>
              <a:t>(name) </a:t>
            </a:r>
            <a:endParaRPr lang="en-US" altLang="zh-TW" dirty="0" smtClean="0"/>
          </a:p>
          <a:p>
            <a:pPr lvl="1"/>
            <a:r>
              <a:rPr lang="zh-TW" altLang="en-US" dirty="0"/>
              <a:t>關閉指定名稱的視窗</a:t>
            </a:r>
            <a:endParaRPr lang="en-US" altLang="zh-TW" dirty="0" smtClean="0"/>
          </a:p>
          <a:p>
            <a:r>
              <a:rPr lang="en-US" altLang="zh-TW" dirty="0" err="1" smtClean="0"/>
              <a:t>destroyAllWindows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關閉所有視窗</a:t>
            </a:r>
          </a:p>
        </p:txBody>
      </p:sp>
    </p:spTree>
    <p:extLst>
      <p:ext uri="{BB962C8B-B14F-4D97-AF65-F5344CB8AC3E}">
        <p14:creationId xmlns:p14="http://schemas.microsoft.com/office/powerpoint/2010/main" val="361569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OpenCV </a:t>
            </a:r>
            <a:r>
              <a:rPr lang="zh-TW" altLang="en-US" sz="4400" dirty="0" smtClean="0"/>
              <a:t>寫入圖片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imwrite</a:t>
            </a:r>
            <a:r>
              <a:rPr lang="en-US" altLang="zh-TW" dirty="0" smtClean="0"/>
              <a:t>(‘</a:t>
            </a:r>
            <a:r>
              <a:rPr lang="en-US" altLang="zh-TW" dirty="0" err="1" smtClean="0"/>
              <a:t>img_Name</a:t>
            </a:r>
            <a:r>
              <a:rPr lang="en-US" altLang="zh-TW" dirty="0" smtClean="0"/>
              <a:t>’, </a:t>
            </a:r>
            <a:r>
              <a:rPr lang="en-US" altLang="zh-TW" dirty="0" err="1" smtClean="0"/>
              <a:t>imgobj</a:t>
            </a:r>
            <a:r>
              <a:rPr lang="en-US" altLang="zh-TW" dirty="0"/>
              <a:t>, </a:t>
            </a:r>
            <a:r>
              <a:rPr lang="en-US" altLang="zh-TW" dirty="0" err="1"/>
              <a:t>ImwriteFlags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第一個參數為檔案的路徑和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</a:t>
            </a:r>
            <a:r>
              <a:rPr lang="zh-TW" altLang="en-US" dirty="0"/>
              <a:t>個參數為要寫入的資料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</a:t>
            </a:r>
            <a:r>
              <a:rPr lang="zh-TW" altLang="en-US" dirty="0"/>
              <a:t>個</a:t>
            </a:r>
            <a:r>
              <a:rPr lang="zh-TW" altLang="en-US" dirty="0" smtClean="0"/>
              <a:t>參數</a:t>
            </a:r>
            <a:r>
              <a:rPr lang="en-US" altLang="zh-TW" dirty="0" err="1"/>
              <a:t>ImwriteFlags</a:t>
            </a:r>
            <a:r>
              <a:rPr lang="zh-TW" altLang="en-US" dirty="0" smtClean="0"/>
              <a:t>為</a:t>
            </a:r>
            <a:r>
              <a:rPr lang="zh-TW" altLang="en-US" dirty="0"/>
              <a:t>圖片壓縮品質的設定 </a:t>
            </a:r>
            <a:endParaRPr lang="en-US" altLang="zh-TW" dirty="0" smtClean="0"/>
          </a:p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cv2.imwrite</a:t>
            </a:r>
            <a:r>
              <a:rPr lang="en-US" altLang="zh-TW" dirty="0" smtClean="0"/>
              <a:t>(‘lena.jpg</a:t>
            </a:r>
            <a:r>
              <a:rPr lang="en-US" altLang="zh-TW" dirty="0"/>
              <a:t>', </a:t>
            </a:r>
            <a:r>
              <a:rPr lang="en-US" altLang="zh-TW" dirty="0" err="1" smtClean="0"/>
              <a:t>imgobj</a:t>
            </a:r>
            <a:r>
              <a:rPr lang="en-US" altLang="zh-TW" dirty="0" smtClean="0"/>
              <a:t>, </a:t>
            </a:r>
            <a:r>
              <a:rPr lang="en-US" altLang="zh-TW" dirty="0"/>
              <a:t>[cv2.IMWRITE_JPEG_QUALITY, 80])  # </a:t>
            </a:r>
            <a:r>
              <a:rPr lang="zh-TW" altLang="en-US" dirty="0"/>
              <a:t>存成 </a:t>
            </a:r>
            <a:r>
              <a:rPr lang="en-US" altLang="zh-TW" dirty="0"/>
              <a:t>jpg</a:t>
            </a:r>
          </a:p>
          <a:p>
            <a:pPr lvl="1"/>
            <a:r>
              <a:rPr lang="en-US" altLang="zh-TW" dirty="0"/>
              <a:t>cv2.imwrite(</a:t>
            </a:r>
            <a:r>
              <a:rPr lang="en-US" altLang="zh-TW" dirty="0" smtClean="0"/>
              <a:t>'</a:t>
            </a:r>
            <a:r>
              <a:rPr lang="en-US" altLang="zh-TW" dirty="0"/>
              <a:t>lena</a:t>
            </a:r>
            <a:r>
              <a:rPr lang="en-US" altLang="zh-TW" dirty="0" smtClean="0"/>
              <a:t>.png</a:t>
            </a:r>
            <a:r>
              <a:rPr lang="en-US" altLang="zh-TW" dirty="0"/>
              <a:t>', </a:t>
            </a:r>
            <a:r>
              <a:rPr lang="en-US" altLang="zh-TW" dirty="0" err="1"/>
              <a:t>img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89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056639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OpenCV </a:t>
            </a:r>
            <a:r>
              <a:rPr lang="zh-TW" altLang="en-US" sz="4400" dirty="0"/>
              <a:t>寫入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常見壓縮和品質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563412"/>
              </p:ext>
            </p:extLst>
          </p:nvPr>
        </p:nvGraphicFramePr>
        <p:xfrm>
          <a:off x="1712983" y="2393091"/>
          <a:ext cx="9785350" cy="3663315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985733071"/>
                    </a:ext>
                  </a:extLst>
                </a:gridCol>
                <a:gridCol w="4892675">
                  <a:extLst>
                    <a:ext uri="{9D8B030D-6E8A-4147-A177-3AD203B41FA5}">
                      <a16:colId xmlns:a16="http://schemas.microsoft.com/office/drawing/2014/main" val="39618677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253555"/>
                          </a:solidFill>
                          <a:effectLst/>
                        </a:rPr>
                        <a:t>Enumerator</a:t>
                      </a:r>
                    </a:p>
                  </a:txBody>
                  <a:tcPr marL="66675" marR="66675" marT="47625" marB="3810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8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0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cv2.IMWRITE_JPEG_QUALITY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JPEG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壓縮，它可以是從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0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到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100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的質量（越高越好）。默認值為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95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。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20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cv2.IMWRITE_PNG_COMPRESSION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PNG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壓縮，它可以是從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到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9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的壓縮級別。更高的值代表著更小的尺寸和更長的壓縮時間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8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cv2.IMWRITE_PNG_BILEVEL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二進制級別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PNG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，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0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或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1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，默認為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051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cv2.IMWRITE_HDR_COMPRESSION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HDR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壓縮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632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cv2.IMWRITE_TIFF_COMPRESSION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TIFF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壓縮，用於指定圖像壓縮方案。有關與壓縮格式對應的整數常量，請參閱 </a:t>
                      </a:r>
                      <a:r>
                        <a:rPr lang="en-US" altLang="zh-TW" b="0" dirty="0" err="1" smtClean="0">
                          <a:effectLst/>
                          <a:latin typeface="Helvetica" panose="020B0604020202020204" pitchFamily="34" charset="0"/>
                        </a:rPr>
                        <a:t>libtiff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文檔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9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b="0" dirty="0" smtClean="0">
                          <a:effectLst/>
                          <a:latin typeface="Helvetica" panose="020B0604020202020204" pitchFamily="34" charset="0"/>
                        </a:rPr>
                        <a:t>cv2.IMWRITE_JPEG2000_COMPRESSION_X1000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JPEG2000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壓縮，用於指定目標壓縮率（乘以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1000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）。該值可以從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0 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到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1000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。默認值為 </a:t>
                      </a:r>
                      <a:r>
                        <a:rPr lang="en-US" altLang="zh-TW" b="0" dirty="0" smtClean="0">
                          <a:effectLst/>
                          <a:latin typeface="Helvetica" panose="020B0604020202020204" pitchFamily="34" charset="0"/>
                        </a:rPr>
                        <a:t>1000</a:t>
                      </a:r>
                      <a:r>
                        <a:rPr lang="zh-TW" altLang="en-US" b="0" dirty="0" smtClean="0">
                          <a:effectLst/>
                          <a:latin typeface="Helvetica" panose="020B0604020202020204" pitchFamily="34" charset="0"/>
                        </a:rPr>
                        <a:t>。</a:t>
                      </a:r>
                      <a:endParaRPr lang="en-US" b="0" dirty="0"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66675" marR="66675" marT="28575" marB="19050" anchor="ctr">
                    <a:lnL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B8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73523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12983" y="1426323"/>
            <a:ext cx="6555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imwirte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第三個參數</a:t>
            </a:r>
            <a:endParaRPr lang="en-US" altLang="zh-TW" sz="2400" dirty="0" smtClean="0"/>
          </a:p>
          <a:p>
            <a:r>
              <a:rPr lang="en-US" altLang="zh-TW" sz="2400" dirty="0" smtClean="0"/>
              <a:t>Example: [cv2.IMWRITE_JPEG_QUALITY, 80]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316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OpenCV</a:t>
            </a:r>
            <a:r>
              <a:rPr lang="zh-TW" altLang="en-US" sz="4400" dirty="0"/>
              <a:t>儲存陣列產生的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	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Python </a:t>
            </a:r>
            <a:r>
              <a:rPr lang="zh-TW" altLang="en-US" dirty="0"/>
              <a:t>裡，圖片可以使用「三維陣列」的方式表現 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長</a:t>
            </a:r>
            <a:r>
              <a:rPr lang="zh-TW" altLang="en-US" dirty="0"/>
              <a:t>寬各多少個像素、每個像素裡包含的顏色資訊是什麼 </a:t>
            </a:r>
            <a:endParaRPr lang="en-US" altLang="zh-TW" dirty="0" smtClean="0"/>
          </a:p>
          <a:p>
            <a:r>
              <a:rPr lang="zh-TW" altLang="en-US" dirty="0" smtClean="0"/>
              <a:t>讀進來的物件其實是用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來表示這個三維陣列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Imgobj</a:t>
            </a:r>
            <a:r>
              <a:rPr lang="en-US" altLang="zh-TW" dirty="0" smtClean="0"/>
              <a:t> </a:t>
            </a:r>
            <a:r>
              <a:rPr lang="en-US" altLang="zh-TW" dirty="0"/>
              <a:t>= cv2.imread(‘</a:t>
            </a:r>
            <a:r>
              <a:rPr lang="en-US" altLang="zh-TW" dirty="0" smtClean="0"/>
              <a:t>lena.jpg’)</a:t>
            </a:r>
            <a:endParaRPr lang="en-US" altLang="zh-TW" dirty="0"/>
          </a:p>
          <a:p>
            <a:r>
              <a:rPr lang="zh-TW" altLang="en-US" dirty="0"/>
              <a:t>自行</a:t>
            </a:r>
            <a:r>
              <a:rPr lang="zh-TW" altLang="en-US" dirty="0" smtClean="0"/>
              <a:t>產生三維陣列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Img_array</a:t>
            </a:r>
            <a:r>
              <a:rPr lang="en-US" altLang="zh-TW" dirty="0" smtClean="0"/>
              <a:t> = </a:t>
            </a:r>
            <a:r>
              <a:rPr lang="en-US" altLang="zh-TW" dirty="0" err="1"/>
              <a:t>np.zeros</a:t>
            </a:r>
            <a:r>
              <a:rPr lang="en-US" altLang="zh-TW" dirty="0"/>
              <a:t>((</a:t>
            </a:r>
            <a:r>
              <a:rPr lang="en-US" altLang="zh-TW" dirty="0" smtClean="0"/>
              <a:t>500,300,3</a:t>
            </a:r>
            <a:r>
              <a:rPr lang="en-US" altLang="zh-TW" dirty="0"/>
              <a:t>), </a:t>
            </a:r>
            <a:r>
              <a:rPr lang="en-US" altLang="zh-TW" dirty="0" err="1"/>
              <a:t>dtype</a:t>
            </a:r>
            <a:r>
              <a:rPr lang="en-US" altLang="zh-TW" dirty="0"/>
              <a:t>='uint8')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imwrite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寫入</a:t>
            </a:r>
            <a:endParaRPr lang="en-US" altLang="zh-TW" dirty="0" smtClean="0"/>
          </a:p>
          <a:p>
            <a:pPr lvl="1"/>
            <a:r>
              <a:rPr lang="en-US" altLang="zh-TW" dirty="0"/>
              <a:t>cv2.imwrite</a:t>
            </a:r>
            <a:r>
              <a:rPr lang="en-US" altLang="zh-TW" dirty="0" smtClean="0"/>
              <a:t>(‘img.jpg</a:t>
            </a:r>
            <a:r>
              <a:rPr lang="en-US" altLang="zh-TW" dirty="0"/>
              <a:t>', </a:t>
            </a:r>
            <a:r>
              <a:rPr lang="en-US" altLang="zh-TW" dirty="0" err="1"/>
              <a:t>Img_array</a:t>
            </a:r>
            <a:r>
              <a:rPr lang="en-US" altLang="zh-TW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2" y="4539051"/>
            <a:ext cx="4699821" cy="209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2152</TotalTime>
  <Words>1420</Words>
  <Application>Microsoft Office PowerPoint</Application>
  <PresentationFormat>寬螢幕</PresentationFormat>
  <Paragraphs>190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Euphemia</vt:lpstr>
      <vt:lpstr>Microsoft JhengHei UI</vt:lpstr>
      <vt:lpstr>Arial</vt:lpstr>
      <vt:lpstr>Helvetica</vt:lpstr>
      <vt:lpstr>Wingdings</vt:lpstr>
      <vt:lpstr>數學 16x9</vt:lpstr>
      <vt:lpstr>多媒體程式設計 影像資料處理</vt:lpstr>
      <vt:lpstr>OpenCV</vt:lpstr>
      <vt:lpstr>OpenCV開啟圖片 </vt:lpstr>
      <vt:lpstr>imread模式</vt:lpstr>
      <vt:lpstr>OpenCV 顯示圖片</vt:lpstr>
      <vt:lpstr>OpenCV 關閉視窗</vt:lpstr>
      <vt:lpstr>OpenCV 寫入圖片</vt:lpstr>
      <vt:lpstr>OpenCV 寫入圖片- 常見壓縮和品質</vt:lpstr>
      <vt:lpstr>OpenCV儲存陣列產生的圖片 </vt:lpstr>
      <vt:lpstr>OpenCV取得影像資訊</vt:lpstr>
      <vt:lpstr>取得影像像素的色彩資訊</vt:lpstr>
      <vt:lpstr>OpenCV改變影像大小</vt:lpstr>
      <vt:lpstr>OpenCV影像翻轉</vt:lpstr>
      <vt:lpstr>OpenCV影像旋轉</vt:lpstr>
      <vt:lpstr>OpenCV Resize插值方式</vt:lpstr>
      <vt:lpstr>OpenCV影像的幾何變形</vt:lpstr>
      <vt:lpstr>OpenCV影像的幾何變形</vt:lpstr>
      <vt:lpstr>OpenCV圖像仿射變換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影像資料處理</dc:title>
  <dc:creator>Windows 使用者</dc:creator>
  <cp:lastModifiedBy>Windows 使用者</cp:lastModifiedBy>
  <cp:revision>92</cp:revision>
  <dcterms:created xsi:type="dcterms:W3CDTF">2023-04-24T01:52:44Z</dcterms:created>
  <dcterms:modified xsi:type="dcterms:W3CDTF">2023-04-25T13:45:09Z</dcterms:modified>
</cp:coreProperties>
</file>