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57" r:id="rId11"/>
    <p:sldId id="266" r:id="rId12"/>
    <p:sldId id="278" r:id="rId13"/>
    <p:sldId id="279" r:id="rId14"/>
    <p:sldId id="280" r:id="rId15"/>
    <p:sldId id="281" r:id="rId16"/>
    <p:sldId id="272" r:id="rId17"/>
    <p:sldId id="271" r:id="rId18"/>
    <p:sldId id="274" r:id="rId19"/>
    <p:sldId id="275" r:id="rId20"/>
    <p:sldId id="270" r:id="rId21"/>
    <p:sldId id="273" r:id="rId22"/>
    <p:sldId id="267" r:id="rId23"/>
    <p:sldId id="268" r:id="rId24"/>
    <p:sldId id="276" r:id="rId25"/>
    <p:sldId id="277" r:id="rId26"/>
    <p:sldId id="269" r:id="rId27"/>
    <p:sldId id="282"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42536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190557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154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0896BA50-97FF-4082-AB72-E49EB68E52EC}"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199540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233427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9D4B0090-AA48-4A9F-A707-5BA17668E203}" type="datetimeFigureOut">
              <a:rPr lang="zh-TW" altLang="en-US" smtClean="0"/>
              <a:t>2023/4/25</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0896BA50-97FF-4082-AB72-E49EB68E52EC}"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534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9D4B0090-AA48-4A9F-A707-5BA17668E203}" type="datetimeFigureOut">
              <a:rPr lang="zh-TW" altLang="en-US" smtClean="0"/>
              <a:t>2023/4/25</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281117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9D4B0090-AA48-4A9F-A707-5BA17668E203}" type="datetimeFigureOut">
              <a:rPr lang="zh-TW" altLang="en-US" smtClean="0"/>
              <a:t>2023/4/25</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15246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51518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262735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96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9D4B0090-AA48-4A9F-A707-5BA17668E203}" type="datetimeFigureOut">
              <a:rPr lang="zh-TW" altLang="en-US" smtClean="0"/>
              <a:t>2023/4/25</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0896BA50-97FF-4082-AB72-E49EB68E52EC}" type="slidenum">
              <a:rPr lang="zh-TW" altLang="en-US" smtClean="0"/>
              <a:t>‹#›</a:t>
            </a:fld>
            <a:endParaRPr lang="zh-TW" altLang="en-US"/>
          </a:p>
        </p:txBody>
      </p:sp>
    </p:spTree>
    <p:extLst>
      <p:ext uri="{BB962C8B-B14F-4D97-AF65-F5344CB8AC3E}">
        <p14:creationId xmlns:p14="http://schemas.microsoft.com/office/powerpoint/2010/main" val="3950549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多媒體程式設計</a:t>
            </a:r>
            <a:r>
              <a:rPr lang="en-US" altLang="zh-TW" dirty="0"/>
              <a:t/>
            </a:r>
            <a:br>
              <a:rPr lang="en-US" altLang="zh-TW" dirty="0"/>
            </a:br>
            <a:r>
              <a:rPr lang="zh-TW" altLang="en-US" sz="4400" dirty="0"/>
              <a:t>影像資料處理</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p:txBody>
      </p:sp>
    </p:spTree>
    <p:extLst>
      <p:ext uri="{BB962C8B-B14F-4D97-AF65-F5344CB8AC3E}">
        <p14:creationId xmlns:p14="http://schemas.microsoft.com/office/powerpoint/2010/main" val="259122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OpenCV</a:t>
            </a:r>
            <a:r>
              <a:rPr lang="zh-TW" altLang="en-US" sz="4400" dirty="0" smtClean="0"/>
              <a:t>色彩</a:t>
            </a:r>
            <a:r>
              <a:rPr lang="zh-TW" altLang="en-US" sz="4400" dirty="0"/>
              <a:t>轉換</a:t>
            </a:r>
          </a:p>
        </p:txBody>
      </p:sp>
      <p:sp>
        <p:nvSpPr>
          <p:cNvPr id="3" name="內容版面配置區 2"/>
          <p:cNvSpPr>
            <a:spLocks noGrp="1"/>
          </p:cNvSpPr>
          <p:nvPr>
            <p:ph idx="1"/>
          </p:nvPr>
        </p:nvSpPr>
        <p:spPr/>
        <p:txBody>
          <a:bodyPr/>
          <a:lstStyle/>
          <a:p>
            <a:r>
              <a:rPr lang="en-US" altLang="zh-TW" dirty="0" smtClean="0"/>
              <a:t>cv2.cvtColor(</a:t>
            </a:r>
            <a:r>
              <a:rPr lang="en-US" altLang="zh-TW" dirty="0" err="1" smtClean="0"/>
              <a:t>imgobj</a:t>
            </a:r>
            <a:r>
              <a:rPr lang="en-US" altLang="zh-TW" dirty="0" smtClean="0"/>
              <a:t>, </a:t>
            </a:r>
            <a:r>
              <a:rPr lang="en-US" altLang="zh-TW" dirty="0"/>
              <a:t>code</a:t>
            </a:r>
            <a:r>
              <a:rPr lang="en-US" altLang="zh-TW" dirty="0" smtClean="0"/>
              <a:t>)</a:t>
            </a:r>
          </a:p>
          <a:p>
            <a:pPr lvl="1"/>
            <a:r>
              <a:rPr lang="zh-TW" altLang="en-US" dirty="0"/>
              <a:t>第一個參數</a:t>
            </a:r>
            <a:r>
              <a:rPr lang="zh-TW" altLang="en-US" dirty="0" smtClean="0"/>
              <a:t>為影像物件</a:t>
            </a:r>
            <a:endParaRPr lang="en-US" altLang="zh-TW" dirty="0" smtClean="0"/>
          </a:p>
          <a:p>
            <a:pPr lvl="1"/>
            <a:r>
              <a:rPr lang="zh-TW" altLang="en-US" dirty="0"/>
              <a:t>第二個參數</a:t>
            </a:r>
            <a:r>
              <a:rPr lang="zh-TW" altLang="en-US" dirty="0" smtClean="0"/>
              <a:t>為轉換的色彩模式</a:t>
            </a:r>
            <a:endParaRPr lang="en-US" altLang="zh-TW" dirty="0" smtClean="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96338670"/>
              </p:ext>
            </p:extLst>
          </p:nvPr>
        </p:nvGraphicFramePr>
        <p:xfrm>
          <a:off x="2868735" y="3313821"/>
          <a:ext cx="6530242" cy="2446020"/>
        </p:xfrm>
        <a:graphic>
          <a:graphicData uri="http://schemas.openxmlformats.org/drawingml/2006/table">
            <a:tbl>
              <a:tblPr/>
              <a:tblGrid>
                <a:gridCol w="3265121">
                  <a:extLst>
                    <a:ext uri="{9D8B030D-6E8A-4147-A177-3AD203B41FA5}">
                      <a16:colId xmlns:a16="http://schemas.microsoft.com/office/drawing/2014/main" val="3436429374"/>
                    </a:ext>
                  </a:extLst>
                </a:gridCol>
                <a:gridCol w="3265121">
                  <a:extLst>
                    <a:ext uri="{9D8B030D-6E8A-4147-A177-3AD203B41FA5}">
                      <a16:colId xmlns:a16="http://schemas.microsoft.com/office/drawing/2014/main" val="836937533"/>
                    </a:ext>
                  </a:extLst>
                </a:gridCol>
              </a:tblGrid>
              <a:tr h="0">
                <a:tc>
                  <a:txBody>
                    <a:bodyPr/>
                    <a:lstStyle/>
                    <a:p>
                      <a:r>
                        <a:rPr lang="zh-TW" altLang="en-US" dirty="0" smtClean="0">
                          <a:effectLst/>
                          <a:latin typeface="+mn-ea"/>
                          <a:ea typeface="+mn-ea"/>
                        </a:rPr>
                        <a:t>模式代碼</a:t>
                      </a:r>
                      <a:endParaRPr lang="zh-TW" altLang="en-US" dirty="0">
                        <a:effectLst/>
                        <a:latin typeface="+mn-ea"/>
                        <a:ea typeface="+mn-ea"/>
                      </a:endParaRP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a:txBody>
                    <a:bodyPr/>
                    <a:lstStyle/>
                    <a:p>
                      <a:r>
                        <a:rPr lang="zh-TW" altLang="en-US">
                          <a:effectLst/>
                          <a:latin typeface="+mn-ea"/>
                          <a:ea typeface="+mn-ea"/>
                        </a:rPr>
                        <a:t>說明</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1383159975"/>
                  </a:ext>
                </a:extLst>
              </a:tr>
              <a:tr h="0">
                <a:tc>
                  <a:txBody>
                    <a:bodyPr/>
                    <a:lstStyle/>
                    <a:p>
                      <a:r>
                        <a:rPr lang="en-US" dirty="0">
                          <a:effectLst/>
                          <a:latin typeface="+mn-ea"/>
                          <a:ea typeface="+mn-ea"/>
                        </a:rPr>
                        <a:t>cv2.COLOR_BGR2BGRA</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mn-ea"/>
                          <a:ea typeface="+mn-ea"/>
                        </a:rPr>
                        <a:t>RGB </a:t>
                      </a:r>
                      <a:r>
                        <a:rPr lang="zh-TW" altLang="en-US">
                          <a:effectLst/>
                          <a:latin typeface="+mn-ea"/>
                          <a:ea typeface="+mn-ea"/>
                        </a:rPr>
                        <a:t>轉 </a:t>
                      </a:r>
                      <a:r>
                        <a:rPr lang="en-US">
                          <a:effectLst/>
                          <a:latin typeface="+mn-ea"/>
                          <a:ea typeface="+mn-ea"/>
                        </a:rPr>
                        <a:t>RGBA。</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017773878"/>
                  </a:ext>
                </a:extLst>
              </a:tr>
              <a:tr h="0">
                <a:tc>
                  <a:txBody>
                    <a:bodyPr/>
                    <a:lstStyle/>
                    <a:p>
                      <a:r>
                        <a:rPr lang="en-US">
                          <a:effectLst/>
                          <a:latin typeface="+mn-ea"/>
                          <a:ea typeface="+mn-ea"/>
                        </a:rPr>
                        <a:t>cv2.COLOR_BGRA2BGR</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latin typeface="+mn-ea"/>
                          <a:ea typeface="+mn-ea"/>
                        </a:rPr>
                        <a:t>RGBA </a:t>
                      </a:r>
                      <a:r>
                        <a:rPr lang="zh-TW" altLang="en-US" dirty="0">
                          <a:effectLst/>
                          <a:latin typeface="+mn-ea"/>
                          <a:ea typeface="+mn-ea"/>
                        </a:rPr>
                        <a:t>轉 </a:t>
                      </a:r>
                      <a:r>
                        <a:rPr lang="en-US" dirty="0">
                          <a:effectLst/>
                          <a:latin typeface="+mn-ea"/>
                          <a:ea typeface="+mn-ea"/>
                        </a:rPr>
                        <a:t>RGB。</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951498975"/>
                  </a:ext>
                </a:extLst>
              </a:tr>
              <a:tr h="0">
                <a:tc>
                  <a:txBody>
                    <a:bodyPr/>
                    <a:lstStyle/>
                    <a:p>
                      <a:r>
                        <a:rPr lang="en-US">
                          <a:effectLst/>
                          <a:latin typeface="+mn-ea"/>
                          <a:ea typeface="+mn-ea"/>
                        </a:rPr>
                        <a:t>cv2.COLOR_BGR2GRAY</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mn-ea"/>
                          <a:ea typeface="+mn-ea"/>
                        </a:rPr>
                        <a:t>RGB </a:t>
                      </a:r>
                      <a:r>
                        <a:rPr lang="zh-TW" altLang="en-US">
                          <a:effectLst/>
                          <a:latin typeface="+mn-ea"/>
                          <a:ea typeface="+mn-ea"/>
                        </a:rPr>
                        <a:t>轉灰階。</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28263313"/>
                  </a:ext>
                </a:extLst>
              </a:tr>
              <a:tr h="0">
                <a:tc>
                  <a:txBody>
                    <a:bodyPr/>
                    <a:lstStyle/>
                    <a:p>
                      <a:r>
                        <a:rPr lang="en-US">
                          <a:effectLst/>
                          <a:latin typeface="+mn-ea"/>
                          <a:ea typeface="+mn-ea"/>
                        </a:rPr>
                        <a:t>cv2.COLOR_BGR2HSV</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mn-ea"/>
                          <a:ea typeface="+mn-ea"/>
                        </a:rPr>
                        <a:t>RGB </a:t>
                      </a:r>
                      <a:r>
                        <a:rPr lang="zh-TW" altLang="en-US">
                          <a:effectLst/>
                          <a:latin typeface="+mn-ea"/>
                          <a:ea typeface="+mn-ea"/>
                        </a:rPr>
                        <a:t>轉 </a:t>
                      </a:r>
                      <a:r>
                        <a:rPr lang="en-US">
                          <a:effectLst/>
                          <a:latin typeface="+mn-ea"/>
                          <a:ea typeface="+mn-ea"/>
                        </a:rPr>
                        <a:t>HSV。</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51995135"/>
                  </a:ext>
                </a:extLst>
              </a:tr>
              <a:tr h="0">
                <a:tc>
                  <a:txBody>
                    <a:bodyPr/>
                    <a:lstStyle/>
                    <a:p>
                      <a:r>
                        <a:rPr lang="en-US">
                          <a:effectLst/>
                          <a:latin typeface="+mn-ea"/>
                          <a:ea typeface="+mn-ea"/>
                        </a:rPr>
                        <a:t>cv2.COLOR_RGB2HLS</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latin typeface="+mn-ea"/>
                          <a:ea typeface="+mn-ea"/>
                        </a:rPr>
                        <a:t>RGB </a:t>
                      </a:r>
                      <a:r>
                        <a:rPr lang="zh-TW" altLang="en-US" dirty="0">
                          <a:effectLst/>
                          <a:latin typeface="+mn-ea"/>
                          <a:ea typeface="+mn-ea"/>
                        </a:rPr>
                        <a:t>轉 </a:t>
                      </a:r>
                      <a:r>
                        <a:rPr lang="en-US" dirty="0">
                          <a:effectLst/>
                          <a:latin typeface="+mn-ea"/>
                          <a:ea typeface="+mn-ea"/>
                        </a:rPr>
                        <a:t>RSL。</a:t>
                      </a:r>
                    </a:p>
                  </a:txBody>
                  <a:tcPr marL="66675" marR="66675" marT="66675" marB="6667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96515749"/>
                  </a:ext>
                </a:extLst>
              </a:tr>
            </a:tbl>
          </a:graphicData>
        </a:graphic>
      </p:graphicFrame>
    </p:spTree>
    <p:extLst>
      <p:ext uri="{BB962C8B-B14F-4D97-AF65-F5344CB8AC3E}">
        <p14:creationId xmlns:p14="http://schemas.microsoft.com/office/powerpoint/2010/main" val="9191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smtClean="0"/>
              <a:t>剪裁</a:t>
            </a:r>
            <a:r>
              <a:rPr lang="zh-TW" altLang="en-US" sz="4400" dirty="0"/>
              <a:t>影像</a:t>
            </a:r>
          </a:p>
        </p:txBody>
      </p:sp>
      <p:sp>
        <p:nvSpPr>
          <p:cNvPr id="3" name="內容版面配置區 2"/>
          <p:cNvSpPr>
            <a:spLocks noGrp="1"/>
          </p:cNvSpPr>
          <p:nvPr>
            <p:ph idx="1"/>
          </p:nvPr>
        </p:nvSpPr>
        <p:spPr/>
        <p:txBody>
          <a:bodyPr/>
          <a:lstStyle/>
          <a:p>
            <a:r>
              <a:rPr lang="zh-TW" altLang="en-US" dirty="0"/>
              <a:t>在 </a:t>
            </a:r>
            <a:r>
              <a:rPr lang="en-US" altLang="zh-TW" dirty="0"/>
              <a:t>OpenCV </a:t>
            </a:r>
            <a:r>
              <a:rPr lang="zh-TW" altLang="en-US" dirty="0"/>
              <a:t>裡讀取的影像，實質上是 </a:t>
            </a:r>
            <a:r>
              <a:rPr lang="en-US" altLang="zh-TW" dirty="0" err="1"/>
              <a:t>NumPy</a:t>
            </a:r>
            <a:r>
              <a:rPr lang="en-US" altLang="zh-TW" dirty="0"/>
              <a:t> </a:t>
            </a:r>
            <a:r>
              <a:rPr lang="zh-TW" altLang="en-US" dirty="0"/>
              <a:t>的</a:t>
            </a:r>
            <a:r>
              <a:rPr lang="zh-TW" altLang="en-US" dirty="0" smtClean="0"/>
              <a:t>陣列</a:t>
            </a:r>
            <a:endParaRPr lang="en-US" altLang="zh-TW" dirty="0" smtClean="0"/>
          </a:p>
          <a:p>
            <a:r>
              <a:rPr lang="zh-TW" altLang="en-US" dirty="0"/>
              <a:t>使用陣列的切片方式，取出想要的</a:t>
            </a:r>
            <a:r>
              <a:rPr lang="zh-TW" altLang="en-US" dirty="0" smtClean="0"/>
              <a:t>範圍</a:t>
            </a:r>
            <a:endParaRPr lang="en-US" altLang="zh-TW" dirty="0" smtClean="0"/>
          </a:p>
          <a:p>
            <a:r>
              <a:rPr lang="en-US" altLang="zh-TW" dirty="0" smtClean="0"/>
              <a:t>Example</a:t>
            </a:r>
          </a:p>
          <a:p>
            <a:pPr lvl="1"/>
            <a:r>
              <a:rPr lang="en-US" altLang="zh-TW" dirty="0" err="1" smtClean="0"/>
              <a:t>img</a:t>
            </a:r>
            <a:r>
              <a:rPr lang="en-US" altLang="zh-TW" dirty="0" smtClean="0"/>
              <a:t>[100:300, 100:300] </a:t>
            </a:r>
            <a:endParaRPr lang="zh-TW" altLang="en-US" dirty="0"/>
          </a:p>
        </p:txBody>
      </p:sp>
    </p:spTree>
    <p:extLst>
      <p:ext uri="{BB962C8B-B14F-4D97-AF65-F5344CB8AC3E}">
        <p14:creationId xmlns:p14="http://schemas.microsoft.com/office/powerpoint/2010/main" val="136865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OpenCV</a:t>
            </a:r>
            <a:r>
              <a:rPr lang="zh-TW" altLang="en-US" sz="4400" dirty="0" smtClean="0"/>
              <a:t>影像疊加</a:t>
            </a:r>
            <a:endParaRPr lang="zh-TW" altLang="en-US" sz="4400" dirty="0"/>
          </a:p>
        </p:txBody>
      </p:sp>
      <p:sp>
        <p:nvSpPr>
          <p:cNvPr id="3" name="內容版面配置區 2"/>
          <p:cNvSpPr>
            <a:spLocks noGrp="1"/>
          </p:cNvSpPr>
          <p:nvPr>
            <p:ph idx="1"/>
          </p:nvPr>
        </p:nvSpPr>
        <p:spPr/>
        <p:txBody>
          <a:bodyPr/>
          <a:lstStyle/>
          <a:p>
            <a:r>
              <a:rPr lang="zh-TW" altLang="en-US" dirty="0"/>
              <a:t>影像疊</a:t>
            </a:r>
            <a:r>
              <a:rPr lang="zh-TW" altLang="en-US" dirty="0" smtClean="0"/>
              <a:t>加</a:t>
            </a:r>
            <a:r>
              <a:rPr lang="en-US" altLang="zh-TW" dirty="0" smtClean="0"/>
              <a:t>add(img1, img2)</a:t>
            </a:r>
          </a:p>
          <a:p>
            <a:pPr lvl="1"/>
            <a:r>
              <a:rPr lang="zh-TW" altLang="en-US" dirty="0"/>
              <a:t>將不同的影像中，</a:t>
            </a:r>
            <a:r>
              <a:rPr lang="zh-TW" altLang="en-US" dirty="0">
                <a:solidFill>
                  <a:srgbClr val="C00000"/>
                </a:solidFill>
              </a:rPr>
              <a:t>同樣位置像素的顏色數值</a:t>
            </a:r>
            <a:r>
              <a:rPr lang="zh-TW" altLang="en-US" dirty="0" smtClean="0">
                <a:solidFill>
                  <a:srgbClr val="C00000"/>
                </a:solidFill>
              </a:rPr>
              <a:t>相加</a:t>
            </a:r>
            <a:endParaRPr lang="en-US" altLang="zh-TW" dirty="0" smtClean="0">
              <a:solidFill>
                <a:srgbClr val="C00000"/>
              </a:solidFill>
            </a:endParaRPr>
          </a:p>
          <a:p>
            <a:pPr lvl="1"/>
            <a:r>
              <a:rPr lang="zh-TW" altLang="en-US" dirty="0" smtClean="0"/>
              <a:t>傳入參數為兩個影像物件</a:t>
            </a:r>
            <a:endParaRPr lang="en-US" altLang="zh-TW" dirty="0" smtClean="0"/>
          </a:p>
          <a:p>
            <a:r>
              <a:rPr lang="en-US" altLang="zh-TW" dirty="0" smtClean="0"/>
              <a:t>Example</a:t>
            </a:r>
          </a:p>
          <a:p>
            <a:pPr lvl="1"/>
            <a:r>
              <a:rPr lang="en-US" altLang="zh-TW" dirty="0" err="1"/>
              <a:t>img_red</a:t>
            </a:r>
            <a:r>
              <a:rPr lang="en-US" altLang="zh-TW" dirty="0"/>
              <a:t> = cv2.imread('test-red.png')</a:t>
            </a:r>
          </a:p>
          <a:p>
            <a:pPr lvl="1"/>
            <a:r>
              <a:rPr lang="en-US" altLang="zh-TW" dirty="0" err="1"/>
              <a:t>img_green</a:t>
            </a:r>
            <a:r>
              <a:rPr lang="en-US" altLang="zh-TW" dirty="0"/>
              <a:t> = cv2.imread('test-green.png</a:t>
            </a:r>
            <a:r>
              <a:rPr lang="en-US" altLang="zh-TW" dirty="0" smtClean="0"/>
              <a:t>')</a:t>
            </a:r>
          </a:p>
          <a:p>
            <a:pPr lvl="1"/>
            <a:r>
              <a:rPr lang="en-US" altLang="zh-TW" dirty="0"/>
              <a:t>cv2.add(</a:t>
            </a:r>
            <a:r>
              <a:rPr lang="en-US" altLang="zh-TW" dirty="0" err="1"/>
              <a:t>img_red</a:t>
            </a:r>
            <a:r>
              <a:rPr lang="en-US" altLang="zh-TW" dirty="0"/>
              <a:t>, </a:t>
            </a:r>
            <a:r>
              <a:rPr lang="en-US" altLang="zh-TW" dirty="0" err="1"/>
              <a:t>img_green</a:t>
            </a:r>
            <a:r>
              <a:rPr lang="en-US" altLang="zh-TW" dirty="0"/>
              <a:t>)</a:t>
            </a:r>
            <a:endParaRPr lang="zh-TW" altLang="en-US" dirty="0"/>
          </a:p>
        </p:txBody>
      </p:sp>
      <p:pic>
        <p:nvPicPr>
          <p:cNvPr id="4" name="圖片 3"/>
          <p:cNvPicPr>
            <a:picLocks noChangeAspect="1"/>
          </p:cNvPicPr>
          <p:nvPr/>
        </p:nvPicPr>
        <p:blipFill>
          <a:blip r:embed="rId2"/>
          <a:stretch>
            <a:fillRect/>
          </a:stretch>
        </p:blipFill>
        <p:spPr>
          <a:xfrm>
            <a:off x="7355902" y="4325814"/>
            <a:ext cx="3258955" cy="2365371"/>
          </a:xfrm>
          <a:prstGeom prst="rect">
            <a:avLst/>
          </a:prstGeom>
        </p:spPr>
      </p:pic>
    </p:spTree>
    <p:extLst>
      <p:ext uri="{BB962C8B-B14F-4D97-AF65-F5344CB8AC3E}">
        <p14:creationId xmlns:p14="http://schemas.microsoft.com/office/powerpoint/2010/main" val="188017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OpenCV</a:t>
            </a:r>
            <a:r>
              <a:rPr lang="zh-TW" altLang="en-US" sz="4400" dirty="0"/>
              <a:t>影像疊加</a:t>
            </a:r>
          </a:p>
        </p:txBody>
      </p:sp>
      <p:sp>
        <p:nvSpPr>
          <p:cNvPr id="3" name="內容版面配置區 2"/>
          <p:cNvSpPr>
            <a:spLocks noGrp="1"/>
          </p:cNvSpPr>
          <p:nvPr>
            <p:ph idx="1"/>
          </p:nvPr>
        </p:nvSpPr>
        <p:spPr/>
        <p:txBody>
          <a:bodyPr/>
          <a:lstStyle/>
          <a:p>
            <a:r>
              <a:rPr lang="zh-TW" altLang="en-US" dirty="0"/>
              <a:t>影像權重疊</a:t>
            </a:r>
            <a:r>
              <a:rPr lang="zh-TW" altLang="en-US" dirty="0" smtClean="0"/>
              <a:t>加</a:t>
            </a:r>
            <a:r>
              <a:rPr lang="en-US" altLang="zh-TW" dirty="0" err="1" smtClean="0"/>
              <a:t>addWeighted</a:t>
            </a:r>
            <a:r>
              <a:rPr lang="en-US" altLang="zh-TW" dirty="0" smtClean="0"/>
              <a:t>(img1</a:t>
            </a:r>
            <a:r>
              <a:rPr lang="en-US" altLang="zh-TW" dirty="0"/>
              <a:t>, alpha, img2, beta, gamma</a:t>
            </a:r>
            <a:r>
              <a:rPr lang="en-US" altLang="zh-TW" dirty="0" smtClean="0"/>
              <a:t>)</a:t>
            </a:r>
          </a:p>
          <a:p>
            <a:pPr lvl="1"/>
            <a:r>
              <a:rPr lang="en-US" altLang="zh-TW" dirty="0" smtClean="0"/>
              <a:t>img1 </a:t>
            </a:r>
            <a:r>
              <a:rPr lang="zh-TW" altLang="en-US" dirty="0" smtClean="0"/>
              <a:t>第一</a:t>
            </a:r>
            <a:r>
              <a:rPr lang="zh-TW" altLang="en-US" dirty="0"/>
              <a:t>個</a:t>
            </a:r>
            <a:r>
              <a:rPr lang="zh-TW" altLang="en-US" dirty="0" smtClean="0"/>
              <a:t>影像</a:t>
            </a:r>
            <a:r>
              <a:rPr lang="zh-TW" altLang="en-US" dirty="0"/>
              <a:t>物件</a:t>
            </a:r>
          </a:p>
          <a:p>
            <a:pPr lvl="1"/>
            <a:r>
              <a:rPr lang="en-US" altLang="zh-TW" dirty="0" smtClean="0"/>
              <a:t>img2 </a:t>
            </a:r>
            <a:r>
              <a:rPr lang="zh-TW" altLang="en-US" dirty="0" smtClean="0"/>
              <a:t>第二個影像物件</a:t>
            </a:r>
            <a:endParaRPr lang="zh-TW" altLang="en-US" dirty="0"/>
          </a:p>
          <a:p>
            <a:pPr lvl="1"/>
            <a:r>
              <a:rPr lang="zh-TW" altLang="en-US" dirty="0" smtClean="0"/>
              <a:t>計算</a:t>
            </a:r>
            <a:r>
              <a:rPr lang="zh-TW" altLang="en-US" dirty="0"/>
              <a:t>公式：</a:t>
            </a:r>
            <a:r>
              <a:rPr lang="en-US" altLang="zh-TW" dirty="0"/>
              <a:t>img1*alpha + img2*beta + </a:t>
            </a:r>
            <a:r>
              <a:rPr lang="en-US" altLang="zh-TW" dirty="0" smtClean="0"/>
              <a:t>gamma</a:t>
            </a:r>
          </a:p>
          <a:p>
            <a:r>
              <a:rPr lang="en-US" altLang="zh-TW" dirty="0"/>
              <a:t>Example</a:t>
            </a:r>
          </a:p>
          <a:p>
            <a:pPr lvl="1"/>
            <a:r>
              <a:rPr lang="en-US" altLang="zh-TW" dirty="0" err="1"/>
              <a:t>img</a:t>
            </a:r>
            <a:r>
              <a:rPr lang="en-US" altLang="zh-TW" dirty="0"/>
              <a:t> = cv2.imread('meme.jpg')</a:t>
            </a:r>
          </a:p>
          <a:p>
            <a:pPr lvl="1"/>
            <a:r>
              <a:rPr lang="en-US" altLang="zh-TW" dirty="0"/>
              <a:t>logo = cv2.imread('opencv-logo.jpg')</a:t>
            </a:r>
          </a:p>
          <a:p>
            <a:pPr lvl="1"/>
            <a:r>
              <a:rPr lang="en-US" altLang="zh-TW" dirty="0"/>
              <a:t>output = cv2.addWeighted(</a:t>
            </a:r>
            <a:r>
              <a:rPr lang="en-US" altLang="zh-TW" dirty="0" err="1"/>
              <a:t>img</a:t>
            </a:r>
            <a:r>
              <a:rPr lang="en-US" altLang="zh-TW" dirty="0"/>
              <a:t>, 0.5</a:t>
            </a:r>
            <a:r>
              <a:rPr lang="en-US" altLang="zh-TW" dirty="0" smtClean="0"/>
              <a:t>,</a:t>
            </a:r>
          </a:p>
          <a:p>
            <a:pPr marL="365760" lvl="1" indent="0">
              <a:buNone/>
            </a:pPr>
            <a:r>
              <a:rPr lang="zh-TW" altLang="en-US" dirty="0" smtClean="0"/>
              <a:t>  </a:t>
            </a:r>
            <a:r>
              <a:rPr lang="en-US" altLang="zh-TW" dirty="0" smtClean="0"/>
              <a:t> </a:t>
            </a:r>
            <a:r>
              <a:rPr lang="en-US" altLang="zh-TW" dirty="0"/>
              <a:t>logo, 0.3, 50)</a:t>
            </a:r>
            <a:endParaRPr lang="zh-TW" altLang="en-US" dirty="0"/>
          </a:p>
        </p:txBody>
      </p:sp>
      <p:pic>
        <p:nvPicPr>
          <p:cNvPr id="4" name="圖片 3"/>
          <p:cNvPicPr>
            <a:picLocks noChangeAspect="1"/>
          </p:cNvPicPr>
          <p:nvPr/>
        </p:nvPicPr>
        <p:blipFill>
          <a:blip r:embed="rId2"/>
          <a:stretch>
            <a:fillRect/>
          </a:stretch>
        </p:blipFill>
        <p:spPr>
          <a:xfrm>
            <a:off x="7973301" y="3886200"/>
            <a:ext cx="3405900" cy="2619923"/>
          </a:xfrm>
          <a:prstGeom prst="rect">
            <a:avLst/>
          </a:prstGeom>
        </p:spPr>
      </p:pic>
    </p:spTree>
    <p:extLst>
      <p:ext uri="{BB962C8B-B14F-4D97-AF65-F5344CB8AC3E}">
        <p14:creationId xmlns:p14="http://schemas.microsoft.com/office/powerpoint/2010/main" val="4449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OpenCV</a:t>
            </a:r>
            <a:r>
              <a:rPr lang="zh-TW" altLang="en-US" sz="4400" dirty="0" smtClean="0"/>
              <a:t>影像相減</a:t>
            </a:r>
            <a:endParaRPr lang="zh-TW" altLang="en-US" sz="4400" dirty="0"/>
          </a:p>
        </p:txBody>
      </p:sp>
      <p:sp>
        <p:nvSpPr>
          <p:cNvPr id="3" name="內容版面配置區 2"/>
          <p:cNvSpPr>
            <a:spLocks noGrp="1"/>
          </p:cNvSpPr>
          <p:nvPr>
            <p:ph idx="1"/>
          </p:nvPr>
        </p:nvSpPr>
        <p:spPr/>
        <p:txBody>
          <a:bodyPr/>
          <a:lstStyle/>
          <a:p>
            <a:r>
              <a:rPr lang="zh-TW" altLang="en-US" dirty="0"/>
              <a:t>影像相</a:t>
            </a:r>
            <a:r>
              <a:rPr lang="zh-TW" altLang="en-US" dirty="0" smtClean="0"/>
              <a:t>減</a:t>
            </a:r>
            <a:r>
              <a:rPr lang="en-US" altLang="zh-TW" dirty="0" smtClean="0"/>
              <a:t>subtract(img1, img2)</a:t>
            </a:r>
          </a:p>
          <a:p>
            <a:pPr lvl="1"/>
            <a:r>
              <a:rPr lang="zh-TW" altLang="en-US" dirty="0"/>
              <a:t>將不同的影像中，同樣位置像素的顏色數值相</a:t>
            </a:r>
            <a:r>
              <a:rPr lang="zh-TW" altLang="en-US" dirty="0" smtClean="0"/>
              <a:t>減</a:t>
            </a:r>
            <a:endParaRPr lang="en-US" altLang="zh-TW" dirty="0" smtClean="0"/>
          </a:p>
          <a:p>
            <a:pPr lvl="1"/>
            <a:r>
              <a:rPr lang="zh-TW" altLang="en-US" dirty="0"/>
              <a:t>傳入參數為兩</a:t>
            </a:r>
            <a:r>
              <a:rPr lang="zh-TW" altLang="en-US" dirty="0" smtClean="0"/>
              <a:t>個影像物件</a:t>
            </a:r>
            <a:endParaRPr lang="en-US" altLang="zh-TW" dirty="0" smtClean="0"/>
          </a:p>
          <a:p>
            <a:r>
              <a:rPr lang="en-US" altLang="zh-TW" dirty="0" smtClean="0"/>
              <a:t>Example</a:t>
            </a:r>
          </a:p>
          <a:p>
            <a:pPr lvl="1"/>
            <a:r>
              <a:rPr lang="en-US" altLang="zh-TW" dirty="0" smtClean="0"/>
              <a:t>img1 </a:t>
            </a:r>
            <a:r>
              <a:rPr lang="en-US" altLang="zh-TW" dirty="0"/>
              <a:t>= cv2.imread('test.png')</a:t>
            </a:r>
          </a:p>
          <a:p>
            <a:pPr lvl="1"/>
            <a:r>
              <a:rPr lang="en-US" altLang="zh-TW" dirty="0"/>
              <a:t>img2 = cv2.imread('test2.png')</a:t>
            </a:r>
          </a:p>
          <a:p>
            <a:pPr lvl="1"/>
            <a:r>
              <a:rPr lang="en-US" altLang="zh-TW" dirty="0"/>
              <a:t>output = </a:t>
            </a:r>
            <a:r>
              <a:rPr lang="en-US" altLang="zh-TW" dirty="0" smtClean="0"/>
              <a:t>cv2.subtract(img1, </a:t>
            </a:r>
            <a:r>
              <a:rPr lang="en-US" altLang="zh-TW" dirty="0"/>
              <a:t>img2</a:t>
            </a:r>
            <a:r>
              <a:rPr lang="en-US" altLang="zh-TW" dirty="0" smtClean="0"/>
              <a:t>)</a:t>
            </a:r>
          </a:p>
          <a:p>
            <a:pPr lvl="1"/>
            <a:endParaRPr lang="zh-TW" altLang="en-US" dirty="0"/>
          </a:p>
        </p:txBody>
      </p:sp>
      <p:pic>
        <p:nvPicPr>
          <p:cNvPr id="4" name="圖片 3"/>
          <p:cNvPicPr>
            <a:picLocks noChangeAspect="1"/>
          </p:cNvPicPr>
          <p:nvPr/>
        </p:nvPicPr>
        <p:blipFill>
          <a:blip r:embed="rId2"/>
          <a:stretch>
            <a:fillRect/>
          </a:stretch>
        </p:blipFill>
        <p:spPr>
          <a:xfrm>
            <a:off x="5720940" y="4709555"/>
            <a:ext cx="4858428" cy="1571844"/>
          </a:xfrm>
          <a:prstGeom prst="rect">
            <a:avLst/>
          </a:prstGeom>
        </p:spPr>
      </p:pic>
      <p:sp>
        <p:nvSpPr>
          <p:cNvPr id="5" name="矩形 4"/>
          <p:cNvSpPr/>
          <p:nvPr/>
        </p:nvSpPr>
        <p:spPr>
          <a:xfrm>
            <a:off x="2245961" y="4849146"/>
            <a:ext cx="3185487" cy="646331"/>
          </a:xfrm>
          <a:prstGeom prst="rect">
            <a:avLst/>
          </a:prstGeom>
        </p:spPr>
        <p:txBody>
          <a:bodyPr wrap="none">
            <a:spAutoFit/>
          </a:bodyPr>
          <a:lstStyle/>
          <a:p>
            <a:r>
              <a:rPr lang="zh-TW" altLang="en-US" dirty="0" smtClean="0"/>
              <a:t>      白色           </a:t>
            </a:r>
            <a:r>
              <a:rPr lang="en-US" altLang="zh-TW" dirty="0" smtClean="0"/>
              <a:t>–</a:t>
            </a:r>
            <a:r>
              <a:rPr lang="zh-TW" altLang="en-US" dirty="0" smtClean="0"/>
              <a:t>    黃色</a:t>
            </a:r>
            <a:endParaRPr lang="en-US" altLang="zh-TW" dirty="0" smtClean="0"/>
          </a:p>
          <a:p>
            <a:r>
              <a:rPr lang="en-US" altLang="zh-TW" dirty="0" smtClean="0"/>
              <a:t>( 255,255,255) – (0,255,255 )</a:t>
            </a:r>
            <a:endParaRPr lang="zh-TW" altLang="en-US" dirty="0"/>
          </a:p>
        </p:txBody>
      </p:sp>
      <p:sp>
        <p:nvSpPr>
          <p:cNvPr id="6" name="矩形 5"/>
          <p:cNvSpPr/>
          <p:nvPr/>
        </p:nvSpPr>
        <p:spPr>
          <a:xfrm>
            <a:off x="2534501" y="5635068"/>
            <a:ext cx="2608406" cy="646331"/>
          </a:xfrm>
          <a:prstGeom prst="rect">
            <a:avLst/>
          </a:prstGeom>
        </p:spPr>
        <p:txBody>
          <a:bodyPr wrap="none">
            <a:spAutoFit/>
          </a:bodyPr>
          <a:lstStyle/>
          <a:p>
            <a:r>
              <a:rPr lang="zh-TW" altLang="en-US" dirty="0" smtClean="0"/>
              <a:t>    綠色    </a:t>
            </a:r>
            <a:r>
              <a:rPr lang="en-US" altLang="zh-TW" dirty="0" smtClean="0"/>
              <a:t>–</a:t>
            </a:r>
            <a:r>
              <a:rPr lang="zh-TW" altLang="en-US" dirty="0" smtClean="0"/>
              <a:t>       黃色</a:t>
            </a:r>
            <a:endParaRPr lang="en-US" altLang="zh-TW" dirty="0" smtClean="0"/>
          </a:p>
          <a:p>
            <a:r>
              <a:rPr lang="en-US" altLang="zh-TW" dirty="0" smtClean="0"/>
              <a:t>(0,255,0) – (0,255,255 )</a:t>
            </a:r>
            <a:endParaRPr lang="zh-TW" altLang="en-US" dirty="0"/>
          </a:p>
        </p:txBody>
      </p:sp>
    </p:spTree>
    <p:extLst>
      <p:ext uri="{BB962C8B-B14F-4D97-AF65-F5344CB8AC3E}">
        <p14:creationId xmlns:p14="http://schemas.microsoft.com/office/powerpoint/2010/main" val="379762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1</a:t>
            </a:r>
            <a:endParaRPr lang="zh-TW" altLang="en-US" sz="4400" dirty="0"/>
          </a:p>
        </p:txBody>
      </p:sp>
      <p:sp>
        <p:nvSpPr>
          <p:cNvPr id="3" name="內容版面配置區 2"/>
          <p:cNvSpPr>
            <a:spLocks noGrp="1"/>
          </p:cNvSpPr>
          <p:nvPr>
            <p:ph idx="1"/>
          </p:nvPr>
        </p:nvSpPr>
        <p:spPr/>
        <p:txBody>
          <a:bodyPr>
            <a:normAutofit lnSpcReduction="10000"/>
          </a:bodyPr>
          <a:lstStyle/>
          <a:p>
            <a:r>
              <a:rPr lang="zh-TW" altLang="en-US" dirty="0" smtClean="0"/>
              <a:t>讀取</a:t>
            </a:r>
            <a:r>
              <a:rPr lang="en-US" altLang="zh-TW" dirty="0"/>
              <a:t>image</a:t>
            </a:r>
            <a:r>
              <a:rPr lang="zh-TW" altLang="en-US" dirty="0"/>
              <a:t>資料夾內的</a:t>
            </a:r>
            <a:r>
              <a:rPr lang="en-US" altLang="zh-TW" dirty="0"/>
              <a:t>20</a:t>
            </a:r>
            <a:r>
              <a:rPr lang="zh-TW" altLang="en-US" dirty="0"/>
              <a:t>張</a:t>
            </a:r>
            <a:r>
              <a:rPr lang="en-US" altLang="zh-TW" dirty="0"/>
              <a:t>image</a:t>
            </a:r>
          </a:p>
          <a:p>
            <a:r>
              <a:rPr lang="zh-TW" altLang="en-US" dirty="0" smtClean="0"/>
              <a:t>將</a:t>
            </a:r>
            <a:r>
              <a:rPr lang="zh-TW" altLang="en-US" dirty="0"/>
              <a:t>影像做以下操作</a:t>
            </a:r>
            <a:endParaRPr lang="en-US" altLang="zh-TW" dirty="0"/>
          </a:p>
          <a:p>
            <a:pPr lvl="1"/>
            <a:r>
              <a:rPr lang="zh-TW" altLang="en-US" dirty="0"/>
              <a:t>第</a:t>
            </a:r>
            <a:r>
              <a:rPr lang="en-US" altLang="zh-TW" dirty="0"/>
              <a:t>1-5</a:t>
            </a:r>
            <a:r>
              <a:rPr lang="zh-TW" altLang="en-US" dirty="0" smtClean="0"/>
              <a:t>張在影像上繪製任意線條</a:t>
            </a:r>
            <a:endParaRPr lang="en-US" altLang="zh-TW" dirty="0"/>
          </a:p>
          <a:p>
            <a:pPr lvl="1"/>
            <a:r>
              <a:rPr lang="zh-TW" altLang="en-US" dirty="0"/>
              <a:t>第</a:t>
            </a:r>
            <a:r>
              <a:rPr lang="en-US" altLang="zh-TW" dirty="0" smtClean="0"/>
              <a:t>6-10</a:t>
            </a:r>
            <a:r>
              <a:rPr lang="zh-TW" altLang="en-US" dirty="0" smtClean="0"/>
              <a:t>張加入</a:t>
            </a:r>
            <a:r>
              <a:rPr lang="en-US" altLang="zh-TW" dirty="0" smtClean="0"/>
              <a:t>NUTC</a:t>
            </a:r>
            <a:r>
              <a:rPr lang="zh-TW" altLang="en-US" dirty="0" smtClean="0"/>
              <a:t>的文字</a:t>
            </a:r>
            <a:r>
              <a:rPr lang="en-US" altLang="zh-TW" dirty="0" smtClean="0"/>
              <a:t>(</a:t>
            </a:r>
            <a:r>
              <a:rPr lang="zh-TW" altLang="en-US" dirty="0" smtClean="0"/>
              <a:t>任意大小</a:t>
            </a:r>
            <a:r>
              <a:rPr lang="en-US" altLang="zh-TW" dirty="0" smtClean="0"/>
              <a:t>)</a:t>
            </a:r>
            <a:endParaRPr lang="en-US" altLang="zh-TW" dirty="0"/>
          </a:p>
          <a:p>
            <a:pPr lvl="1"/>
            <a:r>
              <a:rPr lang="zh-TW" altLang="en-US" dirty="0"/>
              <a:t>第</a:t>
            </a:r>
            <a:r>
              <a:rPr lang="en-US" altLang="zh-TW" dirty="0"/>
              <a:t>11-15</a:t>
            </a:r>
            <a:r>
              <a:rPr lang="zh-TW" altLang="en-US" dirty="0" smtClean="0"/>
              <a:t>張做影像</a:t>
            </a:r>
            <a:r>
              <a:rPr lang="zh-TW" altLang="en-US" dirty="0"/>
              <a:t>權重</a:t>
            </a:r>
            <a:r>
              <a:rPr lang="zh-TW" altLang="en-US" dirty="0" smtClean="0"/>
              <a:t>疊加</a:t>
            </a:r>
            <a:endParaRPr lang="en-US" altLang="zh-TW" dirty="0" smtClean="0"/>
          </a:p>
          <a:p>
            <a:pPr lvl="2"/>
            <a:r>
              <a:rPr lang="zh-TW" altLang="en-US" dirty="0" smtClean="0"/>
              <a:t>將原圖和</a:t>
            </a:r>
            <a:r>
              <a:rPr lang="en-US" altLang="zh-TW" dirty="0" smtClean="0"/>
              <a:t>NUTC logo</a:t>
            </a:r>
            <a:r>
              <a:rPr lang="zh-TW" altLang="en-US" dirty="0" smtClean="0"/>
              <a:t>的</a:t>
            </a:r>
            <a:r>
              <a:rPr lang="en-US" altLang="zh-TW" dirty="0" smtClean="0"/>
              <a:t>size</a:t>
            </a:r>
            <a:r>
              <a:rPr lang="zh-TW" altLang="en-US" dirty="0" smtClean="0"/>
              <a:t>調整成一樣</a:t>
            </a:r>
            <a:r>
              <a:rPr lang="en-US" altLang="zh-TW" dirty="0" smtClean="0"/>
              <a:t>(512*512)</a:t>
            </a:r>
          </a:p>
          <a:p>
            <a:pPr lvl="2"/>
            <a:r>
              <a:rPr lang="zh-TW" altLang="en-US" dirty="0" smtClean="0"/>
              <a:t>將原圖和</a:t>
            </a:r>
            <a:r>
              <a:rPr lang="en-US" altLang="zh-TW" dirty="0" smtClean="0"/>
              <a:t>NUTC logo</a:t>
            </a:r>
            <a:r>
              <a:rPr lang="zh-TW" altLang="en-US" dirty="0" smtClean="0"/>
              <a:t>疊加</a:t>
            </a:r>
            <a:r>
              <a:rPr lang="en-US" altLang="zh-TW" dirty="0" smtClean="0"/>
              <a:t>(alpha, beta, gamma</a:t>
            </a:r>
            <a:r>
              <a:rPr lang="zh-TW" altLang="en-US" dirty="0" smtClean="0"/>
              <a:t>自訂</a:t>
            </a:r>
            <a:r>
              <a:rPr lang="en-US" altLang="zh-TW" dirty="0" smtClean="0"/>
              <a:t>)</a:t>
            </a:r>
            <a:endParaRPr lang="en-US" altLang="zh-TW" dirty="0"/>
          </a:p>
          <a:p>
            <a:pPr lvl="1"/>
            <a:r>
              <a:rPr lang="zh-TW" altLang="en-US" dirty="0"/>
              <a:t>第</a:t>
            </a:r>
            <a:r>
              <a:rPr lang="en-US" altLang="zh-TW" dirty="0"/>
              <a:t>16-20</a:t>
            </a:r>
            <a:r>
              <a:rPr lang="zh-TW" altLang="en-US" dirty="0"/>
              <a:t>張</a:t>
            </a:r>
            <a:r>
              <a:rPr lang="zh-TW" altLang="en-US" dirty="0" smtClean="0"/>
              <a:t>做影像相減</a:t>
            </a:r>
            <a:endParaRPr lang="en-US" altLang="zh-TW" dirty="0" smtClean="0"/>
          </a:p>
          <a:p>
            <a:pPr lvl="2"/>
            <a:r>
              <a:rPr lang="zh-TW" altLang="en-US" dirty="0"/>
              <a:t>將原圖和</a:t>
            </a:r>
            <a:r>
              <a:rPr lang="en-US" altLang="zh-TW" dirty="0"/>
              <a:t>NUTC logo</a:t>
            </a:r>
            <a:r>
              <a:rPr lang="zh-TW" altLang="en-US" dirty="0"/>
              <a:t>的</a:t>
            </a:r>
            <a:r>
              <a:rPr lang="en-US" altLang="zh-TW" dirty="0"/>
              <a:t>size</a:t>
            </a:r>
            <a:r>
              <a:rPr lang="zh-TW" altLang="en-US" dirty="0"/>
              <a:t>調整成一樣</a:t>
            </a:r>
            <a:r>
              <a:rPr lang="en-US" altLang="zh-TW" dirty="0"/>
              <a:t>(512*512</a:t>
            </a:r>
            <a:r>
              <a:rPr lang="en-US" altLang="zh-TW" dirty="0" smtClean="0"/>
              <a:t>)</a:t>
            </a:r>
          </a:p>
          <a:p>
            <a:pPr lvl="2"/>
            <a:r>
              <a:rPr lang="zh-TW" altLang="en-US" dirty="0"/>
              <a:t>將原圖和</a:t>
            </a:r>
            <a:r>
              <a:rPr lang="en-US" altLang="zh-TW" dirty="0"/>
              <a:t>NUTC </a:t>
            </a:r>
            <a:r>
              <a:rPr lang="en-US" altLang="zh-TW" dirty="0" smtClean="0"/>
              <a:t>logo</a:t>
            </a:r>
            <a:r>
              <a:rPr lang="zh-TW" altLang="en-US" dirty="0" smtClean="0"/>
              <a:t>相減</a:t>
            </a:r>
            <a:endParaRPr lang="en-US" altLang="zh-TW" dirty="0" smtClean="0"/>
          </a:p>
          <a:p>
            <a:r>
              <a:rPr lang="zh-TW" altLang="en-US" dirty="0" smtClean="0"/>
              <a:t>儲存處理過後的影像</a:t>
            </a:r>
            <a:endParaRPr lang="en-US" altLang="zh-TW" dirty="0" smtClean="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212514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影像增強</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58596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影像直</a:t>
            </a:r>
            <a:r>
              <a:rPr lang="zh-TW" altLang="en-US" sz="4400" dirty="0"/>
              <a:t>方圖 </a:t>
            </a:r>
            <a:r>
              <a:rPr lang="en-US" altLang="zh-TW" sz="4400" dirty="0"/>
              <a:t>Histogram</a:t>
            </a:r>
            <a:endParaRPr lang="zh-TW" altLang="en-US" sz="4400" dirty="0"/>
          </a:p>
        </p:txBody>
      </p:sp>
      <p:sp>
        <p:nvSpPr>
          <p:cNvPr id="3" name="內容版面配置區 2"/>
          <p:cNvSpPr>
            <a:spLocks noGrp="1"/>
          </p:cNvSpPr>
          <p:nvPr>
            <p:ph idx="1"/>
          </p:nvPr>
        </p:nvSpPr>
        <p:spPr/>
        <p:txBody>
          <a:bodyPr/>
          <a:lstStyle/>
          <a:p>
            <a:r>
              <a:rPr lang="zh-TW" altLang="en-US" dirty="0"/>
              <a:t>影像直方圖（</a:t>
            </a:r>
            <a:r>
              <a:rPr lang="en-US" altLang="zh-TW" dirty="0"/>
              <a:t>Image histogram</a:t>
            </a:r>
            <a:r>
              <a:rPr lang="zh-TW" altLang="en-US" dirty="0"/>
              <a:t>）是一種用來表現數位影像中像素分布的直方</a:t>
            </a:r>
            <a:r>
              <a:rPr lang="zh-TW" altLang="en-US" dirty="0" smtClean="0"/>
              <a:t>圖</a:t>
            </a:r>
            <a:endParaRPr lang="en-US" altLang="zh-TW" dirty="0" smtClean="0"/>
          </a:p>
          <a:p>
            <a:r>
              <a:rPr lang="zh-TW" altLang="en-US" dirty="0" smtClean="0"/>
              <a:t>例如根據</a:t>
            </a:r>
            <a:r>
              <a:rPr lang="zh-TW" altLang="en-US" dirty="0"/>
              <a:t>統計影像中不同亮度的像素總數，我們可以畫出一張代表這張影像的影像直方圖</a:t>
            </a:r>
          </a:p>
        </p:txBody>
      </p:sp>
      <p:pic>
        <p:nvPicPr>
          <p:cNvPr id="4" name="圖片 3"/>
          <p:cNvPicPr>
            <a:picLocks noChangeAspect="1"/>
          </p:cNvPicPr>
          <p:nvPr/>
        </p:nvPicPr>
        <p:blipFill>
          <a:blip r:embed="rId2"/>
          <a:stretch>
            <a:fillRect/>
          </a:stretch>
        </p:blipFill>
        <p:spPr>
          <a:xfrm>
            <a:off x="2845710" y="3651569"/>
            <a:ext cx="7147721" cy="2810778"/>
          </a:xfrm>
          <a:prstGeom prst="rect">
            <a:avLst/>
          </a:prstGeom>
        </p:spPr>
      </p:pic>
    </p:spTree>
    <p:extLst>
      <p:ext uri="{BB962C8B-B14F-4D97-AF65-F5344CB8AC3E}">
        <p14:creationId xmlns:p14="http://schemas.microsoft.com/office/powerpoint/2010/main" val="29305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影像亮度</a:t>
            </a:r>
            <a:endParaRPr lang="zh-TW" altLang="en-US" sz="4400" dirty="0"/>
          </a:p>
        </p:txBody>
      </p:sp>
      <p:sp>
        <p:nvSpPr>
          <p:cNvPr id="3" name="內容版面配置區 2"/>
          <p:cNvSpPr>
            <a:spLocks noGrp="1"/>
          </p:cNvSpPr>
          <p:nvPr>
            <p:ph idx="1"/>
          </p:nvPr>
        </p:nvSpPr>
        <p:spPr/>
        <p:txBody>
          <a:bodyPr/>
          <a:lstStyle/>
          <a:p>
            <a:r>
              <a:rPr lang="zh-TW" altLang="en-US" dirty="0" smtClean="0"/>
              <a:t>影像中的</a:t>
            </a:r>
            <a:r>
              <a:rPr lang="zh-TW" altLang="en-US" dirty="0" smtClean="0">
                <a:solidFill>
                  <a:srgbClr val="C00000"/>
                </a:solidFill>
              </a:rPr>
              <a:t>每個像素值的大小</a:t>
            </a:r>
            <a:r>
              <a:rPr lang="zh-TW" altLang="en-US" dirty="0" smtClean="0"/>
              <a:t>即代表亮度</a:t>
            </a:r>
            <a:endParaRPr lang="en-US" altLang="zh-TW" dirty="0" smtClean="0"/>
          </a:p>
          <a:p>
            <a:r>
              <a:rPr lang="zh-TW" altLang="en-US" dirty="0" smtClean="0"/>
              <a:t>統計</a:t>
            </a:r>
            <a:r>
              <a:rPr lang="zh-TW" altLang="en-US" dirty="0"/>
              <a:t>整張影像</a:t>
            </a:r>
            <a:r>
              <a:rPr lang="zh-TW" altLang="en-US" dirty="0" smtClean="0"/>
              <a:t>中的每個像素的亮度值並表示在直方圖上</a:t>
            </a:r>
            <a:endParaRPr lang="en-US" altLang="zh-TW" dirty="0" smtClean="0"/>
          </a:p>
          <a:p>
            <a:r>
              <a:rPr lang="zh-TW" altLang="en-US" dirty="0" smtClean="0"/>
              <a:t>若直方圖中整體影像亮度值偏小，則亮度較低，反之則亮度較高</a:t>
            </a:r>
            <a:endParaRPr lang="en-US" altLang="zh-TW" dirty="0" smtClean="0"/>
          </a:p>
          <a:p>
            <a:endParaRPr lang="zh-TW" altLang="en-US" dirty="0"/>
          </a:p>
        </p:txBody>
      </p:sp>
    </p:spTree>
    <p:extLst>
      <p:ext uri="{BB962C8B-B14F-4D97-AF65-F5344CB8AC3E}">
        <p14:creationId xmlns:p14="http://schemas.microsoft.com/office/powerpoint/2010/main" val="235336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影像亮度</a:t>
            </a:r>
          </a:p>
        </p:txBody>
      </p:sp>
      <p:pic>
        <p:nvPicPr>
          <p:cNvPr id="4" name="圖片 3"/>
          <p:cNvPicPr>
            <a:picLocks noChangeAspect="1"/>
          </p:cNvPicPr>
          <p:nvPr/>
        </p:nvPicPr>
        <p:blipFill>
          <a:blip r:embed="rId2"/>
          <a:stretch>
            <a:fillRect/>
          </a:stretch>
        </p:blipFill>
        <p:spPr>
          <a:xfrm>
            <a:off x="2436038" y="1894966"/>
            <a:ext cx="2343477" cy="2048161"/>
          </a:xfrm>
          <a:prstGeom prst="rect">
            <a:avLst/>
          </a:prstGeom>
        </p:spPr>
      </p:pic>
      <p:pic>
        <p:nvPicPr>
          <p:cNvPr id="5" name="圖片 4"/>
          <p:cNvPicPr>
            <a:picLocks noChangeAspect="1"/>
          </p:cNvPicPr>
          <p:nvPr/>
        </p:nvPicPr>
        <p:blipFill>
          <a:blip r:embed="rId3"/>
          <a:stretch>
            <a:fillRect/>
          </a:stretch>
        </p:blipFill>
        <p:spPr>
          <a:xfrm>
            <a:off x="5704853" y="1857367"/>
            <a:ext cx="3648584" cy="2324424"/>
          </a:xfrm>
          <a:prstGeom prst="rect">
            <a:avLst/>
          </a:prstGeom>
        </p:spPr>
      </p:pic>
      <p:pic>
        <p:nvPicPr>
          <p:cNvPr id="6" name="圖片 5"/>
          <p:cNvPicPr>
            <a:picLocks noChangeAspect="1"/>
          </p:cNvPicPr>
          <p:nvPr/>
        </p:nvPicPr>
        <p:blipFill>
          <a:blip r:embed="rId4"/>
          <a:stretch>
            <a:fillRect/>
          </a:stretch>
        </p:blipFill>
        <p:spPr>
          <a:xfrm>
            <a:off x="2383459" y="4620114"/>
            <a:ext cx="2543530" cy="2048161"/>
          </a:xfrm>
          <a:prstGeom prst="rect">
            <a:avLst/>
          </a:prstGeom>
        </p:spPr>
      </p:pic>
      <p:pic>
        <p:nvPicPr>
          <p:cNvPr id="7" name="圖片 6"/>
          <p:cNvPicPr>
            <a:picLocks noChangeAspect="1"/>
          </p:cNvPicPr>
          <p:nvPr/>
        </p:nvPicPr>
        <p:blipFill>
          <a:blip r:embed="rId5"/>
          <a:stretch>
            <a:fillRect/>
          </a:stretch>
        </p:blipFill>
        <p:spPr>
          <a:xfrm>
            <a:off x="5952538" y="4572483"/>
            <a:ext cx="3153215" cy="2095792"/>
          </a:xfrm>
          <a:prstGeom prst="rect">
            <a:avLst/>
          </a:prstGeom>
        </p:spPr>
      </p:pic>
      <p:sp>
        <p:nvSpPr>
          <p:cNvPr id="8" name="文字方塊 7"/>
          <p:cNvSpPr txBox="1"/>
          <p:nvPr/>
        </p:nvSpPr>
        <p:spPr>
          <a:xfrm>
            <a:off x="2989386" y="1525634"/>
            <a:ext cx="1107996" cy="369332"/>
          </a:xfrm>
          <a:prstGeom prst="rect">
            <a:avLst/>
          </a:prstGeom>
          <a:noFill/>
        </p:spPr>
        <p:txBody>
          <a:bodyPr wrap="none" rtlCol="0">
            <a:spAutoFit/>
          </a:bodyPr>
          <a:lstStyle/>
          <a:p>
            <a:r>
              <a:rPr lang="zh-TW" altLang="en-US" dirty="0" smtClean="0"/>
              <a:t>亮度較低</a:t>
            </a:r>
            <a:endParaRPr lang="zh-TW" altLang="en-US" dirty="0"/>
          </a:p>
        </p:txBody>
      </p:sp>
      <p:sp>
        <p:nvSpPr>
          <p:cNvPr id="9" name="矩形 8"/>
          <p:cNvSpPr/>
          <p:nvPr/>
        </p:nvSpPr>
        <p:spPr>
          <a:xfrm>
            <a:off x="3053778" y="4250782"/>
            <a:ext cx="1107996" cy="369332"/>
          </a:xfrm>
          <a:prstGeom prst="rect">
            <a:avLst/>
          </a:prstGeom>
        </p:spPr>
        <p:txBody>
          <a:bodyPr wrap="none">
            <a:spAutoFit/>
          </a:bodyPr>
          <a:lstStyle/>
          <a:p>
            <a:r>
              <a:rPr lang="zh-TW" altLang="en-US" dirty="0"/>
              <a:t>亮</a:t>
            </a:r>
            <a:r>
              <a:rPr lang="zh-TW" altLang="en-US" dirty="0" smtClean="0"/>
              <a:t>度較高</a:t>
            </a:r>
            <a:endParaRPr lang="zh-TW" altLang="en-US" dirty="0"/>
          </a:p>
        </p:txBody>
      </p:sp>
      <p:sp>
        <p:nvSpPr>
          <p:cNvPr id="10" name="矩形 9"/>
          <p:cNvSpPr/>
          <p:nvPr/>
        </p:nvSpPr>
        <p:spPr>
          <a:xfrm>
            <a:off x="6055455" y="4299193"/>
            <a:ext cx="3416320" cy="369332"/>
          </a:xfrm>
          <a:prstGeom prst="rect">
            <a:avLst/>
          </a:prstGeom>
        </p:spPr>
        <p:txBody>
          <a:bodyPr wrap="none">
            <a:spAutoFit/>
          </a:bodyPr>
          <a:lstStyle/>
          <a:p>
            <a:r>
              <a:rPr lang="zh-TW" altLang="en-US" dirty="0" smtClean="0"/>
              <a:t>直方圖中的影像亮度值整體偏高</a:t>
            </a:r>
            <a:endParaRPr lang="zh-TW" altLang="en-US" dirty="0"/>
          </a:p>
        </p:txBody>
      </p:sp>
      <p:sp>
        <p:nvSpPr>
          <p:cNvPr id="11" name="矩形 10"/>
          <p:cNvSpPr/>
          <p:nvPr/>
        </p:nvSpPr>
        <p:spPr>
          <a:xfrm>
            <a:off x="6055455" y="1559398"/>
            <a:ext cx="3416320" cy="369332"/>
          </a:xfrm>
          <a:prstGeom prst="rect">
            <a:avLst/>
          </a:prstGeom>
        </p:spPr>
        <p:txBody>
          <a:bodyPr wrap="none">
            <a:spAutoFit/>
          </a:bodyPr>
          <a:lstStyle/>
          <a:p>
            <a:r>
              <a:rPr lang="zh-TW" altLang="en-US" dirty="0" smtClean="0"/>
              <a:t>直方圖中的影像亮度值</a:t>
            </a:r>
            <a:r>
              <a:rPr lang="zh-TW" altLang="en-US" dirty="0"/>
              <a:t>整體偏低</a:t>
            </a:r>
            <a:endParaRPr lang="zh-TW" altLang="en-US" dirty="0"/>
          </a:p>
        </p:txBody>
      </p:sp>
    </p:spTree>
    <p:extLst>
      <p:ext uri="{BB962C8B-B14F-4D97-AF65-F5344CB8AC3E}">
        <p14:creationId xmlns:p14="http://schemas.microsoft.com/office/powerpoint/2010/main" val="88282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OpenCV</a:t>
            </a:r>
            <a:r>
              <a:rPr lang="zh-TW" altLang="en-US" sz="4400" dirty="0" smtClean="0"/>
              <a:t>繪製圖形</a:t>
            </a:r>
            <a:endParaRPr lang="zh-TW" altLang="en-US" sz="4400" dirty="0"/>
          </a:p>
        </p:txBody>
      </p:sp>
      <p:sp>
        <p:nvSpPr>
          <p:cNvPr id="3" name="內容版面配置區 2"/>
          <p:cNvSpPr>
            <a:spLocks noGrp="1"/>
          </p:cNvSpPr>
          <p:nvPr>
            <p:ph idx="1"/>
          </p:nvPr>
        </p:nvSpPr>
        <p:spPr/>
        <p:txBody>
          <a:bodyPr/>
          <a:lstStyle/>
          <a:p>
            <a:r>
              <a:rPr lang="zh-TW" altLang="en-US" dirty="0"/>
              <a:t>畫</a:t>
            </a:r>
            <a:r>
              <a:rPr lang="zh-TW" altLang="en-US" dirty="0" smtClean="0"/>
              <a:t>直線 </a:t>
            </a:r>
            <a:r>
              <a:rPr lang="en-US" altLang="zh-TW" dirty="0" smtClean="0"/>
              <a:t>line(</a:t>
            </a:r>
            <a:r>
              <a:rPr lang="en-US" altLang="zh-TW" dirty="0" err="1" smtClean="0"/>
              <a:t>img</a:t>
            </a:r>
            <a:r>
              <a:rPr lang="en-US" altLang="zh-TW" dirty="0" smtClean="0"/>
              <a:t>, </a:t>
            </a:r>
            <a:r>
              <a:rPr lang="en-US" altLang="zh-TW" dirty="0"/>
              <a:t>pt1, pt2, color, thickness</a:t>
            </a:r>
            <a:r>
              <a:rPr lang="en-US" altLang="zh-TW" dirty="0" smtClean="0"/>
              <a:t>)</a:t>
            </a:r>
          </a:p>
          <a:p>
            <a:pPr lvl="1"/>
            <a:r>
              <a:rPr lang="en-US" altLang="zh-TW" dirty="0" err="1" smtClean="0"/>
              <a:t>img</a:t>
            </a:r>
            <a:r>
              <a:rPr lang="en-US" altLang="zh-TW" dirty="0" smtClean="0"/>
              <a:t>: </a:t>
            </a:r>
            <a:r>
              <a:rPr lang="zh-TW" altLang="en-US" dirty="0" smtClean="0"/>
              <a:t>影像物件 </a:t>
            </a:r>
            <a:endParaRPr lang="en-US" altLang="zh-TW" dirty="0" smtClean="0"/>
          </a:p>
          <a:p>
            <a:pPr lvl="1"/>
            <a:r>
              <a:rPr lang="en-US" altLang="zh-TW" dirty="0" smtClean="0"/>
              <a:t>pt1: </a:t>
            </a:r>
            <a:r>
              <a:rPr lang="zh-TW" altLang="en-US" dirty="0"/>
              <a:t>起始點座標 </a:t>
            </a:r>
            <a:endParaRPr lang="en-US" altLang="zh-TW" dirty="0" smtClean="0"/>
          </a:p>
          <a:p>
            <a:pPr lvl="1"/>
            <a:r>
              <a:rPr lang="en-US" altLang="zh-TW" dirty="0" smtClean="0"/>
              <a:t>pt2: </a:t>
            </a:r>
            <a:r>
              <a:rPr lang="zh-TW" altLang="en-US" dirty="0"/>
              <a:t>結束點</a:t>
            </a:r>
            <a:r>
              <a:rPr lang="zh-TW" altLang="en-US" dirty="0" smtClean="0"/>
              <a:t>座標</a:t>
            </a:r>
            <a:endParaRPr lang="en-US" altLang="zh-TW" dirty="0" smtClean="0"/>
          </a:p>
          <a:p>
            <a:pPr lvl="1"/>
            <a:r>
              <a:rPr lang="en-US" altLang="zh-TW" dirty="0" smtClean="0"/>
              <a:t>color: </a:t>
            </a:r>
            <a:r>
              <a:rPr lang="zh-TW" altLang="en-US" dirty="0"/>
              <a:t>線條顏色，使用 </a:t>
            </a:r>
            <a:r>
              <a:rPr lang="en-US" altLang="zh-TW" dirty="0"/>
              <a:t>BGR</a:t>
            </a:r>
            <a:r>
              <a:rPr lang="zh-TW" altLang="en-US" dirty="0"/>
              <a:t> </a:t>
            </a:r>
            <a:endParaRPr lang="en-US" altLang="zh-TW" dirty="0" smtClean="0"/>
          </a:p>
          <a:p>
            <a:pPr lvl="1"/>
            <a:r>
              <a:rPr lang="en-US" altLang="zh-TW" dirty="0" smtClean="0"/>
              <a:t>thickness: </a:t>
            </a:r>
            <a:r>
              <a:rPr lang="zh-TW" altLang="en-US" dirty="0"/>
              <a:t>線條粗細，預設 </a:t>
            </a:r>
            <a:r>
              <a:rPr lang="en-US" altLang="zh-TW" dirty="0" smtClean="0"/>
              <a:t>1</a:t>
            </a:r>
          </a:p>
          <a:p>
            <a:r>
              <a:rPr lang="en-US" altLang="zh-TW" dirty="0" smtClean="0"/>
              <a:t>Example</a:t>
            </a:r>
          </a:p>
          <a:p>
            <a:pPr lvl="1"/>
            <a:r>
              <a:rPr lang="en-US" altLang="zh-TW" dirty="0"/>
              <a:t>cv2.line(</a:t>
            </a:r>
            <a:r>
              <a:rPr lang="en-US" altLang="zh-TW" dirty="0" err="1"/>
              <a:t>img</a:t>
            </a:r>
            <a:r>
              <a:rPr lang="en-US" altLang="zh-TW" dirty="0"/>
              <a:t>,(50,50),(250,250),(0,0,255),5)</a:t>
            </a:r>
            <a:endParaRPr lang="en-US" altLang="zh-TW" dirty="0" smtClean="0"/>
          </a:p>
        </p:txBody>
      </p:sp>
    </p:spTree>
    <p:extLst>
      <p:ext uri="{BB962C8B-B14F-4D97-AF65-F5344CB8AC3E}">
        <p14:creationId xmlns:p14="http://schemas.microsoft.com/office/powerpoint/2010/main" val="65406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影像的對比度</a:t>
            </a:r>
            <a:endParaRPr lang="zh-TW" altLang="en-US" sz="4400" dirty="0"/>
          </a:p>
        </p:txBody>
      </p:sp>
      <p:sp>
        <p:nvSpPr>
          <p:cNvPr id="3" name="內容版面配置區 2"/>
          <p:cNvSpPr>
            <a:spLocks noGrp="1"/>
          </p:cNvSpPr>
          <p:nvPr>
            <p:ph idx="1"/>
          </p:nvPr>
        </p:nvSpPr>
        <p:spPr/>
        <p:txBody>
          <a:bodyPr/>
          <a:lstStyle/>
          <a:p>
            <a:r>
              <a:rPr lang="zh-TW" altLang="en-US" dirty="0">
                <a:solidFill>
                  <a:srgbClr val="C00000"/>
                </a:solidFill>
              </a:rPr>
              <a:t>對比</a:t>
            </a:r>
            <a:r>
              <a:rPr lang="zh-TW" altLang="en-US" dirty="0" smtClean="0">
                <a:solidFill>
                  <a:srgbClr val="C00000"/>
                </a:solidFill>
              </a:rPr>
              <a:t>度</a:t>
            </a:r>
            <a:r>
              <a:rPr lang="zh-TW" altLang="en-US" dirty="0"/>
              <a:t>為</a:t>
            </a:r>
            <a:r>
              <a:rPr lang="zh-TW" altLang="en-US" dirty="0" smtClean="0"/>
              <a:t>在</a:t>
            </a:r>
            <a:r>
              <a:rPr lang="zh-TW" altLang="en-US" dirty="0"/>
              <a:t>給定</a:t>
            </a:r>
            <a:r>
              <a:rPr lang="zh-TW" altLang="en-US" dirty="0" smtClean="0"/>
              <a:t>的解析度下</a:t>
            </a:r>
            <a:r>
              <a:rPr lang="zh-TW" altLang="en-US" dirty="0"/>
              <a:t>物體上</a:t>
            </a:r>
            <a:r>
              <a:rPr lang="zh-TW" altLang="en-US" dirty="0">
                <a:solidFill>
                  <a:srgbClr val="C00000"/>
                </a:solidFill>
              </a:rPr>
              <a:t>黑色與白色的區分</a:t>
            </a:r>
            <a:r>
              <a:rPr lang="zh-TW" altLang="en-US" dirty="0" smtClean="0">
                <a:solidFill>
                  <a:srgbClr val="C00000"/>
                </a:solidFill>
              </a:rPr>
              <a:t>程度</a:t>
            </a:r>
            <a:endParaRPr lang="en-US" altLang="zh-TW" dirty="0" smtClean="0">
              <a:solidFill>
                <a:srgbClr val="C00000"/>
              </a:solidFill>
            </a:endParaRPr>
          </a:p>
          <a:p>
            <a:r>
              <a:rPr lang="zh-TW" altLang="en-US" dirty="0" smtClean="0"/>
              <a:t>對比</a:t>
            </a:r>
            <a:r>
              <a:rPr lang="zh-TW" altLang="en-US" dirty="0"/>
              <a:t>度越高時，畫面中亮暗差距就越</a:t>
            </a:r>
            <a:r>
              <a:rPr lang="zh-TW" altLang="en-US" dirty="0" smtClean="0"/>
              <a:t>明顯</a:t>
            </a:r>
            <a:endParaRPr lang="en-US" altLang="zh-TW" dirty="0" smtClean="0"/>
          </a:p>
          <a:p>
            <a:r>
              <a:rPr lang="zh-TW" altLang="en-US" dirty="0" smtClean="0"/>
              <a:t>在灰階影像直方圖中，如果像素亮度分佈</a:t>
            </a:r>
            <a:r>
              <a:rPr lang="zh-TW" altLang="en-US" dirty="0"/>
              <a:t>的峰</a:t>
            </a:r>
            <a:r>
              <a:rPr lang="zh-TW" altLang="en-US" dirty="0" smtClean="0"/>
              <a:t>值非常</a:t>
            </a:r>
            <a:r>
              <a:rPr lang="zh-TW" altLang="en-US" dirty="0"/>
              <a:t>集中</a:t>
            </a:r>
            <a:r>
              <a:rPr lang="zh-TW" altLang="en-US" dirty="0" smtClean="0"/>
              <a:t>在</a:t>
            </a:r>
            <a:r>
              <a:rPr lang="zh-TW" altLang="en-US" dirty="0"/>
              <a:t>一起</a:t>
            </a:r>
            <a:r>
              <a:rPr lang="zh-TW" altLang="en-US" dirty="0" smtClean="0"/>
              <a:t>，</a:t>
            </a:r>
            <a:r>
              <a:rPr lang="zh-TW" altLang="en-US" dirty="0"/>
              <a:t>則明暗的對比就不太</a:t>
            </a:r>
            <a:r>
              <a:rPr lang="zh-TW" altLang="en-US" dirty="0" smtClean="0"/>
              <a:t>明顯</a:t>
            </a:r>
            <a:endParaRPr lang="en-US" altLang="zh-TW" dirty="0" smtClean="0"/>
          </a:p>
          <a:p>
            <a:endParaRPr lang="en-US" altLang="zh-TW" dirty="0" smtClean="0"/>
          </a:p>
        </p:txBody>
      </p:sp>
      <p:pic>
        <p:nvPicPr>
          <p:cNvPr id="6" name="圖片 5"/>
          <p:cNvPicPr>
            <a:picLocks noChangeAspect="1"/>
          </p:cNvPicPr>
          <p:nvPr/>
        </p:nvPicPr>
        <p:blipFill>
          <a:blip r:embed="rId2"/>
          <a:stretch>
            <a:fillRect/>
          </a:stretch>
        </p:blipFill>
        <p:spPr>
          <a:xfrm>
            <a:off x="2824742" y="3765869"/>
            <a:ext cx="7147721" cy="2810778"/>
          </a:xfrm>
          <a:prstGeom prst="rect">
            <a:avLst/>
          </a:prstGeom>
        </p:spPr>
      </p:pic>
    </p:spTree>
    <p:extLst>
      <p:ext uri="{BB962C8B-B14F-4D97-AF65-F5344CB8AC3E}">
        <p14:creationId xmlns:p14="http://schemas.microsoft.com/office/powerpoint/2010/main" val="272681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影像對比度</a:t>
            </a:r>
            <a:endParaRPr lang="zh-TW" altLang="en-US" sz="4400" dirty="0"/>
          </a:p>
        </p:txBody>
      </p:sp>
      <p:pic>
        <p:nvPicPr>
          <p:cNvPr id="4" name="圖片 3"/>
          <p:cNvPicPr>
            <a:picLocks noChangeAspect="1"/>
          </p:cNvPicPr>
          <p:nvPr/>
        </p:nvPicPr>
        <p:blipFill>
          <a:blip r:embed="rId2"/>
          <a:stretch>
            <a:fillRect/>
          </a:stretch>
        </p:blipFill>
        <p:spPr>
          <a:xfrm>
            <a:off x="2195662" y="1776330"/>
            <a:ext cx="3105583" cy="2076740"/>
          </a:xfrm>
          <a:prstGeom prst="rect">
            <a:avLst/>
          </a:prstGeom>
        </p:spPr>
      </p:pic>
      <p:pic>
        <p:nvPicPr>
          <p:cNvPr id="5" name="圖片 4"/>
          <p:cNvPicPr>
            <a:picLocks noChangeAspect="1"/>
          </p:cNvPicPr>
          <p:nvPr/>
        </p:nvPicPr>
        <p:blipFill>
          <a:blip r:embed="rId3"/>
          <a:stretch>
            <a:fillRect/>
          </a:stretch>
        </p:blipFill>
        <p:spPr>
          <a:xfrm>
            <a:off x="5903055" y="1928751"/>
            <a:ext cx="3048425" cy="1924319"/>
          </a:xfrm>
          <a:prstGeom prst="rect">
            <a:avLst/>
          </a:prstGeom>
        </p:spPr>
      </p:pic>
      <p:pic>
        <p:nvPicPr>
          <p:cNvPr id="6" name="圖片 5"/>
          <p:cNvPicPr>
            <a:picLocks noChangeAspect="1"/>
          </p:cNvPicPr>
          <p:nvPr/>
        </p:nvPicPr>
        <p:blipFill>
          <a:blip r:embed="rId4"/>
          <a:stretch>
            <a:fillRect/>
          </a:stretch>
        </p:blipFill>
        <p:spPr>
          <a:xfrm>
            <a:off x="2195662" y="4306601"/>
            <a:ext cx="3067478" cy="2048161"/>
          </a:xfrm>
          <a:prstGeom prst="rect">
            <a:avLst/>
          </a:prstGeom>
        </p:spPr>
      </p:pic>
      <p:pic>
        <p:nvPicPr>
          <p:cNvPr id="7" name="圖片 6"/>
          <p:cNvPicPr>
            <a:picLocks noChangeAspect="1"/>
          </p:cNvPicPr>
          <p:nvPr/>
        </p:nvPicPr>
        <p:blipFill>
          <a:blip r:embed="rId5"/>
          <a:stretch>
            <a:fillRect/>
          </a:stretch>
        </p:blipFill>
        <p:spPr>
          <a:xfrm>
            <a:off x="5903055" y="4325654"/>
            <a:ext cx="3048425" cy="2029108"/>
          </a:xfrm>
          <a:prstGeom prst="rect">
            <a:avLst/>
          </a:prstGeom>
        </p:spPr>
      </p:pic>
      <p:sp>
        <p:nvSpPr>
          <p:cNvPr id="8" name="文字方塊 7"/>
          <p:cNvSpPr txBox="1"/>
          <p:nvPr/>
        </p:nvSpPr>
        <p:spPr>
          <a:xfrm>
            <a:off x="2919047" y="1406998"/>
            <a:ext cx="1338828" cy="369332"/>
          </a:xfrm>
          <a:prstGeom prst="rect">
            <a:avLst/>
          </a:prstGeom>
          <a:noFill/>
        </p:spPr>
        <p:txBody>
          <a:bodyPr wrap="none" rtlCol="0">
            <a:spAutoFit/>
          </a:bodyPr>
          <a:lstStyle/>
          <a:p>
            <a:r>
              <a:rPr lang="zh-TW" altLang="en-US" dirty="0" smtClean="0"/>
              <a:t>對比度較低</a:t>
            </a:r>
            <a:endParaRPr lang="zh-TW" altLang="en-US" dirty="0"/>
          </a:p>
        </p:txBody>
      </p:sp>
      <p:sp>
        <p:nvSpPr>
          <p:cNvPr id="9" name="矩形 8"/>
          <p:cNvSpPr/>
          <p:nvPr/>
        </p:nvSpPr>
        <p:spPr>
          <a:xfrm>
            <a:off x="2919047" y="3895169"/>
            <a:ext cx="1338828" cy="369332"/>
          </a:xfrm>
          <a:prstGeom prst="rect">
            <a:avLst/>
          </a:prstGeom>
        </p:spPr>
        <p:txBody>
          <a:bodyPr wrap="none">
            <a:spAutoFit/>
          </a:bodyPr>
          <a:lstStyle/>
          <a:p>
            <a:r>
              <a:rPr lang="zh-TW" altLang="en-US" dirty="0" smtClean="0"/>
              <a:t>對比度較高</a:t>
            </a:r>
            <a:endParaRPr lang="zh-TW" altLang="en-US" dirty="0"/>
          </a:p>
        </p:txBody>
      </p:sp>
      <p:sp>
        <p:nvSpPr>
          <p:cNvPr id="10" name="矩形 9"/>
          <p:cNvSpPr/>
          <p:nvPr/>
        </p:nvSpPr>
        <p:spPr>
          <a:xfrm>
            <a:off x="6055455" y="3913745"/>
            <a:ext cx="3416320" cy="369332"/>
          </a:xfrm>
          <a:prstGeom prst="rect">
            <a:avLst/>
          </a:prstGeom>
        </p:spPr>
        <p:txBody>
          <a:bodyPr wrap="none">
            <a:spAutoFit/>
          </a:bodyPr>
          <a:lstStyle/>
          <a:p>
            <a:r>
              <a:rPr lang="zh-TW" altLang="en-US" dirty="0" smtClean="0"/>
              <a:t>直方圖中的影像亮度值較為分散</a:t>
            </a:r>
            <a:endParaRPr lang="zh-TW" altLang="en-US" dirty="0"/>
          </a:p>
        </p:txBody>
      </p:sp>
      <p:sp>
        <p:nvSpPr>
          <p:cNvPr id="11" name="矩形 10"/>
          <p:cNvSpPr/>
          <p:nvPr/>
        </p:nvSpPr>
        <p:spPr>
          <a:xfrm>
            <a:off x="6055455" y="1559398"/>
            <a:ext cx="3416320" cy="369332"/>
          </a:xfrm>
          <a:prstGeom prst="rect">
            <a:avLst/>
          </a:prstGeom>
        </p:spPr>
        <p:txBody>
          <a:bodyPr wrap="none">
            <a:spAutoFit/>
          </a:bodyPr>
          <a:lstStyle/>
          <a:p>
            <a:r>
              <a:rPr lang="zh-TW" altLang="en-US" dirty="0" smtClean="0"/>
              <a:t>直方圖中的影像亮度值非常集中</a:t>
            </a:r>
            <a:endParaRPr lang="zh-TW" altLang="en-US" dirty="0"/>
          </a:p>
        </p:txBody>
      </p:sp>
    </p:spTree>
    <p:extLst>
      <p:ext uri="{BB962C8B-B14F-4D97-AF65-F5344CB8AC3E}">
        <p14:creationId xmlns:p14="http://schemas.microsoft.com/office/powerpoint/2010/main" val="75977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OopenCV</a:t>
            </a:r>
            <a:r>
              <a:rPr lang="zh-TW" altLang="en-US" sz="4400" dirty="0" smtClean="0"/>
              <a:t>調整</a:t>
            </a:r>
            <a:r>
              <a:rPr lang="zh-TW" altLang="en-US" sz="4400" dirty="0"/>
              <a:t>影像的對比和亮度</a:t>
            </a:r>
          </a:p>
        </p:txBody>
      </p:sp>
      <p:sp>
        <p:nvSpPr>
          <p:cNvPr id="3" name="內容版面配置區 2"/>
          <p:cNvSpPr>
            <a:spLocks noGrp="1"/>
          </p:cNvSpPr>
          <p:nvPr>
            <p:ph idx="1"/>
          </p:nvPr>
        </p:nvSpPr>
        <p:spPr/>
        <p:txBody>
          <a:bodyPr/>
          <a:lstStyle/>
          <a:p>
            <a:r>
              <a:rPr lang="zh-TW" altLang="en-US" dirty="0"/>
              <a:t>透過 </a:t>
            </a:r>
            <a:r>
              <a:rPr lang="en-US" altLang="zh-TW" dirty="0" err="1"/>
              <a:t>NumPy</a:t>
            </a:r>
            <a:r>
              <a:rPr lang="zh-TW" altLang="en-US" dirty="0"/>
              <a:t>「陣列廣播」的功能，就能迅速更改圖片中每個像素的</a:t>
            </a:r>
            <a:r>
              <a:rPr lang="zh-TW" altLang="en-US" dirty="0" smtClean="0"/>
              <a:t>顏色</a:t>
            </a:r>
            <a:endParaRPr lang="en-US" altLang="zh-TW" dirty="0" smtClean="0"/>
          </a:p>
          <a:p>
            <a:pPr lvl="1"/>
            <a:r>
              <a:rPr lang="en-US" altLang="zh-TW" dirty="0" smtClean="0"/>
              <a:t>array+2</a:t>
            </a:r>
          </a:p>
          <a:p>
            <a:r>
              <a:rPr lang="zh-TW" altLang="en-US" dirty="0"/>
              <a:t>使用轉換公式去調整 </a:t>
            </a:r>
            <a:r>
              <a:rPr lang="en-US" altLang="zh-TW" dirty="0"/>
              <a:t>contrast ( </a:t>
            </a:r>
            <a:r>
              <a:rPr lang="zh-TW" altLang="en-US" dirty="0"/>
              <a:t>對比 </a:t>
            </a:r>
            <a:r>
              <a:rPr lang="en-US" altLang="zh-TW" dirty="0"/>
              <a:t>) </a:t>
            </a:r>
            <a:r>
              <a:rPr lang="zh-TW" altLang="en-US" dirty="0"/>
              <a:t>和 </a:t>
            </a:r>
            <a:r>
              <a:rPr lang="en-US" altLang="zh-TW" dirty="0"/>
              <a:t>brightness ( </a:t>
            </a:r>
            <a:r>
              <a:rPr lang="zh-TW" altLang="en-US" dirty="0"/>
              <a:t>亮度 </a:t>
            </a:r>
            <a:r>
              <a:rPr lang="en-US" altLang="zh-TW" dirty="0"/>
              <a:t>) </a:t>
            </a:r>
            <a:r>
              <a:rPr lang="zh-TW" altLang="en-US" dirty="0"/>
              <a:t>的數值，就能改變影像的對比度和</a:t>
            </a:r>
            <a:r>
              <a:rPr lang="zh-TW" altLang="en-US" dirty="0" smtClean="0"/>
              <a:t>亮度</a:t>
            </a:r>
            <a:endParaRPr lang="en-US" altLang="zh-TW" dirty="0" smtClean="0"/>
          </a:p>
          <a:p>
            <a:pPr lvl="1"/>
            <a:r>
              <a:rPr lang="en-US" altLang="zh-TW" dirty="0" err="1">
                <a:solidFill>
                  <a:schemeClr val="accent4">
                    <a:lumMod val="50000"/>
                  </a:schemeClr>
                </a:solidFill>
              </a:rPr>
              <a:t>img</a:t>
            </a:r>
            <a:r>
              <a:rPr lang="en-US" altLang="zh-TW" dirty="0">
                <a:solidFill>
                  <a:schemeClr val="accent4">
                    <a:lumMod val="50000"/>
                  </a:schemeClr>
                </a:solidFill>
              </a:rPr>
              <a:t> * (contrast/127 + 1) - contrast + brightness # </a:t>
            </a:r>
            <a:r>
              <a:rPr lang="zh-TW" altLang="en-US" dirty="0">
                <a:solidFill>
                  <a:schemeClr val="accent4">
                    <a:lumMod val="50000"/>
                  </a:schemeClr>
                </a:solidFill>
              </a:rPr>
              <a:t>轉換</a:t>
            </a:r>
            <a:r>
              <a:rPr lang="zh-TW" altLang="en-US" dirty="0" smtClean="0">
                <a:solidFill>
                  <a:schemeClr val="accent4">
                    <a:lumMod val="50000"/>
                  </a:schemeClr>
                </a:solidFill>
              </a:rPr>
              <a:t>公式</a:t>
            </a:r>
            <a:endParaRPr lang="en-US" altLang="zh-TW" dirty="0" smtClean="0">
              <a:solidFill>
                <a:schemeClr val="accent4">
                  <a:lumMod val="50000"/>
                </a:schemeClr>
              </a:solidFill>
            </a:endParaRPr>
          </a:p>
          <a:p>
            <a:r>
              <a:rPr lang="en-US" altLang="zh-TW" dirty="0" smtClean="0">
                <a:solidFill>
                  <a:schemeClr val="accent1">
                    <a:lumMod val="50000"/>
                  </a:schemeClr>
                </a:solidFill>
              </a:rPr>
              <a:t>Example</a:t>
            </a:r>
          </a:p>
          <a:p>
            <a:pPr lvl="1"/>
            <a:r>
              <a:rPr lang="en-US" altLang="zh-TW" dirty="0">
                <a:solidFill>
                  <a:schemeClr val="accent1">
                    <a:lumMod val="50000"/>
                  </a:schemeClr>
                </a:solidFill>
              </a:rPr>
              <a:t>contrast = 200</a:t>
            </a:r>
          </a:p>
          <a:p>
            <a:pPr lvl="1"/>
            <a:r>
              <a:rPr lang="en-US" altLang="zh-TW" dirty="0">
                <a:solidFill>
                  <a:schemeClr val="accent1">
                    <a:lumMod val="50000"/>
                  </a:schemeClr>
                </a:solidFill>
              </a:rPr>
              <a:t>brightness = 0</a:t>
            </a:r>
          </a:p>
          <a:p>
            <a:pPr lvl="1"/>
            <a:r>
              <a:rPr lang="en-US" altLang="zh-TW" dirty="0">
                <a:solidFill>
                  <a:schemeClr val="accent1">
                    <a:lumMod val="50000"/>
                  </a:schemeClr>
                </a:solidFill>
              </a:rPr>
              <a:t>output = </a:t>
            </a:r>
            <a:r>
              <a:rPr lang="en-US" altLang="zh-TW" dirty="0" err="1">
                <a:solidFill>
                  <a:schemeClr val="accent1">
                    <a:lumMod val="50000"/>
                  </a:schemeClr>
                </a:solidFill>
              </a:rPr>
              <a:t>img</a:t>
            </a:r>
            <a:r>
              <a:rPr lang="en-US" altLang="zh-TW" dirty="0">
                <a:solidFill>
                  <a:schemeClr val="accent1">
                    <a:lumMod val="50000"/>
                  </a:schemeClr>
                </a:solidFill>
              </a:rPr>
              <a:t> * (contrast/127 + 1) - contrast + brightness</a:t>
            </a:r>
            <a:endParaRPr lang="en-US" altLang="zh-TW" dirty="0" smtClean="0">
              <a:solidFill>
                <a:schemeClr val="accent1">
                  <a:lumMod val="50000"/>
                </a:schemeClr>
              </a:solidFill>
            </a:endParaRPr>
          </a:p>
        </p:txBody>
      </p:sp>
    </p:spTree>
    <p:extLst>
      <p:ext uri="{BB962C8B-B14F-4D97-AF65-F5344CB8AC3E}">
        <p14:creationId xmlns:p14="http://schemas.microsoft.com/office/powerpoint/2010/main" val="73765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調整影像的對比和亮度</a:t>
            </a:r>
          </a:p>
        </p:txBody>
      </p:sp>
      <p:sp>
        <p:nvSpPr>
          <p:cNvPr id="3" name="內容版面配置區 2"/>
          <p:cNvSpPr>
            <a:spLocks noGrp="1"/>
          </p:cNvSpPr>
          <p:nvPr>
            <p:ph idx="1"/>
          </p:nvPr>
        </p:nvSpPr>
        <p:spPr/>
        <p:txBody>
          <a:bodyPr/>
          <a:lstStyle/>
          <a:p>
            <a:r>
              <a:rPr lang="zh-TW" altLang="en-US" dirty="0"/>
              <a:t>調整後的數值大多為浮點數，且可能會小於 </a:t>
            </a:r>
            <a:r>
              <a:rPr lang="en-US" altLang="zh-TW" dirty="0"/>
              <a:t>0 </a:t>
            </a:r>
            <a:r>
              <a:rPr lang="zh-TW" altLang="en-US" dirty="0"/>
              <a:t>或大於 </a:t>
            </a:r>
            <a:r>
              <a:rPr lang="en-US" altLang="zh-TW" dirty="0"/>
              <a:t>255</a:t>
            </a:r>
          </a:p>
          <a:p>
            <a:r>
              <a:rPr lang="zh-TW" altLang="en-US" dirty="0"/>
              <a:t>為了保持像素色彩區間為 </a:t>
            </a:r>
            <a:r>
              <a:rPr lang="en-US" altLang="zh-TW" dirty="0"/>
              <a:t>0</a:t>
            </a:r>
            <a:r>
              <a:rPr lang="zh-TW" altLang="en-US" dirty="0"/>
              <a:t>～</a:t>
            </a:r>
            <a:r>
              <a:rPr lang="en-US" altLang="zh-TW" dirty="0"/>
              <a:t>255 </a:t>
            </a:r>
            <a:r>
              <a:rPr lang="zh-TW" altLang="en-US" dirty="0"/>
              <a:t>的整數</a:t>
            </a:r>
            <a:r>
              <a:rPr lang="zh-TW" altLang="en-US" dirty="0" smtClean="0"/>
              <a:t>，使用 </a:t>
            </a:r>
            <a:r>
              <a:rPr lang="en-US" altLang="zh-TW" dirty="0" err="1"/>
              <a:t>np.clip</a:t>
            </a:r>
            <a:r>
              <a:rPr lang="en-US" altLang="zh-TW" dirty="0"/>
              <a:t>() </a:t>
            </a:r>
            <a:r>
              <a:rPr lang="zh-TW" altLang="en-US" dirty="0"/>
              <a:t>和 </a:t>
            </a:r>
            <a:r>
              <a:rPr lang="en-US" altLang="zh-TW" dirty="0"/>
              <a:t>np.uint8() </a:t>
            </a:r>
            <a:r>
              <a:rPr lang="zh-TW" altLang="en-US" dirty="0"/>
              <a:t>進行</a:t>
            </a:r>
            <a:r>
              <a:rPr lang="zh-TW" altLang="en-US" dirty="0" smtClean="0"/>
              <a:t>轉換</a:t>
            </a:r>
            <a:endParaRPr lang="en-US" altLang="zh-TW" dirty="0" smtClean="0"/>
          </a:p>
          <a:p>
            <a:pPr lvl="1"/>
            <a:r>
              <a:rPr lang="en-US" altLang="zh-TW" dirty="0" err="1" smtClean="0"/>
              <a:t>np.clip</a:t>
            </a:r>
            <a:r>
              <a:rPr lang="en-US" altLang="zh-TW" dirty="0" smtClean="0"/>
              <a:t>(array, min, max) : </a:t>
            </a:r>
            <a:r>
              <a:rPr lang="zh-TW" altLang="en-US" dirty="0" smtClean="0"/>
              <a:t>將</a:t>
            </a:r>
            <a:r>
              <a:rPr lang="en-US" altLang="zh-TW" dirty="0" smtClean="0"/>
              <a:t>array</a:t>
            </a:r>
            <a:r>
              <a:rPr lang="zh-TW" altLang="en-US" dirty="0" smtClean="0"/>
              <a:t>裡的數值限制在</a:t>
            </a:r>
            <a:r>
              <a:rPr lang="en-US" altLang="zh-TW" dirty="0" err="1" smtClean="0"/>
              <a:t>min~max</a:t>
            </a:r>
            <a:r>
              <a:rPr lang="zh-TW" altLang="en-US" dirty="0" smtClean="0"/>
              <a:t>之間</a:t>
            </a:r>
            <a:endParaRPr lang="en-US" altLang="zh-TW" dirty="0" smtClean="0"/>
          </a:p>
          <a:p>
            <a:pPr lvl="1"/>
            <a:r>
              <a:rPr lang="en-US" altLang="zh-TW" dirty="0" smtClean="0"/>
              <a:t>np.uint8(array) : </a:t>
            </a:r>
            <a:r>
              <a:rPr lang="zh-TW" altLang="en-US" dirty="0" smtClean="0"/>
              <a:t>將</a:t>
            </a:r>
            <a:r>
              <a:rPr lang="en-US" altLang="zh-TW" dirty="0" smtClean="0"/>
              <a:t>array</a:t>
            </a:r>
            <a:r>
              <a:rPr lang="zh-TW" altLang="en-US" dirty="0" smtClean="0"/>
              <a:t>數值轉成</a:t>
            </a:r>
            <a:r>
              <a:rPr lang="en-US" altLang="zh-TW" dirty="0" smtClean="0"/>
              <a:t>8</a:t>
            </a:r>
            <a:r>
              <a:rPr lang="zh-TW" altLang="en-US" dirty="0" smtClean="0"/>
              <a:t>位元的整數值</a:t>
            </a:r>
            <a:endParaRPr lang="en-US" altLang="zh-TW" dirty="0" smtClean="0"/>
          </a:p>
          <a:p>
            <a:r>
              <a:rPr lang="en-US" altLang="zh-TW" dirty="0" smtClean="0"/>
              <a:t>Example:</a:t>
            </a:r>
          </a:p>
          <a:p>
            <a:pPr lvl="1"/>
            <a:r>
              <a:rPr lang="en-US" altLang="zh-TW" dirty="0" err="1" smtClean="0"/>
              <a:t>Img_out</a:t>
            </a:r>
            <a:r>
              <a:rPr lang="en-US" altLang="zh-TW" dirty="0" smtClean="0"/>
              <a:t>= </a:t>
            </a:r>
            <a:r>
              <a:rPr lang="en-US" altLang="zh-TW" dirty="0" err="1" smtClean="0"/>
              <a:t>np.clip</a:t>
            </a:r>
            <a:r>
              <a:rPr lang="en-US" altLang="zh-TW" dirty="0" smtClean="0"/>
              <a:t>(</a:t>
            </a:r>
            <a:r>
              <a:rPr lang="en-US" altLang="zh-TW" dirty="0" err="1" smtClean="0"/>
              <a:t>img</a:t>
            </a:r>
            <a:r>
              <a:rPr lang="en-US" altLang="zh-TW" dirty="0" smtClean="0"/>
              <a:t>, </a:t>
            </a:r>
            <a:r>
              <a:rPr lang="en-US" altLang="zh-TW" dirty="0"/>
              <a:t>0, 255)</a:t>
            </a:r>
          </a:p>
          <a:p>
            <a:pPr lvl="1"/>
            <a:r>
              <a:rPr lang="en-US" altLang="zh-TW" dirty="0" err="1"/>
              <a:t>Img_out</a:t>
            </a:r>
            <a:r>
              <a:rPr lang="en-US" altLang="zh-TW" dirty="0" smtClean="0"/>
              <a:t> </a:t>
            </a:r>
            <a:r>
              <a:rPr lang="en-US" altLang="zh-TW" dirty="0"/>
              <a:t>= </a:t>
            </a:r>
            <a:r>
              <a:rPr lang="en-US" altLang="zh-TW" dirty="0" smtClean="0"/>
              <a:t>np.uint8(</a:t>
            </a:r>
            <a:r>
              <a:rPr lang="en-US" altLang="zh-TW" dirty="0" err="1"/>
              <a:t>Img_out</a:t>
            </a:r>
            <a:r>
              <a:rPr lang="en-US" altLang="zh-TW" dirty="0" smtClean="0"/>
              <a:t>)</a:t>
            </a:r>
          </a:p>
          <a:p>
            <a:pPr lvl="1"/>
            <a:endParaRPr lang="zh-TW" altLang="en-US" dirty="0"/>
          </a:p>
          <a:p>
            <a:endParaRPr lang="zh-TW" altLang="en-US" dirty="0"/>
          </a:p>
        </p:txBody>
      </p:sp>
    </p:spTree>
    <p:extLst>
      <p:ext uri="{BB962C8B-B14F-4D97-AF65-F5344CB8AC3E}">
        <p14:creationId xmlns:p14="http://schemas.microsoft.com/office/powerpoint/2010/main" val="336132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調整影像的對比和亮度</a:t>
            </a:r>
          </a:p>
        </p:txBody>
      </p:sp>
      <p:sp>
        <p:nvSpPr>
          <p:cNvPr id="3" name="內容版面配置區 2"/>
          <p:cNvSpPr>
            <a:spLocks noGrp="1"/>
          </p:cNvSpPr>
          <p:nvPr>
            <p:ph idx="1"/>
          </p:nvPr>
        </p:nvSpPr>
        <p:spPr/>
        <p:txBody>
          <a:bodyPr/>
          <a:lstStyle/>
          <a:p>
            <a:r>
              <a:rPr lang="zh-TW" altLang="en-US" dirty="0"/>
              <a:t>直方圖均衡化 </a:t>
            </a:r>
            <a:r>
              <a:rPr lang="en-US" altLang="zh-TW" dirty="0"/>
              <a:t>Histogram </a:t>
            </a:r>
            <a:r>
              <a:rPr lang="en-US" altLang="zh-TW" dirty="0" smtClean="0"/>
              <a:t>Equalization</a:t>
            </a:r>
          </a:p>
          <a:p>
            <a:pPr lvl="1"/>
            <a:r>
              <a:rPr lang="zh-TW" altLang="en-US" dirty="0"/>
              <a:t>通過拉伸影像的像素強度分佈範圍來增強圖像對比度，適用於過曝或背光的</a:t>
            </a:r>
            <a:r>
              <a:rPr lang="zh-TW" altLang="en-US" dirty="0" smtClean="0"/>
              <a:t>圖片</a:t>
            </a:r>
            <a:endParaRPr lang="en-US" altLang="zh-TW" dirty="0" smtClean="0"/>
          </a:p>
          <a:p>
            <a:pPr lvl="1"/>
            <a:r>
              <a:rPr lang="zh-TW" altLang="en-US" dirty="0"/>
              <a:t>運用累積分布函數</a:t>
            </a:r>
            <a:r>
              <a:rPr lang="en-US" altLang="zh-TW" dirty="0"/>
              <a:t>(CDF)</a:t>
            </a:r>
            <a:r>
              <a:rPr lang="zh-TW" altLang="en-US" dirty="0"/>
              <a:t>對灰度值進行調整以實現對比度增強</a:t>
            </a:r>
            <a:r>
              <a:rPr lang="en-US" altLang="zh-TW" dirty="0"/>
              <a:t>,</a:t>
            </a:r>
            <a:r>
              <a:rPr lang="zh-TW" altLang="en-US" dirty="0"/>
              <a:t>把原始圖像的灰度直方圖從比較集中的某個灰度區間變成在全部灰度範圍內的均勻</a:t>
            </a:r>
            <a:r>
              <a:rPr lang="zh-TW" altLang="en-US" dirty="0" smtClean="0"/>
              <a:t>分佈</a:t>
            </a:r>
            <a:endParaRPr lang="en-US" altLang="zh-TW" dirty="0" smtClean="0"/>
          </a:p>
          <a:p>
            <a:pPr lvl="1"/>
            <a:r>
              <a:rPr lang="en-US" altLang="zh-TW" dirty="0"/>
              <a:t>cv2.equalizeHist(</a:t>
            </a:r>
            <a:r>
              <a:rPr lang="en-US" altLang="zh-TW" dirty="0" err="1"/>
              <a:t>gray_img</a:t>
            </a:r>
            <a:r>
              <a:rPr lang="en-US" altLang="zh-TW" dirty="0"/>
              <a:t>)</a:t>
            </a:r>
            <a:endParaRPr lang="zh-TW" altLang="en-US" dirty="0"/>
          </a:p>
        </p:txBody>
      </p:sp>
      <p:pic>
        <p:nvPicPr>
          <p:cNvPr id="4" name="圖片 3"/>
          <p:cNvPicPr>
            <a:picLocks noChangeAspect="1"/>
          </p:cNvPicPr>
          <p:nvPr/>
        </p:nvPicPr>
        <p:blipFill>
          <a:blip r:embed="rId2"/>
          <a:stretch>
            <a:fillRect/>
          </a:stretch>
        </p:blipFill>
        <p:spPr>
          <a:xfrm>
            <a:off x="6486526" y="4350818"/>
            <a:ext cx="4466584" cy="2087853"/>
          </a:xfrm>
          <a:prstGeom prst="rect">
            <a:avLst/>
          </a:prstGeom>
        </p:spPr>
      </p:pic>
    </p:spTree>
    <p:extLst>
      <p:ext uri="{BB962C8B-B14F-4D97-AF65-F5344CB8AC3E}">
        <p14:creationId xmlns:p14="http://schemas.microsoft.com/office/powerpoint/2010/main" val="25989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調整影像的對比和亮度</a:t>
            </a:r>
          </a:p>
        </p:txBody>
      </p:sp>
      <p:sp>
        <p:nvSpPr>
          <p:cNvPr id="3" name="內容版面配置區 2"/>
          <p:cNvSpPr>
            <a:spLocks noGrp="1"/>
          </p:cNvSpPr>
          <p:nvPr>
            <p:ph idx="1"/>
          </p:nvPr>
        </p:nvSpPr>
        <p:spPr/>
        <p:txBody>
          <a:bodyPr/>
          <a:lstStyle/>
          <a:p>
            <a:r>
              <a:rPr lang="zh-TW" altLang="en-US" dirty="0"/>
              <a:t>限制對比度自適應直方圖均衡 </a:t>
            </a:r>
            <a:r>
              <a:rPr lang="en-US" altLang="zh-TW" dirty="0"/>
              <a:t>Contrast Limited Adaptive Histogram Equalization </a:t>
            </a:r>
            <a:r>
              <a:rPr lang="en-US" altLang="zh-TW" dirty="0" smtClean="0"/>
              <a:t>(CLAHE)</a:t>
            </a:r>
          </a:p>
          <a:p>
            <a:pPr lvl="1"/>
            <a:r>
              <a:rPr lang="zh-TW" altLang="en-US" dirty="0"/>
              <a:t>對直方圖進行裁剪，使其幅值低於某個</a:t>
            </a:r>
            <a:r>
              <a:rPr lang="zh-TW" altLang="en-US" dirty="0" smtClean="0"/>
              <a:t>上限</a:t>
            </a:r>
            <a:endParaRPr lang="en-US" altLang="zh-TW" dirty="0" smtClean="0"/>
          </a:p>
          <a:p>
            <a:pPr lvl="1"/>
            <a:r>
              <a:rPr lang="zh-TW" altLang="en-US" dirty="0"/>
              <a:t>被修剪掉的部分不能扔掉，需要將其重新均勻的分佈到直方圖中，生成新的直方圖，以確保直方圖總面積不變</a:t>
            </a:r>
            <a:endParaRPr lang="en-US" altLang="zh-TW" dirty="0"/>
          </a:p>
          <a:p>
            <a:pPr lvl="1"/>
            <a:r>
              <a:rPr lang="en-US" altLang="zh-TW" dirty="0" err="1" smtClean="0"/>
              <a:t>clahe</a:t>
            </a:r>
            <a:r>
              <a:rPr lang="en-US" altLang="zh-TW" dirty="0" smtClean="0"/>
              <a:t> </a:t>
            </a:r>
            <a:r>
              <a:rPr lang="en-US" altLang="zh-TW" dirty="0"/>
              <a:t>= cv2.createCLAHE()</a:t>
            </a:r>
          </a:p>
          <a:p>
            <a:pPr lvl="1"/>
            <a:r>
              <a:rPr lang="en-US" altLang="zh-TW" dirty="0" err="1"/>
              <a:t>clahe_img</a:t>
            </a:r>
            <a:r>
              <a:rPr lang="en-US" altLang="zh-TW" dirty="0"/>
              <a:t> = </a:t>
            </a:r>
            <a:r>
              <a:rPr lang="en-US" altLang="zh-TW" dirty="0" err="1"/>
              <a:t>clahe.apply</a:t>
            </a:r>
            <a:r>
              <a:rPr lang="en-US" altLang="zh-TW" dirty="0"/>
              <a:t>(</a:t>
            </a:r>
            <a:r>
              <a:rPr lang="en-US" altLang="zh-TW" dirty="0" err="1"/>
              <a:t>gray_img</a:t>
            </a:r>
            <a:r>
              <a:rPr lang="en-US" altLang="zh-TW" dirty="0"/>
              <a:t>)</a:t>
            </a:r>
            <a:endParaRPr lang="zh-TW" altLang="en-US" dirty="0"/>
          </a:p>
        </p:txBody>
      </p:sp>
      <p:pic>
        <p:nvPicPr>
          <p:cNvPr id="5" name="圖片 4"/>
          <p:cNvPicPr>
            <a:picLocks noChangeAspect="1"/>
          </p:cNvPicPr>
          <p:nvPr/>
        </p:nvPicPr>
        <p:blipFill>
          <a:blip r:embed="rId2"/>
          <a:stretch>
            <a:fillRect/>
          </a:stretch>
        </p:blipFill>
        <p:spPr>
          <a:xfrm>
            <a:off x="3871587" y="4554286"/>
            <a:ext cx="4677428" cy="1800476"/>
          </a:xfrm>
          <a:prstGeom prst="rect">
            <a:avLst/>
          </a:prstGeom>
        </p:spPr>
      </p:pic>
    </p:spTree>
    <p:extLst>
      <p:ext uri="{BB962C8B-B14F-4D97-AF65-F5344CB8AC3E}">
        <p14:creationId xmlns:p14="http://schemas.microsoft.com/office/powerpoint/2010/main" val="136766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OpenCV</a:t>
            </a:r>
            <a:r>
              <a:rPr lang="zh-TW" altLang="en-US" sz="4400" dirty="0"/>
              <a:t>加強影像</a:t>
            </a:r>
          </a:p>
        </p:txBody>
      </p:sp>
      <p:sp>
        <p:nvSpPr>
          <p:cNvPr id="3" name="內容版面配置區 2"/>
          <p:cNvSpPr>
            <a:spLocks noGrp="1"/>
          </p:cNvSpPr>
          <p:nvPr>
            <p:ph idx="1"/>
          </p:nvPr>
        </p:nvSpPr>
        <p:spPr/>
        <p:txBody>
          <a:bodyPr/>
          <a:lstStyle/>
          <a:p>
            <a:r>
              <a:rPr lang="en-US" altLang="zh-TW" dirty="0" err="1" smtClean="0"/>
              <a:t>convertScaleAbs</a:t>
            </a:r>
            <a:r>
              <a:rPr lang="en-US" altLang="zh-TW" dirty="0" smtClean="0"/>
              <a:t>(</a:t>
            </a:r>
            <a:r>
              <a:rPr lang="en-US" altLang="zh-TW" dirty="0" err="1" smtClean="0"/>
              <a:t>img</a:t>
            </a:r>
            <a:r>
              <a:rPr lang="en-US" altLang="zh-TW" dirty="0"/>
              <a:t>, output, alpha, beta</a:t>
            </a:r>
            <a:r>
              <a:rPr lang="en-US" altLang="zh-TW" dirty="0" smtClean="0"/>
              <a:t>)</a:t>
            </a:r>
          </a:p>
          <a:p>
            <a:pPr lvl="1"/>
            <a:r>
              <a:rPr lang="zh-TW" altLang="en-US" dirty="0"/>
              <a:t>根據特定的公式，轉換影像中每個</a:t>
            </a:r>
            <a:r>
              <a:rPr lang="zh-TW" altLang="en-US" dirty="0" smtClean="0"/>
              <a:t>像素，達到影像增強的效果</a:t>
            </a:r>
            <a:endParaRPr lang="en-US" altLang="zh-TW" dirty="0" smtClean="0"/>
          </a:p>
          <a:p>
            <a:pPr lvl="1"/>
            <a:r>
              <a:rPr lang="en-US" altLang="zh-TW" dirty="0" err="1" smtClean="0"/>
              <a:t>Img</a:t>
            </a:r>
            <a:r>
              <a:rPr lang="en-US" altLang="zh-TW" dirty="0" smtClean="0"/>
              <a:t>: </a:t>
            </a:r>
            <a:r>
              <a:rPr lang="zh-TW" altLang="en-US" dirty="0" smtClean="0"/>
              <a:t>影像物件</a:t>
            </a:r>
            <a:endParaRPr lang="zh-TW" altLang="en-US" dirty="0"/>
          </a:p>
          <a:p>
            <a:pPr lvl="1"/>
            <a:r>
              <a:rPr lang="en-US" altLang="zh-TW" dirty="0" smtClean="0"/>
              <a:t>output: </a:t>
            </a:r>
            <a:r>
              <a:rPr lang="zh-TW" altLang="en-US" dirty="0"/>
              <a:t>輸出</a:t>
            </a:r>
            <a:r>
              <a:rPr lang="zh-TW" altLang="en-US" dirty="0" smtClean="0"/>
              <a:t>影像物件</a:t>
            </a:r>
            <a:endParaRPr lang="en-US" altLang="zh-TW" dirty="0" smtClean="0"/>
          </a:p>
          <a:p>
            <a:pPr lvl="1"/>
            <a:r>
              <a:rPr lang="zh-TW" altLang="en-US" dirty="0" smtClean="0"/>
              <a:t>轉換公式</a:t>
            </a:r>
            <a:r>
              <a:rPr lang="zh-TW" altLang="en-US" dirty="0"/>
              <a:t>：</a:t>
            </a:r>
            <a:r>
              <a:rPr lang="en-US" altLang="zh-TW" dirty="0"/>
              <a:t>output = </a:t>
            </a:r>
            <a:r>
              <a:rPr lang="en-US" altLang="zh-TW" dirty="0" err="1"/>
              <a:t>img</a:t>
            </a:r>
            <a:r>
              <a:rPr lang="en-US" altLang="zh-TW" dirty="0"/>
              <a:t>*alpha + </a:t>
            </a:r>
            <a:r>
              <a:rPr lang="en-US" altLang="zh-TW" dirty="0" smtClean="0"/>
              <a:t>beta,</a:t>
            </a:r>
            <a:r>
              <a:rPr lang="zh-TW" altLang="en-US" dirty="0" smtClean="0"/>
              <a:t> </a:t>
            </a:r>
            <a:r>
              <a:rPr lang="en-US" altLang="zh-TW" dirty="0" smtClean="0"/>
              <a:t>alpha</a:t>
            </a:r>
            <a:r>
              <a:rPr lang="en-US" altLang="zh-TW" dirty="0"/>
              <a:t>, beta </a:t>
            </a:r>
            <a:r>
              <a:rPr lang="zh-TW" altLang="en-US" dirty="0" smtClean="0"/>
              <a:t>為公式</a:t>
            </a:r>
            <a:r>
              <a:rPr lang="zh-TW" altLang="en-US" dirty="0"/>
              <a:t>中的</a:t>
            </a:r>
            <a:r>
              <a:rPr lang="zh-TW" altLang="en-US" dirty="0" smtClean="0"/>
              <a:t>參數</a:t>
            </a:r>
            <a:endParaRPr lang="en-US" altLang="zh-TW" dirty="0" smtClean="0"/>
          </a:p>
          <a:p>
            <a:pPr lvl="1"/>
            <a:endParaRPr lang="zh-TW" altLang="en-US" dirty="0"/>
          </a:p>
        </p:txBody>
      </p:sp>
    </p:spTree>
    <p:extLst>
      <p:ext uri="{BB962C8B-B14F-4D97-AF65-F5344CB8AC3E}">
        <p14:creationId xmlns:p14="http://schemas.microsoft.com/office/powerpoint/2010/main" val="30294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2</a:t>
            </a:r>
            <a:endParaRPr lang="zh-TW" altLang="en-US" sz="4400" dirty="0"/>
          </a:p>
        </p:txBody>
      </p:sp>
      <p:sp>
        <p:nvSpPr>
          <p:cNvPr id="3" name="內容版面配置區 2"/>
          <p:cNvSpPr>
            <a:spLocks noGrp="1"/>
          </p:cNvSpPr>
          <p:nvPr>
            <p:ph idx="1"/>
          </p:nvPr>
        </p:nvSpPr>
        <p:spPr/>
        <p:txBody>
          <a:bodyPr>
            <a:normAutofit/>
          </a:bodyPr>
          <a:lstStyle/>
          <a:p>
            <a:r>
              <a:rPr lang="zh-TW" altLang="en-US" dirty="0"/>
              <a:t>讀取</a:t>
            </a:r>
            <a:r>
              <a:rPr lang="en-US" altLang="zh-TW" dirty="0"/>
              <a:t>image</a:t>
            </a:r>
            <a:r>
              <a:rPr lang="zh-TW" altLang="en-US" dirty="0"/>
              <a:t>資料夾內的</a:t>
            </a:r>
            <a:r>
              <a:rPr lang="en-US" altLang="zh-TW" dirty="0"/>
              <a:t>20</a:t>
            </a:r>
            <a:r>
              <a:rPr lang="zh-TW" altLang="en-US" dirty="0"/>
              <a:t>張</a:t>
            </a:r>
            <a:r>
              <a:rPr lang="en-US" altLang="zh-TW" dirty="0" smtClean="0"/>
              <a:t>image</a:t>
            </a:r>
          </a:p>
          <a:p>
            <a:r>
              <a:rPr lang="zh-TW" altLang="en-US" dirty="0" smtClean="0"/>
              <a:t>並將</a:t>
            </a:r>
            <a:r>
              <a:rPr lang="zh-TW" altLang="en-US" dirty="0"/>
              <a:t>影像做以下操作</a:t>
            </a:r>
            <a:endParaRPr lang="en-US" altLang="zh-TW" dirty="0"/>
          </a:p>
          <a:p>
            <a:pPr lvl="1"/>
            <a:r>
              <a:rPr lang="zh-TW" altLang="en-US" dirty="0"/>
              <a:t>第</a:t>
            </a:r>
            <a:r>
              <a:rPr lang="en-US" altLang="zh-TW" dirty="0"/>
              <a:t>1-5</a:t>
            </a:r>
            <a:r>
              <a:rPr lang="zh-TW" altLang="en-US" dirty="0" smtClean="0"/>
              <a:t>張將亮度調高</a:t>
            </a:r>
            <a:r>
              <a:rPr lang="en-US" altLang="zh-TW" dirty="0" smtClean="0"/>
              <a:t>50</a:t>
            </a:r>
            <a:endParaRPr lang="en-US" altLang="zh-TW" dirty="0"/>
          </a:p>
          <a:p>
            <a:pPr lvl="1"/>
            <a:r>
              <a:rPr lang="zh-TW" altLang="en-US" dirty="0" smtClean="0"/>
              <a:t>第</a:t>
            </a:r>
            <a:r>
              <a:rPr lang="en-US" altLang="zh-TW" dirty="0"/>
              <a:t>6-10</a:t>
            </a:r>
            <a:r>
              <a:rPr lang="zh-TW" altLang="en-US" dirty="0" smtClean="0"/>
              <a:t>張將對比度調高</a:t>
            </a:r>
            <a:r>
              <a:rPr lang="en-US" altLang="zh-TW" dirty="0" smtClean="0"/>
              <a:t>100</a:t>
            </a:r>
          </a:p>
          <a:p>
            <a:pPr lvl="1"/>
            <a:r>
              <a:rPr lang="zh-TW" altLang="en-US" dirty="0" smtClean="0"/>
              <a:t>第</a:t>
            </a:r>
            <a:r>
              <a:rPr lang="en-US" altLang="zh-TW" dirty="0"/>
              <a:t>11-15</a:t>
            </a:r>
            <a:r>
              <a:rPr lang="zh-TW" altLang="en-US" dirty="0" smtClean="0"/>
              <a:t>張</a:t>
            </a:r>
            <a:r>
              <a:rPr lang="zh-TW" altLang="en-US" dirty="0"/>
              <a:t>先將影像都轉成</a:t>
            </a:r>
            <a:r>
              <a:rPr lang="zh-TW" altLang="en-US" dirty="0" smtClean="0"/>
              <a:t>灰階然後做灰階均衡化</a:t>
            </a:r>
            <a:r>
              <a:rPr lang="en-US" altLang="zh-TW" dirty="0" smtClean="0"/>
              <a:t>(</a:t>
            </a:r>
            <a:r>
              <a:rPr lang="en-US" altLang="zh-TW" dirty="0"/>
              <a:t>CLAHE</a:t>
            </a:r>
            <a:r>
              <a:rPr lang="en-US" altLang="zh-TW" dirty="0" smtClean="0"/>
              <a:t>)</a:t>
            </a:r>
            <a:endParaRPr lang="en-US" altLang="zh-TW" dirty="0"/>
          </a:p>
          <a:p>
            <a:pPr lvl="1"/>
            <a:r>
              <a:rPr lang="zh-TW" altLang="en-US" dirty="0" smtClean="0"/>
              <a:t>第</a:t>
            </a:r>
            <a:r>
              <a:rPr lang="en-US" altLang="zh-TW" dirty="0"/>
              <a:t>16-20</a:t>
            </a:r>
            <a:r>
              <a:rPr lang="zh-TW" altLang="en-US" dirty="0"/>
              <a:t>張做加強影像</a:t>
            </a:r>
            <a:r>
              <a:rPr lang="en-US" altLang="zh-TW" dirty="0" smtClean="0"/>
              <a:t>(alpha,</a:t>
            </a:r>
            <a:r>
              <a:rPr lang="zh-TW" altLang="en-US" dirty="0" smtClean="0"/>
              <a:t> </a:t>
            </a:r>
            <a:r>
              <a:rPr lang="en-US" altLang="zh-TW" dirty="0" smtClean="0"/>
              <a:t>beta</a:t>
            </a:r>
            <a:r>
              <a:rPr lang="zh-TW" altLang="en-US" dirty="0" smtClean="0"/>
              <a:t>自訂</a:t>
            </a:r>
            <a:r>
              <a:rPr lang="en-US" altLang="zh-TW" dirty="0" smtClean="0"/>
              <a:t>)</a:t>
            </a:r>
          </a:p>
          <a:p>
            <a:r>
              <a:rPr lang="zh-TW" altLang="en-US" dirty="0" smtClean="0"/>
              <a:t>儲存處理過後的影像</a:t>
            </a:r>
            <a:endParaRPr lang="en-US" altLang="zh-TW" dirty="0" smtClean="0"/>
          </a:p>
          <a:p>
            <a:endParaRPr lang="zh-TW" altLang="en-US" dirty="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427146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繪製圖形</a:t>
            </a:r>
          </a:p>
        </p:txBody>
      </p:sp>
      <p:sp>
        <p:nvSpPr>
          <p:cNvPr id="3" name="內容版面配置區 2"/>
          <p:cNvSpPr>
            <a:spLocks noGrp="1"/>
          </p:cNvSpPr>
          <p:nvPr>
            <p:ph idx="1"/>
          </p:nvPr>
        </p:nvSpPr>
        <p:spPr/>
        <p:txBody>
          <a:bodyPr/>
          <a:lstStyle/>
          <a:p>
            <a:r>
              <a:rPr lang="zh-TW" altLang="en-US" dirty="0" smtClean="0"/>
              <a:t>畫箭頭線條 </a:t>
            </a:r>
            <a:r>
              <a:rPr lang="en-US" altLang="zh-TW" dirty="0" err="1" smtClean="0"/>
              <a:t>arrowedLine</a:t>
            </a:r>
            <a:r>
              <a:rPr lang="en-US" altLang="zh-TW" dirty="0" smtClean="0"/>
              <a:t>(</a:t>
            </a:r>
            <a:r>
              <a:rPr lang="en-US" altLang="zh-TW" dirty="0" err="1" smtClean="0"/>
              <a:t>img</a:t>
            </a:r>
            <a:r>
              <a:rPr lang="en-US" altLang="zh-TW" dirty="0"/>
              <a:t>, pt1, pt2, color, thickness, </a:t>
            </a:r>
            <a:r>
              <a:rPr lang="en-US" altLang="zh-TW" dirty="0" err="1"/>
              <a:t>tipLength</a:t>
            </a:r>
            <a:r>
              <a:rPr lang="en-US" altLang="zh-TW" dirty="0" smtClean="0"/>
              <a:t>)</a:t>
            </a:r>
          </a:p>
          <a:p>
            <a:pPr lvl="1"/>
            <a:r>
              <a:rPr lang="en-US" altLang="zh-TW" dirty="0" err="1" smtClean="0"/>
              <a:t>img</a:t>
            </a:r>
            <a:r>
              <a:rPr lang="en-US" altLang="zh-TW" dirty="0" smtClean="0"/>
              <a:t>: </a:t>
            </a:r>
            <a:r>
              <a:rPr lang="zh-TW" altLang="en-US" dirty="0"/>
              <a:t>影像物件 </a:t>
            </a:r>
          </a:p>
          <a:p>
            <a:pPr lvl="1"/>
            <a:r>
              <a:rPr lang="en-US" altLang="zh-TW" dirty="0" smtClean="0"/>
              <a:t>pt1</a:t>
            </a:r>
            <a:r>
              <a:rPr lang="en-US" altLang="zh-TW" dirty="0"/>
              <a:t>: </a:t>
            </a:r>
            <a:r>
              <a:rPr lang="zh-TW" altLang="en-US" dirty="0"/>
              <a:t>起始點座標 </a:t>
            </a:r>
          </a:p>
          <a:p>
            <a:pPr lvl="1"/>
            <a:r>
              <a:rPr lang="en-US" altLang="zh-TW" dirty="0" smtClean="0"/>
              <a:t>pt2</a:t>
            </a:r>
            <a:r>
              <a:rPr lang="en-US" altLang="zh-TW" dirty="0"/>
              <a:t>: </a:t>
            </a:r>
            <a:r>
              <a:rPr lang="zh-TW" altLang="en-US" dirty="0"/>
              <a:t>結束點座標</a:t>
            </a:r>
          </a:p>
          <a:p>
            <a:pPr lvl="1"/>
            <a:r>
              <a:rPr lang="en-US" altLang="zh-TW" dirty="0" smtClean="0"/>
              <a:t>color</a:t>
            </a:r>
            <a:r>
              <a:rPr lang="en-US" altLang="zh-TW" dirty="0"/>
              <a:t>: </a:t>
            </a:r>
            <a:r>
              <a:rPr lang="zh-TW" altLang="en-US" dirty="0"/>
              <a:t>線條顏色，使用 </a:t>
            </a:r>
            <a:r>
              <a:rPr lang="en-US" altLang="zh-TW" dirty="0"/>
              <a:t>BGR </a:t>
            </a:r>
          </a:p>
          <a:p>
            <a:pPr lvl="1"/>
            <a:r>
              <a:rPr lang="en-US" altLang="zh-TW" dirty="0" smtClean="0"/>
              <a:t>thickness</a:t>
            </a:r>
            <a:r>
              <a:rPr lang="en-US" altLang="zh-TW" dirty="0"/>
              <a:t>: </a:t>
            </a:r>
            <a:r>
              <a:rPr lang="zh-TW" altLang="en-US" dirty="0"/>
              <a:t>線條粗細，預設 </a:t>
            </a:r>
            <a:r>
              <a:rPr lang="en-US" altLang="zh-TW" dirty="0"/>
              <a:t>1</a:t>
            </a:r>
          </a:p>
          <a:p>
            <a:pPr lvl="1"/>
            <a:r>
              <a:rPr lang="en-US" altLang="zh-TW" dirty="0" err="1" smtClean="0"/>
              <a:t>tipLength</a:t>
            </a:r>
            <a:r>
              <a:rPr lang="en-US" altLang="zh-TW" dirty="0" smtClean="0"/>
              <a:t> </a:t>
            </a:r>
            <a:r>
              <a:rPr lang="zh-TW" altLang="en-US" dirty="0"/>
              <a:t>箭頭長度，預設 </a:t>
            </a:r>
            <a:r>
              <a:rPr lang="en-US" altLang="zh-TW" dirty="0"/>
              <a:t>0.1 ( </a:t>
            </a:r>
            <a:r>
              <a:rPr lang="zh-TW" altLang="en-US" dirty="0"/>
              <a:t>箭頭線條長度 </a:t>
            </a:r>
            <a:r>
              <a:rPr lang="en-US" altLang="zh-TW" dirty="0"/>
              <a:t>x 0.1 </a:t>
            </a:r>
            <a:r>
              <a:rPr lang="en-US" altLang="zh-TW" dirty="0" smtClean="0"/>
              <a:t>)</a:t>
            </a:r>
          </a:p>
          <a:p>
            <a:r>
              <a:rPr lang="en-US" altLang="zh-TW" dirty="0" smtClean="0"/>
              <a:t>Example</a:t>
            </a:r>
          </a:p>
          <a:p>
            <a:pPr lvl="1"/>
            <a:r>
              <a:rPr lang="en-US" altLang="zh-TW" dirty="0"/>
              <a:t>cv2.arrowedLine(</a:t>
            </a:r>
            <a:r>
              <a:rPr lang="en-US" altLang="zh-TW" dirty="0" err="1"/>
              <a:t>img</a:t>
            </a:r>
            <a:r>
              <a:rPr lang="en-US" altLang="zh-TW" dirty="0"/>
              <a:t>,(50,50),(250,250),(0,0,255),5)</a:t>
            </a:r>
            <a:endParaRPr lang="zh-TW" altLang="en-US" dirty="0"/>
          </a:p>
        </p:txBody>
      </p:sp>
    </p:spTree>
    <p:extLst>
      <p:ext uri="{BB962C8B-B14F-4D97-AF65-F5344CB8AC3E}">
        <p14:creationId xmlns:p14="http://schemas.microsoft.com/office/powerpoint/2010/main" val="6551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繪製圖形</a:t>
            </a:r>
          </a:p>
        </p:txBody>
      </p:sp>
      <p:sp>
        <p:nvSpPr>
          <p:cNvPr id="3" name="內容版面配置區 2"/>
          <p:cNvSpPr>
            <a:spLocks noGrp="1"/>
          </p:cNvSpPr>
          <p:nvPr>
            <p:ph idx="1"/>
          </p:nvPr>
        </p:nvSpPr>
        <p:spPr/>
        <p:txBody>
          <a:bodyPr/>
          <a:lstStyle/>
          <a:p>
            <a:r>
              <a:rPr lang="zh-TW" altLang="en-US" dirty="0" smtClean="0"/>
              <a:t>畫四邊形</a:t>
            </a:r>
            <a:r>
              <a:rPr lang="en-US" altLang="zh-TW" dirty="0"/>
              <a:t>rectangle(</a:t>
            </a:r>
            <a:r>
              <a:rPr lang="en-US" altLang="zh-TW" dirty="0" err="1"/>
              <a:t>img</a:t>
            </a:r>
            <a:r>
              <a:rPr lang="en-US" altLang="zh-TW" dirty="0"/>
              <a:t>, pt1, pt2, color, thickness</a:t>
            </a:r>
            <a:r>
              <a:rPr lang="en-US" altLang="zh-TW" dirty="0" smtClean="0"/>
              <a:t>)</a:t>
            </a:r>
          </a:p>
          <a:p>
            <a:pPr lvl="1"/>
            <a:r>
              <a:rPr lang="en-US" altLang="zh-TW" dirty="0" err="1" smtClean="0"/>
              <a:t>img</a:t>
            </a:r>
            <a:r>
              <a:rPr lang="en-US" altLang="zh-TW" dirty="0" smtClean="0"/>
              <a:t>:</a:t>
            </a:r>
            <a:r>
              <a:rPr lang="zh-TW" altLang="en-US" dirty="0"/>
              <a:t>影像</a:t>
            </a:r>
            <a:r>
              <a:rPr lang="zh-TW" altLang="en-US" dirty="0" smtClean="0"/>
              <a:t>物件</a:t>
            </a:r>
            <a:endParaRPr lang="en-US" altLang="zh-TW" dirty="0" smtClean="0"/>
          </a:p>
          <a:p>
            <a:pPr lvl="1"/>
            <a:r>
              <a:rPr lang="en-US" altLang="zh-TW" dirty="0" smtClean="0"/>
              <a:t>pt1: </a:t>
            </a:r>
            <a:r>
              <a:rPr lang="zh-TW" altLang="en-US" dirty="0"/>
              <a:t>左上座標 </a:t>
            </a:r>
            <a:endParaRPr lang="en-US" altLang="zh-TW" dirty="0" smtClean="0"/>
          </a:p>
          <a:p>
            <a:pPr lvl="1"/>
            <a:r>
              <a:rPr lang="en-US" altLang="zh-TW" dirty="0" smtClean="0"/>
              <a:t>pt2: </a:t>
            </a:r>
            <a:r>
              <a:rPr lang="zh-TW" altLang="en-US" dirty="0"/>
              <a:t>右下座標</a:t>
            </a:r>
          </a:p>
          <a:p>
            <a:pPr lvl="1"/>
            <a:r>
              <a:rPr lang="en-US" altLang="zh-TW" dirty="0" smtClean="0"/>
              <a:t>color: </a:t>
            </a:r>
            <a:r>
              <a:rPr lang="zh-TW" altLang="en-US" dirty="0"/>
              <a:t>線條顏色，使用 </a:t>
            </a:r>
            <a:r>
              <a:rPr lang="en-US" altLang="zh-TW" dirty="0"/>
              <a:t>BGR</a:t>
            </a:r>
          </a:p>
          <a:p>
            <a:pPr lvl="1"/>
            <a:r>
              <a:rPr lang="en-US" altLang="zh-TW" dirty="0" smtClean="0"/>
              <a:t>thickness: </a:t>
            </a:r>
            <a:r>
              <a:rPr lang="zh-TW" altLang="en-US" dirty="0"/>
              <a:t>線條粗細，預設 </a:t>
            </a:r>
            <a:r>
              <a:rPr lang="en-US" altLang="zh-TW" dirty="0"/>
              <a:t>1</a:t>
            </a:r>
            <a:r>
              <a:rPr lang="zh-TW" altLang="en-US" dirty="0"/>
              <a:t>，設定 </a:t>
            </a:r>
            <a:r>
              <a:rPr lang="en-US" altLang="zh-TW" dirty="0"/>
              <a:t>-1 </a:t>
            </a:r>
            <a:r>
              <a:rPr lang="zh-TW" altLang="en-US" dirty="0"/>
              <a:t>表示</a:t>
            </a:r>
            <a:r>
              <a:rPr lang="zh-TW" altLang="en-US" dirty="0" smtClean="0"/>
              <a:t>填滿</a:t>
            </a:r>
            <a:endParaRPr lang="en-US" altLang="zh-TW" dirty="0" smtClean="0"/>
          </a:p>
          <a:p>
            <a:r>
              <a:rPr lang="en-US" altLang="zh-TW" dirty="0"/>
              <a:t>Example</a:t>
            </a:r>
          </a:p>
          <a:p>
            <a:pPr lvl="1"/>
            <a:r>
              <a:rPr lang="en-US" altLang="zh-TW" dirty="0"/>
              <a:t>cv2.rectangle(</a:t>
            </a:r>
            <a:r>
              <a:rPr lang="en-US" altLang="zh-TW" dirty="0" err="1"/>
              <a:t>img</a:t>
            </a:r>
            <a:r>
              <a:rPr lang="en-US" altLang="zh-TW" dirty="0"/>
              <a:t>,(50,50),(250,250),(0,0,255),5)</a:t>
            </a:r>
            <a:endParaRPr lang="zh-TW" altLang="en-US" dirty="0"/>
          </a:p>
        </p:txBody>
      </p:sp>
    </p:spTree>
    <p:extLst>
      <p:ext uri="{BB962C8B-B14F-4D97-AF65-F5344CB8AC3E}">
        <p14:creationId xmlns:p14="http://schemas.microsoft.com/office/powerpoint/2010/main" val="418150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繪製圖形</a:t>
            </a:r>
          </a:p>
        </p:txBody>
      </p:sp>
      <p:sp>
        <p:nvSpPr>
          <p:cNvPr id="3" name="內容版面配置區 2"/>
          <p:cNvSpPr>
            <a:spLocks noGrp="1"/>
          </p:cNvSpPr>
          <p:nvPr>
            <p:ph idx="1"/>
          </p:nvPr>
        </p:nvSpPr>
        <p:spPr/>
        <p:txBody>
          <a:bodyPr/>
          <a:lstStyle/>
          <a:p>
            <a:r>
              <a:rPr lang="zh-TW" altLang="en-US" dirty="0"/>
              <a:t>畫</a:t>
            </a:r>
            <a:r>
              <a:rPr lang="zh-TW" altLang="en-US" dirty="0" smtClean="0"/>
              <a:t>圓形</a:t>
            </a:r>
            <a:r>
              <a:rPr lang="en-US" altLang="zh-TW" dirty="0"/>
              <a:t>circle(</a:t>
            </a:r>
            <a:r>
              <a:rPr lang="en-US" altLang="zh-TW" dirty="0" err="1"/>
              <a:t>img</a:t>
            </a:r>
            <a:r>
              <a:rPr lang="en-US" altLang="zh-TW" dirty="0"/>
              <a:t>, center, radius, color, thickness</a:t>
            </a:r>
            <a:r>
              <a:rPr lang="en-US" altLang="zh-TW" dirty="0" smtClean="0"/>
              <a:t>)</a:t>
            </a:r>
          </a:p>
          <a:p>
            <a:pPr lvl="1"/>
            <a:r>
              <a:rPr lang="en-US" altLang="zh-TW" dirty="0" err="1" smtClean="0"/>
              <a:t>img</a:t>
            </a:r>
            <a:r>
              <a:rPr lang="en-US" altLang="zh-TW" dirty="0"/>
              <a:t>:</a:t>
            </a:r>
            <a:r>
              <a:rPr lang="zh-TW" altLang="en-US" dirty="0"/>
              <a:t>影像物件</a:t>
            </a:r>
            <a:endParaRPr lang="en-US" altLang="zh-TW" dirty="0"/>
          </a:p>
          <a:p>
            <a:pPr lvl="1"/>
            <a:r>
              <a:rPr lang="en-US" altLang="zh-TW" dirty="0" smtClean="0"/>
              <a:t>center: </a:t>
            </a:r>
            <a:r>
              <a:rPr lang="zh-TW" altLang="en-US" dirty="0"/>
              <a:t>中心點座標</a:t>
            </a:r>
            <a:endParaRPr lang="en-US" altLang="zh-TW" dirty="0"/>
          </a:p>
          <a:p>
            <a:pPr lvl="1"/>
            <a:r>
              <a:rPr lang="en-US" altLang="zh-TW" dirty="0" smtClean="0"/>
              <a:t>radius: </a:t>
            </a:r>
            <a:r>
              <a:rPr lang="zh-TW" altLang="en-US" dirty="0" smtClean="0"/>
              <a:t>半徑</a:t>
            </a:r>
            <a:endParaRPr lang="en-US" altLang="zh-TW" dirty="0" smtClean="0"/>
          </a:p>
          <a:p>
            <a:pPr lvl="1"/>
            <a:r>
              <a:rPr lang="en-US" altLang="zh-TW" dirty="0" smtClean="0"/>
              <a:t>color</a:t>
            </a:r>
            <a:r>
              <a:rPr lang="en-US" altLang="zh-TW" dirty="0"/>
              <a:t>: </a:t>
            </a:r>
            <a:r>
              <a:rPr lang="zh-TW" altLang="en-US" dirty="0"/>
              <a:t>線條顏色，使用 </a:t>
            </a:r>
            <a:r>
              <a:rPr lang="en-US" altLang="zh-TW" dirty="0"/>
              <a:t>BGR</a:t>
            </a:r>
          </a:p>
          <a:p>
            <a:pPr lvl="1"/>
            <a:r>
              <a:rPr lang="en-US" altLang="zh-TW" dirty="0" smtClean="0"/>
              <a:t>thickness</a:t>
            </a:r>
            <a:r>
              <a:rPr lang="en-US" altLang="zh-TW" dirty="0"/>
              <a:t>: </a:t>
            </a:r>
            <a:r>
              <a:rPr lang="zh-TW" altLang="en-US" dirty="0"/>
              <a:t>線條粗細，預設 </a:t>
            </a:r>
            <a:r>
              <a:rPr lang="en-US" altLang="zh-TW" dirty="0"/>
              <a:t>1</a:t>
            </a:r>
            <a:r>
              <a:rPr lang="zh-TW" altLang="en-US" dirty="0"/>
              <a:t>，設定 </a:t>
            </a:r>
            <a:r>
              <a:rPr lang="en-US" altLang="zh-TW" dirty="0"/>
              <a:t>-1 </a:t>
            </a:r>
            <a:r>
              <a:rPr lang="zh-TW" altLang="en-US" dirty="0"/>
              <a:t>表示</a:t>
            </a:r>
            <a:r>
              <a:rPr lang="zh-TW" altLang="en-US" dirty="0" smtClean="0"/>
              <a:t>填滿</a:t>
            </a:r>
            <a:endParaRPr lang="en-US" altLang="zh-TW" dirty="0" smtClean="0"/>
          </a:p>
          <a:p>
            <a:r>
              <a:rPr lang="en-US" altLang="zh-TW" dirty="0" smtClean="0"/>
              <a:t>Example</a:t>
            </a:r>
          </a:p>
          <a:p>
            <a:pPr lvl="1"/>
            <a:r>
              <a:rPr lang="fr-FR" altLang="zh-TW" dirty="0"/>
              <a:t>cv2.circle(img,(150,150),100,(0,0,255),5)</a:t>
            </a:r>
            <a:endParaRPr lang="zh-TW" altLang="en-US" dirty="0"/>
          </a:p>
        </p:txBody>
      </p:sp>
    </p:spTree>
    <p:extLst>
      <p:ext uri="{BB962C8B-B14F-4D97-AF65-F5344CB8AC3E}">
        <p14:creationId xmlns:p14="http://schemas.microsoft.com/office/powerpoint/2010/main" val="154860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繪製圖形</a:t>
            </a:r>
          </a:p>
        </p:txBody>
      </p:sp>
      <p:sp>
        <p:nvSpPr>
          <p:cNvPr id="3" name="內容版面配置區 2"/>
          <p:cNvSpPr>
            <a:spLocks noGrp="1"/>
          </p:cNvSpPr>
          <p:nvPr>
            <p:ph idx="1"/>
          </p:nvPr>
        </p:nvSpPr>
        <p:spPr/>
        <p:txBody>
          <a:bodyPr>
            <a:normAutofit fontScale="92500" lnSpcReduction="10000"/>
          </a:bodyPr>
          <a:lstStyle/>
          <a:p>
            <a:r>
              <a:rPr lang="zh-TW" altLang="en-US" dirty="0" smtClean="0"/>
              <a:t>畫橢圓形</a:t>
            </a:r>
            <a:r>
              <a:rPr lang="en-US" altLang="zh-TW" dirty="0"/>
              <a:t>ellipse(</a:t>
            </a:r>
            <a:r>
              <a:rPr lang="en-US" altLang="zh-TW" dirty="0" err="1"/>
              <a:t>img</a:t>
            </a:r>
            <a:r>
              <a:rPr lang="en-US" altLang="zh-TW" dirty="0"/>
              <a:t>, center, axes, angle, </a:t>
            </a:r>
            <a:r>
              <a:rPr lang="en-US" altLang="zh-TW" dirty="0" err="1"/>
              <a:t>startAngle</a:t>
            </a:r>
            <a:r>
              <a:rPr lang="en-US" altLang="zh-TW" dirty="0"/>
              <a:t>, </a:t>
            </a:r>
            <a:r>
              <a:rPr lang="en-US" altLang="zh-TW" dirty="0" err="1"/>
              <a:t>endAngle</a:t>
            </a:r>
            <a:r>
              <a:rPr lang="en-US" altLang="zh-TW" dirty="0"/>
              <a:t>, color, thickness</a:t>
            </a:r>
            <a:r>
              <a:rPr lang="en-US" altLang="zh-TW" dirty="0" smtClean="0"/>
              <a:t>)</a:t>
            </a:r>
          </a:p>
          <a:p>
            <a:pPr lvl="1"/>
            <a:r>
              <a:rPr lang="en-US" altLang="zh-TW" dirty="0" err="1" smtClean="0"/>
              <a:t>img</a:t>
            </a:r>
            <a:r>
              <a:rPr lang="en-US" altLang="zh-TW" dirty="0"/>
              <a:t>:</a:t>
            </a:r>
            <a:r>
              <a:rPr lang="zh-TW" altLang="en-US" dirty="0"/>
              <a:t>影像物件</a:t>
            </a:r>
            <a:endParaRPr lang="en-US" altLang="zh-TW" dirty="0"/>
          </a:p>
          <a:p>
            <a:pPr lvl="1"/>
            <a:r>
              <a:rPr lang="en-US" altLang="zh-TW" dirty="0" smtClean="0"/>
              <a:t>center</a:t>
            </a:r>
            <a:r>
              <a:rPr lang="en-US" altLang="zh-TW" dirty="0"/>
              <a:t>: </a:t>
            </a:r>
            <a:r>
              <a:rPr lang="zh-TW" altLang="en-US" dirty="0"/>
              <a:t>中心點座標</a:t>
            </a:r>
            <a:endParaRPr lang="en-US" altLang="zh-TW" dirty="0"/>
          </a:p>
          <a:p>
            <a:pPr lvl="1"/>
            <a:r>
              <a:rPr lang="en-US" altLang="zh-TW" dirty="0" smtClean="0"/>
              <a:t>axes: </a:t>
            </a:r>
            <a:r>
              <a:rPr lang="zh-TW" altLang="en-US" dirty="0"/>
              <a:t>長軸與短</a:t>
            </a:r>
            <a:r>
              <a:rPr lang="zh-TW" altLang="en-US" dirty="0" smtClean="0"/>
              <a:t>軸</a:t>
            </a:r>
            <a:endParaRPr lang="en-US" altLang="zh-TW" dirty="0" smtClean="0"/>
          </a:p>
          <a:p>
            <a:pPr lvl="1"/>
            <a:r>
              <a:rPr lang="en-US" altLang="zh-TW" dirty="0" smtClean="0"/>
              <a:t>angle: </a:t>
            </a:r>
            <a:r>
              <a:rPr lang="zh-TW" altLang="en-US" dirty="0"/>
              <a:t>轉向角度，正值逆時針，負值順</a:t>
            </a:r>
            <a:r>
              <a:rPr lang="zh-TW" altLang="en-US" dirty="0" smtClean="0"/>
              <a:t>時針</a:t>
            </a:r>
            <a:endParaRPr lang="en-US" altLang="zh-TW" dirty="0" smtClean="0"/>
          </a:p>
          <a:p>
            <a:pPr lvl="1"/>
            <a:r>
              <a:rPr lang="en-US" altLang="zh-TW" dirty="0" err="1" smtClean="0"/>
              <a:t>startAngle</a:t>
            </a:r>
            <a:r>
              <a:rPr lang="en-US" altLang="zh-TW" dirty="0" smtClean="0"/>
              <a:t>: </a:t>
            </a:r>
            <a:r>
              <a:rPr lang="zh-TW" altLang="en-US" dirty="0"/>
              <a:t>起始</a:t>
            </a:r>
            <a:r>
              <a:rPr lang="zh-TW" altLang="en-US" dirty="0" smtClean="0"/>
              <a:t>角度</a:t>
            </a:r>
            <a:r>
              <a:rPr lang="zh-TW" altLang="en-US" dirty="0"/>
              <a:t>，範圍 </a:t>
            </a:r>
            <a:r>
              <a:rPr lang="en-US" altLang="zh-TW" dirty="0"/>
              <a:t>0</a:t>
            </a:r>
            <a:r>
              <a:rPr lang="zh-TW" altLang="en-US" dirty="0"/>
              <a:t>～</a:t>
            </a:r>
            <a:r>
              <a:rPr lang="en-US" altLang="zh-TW" dirty="0"/>
              <a:t>360</a:t>
            </a:r>
            <a:endParaRPr lang="en-US" altLang="zh-TW" dirty="0" smtClean="0"/>
          </a:p>
          <a:p>
            <a:pPr lvl="1"/>
            <a:r>
              <a:rPr lang="en-US" altLang="zh-TW" dirty="0" err="1" smtClean="0"/>
              <a:t>endAngle</a:t>
            </a:r>
            <a:r>
              <a:rPr lang="en-US" altLang="zh-TW" dirty="0" smtClean="0"/>
              <a:t>: </a:t>
            </a:r>
            <a:r>
              <a:rPr lang="zh-TW" altLang="en-US" dirty="0"/>
              <a:t>結束角度，範圍 </a:t>
            </a:r>
            <a:r>
              <a:rPr lang="en-US" altLang="zh-TW" dirty="0"/>
              <a:t>0</a:t>
            </a:r>
            <a:r>
              <a:rPr lang="zh-TW" altLang="en-US" dirty="0"/>
              <a:t>～</a:t>
            </a:r>
            <a:r>
              <a:rPr lang="en-US" altLang="zh-TW" dirty="0"/>
              <a:t>360</a:t>
            </a:r>
            <a:endParaRPr lang="en-US" altLang="zh-TW" dirty="0"/>
          </a:p>
          <a:p>
            <a:pPr lvl="1"/>
            <a:r>
              <a:rPr lang="en-US" altLang="zh-TW" dirty="0" smtClean="0"/>
              <a:t>color</a:t>
            </a:r>
            <a:r>
              <a:rPr lang="en-US" altLang="zh-TW" dirty="0"/>
              <a:t>: </a:t>
            </a:r>
            <a:r>
              <a:rPr lang="zh-TW" altLang="en-US" dirty="0"/>
              <a:t>線條顏色，使用 </a:t>
            </a:r>
            <a:r>
              <a:rPr lang="en-US" altLang="zh-TW" dirty="0"/>
              <a:t>BGR</a:t>
            </a:r>
          </a:p>
          <a:p>
            <a:pPr lvl="1"/>
            <a:r>
              <a:rPr lang="en-US" altLang="zh-TW" dirty="0" smtClean="0"/>
              <a:t>thickness</a:t>
            </a:r>
            <a:r>
              <a:rPr lang="en-US" altLang="zh-TW" dirty="0"/>
              <a:t>: </a:t>
            </a:r>
            <a:r>
              <a:rPr lang="zh-TW" altLang="en-US" dirty="0"/>
              <a:t>線條粗細，預設 </a:t>
            </a:r>
            <a:r>
              <a:rPr lang="en-US" altLang="zh-TW" dirty="0"/>
              <a:t>1</a:t>
            </a:r>
            <a:r>
              <a:rPr lang="zh-TW" altLang="en-US" dirty="0"/>
              <a:t>，設定 </a:t>
            </a:r>
            <a:r>
              <a:rPr lang="en-US" altLang="zh-TW" dirty="0"/>
              <a:t>-1 </a:t>
            </a:r>
            <a:r>
              <a:rPr lang="zh-TW" altLang="en-US" dirty="0"/>
              <a:t>表示填滿</a:t>
            </a:r>
            <a:endParaRPr lang="en-US" altLang="zh-TW" dirty="0"/>
          </a:p>
          <a:p>
            <a:r>
              <a:rPr lang="en-US" altLang="zh-TW" dirty="0" smtClean="0"/>
              <a:t>Example</a:t>
            </a:r>
          </a:p>
          <a:p>
            <a:pPr lvl="1"/>
            <a:r>
              <a:rPr lang="en-US" altLang="zh-TW" dirty="0"/>
              <a:t>cv2.ellipse(</a:t>
            </a:r>
            <a:r>
              <a:rPr lang="en-US" altLang="zh-TW" dirty="0" err="1"/>
              <a:t>img</a:t>
            </a:r>
            <a:r>
              <a:rPr lang="en-US" altLang="zh-TW" dirty="0"/>
              <a:t>,(150,150),(100,50),45,0,360,(0,0,255),5)</a:t>
            </a:r>
            <a:endParaRPr lang="zh-TW" altLang="en-US" dirty="0"/>
          </a:p>
        </p:txBody>
      </p:sp>
    </p:spTree>
    <p:extLst>
      <p:ext uri="{BB962C8B-B14F-4D97-AF65-F5344CB8AC3E}">
        <p14:creationId xmlns:p14="http://schemas.microsoft.com/office/powerpoint/2010/main" val="359698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繪製圖形</a:t>
            </a:r>
          </a:p>
        </p:txBody>
      </p:sp>
      <p:sp>
        <p:nvSpPr>
          <p:cNvPr id="3" name="內容版面配置區 2"/>
          <p:cNvSpPr>
            <a:spLocks noGrp="1"/>
          </p:cNvSpPr>
          <p:nvPr>
            <p:ph idx="1"/>
          </p:nvPr>
        </p:nvSpPr>
        <p:spPr/>
        <p:txBody>
          <a:bodyPr/>
          <a:lstStyle/>
          <a:p>
            <a:r>
              <a:rPr lang="zh-TW" altLang="en-US" dirty="0"/>
              <a:t>畫</a:t>
            </a:r>
            <a:r>
              <a:rPr lang="zh-TW" altLang="en-US" dirty="0" smtClean="0"/>
              <a:t>多邊形</a:t>
            </a:r>
            <a:r>
              <a:rPr lang="en-US" altLang="zh-TW" dirty="0"/>
              <a:t>polylines(</a:t>
            </a:r>
            <a:r>
              <a:rPr lang="en-US" altLang="zh-TW" dirty="0" err="1"/>
              <a:t>img</a:t>
            </a:r>
            <a:r>
              <a:rPr lang="en-US" altLang="zh-TW" dirty="0"/>
              <a:t>, pts, </a:t>
            </a:r>
            <a:r>
              <a:rPr lang="en-US" altLang="zh-TW" dirty="0" err="1"/>
              <a:t>isClosed</a:t>
            </a:r>
            <a:r>
              <a:rPr lang="en-US" altLang="zh-TW" dirty="0"/>
              <a:t>, color, thickness</a:t>
            </a:r>
            <a:r>
              <a:rPr lang="en-US" altLang="zh-TW" dirty="0" smtClean="0"/>
              <a:t>)</a:t>
            </a:r>
          </a:p>
          <a:p>
            <a:pPr lvl="1"/>
            <a:r>
              <a:rPr lang="en-US" altLang="zh-TW" dirty="0" err="1" smtClean="0"/>
              <a:t>img</a:t>
            </a:r>
            <a:r>
              <a:rPr lang="en-US" altLang="zh-TW" dirty="0" smtClean="0"/>
              <a:t>:</a:t>
            </a:r>
            <a:r>
              <a:rPr lang="zh-TW" altLang="en-US" dirty="0"/>
              <a:t>影像物件 </a:t>
            </a:r>
            <a:endParaRPr lang="en-US" altLang="zh-TW" dirty="0" smtClean="0"/>
          </a:p>
          <a:p>
            <a:pPr lvl="1"/>
            <a:r>
              <a:rPr lang="en-US" altLang="zh-TW" dirty="0" smtClean="0"/>
              <a:t>pts: </a:t>
            </a:r>
            <a:r>
              <a:rPr lang="zh-TW" altLang="en-US" dirty="0"/>
              <a:t>座標陣列 </a:t>
            </a:r>
            <a:r>
              <a:rPr lang="en-US" altLang="zh-TW" dirty="0"/>
              <a:t>( </a:t>
            </a:r>
            <a:r>
              <a:rPr lang="zh-TW" altLang="en-US" dirty="0"/>
              <a:t>使用 </a:t>
            </a:r>
            <a:r>
              <a:rPr lang="en-US" altLang="zh-TW" dirty="0" err="1"/>
              <a:t>numpy</a:t>
            </a:r>
            <a:r>
              <a:rPr lang="en-US" altLang="zh-TW" dirty="0"/>
              <a:t> </a:t>
            </a:r>
            <a:r>
              <a:rPr lang="zh-TW" altLang="en-US" dirty="0"/>
              <a:t>陣列 </a:t>
            </a:r>
            <a:r>
              <a:rPr lang="en-US" altLang="zh-TW" dirty="0" smtClean="0"/>
              <a:t>)</a:t>
            </a:r>
            <a:endParaRPr lang="en-US" altLang="zh-TW" dirty="0"/>
          </a:p>
          <a:p>
            <a:pPr lvl="1"/>
            <a:r>
              <a:rPr lang="en-US" altLang="zh-TW" dirty="0" err="1" smtClean="0"/>
              <a:t>isClosed</a:t>
            </a:r>
            <a:r>
              <a:rPr lang="en-US" altLang="zh-TW" dirty="0" smtClean="0"/>
              <a:t>: </a:t>
            </a:r>
            <a:r>
              <a:rPr lang="zh-TW" altLang="en-US" dirty="0"/>
              <a:t>多邊形是否閉合，</a:t>
            </a:r>
            <a:r>
              <a:rPr lang="en-US" altLang="zh-TW" dirty="0"/>
              <a:t>True </a:t>
            </a:r>
            <a:r>
              <a:rPr lang="zh-TW" altLang="en-US" dirty="0"/>
              <a:t>閉合，</a:t>
            </a:r>
            <a:r>
              <a:rPr lang="en-US" altLang="zh-TW" dirty="0"/>
              <a:t>False </a:t>
            </a:r>
            <a:r>
              <a:rPr lang="zh-TW" altLang="en-US" dirty="0"/>
              <a:t>不閉合</a:t>
            </a:r>
          </a:p>
          <a:p>
            <a:pPr lvl="1"/>
            <a:r>
              <a:rPr lang="en-US" altLang="zh-TW" dirty="0" smtClean="0"/>
              <a:t>color: </a:t>
            </a:r>
            <a:r>
              <a:rPr lang="zh-TW" altLang="en-US" dirty="0"/>
              <a:t>線條顏色，使用 </a:t>
            </a:r>
            <a:r>
              <a:rPr lang="en-US" altLang="zh-TW" dirty="0"/>
              <a:t>BGR</a:t>
            </a:r>
          </a:p>
          <a:p>
            <a:pPr lvl="1"/>
            <a:r>
              <a:rPr lang="en-US" altLang="zh-TW" dirty="0" smtClean="0"/>
              <a:t>thickness: </a:t>
            </a:r>
            <a:r>
              <a:rPr lang="zh-TW" altLang="en-US" dirty="0"/>
              <a:t>線條粗細，預設 </a:t>
            </a:r>
            <a:r>
              <a:rPr lang="en-US" altLang="zh-TW" dirty="0" smtClean="0"/>
              <a:t>1</a:t>
            </a:r>
          </a:p>
          <a:p>
            <a:r>
              <a:rPr lang="en-US" altLang="zh-TW" dirty="0"/>
              <a:t>Example</a:t>
            </a:r>
          </a:p>
          <a:p>
            <a:pPr lvl="1"/>
            <a:r>
              <a:rPr lang="en-US" altLang="zh-TW" dirty="0"/>
              <a:t>pts = </a:t>
            </a:r>
            <a:r>
              <a:rPr lang="en-US" altLang="zh-TW" dirty="0" err="1"/>
              <a:t>np.array</a:t>
            </a:r>
            <a:r>
              <a:rPr lang="en-US" altLang="zh-TW" dirty="0"/>
              <a:t>([[150,50],[250,100],[150,250],[50,100]]) </a:t>
            </a:r>
            <a:endParaRPr lang="en-US" altLang="zh-TW" dirty="0" smtClean="0"/>
          </a:p>
          <a:p>
            <a:pPr lvl="1"/>
            <a:r>
              <a:rPr lang="en-US" altLang="zh-TW" dirty="0"/>
              <a:t>cv2.polylines(</a:t>
            </a:r>
            <a:r>
              <a:rPr lang="en-US" altLang="zh-TW" dirty="0" err="1"/>
              <a:t>img</a:t>
            </a:r>
            <a:r>
              <a:rPr lang="en-US" altLang="zh-TW" dirty="0"/>
              <a:t>,[pts],True,(0,0,255),5) </a:t>
            </a:r>
            <a:endParaRPr lang="zh-TW" altLang="en-US" dirty="0"/>
          </a:p>
        </p:txBody>
      </p:sp>
    </p:spTree>
    <p:extLst>
      <p:ext uri="{BB962C8B-B14F-4D97-AF65-F5344CB8AC3E}">
        <p14:creationId xmlns:p14="http://schemas.microsoft.com/office/powerpoint/2010/main" val="3089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smtClean="0"/>
              <a:t>影像</a:t>
            </a:r>
            <a:r>
              <a:rPr lang="zh-TW" altLang="en-US" sz="4400" dirty="0"/>
              <a:t>加入文字</a:t>
            </a:r>
          </a:p>
        </p:txBody>
      </p:sp>
      <p:sp>
        <p:nvSpPr>
          <p:cNvPr id="3" name="內容版面配置區 2"/>
          <p:cNvSpPr>
            <a:spLocks noGrp="1"/>
          </p:cNvSpPr>
          <p:nvPr>
            <p:ph idx="1"/>
          </p:nvPr>
        </p:nvSpPr>
        <p:spPr/>
        <p:txBody>
          <a:bodyPr>
            <a:normAutofit/>
          </a:bodyPr>
          <a:lstStyle/>
          <a:p>
            <a:r>
              <a:rPr lang="en-US" altLang="zh-TW" dirty="0" err="1"/>
              <a:t>putText</a:t>
            </a:r>
            <a:r>
              <a:rPr lang="en-US" altLang="zh-TW" dirty="0"/>
              <a:t>(</a:t>
            </a:r>
            <a:r>
              <a:rPr lang="en-US" altLang="zh-TW" dirty="0" err="1"/>
              <a:t>img</a:t>
            </a:r>
            <a:r>
              <a:rPr lang="en-US" altLang="zh-TW" dirty="0"/>
              <a:t>, text, org, </a:t>
            </a:r>
            <a:r>
              <a:rPr lang="en-US" altLang="zh-TW" dirty="0" err="1"/>
              <a:t>fontFace</a:t>
            </a:r>
            <a:r>
              <a:rPr lang="en-US" altLang="zh-TW" dirty="0"/>
              <a:t>, </a:t>
            </a:r>
            <a:r>
              <a:rPr lang="en-US" altLang="zh-TW" dirty="0" err="1"/>
              <a:t>fontScale</a:t>
            </a:r>
            <a:r>
              <a:rPr lang="en-US" altLang="zh-TW" dirty="0"/>
              <a:t>, color, thickness, </a:t>
            </a:r>
            <a:r>
              <a:rPr lang="en-US" altLang="zh-TW" dirty="0" err="1"/>
              <a:t>lineType</a:t>
            </a:r>
            <a:r>
              <a:rPr lang="en-US" altLang="zh-TW" dirty="0" smtClean="0"/>
              <a:t>)</a:t>
            </a:r>
          </a:p>
          <a:p>
            <a:pPr lvl="1"/>
            <a:r>
              <a:rPr lang="en-US" altLang="zh-TW" dirty="0" err="1" smtClean="0"/>
              <a:t>img</a:t>
            </a:r>
            <a:r>
              <a:rPr lang="zh-TW" altLang="en-US" dirty="0"/>
              <a:t>影像物件 </a:t>
            </a:r>
            <a:endParaRPr lang="en-US" altLang="zh-TW" dirty="0" smtClean="0"/>
          </a:p>
          <a:p>
            <a:pPr lvl="1"/>
            <a:r>
              <a:rPr lang="en-US" altLang="zh-TW" dirty="0" smtClean="0"/>
              <a:t>text </a:t>
            </a:r>
            <a:r>
              <a:rPr lang="zh-TW" altLang="en-US" dirty="0"/>
              <a:t>文字內容</a:t>
            </a:r>
          </a:p>
          <a:p>
            <a:pPr lvl="1"/>
            <a:r>
              <a:rPr lang="en-US" altLang="zh-TW" dirty="0" smtClean="0"/>
              <a:t>org </a:t>
            </a:r>
            <a:r>
              <a:rPr lang="zh-TW" altLang="en-US" dirty="0"/>
              <a:t>文字座標 </a:t>
            </a:r>
            <a:r>
              <a:rPr lang="en-US" altLang="zh-TW" dirty="0"/>
              <a:t>( </a:t>
            </a:r>
            <a:r>
              <a:rPr lang="zh-TW" altLang="en-US" dirty="0"/>
              <a:t>垂直方向是文字底部到影像頂端的距離 </a:t>
            </a:r>
            <a:r>
              <a:rPr lang="en-US" altLang="zh-TW" dirty="0"/>
              <a:t>)</a:t>
            </a:r>
          </a:p>
          <a:p>
            <a:pPr lvl="1"/>
            <a:r>
              <a:rPr lang="en-US" altLang="zh-TW" dirty="0" err="1" smtClean="0"/>
              <a:t>fontFace</a:t>
            </a:r>
            <a:r>
              <a:rPr lang="en-US" altLang="zh-TW" dirty="0" smtClean="0"/>
              <a:t> </a:t>
            </a:r>
            <a:r>
              <a:rPr lang="zh-TW" altLang="en-US" dirty="0"/>
              <a:t>文字字型</a:t>
            </a:r>
          </a:p>
          <a:p>
            <a:pPr lvl="1"/>
            <a:r>
              <a:rPr lang="en-US" altLang="zh-TW" dirty="0" err="1" smtClean="0"/>
              <a:t>fontScale</a:t>
            </a:r>
            <a:r>
              <a:rPr lang="en-US" altLang="zh-TW" dirty="0" smtClean="0"/>
              <a:t> </a:t>
            </a:r>
            <a:r>
              <a:rPr lang="zh-TW" altLang="en-US" dirty="0"/>
              <a:t>文字尺寸</a:t>
            </a:r>
          </a:p>
          <a:p>
            <a:pPr lvl="1"/>
            <a:r>
              <a:rPr lang="en-US" altLang="zh-TW" dirty="0" smtClean="0"/>
              <a:t>color </a:t>
            </a:r>
            <a:r>
              <a:rPr lang="zh-TW" altLang="en-US" dirty="0"/>
              <a:t>線條顏色，使用 </a:t>
            </a:r>
            <a:r>
              <a:rPr lang="en-US" altLang="zh-TW" dirty="0"/>
              <a:t>BGR</a:t>
            </a:r>
          </a:p>
          <a:p>
            <a:pPr lvl="1"/>
            <a:r>
              <a:rPr lang="en-US" altLang="zh-TW" dirty="0" smtClean="0"/>
              <a:t>thickness </a:t>
            </a:r>
            <a:r>
              <a:rPr lang="zh-TW" altLang="en-US" dirty="0"/>
              <a:t>文字外框線條粗細，預設 </a:t>
            </a:r>
            <a:r>
              <a:rPr lang="en-US" altLang="zh-TW" dirty="0"/>
              <a:t>1</a:t>
            </a:r>
          </a:p>
          <a:p>
            <a:pPr lvl="1"/>
            <a:r>
              <a:rPr lang="en-US" altLang="zh-TW" dirty="0" err="1" smtClean="0"/>
              <a:t>lineType</a:t>
            </a:r>
            <a:r>
              <a:rPr lang="en-US" altLang="zh-TW" dirty="0" smtClean="0"/>
              <a:t> </a:t>
            </a:r>
            <a:r>
              <a:rPr lang="zh-TW" altLang="en-US" dirty="0"/>
              <a:t>外框線條樣式，預設 </a:t>
            </a:r>
            <a:r>
              <a:rPr lang="en-US" altLang="zh-TW" dirty="0"/>
              <a:t>cv2.LINE_8</a:t>
            </a:r>
            <a:r>
              <a:rPr lang="zh-TW" altLang="en-US" dirty="0"/>
              <a:t>，設定 </a:t>
            </a:r>
            <a:r>
              <a:rPr lang="en-US" altLang="zh-TW" dirty="0"/>
              <a:t>cv2.LINE_AA </a:t>
            </a:r>
            <a:r>
              <a:rPr lang="zh-TW" altLang="en-US" dirty="0"/>
              <a:t>可以反</a:t>
            </a:r>
            <a:r>
              <a:rPr lang="zh-TW" altLang="en-US" dirty="0" smtClean="0"/>
              <a:t>鋸齒</a:t>
            </a:r>
            <a:endParaRPr lang="en-US" altLang="zh-TW" dirty="0" smtClean="0"/>
          </a:p>
        </p:txBody>
      </p:sp>
    </p:spTree>
    <p:extLst>
      <p:ext uri="{BB962C8B-B14F-4D97-AF65-F5344CB8AC3E}">
        <p14:creationId xmlns:p14="http://schemas.microsoft.com/office/powerpoint/2010/main" val="147589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OpenCV</a:t>
            </a:r>
            <a:r>
              <a:rPr lang="zh-TW" altLang="en-US" sz="4400" dirty="0"/>
              <a:t>影像加入文字</a:t>
            </a:r>
          </a:p>
        </p:txBody>
      </p:sp>
      <p:sp>
        <p:nvSpPr>
          <p:cNvPr id="3" name="內容版面配置區 2"/>
          <p:cNvSpPr>
            <a:spLocks noGrp="1"/>
          </p:cNvSpPr>
          <p:nvPr>
            <p:ph idx="1"/>
          </p:nvPr>
        </p:nvSpPr>
        <p:spPr/>
        <p:txBody>
          <a:bodyPr/>
          <a:lstStyle/>
          <a:p>
            <a:r>
              <a:rPr lang="en-US" altLang="zh-TW" dirty="0"/>
              <a:t>Example</a:t>
            </a:r>
          </a:p>
          <a:p>
            <a:pPr lvl="1"/>
            <a:r>
              <a:rPr lang="en-US" altLang="zh-TW" dirty="0"/>
              <a:t>text = 'Hello' </a:t>
            </a:r>
            <a:endParaRPr lang="en-US" altLang="zh-TW" dirty="0" smtClean="0"/>
          </a:p>
          <a:p>
            <a:pPr lvl="1"/>
            <a:r>
              <a:rPr lang="en-US" altLang="zh-TW" dirty="0" smtClean="0"/>
              <a:t>org </a:t>
            </a:r>
            <a:r>
              <a:rPr lang="en-US" altLang="zh-TW" dirty="0"/>
              <a:t>= (20,90) </a:t>
            </a:r>
            <a:endParaRPr lang="en-US" altLang="zh-TW" dirty="0" smtClean="0"/>
          </a:p>
          <a:p>
            <a:pPr lvl="1"/>
            <a:r>
              <a:rPr lang="en-US" altLang="zh-TW" dirty="0" err="1" smtClean="0"/>
              <a:t>fontFace</a:t>
            </a:r>
            <a:r>
              <a:rPr lang="en-US" altLang="zh-TW" dirty="0" smtClean="0"/>
              <a:t> </a:t>
            </a:r>
            <a:r>
              <a:rPr lang="en-US" altLang="zh-TW" dirty="0"/>
              <a:t>= cv2.FONT_HERSHEY_SIMPLEX </a:t>
            </a:r>
            <a:endParaRPr lang="en-US" altLang="zh-TW" dirty="0" smtClean="0"/>
          </a:p>
          <a:p>
            <a:pPr lvl="1"/>
            <a:r>
              <a:rPr lang="en-US" altLang="zh-TW" dirty="0" err="1" smtClean="0"/>
              <a:t>fontScale</a:t>
            </a:r>
            <a:r>
              <a:rPr lang="en-US" altLang="zh-TW" dirty="0" smtClean="0"/>
              <a:t> </a:t>
            </a:r>
            <a:r>
              <a:rPr lang="en-US" altLang="zh-TW" dirty="0"/>
              <a:t>= 2.5 </a:t>
            </a:r>
            <a:endParaRPr lang="en-US" altLang="zh-TW" dirty="0" smtClean="0"/>
          </a:p>
          <a:p>
            <a:pPr lvl="1"/>
            <a:r>
              <a:rPr lang="en-US" altLang="zh-TW" dirty="0" smtClean="0"/>
              <a:t>color </a:t>
            </a:r>
            <a:r>
              <a:rPr lang="en-US" altLang="zh-TW" dirty="0"/>
              <a:t>= (0,0,255) </a:t>
            </a:r>
            <a:endParaRPr lang="en-US" altLang="zh-TW" dirty="0" smtClean="0"/>
          </a:p>
          <a:p>
            <a:pPr lvl="1"/>
            <a:r>
              <a:rPr lang="en-US" altLang="zh-TW" dirty="0" smtClean="0"/>
              <a:t>thickness </a:t>
            </a:r>
            <a:r>
              <a:rPr lang="en-US" altLang="zh-TW" dirty="0"/>
              <a:t>= 5 </a:t>
            </a:r>
            <a:endParaRPr lang="en-US" altLang="zh-TW" dirty="0" smtClean="0"/>
          </a:p>
          <a:p>
            <a:pPr lvl="1"/>
            <a:r>
              <a:rPr lang="en-US" altLang="zh-TW" dirty="0" err="1" smtClean="0"/>
              <a:t>lineType</a:t>
            </a:r>
            <a:r>
              <a:rPr lang="en-US" altLang="zh-TW" dirty="0" smtClean="0"/>
              <a:t> </a:t>
            </a:r>
            <a:r>
              <a:rPr lang="en-US" altLang="zh-TW" dirty="0"/>
              <a:t>= cv2.LINE_AA</a:t>
            </a:r>
            <a:endParaRPr lang="en-US" altLang="zh-TW" dirty="0" smtClean="0"/>
          </a:p>
          <a:p>
            <a:pPr lvl="1"/>
            <a:r>
              <a:rPr lang="en-US" altLang="zh-TW" dirty="0" smtClean="0"/>
              <a:t>cv2.putText(</a:t>
            </a:r>
            <a:r>
              <a:rPr lang="en-US" altLang="zh-TW" dirty="0" err="1" smtClean="0"/>
              <a:t>img</a:t>
            </a:r>
            <a:r>
              <a:rPr lang="en-US" altLang="zh-TW" dirty="0"/>
              <a:t>, text, org, </a:t>
            </a:r>
            <a:r>
              <a:rPr lang="en-US" altLang="zh-TW" dirty="0" err="1"/>
              <a:t>fontFace</a:t>
            </a:r>
            <a:r>
              <a:rPr lang="en-US" altLang="zh-TW" dirty="0"/>
              <a:t>, </a:t>
            </a:r>
            <a:r>
              <a:rPr lang="en-US" altLang="zh-TW" dirty="0" err="1"/>
              <a:t>fontScale</a:t>
            </a:r>
            <a:r>
              <a:rPr lang="en-US" altLang="zh-TW" dirty="0"/>
              <a:t>, color, thickness, </a:t>
            </a:r>
            <a:r>
              <a:rPr lang="en-US" altLang="zh-TW" dirty="0" err="1"/>
              <a:t>lineType</a:t>
            </a:r>
            <a:r>
              <a:rPr lang="en-US" altLang="zh-TW" dirty="0"/>
              <a:t>)</a:t>
            </a:r>
            <a:endParaRPr lang="zh-TW" altLang="en-US" dirty="0"/>
          </a:p>
          <a:p>
            <a:endParaRPr lang="zh-TW" altLang="en-US" dirty="0"/>
          </a:p>
        </p:txBody>
      </p:sp>
    </p:spTree>
    <p:extLst>
      <p:ext uri="{BB962C8B-B14F-4D97-AF65-F5344CB8AC3E}">
        <p14:creationId xmlns:p14="http://schemas.microsoft.com/office/powerpoint/2010/main" val="203345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6487</TotalTime>
  <Words>1601</Words>
  <Application>Microsoft Office PowerPoint</Application>
  <PresentationFormat>寬螢幕</PresentationFormat>
  <Paragraphs>211</Paragraphs>
  <Slides>27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Euphemia</vt:lpstr>
      <vt:lpstr>Microsoft JhengHei UI</vt:lpstr>
      <vt:lpstr>Arial</vt:lpstr>
      <vt:lpstr>數學 16x9</vt:lpstr>
      <vt:lpstr>多媒體程式設計 影像資料處理</vt:lpstr>
      <vt:lpstr>OpenCV繪製圖形</vt:lpstr>
      <vt:lpstr>OpenCV繪製圖形</vt:lpstr>
      <vt:lpstr>OpenCV繪製圖形</vt:lpstr>
      <vt:lpstr>OpenCV繪製圖形</vt:lpstr>
      <vt:lpstr>OpenCV繪製圖形</vt:lpstr>
      <vt:lpstr>OpenCV繪製圖形</vt:lpstr>
      <vt:lpstr>OpenCV影像加入文字</vt:lpstr>
      <vt:lpstr>OpenCV影像加入文字</vt:lpstr>
      <vt:lpstr>OpenCV色彩轉換</vt:lpstr>
      <vt:lpstr>OpenCV剪裁影像</vt:lpstr>
      <vt:lpstr>OpenCV影像疊加</vt:lpstr>
      <vt:lpstr>OpenCV影像疊加</vt:lpstr>
      <vt:lpstr>OpenCV影像相減</vt:lpstr>
      <vt:lpstr>練習1</vt:lpstr>
      <vt:lpstr>影像增強</vt:lpstr>
      <vt:lpstr>影像直方圖 Histogram</vt:lpstr>
      <vt:lpstr>影像亮度</vt:lpstr>
      <vt:lpstr>影像亮度</vt:lpstr>
      <vt:lpstr>影像的對比度</vt:lpstr>
      <vt:lpstr>影像對比度</vt:lpstr>
      <vt:lpstr>OopenCV調整影像的對比和亮度</vt:lpstr>
      <vt:lpstr>調整影像的對比和亮度</vt:lpstr>
      <vt:lpstr>調整影像的對比和亮度</vt:lpstr>
      <vt:lpstr>調整影像的對比和亮度</vt:lpstr>
      <vt:lpstr>OpenCV加強影像</vt:lpstr>
      <vt:lpstr>練習2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91</cp:revision>
  <dcterms:created xsi:type="dcterms:W3CDTF">2023-04-25T15:38:22Z</dcterms:created>
  <dcterms:modified xsi:type="dcterms:W3CDTF">2023-04-30T03:46:14Z</dcterms:modified>
</cp:coreProperties>
</file>