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5" r:id="rId3"/>
    <p:sldId id="257" r:id="rId4"/>
    <p:sldId id="288" r:id="rId5"/>
    <p:sldId id="289" r:id="rId6"/>
    <p:sldId id="290" r:id="rId7"/>
    <p:sldId id="291" r:id="rId8"/>
    <p:sldId id="258" r:id="rId9"/>
    <p:sldId id="260" r:id="rId10"/>
    <p:sldId id="285" r:id="rId11"/>
    <p:sldId id="286" r:id="rId12"/>
    <p:sldId id="287" r:id="rId13"/>
    <p:sldId id="292" r:id="rId14"/>
    <p:sldId id="293" r:id="rId15"/>
    <p:sldId id="261" r:id="rId16"/>
    <p:sldId id="262" r:id="rId17"/>
    <p:sldId id="263" r:id="rId18"/>
    <p:sldId id="264" r:id="rId19"/>
    <p:sldId id="268" r:id="rId20"/>
    <p:sldId id="267" r:id="rId21"/>
    <p:sldId id="266" r:id="rId22"/>
    <p:sldId id="269" r:id="rId23"/>
    <p:sldId id="270" r:id="rId24"/>
    <p:sldId id="271" r:id="rId25"/>
    <p:sldId id="272" r:id="rId26"/>
    <p:sldId id="273" r:id="rId27"/>
    <p:sldId id="274" r:id="rId28"/>
    <p:sldId id="276" r:id="rId29"/>
    <p:sldId id="275" r:id="rId30"/>
    <p:sldId id="277" r:id="rId31"/>
    <p:sldId id="278" r:id="rId32"/>
    <p:sldId id="279" r:id="rId33"/>
    <p:sldId id="280" r:id="rId34"/>
    <p:sldId id="281" r:id="rId35"/>
    <p:sldId id="283" r:id="rId36"/>
    <p:sldId id="294" r:id="rId37"/>
    <p:sldId id="282"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2023/3/5</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424458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0F76539C-DFBE-4A98-840A-B1FBC917804B}" type="datetimeFigureOut">
              <a:rPr lang="zh-TW" altLang="en-US" smtClean="0"/>
              <a:t>2023/3/5</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55913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2023/3/5</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927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0F76539C-DFBE-4A98-840A-B1FBC917804B}" type="datetimeFigureOut">
              <a:rPr lang="zh-TW" altLang="en-US" smtClean="0"/>
              <a:t>2023/3/5</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6F881DB-4F80-49CB-A056-6F132EDAF833}"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418515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2023/3/5</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132134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0F76539C-DFBE-4A98-840A-B1FBC917804B}" type="datetimeFigureOut">
              <a:rPr lang="zh-TW" altLang="en-US" smtClean="0"/>
              <a:t>2023/3/5</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B6F881DB-4F80-49CB-A056-6F132EDAF833}"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302327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0F76539C-DFBE-4A98-840A-B1FBC917804B}" type="datetimeFigureOut">
              <a:rPr lang="zh-TW" altLang="en-US" smtClean="0"/>
              <a:t>2023/3/5</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43173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0F76539C-DFBE-4A98-840A-B1FBC917804B}" type="datetimeFigureOut">
              <a:rPr lang="zh-TW" altLang="en-US" smtClean="0"/>
              <a:t>2023/3/5</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51066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2023/3/5</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73047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2023/3/5</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7541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2023/3/5</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2023/3/5</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3245834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網路程式設計</a:t>
            </a:r>
            <a:r>
              <a:rPr lang="en-US" altLang="zh-TW" dirty="0" smtClean="0"/>
              <a:t/>
            </a:r>
            <a:br>
              <a:rPr lang="en-US" altLang="zh-TW" dirty="0" smtClean="0"/>
            </a:br>
            <a:r>
              <a:rPr lang="zh-TW" altLang="en-US" sz="4400" dirty="0"/>
              <a:t>簡介</a:t>
            </a:r>
            <a:endParaRPr lang="zh-TW" altLang="en-US" sz="4800" dirty="0"/>
          </a:p>
        </p:txBody>
      </p:sp>
      <p:sp>
        <p:nvSpPr>
          <p:cNvPr id="3" name="副標題 2"/>
          <p:cNvSpPr>
            <a:spLocks noGrp="1"/>
          </p:cNvSpPr>
          <p:nvPr>
            <p:ph type="subTitle" idx="1"/>
          </p:nvPr>
        </p:nvSpPr>
        <p:spPr/>
        <p:txBody>
          <a:bodyPr/>
          <a:lstStyle/>
          <a:p>
            <a:r>
              <a:rPr lang="en-US" altLang="zh-TW" dirty="0" smtClean="0"/>
              <a:t>Instructor:</a:t>
            </a:r>
            <a:r>
              <a:rPr lang="zh-TW" altLang="en-US" dirty="0" smtClean="0"/>
              <a:t> 馬豪尚</a:t>
            </a:r>
            <a:endParaRPr lang="zh-TW" altLang="en-US" dirty="0"/>
          </a:p>
        </p:txBody>
      </p:sp>
    </p:spTree>
    <p:extLst>
      <p:ext uri="{BB962C8B-B14F-4D97-AF65-F5344CB8AC3E}">
        <p14:creationId xmlns:p14="http://schemas.microsoft.com/office/powerpoint/2010/main" val="35074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使用統一資源標誌符標識</a:t>
            </a:r>
            <a:r>
              <a:rPr lang="en-US" altLang="zh-TW" sz="4400" dirty="0"/>
              <a:t>(URL</a:t>
            </a:r>
            <a:r>
              <a:rPr lang="en-US" altLang="zh-TW" sz="4400" dirty="0" smtClean="0"/>
              <a:t>)</a:t>
            </a:r>
            <a:endParaRPr lang="zh-TW" altLang="en-US" sz="4400" dirty="0"/>
          </a:p>
        </p:txBody>
      </p:sp>
      <p:sp>
        <p:nvSpPr>
          <p:cNvPr id="3" name="內容版面配置區 2"/>
          <p:cNvSpPr>
            <a:spLocks noGrp="1"/>
          </p:cNvSpPr>
          <p:nvPr>
            <p:ph idx="1"/>
          </p:nvPr>
        </p:nvSpPr>
        <p:spPr>
          <a:xfrm>
            <a:off x="1593852" y="1600200"/>
            <a:ext cx="9194221" cy="4572000"/>
          </a:xfrm>
        </p:spPr>
        <p:txBody>
          <a:bodyPr>
            <a:normAutofit/>
          </a:bodyPr>
          <a:lstStyle/>
          <a:p>
            <a:r>
              <a:rPr lang="zh-TW" altLang="en-US" sz="3200" dirty="0" smtClean="0"/>
              <a:t>網路上的所有資源都是藉由一個</a:t>
            </a:r>
            <a:r>
              <a:rPr lang="en-US" altLang="zh-TW" sz="3200" dirty="0" smtClean="0"/>
              <a:t>URL</a:t>
            </a:r>
            <a:r>
              <a:rPr lang="zh-TW" altLang="en-US" sz="3200" dirty="0" smtClean="0"/>
              <a:t>來定位並存取</a:t>
            </a:r>
            <a:endParaRPr lang="en-US" altLang="zh-TW" sz="3200" dirty="0" smtClean="0"/>
          </a:p>
          <a:p>
            <a:r>
              <a:rPr lang="zh-TW" altLang="en-US" sz="3200" dirty="0" smtClean="0"/>
              <a:t>最早的</a:t>
            </a:r>
            <a:r>
              <a:rPr lang="en-US" altLang="zh-TW" sz="3200" dirty="0" smtClean="0"/>
              <a:t>URL</a:t>
            </a:r>
            <a:r>
              <a:rPr lang="zh-TW" altLang="en-US" sz="3200" dirty="0" smtClean="0"/>
              <a:t>為一長串的</a:t>
            </a:r>
            <a:r>
              <a:rPr lang="en-US" altLang="zh-TW" sz="3200" dirty="0" smtClean="0"/>
              <a:t>IP</a:t>
            </a:r>
            <a:r>
              <a:rPr lang="zh-TW" altLang="en-US" sz="3200" dirty="0" smtClean="0"/>
              <a:t>數字組成</a:t>
            </a:r>
            <a:endParaRPr lang="en-US" altLang="zh-TW" sz="3200" dirty="0" smtClean="0"/>
          </a:p>
          <a:p>
            <a:r>
              <a:rPr lang="zh-TW" altLang="en-US" sz="3200" dirty="0"/>
              <a:t>後來演變</a:t>
            </a:r>
            <a:r>
              <a:rPr lang="zh-TW" altLang="en-US" sz="3200" dirty="0" smtClean="0"/>
              <a:t>成使用較容易識別的網域名稱以及網域名稱伺服器</a:t>
            </a:r>
            <a:r>
              <a:rPr lang="en-US" altLang="zh-TW" sz="3200" dirty="0" smtClean="0"/>
              <a:t>(DNS)</a:t>
            </a:r>
            <a:r>
              <a:rPr lang="zh-TW" altLang="en-US" sz="3200" dirty="0" smtClean="0"/>
              <a:t>來轉換</a:t>
            </a:r>
            <a:r>
              <a:rPr lang="en-US" altLang="zh-TW" sz="3200" dirty="0" smtClean="0"/>
              <a:t>IP</a:t>
            </a:r>
            <a:r>
              <a:rPr lang="zh-TW" altLang="en-US" sz="3200" dirty="0" smtClean="0"/>
              <a:t>位置並提供網域名稱</a:t>
            </a:r>
            <a:endParaRPr lang="en-US" altLang="zh-TW" sz="3200" dirty="0" smtClean="0"/>
          </a:p>
        </p:txBody>
      </p:sp>
    </p:spTree>
    <p:extLst>
      <p:ext uri="{BB962C8B-B14F-4D97-AF65-F5344CB8AC3E}">
        <p14:creationId xmlns:p14="http://schemas.microsoft.com/office/powerpoint/2010/main" val="4114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使用統一資源標誌符標識</a:t>
            </a:r>
            <a:r>
              <a:rPr lang="en-US" altLang="zh-TW" sz="4400" dirty="0"/>
              <a:t>(URL)</a:t>
            </a:r>
            <a:endParaRPr lang="zh-TW" altLang="en-US" sz="4400" dirty="0"/>
          </a:p>
        </p:txBody>
      </p:sp>
      <p:sp>
        <p:nvSpPr>
          <p:cNvPr id="3" name="內容版面配置區 2"/>
          <p:cNvSpPr>
            <a:spLocks noGrp="1"/>
          </p:cNvSpPr>
          <p:nvPr>
            <p:ph idx="1"/>
          </p:nvPr>
        </p:nvSpPr>
        <p:spPr/>
        <p:txBody>
          <a:bodyPr/>
          <a:lstStyle/>
          <a:p>
            <a:r>
              <a:rPr lang="en-US" altLang="zh-TW" sz="3200" dirty="0"/>
              <a:t>URL </a:t>
            </a:r>
            <a:r>
              <a:rPr lang="zh-TW" altLang="en-US" sz="3200" dirty="0"/>
              <a:t>由三部分組成</a:t>
            </a:r>
            <a:endParaRPr lang="en-US" altLang="zh-TW" sz="3200" dirty="0"/>
          </a:p>
          <a:p>
            <a:pPr lvl="1"/>
            <a:r>
              <a:rPr lang="zh-TW" altLang="en-US" sz="2800" dirty="0"/>
              <a:t>安全協定 </a:t>
            </a:r>
            <a:r>
              <a:rPr lang="en-US" altLang="zh-TW" sz="2800" dirty="0"/>
              <a:t>(https, ftp)</a:t>
            </a:r>
          </a:p>
          <a:p>
            <a:pPr lvl="1"/>
            <a:r>
              <a:rPr lang="zh-TW" altLang="en-US" sz="2800" dirty="0"/>
              <a:t>網域</a:t>
            </a:r>
            <a:r>
              <a:rPr lang="zh-TW" altLang="en-US" sz="2800" dirty="0" smtClean="0"/>
              <a:t>名</a:t>
            </a:r>
            <a:r>
              <a:rPr lang="zh-TW" altLang="en-US" sz="2800" dirty="0"/>
              <a:t>稱</a:t>
            </a:r>
            <a:r>
              <a:rPr lang="zh-TW" altLang="en-US" sz="2800" dirty="0" smtClean="0"/>
              <a:t> </a:t>
            </a:r>
            <a:r>
              <a:rPr lang="en-US" altLang="zh-TW" sz="2800" dirty="0"/>
              <a:t>(www.domain.com)</a:t>
            </a:r>
          </a:p>
          <a:p>
            <a:pPr lvl="1"/>
            <a:r>
              <a:rPr lang="zh-TW" altLang="en-US" sz="2800" dirty="0"/>
              <a:t>文件路徑 </a:t>
            </a:r>
            <a:r>
              <a:rPr lang="en-US" altLang="zh-TW" sz="2800" dirty="0"/>
              <a:t>(/directory/file.html)</a:t>
            </a:r>
            <a:endParaRPr lang="zh-TW" altLang="en-US" sz="2800" dirty="0"/>
          </a:p>
          <a:p>
            <a:r>
              <a:rPr lang="en-US" altLang="zh-TW" dirty="0" smtClean="0"/>
              <a:t>Example: </a:t>
            </a:r>
          </a:p>
          <a:p>
            <a:pPr lvl="1"/>
            <a:r>
              <a:rPr lang="en-US" altLang="zh-TW" dirty="0" smtClean="0"/>
              <a:t>https</a:t>
            </a:r>
            <a:r>
              <a:rPr lang="en-US" altLang="zh-TW" dirty="0"/>
              <a:t>://en.wikipedia.org/wiki/URL</a:t>
            </a:r>
            <a:endParaRPr lang="zh-TW" altLang="en-US" dirty="0"/>
          </a:p>
        </p:txBody>
      </p:sp>
      <p:sp>
        <p:nvSpPr>
          <p:cNvPr id="4" name="矩形 3"/>
          <p:cNvSpPr/>
          <p:nvPr/>
        </p:nvSpPr>
        <p:spPr>
          <a:xfrm>
            <a:off x="2272146" y="4036291"/>
            <a:ext cx="812800" cy="4341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928180" y="4555898"/>
            <a:ext cx="1500732" cy="461665"/>
          </a:xfrm>
          <a:prstGeom prst="rect">
            <a:avLst/>
          </a:prstGeom>
        </p:spPr>
        <p:txBody>
          <a:bodyPr wrap="none">
            <a:spAutoFit/>
          </a:bodyPr>
          <a:lstStyle/>
          <a:p>
            <a:r>
              <a:rPr lang="zh-TW" altLang="en-US" sz="2400" dirty="0">
                <a:solidFill>
                  <a:srgbClr val="C00000"/>
                </a:solidFill>
              </a:rPr>
              <a:t>安全協定 </a:t>
            </a:r>
          </a:p>
        </p:txBody>
      </p:sp>
      <p:sp>
        <p:nvSpPr>
          <p:cNvPr id="7" name="矩形 6"/>
          <p:cNvSpPr/>
          <p:nvPr/>
        </p:nvSpPr>
        <p:spPr>
          <a:xfrm>
            <a:off x="3362036" y="4036291"/>
            <a:ext cx="2313619" cy="434109"/>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763240" y="4555898"/>
            <a:ext cx="1500732" cy="461665"/>
          </a:xfrm>
          <a:prstGeom prst="rect">
            <a:avLst/>
          </a:prstGeom>
        </p:spPr>
        <p:txBody>
          <a:bodyPr wrap="none">
            <a:spAutoFit/>
          </a:bodyPr>
          <a:lstStyle/>
          <a:p>
            <a:r>
              <a:rPr lang="zh-TW" altLang="en-US" sz="2400" dirty="0">
                <a:solidFill>
                  <a:schemeClr val="accent4">
                    <a:lumMod val="75000"/>
                  </a:schemeClr>
                </a:solidFill>
              </a:rPr>
              <a:t>網域名稱 </a:t>
            </a:r>
          </a:p>
        </p:txBody>
      </p:sp>
      <p:sp>
        <p:nvSpPr>
          <p:cNvPr id="9" name="矩形 8"/>
          <p:cNvSpPr/>
          <p:nvPr/>
        </p:nvSpPr>
        <p:spPr>
          <a:xfrm>
            <a:off x="5675655" y="4555897"/>
            <a:ext cx="1500732" cy="461665"/>
          </a:xfrm>
          <a:prstGeom prst="rect">
            <a:avLst/>
          </a:prstGeom>
        </p:spPr>
        <p:txBody>
          <a:bodyPr wrap="none">
            <a:spAutoFit/>
          </a:bodyPr>
          <a:lstStyle/>
          <a:p>
            <a:r>
              <a:rPr lang="zh-TW" altLang="en-US" sz="2400" dirty="0">
                <a:solidFill>
                  <a:srgbClr val="00B0F0"/>
                </a:solidFill>
              </a:rPr>
              <a:t>文件路徑 </a:t>
            </a:r>
          </a:p>
        </p:txBody>
      </p:sp>
      <p:sp>
        <p:nvSpPr>
          <p:cNvPr id="10" name="矩形 9"/>
          <p:cNvSpPr/>
          <p:nvPr/>
        </p:nvSpPr>
        <p:spPr>
          <a:xfrm>
            <a:off x="5730319" y="4036291"/>
            <a:ext cx="1372446" cy="434109"/>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245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p>
        </p:txBody>
      </p:sp>
      <p:sp>
        <p:nvSpPr>
          <p:cNvPr id="3" name="內容版面配置區 2"/>
          <p:cNvSpPr>
            <a:spLocks noGrp="1"/>
          </p:cNvSpPr>
          <p:nvPr>
            <p:ph idx="1"/>
          </p:nvPr>
        </p:nvSpPr>
        <p:spPr/>
        <p:txBody>
          <a:bodyPr/>
          <a:lstStyle/>
          <a:p>
            <a:r>
              <a:rPr lang="zh-TW" altLang="en-US" dirty="0"/>
              <a:t>規範了客戶端請求與伺服器回應的標準，實際上是藉由 </a:t>
            </a:r>
            <a:r>
              <a:rPr lang="en-US" altLang="zh-TW" dirty="0"/>
              <a:t>TCP </a:t>
            </a:r>
            <a:r>
              <a:rPr lang="zh-TW" altLang="en-US" dirty="0"/>
              <a:t>作為資料的傳輸方式</a:t>
            </a:r>
            <a:r>
              <a:rPr lang="zh-TW" altLang="en-US" dirty="0" smtClean="0"/>
              <a:t>。</a:t>
            </a:r>
            <a:endParaRPr lang="en-US" altLang="zh-TW" dirty="0" smtClean="0"/>
          </a:p>
          <a:p>
            <a:r>
              <a:rPr lang="zh-TW" altLang="en-US" dirty="0"/>
              <a:t>例如使用者送出了一個請求</a:t>
            </a:r>
            <a:r>
              <a:rPr lang="zh-TW" altLang="en-US" dirty="0" smtClean="0"/>
              <a:t>，資料透過 </a:t>
            </a:r>
            <a:r>
              <a:rPr lang="en-US" altLang="zh-TW" dirty="0"/>
              <a:t>TCP </a:t>
            </a:r>
            <a:r>
              <a:rPr lang="zh-TW" altLang="en-US" dirty="0" smtClean="0"/>
              <a:t>協定傳遞</a:t>
            </a:r>
            <a:r>
              <a:rPr lang="zh-TW" altLang="en-US" dirty="0"/>
              <a:t>給伺服器，並等待伺服器回應；然而這個一來一往的傳輸過程，資料都是 </a:t>
            </a:r>
            <a:r>
              <a:rPr lang="zh-TW" altLang="en-US" dirty="0" smtClean="0"/>
              <a:t>明文</a:t>
            </a:r>
            <a:r>
              <a:rPr lang="zh-TW" altLang="en-US" dirty="0"/>
              <a:t>傳送</a:t>
            </a:r>
            <a:r>
              <a:rPr lang="zh-TW" altLang="en-US" dirty="0" smtClean="0"/>
              <a:t>。</a:t>
            </a:r>
            <a:endParaRPr lang="en-US" altLang="zh-TW" dirty="0" smtClean="0"/>
          </a:p>
          <a:p>
            <a:r>
              <a:rPr lang="en-US" altLang="zh-TW" dirty="0" smtClean="0"/>
              <a:t>HTTPS - </a:t>
            </a:r>
            <a:r>
              <a:rPr lang="zh-TW" altLang="en-US" dirty="0" smtClean="0"/>
              <a:t>加密過後的</a:t>
            </a:r>
            <a:r>
              <a:rPr lang="en-US" altLang="zh-TW" dirty="0" smtClean="0"/>
              <a:t>HTTP</a:t>
            </a:r>
          </a:p>
          <a:p>
            <a:endParaRPr lang="zh-TW" altLang="en-US" dirty="0"/>
          </a:p>
        </p:txBody>
      </p:sp>
      <p:pic>
        <p:nvPicPr>
          <p:cNvPr id="4" name="圖片 3"/>
          <p:cNvPicPr>
            <a:picLocks noChangeAspect="1"/>
          </p:cNvPicPr>
          <p:nvPr/>
        </p:nvPicPr>
        <p:blipFill>
          <a:blip r:embed="rId2"/>
          <a:stretch>
            <a:fillRect/>
          </a:stretch>
        </p:blipFill>
        <p:spPr>
          <a:xfrm>
            <a:off x="8698374" y="104566"/>
            <a:ext cx="1667108" cy="1495634"/>
          </a:xfrm>
          <a:prstGeom prst="rect">
            <a:avLst/>
          </a:prstGeom>
        </p:spPr>
      </p:pic>
    </p:spTree>
    <p:extLst>
      <p:ext uri="{BB962C8B-B14F-4D97-AF65-F5344CB8AC3E}">
        <p14:creationId xmlns:p14="http://schemas.microsoft.com/office/powerpoint/2010/main" val="104846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使用者</a:t>
            </a:r>
            <a:r>
              <a:rPr lang="zh-TW" altLang="en-US" sz="3200" dirty="0" smtClean="0"/>
              <a:t>請求</a:t>
            </a:r>
            <a:endParaRPr lang="en-US" altLang="zh-TW" sz="3200" dirty="0" smtClean="0"/>
          </a:p>
          <a:p>
            <a:pPr lvl="1"/>
            <a:r>
              <a:rPr lang="en-US" altLang="zh-TW" sz="2800" dirty="0" smtClean="0"/>
              <a:t>GET:</a:t>
            </a:r>
            <a:r>
              <a:rPr lang="zh-TW" altLang="en-US" sz="2800" dirty="0" smtClean="0"/>
              <a:t> 向</a:t>
            </a:r>
            <a:r>
              <a:rPr lang="zh-TW" altLang="en-US" sz="2800" dirty="0"/>
              <a:t>指定的資源發出「顯示」</a:t>
            </a:r>
            <a:r>
              <a:rPr lang="zh-TW" altLang="en-US" sz="2800" dirty="0" smtClean="0"/>
              <a:t>請求</a:t>
            </a:r>
            <a:endParaRPr lang="en-US" altLang="zh-TW" sz="2800" dirty="0" smtClean="0"/>
          </a:p>
          <a:p>
            <a:pPr lvl="1"/>
            <a:r>
              <a:rPr lang="en-US" altLang="zh-TW" sz="2800" dirty="0" smtClean="0"/>
              <a:t>HEAD: </a:t>
            </a:r>
            <a:r>
              <a:rPr lang="zh-TW" altLang="en-US" sz="2800" dirty="0" smtClean="0"/>
              <a:t>與</a:t>
            </a:r>
            <a:r>
              <a:rPr lang="en-US" altLang="zh-TW" sz="2800" dirty="0"/>
              <a:t>GET</a:t>
            </a:r>
            <a:r>
              <a:rPr lang="zh-TW" altLang="en-US" sz="2800" dirty="0"/>
              <a:t>方法一樣，都是向伺服器發出指定資源的請求。只不過伺服器將不傳回資源的本文部份。</a:t>
            </a:r>
            <a:endParaRPr lang="en-US" altLang="zh-TW" sz="2800" dirty="0" smtClean="0"/>
          </a:p>
          <a:p>
            <a:pPr lvl="1"/>
            <a:r>
              <a:rPr lang="en-US" altLang="zh-TW" sz="2800" dirty="0" smtClean="0"/>
              <a:t>POST: </a:t>
            </a:r>
            <a:r>
              <a:rPr lang="zh-TW" altLang="en-US" sz="2800" dirty="0" smtClean="0"/>
              <a:t>向</a:t>
            </a:r>
            <a:r>
              <a:rPr lang="zh-TW" altLang="en-US" sz="2800" dirty="0"/>
              <a:t>指定資源提交資料，請求伺服器進行處理（例如提交表單或者上傳檔案）</a:t>
            </a:r>
            <a:r>
              <a:rPr lang="zh-TW" altLang="en-US" sz="2800" dirty="0" smtClean="0"/>
              <a:t>。</a:t>
            </a:r>
            <a:endParaRPr lang="en-US" altLang="zh-TW" sz="2800" dirty="0" smtClean="0"/>
          </a:p>
          <a:p>
            <a:pPr lvl="1"/>
            <a:r>
              <a:rPr lang="en-US" altLang="zh-TW" sz="2800" dirty="0" smtClean="0"/>
              <a:t>PUT: </a:t>
            </a:r>
            <a:r>
              <a:rPr lang="zh-TW" altLang="en-US" sz="2800" dirty="0" smtClean="0"/>
              <a:t>向</a:t>
            </a:r>
            <a:r>
              <a:rPr lang="zh-TW" altLang="en-US" sz="2800" dirty="0"/>
              <a:t>指定資源位置上傳其最新</a:t>
            </a:r>
            <a:r>
              <a:rPr lang="zh-TW" altLang="en-US" sz="2800" dirty="0" smtClean="0"/>
              <a:t>內容，若內容不存在則新增。</a:t>
            </a:r>
            <a:endParaRPr lang="en-US" altLang="zh-TW" sz="2800" dirty="0" smtClean="0"/>
          </a:p>
        </p:txBody>
      </p:sp>
    </p:spTree>
    <p:extLst>
      <p:ext uri="{BB962C8B-B14F-4D97-AF65-F5344CB8AC3E}">
        <p14:creationId xmlns:p14="http://schemas.microsoft.com/office/powerpoint/2010/main" val="223834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endParaRPr lang="zh-TW" altLang="en-US" sz="4400" dirty="0"/>
          </a:p>
        </p:txBody>
      </p:sp>
      <p:sp>
        <p:nvSpPr>
          <p:cNvPr id="3" name="內容版面配置區 2"/>
          <p:cNvSpPr>
            <a:spLocks noGrp="1"/>
          </p:cNvSpPr>
          <p:nvPr>
            <p:ph idx="1"/>
          </p:nvPr>
        </p:nvSpPr>
        <p:spPr/>
        <p:txBody>
          <a:bodyPr/>
          <a:lstStyle/>
          <a:p>
            <a:r>
              <a:rPr lang="zh-TW" altLang="en-US" sz="3600" dirty="0"/>
              <a:t>伺服器回應</a:t>
            </a:r>
            <a:endParaRPr lang="en-US" altLang="zh-TW" sz="3600" dirty="0"/>
          </a:p>
          <a:p>
            <a:pPr lvl="1"/>
            <a:r>
              <a:rPr lang="en-US" altLang="zh-TW" dirty="0"/>
              <a:t>1XX:</a:t>
            </a:r>
            <a:r>
              <a:rPr lang="zh-TW" altLang="en-US" dirty="0"/>
              <a:t> 訊息類 </a:t>
            </a:r>
            <a:r>
              <a:rPr lang="en-US" altLang="zh-TW" dirty="0"/>
              <a:t>(</a:t>
            </a:r>
            <a:r>
              <a:rPr lang="zh-TW" altLang="en-US" dirty="0"/>
              <a:t>收到請求，請求者繼續執行操作</a:t>
            </a:r>
            <a:r>
              <a:rPr lang="en-US" altLang="zh-TW" dirty="0"/>
              <a:t>)</a:t>
            </a:r>
          </a:p>
          <a:p>
            <a:pPr lvl="1"/>
            <a:r>
              <a:rPr lang="en-US" altLang="zh-TW" dirty="0"/>
              <a:t>2XX: </a:t>
            </a:r>
            <a:r>
              <a:rPr lang="zh-TW" altLang="en-US" dirty="0"/>
              <a:t>成功類 </a:t>
            </a:r>
            <a:r>
              <a:rPr lang="en-US" altLang="zh-TW" dirty="0"/>
              <a:t>(</a:t>
            </a:r>
            <a:r>
              <a:rPr lang="zh-TW" altLang="en-US" dirty="0"/>
              <a:t>操作被成功接受並處理</a:t>
            </a:r>
            <a:r>
              <a:rPr lang="en-US" altLang="zh-TW" dirty="0"/>
              <a:t>)</a:t>
            </a:r>
            <a:r>
              <a:rPr lang="zh-TW" altLang="en-US" dirty="0"/>
              <a:t>，例如：</a:t>
            </a:r>
            <a:r>
              <a:rPr lang="en-US" altLang="zh-TW" dirty="0"/>
              <a:t>200 </a:t>
            </a:r>
            <a:r>
              <a:rPr lang="zh-TW" altLang="en-US" dirty="0"/>
              <a:t>成功回應</a:t>
            </a:r>
          </a:p>
          <a:p>
            <a:pPr lvl="1"/>
            <a:r>
              <a:rPr lang="en-US" altLang="zh-TW" dirty="0"/>
              <a:t>3XX: </a:t>
            </a:r>
            <a:r>
              <a:rPr lang="zh-TW" altLang="en-US" dirty="0"/>
              <a:t>重定向類 </a:t>
            </a:r>
            <a:r>
              <a:rPr lang="en-US" altLang="zh-TW" dirty="0"/>
              <a:t>(</a:t>
            </a:r>
            <a:r>
              <a:rPr lang="zh-TW" altLang="en-US" dirty="0"/>
              <a:t>需進一步操作才能完成</a:t>
            </a:r>
            <a:r>
              <a:rPr lang="en-US" altLang="zh-TW" dirty="0"/>
              <a:t>)</a:t>
            </a:r>
            <a:r>
              <a:rPr lang="zh-TW" altLang="en-US" dirty="0"/>
              <a:t>，例如：</a:t>
            </a:r>
            <a:r>
              <a:rPr lang="en-US" altLang="zh-TW" dirty="0"/>
              <a:t>301 </a:t>
            </a:r>
            <a:r>
              <a:rPr lang="zh-TW" altLang="en-US" dirty="0"/>
              <a:t>成功轉向</a:t>
            </a:r>
          </a:p>
          <a:p>
            <a:pPr lvl="1"/>
            <a:r>
              <a:rPr lang="en-US" altLang="zh-TW" dirty="0"/>
              <a:t>4XX: </a:t>
            </a:r>
            <a:r>
              <a:rPr lang="zh-TW" altLang="en-US" dirty="0"/>
              <a:t>客戶端錯誤類 </a:t>
            </a:r>
            <a:r>
              <a:rPr lang="en-US" altLang="zh-TW" dirty="0"/>
              <a:t>(</a:t>
            </a:r>
            <a:r>
              <a:rPr lang="zh-TW" altLang="en-US" dirty="0"/>
              <a:t>請求語法錯誤或無法完成請求</a:t>
            </a:r>
            <a:r>
              <a:rPr lang="en-US" altLang="zh-TW" dirty="0"/>
              <a:t>)</a:t>
            </a:r>
            <a:r>
              <a:rPr lang="zh-TW" altLang="en-US" dirty="0"/>
              <a:t>，例如：</a:t>
            </a:r>
            <a:r>
              <a:rPr lang="en-US" altLang="zh-TW" dirty="0"/>
              <a:t>404 </a:t>
            </a:r>
            <a:r>
              <a:rPr lang="zh-TW" altLang="en-US" dirty="0"/>
              <a:t>找不到資源</a:t>
            </a:r>
          </a:p>
          <a:p>
            <a:pPr lvl="1"/>
            <a:r>
              <a:rPr lang="en-US" altLang="zh-TW" dirty="0"/>
              <a:t>5XX: </a:t>
            </a:r>
            <a:r>
              <a:rPr lang="zh-TW" altLang="en-US" dirty="0"/>
              <a:t>伺服器錯誤類 </a:t>
            </a:r>
            <a:r>
              <a:rPr lang="en-US" altLang="zh-TW" dirty="0"/>
              <a:t>(</a:t>
            </a:r>
            <a:r>
              <a:rPr lang="zh-TW" altLang="en-US" dirty="0"/>
              <a:t>後端的問題</a:t>
            </a:r>
            <a:r>
              <a:rPr lang="en-US" altLang="zh-TW" dirty="0"/>
              <a:t>)</a:t>
            </a:r>
            <a:r>
              <a:rPr lang="zh-TW" altLang="en-US" dirty="0"/>
              <a:t>，例如：</a:t>
            </a:r>
            <a:r>
              <a:rPr lang="en-US" altLang="zh-TW" dirty="0"/>
              <a:t>500 </a:t>
            </a:r>
            <a:r>
              <a:rPr lang="zh-TW" altLang="en-US" dirty="0"/>
              <a:t>伺服器錯誤</a:t>
            </a:r>
          </a:p>
          <a:p>
            <a:endParaRPr lang="zh-TW" altLang="en-US" dirty="0"/>
          </a:p>
        </p:txBody>
      </p:sp>
    </p:spTree>
    <p:extLst>
      <p:ext uri="{BB962C8B-B14F-4D97-AF65-F5344CB8AC3E}">
        <p14:creationId xmlns:p14="http://schemas.microsoft.com/office/powerpoint/2010/main" val="287486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400" dirty="0"/>
              <a:t>標準通用</a:t>
            </a:r>
            <a:r>
              <a:rPr lang="zh-TW" altLang="en-US" sz="4400" dirty="0" smtClean="0"/>
              <a:t>標記式語言</a:t>
            </a:r>
            <a:r>
              <a:rPr lang="en-US" altLang="zh-TW" sz="4400" dirty="0" smtClean="0"/>
              <a:t/>
            </a:r>
            <a:br>
              <a:rPr lang="en-US" altLang="zh-TW" sz="4400" dirty="0" smtClean="0"/>
            </a:br>
            <a:r>
              <a:rPr lang="en-US" altLang="zh-TW" sz="4400" dirty="0" smtClean="0"/>
              <a:t>(</a:t>
            </a:r>
            <a:r>
              <a:rPr lang="en-US" altLang="zh-TW" dirty="0" smtClean="0"/>
              <a:t>Standard </a:t>
            </a:r>
            <a:r>
              <a:rPr lang="en-US" altLang="zh-TW" dirty="0"/>
              <a:t>Generalized Markup </a:t>
            </a:r>
            <a:r>
              <a:rPr lang="en-US" altLang="zh-TW" dirty="0" smtClean="0"/>
              <a:t>Language, SGML)</a:t>
            </a:r>
            <a:endParaRPr lang="zh-TW" altLang="en-US" sz="4400" dirty="0"/>
          </a:p>
        </p:txBody>
      </p:sp>
      <p:sp>
        <p:nvSpPr>
          <p:cNvPr id="3" name="內容版面配置區 2"/>
          <p:cNvSpPr>
            <a:spLocks noGrp="1"/>
          </p:cNvSpPr>
          <p:nvPr>
            <p:ph idx="1"/>
          </p:nvPr>
        </p:nvSpPr>
        <p:spPr/>
        <p:txBody>
          <a:bodyPr>
            <a:normAutofit/>
          </a:bodyPr>
          <a:lstStyle/>
          <a:p>
            <a:r>
              <a:rPr lang="zh-TW" altLang="en-US" dirty="0"/>
              <a:t>由</a:t>
            </a:r>
            <a:r>
              <a:rPr lang="en-US" altLang="zh-TW" dirty="0"/>
              <a:t>IBM </a:t>
            </a:r>
            <a:r>
              <a:rPr lang="zh-TW" altLang="en-US" dirty="0"/>
              <a:t>在 </a:t>
            </a:r>
            <a:r>
              <a:rPr lang="en-US" altLang="zh-TW" dirty="0"/>
              <a:t>1960 </a:t>
            </a:r>
            <a:r>
              <a:rPr lang="zh-TW" altLang="en-US" dirty="0" smtClean="0"/>
              <a:t>年代基於通用標記式語言所開發的，是</a:t>
            </a:r>
            <a:r>
              <a:rPr lang="zh-TW" altLang="en-US" dirty="0"/>
              <a:t>一種將</a:t>
            </a:r>
            <a:r>
              <a:rPr lang="zh-TW" altLang="en-US" dirty="0" smtClean="0"/>
              <a:t>文字以及</a:t>
            </a:r>
            <a:r>
              <a:rPr lang="zh-TW" altLang="en-US" dirty="0"/>
              <a:t>文字相關的其他資訊結合起來，展現出關於該網頁結構和資料的電腦文字編碼</a:t>
            </a:r>
            <a:endParaRPr lang="en-US" altLang="zh-TW" dirty="0" smtClean="0"/>
          </a:p>
          <a:p>
            <a:r>
              <a:rPr lang="en-US" altLang="zh-TW" dirty="0" smtClean="0"/>
              <a:t>SGML</a:t>
            </a:r>
            <a:r>
              <a:rPr lang="zh-TW" altLang="en-US" dirty="0" smtClean="0"/>
              <a:t>是標記</a:t>
            </a:r>
            <a:r>
              <a:rPr lang="zh-TW" altLang="en-US" dirty="0"/>
              <a:t>式語言的元語言，甚至可以定義不必採用</a:t>
            </a:r>
            <a:r>
              <a:rPr lang="en-US" altLang="zh-TW" dirty="0"/>
              <a:t>&lt; &gt;</a:t>
            </a:r>
            <a:r>
              <a:rPr lang="zh-TW" altLang="en-US" dirty="0"/>
              <a:t>的常規方式。由於它的複雜，因而難以</a:t>
            </a:r>
            <a:r>
              <a:rPr lang="zh-TW" altLang="en-US" dirty="0" smtClean="0"/>
              <a:t>普及，同時也是一個國際</a:t>
            </a:r>
            <a:r>
              <a:rPr lang="zh-TW" altLang="en-US" dirty="0"/>
              <a:t>標準 </a:t>
            </a:r>
            <a:r>
              <a:rPr lang="en-US" altLang="zh-TW" dirty="0"/>
              <a:t>(ISO 8879:1986) </a:t>
            </a:r>
          </a:p>
          <a:p>
            <a:r>
              <a:rPr lang="zh-TW" altLang="en-US" dirty="0" smtClean="0"/>
              <a:t>後來的</a:t>
            </a:r>
            <a:r>
              <a:rPr lang="en-US" altLang="zh-TW" dirty="0" smtClean="0"/>
              <a:t>HTML</a:t>
            </a:r>
            <a:r>
              <a:rPr lang="zh-TW" altLang="en-US" dirty="0" smtClean="0"/>
              <a:t>和</a:t>
            </a:r>
            <a:r>
              <a:rPr lang="en-US" altLang="zh-TW" dirty="0" smtClean="0"/>
              <a:t>XML</a:t>
            </a:r>
            <a:r>
              <a:rPr lang="zh-TW" altLang="en-US" dirty="0" smtClean="0"/>
              <a:t>都是由這個語言延伸而來</a:t>
            </a:r>
            <a:endParaRPr lang="zh-TW" altLang="en-US" dirty="0"/>
          </a:p>
        </p:txBody>
      </p:sp>
    </p:spTree>
    <p:extLst>
      <p:ext uri="{BB962C8B-B14F-4D97-AF65-F5344CB8AC3E}">
        <p14:creationId xmlns:p14="http://schemas.microsoft.com/office/powerpoint/2010/main" val="293664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SGML</a:t>
            </a:r>
            <a:r>
              <a:rPr lang="zh-TW" altLang="en-US" sz="4400" dirty="0"/>
              <a:t>標準通用標記式語言</a:t>
            </a:r>
          </a:p>
        </p:txBody>
      </p:sp>
      <p:sp>
        <p:nvSpPr>
          <p:cNvPr id="3" name="內容版面配置區 2"/>
          <p:cNvSpPr>
            <a:spLocks noGrp="1"/>
          </p:cNvSpPr>
          <p:nvPr>
            <p:ph idx="1"/>
          </p:nvPr>
        </p:nvSpPr>
        <p:spPr/>
        <p:txBody>
          <a:bodyPr/>
          <a:lstStyle/>
          <a:p>
            <a:r>
              <a:rPr lang="en-US" altLang="zh-TW" dirty="0" smtClean="0"/>
              <a:t>SGML</a:t>
            </a:r>
            <a:r>
              <a:rPr lang="zh-TW" altLang="en-US" dirty="0" smtClean="0"/>
              <a:t>文件包含三個部分</a:t>
            </a:r>
            <a:endParaRPr lang="en-US" altLang="zh-TW" dirty="0"/>
          </a:p>
          <a:p>
            <a:pPr lvl="1"/>
            <a:r>
              <a:rPr lang="zh-TW" altLang="en-US" dirty="0" smtClean="0"/>
              <a:t>宣告</a:t>
            </a:r>
            <a:r>
              <a:rPr lang="en-US" altLang="zh-TW" dirty="0" smtClean="0"/>
              <a:t>(Declaration)</a:t>
            </a:r>
            <a:r>
              <a:rPr lang="zh-TW" altLang="en-US" dirty="0" smtClean="0"/>
              <a:t>：</a:t>
            </a:r>
            <a:r>
              <a:rPr lang="zh-TW" altLang="en-US" dirty="0"/>
              <a:t>指定哪些字符和分隔符可能出現在應用</a:t>
            </a:r>
            <a:r>
              <a:rPr lang="zh-TW" altLang="en-US" dirty="0" smtClean="0"/>
              <a:t>程序</a:t>
            </a:r>
            <a:endParaRPr lang="en-US" altLang="zh-TW" dirty="0" smtClean="0"/>
          </a:p>
          <a:p>
            <a:pPr lvl="1"/>
            <a:r>
              <a:rPr lang="zh-TW" altLang="en-US" dirty="0" smtClean="0"/>
              <a:t>文件類型定義</a:t>
            </a:r>
            <a:r>
              <a:rPr lang="en-US" altLang="zh-TW" dirty="0" smtClean="0"/>
              <a:t>(Document Type Definition)</a:t>
            </a:r>
            <a:r>
              <a:rPr lang="zh-TW" altLang="en-US" dirty="0" smtClean="0"/>
              <a:t>：</a:t>
            </a:r>
            <a:r>
              <a:rPr lang="zh-TW" altLang="en-US" dirty="0"/>
              <a:t>定義標記結構的</a:t>
            </a:r>
            <a:r>
              <a:rPr lang="zh-TW" altLang="en-US" dirty="0" smtClean="0"/>
              <a:t>語法</a:t>
            </a:r>
            <a:endParaRPr lang="en-US" altLang="zh-TW" dirty="0" smtClean="0"/>
          </a:p>
          <a:p>
            <a:pPr lvl="1"/>
            <a:r>
              <a:rPr lang="zh-TW" altLang="en-US" dirty="0" smtClean="0"/>
              <a:t>文件標示：加上標籤處理過後的實際</a:t>
            </a:r>
            <a:r>
              <a:rPr lang="zh-TW" altLang="en-US" dirty="0"/>
              <a:t>文</a:t>
            </a:r>
            <a:r>
              <a:rPr lang="zh-TW" altLang="en-US" dirty="0" smtClean="0"/>
              <a:t>本</a:t>
            </a:r>
            <a:endParaRPr lang="en-US" altLang="zh-TW" dirty="0" smtClean="0"/>
          </a:p>
          <a:p>
            <a:r>
              <a:rPr lang="en-US" altLang="zh-TW" dirty="0"/>
              <a:t>SGML</a:t>
            </a:r>
            <a:r>
              <a:rPr lang="zh-TW" altLang="en-US" dirty="0"/>
              <a:t>與</a:t>
            </a:r>
            <a:r>
              <a:rPr lang="en-US" altLang="zh-TW" dirty="0"/>
              <a:t>HTML</a:t>
            </a:r>
            <a:r>
              <a:rPr lang="zh-TW" altLang="en-US" dirty="0"/>
              <a:t>最大的不同在於</a:t>
            </a:r>
            <a:r>
              <a:rPr lang="en-US" altLang="zh-TW" dirty="0"/>
              <a:t>SGML</a:t>
            </a:r>
            <a:r>
              <a:rPr lang="zh-TW" altLang="en-US" dirty="0"/>
              <a:t>中並沒有定義資料顯示格式的資訊，例如文字的字型、大小與格式，但標籤可以定義出文件的架構</a:t>
            </a:r>
          </a:p>
        </p:txBody>
      </p:sp>
    </p:spTree>
    <p:extLst>
      <p:ext uri="{BB962C8B-B14F-4D97-AF65-F5344CB8AC3E}">
        <p14:creationId xmlns:p14="http://schemas.microsoft.com/office/powerpoint/2010/main" val="10536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宣告</a:t>
            </a:r>
            <a:endParaRPr lang="zh-TW" altLang="en-US" sz="4400"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653201" y="1417638"/>
            <a:ext cx="6339970" cy="5180661"/>
          </a:xfrm>
          <a:prstGeom prst="rect">
            <a:avLst/>
          </a:prstGeom>
        </p:spPr>
      </p:pic>
    </p:spTree>
    <p:extLst>
      <p:ext uri="{BB962C8B-B14F-4D97-AF65-F5344CB8AC3E}">
        <p14:creationId xmlns:p14="http://schemas.microsoft.com/office/powerpoint/2010/main" val="306326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文件</a:t>
            </a:r>
            <a:r>
              <a:rPr lang="zh-TW" altLang="en-US" sz="4400" dirty="0"/>
              <a:t>類型</a:t>
            </a:r>
            <a:r>
              <a:rPr lang="zh-TW" altLang="en-US" sz="4400" dirty="0" smtClean="0"/>
              <a:t>定義</a:t>
            </a:r>
            <a:r>
              <a:rPr lang="en-US" altLang="zh-TW" sz="4400" dirty="0" smtClean="0"/>
              <a:t>(DTD)</a:t>
            </a:r>
            <a:endParaRPr lang="zh-TW" altLang="en-US" sz="4400" dirty="0"/>
          </a:p>
        </p:txBody>
      </p:sp>
      <p:sp>
        <p:nvSpPr>
          <p:cNvPr id="4" name="內容版面配置區 3"/>
          <p:cNvSpPr>
            <a:spLocks noGrp="1"/>
          </p:cNvSpPr>
          <p:nvPr>
            <p:ph idx="1"/>
          </p:nvPr>
        </p:nvSpPr>
        <p:spPr>
          <a:xfrm>
            <a:off x="1593852" y="1600200"/>
            <a:ext cx="10011994" cy="4572000"/>
          </a:xfrm>
        </p:spPr>
        <p:txBody>
          <a:bodyPr>
            <a:normAutofit fontScale="92500"/>
          </a:bodyPr>
          <a:lstStyle/>
          <a:p>
            <a:r>
              <a:rPr lang="en-US" altLang="zh-TW" sz="3200" dirty="0"/>
              <a:t>DTD</a:t>
            </a:r>
            <a:r>
              <a:rPr lang="zh-TW" altLang="en-US" sz="3200" dirty="0"/>
              <a:t>有四個組成如下</a:t>
            </a:r>
            <a:r>
              <a:rPr lang="zh-TW" altLang="en-US" sz="3200" dirty="0" smtClean="0"/>
              <a:t>：</a:t>
            </a:r>
            <a:endParaRPr lang="en-US" altLang="zh-TW" sz="3200" dirty="0" smtClean="0"/>
          </a:p>
          <a:p>
            <a:r>
              <a:rPr lang="zh-TW" altLang="en-US" sz="2800" dirty="0" smtClean="0"/>
              <a:t>元素</a:t>
            </a:r>
            <a:r>
              <a:rPr lang="zh-TW" altLang="en-US" sz="2800" dirty="0"/>
              <a:t>（</a:t>
            </a:r>
            <a:r>
              <a:rPr lang="en-US" altLang="zh-TW" sz="2800" dirty="0"/>
              <a:t>Elements</a:t>
            </a:r>
            <a:r>
              <a:rPr lang="zh-TW" altLang="en-US" sz="2800" dirty="0" smtClean="0"/>
              <a:t>）</a:t>
            </a:r>
            <a:r>
              <a:rPr lang="en-US" altLang="zh-TW" sz="2800" dirty="0" smtClean="0"/>
              <a:t>:</a:t>
            </a:r>
            <a:r>
              <a:rPr lang="zh-TW" altLang="en-US" sz="2800" dirty="0" smtClean="0"/>
              <a:t> 定義</a:t>
            </a:r>
            <a:endParaRPr lang="zh-TW" altLang="en-US" sz="2800" dirty="0"/>
          </a:p>
          <a:p>
            <a:pPr lvl="1"/>
            <a:r>
              <a:rPr lang="en-US" altLang="zh-TW" sz="2800" dirty="0"/>
              <a:t>&lt;!ELEMENT </a:t>
            </a:r>
            <a:r>
              <a:rPr lang="zh-TW" altLang="en-US" sz="2800" dirty="0"/>
              <a:t>元素</a:t>
            </a:r>
            <a:r>
              <a:rPr lang="zh-TW" altLang="en-US" sz="2800" dirty="0" smtClean="0"/>
              <a:t>名稱 元素</a:t>
            </a:r>
            <a:r>
              <a:rPr lang="zh-TW" altLang="en-US" sz="2800" dirty="0"/>
              <a:t>內容</a:t>
            </a:r>
            <a:r>
              <a:rPr lang="en-US" altLang="zh-TW" sz="2800" dirty="0" smtClean="0"/>
              <a:t>&gt;</a:t>
            </a:r>
          </a:p>
          <a:p>
            <a:r>
              <a:rPr lang="zh-TW" altLang="en-US" sz="3200" dirty="0" smtClean="0"/>
              <a:t>屬性</a:t>
            </a:r>
            <a:r>
              <a:rPr lang="zh-TW" altLang="en-US" sz="3200" dirty="0"/>
              <a:t>（</a:t>
            </a:r>
            <a:r>
              <a:rPr lang="en-US" altLang="zh-TW" sz="3200" dirty="0"/>
              <a:t>Attribute</a:t>
            </a:r>
            <a:r>
              <a:rPr lang="zh-TW" altLang="en-US" sz="3200" dirty="0" smtClean="0"/>
              <a:t>）</a:t>
            </a:r>
            <a:endParaRPr lang="en-US" altLang="zh-TW" sz="3200" dirty="0" smtClean="0"/>
          </a:p>
          <a:p>
            <a:pPr lvl="1"/>
            <a:r>
              <a:rPr lang="en-US" altLang="zh-TW" sz="2800" dirty="0"/>
              <a:t>&lt;!ATTLIST </a:t>
            </a:r>
            <a:r>
              <a:rPr lang="zh-TW" altLang="en-US" sz="2800" dirty="0"/>
              <a:t>元素名稱、屬性名稱、屬性值型態、屬性的內定值</a:t>
            </a:r>
            <a:r>
              <a:rPr lang="en-US" altLang="zh-TW" sz="2800" dirty="0" smtClean="0"/>
              <a:t>&gt;</a:t>
            </a:r>
            <a:endParaRPr lang="zh-TW" altLang="en-US" sz="2800" dirty="0"/>
          </a:p>
          <a:p>
            <a:r>
              <a:rPr lang="zh-TW" altLang="en-US" sz="3200" dirty="0"/>
              <a:t>實體（</a:t>
            </a:r>
            <a:r>
              <a:rPr lang="en-US" altLang="zh-TW" sz="3200" dirty="0"/>
              <a:t>Entities</a:t>
            </a:r>
            <a:r>
              <a:rPr lang="zh-TW" altLang="en-US" sz="3200" dirty="0" smtClean="0"/>
              <a:t>）</a:t>
            </a:r>
            <a:endParaRPr lang="en-US" altLang="zh-TW" sz="3200" dirty="0" smtClean="0"/>
          </a:p>
          <a:p>
            <a:pPr lvl="1"/>
            <a:r>
              <a:rPr lang="en-US" altLang="zh-TW" sz="2800" dirty="0"/>
              <a:t>&lt;!ENTITY </a:t>
            </a:r>
            <a:r>
              <a:rPr lang="zh-TW" altLang="en-US" sz="2800" dirty="0"/>
              <a:t>實體名稱　實體內容</a:t>
            </a:r>
            <a:r>
              <a:rPr lang="en-US" altLang="zh-TW" sz="2800" dirty="0"/>
              <a:t>&gt;</a:t>
            </a:r>
            <a:endParaRPr lang="zh-TW" altLang="en-US" sz="2800" dirty="0"/>
          </a:p>
          <a:p>
            <a:r>
              <a:rPr lang="zh-TW" altLang="en-US" sz="3200" dirty="0"/>
              <a:t>注釋（</a:t>
            </a:r>
            <a:r>
              <a:rPr lang="en-US" altLang="zh-TW" sz="3200" dirty="0"/>
              <a:t>Comments</a:t>
            </a:r>
            <a:r>
              <a:rPr lang="zh-TW" altLang="en-US" sz="3200" dirty="0" smtClean="0"/>
              <a:t>）</a:t>
            </a:r>
            <a:endParaRPr lang="en-US" altLang="zh-TW" sz="3200" dirty="0" smtClean="0"/>
          </a:p>
          <a:p>
            <a:pPr lvl="1"/>
            <a:r>
              <a:rPr lang="en-US" altLang="zh-TW" sz="2800" dirty="0"/>
              <a:t>&lt;!-- </a:t>
            </a:r>
            <a:r>
              <a:rPr lang="zh-TW" altLang="en-US" sz="2800" dirty="0"/>
              <a:t>註解內容 </a:t>
            </a:r>
            <a:r>
              <a:rPr lang="en-US" altLang="zh-TW" sz="2800" dirty="0"/>
              <a:t>--&gt;</a:t>
            </a:r>
            <a:endParaRPr lang="zh-TW" altLang="en-US" sz="2800" dirty="0"/>
          </a:p>
        </p:txBody>
      </p:sp>
    </p:spTree>
    <p:extLst>
      <p:ext uri="{BB962C8B-B14F-4D97-AF65-F5344CB8AC3E}">
        <p14:creationId xmlns:p14="http://schemas.microsoft.com/office/powerpoint/2010/main" val="383185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可延伸標記式語言</a:t>
            </a:r>
            <a:r>
              <a:rPr lang="en-US" altLang="zh-TW" dirty="0"/>
              <a:t/>
            </a:r>
            <a:br>
              <a:rPr lang="en-US" altLang="zh-TW" dirty="0"/>
            </a:br>
            <a:r>
              <a:rPr lang="en-US" altLang="zh-TW" dirty="0"/>
              <a:t>(Extensible Markup Language, XML)</a:t>
            </a:r>
            <a:endParaRPr lang="zh-TW" altLang="en-US" dirty="0"/>
          </a:p>
        </p:txBody>
      </p:sp>
      <p:sp>
        <p:nvSpPr>
          <p:cNvPr id="3" name="內容版面配置區 2"/>
          <p:cNvSpPr>
            <a:spLocks noGrp="1"/>
          </p:cNvSpPr>
          <p:nvPr>
            <p:ph idx="1"/>
          </p:nvPr>
        </p:nvSpPr>
        <p:spPr/>
        <p:txBody>
          <a:bodyPr/>
          <a:lstStyle/>
          <a:p>
            <a:r>
              <a:rPr lang="en-US" altLang="zh-TW" dirty="0"/>
              <a:t>XML</a:t>
            </a:r>
            <a:r>
              <a:rPr lang="zh-TW" altLang="en-US" dirty="0"/>
              <a:t>是從標準通用標記式語言（</a:t>
            </a:r>
            <a:r>
              <a:rPr lang="en-US" altLang="zh-TW" dirty="0"/>
              <a:t>SGML</a:t>
            </a:r>
            <a:r>
              <a:rPr lang="zh-TW" altLang="en-US" dirty="0"/>
              <a:t>）中簡化修改出來</a:t>
            </a:r>
            <a:r>
              <a:rPr lang="zh-TW" altLang="en-US" dirty="0" smtClean="0"/>
              <a:t>的</a:t>
            </a:r>
            <a:endParaRPr lang="en-US" altLang="zh-TW" dirty="0" smtClean="0"/>
          </a:p>
          <a:p>
            <a:r>
              <a:rPr lang="en-US" altLang="zh-TW" dirty="0"/>
              <a:t>XML</a:t>
            </a:r>
            <a:r>
              <a:rPr lang="zh-TW" altLang="en-US" dirty="0"/>
              <a:t>被提出是為了有一個更</a:t>
            </a:r>
            <a:r>
              <a:rPr lang="zh-TW" altLang="en-US" dirty="0" smtClean="0"/>
              <a:t>中立</a:t>
            </a:r>
            <a:r>
              <a:rPr lang="zh-TW" altLang="en-US" dirty="0"/>
              <a:t>的方式，讓客戶端自行決定要</a:t>
            </a:r>
            <a:r>
              <a:rPr lang="zh-TW" altLang="en-US" dirty="0" smtClean="0"/>
              <a:t>如何</a:t>
            </a:r>
            <a:r>
              <a:rPr lang="zh-TW" altLang="en-US" dirty="0"/>
              <a:t>消化、呈現從伺服器端所提供的資訊</a:t>
            </a:r>
            <a:r>
              <a:rPr lang="zh-TW" altLang="en-US" dirty="0" smtClean="0"/>
              <a:t>。</a:t>
            </a:r>
            <a:endParaRPr lang="en-US" altLang="zh-TW" dirty="0" smtClean="0"/>
          </a:p>
          <a:p>
            <a:r>
              <a:rPr lang="en-US" altLang="zh-TW" dirty="0" smtClean="0"/>
              <a:t>XML</a:t>
            </a:r>
            <a:r>
              <a:rPr lang="zh-TW" altLang="en-US" dirty="0"/>
              <a:t>從</a:t>
            </a:r>
            <a:r>
              <a:rPr lang="en-US" altLang="zh-TW" dirty="0"/>
              <a:t>1995</a:t>
            </a:r>
            <a:r>
              <a:rPr lang="zh-TW" altLang="en-US" dirty="0"/>
              <a:t>年開始有其雛形，並向</a:t>
            </a:r>
            <a:r>
              <a:rPr lang="en-US" altLang="zh-TW" dirty="0"/>
              <a:t>W3C</a:t>
            </a:r>
            <a:r>
              <a:rPr lang="zh-TW" altLang="en-US" dirty="0"/>
              <a:t>（全球資訊網聯盟）提案，而在</a:t>
            </a:r>
            <a:r>
              <a:rPr lang="en-US" altLang="zh-TW" dirty="0"/>
              <a:t>1998</a:t>
            </a:r>
            <a:r>
              <a:rPr lang="zh-TW" altLang="en-US" dirty="0"/>
              <a:t>年二月發佈為</a:t>
            </a:r>
            <a:r>
              <a:rPr lang="en-US" altLang="zh-TW" dirty="0"/>
              <a:t>W3C</a:t>
            </a:r>
            <a:r>
              <a:rPr lang="zh-TW" altLang="en-US" dirty="0"/>
              <a:t>的標準（</a:t>
            </a:r>
            <a:r>
              <a:rPr lang="en-US" altLang="zh-TW" dirty="0"/>
              <a:t>XML1.0</a:t>
            </a:r>
            <a:r>
              <a:rPr lang="zh-TW" altLang="en-US" dirty="0" smtClean="0"/>
              <a:t>）</a:t>
            </a:r>
            <a:endParaRPr lang="en-US" altLang="zh-TW" dirty="0" smtClean="0"/>
          </a:p>
          <a:p>
            <a:r>
              <a:rPr lang="en-US" altLang="zh-TW" dirty="0"/>
              <a:t>XML</a:t>
            </a:r>
            <a:r>
              <a:rPr lang="zh-TW" altLang="en-US" dirty="0"/>
              <a:t>設計是用來傳送和攜帶資料資訊，不用於表現和展示資料</a:t>
            </a:r>
            <a:endParaRPr lang="en-US" altLang="zh-TW" dirty="0" smtClean="0"/>
          </a:p>
        </p:txBody>
      </p:sp>
    </p:spTree>
    <p:extLst>
      <p:ext uri="{BB962C8B-B14F-4D97-AF65-F5344CB8AC3E}">
        <p14:creationId xmlns:p14="http://schemas.microsoft.com/office/powerpoint/2010/main" val="257700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Teams</a:t>
            </a:r>
            <a:endParaRPr lang="zh-TW" altLang="en-US" dirty="0"/>
          </a:p>
        </p:txBody>
      </p:sp>
      <p:sp>
        <p:nvSpPr>
          <p:cNvPr id="3" name="內容版面配置區 2"/>
          <p:cNvSpPr>
            <a:spLocks noGrp="1"/>
          </p:cNvSpPr>
          <p:nvPr>
            <p:ph idx="1"/>
          </p:nvPr>
        </p:nvSpPr>
        <p:spPr/>
        <p:txBody>
          <a:bodyPr/>
          <a:lstStyle/>
          <a:p>
            <a:r>
              <a:rPr lang="zh-TW" altLang="en-US" dirty="0" smtClean="0"/>
              <a:t>團隊代碼</a:t>
            </a:r>
            <a:endParaRPr lang="en-US" altLang="zh-TW" dirty="0" smtClean="0"/>
          </a:p>
          <a:p>
            <a:pPr lvl="1"/>
            <a:r>
              <a:rPr lang="en-US" altLang="zh-TW" b="1" dirty="0" smtClean="0"/>
              <a:t>e28aqnd</a:t>
            </a:r>
            <a:endParaRPr lang="zh-TW" altLang="en-US" dirty="0"/>
          </a:p>
        </p:txBody>
      </p:sp>
    </p:spTree>
    <p:extLst>
      <p:ext uri="{BB962C8B-B14F-4D97-AF65-F5344CB8AC3E}">
        <p14:creationId xmlns:p14="http://schemas.microsoft.com/office/powerpoint/2010/main" val="122268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XML</a:t>
            </a:r>
            <a:r>
              <a:rPr lang="zh-TW" altLang="en-US" sz="4400" dirty="0" smtClean="0"/>
              <a:t>文件的組成</a:t>
            </a:r>
            <a:endParaRPr lang="zh-TW" altLang="en-US" sz="4400" dirty="0"/>
          </a:p>
        </p:txBody>
      </p:sp>
      <p:sp>
        <p:nvSpPr>
          <p:cNvPr id="5" name="內容版面配置區 4"/>
          <p:cNvSpPr>
            <a:spLocks noGrp="1"/>
          </p:cNvSpPr>
          <p:nvPr>
            <p:ph idx="1"/>
          </p:nvPr>
        </p:nvSpPr>
        <p:spPr/>
        <p:txBody>
          <a:bodyPr/>
          <a:lstStyle/>
          <a:p>
            <a:r>
              <a:rPr lang="zh-TW" altLang="en-US" dirty="0"/>
              <a:t>文件</a:t>
            </a:r>
            <a:r>
              <a:rPr lang="zh-TW" altLang="en-US" dirty="0" smtClean="0"/>
              <a:t>宣告</a:t>
            </a:r>
            <a:r>
              <a:rPr lang="en-US" altLang="zh-TW" dirty="0" smtClean="0"/>
              <a:t>(Declaration):</a:t>
            </a:r>
            <a:r>
              <a:rPr lang="zh-TW" altLang="en-US" dirty="0" smtClean="0"/>
              <a:t>定義</a:t>
            </a:r>
            <a:r>
              <a:rPr lang="en-US" altLang="zh-TW" dirty="0"/>
              <a:t>XML</a:t>
            </a:r>
            <a:r>
              <a:rPr lang="zh-TW" altLang="en-US" dirty="0"/>
              <a:t>文件的版本和使用的字碼集</a:t>
            </a:r>
            <a:endParaRPr lang="en-US" altLang="zh-TW" dirty="0" smtClean="0"/>
          </a:p>
          <a:p>
            <a:r>
              <a:rPr lang="zh-TW" altLang="en-US" dirty="0" smtClean="0"/>
              <a:t>標籤</a:t>
            </a:r>
            <a:r>
              <a:rPr lang="en-US" altLang="zh-TW" dirty="0"/>
              <a:t>(Tag)</a:t>
            </a:r>
            <a:r>
              <a:rPr lang="zh-TW" altLang="en-US" dirty="0"/>
              <a:t>：</a:t>
            </a:r>
            <a:r>
              <a:rPr lang="en-US" altLang="zh-TW" dirty="0"/>
              <a:t>XML</a:t>
            </a:r>
            <a:r>
              <a:rPr lang="zh-TW" altLang="en-US" dirty="0"/>
              <a:t>能夠自己定義標籤，一個標籤是用來標示文件的部分內容，例如：標籤</a:t>
            </a:r>
            <a:r>
              <a:rPr lang="en-US" altLang="zh-TW" dirty="0"/>
              <a:t>&lt;code&gt;</a:t>
            </a:r>
            <a:r>
              <a:rPr lang="zh-TW" altLang="en-US" dirty="0"/>
              <a:t>、</a:t>
            </a:r>
            <a:r>
              <a:rPr lang="en-US" altLang="zh-TW" dirty="0"/>
              <a:t>&lt;title&gt;</a:t>
            </a:r>
            <a:r>
              <a:rPr lang="zh-TW" altLang="en-US" dirty="0"/>
              <a:t>和</a:t>
            </a:r>
            <a:r>
              <a:rPr lang="en-US" altLang="zh-TW" dirty="0"/>
              <a:t>&lt;price&gt;</a:t>
            </a:r>
            <a:r>
              <a:rPr lang="zh-TW" altLang="en-US" dirty="0"/>
              <a:t>等，標籤分為開頭標籤</a:t>
            </a:r>
            <a:r>
              <a:rPr lang="en-US" altLang="zh-TW" dirty="0"/>
              <a:t>&lt;code&gt;</a:t>
            </a:r>
            <a:r>
              <a:rPr lang="zh-TW" altLang="en-US" dirty="0"/>
              <a:t>和結尾標籤</a:t>
            </a:r>
            <a:r>
              <a:rPr lang="en-US" altLang="zh-TW" dirty="0"/>
              <a:t>&lt;/code&gt;</a:t>
            </a:r>
            <a:r>
              <a:rPr lang="zh-TW" altLang="en-US" dirty="0" smtClean="0"/>
              <a:t>。</a:t>
            </a:r>
            <a:endParaRPr lang="en-US" altLang="zh-TW" dirty="0" smtClean="0"/>
          </a:p>
          <a:p>
            <a:r>
              <a:rPr lang="zh-TW" altLang="en-US" dirty="0"/>
              <a:t>元素</a:t>
            </a:r>
            <a:r>
              <a:rPr lang="en-US" altLang="zh-TW" dirty="0"/>
              <a:t>(Element)</a:t>
            </a:r>
            <a:r>
              <a:rPr lang="zh-TW" altLang="en-US" dirty="0"/>
              <a:t>：</a:t>
            </a:r>
            <a:r>
              <a:rPr lang="en-US" altLang="zh-TW" dirty="0"/>
              <a:t>XML</a:t>
            </a:r>
            <a:r>
              <a:rPr lang="zh-TW" altLang="en-US" dirty="0"/>
              <a:t>元素為整個文件的主要架構，元素的本身可以是標籤加上文字內容，或是元素內包含有其它的元素，元素是一個完整的項目，它包含標籤、屬性、開始標籤和結尾標籤內的文字內容和結尾標籤。</a:t>
            </a:r>
          </a:p>
        </p:txBody>
      </p:sp>
    </p:spTree>
    <p:extLst>
      <p:ext uri="{BB962C8B-B14F-4D97-AF65-F5344CB8AC3E}">
        <p14:creationId xmlns:p14="http://schemas.microsoft.com/office/powerpoint/2010/main" val="154767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half" idx="2"/>
          </p:nvPr>
        </p:nvSpPr>
        <p:spPr>
          <a:xfrm>
            <a:off x="5682060" y="1447656"/>
            <a:ext cx="6481886" cy="4906108"/>
          </a:xfrm>
        </p:spPr>
        <p:txBody>
          <a:bodyPr>
            <a:normAutofit fontScale="77500" lnSpcReduction="20000"/>
          </a:bodyPr>
          <a:lstStyle/>
          <a:p>
            <a:pPr marL="0" indent="0">
              <a:spcBef>
                <a:spcPts val="300"/>
              </a:spcBef>
              <a:buNone/>
            </a:pPr>
            <a:r>
              <a:rPr lang="en-US" altLang="zh-TW" sz="2400" dirty="0"/>
              <a:t>01: &lt;?xml version="1.0" encoding="Big5"?&gt; </a:t>
            </a:r>
            <a:endParaRPr lang="en-US" altLang="zh-TW" sz="2400" dirty="0" smtClean="0"/>
          </a:p>
          <a:p>
            <a:pPr marL="0" indent="0">
              <a:spcBef>
                <a:spcPts val="300"/>
              </a:spcBef>
              <a:buNone/>
            </a:pPr>
            <a:r>
              <a:rPr lang="en-US" altLang="zh-TW" sz="2400" dirty="0" smtClean="0"/>
              <a:t>02</a:t>
            </a:r>
            <a:r>
              <a:rPr lang="en-US" altLang="zh-TW" sz="2400" dirty="0"/>
              <a:t>: &lt;!--</a:t>
            </a:r>
            <a:r>
              <a:rPr lang="zh-TW" altLang="en-US" sz="2400" dirty="0"/>
              <a:t>網頁製作徹底研究系列</a:t>
            </a:r>
            <a:r>
              <a:rPr lang="en-US" altLang="zh-TW" sz="2400" dirty="0"/>
              <a:t>--&gt; </a:t>
            </a:r>
            <a:endParaRPr lang="en-US" altLang="zh-TW" sz="2400" dirty="0" smtClean="0"/>
          </a:p>
          <a:p>
            <a:pPr marL="0" indent="0">
              <a:spcBef>
                <a:spcPts val="300"/>
              </a:spcBef>
              <a:buNone/>
            </a:pPr>
            <a:r>
              <a:rPr lang="en-US" altLang="zh-TW" sz="2400" dirty="0" smtClean="0"/>
              <a:t>03</a:t>
            </a:r>
            <a:r>
              <a:rPr lang="en-US" altLang="zh-TW" sz="2400" dirty="0"/>
              <a:t>: &lt;booklist&gt; </a:t>
            </a:r>
            <a:endParaRPr lang="en-US" altLang="zh-TW" sz="2400" dirty="0" smtClean="0"/>
          </a:p>
          <a:p>
            <a:pPr marL="0" indent="0">
              <a:spcBef>
                <a:spcPts val="300"/>
              </a:spcBef>
              <a:buNone/>
            </a:pPr>
            <a:r>
              <a:rPr lang="en-US" altLang="zh-TW" sz="2400" dirty="0" smtClean="0"/>
              <a:t>04</a:t>
            </a:r>
            <a:r>
              <a:rPr lang="en-US" altLang="zh-TW" sz="2400" dirty="0"/>
              <a:t>:    &lt;book&gt; </a:t>
            </a:r>
            <a:endParaRPr lang="en-US" altLang="zh-TW" sz="2400" dirty="0" smtClean="0"/>
          </a:p>
          <a:p>
            <a:pPr marL="0" indent="0">
              <a:spcBef>
                <a:spcPts val="300"/>
              </a:spcBef>
              <a:buNone/>
            </a:pPr>
            <a:r>
              <a:rPr lang="en-US" altLang="zh-TW" sz="2400" dirty="0" smtClean="0"/>
              <a:t>05</a:t>
            </a:r>
            <a:r>
              <a:rPr lang="en-US" altLang="zh-TW" sz="2400" dirty="0"/>
              <a:t>:       &lt;code&gt;F8915&lt;/code&gt; </a:t>
            </a:r>
            <a:endParaRPr lang="en-US" altLang="zh-TW" sz="2400" dirty="0" smtClean="0"/>
          </a:p>
          <a:p>
            <a:pPr marL="0" indent="0">
              <a:spcBef>
                <a:spcPts val="300"/>
              </a:spcBef>
              <a:buNone/>
            </a:pPr>
            <a:r>
              <a:rPr lang="en-US" altLang="zh-TW" sz="2400" dirty="0" smtClean="0"/>
              <a:t>06</a:t>
            </a:r>
            <a:r>
              <a:rPr lang="en-US" altLang="zh-TW" sz="2400" dirty="0"/>
              <a:t>:       &lt;title&gt;ASP</a:t>
            </a:r>
            <a:r>
              <a:rPr lang="zh-TW" altLang="en-US" sz="2400" dirty="0"/>
              <a:t>網頁製作徹底研究</a:t>
            </a:r>
            <a:r>
              <a:rPr lang="en-US" altLang="zh-TW" sz="2400" dirty="0"/>
              <a:t>&lt;/title&gt; </a:t>
            </a:r>
            <a:endParaRPr lang="en-US" altLang="zh-TW" sz="2400" dirty="0" smtClean="0"/>
          </a:p>
          <a:p>
            <a:pPr marL="0" indent="0">
              <a:spcBef>
                <a:spcPts val="300"/>
              </a:spcBef>
              <a:buNone/>
            </a:pPr>
            <a:r>
              <a:rPr lang="en-US" altLang="zh-TW" sz="2400" dirty="0" smtClean="0"/>
              <a:t>07</a:t>
            </a:r>
            <a:r>
              <a:rPr lang="en-US" altLang="zh-TW" sz="2400" dirty="0"/>
              <a:t>:       &lt;</a:t>
            </a:r>
            <a:r>
              <a:rPr lang="en-US" altLang="zh-TW" sz="2400" dirty="0" err="1"/>
              <a:t>authorlist</a:t>
            </a:r>
            <a:r>
              <a:rPr lang="en-US" altLang="zh-TW" sz="2400" dirty="0"/>
              <a:t>&gt; </a:t>
            </a:r>
            <a:endParaRPr lang="en-US" altLang="zh-TW" sz="2400" dirty="0" smtClean="0"/>
          </a:p>
          <a:p>
            <a:pPr marL="0" indent="0">
              <a:spcBef>
                <a:spcPts val="300"/>
              </a:spcBef>
              <a:buNone/>
            </a:pPr>
            <a:r>
              <a:rPr lang="en-US" altLang="zh-TW" sz="2400" dirty="0" smtClean="0"/>
              <a:t>08</a:t>
            </a:r>
            <a:r>
              <a:rPr lang="en-US" altLang="zh-TW" sz="2400" dirty="0"/>
              <a:t>:           &lt;author&gt;</a:t>
            </a:r>
            <a:r>
              <a:rPr lang="zh-TW" altLang="en-US" sz="2400" dirty="0"/>
              <a:t>陳會安</a:t>
            </a:r>
            <a:r>
              <a:rPr lang="en-US" altLang="zh-TW" sz="2400" dirty="0"/>
              <a:t>&lt;/author&gt; </a:t>
            </a:r>
            <a:endParaRPr lang="en-US" altLang="zh-TW" sz="2400" dirty="0" smtClean="0"/>
          </a:p>
          <a:p>
            <a:pPr marL="0" indent="0">
              <a:spcBef>
                <a:spcPts val="300"/>
              </a:spcBef>
              <a:buNone/>
            </a:pPr>
            <a:r>
              <a:rPr lang="en-US" altLang="zh-TW" sz="2400" dirty="0" smtClean="0"/>
              <a:t>09</a:t>
            </a:r>
            <a:r>
              <a:rPr lang="en-US" altLang="zh-TW" sz="2400" dirty="0"/>
              <a:t>:       &lt;/</a:t>
            </a:r>
            <a:r>
              <a:rPr lang="en-US" altLang="zh-TW" sz="2400" dirty="0" err="1"/>
              <a:t>authorlist</a:t>
            </a:r>
            <a:r>
              <a:rPr lang="en-US" altLang="zh-TW" sz="2400" dirty="0"/>
              <a:t>&gt; </a:t>
            </a:r>
            <a:endParaRPr lang="en-US" altLang="zh-TW" sz="2400" dirty="0" smtClean="0"/>
          </a:p>
          <a:p>
            <a:pPr marL="0" indent="0">
              <a:spcBef>
                <a:spcPts val="300"/>
              </a:spcBef>
              <a:buNone/>
            </a:pPr>
            <a:r>
              <a:rPr lang="en-US" altLang="zh-TW" sz="2400" dirty="0" smtClean="0"/>
              <a:t>10</a:t>
            </a:r>
            <a:r>
              <a:rPr lang="en-US" altLang="zh-TW" sz="2400" dirty="0"/>
              <a:t>:       &lt;price&gt;580&lt;/price&gt; </a:t>
            </a:r>
            <a:endParaRPr lang="en-US" altLang="zh-TW" sz="2400" dirty="0" smtClean="0"/>
          </a:p>
          <a:p>
            <a:pPr marL="0" indent="0">
              <a:spcBef>
                <a:spcPts val="300"/>
              </a:spcBef>
              <a:buNone/>
            </a:pPr>
            <a:r>
              <a:rPr lang="en-US" altLang="zh-TW" sz="2400" dirty="0" smtClean="0"/>
              <a:t>11</a:t>
            </a:r>
            <a:r>
              <a:rPr lang="en-US" altLang="zh-TW" sz="2400" dirty="0"/>
              <a:t>:    &lt;/book&gt; </a:t>
            </a:r>
            <a:endParaRPr lang="en-US" altLang="zh-TW" sz="2400" dirty="0" smtClean="0"/>
          </a:p>
          <a:p>
            <a:pPr marL="0" indent="0">
              <a:spcBef>
                <a:spcPts val="300"/>
              </a:spcBef>
              <a:buNone/>
            </a:pPr>
            <a:r>
              <a:rPr lang="en-US" altLang="zh-TW" sz="2400" dirty="0" smtClean="0"/>
              <a:t>12</a:t>
            </a:r>
            <a:r>
              <a:rPr lang="en-US" altLang="zh-TW" sz="2400" dirty="0"/>
              <a:t>:    &lt;book&gt; </a:t>
            </a:r>
            <a:endParaRPr lang="en-US" altLang="zh-TW" sz="2400" dirty="0" smtClean="0"/>
          </a:p>
          <a:p>
            <a:pPr marL="0" indent="0">
              <a:spcBef>
                <a:spcPts val="300"/>
              </a:spcBef>
              <a:buNone/>
            </a:pPr>
            <a:r>
              <a:rPr lang="en-US" altLang="zh-TW" sz="2400" dirty="0" smtClean="0"/>
              <a:t>13</a:t>
            </a:r>
            <a:r>
              <a:rPr lang="en-US" altLang="zh-TW" sz="2400" dirty="0"/>
              <a:t>:       &lt;code&gt;F8916&lt;/code&gt; </a:t>
            </a:r>
            <a:endParaRPr lang="en-US" altLang="zh-TW" sz="2400" dirty="0" smtClean="0"/>
          </a:p>
          <a:p>
            <a:pPr marL="0" indent="0">
              <a:spcBef>
                <a:spcPts val="300"/>
              </a:spcBef>
              <a:buNone/>
            </a:pPr>
            <a:r>
              <a:rPr lang="en-US" altLang="zh-TW" sz="2400" dirty="0" smtClean="0"/>
              <a:t>14</a:t>
            </a:r>
            <a:r>
              <a:rPr lang="en-US" altLang="zh-TW" sz="2400" dirty="0"/>
              <a:t>:       &lt;title&gt;ASP</a:t>
            </a:r>
            <a:r>
              <a:rPr lang="zh-TW" altLang="en-US" sz="2400" dirty="0"/>
              <a:t>與</a:t>
            </a:r>
            <a:r>
              <a:rPr lang="en-US" altLang="zh-TW" sz="2400" dirty="0"/>
              <a:t>IIS 4/5</a:t>
            </a:r>
            <a:r>
              <a:rPr lang="zh-TW" altLang="en-US" sz="2400" dirty="0"/>
              <a:t>網站架設徹底研究</a:t>
            </a:r>
            <a:r>
              <a:rPr lang="en-US" altLang="zh-TW" sz="2400" dirty="0"/>
              <a:t>&lt;/title&gt; </a:t>
            </a:r>
            <a:endParaRPr lang="en-US" altLang="zh-TW" sz="2400" dirty="0" smtClean="0"/>
          </a:p>
          <a:p>
            <a:pPr marL="0" indent="0">
              <a:spcBef>
                <a:spcPts val="300"/>
              </a:spcBef>
              <a:buNone/>
            </a:pPr>
            <a:r>
              <a:rPr lang="en-US" altLang="zh-TW" sz="2400" dirty="0" smtClean="0"/>
              <a:t>15</a:t>
            </a:r>
            <a:r>
              <a:rPr lang="en-US" altLang="zh-TW" sz="2400" dirty="0"/>
              <a:t>:       &lt;</a:t>
            </a:r>
            <a:r>
              <a:rPr lang="en-US" altLang="zh-TW" sz="2400" dirty="0" err="1"/>
              <a:t>authorlist</a:t>
            </a:r>
            <a:r>
              <a:rPr lang="en-US" altLang="zh-TW" sz="2400" dirty="0"/>
              <a:t>&gt; </a:t>
            </a:r>
            <a:endParaRPr lang="en-US" altLang="zh-TW" sz="2400" dirty="0" smtClean="0"/>
          </a:p>
          <a:p>
            <a:pPr marL="0" indent="0">
              <a:spcBef>
                <a:spcPts val="300"/>
              </a:spcBef>
              <a:buNone/>
            </a:pPr>
            <a:r>
              <a:rPr lang="en-US" altLang="zh-TW" sz="2400" dirty="0" smtClean="0"/>
              <a:t>16</a:t>
            </a:r>
            <a:r>
              <a:rPr lang="en-US" altLang="zh-TW" sz="2400" dirty="0"/>
              <a:t>:           &lt;author&gt;</a:t>
            </a:r>
            <a:r>
              <a:rPr lang="zh-TW" altLang="en-US" sz="2400" dirty="0"/>
              <a:t>陳會安</a:t>
            </a:r>
            <a:r>
              <a:rPr lang="en-US" altLang="zh-TW" sz="2400" dirty="0"/>
              <a:t>&lt;/author&gt; </a:t>
            </a:r>
            <a:endParaRPr lang="en-US" altLang="zh-TW" sz="2400" dirty="0" smtClean="0"/>
          </a:p>
          <a:p>
            <a:pPr marL="0" indent="0">
              <a:spcBef>
                <a:spcPts val="300"/>
              </a:spcBef>
              <a:buNone/>
            </a:pPr>
            <a:r>
              <a:rPr lang="en-US" altLang="zh-TW" sz="2400" dirty="0" smtClean="0"/>
              <a:t>17</a:t>
            </a:r>
            <a:r>
              <a:rPr lang="en-US" altLang="zh-TW" sz="2400" dirty="0"/>
              <a:t>:       &lt;/</a:t>
            </a:r>
            <a:r>
              <a:rPr lang="en-US" altLang="zh-TW" sz="2400" dirty="0" err="1"/>
              <a:t>authorlist</a:t>
            </a:r>
            <a:r>
              <a:rPr lang="en-US" altLang="zh-TW" sz="2400" dirty="0"/>
              <a:t>&gt; </a:t>
            </a:r>
            <a:endParaRPr lang="en-US" altLang="zh-TW" sz="2400" dirty="0" smtClean="0"/>
          </a:p>
          <a:p>
            <a:pPr marL="0" indent="0">
              <a:spcBef>
                <a:spcPts val="300"/>
              </a:spcBef>
              <a:buNone/>
            </a:pPr>
            <a:r>
              <a:rPr lang="en-US" altLang="zh-TW" sz="2400" dirty="0" smtClean="0"/>
              <a:t>18</a:t>
            </a:r>
            <a:r>
              <a:rPr lang="en-US" altLang="zh-TW" sz="2400" dirty="0"/>
              <a:t>:       &lt;price&gt;550&lt;/price&gt; </a:t>
            </a:r>
            <a:endParaRPr lang="en-US" altLang="zh-TW" sz="2400" dirty="0" smtClean="0"/>
          </a:p>
          <a:p>
            <a:pPr marL="0" indent="0">
              <a:spcBef>
                <a:spcPts val="300"/>
              </a:spcBef>
              <a:buNone/>
            </a:pPr>
            <a:r>
              <a:rPr lang="en-US" altLang="zh-TW" sz="2400" dirty="0" smtClean="0"/>
              <a:t>19</a:t>
            </a:r>
            <a:r>
              <a:rPr lang="en-US" altLang="zh-TW" sz="2400" dirty="0"/>
              <a:t>:    &lt;/book&gt; </a:t>
            </a:r>
            <a:endParaRPr lang="en-US" altLang="zh-TW" sz="2400" dirty="0" smtClean="0"/>
          </a:p>
          <a:p>
            <a:pPr marL="0" indent="0">
              <a:spcBef>
                <a:spcPts val="300"/>
              </a:spcBef>
              <a:buNone/>
            </a:pPr>
            <a:r>
              <a:rPr lang="en-US" altLang="zh-TW" sz="2400" dirty="0" smtClean="0"/>
              <a:t>20</a:t>
            </a:r>
            <a:r>
              <a:rPr lang="en-US" altLang="zh-TW" sz="2400" dirty="0"/>
              <a:t>: &lt;/booklist&gt;</a:t>
            </a:r>
            <a:endParaRPr lang="zh-TW" altLang="en-US" sz="2400" dirty="0"/>
          </a:p>
        </p:txBody>
      </p:sp>
      <p:sp>
        <p:nvSpPr>
          <p:cNvPr id="3" name="內容版面配置區 2"/>
          <p:cNvSpPr>
            <a:spLocks noGrp="1"/>
          </p:cNvSpPr>
          <p:nvPr>
            <p:ph sz="half" idx="1"/>
          </p:nvPr>
        </p:nvSpPr>
        <p:spPr>
          <a:xfrm>
            <a:off x="1593851" y="1600200"/>
            <a:ext cx="4234294" cy="4572000"/>
          </a:xfrm>
        </p:spPr>
        <p:txBody>
          <a:bodyPr>
            <a:noAutofit/>
          </a:bodyPr>
          <a:lstStyle/>
          <a:p>
            <a:r>
              <a:rPr lang="zh-TW" altLang="en-US" dirty="0">
                <a:solidFill>
                  <a:srgbClr val="C00000"/>
                </a:solidFill>
              </a:rPr>
              <a:t>文件</a:t>
            </a:r>
            <a:r>
              <a:rPr lang="zh-TW" altLang="en-US" dirty="0" smtClean="0">
                <a:solidFill>
                  <a:srgbClr val="C00000"/>
                </a:solidFill>
              </a:rPr>
              <a:t>宣告</a:t>
            </a:r>
            <a:endParaRPr lang="en-US" altLang="zh-TW" dirty="0" smtClean="0">
              <a:solidFill>
                <a:srgbClr val="C00000"/>
              </a:solidFill>
            </a:endParaRPr>
          </a:p>
          <a:p>
            <a:pPr lvl="1"/>
            <a:r>
              <a:rPr lang="zh-TW" altLang="en-US" dirty="0"/>
              <a:t>定義</a:t>
            </a:r>
            <a:r>
              <a:rPr lang="en-US" altLang="zh-TW" dirty="0"/>
              <a:t>XML</a:t>
            </a:r>
            <a:r>
              <a:rPr lang="zh-TW" altLang="en-US" dirty="0"/>
              <a:t>文件的版本和使用的字碼集</a:t>
            </a:r>
            <a:endParaRPr lang="en-US" altLang="zh-TW" dirty="0" smtClean="0"/>
          </a:p>
          <a:p>
            <a:r>
              <a:rPr lang="zh-TW" altLang="en-US" dirty="0" smtClean="0">
                <a:solidFill>
                  <a:schemeClr val="accent4">
                    <a:lumMod val="75000"/>
                  </a:schemeClr>
                </a:solidFill>
              </a:rPr>
              <a:t>根標籤</a:t>
            </a:r>
            <a:endParaRPr lang="en-US" altLang="zh-TW" dirty="0" smtClean="0">
              <a:solidFill>
                <a:schemeClr val="accent4">
                  <a:lumMod val="75000"/>
                </a:schemeClr>
              </a:solidFill>
            </a:endParaRPr>
          </a:p>
          <a:p>
            <a:pPr lvl="1"/>
            <a:r>
              <a:rPr lang="zh-TW" altLang="en-US" dirty="0"/>
              <a:t>定義樹狀結構的根節點</a:t>
            </a:r>
            <a:endParaRPr lang="en-US" altLang="zh-TW" dirty="0" smtClean="0"/>
          </a:p>
          <a:p>
            <a:r>
              <a:rPr lang="zh-TW" altLang="en-US" dirty="0" smtClean="0">
                <a:solidFill>
                  <a:srgbClr val="00B0F0"/>
                </a:solidFill>
              </a:rPr>
              <a:t>元素</a:t>
            </a:r>
            <a:endParaRPr lang="en-US" altLang="zh-TW" dirty="0" smtClean="0">
              <a:solidFill>
                <a:srgbClr val="00B0F0"/>
              </a:solidFill>
            </a:endParaRPr>
          </a:p>
          <a:p>
            <a:pPr lvl="1"/>
            <a:r>
              <a:rPr lang="zh-TW" altLang="en-US" dirty="0"/>
              <a:t>根</a:t>
            </a:r>
            <a:r>
              <a:rPr lang="zh-TW" altLang="en-US" dirty="0" smtClean="0"/>
              <a:t>元素下的</a:t>
            </a:r>
            <a:r>
              <a:rPr lang="zh-TW" altLang="en-US" dirty="0"/>
              <a:t>子</a:t>
            </a:r>
            <a:r>
              <a:rPr lang="zh-TW" altLang="en-US" dirty="0" smtClean="0"/>
              <a:t>元素，也可定義子元素底下的子元素</a:t>
            </a:r>
            <a:endParaRPr lang="en-US" altLang="zh-TW" dirty="0" smtClean="0"/>
          </a:p>
          <a:p>
            <a:endParaRPr lang="zh-TW" altLang="en-US" dirty="0"/>
          </a:p>
        </p:txBody>
      </p:sp>
      <p:cxnSp>
        <p:nvCxnSpPr>
          <p:cNvPr id="23" name="直線單箭頭接點 22"/>
          <p:cNvCxnSpPr>
            <a:stCxn id="43" idx="3"/>
          </p:cNvCxnSpPr>
          <p:nvPr/>
        </p:nvCxnSpPr>
        <p:spPr>
          <a:xfrm flipV="1">
            <a:off x="8904348" y="3230631"/>
            <a:ext cx="2407137" cy="50469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9192019" y="2559876"/>
            <a:ext cx="2070279" cy="69590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9887170" y="3255783"/>
            <a:ext cx="1375128"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2" idx="3"/>
          </p:cNvCxnSpPr>
          <p:nvPr/>
        </p:nvCxnSpPr>
        <p:spPr>
          <a:xfrm>
            <a:off x="10574734" y="2782381"/>
            <a:ext cx="722826" cy="47340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V="1">
            <a:off x="11092873" y="3230631"/>
            <a:ext cx="169425" cy="33633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normAutofit fontScale="90000"/>
          </a:bodyPr>
          <a:lstStyle/>
          <a:p>
            <a:r>
              <a:rPr lang="zh-TW" altLang="en-US" dirty="0"/>
              <a:t>可延伸標記式</a:t>
            </a:r>
            <a:r>
              <a:rPr lang="zh-TW" altLang="en-US" dirty="0" smtClean="0"/>
              <a:t>語言</a:t>
            </a:r>
            <a:r>
              <a:rPr lang="en-US" altLang="zh-TW" dirty="0" smtClean="0"/>
              <a:t/>
            </a:r>
            <a:br>
              <a:rPr lang="en-US" altLang="zh-TW" dirty="0" smtClean="0"/>
            </a:br>
            <a:r>
              <a:rPr lang="en-US" altLang="zh-TW" dirty="0" smtClean="0"/>
              <a:t>(</a:t>
            </a:r>
            <a:r>
              <a:rPr lang="en-US" altLang="zh-TW" dirty="0"/>
              <a:t>Extensible Markup </a:t>
            </a:r>
            <a:r>
              <a:rPr lang="en-US" altLang="zh-TW" dirty="0" smtClean="0"/>
              <a:t>Language, XML)</a:t>
            </a:r>
            <a:endParaRPr lang="zh-TW" altLang="en-US" dirty="0"/>
          </a:p>
        </p:txBody>
      </p:sp>
      <p:sp>
        <p:nvSpPr>
          <p:cNvPr id="5" name="矩形 4"/>
          <p:cNvSpPr/>
          <p:nvPr/>
        </p:nvSpPr>
        <p:spPr>
          <a:xfrm>
            <a:off x="6137386" y="1430072"/>
            <a:ext cx="4598377" cy="24618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flipH="1">
            <a:off x="3445164" y="1553164"/>
            <a:ext cx="2692223" cy="28487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137386" y="1934574"/>
            <a:ext cx="1635014" cy="212436"/>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a:stCxn id="8" idx="1"/>
          </p:cNvCxnSpPr>
          <p:nvPr/>
        </p:nvCxnSpPr>
        <p:spPr>
          <a:xfrm flipH="1">
            <a:off x="3112655" y="2040792"/>
            <a:ext cx="3024731" cy="1081099"/>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355998" y="2192891"/>
            <a:ext cx="4736875" cy="1908156"/>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6486526" y="2422910"/>
            <a:ext cx="2685183" cy="222399"/>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6540002" y="2919452"/>
            <a:ext cx="3347168" cy="67266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6507579" y="2668616"/>
            <a:ext cx="4067155" cy="22753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6545888" y="3592114"/>
            <a:ext cx="2358460" cy="28642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11297560" y="3071117"/>
            <a:ext cx="646331" cy="369332"/>
          </a:xfrm>
          <a:prstGeom prst="rect">
            <a:avLst/>
          </a:prstGeom>
        </p:spPr>
        <p:txBody>
          <a:bodyPr wrap="none">
            <a:spAutoFit/>
          </a:bodyPr>
          <a:lstStyle/>
          <a:p>
            <a:r>
              <a:rPr lang="zh-TW" altLang="en-US" dirty="0" smtClean="0">
                <a:solidFill>
                  <a:srgbClr val="00B0F0"/>
                </a:solidFill>
              </a:rPr>
              <a:t>元素</a:t>
            </a:r>
            <a:endParaRPr lang="en-US" altLang="zh-TW" dirty="0" smtClean="0">
              <a:solidFill>
                <a:srgbClr val="00B0F0"/>
              </a:solidFill>
            </a:endParaRPr>
          </a:p>
        </p:txBody>
      </p:sp>
    </p:spTree>
    <p:extLst>
      <p:ext uri="{BB962C8B-B14F-4D97-AF65-F5344CB8AC3E}">
        <p14:creationId xmlns:p14="http://schemas.microsoft.com/office/powerpoint/2010/main" val="347163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超文本標記</a:t>
            </a:r>
            <a:r>
              <a:rPr lang="zh-TW" altLang="en-US" dirty="0" smtClean="0"/>
              <a:t>語言</a:t>
            </a:r>
            <a:r>
              <a:rPr lang="en-US" altLang="zh-TW" dirty="0"/>
              <a:t/>
            </a:r>
            <a:br>
              <a:rPr lang="en-US" altLang="zh-TW" dirty="0"/>
            </a:br>
            <a:r>
              <a:rPr lang="en-US" altLang="zh-TW" dirty="0" smtClean="0"/>
              <a:t>(</a:t>
            </a:r>
            <a:r>
              <a:rPr lang="en-US" altLang="zh-TW" dirty="0" err="1" smtClean="0"/>
              <a:t>HyperText</a:t>
            </a:r>
            <a:r>
              <a:rPr lang="en-US" altLang="zh-TW" dirty="0" smtClean="0"/>
              <a:t> </a:t>
            </a:r>
            <a:r>
              <a:rPr lang="en-US" altLang="zh-TW" dirty="0"/>
              <a:t>Markup </a:t>
            </a:r>
            <a:r>
              <a:rPr lang="en-US" altLang="zh-TW" dirty="0" smtClean="0"/>
              <a:t>Language, HTML</a:t>
            </a:r>
            <a:r>
              <a:rPr lang="zh-TW" altLang="en-US" dirty="0"/>
              <a:t>）</a:t>
            </a:r>
          </a:p>
        </p:txBody>
      </p:sp>
      <p:sp>
        <p:nvSpPr>
          <p:cNvPr id="6" name="內容版面配置區 5"/>
          <p:cNvSpPr>
            <a:spLocks noGrp="1"/>
          </p:cNvSpPr>
          <p:nvPr>
            <p:ph idx="1"/>
          </p:nvPr>
        </p:nvSpPr>
        <p:spPr/>
        <p:txBody>
          <a:bodyPr/>
          <a:lstStyle/>
          <a:p>
            <a:r>
              <a:rPr lang="en-US" altLang="zh-TW" dirty="0"/>
              <a:t>HTML</a:t>
            </a:r>
            <a:r>
              <a:rPr lang="zh-TW" altLang="en-US" dirty="0"/>
              <a:t>是一種基礎技術，常與</a:t>
            </a:r>
            <a:r>
              <a:rPr lang="en-US" altLang="zh-TW" dirty="0"/>
              <a:t>CSS</a:t>
            </a:r>
            <a:r>
              <a:rPr lang="zh-TW" altLang="en-US" dirty="0"/>
              <a:t>、</a:t>
            </a:r>
            <a:r>
              <a:rPr lang="en-US" altLang="zh-TW" dirty="0"/>
              <a:t>JavaScript</a:t>
            </a:r>
            <a:r>
              <a:rPr lang="zh-TW" altLang="en-US" dirty="0"/>
              <a:t>一起被眾多網站用於設計網頁、網頁應用程式以及行動應用程式的使用者</a:t>
            </a:r>
            <a:r>
              <a:rPr lang="zh-TW" altLang="en-US" dirty="0" smtClean="0"/>
              <a:t>介面</a:t>
            </a:r>
            <a:endParaRPr lang="en-US" altLang="zh-TW" dirty="0" smtClean="0"/>
          </a:p>
          <a:p>
            <a:r>
              <a:rPr lang="en-US" altLang="zh-TW" dirty="0"/>
              <a:t>HTML </a:t>
            </a:r>
            <a:r>
              <a:rPr lang="zh-TW" altLang="en-US" dirty="0"/>
              <a:t>的目的是呈現和顯示</a:t>
            </a:r>
            <a:r>
              <a:rPr lang="zh-TW" altLang="en-US" dirty="0" smtClean="0"/>
              <a:t>資料</a:t>
            </a:r>
            <a:r>
              <a:rPr lang="zh-TW" altLang="en-US" dirty="0"/>
              <a:t>， </a:t>
            </a:r>
            <a:r>
              <a:rPr lang="en-US" altLang="zh-TW" dirty="0" smtClean="0"/>
              <a:t>XML </a:t>
            </a:r>
            <a:r>
              <a:rPr lang="zh-TW" altLang="en-US" dirty="0" smtClean="0"/>
              <a:t>則是攜帶和</a:t>
            </a:r>
            <a:r>
              <a:rPr lang="zh-TW" altLang="en-US" dirty="0"/>
              <a:t>傳輸資料</a:t>
            </a:r>
            <a:r>
              <a:rPr lang="zh-TW" altLang="en-US" dirty="0" smtClean="0"/>
              <a:t>。</a:t>
            </a:r>
            <a:endParaRPr lang="en-US" altLang="zh-TW" dirty="0" smtClean="0"/>
          </a:p>
          <a:p>
            <a:r>
              <a:rPr lang="en-US" altLang="zh-TW" dirty="0"/>
              <a:t>HTML </a:t>
            </a:r>
            <a:r>
              <a:rPr lang="zh-TW" altLang="en-US" dirty="0"/>
              <a:t>具有預先定義的標籤，但使用者可以在 </a:t>
            </a:r>
            <a:r>
              <a:rPr lang="en-US" altLang="zh-TW" dirty="0"/>
              <a:t>XML </a:t>
            </a:r>
            <a:r>
              <a:rPr lang="zh-TW" altLang="en-US" dirty="0"/>
              <a:t>中建立和定義自己的標籤。</a:t>
            </a:r>
            <a:endParaRPr lang="en-US" altLang="zh-TW" dirty="0" smtClean="0"/>
          </a:p>
          <a:p>
            <a:endParaRPr lang="zh-TW" altLang="en-US" dirty="0"/>
          </a:p>
        </p:txBody>
      </p:sp>
    </p:spTree>
    <p:extLst>
      <p:ext uri="{BB962C8B-B14F-4D97-AF65-F5344CB8AC3E}">
        <p14:creationId xmlns:p14="http://schemas.microsoft.com/office/powerpoint/2010/main" val="232497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HTML </a:t>
            </a:r>
            <a:r>
              <a:rPr lang="zh-TW" altLang="en-US" sz="4400" dirty="0" smtClean="0"/>
              <a:t>發展背景</a:t>
            </a:r>
            <a:endParaRPr lang="zh-TW" altLang="en-US" sz="4400" dirty="0"/>
          </a:p>
        </p:txBody>
      </p:sp>
      <p:sp>
        <p:nvSpPr>
          <p:cNvPr id="3" name="內容版面配置區 2"/>
          <p:cNvSpPr>
            <a:spLocks noGrp="1"/>
          </p:cNvSpPr>
          <p:nvPr>
            <p:ph idx="1"/>
          </p:nvPr>
        </p:nvSpPr>
        <p:spPr/>
        <p:txBody>
          <a:bodyPr/>
          <a:lstStyle/>
          <a:p>
            <a:r>
              <a:rPr lang="en-US" altLang="zh-TW" dirty="0"/>
              <a:t>HTML </a:t>
            </a:r>
            <a:r>
              <a:rPr lang="zh-TW" altLang="en-US" dirty="0"/>
              <a:t>最初是由 </a:t>
            </a:r>
            <a:r>
              <a:rPr lang="en-US" altLang="zh-TW" dirty="0"/>
              <a:t>Tim Berners-Lee </a:t>
            </a:r>
            <a:r>
              <a:rPr lang="zh-TW" altLang="en-US" dirty="0"/>
              <a:t>在歐洲核子</a:t>
            </a:r>
            <a:r>
              <a:rPr lang="zh-TW" altLang="en-US" dirty="0" smtClean="0"/>
              <a:t>研究中心</a:t>
            </a:r>
            <a:r>
              <a:rPr lang="en-US" altLang="zh-TW" dirty="0" smtClean="0"/>
              <a:t>(CERN) </a:t>
            </a:r>
            <a:r>
              <a:rPr lang="zh-TW" altLang="en-US" dirty="0"/>
              <a:t>開發的</a:t>
            </a:r>
            <a:r>
              <a:rPr lang="zh-TW" altLang="en-US" dirty="0" smtClean="0"/>
              <a:t>以</a:t>
            </a:r>
            <a:r>
              <a:rPr lang="en-US" altLang="zh-TW" dirty="0" smtClean="0"/>
              <a:t>SGML</a:t>
            </a:r>
            <a:r>
              <a:rPr lang="zh-TW" altLang="en-US" dirty="0" smtClean="0"/>
              <a:t>為基礎規範的</a:t>
            </a:r>
            <a:r>
              <a:rPr lang="zh-TW" altLang="en-US" dirty="0"/>
              <a:t>一個應用程式，並因 </a:t>
            </a:r>
            <a:r>
              <a:rPr lang="en-US" altLang="zh-TW" dirty="0" smtClean="0"/>
              <a:t>Mosaic </a:t>
            </a:r>
            <a:r>
              <a:rPr lang="zh-TW" altLang="en-US" dirty="0"/>
              <a:t>瀏覽器而</a:t>
            </a:r>
            <a:r>
              <a:rPr lang="zh-TW" altLang="en-US" dirty="0" smtClean="0"/>
              <a:t>流行，</a:t>
            </a:r>
            <a:r>
              <a:rPr lang="en-US" altLang="zh-TW" dirty="0"/>
              <a:t>1993</a:t>
            </a:r>
            <a:r>
              <a:rPr lang="zh-TW" altLang="en-US" dirty="0"/>
              <a:t>年中期網際網路工程任務組（</a:t>
            </a:r>
            <a:r>
              <a:rPr lang="en-US" altLang="zh-TW" dirty="0"/>
              <a:t>IETF</a:t>
            </a:r>
            <a:r>
              <a:rPr lang="zh-TW" altLang="en-US" dirty="0"/>
              <a:t>）發布首個</a:t>
            </a:r>
            <a:r>
              <a:rPr lang="en-US" altLang="zh-TW" dirty="0"/>
              <a:t>HTML</a:t>
            </a:r>
            <a:r>
              <a:rPr lang="zh-TW" altLang="en-US" dirty="0"/>
              <a:t>規範的提案</a:t>
            </a:r>
            <a:r>
              <a:rPr lang="zh-TW" altLang="en-US" dirty="0" smtClean="0"/>
              <a:t>。</a:t>
            </a:r>
            <a:endParaRPr lang="en-US" altLang="zh-TW" dirty="0" smtClean="0"/>
          </a:p>
          <a:p>
            <a:r>
              <a:rPr lang="en-US" altLang="zh-TW" dirty="0"/>
              <a:t>HTML 2.0 </a:t>
            </a:r>
            <a:endParaRPr lang="en-US" altLang="zh-TW" dirty="0" smtClean="0"/>
          </a:p>
          <a:p>
            <a:pPr lvl="1"/>
            <a:r>
              <a:rPr lang="en-US" altLang="zh-TW" dirty="0" smtClean="0"/>
              <a:t>IETF</a:t>
            </a:r>
            <a:r>
              <a:rPr lang="zh-TW" altLang="en-US" dirty="0"/>
              <a:t>建立一個</a:t>
            </a:r>
            <a:r>
              <a:rPr lang="en-US" altLang="zh-TW" dirty="0"/>
              <a:t>HTML</a:t>
            </a:r>
            <a:r>
              <a:rPr lang="zh-TW" altLang="en-US" dirty="0"/>
              <a:t>工作群組，並在</a:t>
            </a:r>
            <a:r>
              <a:rPr lang="en-US" altLang="zh-TW" dirty="0"/>
              <a:t>1995</a:t>
            </a:r>
            <a:r>
              <a:rPr lang="zh-TW" altLang="en-US" dirty="0"/>
              <a:t>年</a:t>
            </a:r>
            <a:r>
              <a:rPr lang="zh-TW" altLang="en-US" dirty="0" smtClean="0"/>
              <a:t>完成</a:t>
            </a:r>
            <a:r>
              <a:rPr lang="en-US" altLang="zh-TW" dirty="0" smtClean="0"/>
              <a:t>“HTML 2.0”</a:t>
            </a:r>
            <a:r>
              <a:rPr lang="zh-TW" altLang="en-US" dirty="0" smtClean="0"/>
              <a:t> ，並追加了表單、表格等規範</a:t>
            </a:r>
            <a:endParaRPr lang="en-US" altLang="zh-TW" dirty="0"/>
          </a:p>
          <a:p>
            <a:r>
              <a:rPr lang="en-US" altLang="zh-TW" dirty="0" smtClean="0"/>
              <a:t>1996</a:t>
            </a:r>
            <a:r>
              <a:rPr lang="zh-TW" altLang="en-US" dirty="0" smtClean="0"/>
              <a:t>起</a:t>
            </a:r>
            <a:r>
              <a:rPr lang="zh-TW" altLang="en-US" dirty="0"/>
              <a:t>，</a:t>
            </a:r>
            <a:r>
              <a:rPr lang="en-US" altLang="zh-TW" dirty="0" smtClean="0"/>
              <a:t>HTML</a:t>
            </a:r>
            <a:r>
              <a:rPr lang="zh-TW" altLang="en-US" dirty="0" smtClean="0"/>
              <a:t>的規範就由</a:t>
            </a:r>
            <a:r>
              <a:rPr lang="zh-TW" altLang="en-US" dirty="0"/>
              <a:t>全球資訊網協會（</a:t>
            </a:r>
            <a:r>
              <a:rPr lang="en-US" altLang="zh-TW" dirty="0"/>
              <a:t>W3C</a:t>
            </a:r>
            <a:r>
              <a:rPr lang="zh-TW" altLang="en-US" dirty="0" smtClean="0"/>
              <a:t>）來管理和維護</a:t>
            </a:r>
            <a:endParaRPr lang="en-US" altLang="zh-TW" dirty="0" smtClean="0"/>
          </a:p>
          <a:p>
            <a:endParaRPr lang="zh-TW" altLang="en-US" dirty="0"/>
          </a:p>
        </p:txBody>
      </p:sp>
    </p:spTree>
    <p:extLst>
      <p:ext uri="{BB962C8B-B14F-4D97-AF65-F5344CB8AC3E}">
        <p14:creationId xmlns:p14="http://schemas.microsoft.com/office/powerpoint/2010/main" val="23090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發展背景</a:t>
            </a:r>
          </a:p>
        </p:txBody>
      </p:sp>
      <p:sp>
        <p:nvSpPr>
          <p:cNvPr id="3" name="內容版面配置區 2"/>
          <p:cNvSpPr>
            <a:spLocks noGrp="1"/>
          </p:cNvSpPr>
          <p:nvPr>
            <p:ph idx="1"/>
          </p:nvPr>
        </p:nvSpPr>
        <p:spPr/>
        <p:txBody>
          <a:bodyPr>
            <a:normAutofit fontScale="92500" lnSpcReduction="10000"/>
          </a:bodyPr>
          <a:lstStyle/>
          <a:p>
            <a:r>
              <a:rPr lang="en-US" altLang="zh-TW" dirty="0"/>
              <a:t>HTML 3</a:t>
            </a:r>
          </a:p>
          <a:p>
            <a:pPr lvl="1"/>
            <a:r>
              <a:rPr lang="en-US" altLang="zh-TW" dirty="0" smtClean="0"/>
              <a:t>1997</a:t>
            </a:r>
            <a:r>
              <a:rPr lang="zh-TW" altLang="en-US" dirty="0" smtClean="0"/>
              <a:t>年初</a:t>
            </a:r>
            <a:r>
              <a:rPr lang="en-US" altLang="zh-TW" dirty="0" smtClean="0"/>
              <a:t>HTML 3.2</a:t>
            </a:r>
            <a:r>
              <a:rPr lang="zh-TW" altLang="en-US" dirty="0" smtClean="0"/>
              <a:t>作為</a:t>
            </a:r>
            <a:r>
              <a:rPr lang="en-US" altLang="zh-TW" dirty="0"/>
              <a:t>W3C</a:t>
            </a:r>
            <a:r>
              <a:rPr lang="zh-TW" altLang="en-US" dirty="0"/>
              <a:t>推薦標準發布。這是首個完全由</a:t>
            </a:r>
            <a:r>
              <a:rPr lang="en-US" altLang="zh-TW" dirty="0"/>
              <a:t>W3C</a:t>
            </a:r>
            <a:r>
              <a:rPr lang="zh-TW" altLang="en-US" dirty="0"/>
              <a:t>開發並標準化的版本</a:t>
            </a:r>
            <a:r>
              <a:rPr lang="zh-TW" altLang="en-US" dirty="0" smtClean="0"/>
              <a:t>，</a:t>
            </a:r>
            <a:r>
              <a:rPr lang="en-US" altLang="zh-TW" dirty="0" smtClean="0"/>
              <a:t>HTML </a:t>
            </a:r>
            <a:r>
              <a:rPr lang="en-US" altLang="zh-TW" dirty="0"/>
              <a:t>3.2</a:t>
            </a:r>
            <a:r>
              <a:rPr lang="zh-TW" altLang="en-US" dirty="0"/>
              <a:t>完全去除數學公式，協調各種專有擴充，並採用網景設計的大多數視覺標記標籤</a:t>
            </a:r>
            <a:r>
              <a:rPr lang="zh-TW" altLang="en-US" dirty="0" smtClean="0"/>
              <a:t>。</a:t>
            </a:r>
            <a:endParaRPr lang="en-US" altLang="zh-TW" dirty="0" smtClean="0"/>
          </a:p>
          <a:p>
            <a:r>
              <a:rPr lang="en-US" altLang="zh-TW" dirty="0"/>
              <a:t>HTML </a:t>
            </a:r>
            <a:r>
              <a:rPr lang="en-US" altLang="zh-TW" dirty="0" smtClean="0"/>
              <a:t>4</a:t>
            </a:r>
          </a:p>
          <a:p>
            <a:pPr lvl="1"/>
            <a:r>
              <a:rPr lang="en-US" altLang="zh-TW" dirty="0" smtClean="0"/>
              <a:t>1997</a:t>
            </a:r>
            <a:r>
              <a:rPr lang="zh-TW" altLang="en-US" dirty="0" smtClean="0"/>
              <a:t>年底</a:t>
            </a:r>
            <a:r>
              <a:rPr lang="en-US" altLang="zh-TW" dirty="0" smtClean="0"/>
              <a:t>HTML 4.0</a:t>
            </a:r>
            <a:r>
              <a:rPr lang="zh-TW" altLang="en-US" dirty="0" smtClean="0"/>
              <a:t>作為</a:t>
            </a:r>
            <a:r>
              <a:rPr lang="en-US" altLang="zh-TW" dirty="0"/>
              <a:t>W3C</a:t>
            </a:r>
            <a:r>
              <a:rPr lang="zh-TW" altLang="en-US" dirty="0"/>
              <a:t>推薦標準發布。它提供三種變化：</a:t>
            </a:r>
          </a:p>
          <a:p>
            <a:pPr lvl="1"/>
            <a:r>
              <a:rPr lang="zh-TW" altLang="en-US" dirty="0"/>
              <a:t>嚴格，過時的元素被禁止。</a:t>
            </a:r>
          </a:p>
          <a:p>
            <a:pPr lvl="1"/>
            <a:r>
              <a:rPr lang="zh-TW" altLang="en-US" dirty="0"/>
              <a:t>過渡，過時的元素被允許。</a:t>
            </a:r>
          </a:p>
          <a:p>
            <a:pPr lvl="1"/>
            <a:r>
              <a:rPr lang="zh-TW" altLang="en-US" dirty="0" smtClean="0"/>
              <a:t>框架</a:t>
            </a:r>
            <a:r>
              <a:rPr lang="zh-TW" altLang="en-US" dirty="0"/>
              <a:t>集，大多只與框架相關的元素被允許</a:t>
            </a:r>
            <a:r>
              <a:rPr lang="zh-TW" altLang="en-US" dirty="0" smtClean="0"/>
              <a:t>。</a:t>
            </a:r>
            <a:endParaRPr lang="en-US" altLang="zh-TW" dirty="0" smtClean="0"/>
          </a:p>
          <a:p>
            <a:r>
              <a:rPr lang="zh-TW" altLang="en-US" dirty="0"/>
              <a:t>「</a:t>
            </a:r>
            <a:r>
              <a:rPr lang="en-US" altLang="zh-TW" dirty="0"/>
              <a:t>XHTML</a:t>
            </a:r>
            <a:r>
              <a:rPr lang="zh-TW" altLang="en-US" dirty="0"/>
              <a:t>」</a:t>
            </a:r>
            <a:r>
              <a:rPr lang="en-US" altLang="zh-TW" dirty="0"/>
              <a:t>(</a:t>
            </a:r>
            <a:r>
              <a:rPr lang="en-US" altLang="zh-TW" dirty="0" err="1"/>
              <a:t>eXtensibleHyperTextMarkup</a:t>
            </a:r>
            <a:r>
              <a:rPr lang="en-US" altLang="zh-TW" dirty="0"/>
              <a:t> Language</a:t>
            </a:r>
            <a:r>
              <a:rPr lang="en-US" altLang="zh-TW" dirty="0" smtClean="0"/>
              <a:t>)</a:t>
            </a:r>
          </a:p>
          <a:p>
            <a:pPr lvl="1"/>
            <a:r>
              <a:rPr lang="en-US" altLang="zh-TW" dirty="0" smtClean="0"/>
              <a:t>2000</a:t>
            </a:r>
            <a:r>
              <a:rPr lang="zh-TW" altLang="en-US" dirty="0" smtClean="0"/>
              <a:t>年初</a:t>
            </a:r>
            <a:r>
              <a:rPr lang="zh-TW" altLang="en-US" dirty="0"/>
              <a:t>， </a:t>
            </a:r>
            <a:r>
              <a:rPr lang="en-US" altLang="zh-TW" dirty="0" smtClean="0"/>
              <a:t>W3C</a:t>
            </a:r>
            <a:r>
              <a:rPr lang="zh-TW" altLang="en-US" dirty="0"/>
              <a:t>所制定用來取代</a:t>
            </a:r>
            <a:r>
              <a:rPr lang="en-US" altLang="zh-TW" dirty="0"/>
              <a:t>HTML 4.0</a:t>
            </a:r>
            <a:r>
              <a:rPr lang="zh-TW" altLang="en-US" dirty="0"/>
              <a:t>版的下一個世代</a:t>
            </a:r>
            <a:r>
              <a:rPr lang="en-US" altLang="zh-TW" dirty="0" smtClean="0"/>
              <a:t>HTML</a:t>
            </a:r>
          </a:p>
          <a:p>
            <a:pPr lvl="1"/>
            <a:r>
              <a:rPr lang="zh-TW" altLang="en-US" dirty="0" smtClean="0"/>
              <a:t>結合</a:t>
            </a:r>
            <a:r>
              <a:rPr lang="en-US" altLang="zh-TW" dirty="0" smtClean="0"/>
              <a:t>XML</a:t>
            </a:r>
            <a:r>
              <a:rPr lang="zh-TW" altLang="en-US" dirty="0" smtClean="0"/>
              <a:t>和</a:t>
            </a:r>
            <a:r>
              <a:rPr lang="en-US" altLang="zh-TW" dirty="0" smtClean="0"/>
              <a:t>HTML4.0</a:t>
            </a:r>
            <a:r>
              <a:rPr lang="zh-TW" altLang="en-US" dirty="0" smtClean="0"/>
              <a:t>版的標籤</a:t>
            </a:r>
            <a:endParaRPr lang="zh-TW" altLang="en-US" dirty="0"/>
          </a:p>
        </p:txBody>
      </p:sp>
    </p:spTree>
    <p:extLst>
      <p:ext uri="{BB962C8B-B14F-4D97-AF65-F5344CB8AC3E}">
        <p14:creationId xmlns:p14="http://schemas.microsoft.com/office/powerpoint/2010/main" val="21796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發展背景</a:t>
            </a:r>
          </a:p>
        </p:txBody>
      </p:sp>
      <p:sp>
        <p:nvSpPr>
          <p:cNvPr id="3" name="內容版面配置區 2"/>
          <p:cNvSpPr>
            <a:spLocks noGrp="1"/>
          </p:cNvSpPr>
          <p:nvPr>
            <p:ph idx="1"/>
          </p:nvPr>
        </p:nvSpPr>
        <p:spPr/>
        <p:txBody>
          <a:bodyPr>
            <a:normAutofit fontScale="92500"/>
          </a:bodyPr>
          <a:lstStyle/>
          <a:p>
            <a:r>
              <a:rPr lang="en-US" altLang="zh-TW" dirty="0" smtClean="0"/>
              <a:t>HTML5</a:t>
            </a:r>
            <a:r>
              <a:rPr lang="zh-TW" altLang="en-US" dirty="0" smtClean="0"/>
              <a:t>是</a:t>
            </a:r>
            <a:r>
              <a:rPr lang="en-US" altLang="zh-TW" dirty="0"/>
              <a:t>HTML</a:t>
            </a:r>
            <a:r>
              <a:rPr lang="zh-TW" altLang="en-US" dirty="0"/>
              <a:t>最新的修訂版本，由全球資訊網協會（</a:t>
            </a:r>
            <a:r>
              <a:rPr lang="en-US" altLang="zh-TW" dirty="0"/>
              <a:t>W3C</a:t>
            </a:r>
            <a:r>
              <a:rPr lang="zh-TW" altLang="en-US" dirty="0"/>
              <a:t>）於</a:t>
            </a:r>
            <a:r>
              <a:rPr lang="en-US" altLang="zh-TW" dirty="0"/>
              <a:t>2014</a:t>
            </a:r>
            <a:r>
              <a:rPr lang="zh-TW" altLang="en-US" dirty="0"/>
              <a:t>年</a:t>
            </a:r>
            <a:r>
              <a:rPr lang="en-US" altLang="zh-TW" dirty="0"/>
              <a:t>10</a:t>
            </a:r>
            <a:r>
              <a:rPr lang="zh-TW" altLang="en-US" dirty="0"/>
              <a:t>月完成標準</a:t>
            </a:r>
            <a:r>
              <a:rPr lang="zh-TW" altLang="en-US" dirty="0" smtClean="0"/>
              <a:t>制定</a:t>
            </a:r>
            <a:endParaRPr lang="en-US" altLang="zh-TW" dirty="0" smtClean="0"/>
          </a:p>
          <a:p>
            <a:r>
              <a:rPr lang="zh-TW" altLang="en-US" dirty="0"/>
              <a:t>廣義論及</a:t>
            </a:r>
            <a:r>
              <a:rPr lang="en-US" altLang="zh-TW" dirty="0"/>
              <a:t>HTML5</a:t>
            </a:r>
            <a:r>
              <a:rPr lang="zh-TW" altLang="en-US" dirty="0"/>
              <a:t>時，實際指的是包括</a:t>
            </a:r>
            <a:r>
              <a:rPr lang="en-US" altLang="zh-TW" dirty="0"/>
              <a:t>HTML</a:t>
            </a:r>
            <a:r>
              <a:rPr lang="zh-TW" altLang="en-US" dirty="0"/>
              <a:t>、</a:t>
            </a:r>
            <a:r>
              <a:rPr lang="en-US" altLang="zh-TW" dirty="0"/>
              <a:t>CSS</a:t>
            </a:r>
            <a:r>
              <a:rPr lang="zh-TW" altLang="en-US" dirty="0"/>
              <a:t>和</a:t>
            </a:r>
            <a:r>
              <a:rPr lang="en-US" altLang="zh-TW" dirty="0"/>
              <a:t>JavaScript</a:t>
            </a:r>
            <a:r>
              <a:rPr lang="zh-TW" altLang="en-US" dirty="0"/>
              <a:t>在內的一套技術組合。它希望能夠減少網頁瀏覽器對於需要外掛程式的豐富性網路應用服務（</a:t>
            </a:r>
            <a:r>
              <a:rPr lang="en-US" altLang="zh-TW" dirty="0"/>
              <a:t>Plug-in-Based Rich Internet Application</a:t>
            </a:r>
            <a:r>
              <a:rPr lang="zh-TW" altLang="en-US" dirty="0"/>
              <a:t>，</a:t>
            </a:r>
            <a:r>
              <a:rPr lang="en-US" altLang="zh-TW" dirty="0"/>
              <a:t>RIA</a:t>
            </a:r>
            <a:r>
              <a:rPr lang="zh-TW" altLang="en-US" dirty="0"/>
              <a:t>），並且提供更多能有效加強網路應用的標準</a:t>
            </a:r>
            <a:r>
              <a:rPr lang="zh-TW" altLang="en-US" dirty="0" smtClean="0"/>
              <a:t>集</a:t>
            </a:r>
            <a:endParaRPr lang="en-US" altLang="zh-TW" dirty="0" smtClean="0"/>
          </a:p>
          <a:p>
            <a:r>
              <a:rPr lang="zh-TW" altLang="en-US" dirty="0" smtClean="0"/>
              <a:t>一些</a:t>
            </a:r>
            <a:r>
              <a:rPr lang="zh-TW" altLang="en-US" dirty="0"/>
              <a:t>過時的</a:t>
            </a:r>
            <a:r>
              <a:rPr lang="en-US" altLang="zh-TW" dirty="0"/>
              <a:t>HTML 4.01</a:t>
            </a:r>
            <a:r>
              <a:rPr lang="zh-TW" altLang="en-US" dirty="0"/>
              <a:t>標記將取消，其中包括純粹用作顯示效果的標記</a:t>
            </a:r>
            <a:r>
              <a:rPr lang="zh-TW" altLang="en-US" dirty="0" smtClean="0"/>
              <a:t>，</a:t>
            </a:r>
            <a:r>
              <a:rPr lang="zh-TW" altLang="en-US" dirty="0"/>
              <a:t>例</a:t>
            </a:r>
            <a:r>
              <a:rPr lang="zh-TW" altLang="en-US" dirty="0" smtClean="0"/>
              <a:t>如</a:t>
            </a:r>
            <a:r>
              <a:rPr lang="en-US" altLang="zh-TW" dirty="0"/>
              <a:t>&lt;font&gt;</a:t>
            </a:r>
            <a:r>
              <a:rPr lang="zh-TW" altLang="en-US" dirty="0"/>
              <a:t>和</a:t>
            </a:r>
            <a:r>
              <a:rPr lang="en-US" altLang="zh-TW" dirty="0"/>
              <a:t>&lt;center&gt;</a:t>
            </a:r>
            <a:r>
              <a:rPr lang="zh-TW" altLang="en-US" dirty="0"/>
              <a:t>，因為它們已經被</a:t>
            </a:r>
            <a:r>
              <a:rPr lang="en-US" altLang="zh-TW" dirty="0"/>
              <a:t>CSS</a:t>
            </a:r>
            <a:r>
              <a:rPr lang="zh-TW" altLang="en-US" dirty="0" smtClean="0"/>
              <a:t>取代</a:t>
            </a:r>
            <a:r>
              <a:rPr lang="zh-TW" altLang="en-US" dirty="0"/>
              <a:t>，</a:t>
            </a:r>
            <a:r>
              <a:rPr lang="zh-TW" altLang="en-US" dirty="0" smtClean="0"/>
              <a:t>還有</a:t>
            </a:r>
            <a:r>
              <a:rPr lang="zh-TW" altLang="en-US" dirty="0"/>
              <a:t>一些透過</a:t>
            </a:r>
            <a:r>
              <a:rPr lang="en-US" altLang="zh-TW" dirty="0"/>
              <a:t>DOM</a:t>
            </a:r>
            <a:r>
              <a:rPr lang="zh-TW" altLang="en-US" dirty="0"/>
              <a:t>的網路</a:t>
            </a:r>
            <a:r>
              <a:rPr lang="zh-TW" altLang="en-US" dirty="0" smtClean="0"/>
              <a:t>行為。</a:t>
            </a:r>
            <a:endParaRPr lang="en-US" altLang="zh-TW" dirty="0" smtClean="0"/>
          </a:p>
          <a:p>
            <a:r>
              <a:rPr lang="en-US" altLang="zh-TW" dirty="0"/>
              <a:t>HTML5</a:t>
            </a:r>
            <a:r>
              <a:rPr lang="zh-TW" altLang="en-US" dirty="0"/>
              <a:t>提供了一些新的元素和屬性，反映典型的現代用法網站。</a:t>
            </a:r>
            <a:endParaRPr lang="en-US" altLang="zh-TW" dirty="0"/>
          </a:p>
          <a:p>
            <a:pPr lvl="1"/>
            <a:endParaRPr lang="zh-TW" altLang="en-US" dirty="0"/>
          </a:p>
        </p:txBody>
      </p:sp>
    </p:spTree>
    <p:extLst>
      <p:ext uri="{BB962C8B-B14F-4D97-AF65-F5344CB8AC3E}">
        <p14:creationId xmlns:p14="http://schemas.microsoft.com/office/powerpoint/2010/main" val="342533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一個簡單</a:t>
            </a:r>
            <a:r>
              <a:rPr lang="zh-TW" altLang="en-US" dirty="0" smtClean="0"/>
              <a:t>的</a:t>
            </a:r>
            <a:r>
              <a:rPr lang="en-US" altLang="zh-TW" dirty="0" smtClean="0"/>
              <a:t>HTML</a:t>
            </a:r>
            <a:r>
              <a:rPr lang="zh-TW" altLang="en-US" dirty="0" smtClean="0"/>
              <a:t>網站範例</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3781" y="1600200"/>
            <a:ext cx="8653581" cy="4989694"/>
          </a:xfrm>
          <a:prstGeom prst="rect">
            <a:avLst/>
          </a:prstGeom>
        </p:spPr>
      </p:pic>
    </p:spTree>
    <p:extLst>
      <p:ext uri="{BB962C8B-B14F-4D97-AF65-F5344CB8AC3E}">
        <p14:creationId xmlns:p14="http://schemas.microsoft.com/office/powerpoint/2010/main" val="3217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a:t>
            </a:r>
            <a:r>
              <a:rPr lang="zh-TW" altLang="en-US" dirty="0" smtClean="0"/>
              <a:t>範例程式碼</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&lt;</a:t>
            </a:r>
            <a:r>
              <a:rPr lang="en-US" altLang="zh-TW" dirty="0"/>
              <a:t>HTML&gt;</a:t>
            </a:r>
          </a:p>
          <a:p>
            <a:pPr marL="0" indent="0">
              <a:buNone/>
            </a:pPr>
            <a:r>
              <a:rPr lang="en-US" altLang="zh-TW" dirty="0" smtClean="0"/>
              <a:t>	&lt;</a:t>
            </a:r>
            <a:r>
              <a:rPr lang="en-US" altLang="zh-TW" dirty="0"/>
              <a:t>HEAD&gt;</a:t>
            </a:r>
          </a:p>
          <a:p>
            <a:pPr marL="0" indent="0">
              <a:buNone/>
            </a:pPr>
            <a:r>
              <a:rPr lang="en-US" altLang="zh-TW" dirty="0" smtClean="0"/>
              <a:t>	&lt;</a:t>
            </a:r>
            <a:r>
              <a:rPr lang="en-US" altLang="zh-TW" dirty="0"/>
              <a:t>TITLE&gt;The title of the webpage&lt;/TITLE&gt; </a:t>
            </a:r>
            <a:r>
              <a:rPr lang="en-US" altLang="zh-TW" dirty="0" smtClean="0"/>
              <a:t>	&lt;/</a:t>
            </a:r>
            <a:r>
              <a:rPr lang="en-US" altLang="zh-TW" dirty="0"/>
              <a:t>HEAD&gt;</a:t>
            </a:r>
          </a:p>
          <a:p>
            <a:pPr marL="0" indent="0">
              <a:buNone/>
            </a:pPr>
            <a:r>
              <a:rPr lang="en-US" altLang="zh-TW" dirty="0" smtClean="0"/>
              <a:t>	&lt;</a:t>
            </a:r>
            <a:r>
              <a:rPr lang="en-US" altLang="zh-TW" dirty="0"/>
              <a:t>BODY&gt; &lt;P&gt;Body of the webpage</a:t>
            </a:r>
          </a:p>
          <a:p>
            <a:pPr marL="0" indent="0">
              <a:buNone/>
            </a:pPr>
            <a:r>
              <a:rPr lang="en-US" altLang="zh-TW" dirty="0" smtClean="0"/>
              <a:t>	&lt;/</a:t>
            </a:r>
            <a:r>
              <a:rPr lang="en-US" altLang="zh-TW" dirty="0"/>
              <a:t>BODY&gt;</a:t>
            </a:r>
          </a:p>
          <a:p>
            <a:pPr marL="0" indent="0">
              <a:buNone/>
            </a:pPr>
            <a:r>
              <a:rPr lang="en-US" altLang="zh-TW" dirty="0" smtClean="0"/>
              <a:t>&lt;/</a:t>
            </a:r>
            <a:r>
              <a:rPr lang="en-US" altLang="zh-TW" dirty="0"/>
              <a:t>HTML&gt;</a:t>
            </a:r>
            <a:endParaRPr lang="zh-TW" altLang="en-US" dirty="0"/>
          </a:p>
        </p:txBody>
      </p:sp>
    </p:spTree>
    <p:extLst>
      <p:ext uri="{BB962C8B-B14F-4D97-AF65-F5344CB8AC3E}">
        <p14:creationId xmlns:p14="http://schemas.microsoft.com/office/powerpoint/2010/main" val="103376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93852" y="131619"/>
            <a:ext cx="9785349" cy="1239837"/>
          </a:xfrm>
        </p:spPr>
        <p:txBody>
          <a:bodyPr>
            <a:normAutofit/>
          </a:bodyPr>
          <a:lstStyle/>
          <a:p>
            <a:r>
              <a:rPr lang="en-US" altLang="zh-TW" sz="4000" dirty="0" smtClean="0"/>
              <a:t>HTML</a:t>
            </a:r>
            <a:r>
              <a:rPr lang="zh-TW" altLang="en-US" sz="4000" dirty="0" smtClean="0"/>
              <a:t>基礎架構</a:t>
            </a:r>
            <a:endParaRPr lang="zh-TW" altLang="en-US" sz="4000" dirty="0"/>
          </a:p>
        </p:txBody>
      </p:sp>
      <p:sp>
        <p:nvSpPr>
          <p:cNvPr id="3" name="內容版面配置區 2"/>
          <p:cNvSpPr>
            <a:spLocks noGrp="1"/>
          </p:cNvSpPr>
          <p:nvPr>
            <p:ph idx="1"/>
          </p:nvPr>
        </p:nvSpPr>
        <p:spPr/>
        <p:txBody>
          <a:bodyPr/>
          <a:lstStyle/>
          <a:p>
            <a:r>
              <a:rPr lang="zh-TW" altLang="en-US" dirty="0"/>
              <a:t>基本上 </a:t>
            </a:r>
            <a:r>
              <a:rPr lang="en-US" altLang="zh-TW" dirty="0"/>
              <a:t>&lt;head&gt; </a:t>
            </a:r>
            <a:r>
              <a:rPr lang="zh-TW" altLang="en-US" dirty="0"/>
              <a:t>裡面的內容都不是給”人”看得，而是給機器運作、</a:t>
            </a:r>
            <a:r>
              <a:rPr lang="zh-TW" altLang="en-US" dirty="0" smtClean="0"/>
              <a:t>搜尋</a:t>
            </a:r>
            <a:r>
              <a:rPr lang="zh-TW" altLang="en-US" dirty="0"/>
              <a:t>用得</a:t>
            </a:r>
            <a:r>
              <a:rPr lang="zh-TW" altLang="en-US" dirty="0" smtClean="0"/>
              <a:t>。</a:t>
            </a:r>
            <a:endParaRPr lang="en-US" altLang="zh-TW" dirty="0" smtClean="0"/>
          </a:p>
          <a:p>
            <a:r>
              <a:rPr lang="zh-TW" altLang="en-US" dirty="0"/>
              <a:t>主要放置得標籤用來告訴</a:t>
            </a:r>
            <a:r>
              <a:rPr lang="zh-TW" altLang="en-US" dirty="0" smtClean="0"/>
              <a:t>搜尋引擎</a:t>
            </a:r>
            <a:r>
              <a:rPr lang="zh-TW" altLang="en-US" dirty="0"/>
              <a:t>，</a:t>
            </a:r>
            <a:r>
              <a:rPr lang="zh-TW" altLang="en-US" dirty="0" smtClean="0"/>
              <a:t>這個</a:t>
            </a:r>
            <a:r>
              <a:rPr lang="zh-TW" altLang="en-US" dirty="0"/>
              <a:t>網頁有什麼樣的內容、控制網頁與外部程式碼的連結、定義網頁使用的樣式</a:t>
            </a:r>
            <a:r>
              <a:rPr lang="zh-TW" altLang="en-US" dirty="0" smtClean="0"/>
              <a:t>等等</a:t>
            </a:r>
            <a:r>
              <a:rPr lang="zh-TW" altLang="en-US" dirty="0"/>
              <a:t>。</a:t>
            </a:r>
            <a:endParaRPr lang="en-US" altLang="zh-TW" dirty="0"/>
          </a:p>
          <a:p>
            <a:r>
              <a:rPr lang="en-US" altLang="zh-TW" dirty="0" smtClean="0"/>
              <a:t>HTML5</a:t>
            </a:r>
            <a:r>
              <a:rPr lang="zh-TW" altLang="en-US" dirty="0" smtClean="0"/>
              <a:t>常用</a:t>
            </a:r>
            <a:r>
              <a:rPr lang="zh-TW" altLang="en-US" dirty="0"/>
              <a:t>的標籤有 </a:t>
            </a:r>
            <a:r>
              <a:rPr lang="en-US" altLang="zh-TW" dirty="0"/>
              <a:t>&lt;title&gt;</a:t>
            </a:r>
            <a:r>
              <a:rPr lang="zh-TW" altLang="en-US" dirty="0"/>
              <a:t>、</a:t>
            </a:r>
            <a:r>
              <a:rPr lang="en-US" altLang="zh-TW" dirty="0"/>
              <a:t>&lt;meta&gt;</a:t>
            </a:r>
            <a:r>
              <a:rPr lang="zh-TW" altLang="en-US" dirty="0"/>
              <a:t>、</a:t>
            </a:r>
            <a:r>
              <a:rPr lang="en-US" altLang="zh-TW" dirty="0"/>
              <a:t>&lt;link&gt;</a:t>
            </a:r>
            <a:r>
              <a:rPr lang="zh-TW" altLang="en-US" dirty="0"/>
              <a:t>、</a:t>
            </a:r>
            <a:r>
              <a:rPr lang="en-US" altLang="zh-TW" dirty="0"/>
              <a:t>&lt;script&gt;</a:t>
            </a:r>
            <a:r>
              <a:rPr lang="zh-TW" altLang="en-US" dirty="0"/>
              <a:t>、</a:t>
            </a:r>
            <a:r>
              <a:rPr lang="en-US" altLang="zh-TW" dirty="0"/>
              <a:t>&lt;style&gt;</a:t>
            </a:r>
            <a:r>
              <a:rPr lang="zh-TW" altLang="en-US" dirty="0"/>
              <a:t>、</a:t>
            </a:r>
            <a:r>
              <a:rPr lang="en-US" altLang="zh-TW" dirty="0"/>
              <a:t>&lt;base&gt; </a:t>
            </a:r>
            <a:r>
              <a:rPr lang="zh-TW" altLang="en-US" dirty="0" smtClean="0"/>
              <a:t>等等</a:t>
            </a:r>
            <a:endParaRPr lang="en-US" altLang="zh-TW" dirty="0" smtClean="0"/>
          </a:p>
          <a:p>
            <a:r>
              <a:rPr lang="zh-TW" altLang="en-US" dirty="0"/>
              <a:t>網頁真正會跑給使用者看的東西全部都在 </a:t>
            </a:r>
            <a:r>
              <a:rPr lang="en-US" altLang="zh-TW" dirty="0"/>
              <a:t>&lt;body</a:t>
            </a:r>
            <a:r>
              <a:rPr lang="en-US" altLang="zh-TW" dirty="0" smtClean="0"/>
              <a:t>&gt;</a:t>
            </a:r>
          </a:p>
          <a:p>
            <a:endParaRPr lang="zh-TW" altLang="en-US" dirty="0"/>
          </a:p>
        </p:txBody>
      </p:sp>
    </p:spTree>
    <p:extLst>
      <p:ext uri="{BB962C8B-B14F-4D97-AF65-F5344CB8AC3E}">
        <p14:creationId xmlns:p14="http://schemas.microsoft.com/office/powerpoint/2010/main" val="54821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網路爬蟲</a:t>
            </a:r>
          </a:p>
        </p:txBody>
      </p:sp>
      <p:sp>
        <p:nvSpPr>
          <p:cNvPr id="3" name="內容版面配置區 2"/>
          <p:cNvSpPr>
            <a:spLocks noGrp="1"/>
          </p:cNvSpPr>
          <p:nvPr>
            <p:ph idx="1"/>
          </p:nvPr>
        </p:nvSpPr>
        <p:spPr/>
        <p:txBody>
          <a:bodyPr/>
          <a:lstStyle/>
          <a:p>
            <a:r>
              <a:rPr lang="zh-TW" altLang="en-US" dirty="0"/>
              <a:t>網路</a:t>
            </a:r>
            <a:r>
              <a:rPr lang="zh-TW" altLang="en-US" dirty="0" smtClean="0"/>
              <a:t>爬蟲是</a:t>
            </a:r>
            <a:r>
              <a:rPr lang="zh-TW" altLang="en-US" dirty="0"/>
              <a:t>一個透過程式「自動抓取」網站資料的過程，在這資訊爆炸的時代中，資料的收集是相當重要的工作項目之一，但如果透過人工的方式來收集網站資料，效率低之外也會花費掉非常多的</a:t>
            </a:r>
            <a:r>
              <a:rPr lang="zh-TW" altLang="en-US" dirty="0" smtClean="0"/>
              <a:t>時間</a:t>
            </a:r>
            <a:endParaRPr lang="en-US" altLang="zh-TW" dirty="0" smtClean="0"/>
          </a:p>
          <a:p>
            <a:r>
              <a:rPr lang="zh-TW" altLang="en-US" dirty="0"/>
              <a:t>資料的收集與整理這份工作，可以透過網路爬蟲來協助，我們只要先制定好規則，網路爬蟲就可以自動依照這規則收集和擷取資料並整理出我們所需的</a:t>
            </a:r>
            <a:r>
              <a:rPr lang="zh-TW" altLang="en-US" dirty="0" smtClean="0"/>
              <a:t>格式</a:t>
            </a:r>
            <a:endParaRPr lang="en-US" altLang="zh-TW" dirty="0" smtClean="0"/>
          </a:p>
          <a:p>
            <a:pPr lvl="1"/>
            <a:r>
              <a:rPr lang="en-US" altLang="zh-TW" dirty="0" smtClean="0"/>
              <a:t>Excel</a:t>
            </a:r>
            <a:r>
              <a:rPr lang="zh-TW" altLang="en-US" dirty="0" smtClean="0"/>
              <a:t>、</a:t>
            </a:r>
            <a:r>
              <a:rPr lang="en-US" altLang="zh-TW" dirty="0" smtClean="0"/>
              <a:t>CSV</a:t>
            </a:r>
            <a:r>
              <a:rPr lang="zh-TW" altLang="en-US" dirty="0" smtClean="0"/>
              <a:t>等</a:t>
            </a:r>
            <a:endParaRPr lang="zh-TW" altLang="en-US" dirty="0"/>
          </a:p>
        </p:txBody>
      </p:sp>
    </p:spTree>
    <p:extLst>
      <p:ext uri="{BB962C8B-B14F-4D97-AF65-F5344CB8AC3E}">
        <p14:creationId xmlns:p14="http://schemas.microsoft.com/office/powerpoint/2010/main" val="44012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什麼是網際網路</a:t>
            </a:r>
            <a:r>
              <a:rPr lang="en-US" altLang="zh-TW" sz="4400" dirty="0" smtClean="0"/>
              <a:t>(Internet) ?</a:t>
            </a:r>
            <a:endParaRPr lang="zh-TW" altLang="en-US" sz="4400" dirty="0"/>
          </a:p>
        </p:txBody>
      </p:sp>
      <p:sp>
        <p:nvSpPr>
          <p:cNvPr id="3" name="內容版面配置區 2"/>
          <p:cNvSpPr>
            <a:spLocks noGrp="1"/>
          </p:cNvSpPr>
          <p:nvPr>
            <p:ph idx="1"/>
          </p:nvPr>
        </p:nvSpPr>
        <p:spPr/>
        <p:txBody>
          <a:bodyPr>
            <a:normAutofit/>
          </a:bodyPr>
          <a:lstStyle/>
          <a:p>
            <a:r>
              <a:rPr lang="zh-TW" altLang="en-US" dirty="0" smtClean="0"/>
              <a:t>網際網路實際上</a:t>
            </a:r>
            <a:r>
              <a:rPr lang="zh-TW" altLang="en-US" dirty="0"/>
              <a:t>並不是真正的網路</a:t>
            </a:r>
            <a:r>
              <a:rPr lang="zh-TW" altLang="en-US" dirty="0" smtClean="0"/>
              <a:t>，它是一個虛擬的概念</a:t>
            </a:r>
            <a:r>
              <a:rPr lang="zh-TW" altLang="en-US" dirty="0"/>
              <a:t>，</a:t>
            </a:r>
            <a:r>
              <a:rPr lang="zh-TW" altLang="en-US" dirty="0" smtClean="0"/>
              <a:t>是</a:t>
            </a:r>
            <a:r>
              <a:rPr lang="zh-TW" altLang="en-US" dirty="0"/>
              <a:t>由各種</a:t>
            </a:r>
            <a:r>
              <a:rPr lang="zh-TW" altLang="en-US" dirty="0" smtClean="0"/>
              <a:t>不同網路</a:t>
            </a:r>
            <a:r>
              <a:rPr lang="zh-TW" altLang="en-US" dirty="0"/>
              <a:t>之間所串而連成的</a:t>
            </a:r>
            <a:r>
              <a:rPr lang="zh-TW" altLang="en-US" dirty="0" smtClean="0"/>
              <a:t>一個單一</a:t>
            </a:r>
            <a:r>
              <a:rPr lang="zh-TW" altLang="en-US" dirty="0"/>
              <a:t>巨大國際</a:t>
            </a:r>
            <a:r>
              <a:rPr lang="zh-TW" altLang="en-US" dirty="0" smtClean="0"/>
              <a:t>網路，並在其上面提供</a:t>
            </a:r>
            <a:r>
              <a:rPr lang="zh-TW" altLang="en-US" dirty="0"/>
              <a:t>網路</a:t>
            </a:r>
            <a:r>
              <a:rPr lang="zh-TW" altLang="en-US" dirty="0" smtClean="0"/>
              <a:t>服務。</a:t>
            </a:r>
            <a:endParaRPr lang="en-US" altLang="zh-TW" dirty="0" smtClean="0"/>
          </a:p>
          <a:p>
            <a:r>
              <a:rPr lang="zh-TW" altLang="en-US" dirty="0"/>
              <a:t>為了能夠將各種不同網路連接</a:t>
            </a:r>
            <a:r>
              <a:rPr lang="zh-TW" altLang="en-US" dirty="0" smtClean="0"/>
              <a:t>起來，這些網路就必須以</a:t>
            </a:r>
            <a:r>
              <a:rPr lang="zh-TW" altLang="en-US" dirty="0"/>
              <a:t>一組</a:t>
            </a:r>
            <a:r>
              <a:rPr lang="zh-TW" altLang="en-US" dirty="0">
                <a:solidFill>
                  <a:srgbClr val="C00000"/>
                </a:solidFill>
              </a:rPr>
              <a:t>通用的協定</a:t>
            </a:r>
            <a:r>
              <a:rPr lang="zh-TW" altLang="en-US" dirty="0"/>
              <a:t>相連</a:t>
            </a:r>
            <a:r>
              <a:rPr lang="zh-TW" altLang="en-US" dirty="0" smtClean="0"/>
              <a:t>。</a:t>
            </a:r>
            <a:endParaRPr lang="en-US" altLang="zh-TW" dirty="0" smtClean="0"/>
          </a:p>
          <a:p>
            <a:endParaRPr lang="zh-TW" altLang="en-US" dirty="0" smtClean="0"/>
          </a:p>
        </p:txBody>
      </p:sp>
    </p:spTree>
    <p:extLst>
      <p:ext uri="{BB962C8B-B14F-4D97-AF65-F5344CB8AC3E}">
        <p14:creationId xmlns:p14="http://schemas.microsoft.com/office/powerpoint/2010/main" val="353605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a:t>
            </a:r>
            <a:r>
              <a:rPr lang="zh-TW" altLang="en-US" sz="4400" dirty="0" smtClean="0"/>
              <a:t>爬蟲</a:t>
            </a:r>
            <a:r>
              <a:rPr lang="zh-TW" altLang="en-US" sz="4400" dirty="0"/>
              <a:t>的應用</a:t>
            </a:r>
          </a:p>
        </p:txBody>
      </p:sp>
      <p:sp>
        <p:nvSpPr>
          <p:cNvPr id="3" name="內容版面配置區 2"/>
          <p:cNvSpPr>
            <a:spLocks noGrp="1"/>
          </p:cNvSpPr>
          <p:nvPr>
            <p:ph idx="1"/>
          </p:nvPr>
        </p:nvSpPr>
        <p:spPr/>
        <p:txBody>
          <a:bodyPr>
            <a:normAutofit/>
          </a:bodyPr>
          <a:lstStyle/>
          <a:p>
            <a:r>
              <a:rPr lang="zh-TW" altLang="en-US" sz="3200" dirty="0" smtClean="0"/>
              <a:t>找飯店，</a:t>
            </a:r>
            <a:r>
              <a:rPr lang="en-US" altLang="zh-TW" sz="3200" dirty="0" err="1" smtClean="0"/>
              <a:t>Trivago</a:t>
            </a:r>
            <a:r>
              <a:rPr lang="en-US" altLang="zh-TW" sz="3200" dirty="0" smtClean="0"/>
              <a:t>!</a:t>
            </a:r>
          </a:p>
          <a:p>
            <a:r>
              <a:rPr lang="en-US" altLang="zh-TW" sz="3200" dirty="0" err="1" smtClean="0"/>
              <a:t>Skyscanner</a:t>
            </a:r>
            <a:r>
              <a:rPr lang="en-US" altLang="zh-TW" sz="3200" dirty="0" smtClean="0"/>
              <a:t> </a:t>
            </a:r>
            <a:r>
              <a:rPr lang="zh-TW" altLang="en-US" sz="3200" dirty="0" smtClean="0"/>
              <a:t>機票搜尋</a:t>
            </a:r>
            <a:endParaRPr lang="en-US" altLang="zh-TW" sz="3200" dirty="0" smtClean="0"/>
          </a:p>
          <a:p>
            <a:r>
              <a:rPr lang="zh-TW" altLang="en-US" sz="3200" dirty="0"/>
              <a:t>股票</a:t>
            </a:r>
            <a:r>
              <a:rPr lang="zh-TW" altLang="en-US" sz="3200" dirty="0" smtClean="0"/>
              <a:t>應用程式</a:t>
            </a:r>
            <a:endParaRPr lang="en-US" altLang="zh-TW" sz="3200" dirty="0" smtClean="0"/>
          </a:p>
          <a:p>
            <a:r>
              <a:rPr lang="zh-TW" altLang="en-US" sz="3200" dirty="0" smtClean="0"/>
              <a:t>美食推薦應用</a:t>
            </a:r>
            <a:endParaRPr lang="zh-TW" altLang="en-US" sz="3200" dirty="0"/>
          </a:p>
        </p:txBody>
      </p:sp>
    </p:spTree>
    <p:extLst>
      <p:ext uri="{BB962C8B-B14F-4D97-AF65-F5344CB8AC3E}">
        <p14:creationId xmlns:p14="http://schemas.microsoft.com/office/powerpoint/2010/main" val="327698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網路爬蟲的原理</a:t>
            </a:r>
          </a:p>
        </p:txBody>
      </p:sp>
      <p:sp>
        <p:nvSpPr>
          <p:cNvPr id="3" name="內容版面配置區 2"/>
          <p:cNvSpPr>
            <a:spLocks noGrp="1"/>
          </p:cNvSpPr>
          <p:nvPr>
            <p:ph idx="1"/>
          </p:nvPr>
        </p:nvSpPr>
        <p:spPr/>
        <p:txBody>
          <a:bodyPr>
            <a:normAutofit/>
          </a:bodyPr>
          <a:lstStyle/>
          <a:p>
            <a:r>
              <a:rPr lang="zh-TW" altLang="en-US" sz="3200" dirty="0" smtClean="0"/>
              <a:t>請求</a:t>
            </a:r>
            <a:r>
              <a:rPr lang="zh-TW" altLang="en-US" sz="3200" dirty="0"/>
              <a:t>網頁</a:t>
            </a:r>
            <a:r>
              <a:rPr lang="zh-TW" altLang="en-US" sz="3200" dirty="0" smtClean="0"/>
              <a:t>內容</a:t>
            </a:r>
            <a:endParaRPr lang="en-US" altLang="zh-TW" sz="3200" dirty="0" smtClean="0"/>
          </a:p>
          <a:p>
            <a:pPr lvl="1"/>
            <a:r>
              <a:rPr lang="zh-TW" altLang="en-US" sz="2800" dirty="0"/>
              <a:t>網路爬蟲進行的第一步驟都是向目標網站請求特定網址（</a:t>
            </a:r>
            <a:r>
              <a:rPr lang="en-US" altLang="zh-TW" sz="2800" dirty="0"/>
              <a:t>URL</a:t>
            </a:r>
            <a:r>
              <a:rPr lang="zh-TW" altLang="en-US" sz="2800" dirty="0"/>
              <a:t>）的內容</a:t>
            </a:r>
            <a:endParaRPr lang="en-US" altLang="zh-TW" sz="2800" dirty="0" smtClean="0"/>
          </a:p>
          <a:p>
            <a:r>
              <a:rPr lang="zh-TW" altLang="en-US" sz="3200" dirty="0"/>
              <a:t>抓取所需</a:t>
            </a:r>
            <a:r>
              <a:rPr lang="zh-TW" altLang="en-US" sz="3200" dirty="0" smtClean="0"/>
              <a:t>資料</a:t>
            </a:r>
            <a:endParaRPr lang="en-US" altLang="zh-TW" sz="3200" dirty="0" smtClean="0"/>
          </a:p>
          <a:p>
            <a:pPr lvl="1"/>
            <a:r>
              <a:rPr lang="zh-TW" altLang="en-US" sz="2800" dirty="0"/>
              <a:t>伺服</a:t>
            </a:r>
            <a:r>
              <a:rPr lang="zh-TW" altLang="en-US" sz="2800" dirty="0" smtClean="0"/>
              <a:t>器</a:t>
            </a:r>
            <a:r>
              <a:rPr lang="zh-TW" altLang="en-US" sz="2800" dirty="0"/>
              <a:t>返回</a:t>
            </a:r>
            <a:r>
              <a:rPr lang="zh-TW" altLang="en-US" sz="2800" dirty="0" smtClean="0"/>
              <a:t>應網頁</a:t>
            </a:r>
            <a:r>
              <a:rPr lang="zh-TW" altLang="en-US" sz="2800" dirty="0"/>
              <a:t>的 </a:t>
            </a:r>
            <a:r>
              <a:rPr lang="en-US" altLang="zh-TW" sz="2800" dirty="0"/>
              <a:t>HTML</a:t>
            </a:r>
            <a:r>
              <a:rPr lang="zh-TW" altLang="en-US" sz="2800" dirty="0"/>
              <a:t>文件後，在此步驟，網路爬蟲主要是將 </a:t>
            </a:r>
            <a:r>
              <a:rPr lang="en-US" altLang="zh-TW" sz="2800" dirty="0"/>
              <a:t>HTML </a:t>
            </a:r>
            <a:r>
              <a:rPr lang="zh-TW" altLang="en-US" sz="2800" dirty="0"/>
              <a:t>文件做「解析」並「取出」所需的資料</a:t>
            </a:r>
            <a:endParaRPr lang="en-US" altLang="zh-TW" sz="2800" dirty="0" smtClean="0"/>
          </a:p>
          <a:p>
            <a:r>
              <a:rPr lang="zh-TW" altLang="en-US" sz="3200" dirty="0"/>
              <a:t>儲存</a:t>
            </a:r>
            <a:r>
              <a:rPr lang="zh-TW" altLang="en-US" sz="3200" dirty="0" smtClean="0"/>
              <a:t>資料</a:t>
            </a:r>
            <a:endParaRPr lang="en-US" altLang="zh-TW" sz="3200" dirty="0" smtClean="0"/>
          </a:p>
          <a:p>
            <a:pPr lvl="1"/>
            <a:r>
              <a:rPr lang="zh-TW" altLang="en-US" sz="2800" dirty="0"/>
              <a:t>將取出的資料儲存在 </a:t>
            </a:r>
            <a:r>
              <a:rPr lang="en-US" altLang="zh-TW" sz="2800" dirty="0"/>
              <a:t>CSV </a:t>
            </a:r>
            <a:r>
              <a:rPr lang="zh-TW" altLang="en-US" sz="2800" dirty="0"/>
              <a:t>檔案、</a:t>
            </a:r>
            <a:r>
              <a:rPr lang="en-US" altLang="zh-TW" sz="2800" dirty="0"/>
              <a:t>Excel </a:t>
            </a:r>
            <a:r>
              <a:rPr lang="zh-TW" altLang="en-US" sz="2800" dirty="0"/>
              <a:t>表或是資料庫當中</a:t>
            </a:r>
          </a:p>
        </p:txBody>
      </p:sp>
    </p:spTree>
    <p:extLst>
      <p:ext uri="{BB962C8B-B14F-4D97-AF65-F5344CB8AC3E}">
        <p14:creationId xmlns:p14="http://schemas.microsoft.com/office/powerpoint/2010/main" val="138661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a:t>
            </a:r>
            <a:r>
              <a:rPr lang="zh-TW" altLang="en-US" sz="4400" dirty="0" smtClean="0"/>
              <a:t>爬蟲合法嗎</a:t>
            </a:r>
            <a:r>
              <a:rPr lang="en-US" altLang="zh-TW" sz="4400" dirty="0" smtClean="0"/>
              <a:t>?</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透過網路爬蟲每天自動到別人的網站中抓取</a:t>
            </a:r>
            <a:r>
              <a:rPr lang="zh-TW" altLang="en-US" sz="3200" dirty="0" smtClean="0"/>
              <a:t>內容，這</a:t>
            </a:r>
            <a:r>
              <a:rPr lang="zh-TW" altLang="en-US" sz="3200" dirty="0"/>
              <a:t>時</a:t>
            </a:r>
            <a:r>
              <a:rPr lang="zh-TW" altLang="en-US" sz="3200" dirty="0" smtClean="0"/>
              <a:t>你可能會開始思考一個</a:t>
            </a:r>
            <a:r>
              <a:rPr lang="zh-TW" altLang="en-US" sz="3200" dirty="0"/>
              <a:t>問題，這樣可以嗎</a:t>
            </a:r>
            <a:r>
              <a:rPr lang="zh-TW" altLang="en-US" sz="3200" dirty="0" smtClean="0"/>
              <a:t>？</a:t>
            </a:r>
            <a:endParaRPr lang="en-US" altLang="zh-TW" sz="3200" dirty="0" smtClean="0"/>
          </a:p>
          <a:p>
            <a:r>
              <a:rPr lang="zh-TW" altLang="en-US" sz="3200" dirty="0"/>
              <a:t>取決於</a:t>
            </a:r>
            <a:r>
              <a:rPr lang="zh-TW" altLang="en-US" sz="3200" dirty="0">
                <a:solidFill>
                  <a:srgbClr val="C00000"/>
                </a:solidFill>
              </a:rPr>
              <a:t>如何抓取</a:t>
            </a:r>
            <a:r>
              <a:rPr lang="zh-TW" altLang="en-US" sz="3200" dirty="0"/>
              <a:t>以及</a:t>
            </a:r>
            <a:r>
              <a:rPr lang="zh-TW" altLang="en-US" sz="3200" dirty="0">
                <a:solidFill>
                  <a:srgbClr val="C00000"/>
                </a:solidFill>
              </a:rPr>
              <a:t>怎麼使用抓取到的</a:t>
            </a:r>
            <a:r>
              <a:rPr lang="zh-TW" altLang="en-US" sz="3200" dirty="0" smtClean="0">
                <a:solidFill>
                  <a:srgbClr val="C00000"/>
                </a:solidFill>
              </a:rPr>
              <a:t>資料</a:t>
            </a:r>
            <a:endParaRPr lang="en-US" altLang="zh-TW" sz="3200" dirty="0" smtClean="0">
              <a:solidFill>
                <a:srgbClr val="C00000"/>
              </a:solidFill>
            </a:endParaRPr>
          </a:p>
          <a:p>
            <a:pPr lvl="1"/>
            <a:r>
              <a:rPr lang="zh-TW" altLang="en-US" sz="2800" dirty="0"/>
              <a:t>遵守 </a:t>
            </a:r>
            <a:r>
              <a:rPr lang="en-US" altLang="zh-TW" sz="2800" dirty="0"/>
              <a:t>robots.txt </a:t>
            </a:r>
            <a:r>
              <a:rPr lang="zh-TW" altLang="en-US" sz="2800" dirty="0"/>
              <a:t>的規範</a:t>
            </a:r>
            <a:endParaRPr lang="en-US" altLang="zh-TW" sz="2800" dirty="0" smtClean="0"/>
          </a:p>
          <a:p>
            <a:pPr lvl="1"/>
            <a:r>
              <a:rPr lang="zh-TW" altLang="en-US" sz="2800" dirty="0" smtClean="0"/>
              <a:t>不</a:t>
            </a:r>
            <a:r>
              <a:rPr lang="zh-TW" altLang="en-US" sz="2800" dirty="0"/>
              <a:t>造成網站伺服器的</a:t>
            </a:r>
            <a:r>
              <a:rPr lang="zh-TW" altLang="en-US" sz="2800" dirty="0" smtClean="0"/>
              <a:t>負擔</a:t>
            </a:r>
            <a:endParaRPr lang="en-US" altLang="zh-TW" sz="2800" dirty="0" smtClean="0"/>
          </a:p>
          <a:p>
            <a:r>
              <a:rPr lang="zh-TW" altLang="en-US" sz="3200" dirty="0"/>
              <a:t>確認網站是否有提供 </a:t>
            </a:r>
            <a:r>
              <a:rPr lang="en-US" altLang="zh-TW" sz="3200" dirty="0" smtClean="0"/>
              <a:t>API</a:t>
            </a:r>
            <a:r>
              <a:rPr lang="zh-TW" altLang="en-US" sz="3200" dirty="0" smtClean="0"/>
              <a:t>，如有提供</a:t>
            </a:r>
            <a:r>
              <a:rPr lang="en-US" altLang="zh-TW" sz="3200" dirty="0" smtClean="0"/>
              <a:t>API</a:t>
            </a:r>
            <a:r>
              <a:rPr lang="zh-TW" altLang="en-US" sz="3200" dirty="0" smtClean="0"/>
              <a:t>可以直接使用</a:t>
            </a:r>
            <a:r>
              <a:rPr lang="en-US" altLang="zh-TW" sz="3200" dirty="0" smtClean="0"/>
              <a:t>API</a:t>
            </a:r>
            <a:r>
              <a:rPr lang="zh-TW" altLang="en-US" sz="3200" dirty="0" smtClean="0"/>
              <a:t>所定義的程式語法取得資料</a:t>
            </a:r>
            <a:endParaRPr lang="zh-TW" altLang="en-US" sz="3200" dirty="0"/>
          </a:p>
        </p:txBody>
      </p:sp>
    </p:spTree>
    <p:extLst>
      <p:ext uri="{BB962C8B-B14F-4D97-AF65-F5344CB8AC3E}">
        <p14:creationId xmlns:p14="http://schemas.microsoft.com/office/powerpoint/2010/main" val="129959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Robots.txt</a:t>
            </a:r>
            <a:endParaRPr lang="zh-TW" altLang="en-US" dirty="0"/>
          </a:p>
        </p:txBody>
      </p:sp>
      <p:sp>
        <p:nvSpPr>
          <p:cNvPr id="3" name="內容版面配置區 2"/>
          <p:cNvSpPr>
            <a:spLocks noGrp="1"/>
          </p:cNvSpPr>
          <p:nvPr>
            <p:ph idx="1"/>
          </p:nvPr>
        </p:nvSpPr>
        <p:spPr/>
        <p:txBody>
          <a:bodyPr/>
          <a:lstStyle/>
          <a:p>
            <a:r>
              <a:rPr lang="zh-TW" altLang="en-US" dirty="0" smtClean="0"/>
              <a:t>通常</a:t>
            </a:r>
            <a:r>
              <a:rPr lang="en-US" altLang="zh-TW" dirty="0" smtClean="0"/>
              <a:t>Robots.txt</a:t>
            </a:r>
            <a:r>
              <a:rPr lang="zh-TW" altLang="en-US" dirty="0" smtClean="0"/>
              <a:t>都在根目錄下，例如</a:t>
            </a:r>
            <a:r>
              <a:rPr lang="en-US" altLang="zh-TW" dirty="0" smtClean="0"/>
              <a:t>www.yahoo.com/Robots.txt www.google.com/Robots.txt</a:t>
            </a:r>
            <a:endParaRPr lang="zh-TW" altLang="en-US" dirty="0"/>
          </a:p>
        </p:txBody>
      </p:sp>
      <p:pic>
        <p:nvPicPr>
          <p:cNvPr id="4" name="圖片 3"/>
          <p:cNvPicPr>
            <a:picLocks noChangeAspect="1"/>
          </p:cNvPicPr>
          <p:nvPr/>
        </p:nvPicPr>
        <p:blipFill>
          <a:blip r:embed="rId2"/>
          <a:stretch>
            <a:fillRect/>
          </a:stretch>
        </p:blipFill>
        <p:spPr>
          <a:xfrm>
            <a:off x="2155837" y="3382547"/>
            <a:ext cx="1876687" cy="2972215"/>
          </a:xfrm>
          <a:prstGeom prst="rect">
            <a:avLst/>
          </a:prstGeom>
        </p:spPr>
      </p:pic>
      <p:sp>
        <p:nvSpPr>
          <p:cNvPr id="5" name="矩形 4"/>
          <p:cNvSpPr/>
          <p:nvPr/>
        </p:nvSpPr>
        <p:spPr>
          <a:xfrm>
            <a:off x="2155837" y="2921934"/>
            <a:ext cx="813043" cy="369332"/>
          </a:xfrm>
          <a:prstGeom prst="rect">
            <a:avLst/>
          </a:prstGeom>
        </p:spPr>
        <p:txBody>
          <a:bodyPr wrap="none">
            <a:spAutoFit/>
          </a:bodyPr>
          <a:lstStyle/>
          <a:p>
            <a:r>
              <a:rPr lang="en-US" altLang="zh-TW" dirty="0" smtClean="0"/>
              <a:t>yahoo</a:t>
            </a:r>
            <a:endParaRPr lang="zh-TW" altLang="en-US" dirty="0"/>
          </a:p>
        </p:txBody>
      </p:sp>
      <p:pic>
        <p:nvPicPr>
          <p:cNvPr id="6" name="圖片 5"/>
          <p:cNvPicPr>
            <a:picLocks noChangeAspect="1"/>
          </p:cNvPicPr>
          <p:nvPr/>
        </p:nvPicPr>
        <p:blipFill>
          <a:blip r:embed="rId3"/>
          <a:stretch>
            <a:fillRect/>
          </a:stretch>
        </p:blipFill>
        <p:spPr>
          <a:xfrm>
            <a:off x="7592867" y="2666415"/>
            <a:ext cx="2086266" cy="4191585"/>
          </a:xfrm>
          <a:prstGeom prst="rect">
            <a:avLst/>
          </a:prstGeom>
        </p:spPr>
      </p:pic>
      <p:sp>
        <p:nvSpPr>
          <p:cNvPr id="7" name="矩形 6"/>
          <p:cNvSpPr/>
          <p:nvPr/>
        </p:nvSpPr>
        <p:spPr>
          <a:xfrm>
            <a:off x="7504690" y="2297083"/>
            <a:ext cx="877163" cy="369332"/>
          </a:xfrm>
          <a:prstGeom prst="rect">
            <a:avLst/>
          </a:prstGeom>
        </p:spPr>
        <p:txBody>
          <a:bodyPr wrap="none">
            <a:spAutoFit/>
          </a:bodyPr>
          <a:lstStyle/>
          <a:p>
            <a:r>
              <a:rPr lang="en-US" altLang="zh-TW" dirty="0" smtClean="0"/>
              <a:t>google</a:t>
            </a:r>
            <a:endParaRPr lang="zh-TW" altLang="en-US" dirty="0"/>
          </a:p>
        </p:txBody>
      </p:sp>
    </p:spTree>
    <p:extLst>
      <p:ext uri="{BB962C8B-B14F-4D97-AF65-F5344CB8AC3E}">
        <p14:creationId xmlns:p14="http://schemas.microsoft.com/office/powerpoint/2010/main" val="239209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400" dirty="0"/>
              <a:t>應用程式</a:t>
            </a:r>
            <a:r>
              <a:rPr lang="zh-TW" altLang="en-US" sz="4400" dirty="0" smtClean="0"/>
              <a:t>介面</a:t>
            </a:r>
            <a:r>
              <a:rPr lang="en-US" altLang="zh-TW" sz="4400" dirty="0"/>
              <a:t/>
            </a:r>
            <a:br>
              <a:rPr lang="en-US" altLang="zh-TW" sz="4400" dirty="0"/>
            </a:br>
            <a:r>
              <a:rPr lang="en-US" altLang="zh-TW" sz="4400" dirty="0"/>
              <a:t>Application Programming </a:t>
            </a:r>
            <a:r>
              <a:rPr lang="en-US" altLang="zh-TW" sz="4400" dirty="0" smtClean="0"/>
              <a:t>Interface, API </a:t>
            </a:r>
            <a:endParaRPr lang="zh-TW" altLang="en-US" sz="4400" dirty="0"/>
          </a:p>
        </p:txBody>
      </p:sp>
      <p:sp>
        <p:nvSpPr>
          <p:cNvPr id="3" name="內容版面配置區 2"/>
          <p:cNvSpPr>
            <a:spLocks noGrp="1"/>
          </p:cNvSpPr>
          <p:nvPr>
            <p:ph idx="1"/>
          </p:nvPr>
        </p:nvSpPr>
        <p:spPr/>
        <p:txBody>
          <a:bodyPr/>
          <a:lstStyle/>
          <a:p>
            <a:r>
              <a:rPr lang="zh-TW" altLang="en-US" dirty="0"/>
              <a:t>應用程式介面 </a:t>
            </a:r>
            <a:r>
              <a:rPr lang="en-US" altLang="zh-TW" dirty="0"/>
              <a:t>(API) </a:t>
            </a:r>
            <a:r>
              <a:rPr lang="zh-TW" altLang="en-US" dirty="0"/>
              <a:t>是用於打造應用程式軟體的一組副程式定義、協定與工具。一般而言，</a:t>
            </a:r>
            <a:r>
              <a:rPr lang="en-US" altLang="zh-TW" dirty="0"/>
              <a:t>API </a:t>
            </a:r>
            <a:r>
              <a:rPr lang="zh-TW" altLang="en-US" dirty="0"/>
              <a:t>是指各種軟體組件之間一套明確定義的溝通</a:t>
            </a:r>
            <a:r>
              <a:rPr lang="zh-TW" altLang="en-US" dirty="0" smtClean="0"/>
              <a:t>方法</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692779" y="2808464"/>
            <a:ext cx="7410261" cy="1735828"/>
          </a:xfrm>
          <a:prstGeom prst="rect">
            <a:avLst/>
          </a:prstGeom>
        </p:spPr>
      </p:pic>
      <p:pic>
        <p:nvPicPr>
          <p:cNvPr id="5" name="圖片 4"/>
          <p:cNvPicPr>
            <a:picLocks noChangeAspect="1"/>
          </p:cNvPicPr>
          <p:nvPr/>
        </p:nvPicPr>
        <p:blipFill>
          <a:blip r:embed="rId3"/>
          <a:stretch>
            <a:fillRect/>
          </a:stretch>
        </p:blipFill>
        <p:spPr>
          <a:xfrm>
            <a:off x="2692779" y="4620986"/>
            <a:ext cx="7163800" cy="1743318"/>
          </a:xfrm>
          <a:prstGeom prst="rect">
            <a:avLst/>
          </a:prstGeom>
        </p:spPr>
      </p:pic>
      <p:sp>
        <p:nvSpPr>
          <p:cNvPr id="6" name="文字方塊 5"/>
          <p:cNvSpPr txBox="1"/>
          <p:nvPr/>
        </p:nvSpPr>
        <p:spPr>
          <a:xfrm>
            <a:off x="1815616" y="3784600"/>
            <a:ext cx="877163" cy="369332"/>
          </a:xfrm>
          <a:prstGeom prst="rect">
            <a:avLst/>
          </a:prstGeom>
          <a:noFill/>
        </p:spPr>
        <p:txBody>
          <a:bodyPr wrap="none" rtlCol="0">
            <a:spAutoFit/>
          </a:bodyPr>
          <a:lstStyle/>
          <a:p>
            <a:r>
              <a:rPr lang="zh-TW" altLang="en-US" b="1" dirty="0"/>
              <a:t>使用者</a:t>
            </a:r>
          </a:p>
        </p:txBody>
      </p:sp>
      <p:sp>
        <p:nvSpPr>
          <p:cNvPr id="7" name="文字方塊 6"/>
          <p:cNvSpPr txBox="1"/>
          <p:nvPr/>
        </p:nvSpPr>
        <p:spPr>
          <a:xfrm>
            <a:off x="1815615" y="5368760"/>
            <a:ext cx="877163" cy="369332"/>
          </a:xfrm>
          <a:prstGeom prst="rect">
            <a:avLst/>
          </a:prstGeom>
          <a:noFill/>
        </p:spPr>
        <p:txBody>
          <a:bodyPr wrap="none" rtlCol="0">
            <a:spAutoFit/>
          </a:bodyPr>
          <a:lstStyle/>
          <a:p>
            <a:r>
              <a:rPr lang="zh-TW" altLang="en-US" b="1" dirty="0" smtClean="0"/>
              <a:t>提供者</a:t>
            </a:r>
            <a:endParaRPr lang="zh-TW" altLang="en-US" b="1" dirty="0"/>
          </a:p>
        </p:txBody>
      </p:sp>
    </p:spTree>
    <p:extLst>
      <p:ext uri="{BB962C8B-B14F-4D97-AF65-F5344CB8AC3E}">
        <p14:creationId xmlns:p14="http://schemas.microsoft.com/office/powerpoint/2010/main" val="268768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網路圖探勘</a:t>
            </a:r>
            <a:r>
              <a:rPr lang="en-US" altLang="zh-TW" sz="4400" dirty="0" smtClean="0"/>
              <a:t>(Web Graph Mining)</a:t>
            </a:r>
            <a:endParaRPr lang="zh-TW" altLang="en-US" sz="4400"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815853" y="1728354"/>
            <a:ext cx="5573305" cy="4315692"/>
          </a:xfrm>
          <a:prstGeom prst="rect">
            <a:avLst/>
          </a:prstGeom>
        </p:spPr>
      </p:pic>
      <p:pic>
        <p:nvPicPr>
          <p:cNvPr id="5" name="圖片 4"/>
          <p:cNvPicPr>
            <a:picLocks noChangeAspect="1"/>
          </p:cNvPicPr>
          <p:nvPr/>
        </p:nvPicPr>
        <p:blipFill>
          <a:blip r:embed="rId3"/>
          <a:stretch>
            <a:fillRect/>
          </a:stretch>
        </p:blipFill>
        <p:spPr>
          <a:xfrm>
            <a:off x="6262452" y="1600200"/>
            <a:ext cx="5449060" cy="4582164"/>
          </a:xfrm>
          <a:prstGeom prst="rect">
            <a:avLst/>
          </a:prstGeom>
        </p:spPr>
      </p:pic>
    </p:spTree>
    <p:extLst>
      <p:ext uri="{BB962C8B-B14F-4D97-AF65-F5344CB8AC3E}">
        <p14:creationId xmlns:p14="http://schemas.microsoft.com/office/powerpoint/2010/main" val="261470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網路圖探勘</a:t>
            </a:r>
            <a:r>
              <a:rPr lang="en-US" altLang="zh-TW" sz="4400" dirty="0"/>
              <a:t>(Web Graph Mining)</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網路</a:t>
            </a:r>
            <a:r>
              <a:rPr lang="zh-TW" altLang="en-US" sz="3200" dirty="0" smtClean="0"/>
              <a:t>圖分析</a:t>
            </a:r>
            <a:endParaRPr lang="en-US" altLang="zh-TW" sz="3200" dirty="0" smtClean="0"/>
          </a:p>
          <a:p>
            <a:r>
              <a:rPr lang="zh-TW" altLang="en-US" sz="3200" dirty="0" smtClean="0"/>
              <a:t>網路連結分析</a:t>
            </a:r>
            <a:endParaRPr lang="en-US" altLang="zh-TW" sz="3200" dirty="0" smtClean="0"/>
          </a:p>
          <a:p>
            <a:r>
              <a:rPr lang="zh-TW" altLang="en-US" sz="3200" dirty="0" smtClean="0"/>
              <a:t>網頁重要程度分析</a:t>
            </a:r>
            <a:endParaRPr lang="en-US" altLang="zh-TW" sz="3200" dirty="0" smtClean="0"/>
          </a:p>
          <a:p>
            <a:r>
              <a:rPr lang="zh-TW" altLang="en-US" sz="3200" dirty="0" smtClean="0"/>
              <a:t>異常使用者偵測</a:t>
            </a:r>
            <a:endParaRPr lang="zh-TW" altLang="en-US" sz="3200" dirty="0"/>
          </a:p>
        </p:txBody>
      </p:sp>
    </p:spTree>
    <p:extLst>
      <p:ext uri="{BB962C8B-B14F-4D97-AF65-F5344CB8AC3E}">
        <p14:creationId xmlns:p14="http://schemas.microsoft.com/office/powerpoint/2010/main" val="245443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網路文本探勘 </a:t>
            </a:r>
            <a:r>
              <a:rPr lang="en-US" altLang="zh-TW" sz="4400" dirty="0" smtClean="0"/>
              <a:t>(Web Text Mining)</a:t>
            </a:r>
            <a:endParaRPr lang="zh-TW" altLang="en-US" sz="4400" dirty="0"/>
          </a:p>
        </p:txBody>
      </p:sp>
      <p:sp>
        <p:nvSpPr>
          <p:cNvPr id="3" name="內容版面配置區 2"/>
          <p:cNvSpPr>
            <a:spLocks noGrp="1"/>
          </p:cNvSpPr>
          <p:nvPr>
            <p:ph idx="1"/>
          </p:nvPr>
        </p:nvSpPr>
        <p:spPr/>
        <p:txBody>
          <a:bodyPr>
            <a:normAutofit/>
          </a:bodyPr>
          <a:lstStyle/>
          <a:p>
            <a:pPr marL="0" indent="0">
              <a:buNone/>
            </a:pPr>
            <a:r>
              <a:rPr lang="zh-TW" altLang="en-US" sz="3600" dirty="0" smtClean="0"/>
              <a:t>搜尋引擎</a:t>
            </a:r>
            <a:endParaRPr lang="en-US" altLang="zh-TW" sz="3600" dirty="0" smtClean="0"/>
          </a:p>
          <a:p>
            <a:r>
              <a:rPr lang="zh-TW" altLang="en-US" sz="3200" dirty="0" smtClean="0"/>
              <a:t>全文</a:t>
            </a:r>
            <a:r>
              <a:rPr lang="zh-TW" altLang="en-US" sz="3200" dirty="0"/>
              <a:t>檢索</a:t>
            </a:r>
          </a:p>
          <a:p>
            <a:pPr lvl="1"/>
            <a:r>
              <a:rPr lang="zh-TW" altLang="en-US" sz="2800" dirty="0"/>
              <a:t>將全部的文字訊息儲存起來</a:t>
            </a:r>
          </a:p>
          <a:p>
            <a:pPr lvl="1"/>
            <a:r>
              <a:rPr lang="zh-TW" altLang="en-US" sz="2800" dirty="0"/>
              <a:t>使用者必須詳細的規劃自己的查詢</a:t>
            </a:r>
          </a:p>
          <a:p>
            <a:r>
              <a:rPr lang="zh-TW" altLang="en-US" sz="3200" dirty="0"/>
              <a:t>關鍵字查詢</a:t>
            </a:r>
          </a:p>
          <a:p>
            <a:pPr lvl="1"/>
            <a:r>
              <a:rPr lang="zh-TW" altLang="en-US" sz="2800" dirty="0"/>
              <a:t>字詞切割</a:t>
            </a:r>
          </a:p>
          <a:p>
            <a:pPr lvl="1"/>
            <a:r>
              <a:rPr lang="zh-TW" altLang="en-US" sz="2800" dirty="0"/>
              <a:t>關鍵字定義與比對</a:t>
            </a:r>
          </a:p>
          <a:p>
            <a:r>
              <a:rPr lang="zh-TW" altLang="en-US" sz="3200" dirty="0"/>
              <a:t>自然語言處理</a:t>
            </a:r>
          </a:p>
          <a:p>
            <a:endParaRPr lang="zh-TW" altLang="en-US" sz="3200" dirty="0"/>
          </a:p>
        </p:txBody>
      </p:sp>
    </p:spTree>
    <p:extLst>
      <p:ext uri="{BB962C8B-B14F-4D97-AF65-F5344CB8AC3E}">
        <p14:creationId xmlns:p14="http://schemas.microsoft.com/office/powerpoint/2010/main" val="357910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OSI </a:t>
            </a:r>
            <a:r>
              <a:rPr lang="zh-TW" altLang="en-US" sz="4400" dirty="0" smtClean="0"/>
              <a:t>網路模型</a:t>
            </a:r>
            <a:r>
              <a:rPr lang="en-US" altLang="zh-TW" sz="4400" dirty="0" smtClean="0"/>
              <a:t>7</a:t>
            </a:r>
            <a:r>
              <a:rPr lang="zh-TW" altLang="en-US" sz="4400" dirty="0" smtClean="0"/>
              <a:t>層架構</a:t>
            </a:r>
            <a:r>
              <a:rPr lang="en-US" altLang="zh-TW" sz="4400" dirty="0" smtClean="0"/>
              <a:t> </a:t>
            </a:r>
            <a:endParaRPr lang="zh-TW" altLang="en-US" sz="4400" dirty="0"/>
          </a:p>
        </p:txBody>
      </p:sp>
      <p:sp>
        <p:nvSpPr>
          <p:cNvPr id="3" name="內容版面配置區 2"/>
          <p:cNvSpPr>
            <a:spLocks noGrp="1"/>
          </p:cNvSpPr>
          <p:nvPr>
            <p:ph idx="1"/>
          </p:nvPr>
        </p:nvSpPr>
        <p:spPr>
          <a:xfrm>
            <a:off x="1593852" y="1600200"/>
            <a:ext cx="7023675" cy="4572000"/>
          </a:xfrm>
        </p:spPr>
        <p:txBody>
          <a:bodyPr>
            <a:normAutofit fontScale="92500" lnSpcReduction="10000"/>
          </a:bodyPr>
          <a:lstStyle/>
          <a:p>
            <a:r>
              <a:rPr lang="zh-TW" altLang="en-US" dirty="0" smtClean="0"/>
              <a:t>應用層</a:t>
            </a:r>
            <a:endParaRPr lang="en-US" altLang="zh-TW" dirty="0" smtClean="0"/>
          </a:p>
          <a:p>
            <a:pPr lvl="1"/>
            <a:r>
              <a:rPr lang="zh-TW" altLang="en-US" dirty="0" smtClean="0"/>
              <a:t>這層定義使用者的應用程式交換資料的方式</a:t>
            </a:r>
            <a:endParaRPr lang="en-US" altLang="zh-TW" dirty="0" smtClean="0"/>
          </a:p>
          <a:p>
            <a:pPr lvl="1"/>
            <a:r>
              <a:rPr lang="en-US" altLang="zh-TW" dirty="0" smtClean="0"/>
              <a:t>Web </a:t>
            </a:r>
            <a:r>
              <a:rPr lang="zh-TW" altLang="en-US" dirty="0"/>
              <a:t>瀏覽器和電子郵件客戶</a:t>
            </a:r>
            <a:r>
              <a:rPr lang="zh-TW" altLang="en-US" dirty="0" smtClean="0"/>
              <a:t>端</a:t>
            </a:r>
            <a:endParaRPr lang="en-US" altLang="zh-TW" dirty="0" smtClean="0"/>
          </a:p>
          <a:p>
            <a:pPr lvl="1"/>
            <a:r>
              <a:rPr lang="en-US" altLang="zh-TW" dirty="0" smtClean="0"/>
              <a:t>HTTPS</a:t>
            </a:r>
            <a:r>
              <a:rPr lang="zh-TW" altLang="en-US" dirty="0" smtClean="0"/>
              <a:t>、</a:t>
            </a:r>
            <a:r>
              <a:rPr lang="en-US" altLang="zh-TW" dirty="0" smtClean="0"/>
              <a:t>POP</a:t>
            </a:r>
            <a:r>
              <a:rPr lang="zh-TW" altLang="en-US" dirty="0" smtClean="0"/>
              <a:t> 、</a:t>
            </a:r>
            <a:r>
              <a:rPr lang="en-US" altLang="zh-TW" dirty="0" smtClean="0"/>
              <a:t>FTP</a:t>
            </a:r>
            <a:endParaRPr lang="en-US" altLang="zh-TW" dirty="0"/>
          </a:p>
          <a:p>
            <a:r>
              <a:rPr lang="zh-TW" altLang="en-US" dirty="0" smtClean="0"/>
              <a:t>表示層</a:t>
            </a:r>
            <a:endParaRPr lang="en-US" altLang="zh-TW" dirty="0" smtClean="0"/>
          </a:p>
          <a:p>
            <a:pPr lvl="1"/>
            <a:r>
              <a:rPr lang="zh-TW" altLang="en-US" dirty="0"/>
              <a:t>這層負責準備資料以供應用層</a:t>
            </a:r>
            <a:r>
              <a:rPr lang="zh-TW" altLang="en-US" dirty="0" smtClean="0"/>
              <a:t>使用並定義資料格式的表現方式</a:t>
            </a:r>
            <a:endParaRPr lang="en-US" altLang="zh-TW" dirty="0" smtClean="0"/>
          </a:p>
          <a:p>
            <a:pPr lvl="1"/>
            <a:r>
              <a:rPr lang="zh-TW" altLang="en-US" dirty="0" smtClean="0"/>
              <a:t>資料轉</a:t>
            </a:r>
            <a:r>
              <a:rPr lang="zh-TW" altLang="en-US" dirty="0"/>
              <a:t>譯、加密和</a:t>
            </a:r>
            <a:r>
              <a:rPr lang="zh-TW" altLang="en-US" dirty="0" smtClean="0"/>
              <a:t>壓縮。</a:t>
            </a:r>
            <a:endParaRPr lang="en-US" altLang="zh-TW" dirty="0" smtClean="0"/>
          </a:p>
          <a:p>
            <a:r>
              <a:rPr lang="zh-TW" altLang="en-US" dirty="0"/>
              <a:t>工作階段</a:t>
            </a:r>
            <a:r>
              <a:rPr lang="zh-TW" altLang="en-US" dirty="0" smtClean="0"/>
              <a:t>層</a:t>
            </a:r>
            <a:endParaRPr lang="en-US" altLang="zh-TW" dirty="0" smtClean="0"/>
          </a:p>
          <a:p>
            <a:pPr lvl="1"/>
            <a:r>
              <a:rPr lang="zh-TW" altLang="en-US" dirty="0" smtClean="0"/>
              <a:t>這層</a:t>
            </a:r>
            <a:r>
              <a:rPr lang="zh-TW" altLang="en-US" dirty="0"/>
              <a:t>負責處理開啟和關閉兩個裝置之間的</a:t>
            </a:r>
            <a:r>
              <a:rPr lang="zh-TW" altLang="en-US" dirty="0" smtClean="0"/>
              <a:t>通訊</a:t>
            </a:r>
            <a:endParaRPr lang="en-US" altLang="zh-TW" dirty="0" smtClean="0"/>
          </a:p>
          <a:p>
            <a:pPr lvl="1"/>
            <a:r>
              <a:rPr lang="zh-TW" altLang="en-US" dirty="0"/>
              <a:t>確保工作階段保持足夠長的開啟時間以傳輸所有進行交換的資料</a:t>
            </a:r>
            <a:endParaRPr lang="en-US" altLang="zh-TW" dirty="0" smtClean="0"/>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416471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OSI </a:t>
            </a:r>
            <a:r>
              <a:rPr lang="zh-TW" altLang="en-US" sz="4400" dirty="0"/>
              <a:t>網路模型</a:t>
            </a:r>
            <a:r>
              <a:rPr lang="en-US" altLang="zh-TW" sz="4400" dirty="0"/>
              <a:t>7</a:t>
            </a:r>
            <a:r>
              <a:rPr lang="zh-TW" altLang="en-US" sz="4400" dirty="0"/>
              <a:t>層架構</a:t>
            </a:r>
            <a:r>
              <a:rPr lang="en-US" altLang="zh-TW" sz="4400" dirty="0"/>
              <a:t> </a:t>
            </a:r>
            <a:endParaRPr lang="zh-TW" altLang="en-US" sz="4400" dirty="0"/>
          </a:p>
        </p:txBody>
      </p:sp>
      <p:sp>
        <p:nvSpPr>
          <p:cNvPr id="3" name="內容版面配置區 2"/>
          <p:cNvSpPr>
            <a:spLocks noGrp="1"/>
          </p:cNvSpPr>
          <p:nvPr>
            <p:ph idx="1"/>
          </p:nvPr>
        </p:nvSpPr>
        <p:spPr>
          <a:xfrm>
            <a:off x="1593852" y="1600200"/>
            <a:ext cx="6857421" cy="4572000"/>
          </a:xfrm>
        </p:spPr>
        <p:txBody>
          <a:bodyPr/>
          <a:lstStyle/>
          <a:p>
            <a:r>
              <a:rPr lang="zh-TW" altLang="en-US" dirty="0"/>
              <a:t>傳輸</a:t>
            </a:r>
            <a:r>
              <a:rPr lang="zh-TW" altLang="en-US" dirty="0" smtClean="0"/>
              <a:t>層</a:t>
            </a:r>
            <a:endParaRPr lang="en-US" altLang="zh-TW" dirty="0" smtClean="0"/>
          </a:p>
          <a:p>
            <a:pPr lvl="1"/>
            <a:r>
              <a:rPr lang="zh-TW" altLang="en-US" dirty="0" smtClean="0"/>
              <a:t>這層負責</a:t>
            </a:r>
            <a:r>
              <a:rPr lang="zh-TW" altLang="en-US" dirty="0"/>
              <a:t>處理兩個裝置之間的端對端</a:t>
            </a:r>
            <a:r>
              <a:rPr lang="zh-TW" altLang="en-US" dirty="0" smtClean="0"/>
              <a:t>通訊</a:t>
            </a:r>
            <a:endParaRPr lang="en-US" altLang="zh-TW" dirty="0" smtClean="0"/>
          </a:p>
          <a:p>
            <a:pPr lvl="1"/>
            <a:r>
              <a:rPr lang="zh-TW" altLang="en-US" dirty="0"/>
              <a:t>從工作階段層取用資料，並在傳送</a:t>
            </a:r>
            <a:r>
              <a:rPr lang="zh-TW" altLang="en-US" dirty="0" smtClean="0"/>
              <a:t>至</a:t>
            </a:r>
            <a:r>
              <a:rPr lang="zh-TW" altLang="en-US" dirty="0"/>
              <a:t>網路層</a:t>
            </a:r>
            <a:r>
              <a:rPr lang="zh-TW" altLang="en-US" dirty="0" smtClean="0"/>
              <a:t>之前</a:t>
            </a:r>
            <a:r>
              <a:rPr lang="zh-TW" altLang="en-US" dirty="0"/>
              <a:t>分解為</a:t>
            </a:r>
            <a:r>
              <a:rPr lang="zh-TW" altLang="en-US" dirty="0" smtClean="0"/>
              <a:t>稱為</a:t>
            </a:r>
            <a:r>
              <a:rPr lang="en-US" altLang="zh-TW" dirty="0" smtClean="0"/>
              <a:t>”</a:t>
            </a:r>
            <a:r>
              <a:rPr lang="zh-TW" altLang="en-US" dirty="0" smtClean="0"/>
              <a:t>區段</a:t>
            </a:r>
            <a:r>
              <a:rPr lang="en-US" altLang="zh-TW" dirty="0" smtClean="0"/>
              <a:t>”</a:t>
            </a:r>
            <a:r>
              <a:rPr lang="zh-TW" altLang="en-US" dirty="0" smtClean="0"/>
              <a:t>的</a:t>
            </a:r>
            <a:r>
              <a:rPr lang="zh-TW" altLang="en-US" dirty="0"/>
              <a:t>區</a:t>
            </a:r>
            <a:r>
              <a:rPr lang="zh-TW" altLang="en-US" dirty="0" smtClean="0"/>
              <a:t>塊</a:t>
            </a:r>
            <a:endParaRPr lang="en-US" altLang="zh-TW" dirty="0" smtClean="0"/>
          </a:p>
          <a:p>
            <a:pPr lvl="1"/>
            <a:r>
              <a:rPr lang="zh-TW" altLang="en-US" dirty="0"/>
              <a:t>接收裝置上的傳輸層負責將區段重組為工作階段層可以取用的資料</a:t>
            </a:r>
            <a:endParaRPr lang="en-US" altLang="zh-TW" dirty="0" smtClean="0"/>
          </a:p>
          <a:p>
            <a:r>
              <a:rPr lang="zh-TW" altLang="en-US" dirty="0" smtClean="0"/>
              <a:t>網路</a:t>
            </a:r>
            <a:r>
              <a:rPr lang="zh-TW" altLang="en-US" dirty="0"/>
              <a:t>層</a:t>
            </a:r>
            <a:endParaRPr lang="en-US" altLang="zh-TW" dirty="0"/>
          </a:p>
          <a:p>
            <a:pPr lvl="1"/>
            <a:r>
              <a:rPr lang="zh-TW" altLang="en-US" dirty="0" smtClean="0"/>
              <a:t>這層</a:t>
            </a:r>
            <a:r>
              <a:rPr lang="zh-TW" altLang="en-US" dirty="0"/>
              <a:t>負責促成兩個不同網路之間的</a:t>
            </a:r>
            <a:r>
              <a:rPr lang="zh-TW" altLang="en-US" dirty="0" smtClean="0"/>
              <a:t>資料傳輸</a:t>
            </a:r>
            <a:endParaRPr lang="en-US" altLang="zh-TW" dirty="0" smtClean="0"/>
          </a:p>
          <a:p>
            <a:pPr lvl="1"/>
            <a:r>
              <a:rPr lang="zh-TW" altLang="en-US" dirty="0" smtClean="0"/>
              <a:t>在</a:t>
            </a:r>
            <a:r>
              <a:rPr lang="zh-TW" altLang="en-US" dirty="0"/>
              <a:t>傳送者的裝置中將傳輸層</a:t>
            </a:r>
            <a:r>
              <a:rPr lang="zh-TW" altLang="en-US" dirty="0" smtClean="0"/>
              <a:t>中的</a:t>
            </a:r>
            <a:r>
              <a:rPr lang="en-US" altLang="zh-TW" dirty="0" smtClean="0"/>
              <a:t>”</a:t>
            </a:r>
            <a:r>
              <a:rPr lang="zh-TW" altLang="en-US" dirty="0" smtClean="0"/>
              <a:t>區段</a:t>
            </a:r>
            <a:r>
              <a:rPr lang="en-US" altLang="zh-TW" dirty="0" smtClean="0"/>
              <a:t>”</a:t>
            </a:r>
            <a:r>
              <a:rPr lang="zh-TW" altLang="en-US" dirty="0" smtClean="0"/>
              <a:t>分解</a:t>
            </a:r>
            <a:r>
              <a:rPr lang="zh-TW" altLang="en-US" dirty="0"/>
              <a:t>為較小的</a:t>
            </a:r>
            <a:r>
              <a:rPr lang="zh-TW" altLang="en-US" dirty="0" smtClean="0"/>
              <a:t>單元</a:t>
            </a:r>
            <a:r>
              <a:rPr lang="en-US" altLang="zh-TW" dirty="0" smtClean="0"/>
              <a:t>(</a:t>
            </a:r>
            <a:r>
              <a:rPr lang="zh-TW" altLang="en-US" dirty="0" smtClean="0"/>
              <a:t>封包</a:t>
            </a:r>
            <a:r>
              <a:rPr lang="en-US" altLang="zh-TW" dirty="0" smtClean="0"/>
              <a:t>)</a:t>
            </a:r>
          </a:p>
          <a:p>
            <a:pPr lvl="1"/>
            <a:r>
              <a:rPr lang="zh-TW" altLang="en-US" dirty="0" smtClean="0"/>
              <a:t>接收端重新組裝這些封包</a:t>
            </a:r>
            <a:endParaRPr lang="zh-TW" altLang="en-US" dirty="0"/>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375505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OSI </a:t>
            </a:r>
            <a:r>
              <a:rPr lang="zh-TW" altLang="en-US" sz="4400" dirty="0"/>
              <a:t>網路模型</a:t>
            </a:r>
            <a:r>
              <a:rPr lang="en-US" altLang="zh-TW" sz="4400" dirty="0"/>
              <a:t>7</a:t>
            </a:r>
            <a:r>
              <a:rPr lang="zh-TW" altLang="en-US" sz="4400" dirty="0"/>
              <a:t>層架構</a:t>
            </a:r>
            <a:r>
              <a:rPr lang="en-US" altLang="zh-TW" sz="4400" dirty="0"/>
              <a:t> </a:t>
            </a:r>
            <a:endParaRPr lang="zh-TW" altLang="en-US" sz="4400" dirty="0"/>
          </a:p>
        </p:txBody>
      </p:sp>
      <p:sp>
        <p:nvSpPr>
          <p:cNvPr id="3" name="內容版面配置區 2"/>
          <p:cNvSpPr>
            <a:spLocks noGrp="1"/>
          </p:cNvSpPr>
          <p:nvPr>
            <p:ph idx="1"/>
          </p:nvPr>
        </p:nvSpPr>
        <p:spPr>
          <a:xfrm>
            <a:off x="1593852" y="1600200"/>
            <a:ext cx="6977493" cy="4572000"/>
          </a:xfrm>
        </p:spPr>
        <p:txBody>
          <a:bodyPr/>
          <a:lstStyle/>
          <a:p>
            <a:r>
              <a:rPr lang="zh-TW" altLang="en-US" dirty="0"/>
              <a:t>資料連結</a:t>
            </a:r>
            <a:r>
              <a:rPr lang="zh-TW" altLang="en-US" dirty="0" smtClean="0"/>
              <a:t>層</a:t>
            </a:r>
            <a:endParaRPr lang="en-US" altLang="zh-TW" dirty="0" smtClean="0"/>
          </a:p>
          <a:p>
            <a:pPr lvl="1"/>
            <a:r>
              <a:rPr lang="zh-TW" altLang="en-US" dirty="0"/>
              <a:t>將網路層</a:t>
            </a:r>
            <a:r>
              <a:rPr lang="zh-TW" altLang="en-US" dirty="0" smtClean="0"/>
              <a:t>的封包分割成更</a:t>
            </a:r>
            <a:r>
              <a:rPr lang="zh-TW" altLang="en-US" dirty="0"/>
              <a:t>小單位訊框 </a:t>
            </a:r>
            <a:r>
              <a:rPr lang="en-US" altLang="zh-TW" dirty="0" smtClean="0"/>
              <a:t>(Frame) </a:t>
            </a:r>
            <a:endParaRPr lang="en-US" altLang="zh-TW" dirty="0"/>
          </a:p>
          <a:p>
            <a:pPr lvl="1"/>
            <a:r>
              <a:rPr lang="zh-TW" altLang="en-US" dirty="0"/>
              <a:t>負責網路內的流量控制以及錯誤</a:t>
            </a:r>
            <a:r>
              <a:rPr lang="zh-TW" altLang="en-US" dirty="0" smtClean="0"/>
              <a:t>控制</a:t>
            </a:r>
            <a:endParaRPr lang="en-US" altLang="zh-TW" dirty="0"/>
          </a:p>
          <a:p>
            <a:r>
              <a:rPr lang="zh-TW" altLang="en-US" dirty="0"/>
              <a:t>實體層</a:t>
            </a:r>
          </a:p>
          <a:p>
            <a:pPr lvl="1"/>
            <a:r>
              <a:rPr lang="zh-TW" altLang="en-US" dirty="0" smtClean="0"/>
              <a:t>這層負責</a:t>
            </a:r>
            <a:r>
              <a:rPr lang="zh-TW" altLang="en-US" dirty="0"/>
              <a:t>網絡節點之間的物理有線或無線連接</a:t>
            </a:r>
            <a:endParaRPr lang="en-US" altLang="zh-TW" dirty="0" smtClean="0"/>
          </a:p>
          <a:p>
            <a:pPr lvl="1"/>
            <a:r>
              <a:rPr lang="zh-TW" altLang="en-US" dirty="0" smtClean="0"/>
              <a:t>資料</a:t>
            </a:r>
            <a:r>
              <a:rPr lang="zh-TW" altLang="en-US" dirty="0"/>
              <a:t>進一步轉換為 </a:t>
            </a:r>
            <a:r>
              <a:rPr lang="en-US" altLang="zh-TW" dirty="0"/>
              <a:t>bit </a:t>
            </a:r>
            <a:r>
              <a:rPr lang="en-US" altLang="zh-TW" dirty="0" smtClean="0"/>
              <a:t>stream</a:t>
            </a:r>
            <a:r>
              <a:rPr lang="zh-TW" altLang="en-US" dirty="0"/>
              <a:t> ，</a:t>
            </a:r>
            <a:r>
              <a:rPr lang="zh-TW" altLang="en-US" dirty="0" smtClean="0"/>
              <a:t>即為一連串</a:t>
            </a:r>
            <a:r>
              <a:rPr lang="zh-TW" altLang="en-US" dirty="0"/>
              <a:t>的 </a:t>
            </a:r>
            <a:r>
              <a:rPr lang="en-US" altLang="zh-TW" dirty="0"/>
              <a:t>0 </a:t>
            </a:r>
            <a:r>
              <a:rPr lang="zh-TW" altLang="en-US" dirty="0"/>
              <a:t>與 </a:t>
            </a:r>
            <a:r>
              <a:rPr lang="en-US" altLang="zh-TW" dirty="0"/>
              <a:t>1 </a:t>
            </a:r>
            <a:r>
              <a:rPr lang="zh-TW" altLang="en-US" dirty="0" smtClean="0"/>
              <a:t>字串，並</a:t>
            </a:r>
            <a:r>
              <a:rPr lang="zh-TW" altLang="en-US" dirty="0"/>
              <a:t>轉換為傳輸介質所能傳輸的信號格式</a:t>
            </a:r>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410350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TCP/IP</a:t>
            </a:r>
            <a:r>
              <a:rPr lang="zh-TW" altLang="en-US" sz="4400" dirty="0" smtClean="0"/>
              <a:t> 四層模型架構</a:t>
            </a:r>
            <a:endParaRPr lang="zh-TW" altLang="en-US" sz="4400" dirty="0"/>
          </a:p>
        </p:txBody>
      </p:sp>
      <p:sp>
        <p:nvSpPr>
          <p:cNvPr id="3" name="內容版面配置區 2"/>
          <p:cNvSpPr>
            <a:spLocks noGrp="1"/>
          </p:cNvSpPr>
          <p:nvPr>
            <p:ph idx="1"/>
          </p:nvPr>
        </p:nvSpPr>
        <p:spPr/>
        <p:txBody>
          <a:bodyPr/>
          <a:lstStyle/>
          <a:p>
            <a:r>
              <a:rPr lang="zh-TW" altLang="en-US" dirty="0"/>
              <a:t>現</a:t>
            </a:r>
            <a:r>
              <a:rPr lang="zh-TW" altLang="en-US" dirty="0" smtClean="0"/>
              <a:t>如今， 網際網路泛指</a:t>
            </a:r>
            <a:r>
              <a:rPr lang="zh-TW" altLang="en-US" dirty="0"/>
              <a:t>以</a:t>
            </a:r>
            <a:r>
              <a:rPr lang="en-US" altLang="zh-TW" dirty="0"/>
              <a:t>TCP/IP</a:t>
            </a:r>
            <a:r>
              <a:rPr lang="zh-TW" altLang="en-US" dirty="0"/>
              <a:t>為主之通訊協定所架設而成之網路</a:t>
            </a:r>
          </a:p>
        </p:txBody>
      </p:sp>
      <p:pic>
        <p:nvPicPr>
          <p:cNvPr id="5" name="圖片 4"/>
          <p:cNvPicPr>
            <a:picLocks noChangeAspect="1"/>
          </p:cNvPicPr>
          <p:nvPr/>
        </p:nvPicPr>
        <p:blipFill>
          <a:blip r:embed="rId2"/>
          <a:stretch>
            <a:fillRect/>
          </a:stretch>
        </p:blipFill>
        <p:spPr>
          <a:xfrm>
            <a:off x="2730930" y="2445327"/>
            <a:ext cx="7151573" cy="4412673"/>
          </a:xfrm>
          <a:prstGeom prst="rect">
            <a:avLst/>
          </a:prstGeom>
        </p:spPr>
      </p:pic>
    </p:spTree>
    <p:extLst>
      <p:ext uri="{BB962C8B-B14F-4D97-AF65-F5344CB8AC3E}">
        <p14:creationId xmlns:p14="http://schemas.microsoft.com/office/powerpoint/2010/main" val="365683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全球</a:t>
            </a:r>
            <a:r>
              <a:rPr lang="zh-TW" altLang="en-US" sz="4400" dirty="0" smtClean="0"/>
              <a:t>資訊網 </a:t>
            </a:r>
            <a:r>
              <a:rPr lang="en-US" altLang="zh-TW" sz="4400" dirty="0" smtClean="0"/>
              <a:t>(World </a:t>
            </a:r>
            <a:r>
              <a:rPr lang="en-US" altLang="zh-TW" sz="4400" dirty="0"/>
              <a:t>Wide Web</a:t>
            </a:r>
            <a:r>
              <a:rPr lang="en-US" altLang="zh-TW" sz="4400" dirty="0" smtClean="0"/>
              <a:t>)</a:t>
            </a:r>
            <a:endParaRPr lang="zh-TW" altLang="en-US" sz="4400" dirty="0"/>
          </a:p>
        </p:txBody>
      </p:sp>
      <p:sp>
        <p:nvSpPr>
          <p:cNvPr id="3" name="內容版面配置區 2"/>
          <p:cNvSpPr>
            <a:spLocks noGrp="1"/>
          </p:cNvSpPr>
          <p:nvPr>
            <p:ph idx="1"/>
          </p:nvPr>
        </p:nvSpPr>
        <p:spPr/>
        <p:txBody>
          <a:bodyPr>
            <a:normAutofit/>
          </a:bodyPr>
          <a:lstStyle/>
          <a:p>
            <a:r>
              <a:rPr lang="zh-TW" altLang="en-US" dirty="0"/>
              <a:t>全球</a:t>
            </a:r>
            <a:r>
              <a:rPr lang="zh-TW" altLang="en-US" dirty="0" smtClean="0"/>
              <a:t>資訊網是檔案</a:t>
            </a:r>
            <a:r>
              <a:rPr lang="zh-TW" altLang="en-US" dirty="0"/>
              <a:t>、圖片、多媒體和其他資源的全球</a:t>
            </a:r>
            <a:r>
              <a:rPr lang="zh-TW" altLang="en-US" dirty="0" smtClean="0"/>
              <a:t>集合，</a:t>
            </a:r>
            <a:r>
              <a:rPr lang="zh-TW" altLang="en-US" dirty="0"/>
              <a:t>可以理解為網際網路的一項服務，透過網際網路存取</a:t>
            </a:r>
            <a:r>
              <a:rPr lang="zh-TW" altLang="en-US" dirty="0" smtClean="0"/>
              <a:t>。</a:t>
            </a:r>
            <a:endParaRPr lang="en-US" altLang="zh-TW" dirty="0" smtClean="0"/>
          </a:p>
          <a:p>
            <a:r>
              <a:rPr lang="zh-TW" altLang="en-US" dirty="0"/>
              <a:t>使用統一資源標誌符</a:t>
            </a:r>
            <a:r>
              <a:rPr lang="zh-TW" altLang="en-US" dirty="0" smtClean="0"/>
              <a:t>標識</a:t>
            </a:r>
            <a:r>
              <a:rPr lang="en-US" altLang="zh-TW" dirty="0" smtClean="0"/>
              <a:t>(URL)</a:t>
            </a:r>
          </a:p>
          <a:p>
            <a:pPr lvl="1"/>
            <a:r>
              <a:rPr lang="zh-TW" altLang="en-US" dirty="0"/>
              <a:t>提供了一個全球命名標識系統，象徵性地標識服務、網頁伺服器、資料庫以及提供的檔案和</a:t>
            </a:r>
            <a:r>
              <a:rPr lang="zh-TW" altLang="en-US" dirty="0" smtClean="0"/>
              <a:t>資源</a:t>
            </a:r>
            <a:endParaRPr lang="en-US" altLang="zh-TW" dirty="0" smtClean="0"/>
          </a:p>
          <a:p>
            <a:r>
              <a:rPr lang="zh-TW" altLang="en-US" dirty="0" smtClean="0"/>
              <a:t>超</a:t>
            </a:r>
            <a:r>
              <a:rPr lang="zh-TW" altLang="en-US" dirty="0"/>
              <a:t>文字傳輸</a:t>
            </a:r>
            <a:r>
              <a:rPr lang="zh-TW" altLang="en-US" dirty="0" smtClean="0"/>
              <a:t>協定</a:t>
            </a:r>
            <a:r>
              <a:rPr lang="en-US" altLang="zh-TW" dirty="0" smtClean="0"/>
              <a:t>(HTTP</a:t>
            </a:r>
            <a:r>
              <a:rPr lang="en-US" altLang="zh-TW" dirty="0"/>
              <a:t>)</a:t>
            </a:r>
            <a:endParaRPr lang="en-US" altLang="zh-TW" dirty="0" smtClean="0"/>
          </a:p>
          <a:p>
            <a:pPr lvl="1"/>
            <a:r>
              <a:rPr lang="zh-TW" altLang="en-US" dirty="0" smtClean="0"/>
              <a:t>全球</a:t>
            </a:r>
            <a:r>
              <a:rPr lang="zh-TW" altLang="en-US" dirty="0"/>
              <a:t>資訊網的主要存取協定，全球資訊網的服務使用</a:t>
            </a:r>
            <a:r>
              <a:rPr lang="en-US" altLang="zh-TW" dirty="0"/>
              <a:t>HTTP</a:t>
            </a:r>
            <a:r>
              <a:rPr lang="zh-TW" altLang="en-US" dirty="0"/>
              <a:t>在軟體系統之間進行通訊和資料傳輸</a:t>
            </a:r>
            <a:endParaRPr lang="en-US" altLang="zh-TW" dirty="0" smtClean="0"/>
          </a:p>
          <a:p>
            <a:r>
              <a:rPr lang="zh-TW" altLang="en-US" dirty="0" smtClean="0"/>
              <a:t>超文字組成的系統，</a:t>
            </a:r>
            <a:r>
              <a:rPr lang="zh-TW" altLang="en-US" dirty="0"/>
              <a:t>定義</a:t>
            </a:r>
            <a:r>
              <a:rPr lang="zh-TW" altLang="en-US" dirty="0" smtClean="0"/>
              <a:t>在超文字標記語言</a:t>
            </a:r>
            <a:r>
              <a:rPr lang="en-US" altLang="zh-TW" dirty="0" smtClean="0"/>
              <a:t>(HTML)</a:t>
            </a:r>
            <a:r>
              <a:rPr lang="zh-TW" altLang="en-US" dirty="0" smtClean="0"/>
              <a:t>內</a:t>
            </a:r>
            <a:endParaRPr lang="en-US" altLang="zh-TW" dirty="0" smtClean="0"/>
          </a:p>
          <a:p>
            <a:pPr lvl="1"/>
            <a:r>
              <a:rPr lang="zh-TW" altLang="en-US" dirty="0" smtClean="0"/>
              <a:t>整體透過許多超連結互相連接，便於在資源之間導航</a:t>
            </a:r>
            <a:endParaRPr lang="zh-TW" altLang="en-US" dirty="0"/>
          </a:p>
        </p:txBody>
      </p:sp>
    </p:spTree>
    <p:extLst>
      <p:ext uri="{BB962C8B-B14F-4D97-AF65-F5344CB8AC3E}">
        <p14:creationId xmlns:p14="http://schemas.microsoft.com/office/powerpoint/2010/main" val="217434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Web</a:t>
            </a:r>
            <a:r>
              <a:rPr lang="zh-TW" altLang="en-US" sz="4400" dirty="0" smtClean="0"/>
              <a:t>的組成</a:t>
            </a:r>
            <a:r>
              <a:rPr lang="zh-TW" altLang="en-US" sz="4400" dirty="0"/>
              <a:t>要件</a:t>
            </a:r>
          </a:p>
        </p:txBody>
      </p:sp>
      <p:sp>
        <p:nvSpPr>
          <p:cNvPr id="3" name="內容版面配置區 2"/>
          <p:cNvSpPr>
            <a:spLocks noGrp="1"/>
          </p:cNvSpPr>
          <p:nvPr>
            <p:ph idx="1"/>
          </p:nvPr>
        </p:nvSpPr>
        <p:spPr/>
        <p:txBody>
          <a:bodyPr>
            <a:normAutofit/>
          </a:bodyPr>
          <a:lstStyle/>
          <a:p>
            <a:r>
              <a:rPr lang="zh-TW" altLang="en-US" sz="3200" dirty="0" smtClean="0"/>
              <a:t>資源</a:t>
            </a:r>
            <a:r>
              <a:rPr lang="en-US" altLang="zh-TW" sz="3200" dirty="0" smtClean="0"/>
              <a:t>(Resource)</a:t>
            </a:r>
          </a:p>
          <a:p>
            <a:pPr lvl="1"/>
            <a:r>
              <a:rPr lang="zh-TW" altLang="en-US" sz="2800" dirty="0"/>
              <a:t>嵌入</a:t>
            </a:r>
            <a:r>
              <a:rPr lang="zh-TW" altLang="en-US" sz="2800" dirty="0" smtClean="0"/>
              <a:t>在網頁上的文字、檔案</a:t>
            </a:r>
            <a:r>
              <a:rPr lang="zh-TW" altLang="en-US" sz="2800" dirty="0"/>
              <a:t>、</a:t>
            </a:r>
            <a:r>
              <a:rPr lang="zh-TW" altLang="en-US" sz="2800" dirty="0" smtClean="0"/>
              <a:t>多媒體、互動式內容等</a:t>
            </a:r>
            <a:endParaRPr lang="en-US" altLang="zh-TW" sz="2800" dirty="0" smtClean="0"/>
          </a:p>
          <a:p>
            <a:r>
              <a:rPr lang="zh-TW" altLang="en-US" sz="3200" dirty="0" smtClean="0"/>
              <a:t>資源</a:t>
            </a:r>
            <a:r>
              <a:rPr lang="zh-TW" altLang="en-US" sz="3200" dirty="0"/>
              <a:t>標識符（</a:t>
            </a:r>
            <a:r>
              <a:rPr lang="zh-TW" altLang="en-US" sz="3200" dirty="0" smtClean="0"/>
              <a:t>超連結</a:t>
            </a:r>
            <a:r>
              <a:rPr lang="en-US" altLang="zh-TW" sz="3200" dirty="0" smtClean="0"/>
              <a:t>Hyper link</a:t>
            </a:r>
            <a:r>
              <a:rPr lang="zh-TW" altLang="en-US" sz="3200" dirty="0" smtClean="0"/>
              <a:t>）</a:t>
            </a:r>
            <a:endParaRPr lang="en-US" altLang="zh-TW" sz="3200" dirty="0" smtClean="0"/>
          </a:p>
          <a:p>
            <a:pPr lvl="1"/>
            <a:r>
              <a:rPr lang="zh-TW" altLang="en-US" sz="2800" dirty="0" smtClean="0"/>
              <a:t>為字</a:t>
            </a:r>
            <a:r>
              <a:rPr lang="zh-TW" altLang="en-US" sz="2800" dirty="0"/>
              <a:t>符</a:t>
            </a:r>
            <a:r>
              <a:rPr lang="zh-TW" altLang="en-US" sz="2800" dirty="0" smtClean="0"/>
              <a:t>串</a:t>
            </a:r>
            <a:r>
              <a:rPr lang="zh-TW" altLang="en-US" sz="2800" dirty="0"/>
              <a:t>，</a:t>
            </a:r>
            <a:r>
              <a:rPr lang="zh-TW" altLang="en-US" sz="2800" dirty="0" smtClean="0"/>
              <a:t>表示</a:t>
            </a:r>
            <a:r>
              <a:rPr lang="zh-TW" altLang="en-US" sz="2800" dirty="0"/>
              <a:t>可能包含的通用</a:t>
            </a:r>
            <a:r>
              <a:rPr lang="zh-TW" altLang="en-US" sz="2800" dirty="0" smtClean="0"/>
              <a:t>地址</a:t>
            </a:r>
            <a:endParaRPr lang="en-US" altLang="zh-TW" sz="2800" dirty="0" smtClean="0"/>
          </a:p>
          <a:p>
            <a:pPr lvl="1"/>
            <a:r>
              <a:rPr lang="zh-TW" altLang="en-US" sz="2800" dirty="0" smtClean="0"/>
              <a:t>例如</a:t>
            </a:r>
            <a:r>
              <a:rPr lang="en-US" altLang="zh-TW" sz="2800" dirty="0"/>
              <a:t>https://ai.nutc.edu.tw/</a:t>
            </a:r>
            <a:endParaRPr lang="en-US" altLang="zh-TW" sz="2800" dirty="0" smtClean="0"/>
          </a:p>
          <a:p>
            <a:r>
              <a:rPr lang="zh-TW" altLang="en-US" sz="3200" dirty="0"/>
              <a:t>傳輸</a:t>
            </a:r>
            <a:r>
              <a:rPr lang="zh-TW" altLang="en-US" sz="3200" dirty="0" smtClean="0"/>
              <a:t>協議</a:t>
            </a:r>
            <a:r>
              <a:rPr lang="en-US" altLang="zh-TW" sz="3200" dirty="0" smtClean="0"/>
              <a:t>(Transfer Protocol)</a:t>
            </a:r>
          </a:p>
          <a:p>
            <a:pPr lvl="1"/>
            <a:r>
              <a:rPr lang="zh-TW" altLang="en-US" sz="2800" dirty="0"/>
              <a:t>規範</a:t>
            </a:r>
            <a:r>
              <a:rPr lang="zh-TW" altLang="en-US" sz="2800" dirty="0" smtClean="0"/>
              <a:t>瀏覽器之間的溝通方式</a:t>
            </a:r>
            <a:endParaRPr lang="en-US" altLang="zh-TW" sz="2800" dirty="0" smtClean="0"/>
          </a:p>
          <a:p>
            <a:pPr lvl="1"/>
            <a:r>
              <a:rPr lang="zh-TW" altLang="en-US" sz="2800" dirty="0" smtClean="0"/>
              <a:t>例如</a:t>
            </a:r>
            <a:r>
              <a:rPr lang="en-US" altLang="zh-TW" sz="2800" dirty="0" smtClean="0"/>
              <a:t>http/https</a:t>
            </a:r>
            <a:endParaRPr lang="zh-TW" altLang="en-US" sz="2800" dirty="0"/>
          </a:p>
        </p:txBody>
      </p:sp>
    </p:spTree>
    <p:extLst>
      <p:ext uri="{BB962C8B-B14F-4D97-AF65-F5344CB8AC3E}">
        <p14:creationId xmlns:p14="http://schemas.microsoft.com/office/powerpoint/2010/main" val="25050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ppt template</Template>
  <TotalTime>1867</TotalTime>
  <Words>2500</Words>
  <Application>Microsoft Office PowerPoint</Application>
  <PresentationFormat>寬螢幕</PresentationFormat>
  <Paragraphs>226</Paragraphs>
  <Slides>37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37</vt:i4>
      </vt:variant>
    </vt:vector>
  </HeadingPairs>
  <TitlesOfParts>
    <vt:vector size="41" baseType="lpstr">
      <vt:lpstr>Euphemia</vt:lpstr>
      <vt:lpstr>Microsoft JhengHei UI</vt:lpstr>
      <vt:lpstr>Arial</vt:lpstr>
      <vt:lpstr>數學 16x9</vt:lpstr>
      <vt:lpstr>網路程式設計 簡介</vt:lpstr>
      <vt:lpstr>Teams</vt:lpstr>
      <vt:lpstr>什麼是網際網路(Internet) ?</vt:lpstr>
      <vt:lpstr>OSI 網路模型7層架構 </vt:lpstr>
      <vt:lpstr>OSI 網路模型7層架構 </vt:lpstr>
      <vt:lpstr>OSI 網路模型7層架構 </vt:lpstr>
      <vt:lpstr>TCP/IP 四層模型架構</vt:lpstr>
      <vt:lpstr>全球資訊網 (World Wide Web)</vt:lpstr>
      <vt:lpstr>Web的組成要件</vt:lpstr>
      <vt:lpstr>使用統一資源標誌符標識(URL)</vt:lpstr>
      <vt:lpstr>使用統一資源標誌符標識(URL)</vt:lpstr>
      <vt:lpstr>超文字傳輸協定(HTTP)</vt:lpstr>
      <vt:lpstr>超文字傳輸協定(HTTP)</vt:lpstr>
      <vt:lpstr>超文字傳輸協定(HTTP)</vt:lpstr>
      <vt:lpstr>標準通用標記式語言 (Standard Generalized Markup Language, SGML)</vt:lpstr>
      <vt:lpstr>SGML標準通用標記式語言</vt:lpstr>
      <vt:lpstr>宣告</vt:lpstr>
      <vt:lpstr>文件類型定義(DTD)</vt:lpstr>
      <vt:lpstr>可延伸標記式語言 (Extensible Markup Language, XML)</vt:lpstr>
      <vt:lpstr>XML文件的組成</vt:lpstr>
      <vt:lpstr>可延伸標記式語言 (Extensible Markup Language, XML)</vt:lpstr>
      <vt:lpstr>超文本標記語言 (HyperText Markup Language, HTML）</vt:lpstr>
      <vt:lpstr>HTML 發展背景</vt:lpstr>
      <vt:lpstr>HTML 發展背景</vt:lpstr>
      <vt:lpstr>HTML 發展背景</vt:lpstr>
      <vt:lpstr>一個簡單的HTML網站範例</vt:lpstr>
      <vt:lpstr>HTML範例程式碼</vt:lpstr>
      <vt:lpstr>HTML基礎架構</vt:lpstr>
      <vt:lpstr>網路爬蟲</vt:lpstr>
      <vt:lpstr>網路爬蟲的應用</vt:lpstr>
      <vt:lpstr>網路爬蟲的原理</vt:lpstr>
      <vt:lpstr>網路爬蟲合法嗎?</vt:lpstr>
      <vt:lpstr>Robots.txt</vt:lpstr>
      <vt:lpstr>應用程式介面 Application Programming Interface, API </vt:lpstr>
      <vt:lpstr>網路圖探勘(Web Graph Mining)</vt:lpstr>
      <vt:lpstr>網路圖探勘(Web Graph Mining)</vt:lpstr>
      <vt:lpstr>網路文本探勘 (Web Text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191</cp:revision>
  <dcterms:created xsi:type="dcterms:W3CDTF">2023-02-12T06:05:49Z</dcterms:created>
  <dcterms:modified xsi:type="dcterms:W3CDTF">2023-03-05T12:08:22Z</dcterms:modified>
</cp:coreProperties>
</file>