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81" r:id="rId18"/>
    <p:sldId id="272" r:id="rId19"/>
    <p:sldId id="278" r:id="rId20"/>
    <p:sldId id="279" r:id="rId21"/>
    <p:sldId id="274" r:id="rId22"/>
    <p:sldId id="276" r:id="rId23"/>
    <p:sldId id="277" r:id="rId24"/>
    <p:sldId id="275" r:id="rId25"/>
    <p:sldId id="280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1ACD76E-5612-4853-956F-B9F6E9EE0188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971F47E-B740-4AF8-94D9-581B8B547C4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1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1ACD76E-5612-4853-956F-B9F6E9EE0188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971F47E-B740-4AF8-94D9-581B8B547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56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1ACD76E-5612-4853-956F-B9F6E9EE0188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971F47E-B740-4AF8-94D9-581B8B547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04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1ACD76E-5612-4853-956F-B9F6E9EE0188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971F47E-B740-4AF8-94D9-581B8B547C4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3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1ACD76E-5612-4853-956F-B9F6E9EE0188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971F47E-B740-4AF8-94D9-581B8B547C4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2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1ACD76E-5612-4853-956F-B9F6E9EE0188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971F47E-B740-4AF8-94D9-581B8B547C4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0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1ACD76E-5612-4853-956F-B9F6E9EE0188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971F47E-B740-4AF8-94D9-581B8B547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30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1ACD76E-5612-4853-956F-B9F6E9EE0188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971F47E-B740-4AF8-94D9-581B8B547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93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1ACD76E-5612-4853-956F-B9F6E9EE0188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971F47E-B740-4AF8-94D9-581B8B547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89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1ACD76E-5612-4853-956F-B9F6E9EE0188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971F47E-B740-4AF8-94D9-581B8B547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00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1ACD76E-5612-4853-956F-B9F6E9EE0188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971F47E-B740-4AF8-94D9-581B8B547C4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5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1ACD76E-5612-4853-956F-B9F6E9EE0188}" type="datetimeFigureOut">
              <a:rPr lang="zh-TW" altLang="en-US" smtClean="0"/>
              <a:t>2023/5/22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971F47E-B740-4AF8-94D9-581B8B547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37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網路程式設計</a:t>
            </a:r>
            <a:br>
              <a:rPr lang="zh-TW" altLang="en-US" dirty="0"/>
            </a:br>
            <a:r>
              <a:rPr lang="en-US" altLang="zh-TW" sz="4400" dirty="0"/>
              <a:t>Web API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939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氣象資料開放</a:t>
            </a:r>
            <a:r>
              <a:rPr lang="zh-TW" altLang="en-US" sz="4400" dirty="0" smtClean="0"/>
              <a:t>平台</a:t>
            </a:r>
            <a:r>
              <a:rPr lang="en-US" altLang="zh-TW" sz="4400" dirty="0"/>
              <a:t>- </a:t>
            </a:r>
            <a:r>
              <a:rPr lang="zh-TW" altLang="en-US" sz="4400" dirty="0"/>
              <a:t>取得預報資料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time</a:t>
            </a:r>
            <a:r>
              <a:rPr lang="en-US" altLang="zh-TW" dirty="0" smtClean="0"/>
              <a:t>[]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/>
              <a:t>不同</a:t>
            </a:r>
            <a:r>
              <a:rPr lang="zh-TW" altLang="en-US" dirty="0"/>
              <a:t>時間區間的預測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基本上</a:t>
            </a:r>
            <a:r>
              <a:rPr lang="zh-TW" altLang="en-US" dirty="0"/>
              <a:t>會分成三筆</a:t>
            </a:r>
            <a:r>
              <a:rPr lang="zh-TW" altLang="en-US" dirty="0" smtClean="0"/>
              <a:t>資料，每</a:t>
            </a:r>
            <a:r>
              <a:rPr lang="en-US" altLang="zh-TW" dirty="0" smtClean="0"/>
              <a:t>12</a:t>
            </a:r>
            <a:r>
              <a:rPr lang="zh-TW" altLang="en-US" dirty="0" smtClean="0"/>
              <a:t>小時為一筆，每筆資料內又包含以下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startTime</a:t>
            </a:r>
            <a:r>
              <a:rPr lang="en-US" altLang="zh-TW" dirty="0" smtClean="0"/>
              <a:t>: </a:t>
            </a:r>
            <a:r>
              <a:rPr lang="zh-TW" altLang="en-US" dirty="0" smtClean="0"/>
              <a:t>標示這筆資料的時間區間的開始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endTime</a:t>
            </a:r>
            <a:r>
              <a:rPr lang="en-US" altLang="zh-TW" dirty="0"/>
              <a:t> : </a:t>
            </a:r>
            <a:r>
              <a:rPr lang="zh-TW" altLang="en-US" dirty="0"/>
              <a:t>標示這筆資料的時間區間</a:t>
            </a:r>
            <a:r>
              <a:rPr lang="zh-TW" altLang="en-US" dirty="0" smtClean="0"/>
              <a:t>的</a:t>
            </a:r>
            <a:r>
              <a:rPr lang="zh-TW" altLang="en-US" dirty="0"/>
              <a:t>結束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parameter</a:t>
            </a:r>
          </a:p>
          <a:p>
            <a:pPr lvl="3"/>
            <a:r>
              <a:rPr lang="en-US" altLang="zh-TW" dirty="0" err="1" smtClean="0"/>
              <a:t>parameterName</a:t>
            </a:r>
            <a:r>
              <a:rPr lang="en-US" altLang="zh-TW" dirty="0" smtClean="0"/>
              <a:t>: </a:t>
            </a:r>
            <a:r>
              <a:rPr lang="zh-TW" altLang="en-US" dirty="0" smtClean="0"/>
              <a:t>實際該天氣因子的值</a:t>
            </a:r>
            <a:endParaRPr lang="en-US" altLang="zh-TW" dirty="0" smtClean="0"/>
          </a:p>
          <a:p>
            <a:pPr lvl="3"/>
            <a:r>
              <a:rPr lang="en-US" altLang="zh-TW" dirty="0" err="1" smtClean="0"/>
              <a:t>parameterValue</a:t>
            </a:r>
            <a:r>
              <a:rPr lang="en-US" altLang="zh-TW" dirty="0" smtClean="0"/>
              <a:t>: </a:t>
            </a:r>
            <a:r>
              <a:rPr lang="zh-TW" altLang="en-US" dirty="0" smtClean="0"/>
              <a:t>該天氣因子的值所對應的代號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只有</a:t>
            </a:r>
            <a:r>
              <a:rPr lang="en-US" altLang="zh-TW" dirty="0" err="1" smtClean="0"/>
              <a:t>Wx</a:t>
            </a:r>
            <a:r>
              <a:rPr lang="zh-TW" altLang="en-US" dirty="0" smtClean="0"/>
              <a:t>有這個值</a:t>
            </a:r>
            <a:r>
              <a:rPr lang="en-US" altLang="zh-TW" dirty="0" smtClean="0"/>
              <a:t>)</a:t>
            </a:r>
          </a:p>
          <a:p>
            <a:pPr lvl="3"/>
            <a:r>
              <a:rPr lang="en-US" altLang="zh-TW" dirty="0" err="1" smtClean="0"/>
              <a:t>parameterUnit</a:t>
            </a:r>
            <a:r>
              <a:rPr lang="en-US" altLang="zh-TW" dirty="0" smtClean="0"/>
              <a:t>:</a:t>
            </a:r>
            <a:r>
              <a:rPr lang="zh-TW" altLang="en-US" dirty="0" smtClean="0"/>
              <a:t> 該天氣因子所使用的表示單位</a:t>
            </a:r>
            <a:r>
              <a:rPr lang="en-US" altLang="zh-TW" dirty="0" smtClean="0"/>
              <a:t>(</a:t>
            </a:r>
            <a:r>
              <a:rPr lang="zh-TW" altLang="en-US" dirty="0" smtClean="0"/>
              <a:t>百分比、</a:t>
            </a:r>
            <a:r>
              <a:rPr lang="en-US" altLang="zh-TW" dirty="0"/>
              <a:t>C)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200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取得預報</a:t>
            </a:r>
            <a:r>
              <a:rPr lang="zh-TW" altLang="en-US" sz="4400" dirty="0" smtClean="0"/>
              <a:t>資料 </a:t>
            </a:r>
            <a:r>
              <a:rPr lang="en-US" altLang="zh-TW" sz="4400" dirty="0" smtClean="0"/>
              <a:t>– </a:t>
            </a:r>
            <a:r>
              <a:rPr lang="zh-TW" altLang="en-US" sz="4400" dirty="0" smtClean="0"/>
              <a:t>實際案例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5381" y="1600200"/>
            <a:ext cx="11222183" cy="4572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取得台中市未來天氣預報</a:t>
            </a:r>
            <a:r>
              <a:rPr lang="en-US" altLang="zh-TW" dirty="0"/>
              <a:t>(</a:t>
            </a:r>
            <a:r>
              <a:rPr lang="en-US" altLang="zh-TW" dirty="0" smtClean="0"/>
              <a:t>36</a:t>
            </a:r>
            <a:r>
              <a:rPr lang="zh-TW" altLang="en-US" dirty="0" smtClean="0"/>
              <a:t>小時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指定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輸入參數</a:t>
            </a:r>
            <a:endParaRPr lang="en-US" altLang="zh-TW" dirty="0" smtClean="0"/>
          </a:p>
          <a:p>
            <a:pPr lvl="2"/>
            <a:r>
              <a:rPr lang="zh-TW" altLang="en-US" dirty="0"/>
              <a:t>輸入</a:t>
            </a:r>
            <a:r>
              <a:rPr lang="en-US" altLang="zh-TW" dirty="0" err="1"/>
              <a:t>api</a:t>
            </a:r>
            <a:r>
              <a:rPr lang="en-US" altLang="zh-TW" dirty="0"/>
              <a:t> key</a:t>
            </a:r>
            <a:r>
              <a:rPr lang="zh-TW" altLang="en-US" dirty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smtClean="0"/>
              <a:t>Authorization=</a:t>
            </a:r>
            <a:r>
              <a:rPr lang="en-US" altLang="zh-TW" dirty="0" err="1" smtClean="0"/>
              <a:t>apikey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指定縣市為台中市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err="1" smtClean="0"/>
              <a:t>locationName</a:t>
            </a:r>
            <a:r>
              <a:rPr lang="en-US" altLang="zh-TW" dirty="0"/>
              <a:t>=%E8%87%BA%E4%B8%AD%E5%B8%82</a:t>
            </a:r>
          </a:p>
          <a:p>
            <a:pPr lvl="1"/>
            <a:r>
              <a:rPr lang="zh-TW" altLang="en-US" dirty="0" smtClean="0"/>
              <a:t>向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資源位址請求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requests.get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取得天氣描述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第一個時間區間</a:t>
            </a:r>
            <a:endParaRPr lang="en-US" altLang="zh-TW" dirty="0" smtClean="0"/>
          </a:p>
          <a:p>
            <a:pPr lvl="3"/>
            <a:r>
              <a:rPr lang="en-US" altLang="zh-TW" dirty="0"/>
              <a:t>res['records']['location'][0]['</a:t>
            </a:r>
            <a:r>
              <a:rPr lang="en-US" altLang="zh-TW" dirty="0" err="1"/>
              <a:t>weatherElement</a:t>
            </a:r>
            <a:r>
              <a:rPr lang="en-US" altLang="zh-TW" dirty="0" smtClean="0"/>
              <a:t>'][0][</a:t>
            </a:r>
            <a:r>
              <a:rPr lang="en-US" altLang="zh-TW" dirty="0"/>
              <a:t>'time</a:t>
            </a:r>
            <a:r>
              <a:rPr lang="en-US" altLang="zh-TW" dirty="0" smtClean="0"/>
              <a:t>'][0][</a:t>
            </a:r>
            <a:r>
              <a:rPr lang="en-US" altLang="zh-TW" dirty="0" err="1" smtClean="0"/>
              <a:t>startTime</a:t>
            </a:r>
            <a:r>
              <a:rPr lang="en-US" altLang="zh-TW" dirty="0" smtClean="0"/>
              <a:t>']</a:t>
            </a:r>
          </a:p>
          <a:p>
            <a:pPr lvl="3"/>
            <a:r>
              <a:rPr lang="en-US" altLang="zh-TW" dirty="0"/>
              <a:t>res['records']['location'][0]['</a:t>
            </a:r>
            <a:r>
              <a:rPr lang="en-US" altLang="zh-TW" dirty="0" err="1"/>
              <a:t>weatherElement</a:t>
            </a:r>
            <a:r>
              <a:rPr lang="en-US" altLang="zh-TW" dirty="0" smtClean="0"/>
              <a:t>'][0][</a:t>
            </a:r>
            <a:r>
              <a:rPr lang="en-US" altLang="zh-TW" dirty="0"/>
              <a:t>'time</a:t>
            </a:r>
            <a:r>
              <a:rPr lang="en-US" altLang="zh-TW" dirty="0" smtClean="0"/>
              <a:t>'][0][</a:t>
            </a:r>
            <a:r>
              <a:rPr lang="en-US" altLang="zh-TW" dirty="0" err="1" smtClean="0"/>
              <a:t>endTime</a:t>
            </a:r>
            <a:r>
              <a:rPr lang="en-US" altLang="zh-TW" dirty="0" smtClean="0"/>
              <a:t>’]</a:t>
            </a:r>
          </a:p>
          <a:p>
            <a:pPr lvl="2"/>
            <a:r>
              <a:rPr lang="zh-TW" altLang="en-US" dirty="0" smtClean="0"/>
              <a:t>描述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res</a:t>
            </a:r>
            <a:r>
              <a:rPr lang="en-US" altLang="zh-TW" dirty="0"/>
              <a:t>['records']['location</a:t>
            </a:r>
            <a:r>
              <a:rPr lang="en-US" altLang="zh-TW" dirty="0" smtClean="0"/>
              <a:t>'][</a:t>
            </a:r>
            <a:r>
              <a:rPr lang="en-US" altLang="zh-TW" dirty="0"/>
              <a:t>0]['</a:t>
            </a:r>
            <a:r>
              <a:rPr lang="en-US" altLang="zh-TW" dirty="0" err="1"/>
              <a:t>weatherElement</a:t>
            </a:r>
            <a:r>
              <a:rPr lang="en-US" altLang="zh-TW" dirty="0" smtClean="0"/>
              <a:t>'][0][</a:t>
            </a:r>
            <a:r>
              <a:rPr lang="en-US" altLang="zh-TW" dirty="0"/>
              <a:t>'time</a:t>
            </a:r>
            <a:r>
              <a:rPr lang="en-US" altLang="zh-TW" dirty="0" smtClean="0"/>
              <a:t>']</a:t>
            </a:r>
            <a:r>
              <a:rPr lang="en-US" altLang="zh-TW" dirty="0"/>
              <a:t> [0]</a:t>
            </a:r>
            <a:r>
              <a:rPr lang="en-US" altLang="zh-TW" dirty="0" smtClean="0"/>
              <a:t>[</a:t>
            </a:r>
            <a:r>
              <a:rPr lang="en-US" altLang="zh-TW" dirty="0"/>
              <a:t>'parameter']['</a:t>
            </a:r>
            <a:r>
              <a:rPr lang="en-US" altLang="zh-TW" dirty="0" err="1"/>
              <a:t>parameterName</a:t>
            </a:r>
            <a:r>
              <a:rPr lang="en-US" altLang="zh-TW" dirty="0"/>
              <a:t>']</a:t>
            </a:r>
          </a:p>
          <a:p>
            <a:pPr lvl="2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75716" y="5681340"/>
            <a:ext cx="979055" cy="2901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655462" y="5681340"/>
            <a:ext cx="355600" cy="2901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119425" y="5682316"/>
            <a:ext cx="1043710" cy="2901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227788" y="5681340"/>
            <a:ext cx="230911" cy="2901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523352" y="5681340"/>
            <a:ext cx="1884220" cy="2901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751651" y="5681340"/>
            <a:ext cx="701965" cy="2901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813782" y="5680749"/>
            <a:ext cx="1309273" cy="2901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0154834" y="5680749"/>
            <a:ext cx="1898621" cy="2901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618970" y="6172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回應物件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745094" y="61550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資料內容物件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線單箭頭接點 18"/>
          <p:cNvCxnSpPr>
            <a:stCxn id="15" idx="0"/>
            <a:endCxn id="5" idx="2"/>
          </p:cNvCxnSpPr>
          <p:nvPr/>
        </p:nvCxnSpPr>
        <p:spPr>
          <a:xfrm flipV="1">
            <a:off x="2172968" y="5971486"/>
            <a:ext cx="660294" cy="200714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7" idx="0"/>
            <a:endCxn id="4" idx="2"/>
          </p:cNvCxnSpPr>
          <p:nvPr/>
        </p:nvCxnSpPr>
        <p:spPr>
          <a:xfrm flipV="1">
            <a:off x="3529924" y="5971486"/>
            <a:ext cx="35320" cy="183546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29" idx="0"/>
            <a:endCxn id="6" idx="2"/>
          </p:cNvCxnSpPr>
          <p:nvPr/>
        </p:nvCxnSpPr>
        <p:spPr>
          <a:xfrm flipH="1" flipV="1">
            <a:off x="4641280" y="5972462"/>
            <a:ext cx="13770" cy="46531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3959988" y="643777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縣市資料</a:t>
            </a:r>
            <a:r>
              <a:rPr lang="en-US" altLang="zh-TW" dirty="0" smtClean="0">
                <a:solidFill>
                  <a:srgbClr val="C00000"/>
                </a:solidFill>
              </a:rPr>
              <a:t>list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951935" y="61722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第</a:t>
            </a:r>
            <a:r>
              <a:rPr lang="en-US" altLang="zh-TW" dirty="0" smtClean="0">
                <a:solidFill>
                  <a:srgbClr val="C00000"/>
                </a:solidFill>
              </a:rPr>
              <a:t>0</a:t>
            </a:r>
            <a:r>
              <a:rPr lang="zh-TW" altLang="en-US" dirty="0" smtClean="0">
                <a:solidFill>
                  <a:srgbClr val="C00000"/>
                </a:solidFill>
              </a:rPr>
              <a:t>筆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35" name="直線單箭頭接點 34"/>
          <p:cNvCxnSpPr>
            <a:stCxn id="32" idx="0"/>
            <a:endCxn id="7" idx="2"/>
          </p:cNvCxnSpPr>
          <p:nvPr/>
        </p:nvCxnSpPr>
        <p:spPr>
          <a:xfrm flipV="1">
            <a:off x="5339221" y="5971486"/>
            <a:ext cx="4023" cy="200714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endCxn id="8" idx="2"/>
          </p:cNvCxnSpPr>
          <p:nvPr/>
        </p:nvCxnSpPr>
        <p:spPr>
          <a:xfrm flipV="1">
            <a:off x="6465462" y="5971486"/>
            <a:ext cx="0" cy="25907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102901" y="623056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天氣因子</a:t>
            </a:r>
            <a:r>
              <a:rPr lang="en-US" altLang="zh-TW" dirty="0" smtClean="0">
                <a:solidFill>
                  <a:srgbClr val="C00000"/>
                </a:solidFill>
              </a:rPr>
              <a:t>list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464156" y="5680749"/>
            <a:ext cx="230911" cy="2901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7221722" y="652003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第</a:t>
            </a:r>
            <a:r>
              <a:rPr lang="en-US" altLang="zh-TW" dirty="0" smtClean="0">
                <a:solidFill>
                  <a:srgbClr val="C00000"/>
                </a:solidFill>
              </a:rPr>
              <a:t>0</a:t>
            </a:r>
            <a:r>
              <a:rPr lang="zh-TW" altLang="en-US" dirty="0" smtClean="0">
                <a:solidFill>
                  <a:srgbClr val="C00000"/>
                </a:solidFill>
              </a:rPr>
              <a:t>筆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50" name="直線單箭頭接點 49"/>
          <p:cNvCxnSpPr>
            <a:stCxn id="49" idx="0"/>
            <a:endCxn id="46" idx="2"/>
          </p:cNvCxnSpPr>
          <p:nvPr/>
        </p:nvCxnSpPr>
        <p:spPr>
          <a:xfrm flipH="1" flipV="1">
            <a:off x="7579612" y="5970895"/>
            <a:ext cx="29396" cy="549135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7638403" y="615882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時間</a:t>
            </a:r>
            <a:r>
              <a:rPr lang="en-US" altLang="zh-TW" dirty="0" smtClean="0">
                <a:solidFill>
                  <a:srgbClr val="C00000"/>
                </a:solidFill>
              </a:rPr>
              <a:t>list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55" name="直線單箭頭接點 54"/>
          <p:cNvCxnSpPr>
            <a:stCxn id="54" idx="0"/>
            <a:endCxn id="10" idx="2"/>
          </p:cNvCxnSpPr>
          <p:nvPr/>
        </p:nvCxnSpPr>
        <p:spPr>
          <a:xfrm flipV="1">
            <a:off x="8102633" y="5971486"/>
            <a:ext cx="1" cy="187335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8510199" y="5687241"/>
            <a:ext cx="230911" cy="2901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8245814" y="650852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第</a:t>
            </a:r>
            <a:r>
              <a:rPr lang="en-US" altLang="zh-TW" dirty="0" smtClean="0">
                <a:solidFill>
                  <a:srgbClr val="C00000"/>
                </a:solidFill>
              </a:rPr>
              <a:t>0</a:t>
            </a:r>
            <a:r>
              <a:rPr lang="zh-TW" altLang="en-US" dirty="0" smtClean="0">
                <a:solidFill>
                  <a:srgbClr val="C00000"/>
                </a:solidFill>
              </a:rPr>
              <a:t>筆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68" name="直線單箭頭接點 67"/>
          <p:cNvCxnSpPr>
            <a:stCxn id="67" idx="0"/>
            <a:endCxn id="63" idx="2"/>
          </p:cNvCxnSpPr>
          <p:nvPr/>
        </p:nvCxnSpPr>
        <p:spPr>
          <a:xfrm flipH="1" flipV="1">
            <a:off x="8625655" y="5977387"/>
            <a:ext cx="7445" cy="531137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8758576" y="61729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天氣因子參數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72" name="直線單箭頭接點 71"/>
          <p:cNvCxnSpPr>
            <a:stCxn id="71" idx="0"/>
            <a:endCxn id="11" idx="2"/>
          </p:cNvCxnSpPr>
          <p:nvPr/>
        </p:nvCxnSpPr>
        <p:spPr>
          <a:xfrm flipH="1" flipV="1">
            <a:off x="9468419" y="5970895"/>
            <a:ext cx="74987" cy="20209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77" idx="0"/>
            <a:endCxn id="14" idx="2"/>
          </p:cNvCxnSpPr>
          <p:nvPr/>
        </p:nvCxnSpPr>
        <p:spPr>
          <a:xfrm flipV="1">
            <a:off x="10972491" y="5970895"/>
            <a:ext cx="131654" cy="47966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10303077" y="64505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天氣因子值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8413128" y="396088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第幾個時間區間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80" name="直線單箭頭接點 79"/>
          <p:cNvCxnSpPr>
            <a:endCxn id="79" idx="2"/>
          </p:cNvCxnSpPr>
          <p:nvPr/>
        </p:nvCxnSpPr>
        <p:spPr>
          <a:xfrm flipV="1">
            <a:off x="8625654" y="4330217"/>
            <a:ext cx="687721" cy="34338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6694063" y="396088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第幾個天氣因子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87" name="直線單箭頭接點 86"/>
          <p:cNvCxnSpPr>
            <a:endCxn id="85" idx="2"/>
          </p:cNvCxnSpPr>
          <p:nvPr/>
        </p:nvCxnSpPr>
        <p:spPr>
          <a:xfrm flipV="1">
            <a:off x="7594309" y="4330217"/>
            <a:ext cx="1" cy="289465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/>
          <p:cNvSpPr txBox="1"/>
          <p:nvPr/>
        </p:nvSpPr>
        <p:spPr>
          <a:xfrm>
            <a:off x="4696444" y="39625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第幾個縣市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91" name="直線單箭頭接點 90"/>
          <p:cNvCxnSpPr>
            <a:endCxn id="90" idx="2"/>
          </p:cNvCxnSpPr>
          <p:nvPr/>
        </p:nvCxnSpPr>
        <p:spPr>
          <a:xfrm flipV="1">
            <a:off x="5320365" y="4331873"/>
            <a:ext cx="45493" cy="295994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5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氣象資料開放平台 </a:t>
            </a:r>
            <a:r>
              <a:rPr lang="en-US" altLang="zh-TW" sz="4400" dirty="0"/>
              <a:t>– </a:t>
            </a:r>
            <a:r>
              <a:rPr lang="zh-TW" altLang="en-US" sz="4400" dirty="0"/>
              <a:t>實際案例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取得台中市</a:t>
            </a:r>
            <a:r>
              <a:rPr lang="zh-TW" altLang="en-US" dirty="0" smtClean="0"/>
              <a:t>未來的天氣預報</a:t>
            </a:r>
            <a:endParaRPr lang="en-US" altLang="zh-TW" dirty="0"/>
          </a:p>
          <a:p>
            <a:pPr lvl="1"/>
            <a:r>
              <a:rPr lang="zh-TW" altLang="en-US" dirty="0" smtClean="0"/>
              <a:t>取得未來</a:t>
            </a:r>
            <a:r>
              <a:rPr lang="en-US" altLang="zh-TW" dirty="0" smtClean="0"/>
              <a:t>24-36</a:t>
            </a:r>
            <a:r>
              <a:rPr lang="zh-TW" altLang="en-US" dirty="0" smtClean="0"/>
              <a:t>小時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chemeClr val="accent4">
                    <a:lumMod val="75000"/>
                  </a:schemeClr>
                </a:solidFill>
              </a:rPr>
              <a:t>第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zh-TW" altLang="en-US" dirty="0" smtClean="0">
                <a:solidFill>
                  <a:schemeClr val="accent4">
                    <a:lumMod val="75000"/>
                  </a:schemeClr>
                </a:solidFill>
              </a:rPr>
              <a:t>個時間區間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的最高溫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C00000"/>
                </a:solidFill>
              </a:rPr>
              <a:t>第</a:t>
            </a:r>
            <a:r>
              <a:rPr lang="en-US" altLang="zh-TW" dirty="0" smtClean="0">
                <a:solidFill>
                  <a:srgbClr val="C00000"/>
                </a:solidFill>
              </a:rPr>
              <a:t>5</a:t>
            </a:r>
            <a:r>
              <a:rPr lang="zh-TW" altLang="en-US" dirty="0" smtClean="0">
                <a:solidFill>
                  <a:srgbClr val="C00000"/>
                </a:solidFill>
              </a:rPr>
              <a:t>個天氣因子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/>
              <a:t>res['records']['location'][0]['</a:t>
            </a:r>
            <a:r>
              <a:rPr lang="en-US" altLang="zh-TW" dirty="0" err="1"/>
              <a:t>weatherElement</a:t>
            </a:r>
            <a:r>
              <a:rPr lang="en-US" altLang="zh-TW" dirty="0" smtClean="0"/>
              <a:t>']</a:t>
            </a:r>
            <a:r>
              <a:rPr lang="en-US" altLang="zh-TW" dirty="0" smtClean="0">
                <a:solidFill>
                  <a:srgbClr val="C00000"/>
                </a:solidFill>
              </a:rPr>
              <a:t>[4]</a:t>
            </a:r>
            <a:r>
              <a:rPr lang="en-US" altLang="zh-TW" dirty="0" smtClean="0"/>
              <a:t>[</a:t>
            </a:r>
            <a:r>
              <a:rPr lang="en-US" altLang="zh-TW" dirty="0"/>
              <a:t>'time'] 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[2]</a:t>
            </a:r>
            <a:r>
              <a:rPr lang="en-US" altLang="zh-TW" dirty="0" smtClean="0"/>
              <a:t>[</a:t>
            </a:r>
            <a:r>
              <a:rPr lang="en-US" altLang="zh-TW" dirty="0"/>
              <a:t>'parameter']['</a:t>
            </a:r>
            <a:r>
              <a:rPr lang="en-US" altLang="zh-TW" dirty="0" err="1"/>
              <a:t>parameterName</a:t>
            </a:r>
            <a:r>
              <a:rPr lang="en-US" altLang="zh-TW" dirty="0" smtClean="0"/>
              <a:t>']</a:t>
            </a:r>
          </a:p>
          <a:p>
            <a:pPr lvl="1"/>
            <a:r>
              <a:rPr lang="zh-TW" altLang="en-US" dirty="0" smtClean="0"/>
              <a:t>取得未來</a:t>
            </a:r>
            <a:r>
              <a:rPr lang="en-US" altLang="zh-TW" dirty="0" smtClean="0"/>
              <a:t>12-24</a:t>
            </a:r>
            <a:r>
              <a:rPr lang="zh-TW" altLang="en-US" dirty="0" smtClean="0"/>
              <a:t>小時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chemeClr val="accent4">
                    <a:lumMod val="75000"/>
                  </a:schemeClr>
                </a:solidFill>
              </a:rPr>
              <a:t>第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zh-TW" altLang="en-US" dirty="0" smtClean="0">
                <a:solidFill>
                  <a:schemeClr val="accent4">
                    <a:lumMod val="75000"/>
                  </a:schemeClr>
                </a:solidFill>
              </a:rPr>
              <a:t>個時間區間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的舒適度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C00000"/>
                </a:solidFill>
              </a:rPr>
              <a:t>第</a:t>
            </a:r>
            <a:r>
              <a:rPr lang="en-US" altLang="zh-TW" dirty="0" smtClean="0">
                <a:solidFill>
                  <a:srgbClr val="C00000"/>
                </a:solidFill>
              </a:rPr>
              <a:t>4</a:t>
            </a:r>
            <a:r>
              <a:rPr lang="zh-TW" altLang="en-US" dirty="0" smtClean="0">
                <a:solidFill>
                  <a:srgbClr val="C00000"/>
                </a:solidFill>
              </a:rPr>
              <a:t>個天氣因子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/>
            <a:r>
              <a:rPr lang="en-US" altLang="zh-TW" dirty="0"/>
              <a:t>res['records']['location'][0]['</a:t>
            </a:r>
            <a:r>
              <a:rPr lang="en-US" altLang="zh-TW" dirty="0" err="1"/>
              <a:t>weatherElement</a:t>
            </a:r>
            <a:r>
              <a:rPr lang="en-US" altLang="zh-TW" dirty="0" smtClean="0"/>
              <a:t>']</a:t>
            </a:r>
            <a:r>
              <a:rPr lang="en-US" altLang="zh-TW" dirty="0" smtClean="0">
                <a:solidFill>
                  <a:srgbClr val="C00000"/>
                </a:solidFill>
              </a:rPr>
              <a:t>[3]</a:t>
            </a:r>
            <a:r>
              <a:rPr lang="en-US" altLang="zh-TW" dirty="0" smtClean="0"/>
              <a:t>[</a:t>
            </a:r>
            <a:r>
              <a:rPr lang="en-US" altLang="zh-TW" dirty="0"/>
              <a:t>'time'] 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[1]</a:t>
            </a:r>
            <a:r>
              <a:rPr lang="en-US" altLang="zh-TW" dirty="0" smtClean="0"/>
              <a:t>[</a:t>
            </a:r>
            <a:r>
              <a:rPr lang="en-US" altLang="zh-TW" dirty="0"/>
              <a:t>'parameter']['</a:t>
            </a:r>
            <a:r>
              <a:rPr lang="en-US" altLang="zh-TW" dirty="0" err="1"/>
              <a:t>parameterName</a:t>
            </a:r>
            <a:r>
              <a:rPr lang="en-US" altLang="zh-TW" dirty="0"/>
              <a:t>']</a:t>
            </a:r>
          </a:p>
          <a:p>
            <a:pPr lvl="2"/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221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氣象資料開放平台</a:t>
            </a:r>
            <a:r>
              <a:rPr lang="en-US" altLang="zh-TW" sz="4400" dirty="0"/>
              <a:t>- </a:t>
            </a:r>
            <a:r>
              <a:rPr lang="zh-TW" altLang="en-US" sz="4400" dirty="0" smtClean="0"/>
              <a:t>取得</a:t>
            </a:r>
            <a:r>
              <a:rPr lang="zh-TW" altLang="en-US" sz="4400" dirty="0"/>
              <a:t>即時資料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使用觀測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/>
              <a:t>自動氣象站資料</a:t>
            </a:r>
            <a:r>
              <a:rPr lang="en-US" altLang="zh-TW" dirty="0"/>
              <a:t>-</a:t>
            </a:r>
            <a:r>
              <a:rPr lang="zh-TW" altLang="en-US" dirty="0"/>
              <a:t>無人自動站氣象</a:t>
            </a:r>
            <a:r>
              <a:rPr lang="zh-TW" altLang="en-US" dirty="0" smtClean="0"/>
              <a:t>資料</a:t>
            </a:r>
            <a:r>
              <a:rPr lang="en-US" altLang="zh-TW" dirty="0" err="1" smtClean="0"/>
              <a:t>api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用測站站號或測站站名來搜尋</a:t>
            </a:r>
            <a:endParaRPr lang="en-US" altLang="zh-TW" dirty="0" smtClean="0"/>
          </a:p>
          <a:p>
            <a:pPr lvl="2"/>
            <a:r>
              <a:rPr lang="en-US" altLang="zh-TW" dirty="0"/>
              <a:t>Authorization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err="1" smtClean="0">
                <a:sym typeface="Wingdings" panose="05000000000000000000" pitchFamily="2" charset="2"/>
              </a:rPr>
              <a:t>api</a:t>
            </a:r>
            <a:r>
              <a:rPr lang="en-US" altLang="zh-TW" dirty="0" smtClean="0">
                <a:sym typeface="Wingdings" panose="05000000000000000000" pitchFamily="2" charset="2"/>
              </a:rPr>
              <a:t> key</a:t>
            </a:r>
          </a:p>
          <a:p>
            <a:pPr lvl="2"/>
            <a:r>
              <a:rPr lang="en-US" altLang="zh-TW" dirty="0" err="1" smtClean="0"/>
              <a:t>stationId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測站站號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TW" dirty="0" err="1" smtClean="0">
                <a:sym typeface="Wingdings" panose="05000000000000000000" pitchFamily="2" charset="2"/>
              </a:rPr>
              <a:t>locationName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測站站名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TW" dirty="0" err="1" smtClean="0"/>
              <a:t>elementName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氣象因子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3"/>
            <a:r>
              <a:rPr lang="en-US" altLang="zh-TW" dirty="0" smtClean="0">
                <a:sym typeface="Wingdings" panose="05000000000000000000" pitchFamily="2" charset="2"/>
              </a:rPr>
              <a:t>TEMP: </a:t>
            </a:r>
            <a:r>
              <a:rPr lang="zh-TW" altLang="en-US" dirty="0" smtClean="0">
                <a:sym typeface="Wingdings" panose="05000000000000000000" pitchFamily="2" charset="2"/>
              </a:rPr>
              <a:t>溫度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3"/>
            <a:r>
              <a:rPr lang="en-US" altLang="zh-TW" dirty="0" smtClean="0">
                <a:sym typeface="Wingdings" panose="05000000000000000000" pitchFamily="2" charset="2"/>
              </a:rPr>
              <a:t>Weather: </a:t>
            </a:r>
            <a:r>
              <a:rPr lang="zh-TW" altLang="en-US" dirty="0" smtClean="0">
                <a:sym typeface="Wingdings" panose="05000000000000000000" pitchFamily="2" charset="2"/>
              </a:rPr>
              <a:t>天氣描述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695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氣象資料開放</a:t>
            </a:r>
            <a:r>
              <a:rPr lang="zh-TW" altLang="en-US" sz="4400" dirty="0" smtClean="0"/>
              <a:t>平台</a:t>
            </a:r>
            <a:r>
              <a:rPr lang="en-US" altLang="zh-TW" sz="4400" dirty="0" smtClean="0"/>
              <a:t>-</a:t>
            </a:r>
            <a:r>
              <a:rPr lang="zh-TW" altLang="en-US" sz="4400" dirty="0" smtClean="0"/>
              <a:t> 取得</a:t>
            </a:r>
            <a:r>
              <a:rPr lang="zh-TW" altLang="en-US" sz="4400" dirty="0"/>
              <a:t>即時</a:t>
            </a:r>
            <a:r>
              <a:rPr lang="zh-TW" altLang="en-US" sz="4400" dirty="0" smtClean="0"/>
              <a:t>資料 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requests</a:t>
            </a:r>
            <a:r>
              <a:rPr lang="zh-TW" altLang="en-US" dirty="0" smtClean="0"/>
              <a:t>模組請求資料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requests.get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回</a:t>
            </a:r>
            <a:r>
              <a:rPr lang="zh-TW" altLang="en-US" dirty="0" smtClean="0"/>
              <a:t>傳為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格式的資料</a:t>
            </a:r>
            <a:endParaRPr lang="en-US" altLang="zh-TW" dirty="0" smtClean="0"/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uccess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伺服器回應狀態</a:t>
            </a:r>
            <a:endParaRPr lang="en-US" altLang="zh-TW" dirty="0" smtClean="0"/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esult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儲存資料格式和型態</a:t>
            </a:r>
            <a:endParaRPr lang="en-US" altLang="zh-TW" dirty="0"/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ecords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資料內容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44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氣象資料開放平台</a:t>
            </a:r>
            <a:r>
              <a:rPr lang="en-US" altLang="zh-TW" sz="4400" dirty="0"/>
              <a:t>-</a:t>
            </a:r>
            <a:r>
              <a:rPr lang="zh-TW" altLang="en-US" sz="4400" dirty="0"/>
              <a:t> 取得即時資料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records</a:t>
            </a:r>
            <a:r>
              <a:rPr lang="zh-TW" altLang="en-US" dirty="0"/>
              <a:t>資料內容物件</a:t>
            </a:r>
            <a:endParaRPr lang="en-US" altLang="zh-TW" dirty="0"/>
          </a:p>
          <a:p>
            <a:pPr lvl="1"/>
            <a:r>
              <a:rPr lang="en-US" altLang="zh-TW" dirty="0"/>
              <a:t>Location</a:t>
            </a:r>
            <a:r>
              <a:rPr lang="en-US" altLang="zh-TW" dirty="0" smtClean="0"/>
              <a:t>[]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</a:t>
            </a:r>
            <a:r>
              <a:rPr lang="zh-TW" altLang="en-US" dirty="0"/>
              <a:t>回傳的縣市天氣預報資料</a:t>
            </a:r>
            <a:r>
              <a:rPr lang="zh-TW" altLang="en-US" dirty="0" smtClean="0"/>
              <a:t>，會</a:t>
            </a:r>
            <a:r>
              <a:rPr lang="zh-TW" altLang="en-US" dirty="0"/>
              <a:t>以</a:t>
            </a:r>
            <a:r>
              <a:rPr lang="en-US" altLang="zh-TW" dirty="0"/>
              <a:t>list</a:t>
            </a:r>
            <a:r>
              <a:rPr lang="zh-TW" altLang="en-US" dirty="0"/>
              <a:t>方式儲存</a:t>
            </a:r>
          </a:p>
          <a:p>
            <a:pPr lvl="2"/>
            <a:r>
              <a:rPr lang="en-US" altLang="zh-TW" dirty="0" err="1" smtClean="0"/>
              <a:t>Lat</a:t>
            </a:r>
            <a:r>
              <a:rPr lang="en-US" altLang="zh-TW" dirty="0" smtClean="0"/>
              <a:t>: </a:t>
            </a:r>
            <a:r>
              <a:rPr lang="zh-TW" altLang="en-US" dirty="0" smtClean="0"/>
              <a:t>緯度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Lon:</a:t>
            </a:r>
            <a:r>
              <a:rPr lang="zh-TW" altLang="en-US" dirty="0" smtClean="0"/>
              <a:t> 精度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locationName</a:t>
            </a:r>
            <a:r>
              <a:rPr lang="en-US" altLang="zh-TW" dirty="0" smtClean="0"/>
              <a:t>:</a:t>
            </a:r>
            <a:r>
              <a:rPr lang="zh-TW" altLang="en-US" dirty="0" smtClean="0"/>
              <a:t> 測站名稱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stationId</a:t>
            </a:r>
            <a:r>
              <a:rPr lang="en-US" altLang="zh-TW" dirty="0" smtClean="0"/>
              <a:t>:</a:t>
            </a:r>
            <a:r>
              <a:rPr lang="zh-TW" altLang="en-US" dirty="0" smtClean="0"/>
              <a:t> 測站編號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Time:</a:t>
            </a:r>
            <a:r>
              <a:rPr lang="zh-TW" altLang="en-US" dirty="0" smtClean="0"/>
              <a:t> 時間</a:t>
            </a:r>
            <a:endParaRPr lang="en-US" altLang="zh-TW" dirty="0" smtClean="0"/>
          </a:p>
          <a:p>
            <a:pPr lvl="3"/>
            <a:r>
              <a:rPr lang="en-US" altLang="zh-TW" dirty="0" err="1" smtClean="0"/>
              <a:t>obsTime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weatherElement</a:t>
            </a:r>
            <a:r>
              <a:rPr lang="en-US" altLang="zh-TW" dirty="0" smtClean="0"/>
              <a:t>[]:</a:t>
            </a:r>
            <a:r>
              <a:rPr lang="zh-TW" altLang="en-US" dirty="0" smtClean="0"/>
              <a:t> 天氣因子陣列</a:t>
            </a:r>
            <a:endParaRPr lang="en-US" altLang="zh-TW" dirty="0" smtClean="0"/>
          </a:p>
          <a:p>
            <a:pPr lvl="3"/>
            <a:r>
              <a:rPr lang="en-US" altLang="zh-TW" dirty="0" err="1" smtClean="0"/>
              <a:t>elementName</a:t>
            </a:r>
            <a:r>
              <a:rPr lang="en-US" altLang="zh-TW" dirty="0" smtClean="0"/>
              <a:t>:</a:t>
            </a:r>
            <a:r>
              <a:rPr lang="zh-TW" altLang="en-US" dirty="0" smtClean="0"/>
              <a:t> 天氣因子名稱</a:t>
            </a:r>
            <a:endParaRPr lang="en-US" altLang="zh-TW" dirty="0" smtClean="0"/>
          </a:p>
          <a:p>
            <a:pPr lvl="3"/>
            <a:r>
              <a:rPr lang="en-US" altLang="zh-TW" dirty="0" err="1" smtClean="0"/>
              <a:t>elementValue</a:t>
            </a:r>
            <a:r>
              <a:rPr lang="en-US" altLang="zh-TW" dirty="0" smtClean="0"/>
              <a:t>:</a:t>
            </a:r>
            <a:r>
              <a:rPr lang="zh-TW" altLang="en-US" dirty="0" smtClean="0"/>
              <a:t> 天氣因子值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parameter[]: </a:t>
            </a:r>
            <a:r>
              <a:rPr lang="zh-TW" altLang="en-US" dirty="0" smtClean="0"/>
              <a:t>地區資訊陣列</a:t>
            </a:r>
            <a:endParaRPr lang="en-US" altLang="zh-TW" dirty="0" smtClean="0"/>
          </a:p>
          <a:p>
            <a:pPr lvl="3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41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取得即時資料 </a:t>
            </a:r>
            <a:r>
              <a:rPr lang="en-US" altLang="zh-TW" sz="4400" dirty="0" smtClean="0"/>
              <a:t>–</a:t>
            </a:r>
            <a:r>
              <a:rPr lang="zh-TW" altLang="en-US" sz="4400" dirty="0" smtClean="0"/>
              <a:t> 實際案例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要取得烏日測站</a:t>
            </a:r>
            <a:r>
              <a:rPr lang="en-US" altLang="zh-TW" dirty="0" smtClean="0"/>
              <a:t>(</a:t>
            </a:r>
            <a:r>
              <a:rPr lang="zh-TW" altLang="en-US" dirty="0" smtClean="0"/>
              <a:t>地區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的即時溫度資訊</a:t>
            </a:r>
            <a:endParaRPr lang="en-US" altLang="zh-TW" dirty="0" smtClean="0"/>
          </a:p>
          <a:p>
            <a:pPr lvl="1"/>
            <a:r>
              <a:rPr lang="zh-TW" altLang="en-US" dirty="0"/>
              <a:t>指定</a:t>
            </a:r>
            <a:r>
              <a:rPr lang="en-US" altLang="zh-TW" dirty="0" err="1"/>
              <a:t>api</a:t>
            </a:r>
            <a:r>
              <a:rPr lang="zh-TW" altLang="en-US" dirty="0"/>
              <a:t>輸入</a:t>
            </a:r>
            <a:r>
              <a:rPr lang="zh-TW" altLang="en-US" dirty="0" smtClean="0"/>
              <a:t>參數</a:t>
            </a:r>
            <a:endParaRPr lang="en-US" altLang="zh-TW" dirty="0"/>
          </a:p>
          <a:p>
            <a:pPr lvl="2"/>
            <a:r>
              <a:rPr lang="zh-TW" altLang="en-US" dirty="0" smtClean="0"/>
              <a:t>輸入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 key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smtClean="0"/>
              <a:t>Authorization=</a:t>
            </a:r>
            <a:r>
              <a:rPr lang="en-US" altLang="zh-TW" dirty="0" err="1" smtClean="0"/>
              <a:t>apikey</a:t>
            </a:r>
            <a:endParaRPr lang="en-US" altLang="zh-TW" dirty="0"/>
          </a:p>
          <a:p>
            <a:pPr lvl="2"/>
            <a:r>
              <a:rPr lang="zh-TW" altLang="en-US" dirty="0"/>
              <a:t>指定測站名稱</a:t>
            </a:r>
            <a:r>
              <a:rPr lang="en-US" altLang="zh-TW" dirty="0"/>
              <a:t>=</a:t>
            </a:r>
            <a:r>
              <a:rPr lang="zh-TW" altLang="en-US" dirty="0" smtClean="0"/>
              <a:t>烏日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err="1" smtClean="0"/>
              <a:t>locationName</a:t>
            </a:r>
            <a:r>
              <a:rPr lang="en-US" altLang="zh-TW" dirty="0"/>
              <a:t>=%</a:t>
            </a:r>
            <a:r>
              <a:rPr lang="en-US" altLang="zh-TW" dirty="0" smtClean="0"/>
              <a:t>E7%83%8F%E6%97%A5</a:t>
            </a:r>
          </a:p>
          <a:p>
            <a:pPr lvl="2"/>
            <a:r>
              <a:rPr lang="zh-TW" altLang="en-US" dirty="0" smtClean="0"/>
              <a:t>指定天氣因子溫度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 err="1">
                <a:sym typeface="Wingdings" panose="05000000000000000000" pitchFamily="2" charset="2"/>
              </a:rPr>
              <a:t>elementName</a:t>
            </a:r>
            <a:r>
              <a:rPr lang="en-US" altLang="zh-TW" dirty="0">
                <a:sym typeface="Wingdings" panose="05000000000000000000" pitchFamily="2" charset="2"/>
              </a:rPr>
              <a:t>=TEMP</a:t>
            </a:r>
            <a:endParaRPr lang="en-US" altLang="zh-TW" dirty="0"/>
          </a:p>
          <a:p>
            <a:pPr lvl="1"/>
            <a:r>
              <a:rPr lang="zh-TW" altLang="en-US" dirty="0"/>
              <a:t>向</a:t>
            </a:r>
            <a:r>
              <a:rPr lang="en-US" altLang="zh-TW" dirty="0" err="1"/>
              <a:t>api</a:t>
            </a:r>
            <a:r>
              <a:rPr lang="zh-TW" altLang="en-US" dirty="0"/>
              <a:t>資源位址請求</a:t>
            </a:r>
            <a:endParaRPr lang="en-US" altLang="zh-TW" dirty="0"/>
          </a:p>
          <a:p>
            <a:pPr lvl="2"/>
            <a:r>
              <a:rPr lang="en-US" altLang="zh-TW" dirty="0" err="1"/>
              <a:t>requests.get</a:t>
            </a:r>
            <a:r>
              <a:rPr lang="en-US" altLang="zh-TW" dirty="0"/>
              <a:t>(</a:t>
            </a:r>
            <a:r>
              <a:rPr lang="en-US" altLang="zh-TW" dirty="0" err="1"/>
              <a:t>url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取得測站溫度資訊</a:t>
            </a:r>
            <a:endParaRPr lang="en-US" altLang="zh-TW" dirty="0" smtClean="0"/>
          </a:p>
          <a:p>
            <a:pPr lvl="2"/>
            <a:r>
              <a:rPr lang="en-US" altLang="zh-TW" dirty="0"/>
              <a:t>res['records']['location'][0]['</a:t>
            </a:r>
            <a:r>
              <a:rPr lang="en-US" altLang="zh-TW" dirty="0" err="1"/>
              <a:t>weatherElement</a:t>
            </a:r>
            <a:r>
              <a:rPr lang="en-US" altLang="zh-TW" dirty="0"/>
              <a:t>'][0]['</a:t>
            </a:r>
            <a:r>
              <a:rPr lang="en-US" altLang="zh-TW" dirty="0" err="1"/>
              <a:t>elementValue</a:t>
            </a:r>
            <a:r>
              <a:rPr lang="en-US" altLang="zh-TW" dirty="0"/>
              <a:t>']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652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zh-TW" altLang="en-US" dirty="0"/>
              <a:t>自動排程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23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自動排程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err="1"/>
              <a:t>APScheduler</a:t>
            </a:r>
            <a:r>
              <a:rPr lang="zh-TW" altLang="en-US" dirty="0"/>
              <a:t> 套件</a:t>
            </a:r>
            <a:endParaRPr lang="en-US" altLang="zh-TW" dirty="0"/>
          </a:p>
          <a:p>
            <a:pPr lvl="1"/>
            <a:r>
              <a:rPr lang="en-US" altLang="zh-TW" dirty="0"/>
              <a:t>pip install </a:t>
            </a:r>
            <a:r>
              <a:rPr lang="en-US" altLang="zh-TW" dirty="0" err="1" smtClean="0"/>
              <a:t>apscheduler</a:t>
            </a:r>
            <a:endParaRPr lang="en-US" altLang="zh-TW" dirty="0" smtClean="0"/>
          </a:p>
          <a:p>
            <a:r>
              <a:rPr lang="en-US" altLang="zh-TW" dirty="0" err="1" smtClean="0"/>
              <a:t>APScheduler</a:t>
            </a:r>
            <a:r>
              <a:rPr lang="en-US" altLang="zh-TW" dirty="0" smtClean="0"/>
              <a:t> </a:t>
            </a:r>
            <a:r>
              <a:rPr lang="zh-TW" altLang="en-US" dirty="0"/>
              <a:t>有四個主要的</a:t>
            </a:r>
            <a:r>
              <a:rPr lang="zh-TW" altLang="en-US" dirty="0" smtClean="0"/>
              <a:t>組件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Trigger: </a:t>
            </a:r>
            <a:r>
              <a:rPr lang="zh-TW" altLang="en-US" dirty="0" smtClean="0"/>
              <a:t>觸發器，任務</a:t>
            </a:r>
            <a:r>
              <a:rPr lang="zh-TW" altLang="en-US" dirty="0"/>
              <a:t>指定的觸發方式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Date </a:t>
            </a:r>
            <a:r>
              <a:rPr lang="zh-TW" altLang="en-US" dirty="0"/>
              <a:t>就是指定時間執行</a:t>
            </a:r>
            <a:r>
              <a:rPr lang="zh-TW" altLang="en-US" dirty="0" smtClean="0"/>
              <a:t>一次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Interval </a:t>
            </a:r>
            <a:r>
              <a:rPr lang="zh-TW" altLang="en-US" dirty="0"/>
              <a:t>就是隔多久執行</a:t>
            </a:r>
            <a:r>
              <a:rPr lang="zh-TW" altLang="en-US" dirty="0" smtClean="0"/>
              <a:t>一次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Cron</a:t>
            </a:r>
            <a:r>
              <a:rPr lang="en-US" altLang="zh-TW" dirty="0" smtClean="0"/>
              <a:t> </a:t>
            </a:r>
            <a:r>
              <a:rPr lang="zh-TW" altLang="en-US" dirty="0"/>
              <a:t>就是 </a:t>
            </a:r>
            <a:r>
              <a:rPr lang="en-US" altLang="zh-TW" dirty="0" err="1"/>
              <a:t>linux</a:t>
            </a:r>
            <a:r>
              <a:rPr lang="en-US" altLang="zh-TW" dirty="0"/>
              <a:t> </a:t>
            </a:r>
            <a:r>
              <a:rPr lang="zh-TW" altLang="en-US" dirty="0"/>
              <a:t>的排程方式，</a:t>
            </a:r>
            <a:r>
              <a:rPr lang="en-US" altLang="zh-TW" dirty="0" err="1" smtClean="0"/>
              <a:t>cron</a:t>
            </a:r>
            <a:r>
              <a:rPr lang="en-US" altLang="zh-TW" dirty="0" smtClean="0"/>
              <a:t> </a:t>
            </a:r>
            <a:r>
              <a:rPr lang="zh-TW" altLang="en-US" dirty="0"/>
              <a:t>可針對 分</a:t>
            </a:r>
            <a:r>
              <a:rPr lang="en-US" altLang="zh-TW" dirty="0"/>
              <a:t>, </a:t>
            </a:r>
            <a:r>
              <a:rPr lang="zh-TW" altLang="en-US" dirty="0"/>
              <a:t>時</a:t>
            </a:r>
            <a:r>
              <a:rPr lang="en-US" altLang="zh-TW" dirty="0"/>
              <a:t>, </a:t>
            </a:r>
            <a:r>
              <a:rPr lang="zh-TW" altLang="en-US" dirty="0"/>
              <a:t>日</a:t>
            </a:r>
            <a:r>
              <a:rPr lang="en-US" altLang="zh-TW" dirty="0"/>
              <a:t>, </a:t>
            </a:r>
            <a:r>
              <a:rPr lang="zh-TW" altLang="en-US" dirty="0"/>
              <a:t>月</a:t>
            </a:r>
            <a:r>
              <a:rPr lang="en-US" altLang="zh-TW" dirty="0"/>
              <a:t>, </a:t>
            </a:r>
            <a:r>
              <a:rPr lang="zh-TW" altLang="en-US" dirty="0"/>
              <a:t>星期幾 去做設定何時去進行排</a:t>
            </a:r>
            <a:r>
              <a:rPr lang="zh-TW" altLang="en-US" dirty="0" smtClean="0"/>
              <a:t>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Job store: </a:t>
            </a:r>
            <a:r>
              <a:rPr lang="zh-TW" altLang="en-US" dirty="0" smtClean="0"/>
              <a:t>儲存</a:t>
            </a:r>
            <a:r>
              <a:rPr lang="zh-TW" altLang="en-US" dirty="0"/>
              <a:t>工作的地方，預設是存在記憶體中，也可以存在資料庫</a:t>
            </a:r>
            <a:r>
              <a:rPr lang="zh-TW" altLang="en-US" dirty="0" smtClean="0"/>
              <a:t>裡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Executor: </a:t>
            </a:r>
            <a:r>
              <a:rPr lang="zh-TW" altLang="en-US" dirty="0" smtClean="0"/>
              <a:t>如何</a:t>
            </a:r>
            <a:r>
              <a:rPr lang="zh-TW" altLang="en-US" dirty="0"/>
              <a:t>執行排程的工作，一般就是 </a:t>
            </a:r>
            <a:r>
              <a:rPr lang="en-US" altLang="zh-TW" dirty="0"/>
              <a:t>thread pool </a:t>
            </a:r>
            <a:r>
              <a:rPr lang="zh-TW" altLang="en-US" dirty="0"/>
              <a:t>或是 </a:t>
            </a:r>
            <a:r>
              <a:rPr lang="en-US" altLang="zh-TW" dirty="0"/>
              <a:t>process </a:t>
            </a:r>
            <a:r>
              <a:rPr lang="en-US" altLang="zh-TW" dirty="0" smtClean="0"/>
              <a:t>pool</a:t>
            </a:r>
          </a:p>
          <a:p>
            <a:pPr lvl="1"/>
            <a:r>
              <a:rPr lang="en-US" altLang="zh-TW" dirty="0" smtClean="0"/>
              <a:t>Scheduler:</a:t>
            </a:r>
            <a:r>
              <a:rPr lang="zh-TW" altLang="en-US" dirty="0"/>
              <a:t>排程調度</a:t>
            </a:r>
            <a:r>
              <a:rPr lang="zh-TW" altLang="en-US" dirty="0" smtClean="0"/>
              <a:t>器，對於自動排程工作的操作</a:t>
            </a:r>
            <a:r>
              <a:rPr lang="en-US" altLang="zh-TW" dirty="0" smtClean="0"/>
              <a:t>(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/</a:t>
            </a:r>
            <a:r>
              <a:rPr lang="zh-TW" altLang="en-US" dirty="0" smtClean="0"/>
              <a:t>結束</a:t>
            </a:r>
            <a:r>
              <a:rPr lang="en-US" altLang="zh-TW" dirty="0" smtClean="0"/>
              <a:t>/</a:t>
            </a:r>
            <a:r>
              <a:rPr lang="zh-TW" altLang="en-US" dirty="0" smtClean="0"/>
              <a:t>暫停</a:t>
            </a:r>
            <a:r>
              <a:rPr lang="en-US" altLang="zh-TW" dirty="0" smtClean="0"/>
              <a:t>/</a:t>
            </a:r>
            <a:r>
              <a:rPr lang="zh-TW" altLang="en-US" dirty="0" smtClean="0"/>
              <a:t>繼續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944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自動排程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BlockingScheduler</a:t>
            </a:r>
            <a:endParaRPr lang="en-US" altLang="zh-TW" dirty="0"/>
          </a:p>
          <a:p>
            <a:pPr lvl="1"/>
            <a:r>
              <a:rPr lang="zh-TW" altLang="en-US" dirty="0"/>
              <a:t>基本的排程調度器，當這個排程程序是整個程式唯一在執行的程序時使用</a:t>
            </a:r>
            <a:endParaRPr lang="en-US" altLang="zh-TW" dirty="0"/>
          </a:p>
          <a:p>
            <a:pPr lvl="1"/>
            <a:r>
              <a:rPr lang="zh-TW" altLang="en-US" dirty="0"/>
              <a:t>開始執行排程之後，程式就無法做其他</a:t>
            </a:r>
            <a:r>
              <a:rPr lang="zh-TW" altLang="en-US" dirty="0" smtClean="0"/>
              <a:t>事情</a:t>
            </a:r>
            <a:endParaRPr lang="en-US" altLang="zh-TW" dirty="0" smtClean="0"/>
          </a:p>
          <a:p>
            <a:r>
              <a:rPr lang="zh-TW" altLang="en-US" sz="3200" dirty="0" smtClean="0"/>
              <a:t>載入調度器模組</a:t>
            </a:r>
            <a:endParaRPr lang="en-US" altLang="zh-TW" sz="3200" dirty="0" smtClean="0"/>
          </a:p>
          <a:p>
            <a:pPr lvl="1"/>
            <a:r>
              <a:rPr lang="en-US" altLang="zh-TW" dirty="0" smtClean="0"/>
              <a:t>from </a:t>
            </a:r>
            <a:r>
              <a:rPr lang="en-US" altLang="zh-TW" dirty="0" err="1"/>
              <a:t>apscheduler.schedulers.blocking</a:t>
            </a:r>
            <a:r>
              <a:rPr lang="en-US" altLang="zh-TW" dirty="0"/>
              <a:t> import </a:t>
            </a:r>
            <a:r>
              <a:rPr lang="en-US" altLang="zh-TW" dirty="0" err="1" smtClean="0"/>
              <a:t>BlockingScheduler</a:t>
            </a:r>
            <a:endParaRPr lang="en-US" altLang="zh-TW" dirty="0" smtClean="0"/>
          </a:p>
          <a:p>
            <a:r>
              <a:rPr lang="zh-TW" altLang="en-US" dirty="0" smtClean="0"/>
              <a:t>宣告</a:t>
            </a:r>
            <a:r>
              <a:rPr lang="en-US" altLang="zh-TW" dirty="0" err="1" smtClean="0"/>
              <a:t>BlockingScheduler</a:t>
            </a:r>
            <a:r>
              <a:rPr lang="zh-TW" altLang="en-US" dirty="0"/>
              <a:t>物件</a:t>
            </a:r>
            <a:endParaRPr lang="en-US" altLang="zh-TW" dirty="0"/>
          </a:p>
          <a:p>
            <a:pPr lvl="1"/>
            <a:r>
              <a:rPr lang="en-US" altLang="zh-TW" dirty="0"/>
              <a:t>scheduler = </a:t>
            </a:r>
            <a:r>
              <a:rPr lang="en-US" altLang="zh-TW" dirty="0" err="1"/>
              <a:t>BlockingScheduler</a:t>
            </a:r>
            <a:r>
              <a:rPr lang="en-US" altLang="zh-TW" dirty="0"/>
              <a:t>()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338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氣象</a:t>
            </a:r>
            <a:r>
              <a:rPr lang="zh-TW" altLang="en-US" sz="4400" dirty="0" smtClean="0"/>
              <a:t>資料來源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氣象資料開放平台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opendata.cwb.gov.tw/index</a:t>
            </a:r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26" y="2934345"/>
            <a:ext cx="8633511" cy="300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8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自動排程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BackgroundScheduler</a:t>
            </a:r>
            <a:endParaRPr lang="en-US" altLang="zh-TW" dirty="0" smtClean="0"/>
          </a:p>
          <a:p>
            <a:pPr lvl="1"/>
            <a:r>
              <a:rPr lang="zh-TW" altLang="en-US" dirty="0"/>
              <a:t>可以背景執行</a:t>
            </a:r>
            <a:r>
              <a:rPr lang="zh-TW" altLang="en-US" dirty="0" smtClean="0"/>
              <a:t>的排程調度器，當排程開始執行時程是仍然可以執行其他程序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適合在一個應用程式裡背景執行</a:t>
            </a:r>
            <a:endParaRPr lang="en-US" altLang="zh-TW" dirty="0" smtClean="0"/>
          </a:p>
          <a:p>
            <a:r>
              <a:rPr lang="zh-TW" altLang="en-US" dirty="0"/>
              <a:t>載入調度器模組</a:t>
            </a:r>
            <a:endParaRPr lang="en-US" altLang="zh-TW" dirty="0"/>
          </a:p>
          <a:p>
            <a:pPr lvl="1"/>
            <a:r>
              <a:rPr lang="en-US" altLang="zh-TW" dirty="0"/>
              <a:t>from </a:t>
            </a:r>
            <a:r>
              <a:rPr lang="en-US" altLang="zh-TW" dirty="0" err="1"/>
              <a:t>apscheduler.schedulers.background</a:t>
            </a:r>
            <a:r>
              <a:rPr lang="en-US" altLang="zh-TW" dirty="0"/>
              <a:t> import </a:t>
            </a:r>
            <a:r>
              <a:rPr lang="en-US" altLang="zh-TW" dirty="0" err="1" smtClean="0"/>
              <a:t>BackgroundScheduler</a:t>
            </a:r>
            <a:endParaRPr lang="en-US" altLang="zh-TW" dirty="0" smtClean="0"/>
          </a:p>
          <a:p>
            <a:r>
              <a:rPr lang="zh-TW" altLang="en-US" dirty="0" smtClean="0"/>
              <a:t>宣告</a:t>
            </a:r>
            <a:r>
              <a:rPr lang="en-US" altLang="zh-TW" dirty="0" err="1"/>
              <a:t>BackgroundScheduler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en-US" altLang="zh-TW" dirty="0"/>
              <a:t>scheduler = </a:t>
            </a:r>
            <a:r>
              <a:rPr lang="en-US" altLang="zh-TW" dirty="0" err="1"/>
              <a:t>BackgroundScheduler</a:t>
            </a:r>
            <a:r>
              <a:rPr lang="en-US" altLang="zh-TW" dirty="0" smtClean="0"/>
              <a:t>() 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059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 smtClean="0"/>
              <a:t>自動</a:t>
            </a:r>
            <a:r>
              <a:rPr lang="zh-TW" altLang="en-US" sz="4400" dirty="0"/>
              <a:t>排程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建立一個間</a:t>
            </a:r>
            <a:r>
              <a:rPr lang="zh-TW" altLang="en-US" dirty="0"/>
              <a:t>隔</a:t>
            </a:r>
            <a:r>
              <a:rPr lang="zh-TW" altLang="en-US" dirty="0" smtClean="0"/>
              <a:t>時間的</a:t>
            </a:r>
            <a:r>
              <a:rPr lang="en-US" altLang="zh-TW" dirty="0" smtClean="0"/>
              <a:t>Trigger</a:t>
            </a:r>
            <a:r>
              <a:rPr lang="zh-TW" altLang="en-US" dirty="0" smtClean="0"/>
              <a:t>觸發器來新增任務</a:t>
            </a:r>
            <a:endParaRPr lang="en-US" altLang="zh-TW" dirty="0" smtClean="0"/>
          </a:p>
          <a:p>
            <a:pPr lvl="1"/>
            <a:r>
              <a:rPr lang="en-US" altLang="zh-TW" dirty="0" err="1"/>
              <a:t>scheduler.add_job</a:t>
            </a:r>
            <a:r>
              <a:rPr lang="en-US" altLang="zh-TW" dirty="0"/>
              <a:t>(task, "interval", seconds=3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Task</a:t>
            </a:r>
            <a:r>
              <a:rPr lang="zh-TW" altLang="en-US" dirty="0" smtClean="0"/>
              <a:t>為要執行的程序</a:t>
            </a:r>
            <a:r>
              <a:rPr lang="en-US" altLang="zh-TW" dirty="0" smtClean="0"/>
              <a:t>/</a:t>
            </a:r>
            <a:r>
              <a:rPr lang="zh-TW" altLang="en-US" dirty="0" smtClean="0"/>
              <a:t>函數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082032"/>
              </p:ext>
            </p:extLst>
          </p:nvPr>
        </p:nvGraphicFramePr>
        <p:xfrm>
          <a:off x="1995054" y="2849562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5324147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08043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參數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1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weeks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週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，整數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60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days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一個月中的第幾天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，整數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57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hours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小時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，整數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50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minutes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分鐘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，整數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86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seconds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秒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，整數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33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start_date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間隔觸發的起始時間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</a:t>
                      </a:r>
                      <a:r>
                        <a:rPr lang="en-US" altLang="zh-TW" dirty="0" smtClean="0"/>
                        <a:t>date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、</a:t>
                      </a:r>
                      <a:r>
                        <a:rPr lang="en-US" altLang="zh-TW" dirty="0" err="1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datetime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物件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6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end_date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間隔觸發的結束時間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</a:t>
                      </a:r>
                      <a:r>
                        <a:rPr lang="en-US" altLang="zh-TW" dirty="0" smtClean="0"/>
                        <a:t>date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、</a:t>
                      </a:r>
                      <a:r>
                        <a:rPr lang="en-US" altLang="zh-TW" dirty="0" err="1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datetime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物件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276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98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自動排程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建立</a:t>
            </a:r>
            <a:r>
              <a:rPr lang="zh-TW" altLang="en-US" sz="3200" dirty="0" smtClean="0"/>
              <a:t>一個指定日期</a:t>
            </a:r>
            <a:r>
              <a:rPr lang="en-US" altLang="zh-TW" sz="3200" dirty="0" smtClean="0"/>
              <a:t>/</a:t>
            </a:r>
            <a:r>
              <a:rPr lang="zh-TW" altLang="en-US" sz="3200" dirty="0" smtClean="0"/>
              <a:t>時間的</a:t>
            </a:r>
            <a:r>
              <a:rPr lang="en-US" altLang="zh-TW" sz="3200" dirty="0"/>
              <a:t>Trigger</a:t>
            </a:r>
            <a:r>
              <a:rPr lang="zh-TW" altLang="en-US" sz="3200" dirty="0"/>
              <a:t>觸發器來新增</a:t>
            </a:r>
            <a:r>
              <a:rPr lang="zh-TW" altLang="en-US" sz="3200" dirty="0" smtClean="0"/>
              <a:t>任務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指定日期</a:t>
            </a:r>
            <a:r>
              <a:rPr lang="en-US" altLang="zh-TW" sz="2800" dirty="0" smtClean="0"/>
              <a:t>/</a:t>
            </a:r>
            <a:r>
              <a:rPr lang="zh-TW" altLang="en-US" sz="2800" dirty="0" smtClean="0"/>
              <a:t>時間</a:t>
            </a:r>
            <a:endParaRPr lang="en-US" altLang="zh-TW" sz="2800" dirty="0" smtClean="0"/>
          </a:p>
          <a:p>
            <a:pPr lvl="2"/>
            <a:r>
              <a:rPr lang="en-US" altLang="zh-TW" sz="2400" dirty="0" smtClean="0"/>
              <a:t>date </a:t>
            </a:r>
            <a:r>
              <a:rPr lang="en-US" altLang="zh-TW" sz="2400" dirty="0"/>
              <a:t>= </a:t>
            </a:r>
            <a:r>
              <a:rPr lang="en-US" altLang="zh-TW" sz="2400" dirty="0" err="1" smtClean="0"/>
              <a:t>datetime.date</a:t>
            </a:r>
            <a:r>
              <a:rPr lang="en-US" altLang="zh-TW" sz="2400" dirty="0" smtClean="0"/>
              <a:t>(2023, 5, 25)</a:t>
            </a:r>
          </a:p>
          <a:p>
            <a:pPr lvl="2"/>
            <a:r>
              <a:rPr lang="en-US" altLang="zh-TW" sz="2400" dirty="0" smtClean="0"/>
              <a:t>date = </a:t>
            </a:r>
            <a:r>
              <a:rPr lang="en-US" altLang="zh-TW" sz="2400" dirty="0" err="1" smtClean="0"/>
              <a:t>datetime.datetime</a:t>
            </a:r>
            <a:r>
              <a:rPr lang="en-US" altLang="zh-TW" sz="2400" dirty="0" smtClean="0"/>
              <a:t>(2023, 5, 25, 10, 0, 0)</a:t>
            </a:r>
            <a:endParaRPr lang="en-US" altLang="zh-TW" sz="2400" dirty="0"/>
          </a:p>
          <a:p>
            <a:pPr lvl="1"/>
            <a:r>
              <a:rPr lang="zh-TW" altLang="en-US" sz="2800" dirty="0" smtClean="0"/>
              <a:t>建立工作</a:t>
            </a:r>
            <a:endParaRPr lang="en-US" altLang="zh-TW" sz="2800" dirty="0" smtClean="0"/>
          </a:p>
          <a:p>
            <a:pPr lvl="2"/>
            <a:r>
              <a:rPr lang="en-US" altLang="zh-TW" sz="2400" dirty="0" err="1" smtClean="0"/>
              <a:t>scheduler.add_job</a:t>
            </a:r>
            <a:r>
              <a:rPr lang="en-US" altLang="zh-TW" sz="2400" dirty="0" smtClean="0"/>
              <a:t>(task</a:t>
            </a:r>
            <a:r>
              <a:rPr lang="en-US" altLang="zh-TW" sz="2400" dirty="0"/>
              <a:t>, "date", </a:t>
            </a:r>
            <a:r>
              <a:rPr lang="en-US" altLang="zh-TW" sz="2400" dirty="0" err="1" smtClean="0"/>
              <a:t>run_date</a:t>
            </a:r>
            <a:r>
              <a:rPr lang="en-US" altLang="zh-TW" sz="2400" dirty="0" smtClean="0"/>
              <a:t>=date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args</a:t>
            </a:r>
            <a:r>
              <a:rPr lang="en-US" altLang="zh-TW" sz="2400" dirty="0"/>
              <a:t>=["</a:t>
            </a:r>
            <a:r>
              <a:rPr lang="zh-TW" altLang="en-US" sz="2400" dirty="0"/>
              <a:t>工作</a:t>
            </a:r>
            <a:r>
              <a:rPr lang="en-US" altLang="zh-TW" sz="2400" dirty="0"/>
              <a:t>1</a:t>
            </a:r>
            <a:r>
              <a:rPr lang="en-US" altLang="zh-TW" sz="2400" dirty="0" smtClean="0"/>
              <a:t>"])</a:t>
            </a:r>
          </a:p>
          <a:p>
            <a:pPr lvl="3"/>
            <a:r>
              <a:rPr lang="en-US" altLang="zh-TW" sz="2000" dirty="0" smtClean="0"/>
              <a:t>task</a:t>
            </a:r>
            <a:r>
              <a:rPr lang="zh-TW" altLang="en-US" sz="2000" dirty="0"/>
              <a:t>為要執行的程序</a:t>
            </a:r>
            <a:r>
              <a:rPr lang="en-US" altLang="zh-TW" sz="2000" dirty="0"/>
              <a:t>/</a:t>
            </a:r>
            <a:r>
              <a:rPr lang="zh-TW" altLang="en-US" sz="2000" dirty="0" smtClean="0"/>
              <a:t>函數</a:t>
            </a:r>
            <a:endParaRPr lang="en-US" altLang="zh-TW" sz="2000" dirty="0" smtClean="0"/>
          </a:p>
          <a:p>
            <a:pPr lvl="3"/>
            <a:r>
              <a:rPr lang="en-US" altLang="zh-TW" sz="2000" dirty="0" err="1" smtClean="0"/>
              <a:t>run_date</a:t>
            </a:r>
            <a:r>
              <a:rPr lang="zh-TW" altLang="en-US" sz="2000" dirty="0" smtClean="0"/>
              <a:t>為指定時間參數</a:t>
            </a:r>
            <a:endParaRPr lang="en-US" altLang="zh-TW" sz="2000" dirty="0" smtClean="0"/>
          </a:p>
          <a:p>
            <a:pPr lvl="3"/>
            <a:r>
              <a:rPr lang="en-US" altLang="zh-TW" sz="2000" dirty="0" err="1" smtClean="0"/>
              <a:t>args</a:t>
            </a:r>
            <a:r>
              <a:rPr lang="zh-TW" altLang="en-US" sz="2000" dirty="0" smtClean="0"/>
              <a:t>為傳入的參數</a:t>
            </a:r>
            <a:endParaRPr lang="en-US" altLang="zh-TW" sz="2000" dirty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657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自動排程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建立一個在某個確切的時間週期性的觸發</a:t>
            </a:r>
            <a:r>
              <a:rPr lang="zh-TW" altLang="en-US" dirty="0" smtClean="0"/>
              <a:t>事件</a:t>
            </a:r>
            <a:endParaRPr lang="en-US" altLang="zh-TW" dirty="0"/>
          </a:p>
          <a:p>
            <a:pPr lvl="1"/>
            <a:r>
              <a:rPr lang="en-US" altLang="zh-TW" dirty="0" err="1"/>
              <a:t>scheduler.add_job</a:t>
            </a:r>
            <a:r>
              <a:rPr lang="en-US" altLang="zh-TW" dirty="0"/>
              <a:t>(task,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cron</a:t>
            </a:r>
            <a:r>
              <a:rPr lang="en-US" altLang="zh-TW" dirty="0"/>
              <a:t>", </a:t>
            </a:r>
            <a:r>
              <a:rPr lang="en-US" altLang="zh-TW" dirty="0" err="1"/>
              <a:t>day_of_week</a:t>
            </a:r>
            <a:r>
              <a:rPr lang="en-US" altLang="zh-TW" dirty="0"/>
              <a:t>='mon-</a:t>
            </a:r>
            <a:r>
              <a:rPr lang="en-US" altLang="zh-TW" dirty="0" err="1"/>
              <a:t>fri</a:t>
            </a:r>
            <a:r>
              <a:rPr lang="en-US" altLang="zh-TW" dirty="0"/>
              <a:t>', hour='0-23', minute='*', second='*/4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182809"/>
              </p:ext>
            </p:extLst>
          </p:nvPr>
        </p:nvGraphicFramePr>
        <p:xfrm>
          <a:off x="2025361" y="2715490"/>
          <a:ext cx="892232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620">
                  <a:extLst>
                    <a:ext uri="{9D8B030D-6E8A-4147-A177-3AD203B41FA5}">
                      <a16:colId xmlns:a16="http://schemas.microsoft.com/office/drawing/2014/main" val="3013424875"/>
                    </a:ext>
                  </a:extLst>
                </a:gridCol>
                <a:gridCol w="7139709">
                  <a:extLst>
                    <a:ext uri="{9D8B030D-6E8A-4147-A177-3AD203B41FA5}">
                      <a16:colId xmlns:a16="http://schemas.microsoft.com/office/drawing/2014/main" val="2547511463"/>
                    </a:ext>
                  </a:extLst>
                </a:gridCol>
              </a:tblGrid>
              <a:tr h="27770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參數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1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year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位數年份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int|str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04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month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月 </a:t>
                      </a:r>
                      <a:r>
                        <a:rPr lang="en-US" altLang="zh-TW" dirty="0" smtClean="0"/>
                        <a:t>(1-12)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 ，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int|str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44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月中的第幾天 </a:t>
                      </a:r>
                      <a:r>
                        <a:rPr lang="en-US" altLang="zh-TW" dirty="0" smtClean="0"/>
                        <a:t>(1-31)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int|str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72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week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週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int|str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588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day_of_week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工作日的數字或名稱（</a:t>
                      </a:r>
                      <a:r>
                        <a:rPr lang="en-US" altLang="zh-TW" dirty="0" smtClean="0"/>
                        <a:t>0-6 </a:t>
                      </a:r>
                      <a:r>
                        <a:rPr lang="zh-TW" altLang="en-US" dirty="0" smtClean="0"/>
                        <a:t>或</a:t>
                      </a:r>
                      <a:r>
                        <a:rPr lang="en-US" altLang="zh-TW" dirty="0" err="1" smtClean="0"/>
                        <a:t>mon,tue,wed,thu,fri,sat,sun</a:t>
                      </a:r>
                      <a:r>
                        <a:rPr lang="zh-TW" altLang="en-US" dirty="0" smtClean="0"/>
                        <a:t>）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int|str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7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hour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小時</a:t>
                      </a:r>
                      <a:r>
                        <a:rPr lang="en-US" altLang="zh-TW" dirty="0" smtClean="0"/>
                        <a:t>(0-23)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int|str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32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minute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分鐘</a:t>
                      </a:r>
                      <a:r>
                        <a:rPr lang="en-US" altLang="zh-TW" dirty="0" smtClean="0"/>
                        <a:t>(0-59)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int|str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865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second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秒</a:t>
                      </a:r>
                      <a:r>
                        <a:rPr lang="en-US" altLang="zh-TW" dirty="0" smtClean="0"/>
                        <a:t>(0-59)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int|str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882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start_date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最早觸發的日期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時間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88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end_date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觸發的最晚日期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時間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2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1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自動排</a:t>
            </a:r>
            <a:r>
              <a:rPr lang="zh-TW" altLang="en-US" sz="4400" dirty="0" smtClean="0"/>
              <a:t>程</a:t>
            </a:r>
            <a:r>
              <a:rPr lang="zh-TW" altLang="en-US" sz="4400" dirty="0"/>
              <a:t>的操作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開始執行排程工作</a:t>
            </a:r>
            <a:endParaRPr lang="en-US" altLang="zh-TW" dirty="0" smtClean="0"/>
          </a:p>
          <a:p>
            <a:pPr lvl="1"/>
            <a:r>
              <a:rPr lang="en-US" altLang="zh-TW" dirty="0" err="1"/>
              <a:t>scheduler.start</a:t>
            </a:r>
            <a:r>
              <a:rPr lang="en-US" altLang="zh-TW" dirty="0"/>
              <a:t>()</a:t>
            </a:r>
            <a:endParaRPr lang="en-US" altLang="zh-TW" dirty="0" smtClean="0"/>
          </a:p>
          <a:p>
            <a:r>
              <a:rPr lang="zh-TW" altLang="en-US" dirty="0" smtClean="0"/>
              <a:t>結束執行排程工作</a:t>
            </a:r>
            <a:endParaRPr lang="en-US" altLang="zh-TW" dirty="0" smtClean="0"/>
          </a:p>
          <a:p>
            <a:pPr lvl="1"/>
            <a:r>
              <a:rPr lang="en-US" altLang="zh-TW" dirty="0" err="1"/>
              <a:t>scheduler.shutdown</a:t>
            </a:r>
            <a:r>
              <a:rPr lang="en-US" altLang="zh-TW" dirty="0" smtClean="0"/>
              <a:t>()</a:t>
            </a:r>
          </a:p>
          <a:p>
            <a:pPr marL="246888" lvl="1">
              <a:spcBef>
                <a:spcPts val="1400"/>
              </a:spcBef>
              <a:buFont typeface="Euphemia" pitchFamily="34" charset="0"/>
              <a:buChar char="›"/>
            </a:pPr>
            <a:r>
              <a:rPr lang="zh-TW" altLang="en-US" sz="2800" dirty="0"/>
              <a:t>暫停</a:t>
            </a:r>
            <a:r>
              <a:rPr lang="zh-TW" altLang="en-US" sz="2800" dirty="0" smtClean="0"/>
              <a:t>工作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scheduler.pause</a:t>
            </a:r>
            <a:r>
              <a:rPr lang="en-US" altLang="zh-TW" dirty="0"/>
              <a:t>() </a:t>
            </a:r>
            <a:endParaRPr lang="en-US" altLang="zh-TW" dirty="0" smtClean="0"/>
          </a:p>
          <a:p>
            <a:r>
              <a:rPr lang="zh-TW" altLang="en-US" dirty="0"/>
              <a:t>恢復</a:t>
            </a:r>
            <a:r>
              <a:rPr lang="zh-TW" altLang="en-US" dirty="0" smtClean="0"/>
              <a:t>工作</a:t>
            </a:r>
            <a:endParaRPr lang="zh-TW" altLang="en-US" dirty="0"/>
          </a:p>
          <a:p>
            <a:pPr lvl="1"/>
            <a:r>
              <a:rPr lang="en-US" altLang="zh-TW" dirty="0" err="1"/>
              <a:t>scheduler</a:t>
            </a:r>
            <a:r>
              <a:rPr lang="en-US" altLang="zh-TW" dirty="0" err="1" smtClean="0"/>
              <a:t>.resume</a:t>
            </a:r>
            <a:r>
              <a:rPr lang="en-US" altLang="zh-TW" dirty="0"/>
              <a:t>()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104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使用氣象資料開放</a:t>
            </a:r>
            <a:r>
              <a:rPr lang="zh-TW" altLang="en-US" sz="3200" dirty="0" smtClean="0"/>
              <a:t>平台的</a:t>
            </a:r>
            <a:r>
              <a:rPr lang="en-US" altLang="zh-TW" sz="3200" dirty="0" err="1" smtClean="0"/>
              <a:t>api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取得全台測站的即時溫度和天氣描述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將資料依照以下欄位存成</a:t>
            </a:r>
            <a:r>
              <a:rPr lang="en-US" altLang="zh-TW" sz="2800" dirty="0" err="1" smtClean="0"/>
              <a:t>dataframe</a:t>
            </a:r>
            <a:r>
              <a:rPr lang="zh-TW" altLang="en-US" sz="2800" dirty="0" smtClean="0"/>
              <a:t>並輸出成</a:t>
            </a:r>
            <a:r>
              <a:rPr lang="en-US" altLang="zh-TW" sz="2800" dirty="0" smtClean="0"/>
              <a:t>csv</a:t>
            </a:r>
            <a:r>
              <a:rPr lang="zh-TW" altLang="en-US" sz="2800" dirty="0" smtClean="0"/>
              <a:t>檔案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包含三個欄位，測站名稱、溫度、天氣描述</a:t>
            </a:r>
            <a:endParaRPr lang="en-US" altLang="zh-TW" sz="2800" dirty="0" smtClean="0"/>
          </a:p>
          <a:p>
            <a:r>
              <a:rPr lang="zh-TW" altLang="en-US" sz="3200" dirty="0" smtClean="0"/>
              <a:t>可以搭配自動排程每個小時自動取得新的即時資料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9866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氣象資料開放平台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使用氣象資料平台</a:t>
            </a:r>
            <a:r>
              <a:rPr lang="en-US" altLang="zh-TW" dirty="0" err="1" smtClean="0"/>
              <a:t>api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註冊帳號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取得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 key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411" y="3141225"/>
            <a:ext cx="2777504" cy="31945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370" y="3220356"/>
            <a:ext cx="4686954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1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氣象資料開放平台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取得氣象預報資料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一般天氣預報</a:t>
            </a:r>
            <a:r>
              <a:rPr lang="en-US" altLang="zh-TW" dirty="0" smtClean="0"/>
              <a:t>-</a:t>
            </a:r>
            <a:r>
              <a:rPr lang="zh-TW" altLang="en-US" dirty="0" smtClean="0"/>
              <a:t>今明</a:t>
            </a:r>
            <a:r>
              <a:rPr lang="en-US" altLang="zh-TW" dirty="0" smtClean="0"/>
              <a:t>36</a:t>
            </a:r>
            <a:r>
              <a:rPr lang="zh-TW" altLang="en-US" dirty="0" smtClean="0"/>
              <a:t>小時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</a:t>
            </a:r>
            <a:r>
              <a:rPr lang="zh-TW" altLang="en-US" dirty="0"/>
              <a:t>各縣市天氣預報資料及國際都市</a:t>
            </a:r>
            <a:r>
              <a:rPr lang="zh-TW" altLang="en-US" dirty="0" smtClean="0"/>
              <a:t>天氣預報</a:t>
            </a:r>
            <a:endParaRPr lang="en-US" altLang="zh-TW" dirty="0" smtClean="0"/>
          </a:p>
          <a:p>
            <a:pPr lvl="1"/>
            <a:r>
              <a:rPr lang="zh-TW" altLang="en-US" dirty="0"/>
              <a:t>臺灣各鄉鎮市區預報資料</a:t>
            </a:r>
            <a:r>
              <a:rPr lang="en-US" altLang="zh-TW" dirty="0"/>
              <a:t>-</a:t>
            </a:r>
            <a:r>
              <a:rPr lang="zh-TW" altLang="en-US" dirty="0"/>
              <a:t>臺灣各鄉鎮市區未來</a:t>
            </a:r>
            <a:r>
              <a:rPr lang="en-US" altLang="zh-TW" dirty="0"/>
              <a:t>2</a:t>
            </a:r>
            <a:r>
              <a:rPr lang="zh-TW" altLang="en-US" dirty="0"/>
              <a:t>天</a:t>
            </a:r>
            <a:r>
              <a:rPr lang="en-US" altLang="zh-TW" dirty="0"/>
              <a:t>(</a:t>
            </a:r>
            <a:r>
              <a:rPr lang="zh-TW" altLang="en-US" dirty="0"/>
              <a:t>逐</a:t>
            </a:r>
            <a:r>
              <a:rPr lang="en-US" altLang="zh-TW" dirty="0"/>
              <a:t>3</a:t>
            </a:r>
            <a:r>
              <a:rPr lang="zh-TW" altLang="en-US" dirty="0"/>
              <a:t>小時</a:t>
            </a:r>
            <a:r>
              <a:rPr lang="en-US" altLang="zh-TW" dirty="0"/>
              <a:t>)</a:t>
            </a:r>
            <a:r>
              <a:rPr lang="zh-TW" altLang="en-US" dirty="0"/>
              <a:t>及未來</a:t>
            </a:r>
            <a:r>
              <a:rPr lang="en-US" altLang="zh-TW" dirty="0"/>
              <a:t>1</a:t>
            </a:r>
            <a:r>
              <a:rPr lang="zh-TW" altLang="en-US" dirty="0"/>
              <a:t>週</a:t>
            </a:r>
            <a:r>
              <a:rPr lang="zh-TW" altLang="en-US" dirty="0" smtClean="0"/>
              <a:t>天氣預報</a:t>
            </a:r>
            <a:endParaRPr lang="en-US" altLang="zh-TW" dirty="0" smtClean="0"/>
          </a:p>
          <a:p>
            <a:pPr lvl="1"/>
            <a:r>
              <a:rPr lang="zh-TW" altLang="en-US" dirty="0"/>
              <a:t>臺灣各鄉鎮市區預報資料</a:t>
            </a:r>
            <a:r>
              <a:rPr lang="en-US" altLang="zh-TW" dirty="0"/>
              <a:t>-</a:t>
            </a:r>
            <a:r>
              <a:rPr lang="zh-TW" altLang="en-US" dirty="0"/>
              <a:t>臺灣各鄉鎮市區未來</a:t>
            </a:r>
            <a:r>
              <a:rPr lang="en-US" altLang="zh-TW" dirty="0"/>
              <a:t>1</a:t>
            </a:r>
            <a:r>
              <a:rPr lang="zh-TW" altLang="en-US" dirty="0"/>
              <a:t>週</a:t>
            </a:r>
            <a:r>
              <a:rPr lang="zh-TW" altLang="en-US" dirty="0" smtClean="0"/>
              <a:t>天氣預報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…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193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氣象資料開放</a:t>
            </a:r>
            <a:r>
              <a:rPr lang="zh-TW" altLang="en-US" sz="4400" dirty="0" smtClean="0"/>
              <a:t>平台</a:t>
            </a:r>
            <a:r>
              <a:rPr lang="en-US" altLang="zh-TW" sz="4400" dirty="0" smtClean="0"/>
              <a:t>- </a:t>
            </a:r>
            <a:r>
              <a:rPr lang="zh-TW" altLang="en-US" sz="4400" dirty="0" smtClean="0"/>
              <a:t>取得預報資料 </a:t>
            </a:r>
            <a:endParaRPr lang="zh-TW" altLang="en-US" sz="4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490" y="1969477"/>
            <a:ext cx="4523893" cy="2672861"/>
          </a:xfrm>
          <a:prstGeom prst="rect">
            <a:avLst/>
          </a:prstGeom>
        </p:spPr>
      </p:pic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1593852" y="1600200"/>
            <a:ext cx="9785349" cy="45720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使用一般天氣預報</a:t>
            </a:r>
            <a:r>
              <a:rPr lang="en-US" altLang="zh-TW" dirty="0">
                <a:solidFill>
                  <a:srgbClr val="C00000"/>
                </a:solidFill>
              </a:rPr>
              <a:t>-</a:t>
            </a:r>
            <a:r>
              <a:rPr lang="zh-TW" altLang="en-US" dirty="0">
                <a:solidFill>
                  <a:srgbClr val="C00000"/>
                </a:solidFill>
              </a:rPr>
              <a:t>今明</a:t>
            </a:r>
            <a:r>
              <a:rPr lang="en-US" altLang="zh-TW" dirty="0">
                <a:solidFill>
                  <a:srgbClr val="C00000"/>
                </a:solidFill>
              </a:rPr>
              <a:t>36</a:t>
            </a:r>
            <a:r>
              <a:rPr lang="zh-TW" altLang="en-US" dirty="0" smtClean="0">
                <a:solidFill>
                  <a:srgbClr val="C00000"/>
                </a:solidFill>
              </a:rPr>
              <a:t>小時的</a:t>
            </a:r>
            <a:r>
              <a:rPr lang="en-US" altLang="zh-TW" dirty="0" err="1" smtClean="0">
                <a:solidFill>
                  <a:srgbClr val="C00000"/>
                </a:solidFill>
              </a:rPr>
              <a:t>api</a:t>
            </a:r>
            <a:endParaRPr lang="zh-TW" altLang="en-US" dirty="0">
              <a:solidFill>
                <a:srgbClr val="C00000"/>
              </a:solidFill>
            </a:endParaRPr>
          </a:p>
          <a:p>
            <a:r>
              <a:rPr lang="zh-TW" altLang="en-US" dirty="0" smtClean="0"/>
              <a:t>輸入參數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authorization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err="1" smtClean="0">
                <a:sym typeface="Wingdings" panose="05000000000000000000" pitchFamily="2" charset="2"/>
              </a:rPr>
              <a:t>api</a:t>
            </a:r>
            <a:r>
              <a:rPr lang="en-US" altLang="zh-TW" dirty="0" smtClean="0">
                <a:sym typeface="Wingdings" panose="05000000000000000000" pitchFamily="2" charset="2"/>
              </a:rPr>
              <a:t> key</a:t>
            </a:r>
          </a:p>
          <a:p>
            <a:pPr lvl="1"/>
            <a:r>
              <a:rPr lang="en-US" altLang="zh-TW" dirty="0" smtClean="0"/>
              <a:t>limit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限制最多回傳的資料筆數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offset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指定從第幾筆後開始回傳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format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回傳資料格式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json</a:t>
            </a:r>
            <a:r>
              <a:rPr lang="en-US" altLang="zh-TW" dirty="0" smtClean="0">
                <a:sym typeface="Wingdings" panose="05000000000000000000" pitchFamily="2" charset="2"/>
              </a:rPr>
              <a:t>/xml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locationname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指定哪一個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全部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r>
              <a:rPr lang="zh-TW" altLang="en-US" dirty="0" smtClean="0">
                <a:sym typeface="Wingdings" panose="05000000000000000000" pitchFamily="2" charset="2"/>
              </a:rPr>
              <a:t>縣市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elementname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天氣因子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sort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對</a:t>
            </a:r>
            <a:r>
              <a:rPr lang="en-US" altLang="zh-TW" dirty="0" err="1" smtClean="0">
                <a:sym typeface="Wingdings" panose="05000000000000000000" pitchFamily="2" charset="2"/>
              </a:rPr>
              <a:t>starttime</a:t>
            </a:r>
            <a:r>
              <a:rPr lang="zh-TW" altLang="en-US" dirty="0" smtClean="0">
                <a:sym typeface="Wingdings" panose="05000000000000000000" pitchFamily="2" charset="2"/>
              </a:rPr>
              <a:t>和</a:t>
            </a:r>
            <a:r>
              <a:rPr lang="en-US" altLang="zh-TW" dirty="0" err="1" smtClean="0">
                <a:sym typeface="Wingdings" panose="05000000000000000000" pitchFamily="2" charset="2"/>
              </a:rPr>
              <a:t>endtime</a:t>
            </a:r>
            <a:r>
              <a:rPr lang="zh-TW" altLang="en-US" dirty="0" smtClean="0">
                <a:sym typeface="Wingdings" panose="05000000000000000000" pitchFamily="2" charset="2"/>
              </a:rPr>
              <a:t>做排序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starttime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時間因子，格式為「</a:t>
            </a:r>
            <a:r>
              <a:rPr lang="en-US" altLang="zh-TW" dirty="0" err="1" smtClean="0">
                <a:sym typeface="Wingdings" panose="05000000000000000000" pitchFamily="2" charset="2"/>
              </a:rPr>
              <a:t>yyyy-mm-ddthh:mm:ss</a:t>
            </a:r>
            <a:r>
              <a:rPr lang="zh-TW" altLang="en-US" dirty="0" smtClean="0">
                <a:sym typeface="Wingdings" panose="05000000000000000000" pitchFamily="2" charset="2"/>
              </a:rPr>
              <a:t>」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timefrom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/>
              <a:t>時間區段</a:t>
            </a:r>
            <a:r>
              <a:rPr lang="zh-TW" altLang="en-US" dirty="0" smtClean="0">
                <a:sym typeface="Wingdings" panose="05000000000000000000" pitchFamily="2" charset="2"/>
              </a:rPr>
              <a:t>，從什麼時間開始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timeto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/>
              <a:t>時間區段</a:t>
            </a:r>
            <a:r>
              <a:rPr lang="zh-TW" altLang="en-US" dirty="0" smtClean="0">
                <a:sym typeface="Wingdings" panose="05000000000000000000" pitchFamily="2" charset="2"/>
              </a:rPr>
              <a:t>，到什麼時間結束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08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氣象資料開放</a:t>
            </a:r>
            <a:r>
              <a:rPr lang="zh-TW" altLang="en-US" sz="4400" dirty="0" smtClean="0"/>
              <a:t>平台</a:t>
            </a:r>
            <a:r>
              <a:rPr lang="en-US" altLang="zh-TW" sz="4400" dirty="0"/>
              <a:t>- </a:t>
            </a:r>
            <a:r>
              <a:rPr lang="zh-TW" altLang="en-US" sz="4400" dirty="0"/>
              <a:t>取得預報資料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Api</a:t>
            </a:r>
            <a:r>
              <a:rPr lang="zh-TW" altLang="en-US" dirty="0" smtClean="0"/>
              <a:t>請求資料的位置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https://</a:t>
            </a:r>
            <a:r>
              <a:rPr lang="en-US" altLang="zh-TW" dirty="0" smtClean="0"/>
              <a:t>opendata.cwb.gov.tw/api/v1/rest/datastore/F-C0032-001?Authorization=</a:t>
            </a:r>
            <a:r>
              <a:rPr lang="zh-TW" altLang="en-US" dirty="0" smtClean="0"/>
              <a:t>你的</a:t>
            </a:r>
            <a:r>
              <a:rPr lang="en-US" altLang="zh-TW" dirty="0" err="1" smtClean="0"/>
              <a:t>apikey</a:t>
            </a:r>
            <a:endParaRPr lang="en-US" altLang="zh-TW" dirty="0" smtClean="0"/>
          </a:p>
          <a:p>
            <a:r>
              <a:rPr lang="zh-TW" altLang="en-US" dirty="0" smtClean="0"/>
              <a:t>輸入參數會加在請求位置後面</a:t>
            </a:r>
            <a:endParaRPr lang="en-US" altLang="zh-TW" dirty="0" smtClean="0"/>
          </a:p>
          <a:p>
            <a:pPr lvl="1"/>
            <a:r>
              <a:rPr lang="zh-TW" altLang="en-US" dirty="0"/>
              <a:t>設定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limit=100</a:t>
            </a:r>
          </a:p>
          <a:p>
            <a:pPr lvl="2"/>
            <a:r>
              <a:rPr lang="en-US" altLang="zh-TW" dirty="0" smtClean="0"/>
              <a:t>https</a:t>
            </a:r>
            <a:r>
              <a:rPr lang="en-US" altLang="zh-TW" dirty="0"/>
              <a:t>://opendata.cwb.gov.tw/api/v1/rest/datastore/F-C0032-001?Authorization=</a:t>
            </a:r>
            <a:r>
              <a:rPr lang="zh-TW" altLang="en-US" dirty="0"/>
              <a:t>你的</a:t>
            </a:r>
            <a:r>
              <a:rPr lang="en-US" altLang="zh-TW" dirty="0" err="1" smtClean="0"/>
              <a:t>apikey&amp;limit</a:t>
            </a:r>
            <a:r>
              <a:rPr lang="en-US" altLang="zh-TW" dirty="0" smtClean="0"/>
              <a:t>=100</a:t>
            </a:r>
          </a:p>
          <a:p>
            <a:pPr lvl="1"/>
            <a:r>
              <a:rPr lang="zh-TW" altLang="en-US" dirty="0" smtClean="0"/>
              <a:t>選擇縣市</a:t>
            </a:r>
            <a:r>
              <a:rPr lang="en-US" altLang="zh-TW" dirty="0" smtClean="0"/>
              <a:t>(</a:t>
            </a:r>
            <a:r>
              <a:rPr lang="zh-TW" altLang="en-US" dirty="0" smtClean="0"/>
              <a:t>宜蘭縣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&amp;</a:t>
            </a:r>
            <a:r>
              <a:rPr lang="en-US" altLang="zh-TW" dirty="0" err="1" smtClean="0"/>
              <a:t>locationName</a:t>
            </a:r>
            <a:r>
              <a:rPr lang="en-US" altLang="zh-TW" dirty="0"/>
              <a:t>=%E5%AE%9C%E8%98%AD%E7%B8%A3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863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氣象資料開放</a:t>
            </a:r>
            <a:r>
              <a:rPr lang="zh-TW" altLang="en-US" sz="4400" dirty="0" smtClean="0"/>
              <a:t>平台</a:t>
            </a:r>
            <a:r>
              <a:rPr lang="en-US" altLang="zh-TW" sz="4400" dirty="0"/>
              <a:t>- </a:t>
            </a:r>
            <a:r>
              <a:rPr lang="zh-TW" altLang="en-US" sz="4400" dirty="0"/>
              <a:t>取得預報資料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requests</a:t>
            </a:r>
            <a:r>
              <a:rPr lang="zh-TW" altLang="en-US" dirty="0" smtClean="0"/>
              <a:t>模組請求資料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requests.get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回</a:t>
            </a:r>
            <a:r>
              <a:rPr lang="zh-TW" altLang="en-US" dirty="0" smtClean="0"/>
              <a:t>傳為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格式的資料</a:t>
            </a:r>
            <a:endParaRPr lang="en-US" altLang="zh-TW" dirty="0" smtClean="0"/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uccess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伺服器回應狀態</a:t>
            </a:r>
            <a:endParaRPr lang="en-US" altLang="zh-TW" dirty="0" smtClean="0"/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esult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儲存資料格式和型態</a:t>
            </a:r>
            <a:endParaRPr lang="en-US" altLang="zh-TW" dirty="0"/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ecords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資料內容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02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氣象資料開放</a:t>
            </a:r>
            <a:r>
              <a:rPr lang="zh-TW" altLang="en-US" sz="4400" dirty="0" smtClean="0"/>
              <a:t>平台</a:t>
            </a:r>
            <a:r>
              <a:rPr lang="en-US" altLang="zh-TW" sz="4400" dirty="0"/>
              <a:t>- </a:t>
            </a:r>
            <a:r>
              <a:rPr lang="zh-TW" altLang="en-US" sz="4400" dirty="0"/>
              <a:t>取得預報資料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resource_id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請求資源的資料表名稱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fields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定義回傳資料格式和型態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TW" dirty="0"/>
              <a:t>{'id': '</a:t>
            </a:r>
            <a:r>
              <a:rPr lang="en-US" altLang="zh-TW" dirty="0" err="1"/>
              <a:t>datasetDescription</a:t>
            </a:r>
            <a:r>
              <a:rPr lang="en-US" altLang="zh-TW" dirty="0"/>
              <a:t>', 'type': 'String'}</a:t>
            </a:r>
          </a:p>
          <a:p>
            <a:pPr lvl="2"/>
            <a:r>
              <a:rPr lang="en-US" altLang="zh-TW" dirty="0"/>
              <a:t>{'id': '</a:t>
            </a:r>
            <a:r>
              <a:rPr lang="en-US" altLang="zh-TW" dirty="0" err="1"/>
              <a:t>locationName</a:t>
            </a:r>
            <a:r>
              <a:rPr lang="en-US" altLang="zh-TW" dirty="0"/>
              <a:t>', 'type': 'String'}</a:t>
            </a:r>
          </a:p>
          <a:p>
            <a:pPr lvl="2"/>
            <a:r>
              <a:rPr lang="en-US" altLang="zh-TW" dirty="0"/>
              <a:t>{'id': '</a:t>
            </a:r>
            <a:r>
              <a:rPr lang="en-US" altLang="zh-TW" dirty="0" err="1"/>
              <a:t>parameterName</a:t>
            </a:r>
            <a:r>
              <a:rPr lang="en-US" altLang="zh-TW" dirty="0"/>
              <a:t>', 'type': 'String'}</a:t>
            </a:r>
          </a:p>
          <a:p>
            <a:pPr lvl="2"/>
            <a:r>
              <a:rPr lang="en-US" altLang="zh-TW" dirty="0"/>
              <a:t>{'id': '</a:t>
            </a:r>
            <a:r>
              <a:rPr lang="en-US" altLang="zh-TW" dirty="0" err="1"/>
              <a:t>parameterValue</a:t>
            </a:r>
            <a:r>
              <a:rPr lang="en-US" altLang="zh-TW" dirty="0"/>
              <a:t>', 'type': 'String'}</a:t>
            </a:r>
          </a:p>
          <a:p>
            <a:pPr lvl="2"/>
            <a:r>
              <a:rPr lang="en-US" altLang="zh-TW" dirty="0"/>
              <a:t>{'id': '</a:t>
            </a:r>
            <a:r>
              <a:rPr lang="en-US" altLang="zh-TW" dirty="0" err="1"/>
              <a:t>parameterUnit</a:t>
            </a:r>
            <a:r>
              <a:rPr lang="en-US" altLang="zh-TW" dirty="0"/>
              <a:t>', 'type': 'String'}</a:t>
            </a:r>
          </a:p>
          <a:p>
            <a:pPr lvl="2"/>
            <a:r>
              <a:rPr lang="en-US" altLang="zh-TW" dirty="0"/>
              <a:t>{'id': '</a:t>
            </a:r>
            <a:r>
              <a:rPr lang="en-US" altLang="zh-TW" dirty="0" err="1"/>
              <a:t>startTime</a:t>
            </a:r>
            <a:r>
              <a:rPr lang="en-US" altLang="zh-TW" dirty="0"/>
              <a:t>', 'type': 'Timestamp'}</a:t>
            </a:r>
          </a:p>
          <a:p>
            <a:pPr lvl="2"/>
            <a:r>
              <a:rPr lang="en-US" altLang="zh-TW" dirty="0"/>
              <a:t>{'id': '</a:t>
            </a:r>
            <a:r>
              <a:rPr lang="en-US" altLang="zh-TW" dirty="0" err="1"/>
              <a:t>endTime</a:t>
            </a:r>
            <a:r>
              <a:rPr lang="en-US" altLang="zh-TW" dirty="0"/>
              <a:t>', 'type': 'Timestamp'}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286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氣象資料開放</a:t>
            </a:r>
            <a:r>
              <a:rPr lang="zh-TW" altLang="en-US" sz="4400" dirty="0" smtClean="0"/>
              <a:t>平台</a:t>
            </a:r>
            <a:r>
              <a:rPr lang="en-US" altLang="zh-TW" sz="4400" dirty="0"/>
              <a:t>- </a:t>
            </a:r>
            <a:r>
              <a:rPr lang="zh-TW" altLang="en-US" sz="4400" dirty="0"/>
              <a:t>取得預報資料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records</a:t>
            </a:r>
            <a:r>
              <a:rPr lang="zh-TW" altLang="en-US" dirty="0" smtClean="0"/>
              <a:t>資料內容物件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datasetDescription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資料</a:t>
            </a:r>
            <a:r>
              <a:rPr lang="zh-TW" altLang="en-US" dirty="0">
                <a:sym typeface="Wingdings" panose="05000000000000000000" pitchFamily="2" charset="2"/>
              </a:rPr>
              <a:t>概要</a:t>
            </a:r>
            <a:r>
              <a:rPr lang="zh-TW" altLang="en-US" dirty="0" smtClean="0">
                <a:sym typeface="Wingdings" panose="05000000000000000000" pitchFamily="2" charset="2"/>
              </a:rPr>
              <a:t>描述 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zh-TW" altLang="en-US" dirty="0" smtClean="0"/>
              <a:t>三十六小時</a:t>
            </a:r>
            <a:r>
              <a:rPr lang="zh-TW" altLang="en-US" dirty="0"/>
              <a:t>天氣預報</a:t>
            </a:r>
            <a:endParaRPr lang="en-US" altLang="zh-TW" dirty="0"/>
          </a:p>
          <a:p>
            <a:pPr lvl="1"/>
            <a:r>
              <a:rPr lang="en-US" altLang="zh-TW" dirty="0" smtClean="0"/>
              <a:t>Location[]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/>
              <a:t>回傳的縣市天氣預報資料</a:t>
            </a:r>
            <a:r>
              <a:rPr lang="en-US" altLang="zh-TW" dirty="0" smtClean="0"/>
              <a:t>，</a:t>
            </a:r>
            <a:r>
              <a:rPr lang="zh-TW" altLang="en-US" dirty="0" smtClean="0"/>
              <a:t>會以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方式儲存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locationName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縣市區域名稱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weatherElement</a:t>
            </a:r>
            <a:r>
              <a:rPr lang="en-US" altLang="zh-TW" dirty="0" smtClean="0"/>
              <a:t>[]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儲存不同天氣因子的資料</a:t>
            </a:r>
          </a:p>
          <a:p>
            <a:pPr lvl="3"/>
            <a:r>
              <a:rPr lang="en-US" altLang="zh-TW" dirty="0" err="1" smtClean="0">
                <a:sym typeface="Wingdings" panose="05000000000000000000" pitchFamily="2" charset="2"/>
              </a:rPr>
              <a:t>elementName</a:t>
            </a:r>
            <a:r>
              <a:rPr lang="en-US" altLang="zh-TW" dirty="0" smtClean="0">
                <a:sym typeface="Wingdings" panose="05000000000000000000" pitchFamily="2" charset="2"/>
              </a:rPr>
              <a:t>  </a:t>
            </a:r>
            <a:r>
              <a:rPr lang="zh-TW" altLang="en-US" dirty="0" smtClean="0">
                <a:sym typeface="Wingdings" panose="05000000000000000000" pitchFamily="2" charset="2"/>
              </a:rPr>
              <a:t>定義是哪個天氣因子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4"/>
            <a:r>
              <a:rPr lang="en-US" altLang="zh-TW" sz="1600" dirty="0" err="1" smtClean="0">
                <a:sym typeface="Wingdings" panose="05000000000000000000" pitchFamily="2" charset="2"/>
              </a:rPr>
              <a:t>Wx</a:t>
            </a:r>
            <a:r>
              <a:rPr lang="en-US" altLang="zh-TW" sz="1600" dirty="0" smtClean="0">
                <a:sym typeface="Wingdings" panose="05000000000000000000" pitchFamily="2" charset="2"/>
              </a:rPr>
              <a:t> </a:t>
            </a:r>
            <a:r>
              <a:rPr lang="zh-TW" altLang="en-US" sz="1600" dirty="0">
                <a:sym typeface="Wingdings" panose="05000000000000000000" pitchFamily="2" charset="2"/>
              </a:rPr>
              <a:t>天氣</a:t>
            </a:r>
            <a:r>
              <a:rPr lang="zh-TW" altLang="en-US" sz="1600" dirty="0" smtClean="0">
                <a:sym typeface="Wingdings" panose="05000000000000000000" pitchFamily="2" charset="2"/>
              </a:rPr>
              <a:t>現象</a:t>
            </a:r>
            <a:r>
              <a:rPr lang="zh-TW" altLang="en-US" sz="1600" dirty="0">
                <a:sym typeface="Wingdings" panose="05000000000000000000" pitchFamily="2" charset="2"/>
              </a:rPr>
              <a:t>的描述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lvl="4"/>
            <a:r>
              <a:rPr lang="en-US" altLang="zh-TW" sz="1600" dirty="0" err="1" smtClean="0">
                <a:sym typeface="Wingdings" panose="05000000000000000000" pitchFamily="2" charset="2"/>
              </a:rPr>
              <a:t>PoP</a:t>
            </a:r>
            <a:r>
              <a:rPr lang="zh-TW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sym typeface="Wingdings" panose="05000000000000000000" pitchFamily="2" charset="2"/>
              </a:rPr>
              <a:t> </a:t>
            </a:r>
            <a:r>
              <a:rPr lang="zh-TW" altLang="en-US" sz="1600" dirty="0" smtClean="0">
                <a:sym typeface="Wingdings" panose="05000000000000000000" pitchFamily="2" charset="2"/>
              </a:rPr>
              <a:t>降雨</a:t>
            </a:r>
            <a:r>
              <a:rPr lang="zh-TW" altLang="en-US" sz="1600" dirty="0">
                <a:sym typeface="Wingdings" panose="05000000000000000000" pitchFamily="2" charset="2"/>
              </a:rPr>
              <a:t>機率 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lvl="4"/>
            <a:r>
              <a:rPr lang="en-US" altLang="zh-TW" sz="1600" dirty="0" smtClean="0">
                <a:sym typeface="Wingdings" panose="05000000000000000000" pitchFamily="2" charset="2"/>
              </a:rPr>
              <a:t>CI</a:t>
            </a:r>
            <a:r>
              <a:rPr lang="zh-TW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sym typeface="Wingdings" panose="05000000000000000000" pitchFamily="2" charset="2"/>
              </a:rPr>
              <a:t> </a:t>
            </a:r>
            <a:r>
              <a:rPr lang="zh-TW" altLang="en-US" sz="1600" dirty="0" smtClean="0">
                <a:sym typeface="Wingdings" panose="05000000000000000000" pitchFamily="2" charset="2"/>
              </a:rPr>
              <a:t>舒適</a:t>
            </a:r>
            <a:r>
              <a:rPr lang="zh-TW" altLang="en-US" sz="1600" dirty="0">
                <a:sym typeface="Wingdings" panose="05000000000000000000" pitchFamily="2" charset="2"/>
              </a:rPr>
              <a:t>度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lvl="4"/>
            <a:r>
              <a:rPr lang="en-US" altLang="zh-TW" sz="1600" dirty="0" err="1" smtClean="0">
                <a:sym typeface="Wingdings" panose="05000000000000000000" pitchFamily="2" charset="2"/>
              </a:rPr>
              <a:t>MinT</a:t>
            </a:r>
            <a:r>
              <a:rPr lang="en-US" altLang="zh-TW" sz="1600" dirty="0" smtClean="0">
                <a:sym typeface="Wingdings" panose="05000000000000000000" pitchFamily="2" charset="2"/>
              </a:rPr>
              <a:t>  </a:t>
            </a:r>
            <a:r>
              <a:rPr lang="zh-TW" altLang="en-US" sz="1600" dirty="0" smtClean="0">
                <a:sym typeface="Wingdings" panose="05000000000000000000" pitchFamily="2" charset="2"/>
              </a:rPr>
              <a:t>最低</a:t>
            </a:r>
            <a:r>
              <a:rPr lang="zh-TW" altLang="en-US" sz="1600" dirty="0">
                <a:sym typeface="Wingdings" panose="05000000000000000000" pitchFamily="2" charset="2"/>
              </a:rPr>
              <a:t>溫度 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lvl="4"/>
            <a:r>
              <a:rPr lang="en-US" altLang="zh-TW" sz="1600" dirty="0" err="1" smtClean="0">
                <a:sym typeface="Wingdings" panose="05000000000000000000" pitchFamily="2" charset="2"/>
              </a:rPr>
              <a:t>MaxT</a:t>
            </a:r>
            <a:r>
              <a:rPr lang="en-US" altLang="zh-TW" sz="1600" dirty="0" smtClean="0">
                <a:sym typeface="Wingdings" panose="05000000000000000000" pitchFamily="2" charset="2"/>
              </a:rPr>
              <a:t>  </a:t>
            </a:r>
            <a:r>
              <a:rPr lang="zh-TW" altLang="en-US" sz="1600" dirty="0" smtClean="0">
                <a:sym typeface="Wingdings" panose="05000000000000000000" pitchFamily="2" charset="2"/>
              </a:rPr>
              <a:t>最高溫度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lvl="3"/>
            <a:r>
              <a:rPr lang="en-US" altLang="zh-TW" sz="1600" dirty="0"/>
              <a:t>t</a:t>
            </a:r>
            <a:r>
              <a:rPr lang="en-US" altLang="zh-TW" sz="1600" dirty="0" smtClean="0"/>
              <a:t>ime[] </a:t>
            </a:r>
            <a:r>
              <a:rPr lang="en-US" altLang="zh-TW" sz="1600" dirty="0" smtClean="0">
                <a:sym typeface="Wingdings" panose="05000000000000000000" pitchFamily="2" charset="2"/>
              </a:rPr>
              <a:t> 36</a:t>
            </a:r>
            <a:r>
              <a:rPr lang="zh-TW" altLang="en-US" sz="1600" dirty="0" smtClean="0">
                <a:sym typeface="Wingdings" panose="05000000000000000000" pitchFamily="2" charset="2"/>
              </a:rPr>
              <a:t>個小時，不同時間區間的預測資料</a:t>
            </a:r>
            <a:r>
              <a:rPr lang="en-US" altLang="zh-TW" sz="1600" dirty="0" smtClean="0">
                <a:sym typeface="Wingdings" panose="05000000000000000000" pitchFamily="2" charset="2"/>
              </a:rPr>
              <a:t>(12</a:t>
            </a:r>
            <a:r>
              <a:rPr lang="zh-TW" altLang="en-US" sz="1600" dirty="0" smtClean="0">
                <a:sym typeface="Wingdings" panose="05000000000000000000" pitchFamily="2" charset="2"/>
              </a:rPr>
              <a:t>小時為單位</a:t>
            </a:r>
            <a:r>
              <a:rPr lang="en-US" altLang="zh-TW" sz="1600" dirty="0" smtClean="0">
                <a:sym typeface="Wingdings" panose="05000000000000000000" pitchFamily="2" charset="2"/>
              </a:rPr>
              <a:t>)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87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2704</TotalTime>
  <Words>1640</Words>
  <Application>Microsoft Office PowerPoint</Application>
  <PresentationFormat>寬螢幕</PresentationFormat>
  <Paragraphs>248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Euphemia</vt:lpstr>
      <vt:lpstr>Microsoft JhengHei UI</vt:lpstr>
      <vt:lpstr>Arial</vt:lpstr>
      <vt:lpstr>Wingdings</vt:lpstr>
      <vt:lpstr>數學 16x9</vt:lpstr>
      <vt:lpstr>網路程式設計 Web API</vt:lpstr>
      <vt:lpstr>氣象資料來源</vt:lpstr>
      <vt:lpstr>氣象資料開放平台 </vt:lpstr>
      <vt:lpstr>氣象資料開放平台 </vt:lpstr>
      <vt:lpstr>氣象資料開放平台- 取得預報資料 </vt:lpstr>
      <vt:lpstr>氣象資料開放平台- 取得預報資料</vt:lpstr>
      <vt:lpstr>氣象資料開放平台- 取得預報資料</vt:lpstr>
      <vt:lpstr>氣象資料開放平台- 取得預報資料</vt:lpstr>
      <vt:lpstr>氣象資料開放平台- 取得預報資料</vt:lpstr>
      <vt:lpstr>氣象資料開放平台- 取得預報資料</vt:lpstr>
      <vt:lpstr>取得預報資料 – 實際案例</vt:lpstr>
      <vt:lpstr>氣象資料開放平台 – 實際案例</vt:lpstr>
      <vt:lpstr>氣象資料開放平台- 取得即時資料</vt:lpstr>
      <vt:lpstr>氣象資料開放平台- 取得即時資料 </vt:lpstr>
      <vt:lpstr>氣象資料開放平台- 取得即時資料 </vt:lpstr>
      <vt:lpstr>取得即時資料 – 實際案例</vt:lpstr>
      <vt:lpstr>Python 自動排程</vt:lpstr>
      <vt:lpstr>Python 自動排程</vt:lpstr>
      <vt:lpstr>Python 自動排程</vt:lpstr>
      <vt:lpstr>Python 自動排程</vt:lpstr>
      <vt:lpstr>Python 自動排程</vt:lpstr>
      <vt:lpstr>Python 自動排程</vt:lpstr>
      <vt:lpstr>Python 自動排程</vt:lpstr>
      <vt:lpstr>Python 自動排程的操作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網路程式設計 Web API</dc:title>
  <dc:creator>Windows 使用者</dc:creator>
  <cp:lastModifiedBy>Windows 使用者</cp:lastModifiedBy>
  <cp:revision>106</cp:revision>
  <dcterms:created xsi:type="dcterms:W3CDTF">2023-05-20T13:35:26Z</dcterms:created>
  <dcterms:modified xsi:type="dcterms:W3CDTF">2023-05-23T13:13:36Z</dcterms:modified>
</cp:coreProperties>
</file>