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64" r:id="rId18"/>
    <p:sldId id="274" r:id="rId19"/>
    <p:sldId id="271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3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3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8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1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1204CBD-E594-4437-81D8-E75A4FFB495B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AEAC46-65AE-4940-9F9A-5F07B4FE6B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49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br>
              <a:rPr lang="zh-TW" altLang="en-US" dirty="0"/>
            </a:br>
            <a:r>
              <a:rPr lang="en-US" altLang="zh-TW" sz="4400" dirty="0"/>
              <a:t>Web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Ngrok</a:t>
            </a:r>
            <a:r>
              <a:rPr lang="zh-TW" altLang="en-US" sz="4400" dirty="0"/>
              <a:t>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註冊 </a:t>
            </a:r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zh-TW" altLang="en-US" dirty="0"/>
              <a:t>取得 </a:t>
            </a:r>
            <a:r>
              <a:rPr lang="en-US" altLang="zh-TW" dirty="0" smtClean="0"/>
              <a:t>token</a:t>
            </a:r>
          </a:p>
          <a:p>
            <a:pPr lvl="1"/>
            <a:r>
              <a:rPr lang="en-US" altLang="zh-TW" dirty="0"/>
              <a:t>https://ngrok.com</a:t>
            </a:r>
            <a:r>
              <a:rPr lang="en-US" altLang="zh-TW" dirty="0" smtClean="0"/>
              <a:t>/</a:t>
            </a:r>
          </a:p>
          <a:p>
            <a:r>
              <a:rPr lang="zh-TW" altLang="en-US" dirty="0"/>
              <a:t>串接 </a:t>
            </a:r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zh-TW" altLang="en-US" dirty="0"/>
              <a:t>服務所使用的 </a:t>
            </a:r>
            <a:r>
              <a:rPr lang="en-US" altLang="zh-TW" dirty="0" smtClean="0"/>
              <a:t>token</a:t>
            </a:r>
          </a:p>
          <a:p>
            <a:pPr lvl="1"/>
            <a:r>
              <a:rPr lang="en-US" altLang="zh-TW" dirty="0" smtClean="0"/>
              <a:t>Your </a:t>
            </a:r>
            <a:r>
              <a:rPr lang="en-US" altLang="zh-TW" dirty="0" err="1" smtClean="0"/>
              <a:t>Authtoken</a:t>
            </a:r>
            <a:endParaRPr lang="en-US" altLang="zh-TW" dirty="0" smtClean="0"/>
          </a:p>
          <a:p>
            <a:r>
              <a:rPr lang="zh-TW" altLang="en-US" dirty="0"/>
              <a:t>本機環境使用 </a:t>
            </a:r>
            <a:r>
              <a:rPr lang="en-US" altLang="zh-TW" dirty="0" err="1" smtClean="0"/>
              <a:t>ngrok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下載符合作業系統的</a:t>
            </a:r>
            <a:r>
              <a:rPr lang="en-US" altLang="zh-TW" dirty="0" err="1" smtClean="0"/>
              <a:t>ngork</a:t>
            </a:r>
            <a:r>
              <a:rPr lang="zh-TW" altLang="en-US" dirty="0" smtClean="0"/>
              <a:t>並安裝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946" y="1942510"/>
            <a:ext cx="243874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Ngrok</a:t>
            </a:r>
            <a:r>
              <a:rPr lang="zh-TW" altLang="en-US" sz="4400" dirty="0"/>
              <a:t>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安裝後，開啟終端機</a:t>
            </a:r>
            <a:r>
              <a:rPr lang="zh-TW" altLang="en-US" dirty="0" smtClean="0"/>
              <a:t>，註冊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的 </a:t>
            </a:r>
            <a:r>
              <a:rPr lang="en-US" altLang="zh-TW" dirty="0"/>
              <a:t>token</a:t>
            </a:r>
            <a:endParaRPr lang="en-US" altLang="zh-TW" dirty="0" smtClean="0"/>
          </a:p>
          <a:p>
            <a:pPr lvl="1"/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en-US" altLang="zh-TW" dirty="0" err="1"/>
              <a:t>authtoken</a:t>
            </a:r>
            <a:r>
              <a:rPr lang="en-US" altLang="zh-TW" dirty="0"/>
              <a:t> &lt;token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啟用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的服務</a:t>
            </a:r>
            <a:endParaRPr lang="en-US" altLang="zh-TW" dirty="0" smtClean="0"/>
          </a:p>
          <a:p>
            <a:pPr lvl="1"/>
            <a:r>
              <a:rPr lang="en-US" altLang="zh-TW" dirty="0" err="1"/>
              <a:t>ngrok</a:t>
            </a:r>
            <a:r>
              <a:rPr lang="en-US" altLang="zh-TW" dirty="0"/>
              <a:t> http &lt;port</a:t>
            </a:r>
            <a:r>
              <a:rPr lang="en-US" altLang="zh-TW" dirty="0" smtClean="0"/>
              <a:t>&gt;</a:t>
            </a:r>
          </a:p>
          <a:p>
            <a:pPr lvl="1"/>
            <a:r>
              <a:rPr lang="en-US" altLang="zh-TW" dirty="0" smtClean="0"/>
              <a:t>&lt;port&gt;</a:t>
            </a:r>
            <a:r>
              <a:rPr lang="zh-TW" altLang="en-US" dirty="0" smtClean="0"/>
              <a:t>為本機伺服器服務的</a:t>
            </a:r>
            <a:r>
              <a:rPr lang="en-US" altLang="zh-TW" dirty="0" smtClean="0"/>
              <a:t>port</a:t>
            </a:r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Flask </a:t>
            </a:r>
            <a:r>
              <a:rPr lang="zh-TW" altLang="en-US" dirty="0"/>
              <a:t>建構的服務，</a:t>
            </a:r>
            <a:r>
              <a:rPr lang="en-US" altLang="zh-TW" dirty="0"/>
              <a:t>port </a:t>
            </a:r>
            <a:r>
              <a:rPr lang="zh-TW" altLang="en-US" dirty="0"/>
              <a:t>預設是 </a:t>
            </a:r>
            <a:r>
              <a:rPr lang="en-US" altLang="zh-TW" dirty="0"/>
              <a:t>5000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7" y="4311572"/>
            <a:ext cx="5834531" cy="24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在</a:t>
            </a:r>
            <a:r>
              <a:rPr lang="en-US" altLang="zh-TW" sz="4400" dirty="0" err="1" smtClean="0"/>
              <a:t>colab</a:t>
            </a:r>
            <a:r>
              <a:rPr lang="zh-TW" altLang="en-US" sz="4400" dirty="0" smtClean="0"/>
              <a:t>上使用</a:t>
            </a:r>
            <a:r>
              <a:rPr lang="en-US" altLang="zh-TW" sz="4400" dirty="0" err="1" smtClean="0"/>
              <a:t>ngrok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如果你使用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來創建</a:t>
            </a:r>
            <a:r>
              <a:rPr lang="en-US" altLang="zh-TW" dirty="0" smtClean="0"/>
              <a:t>flask</a:t>
            </a:r>
            <a:r>
              <a:rPr lang="zh-TW" altLang="en-US" dirty="0" smtClean="0"/>
              <a:t>等於是將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的虛擬機當作你的本機，但是這個本機又無法與外界溝通</a:t>
            </a:r>
            <a:endParaRPr lang="en-US" altLang="zh-TW" dirty="0" smtClean="0"/>
          </a:p>
          <a:p>
            <a:r>
              <a:rPr lang="zh-TW" altLang="en-US" dirty="0"/>
              <a:t>我們要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colab</a:t>
            </a:r>
            <a:r>
              <a:rPr lang="zh-TW" altLang="en-US" dirty="0"/>
              <a:t>的虛擬機</a:t>
            </a:r>
            <a:r>
              <a:rPr lang="zh-TW" altLang="en-US" dirty="0" smtClean="0"/>
              <a:t>上安裝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才可以將本機服務公開到網際網路中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7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colab</a:t>
            </a:r>
            <a:r>
              <a:rPr lang="zh-TW" altLang="en-US" dirty="0" smtClean="0"/>
              <a:t>上安裝</a:t>
            </a:r>
            <a:r>
              <a:rPr lang="en-US" altLang="zh-TW" dirty="0" err="1" smtClean="0"/>
              <a:t>ngrok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44161"/>
            <a:ext cx="5563086" cy="1617785"/>
          </a:xfrm>
        </p:spPr>
        <p:txBody>
          <a:bodyPr/>
          <a:lstStyle/>
          <a:p>
            <a:r>
              <a:rPr lang="zh-TW" altLang="en-US" dirty="0" smtClean="0"/>
              <a:t>連接到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雲端硬碟</a:t>
            </a:r>
            <a:endParaRPr lang="en-US" altLang="zh-TW" dirty="0" smtClean="0"/>
          </a:p>
          <a:p>
            <a:r>
              <a:rPr lang="zh-TW" altLang="en-US" dirty="0" smtClean="0"/>
              <a:t>建立並設定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要安裝的路徑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9331" y="3488469"/>
            <a:ext cx="64623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google.colab</a:t>
            </a:r>
            <a:r>
              <a:rPr lang="en-US" altLang="zh-TW" sz="2000" dirty="0" smtClean="0"/>
              <a:t> import drive</a:t>
            </a:r>
          </a:p>
          <a:p>
            <a:r>
              <a:rPr lang="en-US" altLang="zh-TW" sz="2000" dirty="0" err="1" smtClean="0"/>
              <a:t>drive.mount</a:t>
            </a:r>
            <a:r>
              <a:rPr lang="en-US" altLang="zh-TW" sz="2000" dirty="0" smtClean="0"/>
              <a:t>('/content/drive', </a:t>
            </a:r>
            <a:r>
              <a:rPr lang="en-US" altLang="zh-TW" sz="2000" dirty="0" err="1" smtClean="0"/>
              <a:t>force_remount</a:t>
            </a:r>
            <a:r>
              <a:rPr lang="en-US" altLang="zh-TW" sz="2000" dirty="0" smtClean="0"/>
              <a:t>=True)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!</a:t>
            </a:r>
            <a:r>
              <a:rPr lang="en-US" altLang="zh-TW" sz="2000" dirty="0" err="1" smtClean="0"/>
              <a:t>mkdir</a:t>
            </a:r>
            <a:r>
              <a:rPr lang="en-US" altLang="zh-TW" sz="2000" dirty="0" smtClean="0"/>
              <a:t> -p /drive</a:t>
            </a:r>
          </a:p>
          <a:p>
            <a:r>
              <a:rPr lang="en-US" altLang="zh-TW" sz="2000" dirty="0" smtClean="0"/>
              <a:t>!</a:t>
            </a:r>
            <a:r>
              <a:rPr lang="en-US" altLang="zh-TW" sz="2000" dirty="0" smtClean="0"/>
              <a:t>mount --bind /</a:t>
            </a:r>
            <a:r>
              <a:rPr lang="en-US" altLang="zh-TW" sz="2000" dirty="0" smtClean="0"/>
              <a:t>content/drive/</a:t>
            </a:r>
            <a:r>
              <a:rPr lang="en-US" altLang="zh-TW" sz="2000" dirty="0" err="1" smtClean="0"/>
              <a:t>MyDrive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/drive</a:t>
            </a:r>
          </a:p>
          <a:p>
            <a:r>
              <a:rPr lang="en-US" altLang="zh-TW" sz="2000" dirty="0" smtClean="0"/>
              <a:t>!</a:t>
            </a:r>
            <a:r>
              <a:rPr lang="en-US" altLang="zh-TW" sz="2000" dirty="0" err="1" smtClean="0"/>
              <a:t>mkdir</a:t>
            </a:r>
            <a:r>
              <a:rPr lang="en-US" altLang="zh-TW" sz="2000" dirty="0" smtClean="0"/>
              <a:t> -p /</a:t>
            </a:r>
            <a:r>
              <a:rPr lang="en-US" altLang="zh-TW" sz="2000" dirty="0" smtClean="0"/>
              <a:t>drive/</a:t>
            </a:r>
            <a:r>
              <a:rPr lang="en-US" altLang="zh-TW" sz="2000" dirty="0" err="1" smtClean="0"/>
              <a:t>ngrok-ssh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3395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在</a:t>
            </a:r>
            <a:r>
              <a:rPr lang="en-US" altLang="zh-TW" sz="4400" dirty="0" err="1"/>
              <a:t>colab</a:t>
            </a:r>
            <a:r>
              <a:rPr lang="zh-TW" altLang="en-US" sz="4400" dirty="0"/>
              <a:t>上安裝</a:t>
            </a:r>
            <a:r>
              <a:rPr lang="en-US" altLang="zh-TW" sz="4400" dirty="0" err="1"/>
              <a:t>ngrok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2382715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並解壓縮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到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虛擬機上</a:t>
            </a:r>
            <a:endParaRPr lang="en-US" altLang="zh-TW" dirty="0" smtClean="0"/>
          </a:p>
          <a:p>
            <a:r>
              <a:rPr lang="zh-TW" altLang="en-US" dirty="0"/>
              <a:t>註冊</a:t>
            </a:r>
            <a:r>
              <a:rPr lang="en-US" altLang="zh-TW" dirty="0" err="1"/>
              <a:t>ngrok</a:t>
            </a:r>
            <a:r>
              <a:rPr lang="zh-TW" altLang="en-US" dirty="0"/>
              <a:t>的 </a:t>
            </a:r>
            <a:r>
              <a:rPr lang="en-US" altLang="zh-TW" dirty="0" smtClean="0"/>
              <a:t>token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3852" y="3233492"/>
            <a:ext cx="8631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!</a:t>
            </a:r>
            <a:r>
              <a:rPr lang="en-US" altLang="zh-TW" sz="2000" dirty="0" err="1" smtClean="0"/>
              <a:t>mkdir</a:t>
            </a:r>
            <a:r>
              <a:rPr lang="en-US" altLang="zh-TW" sz="2000" dirty="0" smtClean="0"/>
              <a:t> -p /drive/</a:t>
            </a:r>
            <a:r>
              <a:rPr lang="en-US" altLang="zh-TW" sz="2000" dirty="0" err="1" smtClean="0"/>
              <a:t>ngrok-ssh</a:t>
            </a:r>
            <a:endParaRPr lang="en-US" altLang="zh-TW" sz="2000" dirty="0" smtClean="0"/>
          </a:p>
          <a:p>
            <a:r>
              <a:rPr lang="en-US" altLang="zh-TW" sz="2000" dirty="0" smtClean="0"/>
              <a:t>%cd /drive/</a:t>
            </a:r>
            <a:r>
              <a:rPr lang="en-US" altLang="zh-TW" sz="2000" dirty="0" err="1" smtClean="0"/>
              <a:t>ngrok-ssh</a:t>
            </a:r>
            <a:endParaRPr lang="en-US" altLang="zh-TW" sz="2000" dirty="0" smtClean="0"/>
          </a:p>
          <a:p>
            <a:r>
              <a:rPr lang="en-US" altLang="zh-TW" sz="2000" dirty="0" smtClean="0"/>
              <a:t>!</a:t>
            </a:r>
            <a:r>
              <a:rPr lang="en-US" altLang="zh-TW" sz="2000" dirty="0" err="1" smtClean="0"/>
              <a:t>wget</a:t>
            </a:r>
            <a:r>
              <a:rPr lang="en-US" altLang="zh-TW" sz="2000" dirty="0" smtClean="0"/>
              <a:t> https://bin.equinox.io/c/4VmDzA7iaHb/ngrok-stable-linux-amd64.zip -O ngrok-stable-linux-amd64.zip</a:t>
            </a:r>
          </a:p>
          <a:p>
            <a:r>
              <a:rPr lang="en-US" altLang="zh-TW" sz="2000" dirty="0" smtClean="0"/>
              <a:t>!unzip -u ngrok-stable-linux-amd64.zip</a:t>
            </a:r>
          </a:p>
          <a:p>
            <a:r>
              <a:rPr lang="en-US" altLang="zh-TW" sz="2000" dirty="0" smtClean="0"/>
              <a:t>!</a:t>
            </a:r>
            <a:r>
              <a:rPr lang="en-US" altLang="zh-TW" sz="2000" dirty="0" err="1" smtClean="0"/>
              <a:t>cp</a:t>
            </a:r>
            <a:r>
              <a:rPr lang="en-US" altLang="zh-TW" sz="2000" dirty="0" smtClean="0"/>
              <a:t> /drive/</a:t>
            </a:r>
            <a:r>
              <a:rPr lang="en-US" altLang="zh-TW" sz="2000" dirty="0" err="1" smtClean="0"/>
              <a:t>ngrok-ssh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ngrok</a:t>
            </a:r>
            <a:r>
              <a:rPr lang="en-US" altLang="zh-TW" sz="2000" dirty="0" smtClean="0"/>
              <a:t> /</a:t>
            </a:r>
            <a:r>
              <a:rPr lang="en-US" altLang="zh-TW" sz="2000" dirty="0" err="1" smtClean="0"/>
              <a:t>ngrok</a:t>
            </a:r>
            <a:endParaRPr lang="en-US" altLang="zh-TW" sz="2000" dirty="0" smtClean="0"/>
          </a:p>
          <a:p>
            <a:r>
              <a:rPr lang="en-US" altLang="zh-TW" sz="2000" dirty="0" smtClean="0"/>
              <a:t>!</a:t>
            </a:r>
            <a:r>
              <a:rPr lang="en-US" altLang="zh-TW" sz="2000" dirty="0" err="1" smtClean="0"/>
              <a:t>chmod</a:t>
            </a:r>
            <a:r>
              <a:rPr lang="en-US" altLang="zh-TW" sz="2000" dirty="0" smtClean="0"/>
              <a:t> +x /</a:t>
            </a:r>
            <a:r>
              <a:rPr lang="en-US" altLang="zh-TW" sz="2000" dirty="0" err="1" smtClean="0"/>
              <a:t>ngrok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/>
              <a:t>!/</a:t>
            </a:r>
            <a:r>
              <a:rPr lang="en-US" altLang="zh-TW" sz="2000" dirty="0" err="1"/>
              <a:t>ngrok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authtoken</a:t>
            </a:r>
            <a:r>
              <a:rPr lang="en-US" altLang="zh-TW" sz="2000" dirty="0"/>
              <a:t> &lt;token</a:t>
            </a:r>
            <a:r>
              <a:rPr lang="en-US" altLang="zh-TW" sz="20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094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在</a:t>
            </a:r>
            <a:r>
              <a:rPr lang="en-US" altLang="zh-TW" sz="4400" dirty="0" err="1" smtClean="0"/>
              <a:t>colab</a:t>
            </a:r>
            <a:r>
              <a:rPr lang="zh-TW" altLang="en-US" sz="4400" dirty="0" smtClean="0"/>
              <a:t>上使用</a:t>
            </a:r>
            <a:r>
              <a:rPr lang="en-US" altLang="zh-TW" sz="4400" dirty="0" err="1" smtClean="0"/>
              <a:t>ngrok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1615241"/>
          </a:xfrm>
        </p:spPr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 err="1"/>
              <a:t>flask_ngrok</a:t>
            </a:r>
            <a:r>
              <a:rPr lang="en-US" altLang="zh-TW" dirty="0"/>
              <a:t> </a:t>
            </a:r>
            <a:r>
              <a:rPr lang="zh-TW" altLang="en-US" dirty="0"/>
              <a:t>函式庫</a:t>
            </a:r>
            <a:endParaRPr lang="en-US" altLang="zh-TW" dirty="0"/>
          </a:p>
          <a:p>
            <a:r>
              <a:rPr lang="zh-TW" altLang="en-US" dirty="0" smtClean="0"/>
              <a:t>載入</a:t>
            </a:r>
            <a:r>
              <a:rPr lang="en-US" altLang="zh-TW" dirty="0" err="1" smtClean="0"/>
              <a:t>flask_ngrok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run_with_ngrok</a:t>
            </a:r>
            <a:r>
              <a:rPr lang="en-US" altLang="zh-TW" dirty="0" smtClean="0"/>
              <a:t>(app</a:t>
            </a:r>
            <a:r>
              <a:rPr lang="en-US" altLang="zh-TW" dirty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08283" y="3215441"/>
            <a:ext cx="78105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from flask import Flask</a:t>
            </a:r>
          </a:p>
          <a:p>
            <a:r>
              <a:rPr lang="en-US" altLang="zh-TW" sz="2000" dirty="0" smtClean="0"/>
              <a:t>from </a:t>
            </a:r>
            <a:r>
              <a:rPr lang="en-US" altLang="zh-TW" sz="2000" dirty="0" err="1" smtClean="0"/>
              <a:t>flask_ngrok</a:t>
            </a:r>
            <a:r>
              <a:rPr lang="en-US" altLang="zh-TW" sz="2000" dirty="0" smtClean="0"/>
              <a:t> import </a:t>
            </a:r>
            <a:r>
              <a:rPr lang="en-US" altLang="zh-TW" sz="2000" dirty="0" err="1" smtClean="0"/>
              <a:t>run_with_ngrok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app = Flask(__name__)</a:t>
            </a:r>
          </a:p>
          <a:p>
            <a:r>
              <a:rPr lang="en-US" altLang="zh-TW" sz="2000" dirty="0" err="1" smtClean="0"/>
              <a:t>run_with_ngrok</a:t>
            </a:r>
            <a:r>
              <a:rPr lang="en-US" altLang="zh-TW" sz="2000" dirty="0" smtClean="0"/>
              <a:t>(app)</a:t>
            </a:r>
          </a:p>
          <a:p>
            <a:r>
              <a:rPr lang="en-US" altLang="zh-TW" sz="2000" dirty="0" smtClean="0"/>
              <a:t>@</a:t>
            </a:r>
            <a:r>
              <a:rPr lang="en-US" altLang="zh-TW" sz="2000" dirty="0" err="1" smtClean="0"/>
              <a:t>app.route</a:t>
            </a:r>
            <a:r>
              <a:rPr lang="en-US" altLang="zh-TW" sz="2000" dirty="0" smtClean="0"/>
              <a:t>("/")</a:t>
            </a: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home():</a:t>
            </a:r>
          </a:p>
          <a:p>
            <a:r>
              <a:rPr lang="en-US" altLang="zh-TW" sz="2000" dirty="0" smtClean="0"/>
              <a:t>    return f"&lt;h1&gt;hello world&lt;/h1&gt;"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app.run</a:t>
            </a:r>
            <a:r>
              <a:rPr lang="en-US" altLang="zh-TW" sz="2000" dirty="0" smtClean="0"/>
              <a:t>()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985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Ngrok</a:t>
            </a:r>
            <a:r>
              <a:rPr lang="zh-TW" altLang="en-US" sz="4400" dirty="0" smtClean="0"/>
              <a:t>注意事項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使用本機環境開發時，如果電腦關機 </a:t>
            </a:r>
            <a:r>
              <a:rPr lang="en-US" altLang="zh-TW" dirty="0"/>
              <a:t>( </a:t>
            </a:r>
            <a:r>
              <a:rPr lang="zh-TW" altLang="en-US" dirty="0"/>
              <a:t>或網路斷線 </a:t>
            </a:r>
            <a:r>
              <a:rPr lang="en-US" altLang="zh-TW" dirty="0"/>
              <a:t>)</a:t>
            </a:r>
            <a:r>
              <a:rPr lang="zh-TW" altLang="en-US" dirty="0"/>
              <a:t>，服務也會跟著中斷。</a:t>
            </a:r>
          </a:p>
          <a:p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zh-TW" altLang="en-US" dirty="0"/>
              <a:t>免費版同時間內只能串連一個服務。</a:t>
            </a:r>
          </a:p>
          <a:p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zh-TW" altLang="en-US" dirty="0"/>
              <a:t>程式有運行時間限制，無法作為正式的伺服器使用。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04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Flask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路由設定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 smtClean="0"/>
              <a:t>app.route</a:t>
            </a:r>
            <a:r>
              <a:rPr lang="zh-TW" altLang="en-US" dirty="0" smtClean="0"/>
              <a:t>，</a:t>
            </a:r>
            <a:r>
              <a:rPr lang="zh-TW" altLang="en-US" dirty="0"/>
              <a:t>可透過 </a:t>
            </a:r>
            <a:r>
              <a:rPr lang="en-US" altLang="zh-TW" dirty="0"/>
              <a:t>method </a:t>
            </a:r>
            <a:r>
              <a:rPr lang="zh-TW" altLang="en-US" dirty="0" smtClean="0"/>
              <a:t>設定 </a:t>
            </a:r>
            <a:r>
              <a:rPr lang="en-US" altLang="zh-TW" dirty="0"/>
              <a:t>GET </a:t>
            </a:r>
            <a:r>
              <a:rPr lang="zh-TW" altLang="en-US" dirty="0"/>
              <a:t>或 </a:t>
            </a:r>
            <a:r>
              <a:rPr lang="en-US" altLang="zh-TW" dirty="0" smtClean="0"/>
              <a:t>POST</a:t>
            </a:r>
          </a:p>
          <a:p>
            <a:r>
              <a:rPr lang="zh-TW" altLang="en-US" dirty="0" smtClean="0"/>
              <a:t>預設是</a:t>
            </a:r>
            <a:r>
              <a:rPr lang="en-US" altLang="zh-TW" dirty="0" smtClean="0"/>
              <a:t>GET</a:t>
            </a:r>
            <a:r>
              <a:rPr lang="zh-TW" altLang="en-US" dirty="0" smtClean="0"/>
              <a:t>，</a:t>
            </a:r>
            <a:r>
              <a:rPr lang="en-US" altLang="zh-TW" dirty="0"/>
              <a:t>GET </a:t>
            </a:r>
            <a:r>
              <a:rPr lang="zh-TW" altLang="en-US" dirty="0"/>
              <a:t>方法可以透過網址進行溝通</a:t>
            </a:r>
            <a:r>
              <a:rPr lang="zh-TW" altLang="en-US" dirty="0" smtClean="0"/>
              <a:t>，也就是</a:t>
            </a:r>
            <a:r>
              <a:rPr lang="zh-TW" altLang="en-US" dirty="0"/>
              <a:t>透過網址列傳送所有的參數內容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@</a:t>
            </a:r>
            <a:r>
              <a:rPr lang="en-US" altLang="zh-TW" dirty="0" err="1"/>
              <a:t>app.route</a:t>
            </a:r>
            <a:r>
              <a:rPr lang="en-US" altLang="zh-TW" dirty="0"/>
              <a:t>("/", methods</a:t>
            </a:r>
            <a:r>
              <a:rPr lang="en-US" altLang="zh-TW" dirty="0" smtClean="0"/>
              <a:t>=[‘GET'])</a:t>
            </a:r>
          </a:p>
          <a:p>
            <a:pPr lvl="1"/>
            <a:r>
              <a:rPr lang="zh-TW" altLang="en-US" dirty="0" smtClean="0"/>
              <a:t>在所對應執行的函式中取得參數</a:t>
            </a:r>
            <a:endParaRPr lang="en-US" altLang="zh-TW" dirty="0" smtClean="0"/>
          </a:p>
          <a:p>
            <a:pPr lvl="2"/>
            <a:r>
              <a:rPr lang="en-US" altLang="zh-TW" dirty="0" err="1"/>
              <a:t>request.args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Example</a:t>
            </a:r>
          </a:p>
          <a:p>
            <a:pPr marL="0" indent="0">
              <a:buNone/>
            </a:pPr>
            <a:r>
              <a:rPr lang="zh-TW" altLang="en-US" sz="2000" dirty="0" smtClean="0"/>
              <a:t>用</a:t>
            </a:r>
            <a:r>
              <a:rPr lang="en-US" altLang="zh-TW" sz="2000" dirty="0" err="1" smtClean="0"/>
              <a:t>url</a:t>
            </a:r>
            <a:r>
              <a:rPr lang="zh-TW" altLang="en-US" sz="2000" dirty="0" smtClean="0"/>
              <a:t>傳遞參數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/>
              <a:t>https://127.0.0.1:5000?name=</a:t>
            </a:r>
            <a:r>
              <a:rPr lang="en-US" altLang="zh-TW" sz="2000" dirty="0" err="1" smtClean="0"/>
              <a:t>abcd&amp;age</a:t>
            </a:r>
            <a:r>
              <a:rPr lang="en-US" altLang="zh-TW" sz="2000" dirty="0" smtClean="0"/>
              <a:t>=18</a:t>
            </a:r>
          </a:p>
          <a:p>
            <a:pPr marL="0" indent="0">
              <a:buNone/>
            </a:pPr>
            <a:r>
              <a:rPr lang="en-US" altLang="zh-TW" sz="2000" dirty="0" err="1" smtClean="0"/>
              <a:t>request.args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/>
              <a:t>會得到</a:t>
            </a:r>
            <a:r>
              <a:rPr lang="en-US" altLang="zh-TW" sz="2000" dirty="0" smtClean="0"/>
              <a:t>{[(‘name’, ‘</a:t>
            </a:r>
            <a:r>
              <a:rPr lang="en-US" altLang="zh-TW" sz="2000" dirty="0" err="1" smtClean="0"/>
              <a:t>abcd</a:t>
            </a:r>
            <a:r>
              <a:rPr lang="en-US" altLang="zh-TW" sz="2000" dirty="0" smtClean="0"/>
              <a:t>’), (‘age’, ’18’)]}</a:t>
            </a:r>
          </a:p>
          <a:p>
            <a:pPr marL="0" indent="0">
              <a:buNone/>
            </a:pPr>
            <a:r>
              <a:rPr lang="zh-TW" altLang="en-US" sz="2000" dirty="0" smtClean="0"/>
              <a:t>取得</a:t>
            </a:r>
            <a:r>
              <a:rPr lang="en-US" altLang="zh-TW" sz="2000" dirty="0" smtClean="0"/>
              <a:t>name</a:t>
            </a:r>
            <a:r>
              <a:rPr lang="zh-TW" altLang="en-US" sz="2000" dirty="0" smtClean="0"/>
              <a:t>的參數</a:t>
            </a:r>
            <a:r>
              <a:rPr lang="en-US" altLang="zh-TW" sz="2000" dirty="0" err="1" smtClean="0"/>
              <a:t>request.args.get</a:t>
            </a:r>
            <a:r>
              <a:rPr lang="en-US" altLang="zh-TW" sz="2000" dirty="0" smtClean="0"/>
              <a:t>(‘name’)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41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Flask</a:t>
            </a:r>
            <a:r>
              <a:rPr lang="zh-TW" altLang="en-US" sz="4400" dirty="0"/>
              <a:t> 路由設定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POST </a:t>
            </a:r>
            <a:r>
              <a:rPr lang="zh-TW" altLang="en-US" dirty="0"/>
              <a:t>方法則是將資料放在 </a:t>
            </a:r>
            <a:r>
              <a:rPr lang="en-US" altLang="zh-TW" dirty="0"/>
              <a:t>message-body </a:t>
            </a:r>
            <a:r>
              <a:rPr lang="zh-TW" altLang="en-US" dirty="0"/>
              <a:t>進行傳送，無法單純透過網址列傳送</a:t>
            </a:r>
            <a:endParaRPr lang="en-US" altLang="zh-TW" dirty="0"/>
          </a:p>
          <a:p>
            <a:pPr lvl="1"/>
            <a:r>
              <a:rPr lang="en-US" altLang="zh-TW" dirty="0"/>
              <a:t>@</a:t>
            </a:r>
            <a:r>
              <a:rPr lang="en-US" altLang="zh-TW" dirty="0" err="1"/>
              <a:t>app.route</a:t>
            </a:r>
            <a:r>
              <a:rPr lang="en-US" altLang="zh-TW" dirty="0"/>
              <a:t>("/", methods=['POST'])</a:t>
            </a:r>
          </a:p>
          <a:p>
            <a:pPr lvl="1"/>
            <a:r>
              <a:rPr lang="zh-TW" altLang="en-US" dirty="0"/>
              <a:t>在所對應執行的函式中取得參數</a:t>
            </a:r>
            <a:endParaRPr lang="en-US" altLang="zh-TW" dirty="0"/>
          </a:p>
          <a:p>
            <a:pPr lvl="2"/>
            <a:r>
              <a:rPr lang="en-US" altLang="zh-TW" dirty="0" err="1"/>
              <a:t>request.form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 smtClean="0"/>
              <a:t>Example</a:t>
            </a:r>
          </a:p>
          <a:p>
            <a:pPr marL="0" indent="0">
              <a:buNone/>
            </a:pPr>
            <a:r>
              <a:rPr lang="zh-TW" altLang="en-US" sz="2000" dirty="0" smtClean="0"/>
              <a:t>使用者請求時夾帶</a:t>
            </a:r>
            <a:r>
              <a:rPr lang="en-US" altLang="zh-TW" sz="2000" dirty="0" smtClean="0"/>
              <a:t>post</a:t>
            </a:r>
            <a:r>
              <a:rPr lang="zh-TW" altLang="en-US" sz="2000" dirty="0" smtClean="0"/>
              <a:t>的參數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data = {'name': ‘</a:t>
            </a:r>
            <a:r>
              <a:rPr lang="en-US" altLang="zh-TW" sz="2000" dirty="0" err="1" smtClean="0"/>
              <a:t>abcd</a:t>
            </a:r>
            <a:r>
              <a:rPr lang="en-US" altLang="zh-TW" sz="2000" dirty="0" smtClean="0"/>
              <a:t>', 'age': '18'}</a:t>
            </a:r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requests.post</a:t>
            </a:r>
            <a:r>
              <a:rPr lang="en-US" altLang="zh-TW" sz="2000" dirty="0"/>
              <a:t>('http://127.0.0.1:5000/', data=data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r>
              <a:rPr lang="zh-TW" altLang="en-US" sz="2000" dirty="0" smtClean="0"/>
              <a:t>網路服務取得使用者傳遞的參數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err="1" smtClean="0"/>
              <a:t>request.form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/>
              <a:t>會得到</a:t>
            </a:r>
            <a:r>
              <a:rPr lang="en-US" altLang="zh-TW" sz="2000" dirty="0"/>
              <a:t>{[(‘name’, ‘</a:t>
            </a:r>
            <a:r>
              <a:rPr lang="en-US" altLang="zh-TW" sz="2000" dirty="0" err="1"/>
              <a:t>abcd</a:t>
            </a:r>
            <a:r>
              <a:rPr lang="en-US" altLang="zh-TW" sz="2000" dirty="0"/>
              <a:t>’), (‘age’, ’18</a:t>
            </a:r>
            <a:r>
              <a:rPr lang="en-US" altLang="zh-TW" sz="2000" dirty="0" smtClean="0"/>
              <a:t>’)]}</a:t>
            </a:r>
          </a:p>
          <a:p>
            <a:pPr marL="0" indent="0"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</a:t>
            </a:r>
            <a:r>
              <a:rPr lang="zh-TW" altLang="en-US" sz="2000" dirty="0" smtClean="0"/>
              <a:t>取得</a:t>
            </a:r>
            <a:r>
              <a:rPr lang="en-US" altLang="zh-TW" sz="2000" dirty="0"/>
              <a:t>name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參數</a:t>
            </a:r>
            <a:r>
              <a:rPr lang="en-US" altLang="zh-TW" sz="2000" dirty="0" err="1" smtClean="0"/>
              <a:t>request.form</a:t>
            </a:r>
            <a:r>
              <a:rPr lang="en-US" altLang="zh-TW" sz="2000" dirty="0" err="1"/>
              <a:t>.</a:t>
            </a:r>
            <a:r>
              <a:rPr lang="en-US" altLang="zh-TW" sz="2000" dirty="0" err="1" smtClean="0"/>
              <a:t>get</a:t>
            </a:r>
            <a:r>
              <a:rPr lang="en-US" altLang="zh-TW" sz="2000" dirty="0" smtClean="0"/>
              <a:t>(‘</a:t>
            </a:r>
            <a:r>
              <a:rPr lang="en-US" altLang="zh-TW" sz="2000" dirty="0"/>
              <a:t>name’)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56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定義回傳資料格式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為了符合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的架構，我們需要定義回傳資料的格式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XML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 smtClean="0"/>
              <a:t>將回傳資料包裝成該格式並定義</a:t>
            </a:r>
            <a:r>
              <a:rPr lang="en-US" altLang="zh-TW" dirty="0" smtClean="0"/>
              <a:t>schema</a:t>
            </a:r>
          </a:p>
          <a:p>
            <a:pPr lvl="1"/>
            <a:r>
              <a:rPr lang="en-US" altLang="zh-TW" dirty="0" smtClean="0"/>
              <a:t>Flask</a:t>
            </a:r>
            <a:r>
              <a:rPr lang="zh-TW" altLang="en-US" dirty="0"/>
              <a:t>內有</a:t>
            </a:r>
            <a:r>
              <a:rPr lang="zh-TW" altLang="en-US" dirty="0" smtClean="0"/>
              <a:t>提供包裝成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的函式 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 smtClean="0"/>
              <a:t>jsonify</a:t>
            </a:r>
            <a:r>
              <a:rPr lang="en-US" altLang="zh-TW" dirty="0" smtClean="0"/>
              <a:t>(key=value)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模組的</a:t>
            </a:r>
            <a:r>
              <a:rPr lang="en-US" altLang="zh-TW" dirty="0" smtClean="0"/>
              <a:t>dumps</a:t>
            </a:r>
            <a:r>
              <a:rPr lang="zh-TW" altLang="en-US" dirty="0" smtClean="0"/>
              <a:t>函式將字典轉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2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 smtClean="0"/>
              <a:t>WebAPI</a:t>
            </a:r>
            <a:r>
              <a:rPr lang="zh-TW" altLang="en-US" sz="4400" dirty="0" smtClean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Representational </a:t>
            </a:r>
            <a:r>
              <a:rPr lang="en-US" altLang="zh-TW" dirty="0"/>
              <a:t>State </a:t>
            </a:r>
            <a:r>
              <a:rPr lang="en-US" altLang="zh-TW" dirty="0" smtClean="0"/>
              <a:t>Transfer</a:t>
            </a:r>
          </a:p>
          <a:p>
            <a:pPr lvl="1"/>
            <a:r>
              <a:rPr lang="zh-TW" altLang="en-US" dirty="0" smtClean="0"/>
              <a:t>表現層狀態轉換，是一種應用於全球資訊網軟體的架構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它定義</a:t>
            </a:r>
            <a:r>
              <a:rPr lang="zh-TW" altLang="en-US" dirty="0"/>
              <a:t>了幾項基本</a:t>
            </a:r>
            <a:r>
              <a:rPr lang="zh-TW" altLang="en-US" dirty="0">
                <a:solidFill>
                  <a:srgbClr val="C00000"/>
                </a:solidFill>
              </a:rPr>
              <a:t>原則和</a:t>
            </a:r>
            <a:r>
              <a:rPr lang="zh-TW" altLang="en-US" dirty="0" smtClean="0">
                <a:solidFill>
                  <a:srgbClr val="C00000"/>
                </a:solidFill>
              </a:rPr>
              <a:t>架構</a:t>
            </a:r>
            <a:r>
              <a:rPr lang="zh-TW" altLang="en-US" dirty="0" smtClean="0"/>
              <a:t>，並非是一種協定</a:t>
            </a:r>
            <a:r>
              <a:rPr lang="zh-TW" altLang="en-US" dirty="0"/>
              <a:t>或標準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資源</a:t>
            </a:r>
            <a:r>
              <a:rPr lang="zh-TW" altLang="en-US" dirty="0"/>
              <a:t>（</a:t>
            </a:r>
            <a:r>
              <a:rPr lang="en-US" altLang="zh-TW" dirty="0"/>
              <a:t>Resources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/>
              <a:t>表現層（</a:t>
            </a:r>
            <a:r>
              <a:rPr lang="en-US" altLang="zh-TW" dirty="0" err="1" smtClean="0"/>
              <a:t>Repersontation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/>
              <a:t>狀態轉換（</a:t>
            </a:r>
            <a:r>
              <a:rPr lang="en-US" altLang="zh-TW" dirty="0"/>
              <a:t>State Transfer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只要一個</a:t>
            </a:r>
            <a:r>
              <a:rPr lang="en-US" altLang="zh-TW" dirty="0" err="1"/>
              <a:t>WebAPI</a:t>
            </a:r>
            <a:r>
              <a:rPr lang="zh-TW" altLang="en-US" dirty="0"/>
              <a:t>的設計符合</a:t>
            </a:r>
            <a:r>
              <a:rPr lang="zh-TW" altLang="en-US" dirty="0" smtClean="0"/>
              <a:t>這些理念</a:t>
            </a:r>
            <a:r>
              <a:rPr lang="zh-TW" altLang="en-US" dirty="0"/>
              <a:t>就稱為是</a:t>
            </a:r>
            <a:r>
              <a:rPr lang="en-US" altLang="zh-TW" dirty="0"/>
              <a:t>RESTful </a:t>
            </a:r>
            <a:r>
              <a:rPr lang="en-US" altLang="zh-TW" dirty="0" err="1"/>
              <a:t>WebAPI</a:t>
            </a:r>
            <a:r>
              <a:rPr lang="en-US" altLang="zh-TW" dirty="0"/>
              <a:t> </a:t>
            </a:r>
            <a:endParaRPr lang="zh-TW" altLang="en-US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777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	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flask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建立一個網路服務</a:t>
            </a:r>
            <a:endParaRPr lang="en-US" altLang="zh-TW" dirty="0" smtClean="0"/>
          </a:p>
          <a:p>
            <a:r>
              <a:rPr lang="zh-TW" altLang="en-US" dirty="0" smtClean="0"/>
              <a:t>在伺服器上放置一個資料庫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Stock1101.csv</a:t>
            </a:r>
          </a:p>
          <a:p>
            <a:r>
              <a:rPr lang="zh-TW" altLang="en-US" dirty="0" smtClean="0"/>
              <a:t>定義一個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讓使用者取得某一年份的資料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使用者想取得民國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年的資料，傳入參數為</a:t>
            </a:r>
            <a:r>
              <a:rPr lang="en-US" altLang="zh-TW" dirty="0" smtClean="0"/>
              <a:t>year=100</a:t>
            </a:r>
          </a:p>
          <a:p>
            <a:pPr lvl="2"/>
            <a:r>
              <a:rPr lang="en-US" altLang="zh-TW" dirty="0"/>
              <a:t>r</a:t>
            </a:r>
            <a:r>
              <a:rPr lang="en-US" altLang="zh-TW" dirty="0" smtClean="0"/>
              <a:t>equest(‘</a:t>
            </a:r>
            <a:r>
              <a:rPr lang="en-US" altLang="zh-TW" dirty="0" err="1" smtClean="0"/>
              <a:t>ngrok</a:t>
            </a:r>
            <a:r>
              <a:rPr lang="zh-TW" altLang="en-US" dirty="0" smtClean="0"/>
              <a:t>產生的網址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的網址</a:t>
            </a:r>
            <a:r>
              <a:rPr lang="en-US" altLang="zh-TW" dirty="0" smtClean="0"/>
              <a:t>?year=100’)</a:t>
            </a:r>
          </a:p>
          <a:p>
            <a:pPr lvl="1"/>
            <a:r>
              <a:rPr lang="zh-TW" altLang="en-US" dirty="0" smtClean="0"/>
              <a:t>回傳給使用者資料時使用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在資料內的欄位名稱即為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格式裡物件的</a:t>
            </a:r>
            <a:r>
              <a:rPr lang="en-US" altLang="zh-TW" dirty="0" smtClean="0"/>
              <a:t>key</a:t>
            </a:r>
          </a:p>
          <a:p>
            <a:pPr lvl="2"/>
            <a:r>
              <a:rPr lang="zh-TW" altLang="en-US" dirty="0"/>
              <a:t>資料的</a:t>
            </a:r>
            <a:r>
              <a:rPr lang="zh-TW" altLang="en-US" dirty="0" smtClean="0"/>
              <a:t>值為</a:t>
            </a:r>
            <a:r>
              <a:rPr lang="en-US" altLang="zh-TW" dirty="0" err="1"/>
              <a:t>json</a:t>
            </a:r>
            <a:r>
              <a:rPr lang="zh-TW" altLang="en-US" dirty="0" smtClean="0"/>
              <a:t>格式裡物件的</a:t>
            </a:r>
            <a:r>
              <a:rPr lang="en-US" altLang="zh-TW" dirty="0" smtClean="0"/>
              <a:t>value</a:t>
            </a:r>
          </a:p>
          <a:p>
            <a:pPr lvl="2"/>
            <a:r>
              <a:rPr lang="zh-TW" altLang="en-US" dirty="0" smtClean="0"/>
              <a:t>回傳範例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{‘</a:t>
            </a:r>
            <a:r>
              <a:rPr lang="zh-TW" altLang="en-US" dirty="0"/>
              <a:t>成交股</a:t>
            </a:r>
            <a:r>
              <a:rPr lang="zh-TW" altLang="en-US" dirty="0" smtClean="0"/>
              <a:t>數</a:t>
            </a:r>
            <a:r>
              <a:rPr lang="en-US" altLang="zh-TW" dirty="0" smtClean="0"/>
              <a:t>’: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‘4,585,345,607’, ‘</a:t>
            </a:r>
            <a:r>
              <a:rPr lang="zh-TW" altLang="en-US" dirty="0"/>
              <a:t>成交</a:t>
            </a:r>
            <a:r>
              <a:rPr lang="zh-TW" altLang="en-US" dirty="0" smtClean="0"/>
              <a:t>金額</a:t>
            </a:r>
            <a:r>
              <a:rPr lang="en-US" altLang="zh-TW" dirty="0"/>
              <a:t>’: ‘</a:t>
            </a:r>
            <a:r>
              <a:rPr lang="en-US" altLang="zh-TW" dirty="0" smtClean="0"/>
              <a:t>170,209,855,530’,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zh-TW" altLang="en-US" dirty="0"/>
              <a:t>成交筆</a:t>
            </a:r>
            <a:r>
              <a:rPr lang="zh-TW" altLang="en-US" dirty="0" smtClean="0"/>
              <a:t>數</a:t>
            </a:r>
            <a:r>
              <a:rPr lang="en-US" altLang="zh-TW" dirty="0" smtClean="0"/>
              <a:t>’: ‘1,342,223’, ‘</a:t>
            </a:r>
            <a:r>
              <a:rPr lang="zh-TW" altLang="en-US" dirty="0"/>
              <a:t>最</a:t>
            </a:r>
            <a:r>
              <a:rPr lang="zh-TW" altLang="en-US" dirty="0" smtClean="0"/>
              <a:t>高價</a:t>
            </a:r>
            <a:r>
              <a:rPr lang="en-US" altLang="zh-TW" dirty="0" smtClean="0"/>
              <a:t>’: ‘49.45’,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zh-TW" altLang="en-US" dirty="0" smtClean="0"/>
              <a:t>最高價日期</a:t>
            </a:r>
            <a:r>
              <a:rPr lang="en-US" altLang="zh-TW" dirty="0" smtClean="0"/>
              <a:t>’:</a:t>
            </a:r>
            <a:r>
              <a:rPr lang="zh-TW" altLang="en-US" dirty="0" smtClean="0"/>
              <a:t> </a:t>
            </a:r>
            <a:r>
              <a:rPr lang="en-US" altLang="zh-TW" dirty="0" smtClean="0"/>
              <a:t>‘</a:t>
            </a:r>
            <a:r>
              <a:rPr lang="en-US" altLang="zh-TW" dirty="0"/>
              <a:t>7</a:t>
            </a:r>
            <a:r>
              <a:rPr lang="zh-TW" altLang="en-US" dirty="0"/>
              <a:t>月</a:t>
            </a:r>
            <a:r>
              <a:rPr lang="en-US" altLang="zh-TW" dirty="0"/>
              <a:t>22</a:t>
            </a:r>
            <a:r>
              <a:rPr lang="zh-TW" altLang="en-US" dirty="0" smtClean="0"/>
              <a:t>日</a:t>
            </a:r>
            <a:r>
              <a:rPr lang="en-US" altLang="zh-TW" dirty="0" smtClean="0"/>
              <a:t>’, ‘</a:t>
            </a:r>
            <a:r>
              <a:rPr lang="zh-TW" altLang="en-US" dirty="0" smtClean="0"/>
              <a:t>最低價</a:t>
            </a:r>
            <a:r>
              <a:rPr lang="en-US" altLang="zh-TW" dirty="0" smtClean="0"/>
              <a:t>’: ‘29’, ‘</a:t>
            </a:r>
            <a:r>
              <a:rPr lang="zh-TW" altLang="en-US" dirty="0" smtClean="0"/>
              <a:t>最低價日期</a:t>
            </a:r>
            <a:r>
              <a:rPr lang="en-US" altLang="zh-TW" dirty="0" smtClean="0"/>
              <a:t>’: ‘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26</a:t>
            </a:r>
            <a:r>
              <a:rPr lang="zh-TW" altLang="en-US" dirty="0" smtClean="0"/>
              <a:t>日</a:t>
            </a:r>
            <a:r>
              <a:rPr lang="en-US" altLang="zh-TW" dirty="0" smtClean="0"/>
              <a:t>’, ‘</a:t>
            </a:r>
            <a:r>
              <a:rPr lang="zh-TW" altLang="en-US" dirty="0"/>
              <a:t>收盤平均</a:t>
            </a:r>
            <a:r>
              <a:rPr lang="zh-TW" altLang="en-US" dirty="0" smtClean="0"/>
              <a:t>價</a:t>
            </a:r>
            <a:r>
              <a:rPr lang="en-US" altLang="zh-TW" dirty="0" smtClean="0"/>
              <a:t>’: ‘36.8’}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/>
              <a:t>WebAPI</a:t>
            </a:r>
            <a:r>
              <a:rPr lang="zh-TW" altLang="en-US" sz="4400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資源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指</a:t>
            </a:r>
            <a:r>
              <a:rPr lang="zh-TW" altLang="en-US" dirty="0"/>
              <a:t>的是網路上的一個實體，或是一個具體的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是一段文字、圖片、歌曲或是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lvl="1"/>
            <a:r>
              <a:rPr lang="zh-TW" altLang="en-US" dirty="0"/>
              <a:t>可以透過統一資源標識</a:t>
            </a:r>
            <a:r>
              <a:rPr lang="zh-TW" altLang="en-US" dirty="0" smtClean="0"/>
              <a:t>符（</a:t>
            </a:r>
            <a:r>
              <a:rPr lang="en-US" altLang="zh-TW" dirty="0"/>
              <a:t>URL</a:t>
            </a:r>
            <a:r>
              <a:rPr lang="zh-TW" altLang="en-US" dirty="0"/>
              <a:t>）指向資源並取得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一種資源對應一個特定的</a:t>
            </a:r>
            <a:r>
              <a:rPr lang="en-US" altLang="zh-TW" dirty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表現</a:t>
            </a:r>
            <a:r>
              <a:rPr lang="zh-TW" altLang="en-US" dirty="0" smtClean="0"/>
              <a:t>層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定義了資源的呈現方式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/>
              <a:t>一段字串可以使用</a:t>
            </a:r>
            <a:r>
              <a:rPr lang="en-US" altLang="zh-TW" dirty="0"/>
              <a:t>txt</a:t>
            </a:r>
            <a:r>
              <a:rPr lang="zh-TW" altLang="en-US" dirty="0"/>
              <a:t>格式</a:t>
            </a:r>
            <a:r>
              <a:rPr lang="zh-TW" altLang="en-US" dirty="0" smtClean="0"/>
              <a:t>表現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頁可以</a:t>
            </a:r>
            <a:r>
              <a:rPr lang="zh-TW" altLang="en-US" dirty="0"/>
              <a:t>使用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格式來呈現，或</a:t>
            </a:r>
            <a:r>
              <a:rPr lang="en-US" altLang="zh-TW" dirty="0" smtClean="0"/>
              <a:t>XML</a:t>
            </a:r>
            <a:r>
              <a:rPr lang="zh-TW" altLang="en-US" dirty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的格式</a:t>
            </a:r>
            <a:endParaRPr lang="en-US" altLang="zh-TW" dirty="0" smtClean="0"/>
          </a:p>
          <a:p>
            <a:r>
              <a:rPr lang="zh-TW" altLang="en-US" dirty="0"/>
              <a:t>狀態</a:t>
            </a:r>
            <a:r>
              <a:rPr lang="zh-TW" altLang="en-US" dirty="0" smtClean="0"/>
              <a:t>轉換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代表</a:t>
            </a:r>
            <a:r>
              <a:rPr lang="zh-TW" altLang="en-US" dirty="0">
                <a:sym typeface="Wingdings" panose="05000000000000000000" pitchFamily="2" charset="2"/>
              </a:rPr>
              <a:t>的是客戶端與伺服器的一個互動</a:t>
            </a:r>
            <a:r>
              <a:rPr lang="zh-TW" altLang="en-US" dirty="0" smtClean="0">
                <a:sym typeface="Wingdings" panose="05000000000000000000" pitchFamily="2" charset="2"/>
              </a:rPr>
              <a:t>中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zh-TW" altLang="en-US" dirty="0" smtClean="0">
                <a:sym typeface="Wingdings" panose="05000000000000000000" pitchFamily="2" charset="2"/>
              </a:rPr>
              <a:t>資料</a:t>
            </a:r>
            <a:r>
              <a:rPr lang="zh-TW" altLang="en-US" dirty="0">
                <a:sym typeface="Wingdings" panose="05000000000000000000" pitchFamily="2" charset="2"/>
              </a:rPr>
              <a:t>與狀態的</a:t>
            </a:r>
            <a:r>
              <a:rPr lang="zh-TW" altLang="en-US" dirty="0" smtClean="0">
                <a:sym typeface="Wingdings" panose="05000000000000000000" pitchFamily="2" charset="2"/>
              </a:rPr>
              <a:t>變化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使用者請求與伺服器回應的狀態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例如伺服器回應的狀態碼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809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 smtClean="0"/>
              <a:t>WebAPI</a:t>
            </a:r>
            <a:r>
              <a:rPr lang="zh-TW" altLang="en-US" sz="4400" dirty="0" smtClean="0"/>
              <a:t> 總結要點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zh-TW" altLang="en-US" dirty="0"/>
              <a:t>網路服務提供使用者發出以</a:t>
            </a:r>
            <a:r>
              <a:rPr lang="en-US" altLang="zh-TW" dirty="0"/>
              <a:t>URL</a:t>
            </a:r>
            <a:r>
              <a:rPr lang="zh-TW" altLang="en-US" dirty="0"/>
              <a:t>存取和操作網路資源的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lvl="1"/>
            <a:r>
              <a:rPr lang="zh-TW" altLang="en-US" dirty="0"/>
              <a:t>資源是由</a:t>
            </a:r>
            <a:r>
              <a:rPr lang="en-US" altLang="zh-TW" dirty="0"/>
              <a:t>URL</a:t>
            </a:r>
            <a:r>
              <a:rPr lang="zh-TW" altLang="en-US" dirty="0"/>
              <a:t>來進行</a:t>
            </a:r>
            <a:r>
              <a:rPr lang="zh-TW" altLang="en-US" dirty="0" smtClean="0"/>
              <a:t>指定</a:t>
            </a:r>
            <a:endParaRPr lang="en-US" altLang="zh-TW" dirty="0" smtClean="0"/>
          </a:p>
          <a:p>
            <a:pPr lvl="1"/>
            <a:r>
              <a:rPr lang="zh-TW" altLang="en-US" dirty="0"/>
              <a:t>資源的</a:t>
            </a:r>
            <a:r>
              <a:rPr lang="zh-TW" altLang="en-US" dirty="0" smtClean="0"/>
              <a:t>操作可包括</a:t>
            </a:r>
            <a:r>
              <a:rPr lang="zh-TW" altLang="en-US" dirty="0"/>
              <a:t>：取得、建立、修改以及</a:t>
            </a:r>
            <a:r>
              <a:rPr lang="zh-TW" altLang="en-US" dirty="0" smtClean="0"/>
              <a:t>刪除，對應到</a:t>
            </a:r>
            <a:r>
              <a:rPr lang="en-US" altLang="zh-TW" dirty="0" smtClean="0"/>
              <a:t>HTTP </a:t>
            </a:r>
            <a:r>
              <a:rPr lang="en-US" altLang="zh-TW" dirty="0"/>
              <a:t>Request Method</a:t>
            </a:r>
            <a:r>
              <a:rPr lang="zh-TW" altLang="en-US" dirty="0"/>
              <a:t>中的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與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等方法</a:t>
            </a:r>
            <a:endParaRPr lang="en-US" altLang="zh-TW" dirty="0" smtClean="0"/>
          </a:p>
          <a:p>
            <a:r>
              <a:rPr lang="zh-TW" altLang="en-US" dirty="0" smtClean="0"/>
              <a:t>通過定義好的表現</a:t>
            </a:r>
            <a:r>
              <a:rPr lang="zh-TW" altLang="en-US" dirty="0"/>
              <a:t>形式來操作資源，取決於不同的讀取者</a:t>
            </a:r>
            <a:endParaRPr lang="en-US" altLang="zh-TW" dirty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無狀態的方式回應使用者的請求，無狀態是指伺服器獨立於所有之前的請求，完成每個用戶端請求的通訊方法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69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 smtClean="0"/>
              <a:t>WebAPI</a:t>
            </a:r>
            <a:r>
              <a:rPr lang="zh-TW" altLang="en-US" sz="4400" dirty="0" smtClean="0"/>
              <a:t>實例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台灣期貨交易所</a:t>
            </a:r>
            <a:r>
              <a:rPr lang="en-US" altLang="zh-TW" dirty="0"/>
              <a:t>API </a:t>
            </a:r>
            <a:endParaRPr lang="en-US" altLang="zh-TW" dirty="0" smtClean="0"/>
          </a:p>
          <a:p>
            <a:r>
              <a:rPr lang="zh-TW" altLang="en-US" dirty="0"/>
              <a:t>台灣</a:t>
            </a:r>
            <a:r>
              <a:rPr lang="zh-TW" altLang="en-US" dirty="0" smtClean="0"/>
              <a:t>證券交易所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台灣氣象</a:t>
            </a:r>
            <a:r>
              <a:rPr lang="zh-TW" altLang="en-US" dirty="0"/>
              <a:t>資料開放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08" y="3283099"/>
            <a:ext cx="5897561" cy="33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自己建立一個</a:t>
            </a:r>
            <a:r>
              <a:rPr lang="en-US" altLang="zh-TW" sz="4400" dirty="0" smtClean="0"/>
              <a:t>RESTful</a:t>
            </a:r>
            <a:r>
              <a:rPr lang="zh-TW" altLang="en-US" sz="4400" dirty="0" smtClean="0"/>
              <a:t>架構的</a:t>
            </a:r>
            <a:r>
              <a:rPr lang="en-US" altLang="zh-TW" sz="4400" dirty="0" smtClean="0"/>
              <a:t> </a:t>
            </a:r>
            <a:r>
              <a:rPr lang="en-US" altLang="zh-TW" sz="4400" dirty="0" err="1"/>
              <a:t>WebAPI</a:t>
            </a:r>
            <a:r>
              <a:rPr lang="en-US" altLang="zh-TW" sz="4400" dirty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架設伺服器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Flask </a:t>
            </a:r>
            <a:r>
              <a:rPr lang="zh-TW" altLang="en-US" sz="2800" dirty="0"/>
              <a:t>函式庫 </a:t>
            </a:r>
            <a:r>
              <a:rPr lang="en-US" altLang="zh-TW" sz="2800" dirty="0"/>
              <a:t>( </a:t>
            </a:r>
            <a:r>
              <a:rPr lang="zh-TW" altLang="en-US" sz="2800" dirty="0"/>
              <a:t>模組 </a:t>
            </a:r>
            <a:r>
              <a:rPr lang="en-US" altLang="zh-TW" sz="2800" dirty="0"/>
              <a:t>) </a:t>
            </a:r>
            <a:r>
              <a:rPr lang="zh-TW" altLang="en-US" sz="2800" dirty="0"/>
              <a:t>是一個輕量級的 </a:t>
            </a:r>
            <a:r>
              <a:rPr lang="en-US" altLang="zh-TW" sz="2800" dirty="0"/>
              <a:t>Web </a:t>
            </a:r>
            <a:r>
              <a:rPr lang="zh-TW" altLang="en-US" sz="2800" dirty="0"/>
              <a:t>應用</a:t>
            </a:r>
            <a:r>
              <a:rPr lang="zh-TW" altLang="en-US" sz="2800" dirty="0" smtClean="0"/>
              <a:t>框架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提供</a:t>
            </a:r>
            <a:r>
              <a:rPr lang="zh-TW" altLang="en-US" sz="2800" dirty="0"/>
              <a:t>了包括路由 </a:t>
            </a:r>
            <a:r>
              <a:rPr lang="en-US" altLang="zh-TW" sz="2800" dirty="0"/>
              <a:t>( Routes )</a:t>
            </a:r>
            <a:r>
              <a:rPr lang="zh-TW" altLang="en-US" sz="2800" dirty="0"/>
              <a:t>、樣板 </a:t>
            </a:r>
            <a:r>
              <a:rPr lang="en-US" altLang="zh-TW" sz="2800" dirty="0"/>
              <a:t>( templates ) </a:t>
            </a:r>
            <a:r>
              <a:rPr lang="zh-TW" altLang="en-US" sz="2800" dirty="0"/>
              <a:t>和權限 </a:t>
            </a:r>
            <a:r>
              <a:rPr lang="en-US" altLang="zh-TW" sz="2800" dirty="0"/>
              <a:t>( authorization) </a:t>
            </a:r>
            <a:r>
              <a:rPr lang="zh-TW" altLang="en-US" sz="2800" dirty="0"/>
              <a:t>等</a:t>
            </a:r>
            <a:r>
              <a:rPr lang="zh-TW" altLang="en-US" sz="2800" dirty="0" smtClean="0"/>
              <a:t>功能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可以提供架設</a:t>
            </a:r>
            <a:r>
              <a:rPr lang="zh-TW" altLang="en-US" sz="2800" dirty="0"/>
              <a:t>網站或建構網路</a:t>
            </a:r>
            <a:r>
              <a:rPr lang="zh-TW" altLang="en-US" sz="2800" dirty="0" smtClean="0"/>
              <a:t>服務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用本機當作伺服器</a:t>
            </a:r>
            <a:endParaRPr lang="en-US" altLang="zh-TW" sz="2800" dirty="0" smtClean="0"/>
          </a:p>
          <a:p>
            <a:r>
              <a:rPr lang="zh-TW" altLang="en-US" sz="3200" dirty="0" smtClean="0"/>
              <a:t>載入模組</a:t>
            </a:r>
            <a:endParaRPr lang="en-US" altLang="zh-TW" sz="3200" dirty="0" smtClean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smtClean="0"/>
              <a:t>Flask</a:t>
            </a:r>
          </a:p>
          <a:p>
            <a:pPr lvl="1"/>
            <a:r>
              <a:rPr lang="en-US" altLang="zh-TW" dirty="0"/>
              <a:t>from flask import Flask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678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Flask</a:t>
            </a:r>
            <a:r>
              <a:rPr lang="zh-TW" altLang="en-US" sz="4400" dirty="0" smtClean="0"/>
              <a:t>建立一個</a:t>
            </a:r>
            <a:r>
              <a:rPr lang="zh-TW" altLang="en-US" sz="4400" dirty="0"/>
              <a:t>網頁服務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Flask 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/>
              <a:t>app </a:t>
            </a:r>
            <a:r>
              <a:rPr lang="en-US" altLang="zh-TW" dirty="0" smtClean="0"/>
              <a:t>= Flask( __</a:t>
            </a:r>
            <a:r>
              <a:rPr lang="en-US" altLang="zh-TW" dirty="0"/>
              <a:t>name</a:t>
            </a:r>
            <a:r>
              <a:rPr lang="en-US" altLang="zh-TW" dirty="0" smtClean="0"/>
              <a:t>__ )</a:t>
            </a:r>
          </a:p>
          <a:p>
            <a:pPr lvl="1"/>
            <a:r>
              <a:rPr lang="en-US" altLang="zh-TW" dirty="0"/>
              <a:t>__name__</a:t>
            </a:r>
            <a:r>
              <a:rPr lang="zh-TW" altLang="en-US" dirty="0" smtClean="0"/>
              <a:t>表示</a:t>
            </a:r>
            <a:r>
              <a:rPr lang="zh-TW" altLang="en-US" dirty="0"/>
              <a:t>目前執行的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zh-TW" altLang="en-US" dirty="0"/>
              <a:t>一個路由 </a:t>
            </a:r>
            <a:r>
              <a:rPr lang="en-US" altLang="zh-TW" dirty="0"/>
              <a:t>( Routes )</a:t>
            </a:r>
            <a:r>
              <a:rPr lang="zh-TW" altLang="en-US" dirty="0" smtClean="0"/>
              <a:t>，定義主</a:t>
            </a:r>
            <a:r>
              <a:rPr lang="zh-TW" altLang="en-US" dirty="0"/>
              <a:t>網域 </a:t>
            </a:r>
            <a:r>
              <a:rPr lang="en-US" altLang="zh-TW" dirty="0"/>
              <a:t>/ </a:t>
            </a:r>
            <a:r>
              <a:rPr lang="zh-TW" altLang="en-US" dirty="0" smtClean="0"/>
              <a:t>請求資源的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pPr lvl="1"/>
            <a:r>
              <a:rPr lang="en-US" altLang="zh-TW" dirty="0"/>
              <a:t>@</a:t>
            </a:r>
            <a:r>
              <a:rPr lang="en-US" altLang="zh-TW" dirty="0" err="1" smtClean="0"/>
              <a:t>app.route</a:t>
            </a:r>
            <a:r>
              <a:rPr lang="en-US" altLang="zh-TW" dirty="0"/>
              <a:t>(“/”, </a:t>
            </a:r>
            <a:r>
              <a:rPr lang="en-US" altLang="zh-TW" dirty="0" smtClean="0"/>
              <a:t>methods)</a:t>
            </a:r>
          </a:p>
          <a:p>
            <a:pPr lvl="1"/>
            <a:r>
              <a:rPr lang="en-US" altLang="zh-TW" dirty="0" smtClean="0"/>
              <a:t>“/”</a:t>
            </a:r>
            <a:r>
              <a:rPr lang="zh-TW" altLang="en-US" dirty="0" smtClean="0"/>
              <a:t> 代表請求資源的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>，</a:t>
            </a:r>
            <a:r>
              <a:rPr lang="zh-TW" altLang="en-US" dirty="0" smtClean="0"/>
              <a:t>沒有指定代表主網域的路徑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methods</a:t>
            </a:r>
            <a:r>
              <a:rPr lang="zh-TW" altLang="en-US" dirty="0" smtClean="0"/>
              <a:t>為指定請求操作資源的方式</a:t>
            </a:r>
            <a:r>
              <a:rPr lang="en-US" altLang="zh-TW" dirty="0" smtClean="0"/>
              <a:t>(get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3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Flask</a:t>
            </a:r>
            <a:r>
              <a:rPr lang="zh-TW" altLang="en-US" sz="4400" dirty="0"/>
              <a:t>建立一個網頁服務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定義發出請求</a:t>
            </a:r>
            <a:r>
              <a:rPr lang="zh-TW" altLang="en-US" dirty="0" smtClean="0"/>
              <a:t>後執行的</a:t>
            </a:r>
            <a:r>
              <a:rPr lang="zh-TW" altLang="en-US" dirty="0"/>
              <a:t>函式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def</a:t>
            </a:r>
            <a:r>
              <a:rPr lang="en-US" altLang="zh-TW" dirty="0" smtClean="0"/>
              <a:t> function():</a:t>
            </a:r>
          </a:p>
          <a:p>
            <a:pPr lvl="1"/>
            <a:r>
              <a:rPr lang="zh-TW" altLang="en-US" dirty="0" smtClean="0"/>
              <a:t>在函式需要中指定回傳給使用者的內容</a:t>
            </a:r>
            <a:endParaRPr lang="en-US" altLang="zh-TW" dirty="0" smtClean="0"/>
          </a:p>
          <a:p>
            <a:pPr lvl="2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r>
              <a:rPr lang="zh-TW" altLang="en-US" dirty="0" smtClean="0"/>
              <a:t> 內容</a:t>
            </a:r>
            <a:endParaRPr lang="en-US" altLang="zh-TW" dirty="0" smtClean="0"/>
          </a:p>
          <a:p>
            <a:r>
              <a:rPr lang="zh-TW" altLang="en-US" dirty="0" smtClean="0"/>
              <a:t>執行這個</a:t>
            </a:r>
            <a:r>
              <a:rPr lang="en-US" altLang="zh-TW" dirty="0" smtClean="0"/>
              <a:t>flask</a:t>
            </a:r>
            <a:r>
              <a:rPr lang="zh-TW" altLang="en-US" dirty="0" smtClean="0"/>
              <a:t>物件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啟動網路服務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app.run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pPr lvl="1"/>
            <a:r>
              <a:rPr lang="zh-TW" altLang="en-US" dirty="0"/>
              <a:t>設定連線埠號 </a:t>
            </a:r>
            <a:r>
              <a:rPr lang="en-US" altLang="zh-TW" dirty="0" smtClean="0"/>
              <a:t>port</a:t>
            </a:r>
          </a:p>
          <a:p>
            <a:pPr lvl="2"/>
            <a:r>
              <a:rPr lang="en-US" altLang="zh-TW" dirty="0" err="1"/>
              <a:t>app.run</a:t>
            </a:r>
            <a:r>
              <a:rPr lang="en-US" altLang="zh-TW" dirty="0"/>
              <a:t>(host="0.0.0.0", port=5555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預設是</a:t>
            </a:r>
            <a:r>
              <a:rPr lang="en-US" altLang="zh-TW" dirty="0" smtClean="0"/>
              <a:t>127.0.0.1, port=5000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7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Ngrok</a:t>
            </a:r>
            <a:r>
              <a:rPr lang="zh-TW" altLang="en-US" sz="4400" dirty="0" smtClean="0"/>
              <a:t>服務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在開發網頁</a:t>
            </a:r>
            <a:r>
              <a:rPr lang="zh-TW" altLang="en-US" dirty="0" smtClean="0"/>
              <a:t>應用時</a:t>
            </a:r>
            <a:r>
              <a:rPr lang="zh-TW" altLang="en-US" dirty="0"/>
              <a:t>，通常是使用本機的伺服器，無法真正在外界進行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zh-TW" altLang="en-US" dirty="0"/>
              <a:t>服務，能夠將本機</a:t>
            </a:r>
            <a:r>
              <a:rPr lang="zh-TW" altLang="en-US" dirty="0" smtClean="0"/>
              <a:t>環境對應</a:t>
            </a:r>
            <a:r>
              <a:rPr lang="zh-TW" altLang="en-US" dirty="0"/>
              <a:t>到一個 </a:t>
            </a:r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zh-TW" altLang="en-US" dirty="0" smtClean="0"/>
              <a:t>網址</a:t>
            </a:r>
            <a:endParaRPr lang="en-US" altLang="zh-TW" dirty="0" smtClean="0"/>
          </a:p>
          <a:p>
            <a:r>
              <a:rPr lang="zh-TW" altLang="en-US" dirty="0" smtClean="0"/>
              <a:t>這個網址能夠在整個</a:t>
            </a:r>
            <a:r>
              <a:rPr lang="zh-TW" altLang="en-US" dirty="0"/>
              <a:t>網際網路</a:t>
            </a:r>
            <a:r>
              <a:rPr lang="zh-TW" altLang="en-US" dirty="0" smtClean="0"/>
              <a:t>中提供服務，就</a:t>
            </a:r>
            <a:r>
              <a:rPr lang="zh-TW" altLang="en-US" dirty="0"/>
              <a:t>能</a:t>
            </a:r>
            <a:r>
              <a:rPr lang="zh-TW" altLang="en-US" dirty="0" smtClean="0"/>
              <a:t>真正從外部連結進行</a:t>
            </a:r>
            <a:r>
              <a:rPr lang="zh-TW" altLang="en-US" dirty="0"/>
              <a:t>測試</a:t>
            </a:r>
          </a:p>
        </p:txBody>
      </p:sp>
    </p:spTree>
    <p:extLst>
      <p:ext uri="{BB962C8B-B14F-4D97-AF65-F5344CB8AC3E}">
        <p14:creationId xmlns:p14="http://schemas.microsoft.com/office/powerpoint/2010/main" val="32426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323</TotalTime>
  <Words>1304</Words>
  <Application>Microsoft Office PowerPoint</Application>
  <PresentationFormat>寬螢幕</PresentationFormat>
  <Paragraphs>160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Euphemia</vt:lpstr>
      <vt:lpstr>Microsoft JhengHei UI</vt:lpstr>
      <vt:lpstr>Arial</vt:lpstr>
      <vt:lpstr>Wingdings</vt:lpstr>
      <vt:lpstr>數學 16x9</vt:lpstr>
      <vt:lpstr>網路程式設計 Web API</vt:lpstr>
      <vt:lpstr>RESTful WebAPI </vt:lpstr>
      <vt:lpstr>RESTful WebAPI </vt:lpstr>
      <vt:lpstr>RESTful WebAPI 總結要點</vt:lpstr>
      <vt:lpstr>RESTful WebAPI實例</vt:lpstr>
      <vt:lpstr>自己建立一個RESTful架構的 WebAPI </vt:lpstr>
      <vt:lpstr>Flask建立一個網頁服務</vt:lpstr>
      <vt:lpstr>Flask建立一個網頁服務</vt:lpstr>
      <vt:lpstr>Ngrok服務</vt:lpstr>
      <vt:lpstr>Ngrok服務</vt:lpstr>
      <vt:lpstr>Ngrok服務</vt:lpstr>
      <vt:lpstr>在colab上使用ngrok</vt:lpstr>
      <vt:lpstr>在colab上安裝ngrok</vt:lpstr>
      <vt:lpstr>在colab上安裝ngrok</vt:lpstr>
      <vt:lpstr>在colab上使用ngrok</vt:lpstr>
      <vt:lpstr>Ngrok注意事項</vt:lpstr>
      <vt:lpstr>Flask 路由設定</vt:lpstr>
      <vt:lpstr>Flask 路由設定</vt:lpstr>
      <vt:lpstr>定義回傳資料格式</vt:lpstr>
      <vt:lpstr>練習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Web API</dc:title>
  <dc:creator>Windows 使用者</dc:creator>
  <cp:lastModifiedBy>Windows 使用者</cp:lastModifiedBy>
  <cp:revision>79</cp:revision>
  <dcterms:created xsi:type="dcterms:W3CDTF">2023-05-27T08:32:52Z</dcterms:created>
  <dcterms:modified xsi:type="dcterms:W3CDTF">2023-05-29T14:53:02Z</dcterms:modified>
</cp:coreProperties>
</file>