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3" r:id="rId9"/>
    <p:sldId id="272" r:id="rId10"/>
    <p:sldId id="273" r:id="rId11"/>
    <p:sldId id="274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5" r:id="rId21"/>
    <p:sldId id="266" r:id="rId22"/>
    <p:sldId id="258" r:id="rId23"/>
    <p:sldId id="264" r:id="rId24"/>
    <p:sldId id="267" r:id="rId25"/>
    <p:sldId id="268" r:id="rId26"/>
    <p:sldId id="269" r:id="rId27"/>
    <p:sldId id="270" r:id="rId28"/>
    <p:sldId id="271" r:id="rId29"/>
    <p:sldId id="284" r:id="rId30"/>
    <p:sldId id="276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C18CA9B-DC5F-40AF-B4A1-16CBD77BE8AE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2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18CA9B-DC5F-40AF-B4A1-16CBD77BE8AE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2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C18CA9B-DC5F-40AF-B4A1-16CBD77BE8AE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76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18CA9B-DC5F-40AF-B4A1-16CBD77BE8AE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3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C18CA9B-DC5F-40AF-B4A1-16CBD77BE8AE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1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18CA9B-DC5F-40AF-B4A1-16CBD77BE8AE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8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18CA9B-DC5F-40AF-B4A1-16CBD77BE8AE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48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18CA9B-DC5F-40AF-B4A1-16CBD77BE8AE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22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C18CA9B-DC5F-40AF-B4A1-16CBD77BE8AE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44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C18CA9B-DC5F-40AF-B4A1-16CBD77BE8AE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27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C18CA9B-DC5F-40AF-B4A1-16CBD77BE8AE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14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C18CA9B-DC5F-40AF-B4A1-16CBD77BE8AE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46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網路程式設計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4400" dirty="0"/>
              <a:t>Python</a:t>
            </a:r>
            <a:r>
              <a:rPr lang="zh-TW" altLang="en-US" sz="4400" dirty="0"/>
              <a:t>資料程式設計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905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排序字典</a:t>
            </a:r>
            <a:r>
              <a:rPr lang="en-US" altLang="zh-TW" sz="4400" dirty="0" err="1"/>
              <a:t>OrderedDict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import </a:t>
            </a:r>
            <a:r>
              <a:rPr lang="en-US" altLang="zh-TW" dirty="0" err="1" smtClean="0"/>
              <a:t>OrderedDict</a:t>
            </a:r>
            <a:endParaRPr lang="en-US" altLang="zh-TW" dirty="0" smtClean="0"/>
          </a:p>
          <a:p>
            <a:r>
              <a:rPr lang="en-US" altLang="zh-TW" dirty="0"/>
              <a:t>d = </a:t>
            </a:r>
            <a:r>
              <a:rPr lang="en-US" altLang="zh-TW" dirty="0" err="1"/>
              <a:t>OrderedDict</a:t>
            </a:r>
            <a:r>
              <a:rPr lang="en-US" altLang="zh-TW" dirty="0"/>
              <a:t>() </a:t>
            </a:r>
            <a:endParaRPr lang="en-US" altLang="zh-TW" dirty="0" smtClean="0"/>
          </a:p>
          <a:p>
            <a:r>
              <a:rPr lang="en-US" altLang="zh-TW" dirty="0" smtClean="0"/>
              <a:t>d</a:t>
            </a:r>
            <a:r>
              <a:rPr lang="en-US" altLang="zh-TW" dirty="0"/>
              <a:t>['first']=5 </a:t>
            </a:r>
            <a:endParaRPr lang="en-US" altLang="zh-TW" dirty="0" smtClean="0"/>
          </a:p>
          <a:p>
            <a:r>
              <a:rPr lang="en-US" altLang="zh-TW" dirty="0" smtClean="0"/>
              <a:t>d</a:t>
            </a:r>
            <a:r>
              <a:rPr lang="en-US" altLang="zh-TW" dirty="0"/>
              <a:t>['second']=4 </a:t>
            </a:r>
            <a:endParaRPr lang="en-US" altLang="zh-TW" dirty="0" smtClean="0"/>
          </a:p>
          <a:p>
            <a:r>
              <a:rPr lang="en-US" altLang="zh-TW" dirty="0" smtClean="0"/>
              <a:t>d</a:t>
            </a:r>
            <a:r>
              <a:rPr lang="en-US" altLang="zh-TW" dirty="0"/>
              <a:t>['third']=8 </a:t>
            </a:r>
            <a:endParaRPr lang="en-US" altLang="zh-TW" dirty="0" smtClean="0"/>
          </a:p>
          <a:p>
            <a:r>
              <a:rPr lang="en-US" altLang="zh-TW" dirty="0" smtClean="0"/>
              <a:t>d</a:t>
            </a:r>
            <a:r>
              <a:rPr lang="en-US" altLang="zh-TW" dirty="0"/>
              <a:t>['fourth']=7 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18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Python Sorted</a:t>
            </a:r>
            <a:r>
              <a:rPr lang="zh-TW" altLang="en-US" sz="4400" dirty="0" smtClean="0"/>
              <a:t>函數 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可對串列進行基本的排序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依照數字大小或依照英文字母順序</a:t>
            </a:r>
            <a:r>
              <a:rPr lang="en-US" altLang="zh-TW" sz="3200" dirty="0" smtClean="0"/>
              <a:t>)</a:t>
            </a:r>
          </a:p>
          <a:p>
            <a:pPr lvl="1"/>
            <a:r>
              <a:rPr lang="en-US" altLang="zh-TW" sz="2800" dirty="0" smtClean="0"/>
              <a:t>sorted(list</a:t>
            </a:r>
            <a:r>
              <a:rPr lang="en-US" altLang="zh-TW" sz="2800" dirty="0"/>
              <a:t>, reverse=False)</a:t>
            </a:r>
            <a:endParaRPr lang="en-US" altLang="zh-TW" sz="2800" dirty="0" smtClean="0"/>
          </a:p>
          <a:p>
            <a:r>
              <a:rPr lang="zh-TW" altLang="en-US" sz="3200" dirty="0" smtClean="0"/>
              <a:t>可依照</a:t>
            </a:r>
            <a:r>
              <a:rPr lang="en-US" altLang="zh-TW" sz="3200" dirty="0" smtClean="0"/>
              <a:t>tuple</a:t>
            </a:r>
            <a:r>
              <a:rPr lang="zh-TW" altLang="en-US" sz="3200" dirty="0" smtClean="0"/>
              <a:t>中指定欄位來做排序</a:t>
            </a:r>
            <a:endParaRPr lang="en-US" altLang="zh-TW" sz="3200" dirty="0" smtClean="0"/>
          </a:p>
          <a:p>
            <a:pPr lvl="1"/>
            <a:r>
              <a:rPr lang="en-US" altLang="zh-TW" sz="2800" dirty="0"/>
              <a:t>s</a:t>
            </a:r>
            <a:r>
              <a:rPr lang="en-US" altLang="zh-TW" sz="2800" dirty="0" smtClean="0"/>
              <a:t>orted(tuple, key=lambda x:x[0])</a:t>
            </a:r>
          </a:p>
          <a:p>
            <a:pPr lvl="2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922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 smtClean="0"/>
              <a:t>OrderedDict</a:t>
            </a:r>
            <a:r>
              <a:rPr lang="zh-TW" altLang="en-US" sz="4000" dirty="0" smtClean="0"/>
              <a:t>結合</a:t>
            </a:r>
            <a:r>
              <a:rPr lang="en-US" altLang="zh-TW" sz="4000" dirty="0" smtClean="0"/>
              <a:t>sorted</a:t>
            </a:r>
            <a:r>
              <a:rPr lang="zh-TW" altLang="en-US" sz="4000" dirty="0" smtClean="0"/>
              <a:t>函數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d={'first</a:t>
            </a:r>
            <a:r>
              <a:rPr lang="en-US" altLang="zh-TW" dirty="0" smtClean="0"/>
              <a:t>'=5</a:t>
            </a:r>
            <a:r>
              <a:rPr lang="en-US" altLang="zh-TW" dirty="0"/>
              <a:t>, 'second</a:t>
            </a:r>
            <a:r>
              <a:rPr lang="en-US" altLang="zh-TW" dirty="0" smtClean="0"/>
              <a:t>'=4, </a:t>
            </a:r>
            <a:r>
              <a:rPr lang="en-US" altLang="zh-TW" dirty="0"/>
              <a:t>'third</a:t>
            </a:r>
            <a:r>
              <a:rPr lang="en-US" altLang="zh-TW" dirty="0" smtClean="0"/>
              <a:t>'=8</a:t>
            </a:r>
            <a:r>
              <a:rPr lang="en-US" altLang="zh-TW" dirty="0"/>
              <a:t>, 'fourth</a:t>
            </a:r>
            <a:r>
              <a:rPr lang="en-US" altLang="zh-TW" dirty="0" smtClean="0"/>
              <a:t>'=</a:t>
            </a:r>
            <a:r>
              <a:rPr lang="en-US" altLang="zh-TW" dirty="0"/>
              <a:t>7 }</a:t>
            </a:r>
            <a:endParaRPr lang="en-US" altLang="zh-TW" dirty="0" smtClean="0"/>
          </a:p>
          <a:p>
            <a:r>
              <a:rPr lang="zh-TW" altLang="en-US" dirty="0" smtClean="0"/>
              <a:t>依照</a:t>
            </a:r>
            <a:r>
              <a:rPr lang="en-US" altLang="zh-TW" dirty="0"/>
              <a:t>key</a:t>
            </a:r>
            <a:r>
              <a:rPr lang="zh-TW" altLang="en-US" dirty="0" smtClean="0"/>
              <a:t>排列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sorted(</a:t>
            </a:r>
            <a:r>
              <a:rPr lang="en-US" altLang="zh-TW" dirty="0" err="1" smtClean="0"/>
              <a:t>d.items</a:t>
            </a:r>
            <a:r>
              <a:rPr lang="en-US" altLang="zh-TW" dirty="0" smtClean="0"/>
              <a:t>(),key=lambda x:x[0])</a:t>
            </a:r>
          </a:p>
          <a:p>
            <a:pPr lvl="1"/>
            <a:r>
              <a:rPr lang="en-US" altLang="zh-TW" dirty="0" err="1" smtClean="0"/>
              <a:t>OrderedDict</a:t>
            </a:r>
            <a:r>
              <a:rPr lang="en-US" altLang="zh-TW" dirty="0" smtClean="0"/>
              <a:t>(sorted(</a:t>
            </a:r>
            <a:r>
              <a:rPr lang="en-US" altLang="zh-TW" dirty="0" err="1" smtClean="0"/>
              <a:t>d.items</a:t>
            </a:r>
            <a:r>
              <a:rPr lang="en-US" altLang="zh-TW" dirty="0"/>
              <a:t>(),key=lambda x:x[0]))</a:t>
            </a:r>
            <a:endParaRPr lang="en-US" altLang="zh-TW" dirty="0" smtClean="0"/>
          </a:p>
          <a:p>
            <a:r>
              <a:rPr lang="zh-TW" altLang="en-US" dirty="0" smtClean="0"/>
              <a:t>依照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排列</a:t>
            </a:r>
            <a:endParaRPr lang="en-US" altLang="zh-TW" dirty="0" smtClean="0"/>
          </a:p>
          <a:p>
            <a:pPr lvl="1"/>
            <a:r>
              <a:rPr lang="en-US" altLang="zh-TW" dirty="0"/>
              <a:t>sorted(</a:t>
            </a:r>
            <a:r>
              <a:rPr lang="en-US" altLang="zh-TW" dirty="0" err="1"/>
              <a:t>d.items</a:t>
            </a:r>
            <a:r>
              <a:rPr lang="en-US" altLang="zh-TW" dirty="0"/>
              <a:t>(),key=lambda x:x[1</a:t>
            </a:r>
            <a:r>
              <a:rPr lang="en-US" altLang="zh-TW" dirty="0" smtClean="0"/>
              <a:t>])</a:t>
            </a:r>
          </a:p>
          <a:p>
            <a:pPr lvl="1"/>
            <a:r>
              <a:rPr lang="en-US" altLang="zh-TW" dirty="0" err="1"/>
              <a:t>OrderedDict</a:t>
            </a:r>
            <a:r>
              <a:rPr lang="en-US" altLang="zh-TW" dirty="0"/>
              <a:t>(sorted(</a:t>
            </a:r>
            <a:r>
              <a:rPr lang="en-US" altLang="zh-TW" dirty="0" err="1"/>
              <a:t>d.items</a:t>
            </a:r>
            <a:r>
              <a:rPr lang="en-US" altLang="zh-TW" dirty="0"/>
              <a:t>(),key=lambda x:x[1]))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124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JSON</a:t>
            </a:r>
            <a:r>
              <a:rPr lang="zh-TW" altLang="en-US" sz="4400" dirty="0" smtClean="0"/>
              <a:t>資料格式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瀏覽器和網站伺服器之間交換資料，資料只能是文字形式，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就是一種文字資料格式，最初是為了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開發的</a:t>
            </a:r>
            <a:endParaRPr lang="en-US" altLang="zh-TW" dirty="0" smtClean="0"/>
          </a:p>
          <a:p>
            <a:r>
              <a:rPr lang="zh-TW" altLang="en-US" dirty="0" smtClean="0"/>
              <a:t>這種資料格式常被應用在</a:t>
            </a:r>
            <a:r>
              <a:rPr lang="en-US" altLang="zh-TW" dirty="0" smtClean="0"/>
              <a:t>Web</a:t>
            </a:r>
            <a:r>
              <a:rPr lang="zh-TW" altLang="en-US" dirty="0" smtClean="0"/>
              <a:t>開發和大數據資料庫</a:t>
            </a:r>
            <a:r>
              <a:rPr lang="en-US" altLang="zh-TW" dirty="0" smtClean="0"/>
              <a:t>(NoSQL)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也有採用與支援這種格式，可以將資料以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的格式做儲存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858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JSON</a:t>
            </a:r>
            <a:r>
              <a:rPr lang="zh-TW" altLang="en-US" sz="4400" dirty="0"/>
              <a:t>資料格式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物件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在</a:t>
            </a:r>
            <a:r>
              <a:rPr lang="en-US" altLang="zh-TW" sz="2800" dirty="0" err="1" smtClean="0"/>
              <a:t>json</a:t>
            </a:r>
            <a:r>
              <a:rPr lang="zh-TW" altLang="en-US" sz="2800" dirty="0" smtClean="0"/>
              <a:t>中的物件採用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value</a:t>
            </a:r>
            <a:r>
              <a:rPr lang="zh-TW" altLang="en-US" sz="2800" dirty="0" smtClean="0"/>
              <a:t>的方式配對儲存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物件內容用</a:t>
            </a:r>
            <a:r>
              <a:rPr lang="zh-TW" altLang="en-US" sz="2800" dirty="0"/>
              <a:t>左右大括弧</a:t>
            </a:r>
            <a:r>
              <a:rPr lang="en-US" altLang="zh-TW" sz="2800" dirty="0" smtClean="0"/>
              <a:t>{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}</a:t>
            </a:r>
            <a:r>
              <a:rPr lang="zh-TW" altLang="en-US" sz="2800" dirty="0" smtClean="0"/>
              <a:t>來包住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key</a:t>
            </a:r>
            <a:r>
              <a:rPr lang="zh-TW" altLang="en-US" sz="2800" dirty="0" smtClean="0"/>
              <a:t>和</a:t>
            </a:r>
            <a:r>
              <a:rPr lang="en-US" altLang="zh-TW" sz="2800" dirty="0" smtClean="0"/>
              <a:t>value</a:t>
            </a:r>
            <a:r>
              <a:rPr lang="zh-TW" altLang="en-US" sz="2800" dirty="0" smtClean="0"/>
              <a:t>中間用冒號 </a:t>
            </a:r>
            <a:r>
              <a:rPr lang="en-US" altLang="zh-TW" sz="2800" dirty="0" smtClean="0"/>
              <a:t>”:”</a:t>
            </a:r>
            <a:r>
              <a:rPr lang="zh-TW" altLang="en-US" sz="2800" dirty="0" smtClean="0"/>
              <a:t> 來區隔</a:t>
            </a:r>
            <a:endParaRPr lang="en-US" altLang="zh-TW" sz="2800" dirty="0" smtClean="0"/>
          </a:p>
          <a:p>
            <a:pPr lvl="1"/>
            <a:r>
              <a:rPr lang="zh-TW" altLang="en-US" sz="2800" dirty="0"/>
              <a:t>每一</a:t>
            </a:r>
            <a:r>
              <a:rPr lang="zh-TW" altLang="en-US" sz="2800" dirty="0" smtClean="0"/>
              <a:t>組</a:t>
            </a:r>
            <a:r>
              <a:rPr lang="en-US" altLang="zh-TW" sz="2800" dirty="0"/>
              <a:t>key</a:t>
            </a:r>
            <a:r>
              <a:rPr lang="zh-TW" altLang="en-US" sz="2800" dirty="0"/>
              <a:t>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value</a:t>
            </a:r>
            <a:r>
              <a:rPr lang="zh-TW" altLang="en-US" sz="2800" dirty="0" smtClean="0"/>
              <a:t>以逗號 </a:t>
            </a:r>
            <a:r>
              <a:rPr lang="en-US" altLang="zh-TW" sz="2800" dirty="0" smtClean="0"/>
              <a:t>”,”</a:t>
            </a:r>
            <a:r>
              <a:rPr lang="zh-TW" altLang="en-US" sz="2800" dirty="0" smtClean="0"/>
              <a:t> 來區隔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key</a:t>
            </a:r>
            <a:r>
              <a:rPr lang="zh-TW" altLang="en-US" sz="2800" dirty="0" smtClean="0"/>
              <a:t>必須是一個文字字串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value</a:t>
            </a:r>
            <a:r>
              <a:rPr lang="zh-TW" altLang="en-US" sz="2800" dirty="0" smtClean="0"/>
              <a:t>可以是數值、字串、布林值、陣列、</a:t>
            </a:r>
            <a:r>
              <a:rPr lang="en-US" altLang="zh-TW" sz="2800" dirty="0" smtClean="0"/>
              <a:t>null</a:t>
            </a:r>
          </a:p>
          <a:p>
            <a:r>
              <a:rPr lang="zh-TW" altLang="en-US" sz="3200" dirty="0"/>
              <a:t>陣列</a:t>
            </a:r>
            <a:endParaRPr lang="en-US" altLang="zh-TW" sz="3200" dirty="0"/>
          </a:p>
          <a:p>
            <a:pPr lvl="1"/>
            <a:r>
              <a:rPr lang="zh-TW" altLang="en-US" sz="2800" dirty="0"/>
              <a:t>陣列的值可以是數值、字串、布林值、陣列、</a:t>
            </a:r>
            <a:r>
              <a:rPr lang="en-US" altLang="zh-TW" sz="2800" dirty="0"/>
              <a:t>null</a:t>
            </a:r>
            <a:endParaRPr lang="zh-TW" altLang="en-US" sz="2800" dirty="0"/>
          </a:p>
          <a:p>
            <a:endParaRPr lang="en-US" altLang="zh-TW" sz="3200" dirty="0" smtClean="0"/>
          </a:p>
          <a:p>
            <a:pPr lvl="1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535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JSON</a:t>
            </a:r>
            <a:r>
              <a:rPr lang="zh-TW" altLang="en-US" sz="4400" dirty="0" smtClean="0"/>
              <a:t>資料樣式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1828800" y="1762541"/>
            <a:ext cx="6096000" cy="46782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 smtClean="0"/>
              <a:t>{</a:t>
            </a:r>
          </a:p>
          <a:p>
            <a:r>
              <a:rPr lang="zh-TW" altLang="en-US" sz="2000" dirty="0" smtClean="0"/>
              <a:t>    </a:t>
            </a:r>
            <a:r>
              <a:rPr lang="en-US" altLang="zh-TW" sz="2000" dirty="0" smtClean="0"/>
              <a:t>"id": 123,</a:t>
            </a:r>
          </a:p>
          <a:p>
            <a:r>
              <a:rPr lang="en-US" altLang="zh-TW" sz="2000" dirty="0" smtClean="0"/>
              <a:t> 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"Name": "</a:t>
            </a:r>
            <a:r>
              <a:rPr lang="en-US" altLang="zh-TW" sz="2000" dirty="0" err="1" smtClean="0"/>
              <a:t>wsrsw</a:t>
            </a:r>
            <a:r>
              <a:rPr lang="en-US" altLang="zh-TW" sz="2000" dirty="0" smtClean="0"/>
              <a:t>",</a:t>
            </a:r>
          </a:p>
          <a:p>
            <a:r>
              <a:rPr lang="en-US" altLang="zh-TW" sz="2000" dirty="0" smtClean="0"/>
              <a:t> 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"Email": "wsrsw@example.com",</a:t>
            </a:r>
          </a:p>
          <a:p>
            <a:r>
              <a:rPr lang="en-US" altLang="zh-TW" sz="2000" dirty="0" smtClean="0"/>
              <a:t> 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"contents": [</a:t>
            </a:r>
          </a:p>
          <a:p>
            <a:r>
              <a:rPr lang="en-US" altLang="zh-TW" sz="2000" dirty="0" smtClean="0"/>
              <a:t>    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{</a:t>
            </a:r>
          </a:p>
          <a:p>
            <a:r>
              <a:rPr lang="en-US" altLang="zh-TW" sz="2000" dirty="0" smtClean="0"/>
              <a:t>      </a:t>
            </a:r>
            <a:r>
              <a:rPr lang="zh-TW" altLang="en-US" sz="2000" dirty="0" smtClean="0"/>
              <a:t>      </a:t>
            </a:r>
            <a:r>
              <a:rPr lang="en-US" altLang="zh-TW" sz="2000" dirty="0" smtClean="0"/>
              <a:t>"</a:t>
            </a:r>
            <a:r>
              <a:rPr lang="en-US" altLang="zh-TW" sz="2000" dirty="0" err="1" smtClean="0"/>
              <a:t>subject":"Math</a:t>
            </a:r>
            <a:r>
              <a:rPr lang="en-US" altLang="zh-TW" sz="2000" dirty="0" smtClean="0"/>
              <a:t>", </a:t>
            </a:r>
          </a:p>
          <a:p>
            <a:r>
              <a:rPr lang="en-US" altLang="zh-TW" sz="2000" dirty="0" smtClean="0"/>
              <a:t>      </a:t>
            </a:r>
            <a:r>
              <a:rPr lang="zh-TW" altLang="en-US" sz="2000" dirty="0" smtClean="0"/>
              <a:t>      </a:t>
            </a:r>
            <a:r>
              <a:rPr lang="en-US" altLang="zh-TW" sz="2000" dirty="0" smtClean="0"/>
              <a:t>"score":80</a:t>
            </a:r>
          </a:p>
          <a:p>
            <a:r>
              <a:rPr lang="en-US" altLang="zh-TW" sz="2000" dirty="0" smtClean="0"/>
              <a:t>    </a:t>
            </a:r>
            <a:r>
              <a:rPr lang="zh-TW" altLang="en-US" sz="2000" dirty="0" smtClean="0"/>
              <a:t>    </a:t>
            </a:r>
            <a:r>
              <a:rPr lang="en-US" altLang="zh-TW" sz="2000" dirty="0" smtClean="0"/>
              <a:t>},</a:t>
            </a:r>
          </a:p>
          <a:p>
            <a:r>
              <a:rPr lang="en-US" altLang="zh-TW" sz="2000" dirty="0" smtClean="0"/>
              <a:t>    </a:t>
            </a:r>
            <a:r>
              <a:rPr lang="zh-TW" altLang="en-US" sz="2000" dirty="0" smtClean="0"/>
              <a:t>    </a:t>
            </a:r>
            <a:r>
              <a:rPr lang="en-US" altLang="zh-TW" sz="2000" dirty="0" smtClean="0"/>
              <a:t>{</a:t>
            </a:r>
          </a:p>
          <a:p>
            <a:r>
              <a:rPr lang="en-US" altLang="zh-TW" sz="2000" dirty="0" smtClean="0"/>
              <a:t>      </a:t>
            </a:r>
            <a:r>
              <a:rPr lang="zh-TW" altLang="en-US" sz="2000" dirty="0" smtClean="0"/>
              <a:t>      </a:t>
            </a:r>
            <a:r>
              <a:rPr lang="en-US" altLang="zh-TW" sz="2000" dirty="0" smtClean="0"/>
              <a:t>"</a:t>
            </a:r>
            <a:r>
              <a:rPr lang="en-US" altLang="zh-TW" sz="2000" dirty="0" err="1" smtClean="0"/>
              <a:t>subject":"English</a:t>
            </a:r>
            <a:r>
              <a:rPr lang="en-US" altLang="zh-TW" sz="2000" dirty="0" smtClean="0"/>
              <a:t>", </a:t>
            </a:r>
          </a:p>
          <a:p>
            <a:r>
              <a:rPr lang="en-US" altLang="zh-TW" sz="2000" dirty="0" smtClean="0"/>
              <a:t>      </a:t>
            </a:r>
            <a:r>
              <a:rPr lang="zh-TW" altLang="en-US" sz="2000" dirty="0" smtClean="0"/>
              <a:t>      </a:t>
            </a:r>
            <a:r>
              <a:rPr lang="en-US" altLang="zh-TW" sz="2000" dirty="0" smtClean="0"/>
              <a:t>"score":90</a:t>
            </a:r>
          </a:p>
          <a:p>
            <a:r>
              <a:rPr lang="en-US" altLang="zh-TW" sz="2000" dirty="0" smtClean="0"/>
              <a:t>    </a:t>
            </a:r>
            <a:r>
              <a:rPr lang="zh-TW" altLang="en-US" sz="2000" dirty="0" smtClean="0"/>
              <a:t>    </a:t>
            </a:r>
            <a:r>
              <a:rPr lang="en-US" altLang="zh-TW" sz="2000" dirty="0" smtClean="0"/>
              <a:t>}</a:t>
            </a:r>
          </a:p>
          <a:p>
            <a:r>
              <a:rPr lang="zh-TW" altLang="en-US" sz="2000" dirty="0" smtClean="0"/>
              <a:t>    </a:t>
            </a:r>
            <a:r>
              <a:rPr lang="en-US" altLang="zh-TW" sz="2000" dirty="0" smtClean="0"/>
              <a:t>]</a:t>
            </a:r>
          </a:p>
          <a:p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17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JSON</a:t>
            </a:r>
            <a:r>
              <a:rPr lang="zh-TW" altLang="en-US" sz="4400" dirty="0"/>
              <a:t>字串轉</a:t>
            </a:r>
            <a:r>
              <a:rPr lang="en-US" altLang="zh-TW" sz="4400" dirty="0"/>
              <a:t>Python </a:t>
            </a:r>
            <a:r>
              <a:rPr lang="en-US" altLang="zh-TW" sz="4400" dirty="0" err="1"/>
              <a:t>dict</a:t>
            </a:r>
            <a:endParaRPr lang="en-US" altLang="zh-TW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Impost </a:t>
            </a:r>
            <a:r>
              <a:rPr lang="en-US" altLang="zh-TW" dirty="0" err="1" smtClean="0"/>
              <a:t>json</a:t>
            </a:r>
            <a:endParaRPr lang="en-US" altLang="zh-TW" dirty="0" smtClean="0"/>
          </a:p>
          <a:p>
            <a:r>
              <a:rPr lang="en-US" altLang="zh-TW" dirty="0" smtClean="0"/>
              <a:t>loads(</a:t>
            </a:r>
            <a:r>
              <a:rPr lang="en-US" altLang="zh-TW" dirty="0" err="1" smtClean="0"/>
              <a:t>json_str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回傳一個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字典物件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426" y="2268301"/>
            <a:ext cx="1915948" cy="354501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300060" y="1716407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json</a:t>
            </a:r>
            <a:r>
              <a:rPr lang="zh-TW" altLang="en-US" dirty="0" smtClean="0"/>
              <a:t>與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資料類型轉換關係表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731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en-US" altLang="zh-TW" sz="4400" dirty="0" err="1"/>
              <a:t>dict</a:t>
            </a:r>
            <a:r>
              <a:rPr lang="zh-TW" altLang="en-US" sz="4400" dirty="0"/>
              <a:t>轉</a:t>
            </a:r>
            <a:r>
              <a:rPr lang="en-US" altLang="zh-TW" sz="4400" dirty="0"/>
              <a:t>JSON</a:t>
            </a:r>
            <a:r>
              <a:rPr lang="zh-TW" altLang="en-US" sz="4400" dirty="0"/>
              <a:t>字串</a:t>
            </a:r>
            <a:endParaRPr lang="en-US" altLang="zh-TW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Json_str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json.dumps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dumps</a:t>
            </a:r>
            <a:r>
              <a:rPr lang="zh-TW" altLang="en-US" dirty="0" smtClean="0"/>
              <a:t>中的</a:t>
            </a:r>
            <a:r>
              <a:rPr lang="en-US" altLang="zh-TW" dirty="0" err="1" smtClean="0"/>
              <a:t>sort_keys</a:t>
            </a:r>
            <a:r>
              <a:rPr lang="zh-TW" altLang="en-US" dirty="0" smtClean="0"/>
              <a:t>參數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</a:t>
            </a:r>
            <a:r>
              <a:rPr lang="zh-TW" altLang="en-US" dirty="0" smtClean="0"/>
              <a:t>字典是無序的資料，使用</a:t>
            </a:r>
            <a:r>
              <a:rPr lang="en-US" altLang="zh-TW" dirty="0" err="1" smtClean="0"/>
              <a:t>sort_keys</a:t>
            </a:r>
            <a:r>
              <a:rPr lang="en-US" altLang="zh-TW" dirty="0" smtClean="0"/>
              <a:t>=True</a:t>
            </a:r>
            <a:r>
              <a:rPr lang="zh-TW" altLang="en-US" dirty="0" smtClean="0"/>
              <a:t>可以將轉成的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進行排序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json.dumps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sort_keys</a:t>
            </a:r>
            <a:r>
              <a:rPr lang="en-US" altLang="zh-TW" dirty="0" smtClean="0"/>
              <a:t>=True)</a:t>
            </a:r>
          </a:p>
          <a:p>
            <a:r>
              <a:rPr lang="en-US" altLang="zh-TW" dirty="0" smtClean="0"/>
              <a:t>dumps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indent</a:t>
            </a:r>
            <a:r>
              <a:rPr lang="zh-TW" altLang="en-US" dirty="0" smtClean="0"/>
              <a:t>參數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indent</a:t>
            </a:r>
            <a:r>
              <a:rPr lang="zh-TW" altLang="en-US" dirty="0" smtClean="0"/>
              <a:t>可以讓轉成</a:t>
            </a:r>
            <a:r>
              <a:rPr lang="en-US" altLang="zh-TW" dirty="0" err="1" smtClean="0"/>
              <a:t>json</a:t>
            </a:r>
            <a:r>
              <a:rPr lang="zh-TW" altLang="en-US" dirty="0"/>
              <a:t>格式</a:t>
            </a:r>
            <a:r>
              <a:rPr lang="zh-TW" altLang="en-US" dirty="0" smtClean="0"/>
              <a:t>進行縮排排版，讓</a:t>
            </a:r>
            <a:r>
              <a:rPr lang="en-US" altLang="zh-TW" dirty="0" err="1" smtClean="0"/>
              <a:t>json</a:t>
            </a:r>
            <a:r>
              <a:rPr lang="zh-TW" altLang="en-US" dirty="0"/>
              <a:t>格式</a:t>
            </a:r>
            <a:r>
              <a:rPr lang="zh-TW" altLang="en-US" dirty="0" smtClean="0"/>
              <a:t>比較好閱讀</a:t>
            </a:r>
            <a:endParaRPr lang="en-US" altLang="zh-TW" dirty="0"/>
          </a:p>
          <a:p>
            <a:pPr lvl="1"/>
            <a:r>
              <a:rPr lang="en-US" altLang="zh-TW" dirty="0" err="1"/>
              <a:t>json.dumps</a:t>
            </a:r>
            <a:r>
              <a:rPr lang="en-US" altLang="zh-TW" dirty="0"/>
              <a:t>(</a:t>
            </a:r>
            <a:r>
              <a:rPr lang="en-US" altLang="zh-TW" dirty="0" err="1"/>
              <a:t>dict</a:t>
            </a:r>
            <a:r>
              <a:rPr lang="en-US" altLang="zh-TW" dirty="0"/>
              <a:t>, </a:t>
            </a:r>
            <a:r>
              <a:rPr lang="en-US" altLang="zh-TW" dirty="0" smtClean="0"/>
              <a:t>indent=4)</a:t>
            </a:r>
            <a:endParaRPr lang="en-US" altLang="zh-TW" dirty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745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將</a:t>
            </a:r>
            <a:r>
              <a:rPr lang="en-US" altLang="zh-TW" sz="4400" dirty="0" smtClean="0"/>
              <a:t>Python</a:t>
            </a:r>
            <a:r>
              <a:rPr lang="zh-TW" altLang="en-US" sz="4400" dirty="0" smtClean="0"/>
              <a:t>資料直接輸出成</a:t>
            </a:r>
            <a:r>
              <a:rPr lang="en-US" altLang="zh-TW" sz="4400" dirty="0" err="1" smtClean="0"/>
              <a:t>json</a:t>
            </a:r>
            <a:r>
              <a:rPr lang="zh-TW" altLang="en-US" sz="4400" dirty="0" smtClean="0"/>
              <a:t>檔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</a:t>
            </a:r>
            <a:r>
              <a:rPr lang="en-US" altLang="zh-TW" sz="3200" dirty="0" smtClean="0"/>
              <a:t>ump()</a:t>
            </a:r>
            <a:r>
              <a:rPr lang="zh-TW" altLang="en-US" sz="3200" dirty="0" smtClean="0"/>
              <a:t>函數</a:t>
            </a:r>
            <a:endParaRPr lang="en-US" altLang="zh-TW" sz="3200" dirty="0" smtClean="0"/>
          </a:p>
          <a:p>
            <a:pPr lvl="1"/>
            <a:r>
              <a:rPr lang="en-US" altLang="zh-TW" sz="2800" dirty="0"/>
              <a:t> </a:t>
            </a:r>
            <a:r>
              <a:rPr lang="en-US" altLang="zh-TW" sz="2800" dirty="0" err="1"/>
              <a:t>json.dump</a:t>
            </a:r>
            <a:r>
              <a:rPr lang="en-US" altLang="zh-TW" sz="2800" dirty="0"/>
              <a:t>(data, </a:t>
            </a:r>
            <a:r>
              <a:rPr lang="en-US" altLang="zh-TW" sz="2800" dirty="0" err="1"/>
              <a:t>jsonfile</a:t>
            </a:r>
            <a:r>
              <a:rPr lang="en-US" altLang="zh-TW" sz="2800" dirty="0" smtClean="0"/>
              <a:t>)</a:t>
            </a:r>
          </a:p>
          <a:p>
            <a:pPr lvl="1"/>
            <a:r>
              <a:rPr lang="zh-TW" altLang="en-US" sz="2800" dirty="0" smtClean="0"/>
              <a:t>第一個參數為</a:t>
            </a:r>
            <a:r>
              <a:rPr lang="en-US" altLang="zh-TW" sz="2800" dirty="0" smtClean="0"/>
              <a:t>python</a:t>
            </a:r>
            <a:r>
              <a:rPr lang="zh-TW" altLang="en-US" sz="2800" dirty="0" smtClean="0"/>
              <a:t>的資料，想要序列化的目標</a:t>
            </a:r>
            <a:endParaRPr lang="en-US" altLang="zh-TW" sz="2800" dirty="0" smtClean="0"/>
          </a:p>
          <a:p>
            <a:pPr lvl="2"/>
            <a:r>
              <a:rPr lang="en-US" altLang="zh-TW" sz="2400" dirty="0" err="1"/>
              <a:t>dictObj</a:t>
            </a:r>
            <a:r>
              <a:rPr lang="en-US" altLang="zh-TW" sz="2400" dirty="0"/>
              <a:t> = {'b':80, 'a':25, 'c':60} </a:t>
            </a:r>
            <a:endParaRPr lang="en-US" altLang="zh-TW" sz="2400" dirty="0" smtClean="0"/>
          </a:p>
          <a:p>
            <a:pPr lvl="1"/>
            <a:r>
              <a:rPr lang="zh-TW" altLang="en-US" sz="2800" dirty="0"/>
              <a:t>第二個</a:t>
            </a:r>
            <a:r>
              <a:rPr lang="zh-TW" altLang="en-US" sz="2800" dirty="0" smtClean="0"/>
              <a:t>參數為開啟的</a:t>
            </a:r>
            <a:r>
              <a:rPr lang="en-US" altLang="zh-TW" sz="2800" dirty="0" err="1" smtClean="0"/>
              <a:t>json</a:t>
            </a:r>
            <a:r>
              <a:rPr lang="zh-TW" altLang="en-US" sz="2800" dirty="0" smtClean="0"/>
              <a:t>寫入物件</a:t>
            </a:r>
            <a:endParaRPr lang="en-US" altLang="zh-TW" sz="2800" dirty="0" smtClean="0"/>
          </a:p>
          <a:p>
            <a:pPr lvl="2"/>
            <a:r>
              <a:rPr lang="en-US" altLang="zh-TW" sz="2400" dirty="0"/>
              <a:t>with open('</a:t>
            </a:r>
            <a:r>
              <a:rPr lang="en-US" altLang="zh-TW" sz="2400" dirty="0" err="1"/>
              <a:t>mock_data.json</a:t>
            </a:r>
            <a:r>
              <a:rPr lang="en-US" altLang="zh-TW" sz="2400" dirty="0"/>
              <a:t>', 'w', newline='') as </a:t>
            </a:r>
            <a:r>
              <a:rPr lang="en-US" altLang="zh-TW" sz="2400" dirty="0" err="1">
                <a:solidFill>
                  <a:srgbClr val="C00000"/>
                </a:solidFill>
              </a:rPr>
              <a:t>jsonfile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650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r>
              <a:rPr lang="en-US" altLang="zh-TW" sz="4400" dirty="0"/>
              <a:t>1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r>
              <a:rPr lang="en-US" altLang="zh-TW" dirty="0" err="1" smtClean="0"/>
              <a:t>populations.json</a:t>
            </a:r>
            <a:r>
              <a:rPr lang="zh-TW" altLang="en-US" dirty="0" smtClean="0"/>
              <a:t>檔案，該檔案為世界各國人口數的資料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</a:t>
            </a:r>
            <a:r>
              <a:rPr lang="en-US" altLang="zh-TW" dirty="0" smtClean="0"/>
              <a:t>2000</a:t>
            </a:r>
            <a:r>
              <a:rPr lang="zh-TW" altLang="en-US" dirty="0" smtClean="0"/>
              <a:t>年的相關資料取出並存入</a:t>
            </a:r>
            <a:r>
              <a:rPr lang="en-US" altLang="zh-TW" dirty="0" smtClean="0"/>
              <a:t>populations_2000.json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814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資料交換格式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JSON</a:t>
            </a:r>
            <a:r>
              <a:rPr lang="zh-TW" altLang="en-US" dirty="0" smtClean="0"/>
              <a:t>和</a:t>
            </a:r>
            <a:r>
              <a:rPr lang="en-US" altLang="zh-TW" dirty="0"/>
              <a:t>CSV</a:t>
            </a:r>
            <a:r>
              <a:rPr lang="zh-TW" altLang="en-US" dirty="0" smtClean="0"/>
              <a:t>是網路爬蟲常見的資料交換格式</a:t>
            </a:r>
            <a:endParaRPr lang="en-US" altLang="zh-TW" dirty="0" smtClean="0"/>
          </a:p>
          <a:p>
            <a:r>
              <a:rPr lang="en-US" altLang="zh-TW" dirty="0" smtClean="0"/>
              <a:t>JSON</a:t>
            </a:r>
            <a:r>
              <a:rPr lang="zh-TW" altLang="en-US" dirty="0"/>
              <a:t>（</a:t>
            </a:r>
            <a:r>
              <a:rPr lang="en-US" altLang="zh-TW" dirty="0"/>
              <a:t>JavaScript Object Notation</a:t>
            </a:r>
            <a:r>
              <a:rPr lang="zh-TW" altLang="en-US" dirty="0" smtClean="0"/>
              <a:t>）是輕量級</a:t>
            </a:r>
            <a:r>
              <a:rPr lang="zh-TW" altLang="en-US" dirty="0"/>
              <a:t>的資料交換語言，容易閱讀的文字為主，用來傳輸由屬性值或者序列性的值組成的資料物件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CSV(Comma-Separated Values)</a:t>
            </a:r>
            <a:r>
              <a:rPr lang="zh-TW" altLang="en-US" dirty="0"/>
              <a:t>，逗號分隔值</a:t>
            </a:r>
            <a:r>
              <a:rPr lang="en-US" altLang="zh-TW" dirty="0"/>
              <a:t>(</a:t>
            </a:r>
            <a:r>
              <a:rPr lang="zh-TW" altLang="en-US" dirty="0"/>
              <a:t>也稱為字元分隔值</a:t>
            </a:r>
            <a:r>
              <a:rPr lang="en-US" altLang="zh-TW" dirty="0"/>
              <a:t>)</a:t>
            </a:r>
            <a:r>
              <a:rPr lang="zh-TW" altLang="en-US" dirty="0"/>
              <a:t>，是一份純文字的檔案格式，以儲存表格資料。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526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r>
              <a:rPr lang="en-US" altLang="zh-TW" sz="4400" dirty="0" smtClean="0"/>
              <a:t>2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r>
              <a:rPr lang="en-US" altLang="zh-TW" dirty="0" err="1" smtClean="0"/>
              <a:t>aqi.json</a:t>
            </a:r>
            <a:r>
              <a:rPr lang="zh-TW" altLang="en-US" dirty="0" smtClean="0"/>
              <a:t>檔案，該檔案為環保署空氣品質資料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列出隸屬於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台中市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底下的所有站台名稱、站台</a:t>
            </a:r>
            <a:r>
              <a:rPr lang="en-US" altLang="zh-TW" dirty="0" smtClean="0"/>
              <a:t>ID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pm2.5</a:t>
            </a:r>
            <a:r>
              <a:rPr lang="zh-TW" altLang="en-US" dirty="0" smtClean="0"/>
              <a:t>的值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台中市</a:t>
            </a:r>
            <a:r>
              <a:rPr lang="en-US" altLang="zh-TW" dirty="0" smtClean="0"/>
              <a:t>=</a:t>
            </a:r>
            <a:r>
              <a:rPr lang="en-US" altLang="zh-TW" dirty="0"/>
              <a:t> \u81fa\u4e2d\u5e02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113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CSV</a:t>
            </a:r>
            <a:r>
              <a:rPr lang="zh-TW" altLang="en-US" sz="4400" dirty="0" smtClean="0"/>
              <a:t>檔案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用逗號隔開的文字檔案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356" y="3752947"/>
            <a:ext cx="3115869" cy="128385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22356" y="233822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dirty="0" smtClean="0"/>
              <a:t>first_name,last_name,city</a:t>
            </a:r>
          </a:p>
          <a:p>
            <a:r>
              <a:rPr lang="zh-TW" altLang="en-US" sz="2000" dirty="0" smtClean="0"/>
              <a:t>Eli,Manning,New York</a:t>
            </a:r>
          </a:p>
          <a:p>
            <a:r>
              <a:rPr lang="zh-TW" altLang="en-US" sz="2000" dirty="0" smtClean="0"/>
              <a:t>Kevin ,James,Cleveland</a:t>
            </a:r>
          </a:p>
          <a:p>
            <a:r>
              <a:rPr lang="zh-TW" altLang="en-US" sz="2000" dirty="0" smtClean="0"/>
              <a:t>Mike,Jordon,Chicago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33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Python </a:t>
            </a:r>
            <a:r>
              <a:rPr lang="zh-TW" altLang="en-US" sz="4400" dirty="0" smtClean="0"/>
              <a:t>讀取 </a:t>
            </a:r>
            <a:r>
              <a:rPr lang="en-US" altLang="zh-TW" sz="4400" dirty="0" smtClean="0"/>
              <a:t>CSV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Import csv</a:t>
            </a:r>
          </a:p>
          <a:p>
            <a:r>
              <a:rPr lang="zh-TW" altLang="en-US" dirty="0" smtClean="0"/>
              <a:t>開啟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csvFile</a:t>
            </a:r>
            <a:r>
              <a:rPr lang="en-US" altLang="zh-TW" dirty="0" smtClean="0"/>
              <a:t> </a:t>
            </a:r>
            <a:r>
              <a:rPr lang="en-US" altLang="zh-TW" dirty="0"/>
              <a:t>= open(</a:t>
            </a:r>
            <a:r>
              <a:rPr lang="zh-TW" altLang="en-US" dirty="0" smtClean="0"/>
              <a:t>檔案名稱</a:t>
            </a:r>
            <a:r>
              <a:rPr lang="en-US" altLang="zh-TW" dirty="0" smtClean="0"/>
              <a:t>, </a:t>
            </a:r>
            <a:r>
              <a:rPr lang="en-US" altLang="zh-TW" dirty="0"/>
              <a:t>encoding=‘utf-8’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with open(</a:t>
            </a:r>
            <a:r>
              <a:rPr lang="zh-TW" altLang="en-US" dirty="0" smtClean="0"/>
              <a:t>檔案名稱</a:t>
            </a:r>
            <a:r>
              <a:rPr lang="en-US" altLang="zh-TW" dirty="0" smtClean="0"/>
              <a:t>, encoding=‘utf-8’) </a:t>
            </a:r>
            <a:r>
              <a:rPr lang="en-US" altLang="zh-TW" dirty="0"/>
              <a:t>as </a:t>
            </a:r>
            <a:r>
              <a:rPr lang="en-US" altLang="zh-TW" dirty="0" err="1"/>
              <a:t>csvFile</a:t>
            </a:r>
            <a:r>
              <a:rPr lang="en-US" altLang="zh-TW" dirty="0"/>
              <a:t> 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 smtClean="0"/>
              <a:t>csvFile</a:t>
            </a:r>
            <a:r>
              <a:rPr lang="zh-TW" altLang="en-US" dirty="0"/>
              <a:t>可以自行</a:t>
            </a:r>
            <a:r>
              <a:rPr lang="zh-TW" altLang="en-US" dirty="0" smtClean="0"/>
              <a:t>命名</a:t>
            </a:r>
            <a:endParaRPr lang="en-US" altLang="zh-TW" dirty="0" smtClean="0"/>
          </a:p>
          <a:p>
            <a:r>
              <a:rPr lang="zh-TW" altLang="en-US" dirty="0" smtClean="0"/>
              <a:t>建立</a:t>
            </a:r>
            <a:r>
              <a:rPr lang="en-US" altLang="zh-TW" dirty="0" smtClean="0"/>
              <a:t>csv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reader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en-US" altLang="zh-TW" dirty="0" err="1"/>
              <a:t>csvReader</a:t>
            </a:r>
            <a:r>
              <a:rPr lang="en-US" altLang="zh-TW" dirty="0"/>
              <a:t> = </a:t>
            </a:r>
            <a:r>
              <a:rPr lang="en-US" altLang="zh-TW" dirty="0" err="1"/>
              <a:t>csv.reader</a:t>
            </a:r>
            <a:r>
              <a:rPr lang="en-US" altLang="zh-TW" dirty="0"/>
              <a:t>(</a:t>
            </a:r>
            <a:r>
              <a:rPr lang="en-US" altLang="zh-TW" dirty="0" err="1"/>
              <a:t>csvFile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將資料讀取成串列形式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data_list</a:t>
            </a:r>
            <a:r>
              <a:rPr lang="en-US" altLang="zh-TW" dirty="0" smtClean="0"/>
              <a:t>=list(</a:t>
            </a:r>
            <a:r>
              <a:rPr lang="en-US" altLang="zh-TW" dirty="0" err="1" smtClean="0"/>
              <a:t>csvReader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52607" y="4119508"/>
            <a:ext cx="1582615" cy="42203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095263" y="4119508"/>
            <a:ext cx="1446556" cy="42203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489916" y="46274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物件變數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929008" y="462741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c</a:t>
            </a:r>
            <a:r>
              <a:rPr lang="en-US" altLang="zh-TW" dirty="0" smtClean="0">
                <a:solidFill>
                  <a:srgbClr val="0070C0"/>
                </a:solidFill>
              </a:rPr>
              <a:t>sv</a:t>
            </a:r>
            <a:r>
              <a:rPr lang="zh-TW" altLang="en-US" dirty="0" smtClean="0">
                <a:solidFill>
                  <a:srgbClr val="0070C0"/>
                </a:solidFill>
              </a:rPr>
              <a:t>模組讀取函數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3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 smtClean="0"/>
              <a:t>讀取 </a:t>
            </a:r>
            <a:r>
              <a:rPr lang="en-US" altLang="zh-TW" sz="4400" dirty="0"/>
              <a:t>CSV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迴圈讀取串列內容</a:t>
            </a:r>
            <a:endParaRPr lang="en-US" altLang="zh-TW" dirty="0" smtClean="0"/>
          </a:p>
          <a:p>
            <a:pPr lvl="1"/>
            <a:r>
              <a:rPr lang="en-US" altLang="zh-TW" dirty="0"/>
              <a:t>f</a:t>
            </a:r>
            <a:r>
              <a:rPr lang="en-US" altLang="zh-TW" dirty="0" smtClean="0"/>
              <a:t>or row in </a:t>
            </a:r>
            <a:r>
              <a:rPr lang="en-US" altLang="zh-TW" dirty="0" err="1" smtClean="0"/>
              <a:t>data_list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使用串列索引讀取</a:t>
            </a:r>
            <a:r>
              <a:rPr lang="en-US" altLang="zh-TW" dirty="0" smtClean="0"/>
              <a:t>csv</a:t>
            </a:r>
            <a:r>
              <a:rPr lang="zh-TW" altLang="en-US" dirty="0" smtClean="0"/>
              <a:t>的內容</a:t>
            </a:r>
            <a:endParaRPr lang="en-US" altLang="zh-TW" dirty="0" smtClean="0"/>
          </a:p>
          <a:p>
            <a:pPr lvl="1"/>
            <a:r>
              <a:rPr lang="en-US" altLang="zh-TW" dirty="0" err="1"/>
              <a:t>d</a:t>
            </a:r>
            <a:r>
              <a:rPr lang="en-US" altLang="zh-TW" dirty="0" err="1" smtClean="0"/>
              <a:t>ata_list</a:t>
            </a:r>
            <a:r>
              <a:rPr lang="en-US" altLang="zh-TW" dirty="0" smtClean="0"/>
              <a:t>[0][1], </a:t>
            </a:r>
            <a:r>
              <a:rPr lang="en-US" altLang="zh-TW" dirty="0" err="1" smtClean="0"/>
              <a:t>data_list</a:t>
            </a:r>
            <a:r>
              <a:rPr lang="en-US" altLang="zh-TW" dirty="0" smtClean="0"/>
              <a:t>[0][2]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779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讀取 </a:t>
            </a:r>
            <a:r>
              <a:rPr lang="en-US" altLang="zh-TW" sz="4400" dirty="0" smtClean="0"/>
              <a:t>CSV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- </a:t>
            </a:r>
            <a:r>
              <a:rPr lang="zh-TW" altLang="en-US" sz="4400" dirty="0" smtClean="0"/>
              <a:t>字典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CSV</a:t>
            </a:r>
            <a:r>
              <a:rPr lang="zh-TW" altLang="en-US" dirty="0" smtClean="0"/>
              <a:t>讀成字典</a:t>
            </a:r>
            <a:r>
              <a:rPr lang="zh-TW" altLang="en-US" dirty="0"/>
              <a:t>物件</a:t>
            </a:r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csvDictReader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 smtClean="0"/>
              <a:t>csv.DictReader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csvFile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傳回的是 **</a:t>
            </a:r>
            <a:r>
              <a:rPr lang="en-US" altLang="zh-TW" dirty="0" err="1" smtClean="0"/>
              <a:t>OrderedDict</a:t>
            </a:r>
            <a:r>
              <a:rPr lang="en-US" altLang="zh-TW" dirty="0"/>
              <a:t>(</a:t>
            </a:r>
            <a:r>
              <a:rPr lang="zh-TW" altLang="en-US" dirty="0"/>
              <a:t>排序字典</a:t>
            </a:r>
            <a:r>
              <a:rPr lang="en-US" altLang="zh-TW" dirty="0"/>
              <a:t>)**</a:t>
            </a:r>
            <a:r>
              <a:rPr lang="zh-TW" altLang="en-US" dirty="0"/>
              <a:t>類型，所以可以用欄位名稱當索引取得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400" dirty="0" smtClean="0"/>
              <a:t>{‘</a:t>
            </a:r>
            <a:r>
              <a:rPr lang="en-US" altLang="zh-TW" sz="2400" dirty="0" err="1" smtClean="0"/>
              <a:t>first_name</a:t>
            </a:r>
            <a:r>
              <a:rPr lang="en-US" altLang="zh-TW" sz="2400" dirty="0" smtClean="0"/>
              <a:t>’: ‘Eli’, ‘</a:t>
            </a:r>
            <a:r>
              <a:rPr lang="en-US" altLang="zh-TW" sz="2400" dirty="0" err="1" smtClean="0"/>
              <a:t>last_name</a:t>
            </a:r>
            <a:r>
              <a:rPr lang="en-US" altLang="zh-TW" sz="2400" dirty="0" smtClean="0"/>
              <a:t>’ : ‘Manning’, ‘city’: ‘New York’}</a:t>
            </a:r>
          </a:p>
          <a:p>
            <a:pPr marL="0" indent="0">
              <a:buNone/>
            </a:pPr>
            <a:r>
              <a:rPr lang="en-US" altLang="zh-TW" sz="2400" dirty="0" smtClean="0"/>
              <a:t>{‘</a:t>
            </a:r>
            <a:r>
              <a:rPr lang="en-US" altLang="zh-TW" sz="2400" dirty="0" err="1" smtClean="0"/>
              <a:t>first_name</a:t>
            </a:r>
            <a:r>
              <a:rPr lang="en-US" altLang="zh-TW" sz="2400" dirty="0" smtClean="0"/>
              <a:t>’: ‘Kevin’, ‘</a:t>
            </a:r>
            <a:r>
              <a:rPr lang="en-US" altLang="zh-TW" sz="2400" dirty="0" err="1" smtClean="0"/>
              <a:t>last_name</a:t>
            </a:r>
            <a:r>
              <a:rPr lang="en-US" altLang="zh-TW" sz="2400" dirty="0" smtClean="0"/>
              <a:t>’: ‘James’, ‘city’: ‘Cleveland’}</a:t>
            </a:r>
          </a:p>
          <a:p>
            <a:pPr marL="0" indent="0">
              <a:buNone/>
            </a:pPr>
            <a:r>
              <a:rPr lang="en-US" altLang="zh-TW" sz="2400" dirty="0" smtClean="0"/>
              <a:t>{‘</a:t>
            </a:r>
            <a:r>
              <a:rPr lang="en-US" altLang="zh-TW" sz="2400" dirty="0" err="1" smtClean="0"/>
              <a:t>first_name</a:t>
            </a:r>
            <a:r>
              <a:rPr lang="en-US" altLang="zh-TW" sz="2400" dirty="0" smtClean="0"/>
              <a:t>’: ‘Mike’, ‘</a:t>
            </a:r>
            <a:r>
              <a:rPr lang="en-US" altLang="zh-TW" sz="2400" dirty="0" err="1" smtClean="0"/>
              <a:t>last_name</a:t>
            </a:r>
            <a:r>
              <a:rPr lang="en-US" altLang="zh-TW" sz="2400" dirty="0" smtClean="0"/>
              <a:t>’: ‘Jordon’, ‘city’: ‘Chicago’}</a:t>
            </a:r>
            <a:endParaRPr lang="en-US" altLang="zh-TW" sz="2400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689" y="4888347"/>
            <a:ext cx="3115869" cy="128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6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 smtClean="0"/>
              <a:t>寫入 </a:t>
            </a:r>
            <a:r>
              <a:rPr lang="en-US" altLang="zh-TW" sz="4400" dirty="0"/>
              <a:t>CSV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Import csv</a:t>
            </a:r>
          </a:p>
          <a:p>
            <a:r>
              <a:rPr lang="zh-TW" altLang="en-US" dirty="0" smtClean="0"/>
              <a:t>開啟寫入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pPr lvl="1"/>
            <a:r>
              <a:rPr lang="en-US" altLang="zh-TW" dirty="0" err="1"/>
              <a:t>csvFile</a:t>
            </a:r>
            <a:r>
              <a:rPr lang="en-US" altLang="zh-TW" dirty="0"/>
              <a:t> = open(</a:t>
            </a:r>
            <a:r>
              <a:rPr lang="zh-TW" altLang="en-US" dirty="0"/>
              <a:t>檔案名稱</a:t>
            </a:r>
            <a:r>
              <a:rPr lang="en-US" altLang="zh-TW" dirty="0"/>
              <a:t>, </a:t>
            </a:r>
            <a:r>
              <a:rPr lang="en-US" altLang="zh-TW" dirty="0" smtClean="0"/>
              <a:t>‘w’, newline </a:t>
            </a:r>
            <a:r>
              <a:rPr lang="en-US" altLang="zh-TW" dirty="0"/>
              <a:t>= '')</a:t>
            </a:r>
          </a:p>
          <a:p>
            <a:pPr lvl="1"/>
            <a:r>
              <a:rPr lang="en-US" altLang="zh-TW" dirty="0"/>
              <a:t>with open(</a:t>
            </a:r>
            <a:r>
              <a:rPr lang="zh-TW" altLang="en-US" dirty="0"/>
              <a:t>檔案名稱</a:t>
            </a:r>
            <a:r>
              <a:rPr lang="en-US" altLang="zh-TW" dirty="0"/>
              <a:t>, </a:t>
            </a:r>
            <a:r>
              <a:rPr lang="en-US" altLang="zh-TW" dirty="0" smtClean="0"/>
              <a:t>‘w’, newline </a:t>
            </a:r>
            <a:r>
              <a:rPr lang="en-US" altLang="zh-TW" dirty="0"/>
              <a:t>= '') as </a:t>
            </a:r>
            <a:r>
              <a:rPr lang="en-US" altLang="zh-TW" dirty="0" err="1"/>
              <a:t>csvFile</a:t>
            </a:r>
            <a:r>
              <a:rPr lang="en-US" altLang="zh-TW" dirty="0"/>
              <a:t> :</a:t>
            </a:r>
          </a:p>
          <a:p>
            <a:pPr lvl="1"/>
            <a:r>
              <a:rPr lang="en-US" altLang="zh-TW" dirty="0" err="1"/>
              <a:t>csvFile</a:t>
            </a:r>
            <a:r>
              <a:rPr lang="zh-TW" altLang="en-US" dirty="0"/>
              <a:t>可以自行</a:t>
            </a:r>
            <a:r>
              <a:rPr lang="zh-TW" altLang="en-US" dirty="0" smtClean="0"/>
              <a:t>命名</a:t>
            </a:r>
            <a:endParaRPr lang="en-US" altLang="zh-TW" dirty="0" smtClean="0"/>
          </a:p>
          <a:p>
            <a:r>
              <a:rPr lang="zh-TW" altLang="en-US" dirty="0" smtClean="0"/>
              <a:t>建立</a:t>
            </a:r>
            <a:r>
              <a:rPr lang="en-US" altLang="zh-TW" dirty="0" smtClean="0"/>
              <a:t>csv</a:t>
            </a:r>
            <a:r>
              <a:rPr lang="zh-TW" altLang="en-US" dirty="0" smtClean="0"/>
              <a:t>寫入物件</a:t>
            </a:r>
            <a:endParaRPr lang="en-US" altLang="zh-TW" dirty="0" smtClean="0"/>
          </a:p>
          <a:p>
            <a:pPr lvl="1"/>
            <a:r>
              <a:rPr lang="en-US" altLang="zh-TW" dirty="0"/>
              <a:t> writer = </a:t>
            </a:r>
            <a:r>
              <a:rPr lang="en-US" altLang="zh-TW" dirty="0" err="1" smtClean="0"/>
              <a:t>csv.writer</a:t>
            </a:r>
            <a:r>
              <a:rPr lang="en-US" altLang="zh-TW" dirty="0" smtClean="0"/>
              <a:t>(</a:t>
            </a:r>
            <a:r>
              <a:rPr lang="en-US" altLang="zh-TW" dirty="0" err="1"/>
              <a:t>csvFile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 smtClean="0"/>
              <a:t>寫入</a:t>
            </a:r>
            <a:r>
              <a:rPr lang="zh-TW" altLang="en-US" dirty="0"/>
              <a:t>一</a:t>
            </a:r>
            <a:r>
              <a:rPr lang="zh-TW" altLang="en-US" dirty="0" smtClean="0"/>
              <a:t>列資料到</a:t>
            </a:r>
            <a:r>
              <a:rPr lang="en-US" altLang="zh-TW" dirty="0" smtClean="0"/>
              <a:t>csv</a:t>
            </a:r>
          </a:p>
          <a:p>
            <a:pPr lvl="1"/>
            <a:r>
              <a:rPr lang="en-US" altLang="zh-TW" dirty="0" err="1"/>
              <a:t>writer.writerow</a:t>
            </a:r>
            <a:r>
              <a:rPr lang="en-US" altLang="zh-TW" dirty="0"/>
              <a:t>(['Lisa', '</a:t>
            </a:r>
            <a:r>
              <a:rPr lang="en-US" altLang="zh-TW" dirty="0" smtClean="0"/>
              <a:t>Liao</a:t>
            </a:r>
            <a:r>
              <a:rPr lang="en-US" altLang="zh-TW" dirty="0"/>
              <a:t>', '</a:t>
            </a:r>
            <a:r>
              <a:rPr lang="en-US" altLang="zh-TW" dirty="0" smtClean="0"/>
              <a:t>Seattle'])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728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寫入 </a:t>
            </a:r>
            <a:r>
              <a:rPr lang="en-US" altLang="zh-TW" sz="4400" dirty="0"/>
              <a:t>CSV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寫入欄位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>(header)</a:t>
            </a:r>
          </a:p>
          <a:p>
            <a:pPr lvl="1"/>
            <a:r>
              <a:rPr lang="zh-TW" altLang="en-US" dirty="0" smtClean="0"/>
              <a:t>寫入一列資料代表欄位標題</a:t>
            </a:r>
            <a:endParaRPr lang="en-US" altLang="zh-TW" dirty="0" smtClean="0"/>
          </a:p>
          <a:p>
            <a:pPr lvl="2"/>
            <a:r>
              <a:rPr lang="en-US" altLang="zh-TW" dirty="0" err="1"/>
              <a:t>writer.writerow</a:t>
            </a:r>
            <a:r>
              <a:rPr lang="en-US" altLang="zh-TW" dirty="0" smtClean="0"/>
              <a:t>([‘</a:t>
            </a:r>
            <a:r>
              <a:rPr lang="en-US" altLang="zh-TW" dirty="0" err="1" smtClean="0"/>
              <a:t>first_name</a:t>
            </a:r>
            <a:r>
              <a:rPr lang="en-US" altLang="zh-TW" dirty="0" smtClean="0"/>
              <a:t>', ‘</a:t>
            </a:r>
            <a:r>
              <a:rPr lang="en-US" altLang="zh-TW" dirty="0" err="1" smtClean="0"/>
              <a:t>last_name</a:t>
            </a:r>
            <a:r>
              <a:rPr lang="en-US" altLang="zh-TW" dirty="0" smtClean="0"/>
              <a:t>', ‘city'])</a:t>
            </a:r>
          </a:p>
          <a:p>
            <a:r>
              <a:rPr lang="en-US" altLang="zh-TW" dirty="0" smtClean="0"/>
              <a:t>delimiter: </a:t>
            </a:r>
            <a:r>
              <a:rPr lang="zh-TW" altLang="en-US" dirty="0" smtClean="0"/>
              <a:t>分隔符號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writer </a:t>
            </a:r>
            <a:r>
              <a:rPr lang="en-US" altLang="zh-TW" dirty="0"/>
              <a:t>= </a:t>
            </a:r>
            <a:r>
              <a:rPr lang="en-US" altLang="zh-TW" dirty="0" err="1" smtClean="0"/>
              <a:t>csv.writer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csvfile</a:t>
            </a:r>
            <a:r>
              <a:rPr lang="en-US" altLang="zh-TW" dirty="0" smtClean="0"/>
              <a:t>, delimiter=‘</a:t>
            </a:r>
            <a:r>
              <a:rPr lang="zh-TW" altLang="en-US" dirty="0" smtClean="0"/>
              <a:t>設定的分隔符號</a:t>
            </a:r>
            <a:r>
              <a:rPr lang="en-US" altLang="zh-TW" dirty="0" smtClean="0"/>
              <a:t>’)</a:t>
            </a:r>
          </a:p>
          <a:p>
            <a:pPr lvl="1"/>
            <a:r>
              <a:rPr lang="en-US" altLang="zh-TW" dirty="0"/>
              <a:t>writer = </a:t>
            </a:r>
            <a:r>
              <a:rPr lang="en-US" altLang="zh-TW" dirty="0" err="1"/>
              <a:t>csv.writer</a:t>
            </a:r>
            <a:r>
              <a:rPr lang="en-US" altLang="zh-TW" dirty="0"/>
              <a:t>(</a:t>
            </a:r>
            <a:r>
              <a:rPr lang="en-US" altLang="zh-TW" dirty="0" err="1"/>
              <a:t>csvfile</a:t>
            </a:r>
            <a:r>
              <a:rPr lang="en-US" altLang="zh-TW" dirty="0"/>
              <a:t>, delimiter</a:t>
            </a:r>
            <a:r>
              <a:rPr lang="en-US" altLang="zh-TW" dirty="0" smtClean="0"/>
              <a:t>=‘\t’)</a:t>
            </a:r>
          </a:p>
          <a:p>
            <a:pPr lvl="1"/>
            <a:r>
              <a:rPr lang="en-US" altLang="zh-TW" dirty="0"/>
              <a:t>writer = </a:t>
            </a:r>
            <a:r>
              <a:rPr lang="en-US" altLang="zh-TW" dirty="0" err="1"/>
              <a:t>csv.writer</a:t>
            </a:r>
            <a:r>
              <a:rPr lang="en-US" altLang="zh-TW" dirty="0"/>
              <a:t>(</a:t>
            </a:r>
            <a:r>
              <a:rPr lang="en-US" altLang="zh-TW" dirty="0" err="1"/>
              <a:t>csvfile</a:t>
            </a:r>
            <a:r>
              <a:rPr lang="en-US" altLang="zh-TW" dirty="0"/>
              <a:t>, delimiter</a:t>
            </a:r>
            <a:r>
              <a:rPr lang="en-US" altLang="zh-TW" dirty="0" smtClean="0"/>
              <a:t>=‘ ’)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177" y="4911829"/>
            <a:ext cx="2305602" cy="76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1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 smtClean="0"/>
              <a:t>寫入 </a:t>
            </a:r>
            <a:r>
              <a:rPr lang="en-US" altLang="zh-TW" sz="4400" dirty="0" smtClean="0"/>
              <a:t>CSV</a:t>
            </a:r>
            <a:r>
              <a:rPr lang="zh-TW" altLang="en-US" sz="4400" dirty="0" smtClean="0"/>
              <a:t> </a:t>
            </a:r>
            <a:r>
              <a:rPr lang="en-US" altLang="zh-TW" sz="4400" dirty="0"/>
              <a:t>-</a:t>
            </a:r>
            <a:r>
              <a:rPr lang="zh-TW" altLang="en-US" sz="4400" dirty="0" smtClean="0"/>
              <a:t>字典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Import csv</a:t>
            </a:r>
          </a:p>
          <a:p>
            <a:r>
              <a:rPr lang="zh-TW" altLang="en-US" dirty="0"/>
              <a:t>開啟寫入</a:t>
            </a:r>
            <a:r>
              <a:rPr lang="en-US" altLang="zh-TW" dirty="0"/>
              <a:t>csv</a:t>
            </a:r>
            <a:r>
              <a:rPr lang="zh-TW" altLang="en-US" dirty="0"/>
              <a:t>檔案</a:t>
            </a:r>
            <a:endParaRPr lang="en-US" altLang="zh-TW" dirty="0"/>
          </a:p>
          <a:p>
            <a:pPr lvl="1"/>
            <a:r>
              <a:rPr lang="en-US" altLang="zh-TW" dirty="0" err="1"/>
              <a:t>csvFile</a:t>
            </a:r>
            <a:r>
              <a:rPr lang="en-US" altLang="zh-TW" dirty="0"/>
              <a:t> = open(</a:t>
            </a:r>
            <a:r>
              <a:rPr lang="zh-TW" altLang="en-US" dirty="0"/>
              <a:t>檔案名稱</a:t>
            </a:r>
            <a:r>
              <a:rPr lang="en-US" altLang="zh-TW" dirty="0"/>
              <a:t>, ‘w’, newline = '')</a:t>
            </a:r>
          </a:p>
          <a:p>
            <a:pPr lvl="1"/>
            <a:r>
              <a:rPr lang="en-US" altLang="zh-TW" dirty="0"/>
              <a:t>with open(</a:t>
            </a:r>
            <a:r>
              <a:rPr lang="zh-TW" altLang="en-US" dirty="0"/>
              <a:t>檔案名稱</a:t>
            </a:r>
            <a:r>
              <a:rPr lang="en-US" altLang="zh-TW" dirty="0"/>
              <a:t>, ‘w’, newline = '') as </a:t>
            </a:r>
            <a:r>
              <a:rPr lang="en-US" altLang="zh-TW" dirty="0" err="1"/>
              <a:t>csvFile</a:t>
            </a:r>
            <a:r>
              <a:rPr lang="en-US" altLang="zh-TW" dirty="0"/>
              <a:t> :</a:t>
            </a:r>
          </a:p>
          <a:p>
            <a:pPr lvl="1"/>
            <a:r>
              <a:rPr lang="en-US" altLang="zh-TW" dirty="0" err="1"/>
              <a:t>csvFile</a:t>
            </a:r>
            <a:r>
              <a:rPr lang="zh-TW" altLang="en-US" dirty="0"/>
              <a:t>可以自行</a:t>
            </a:r>
            <a:r>
              <a:rPr lang="zh-TW" altLang="en-US" dirty="0" smtClean="0"/>
              <a:t>命名</a:t>
            </a:r>
          </a:p>
          <a:p>
            <a:r>
              <a:rPr lang="zh-TW" altLang="en-US" dirty="0" smtClean="0"/>
              <a:t>建立</a:t>
            </a:r>
            <a:r>
              <a:rPr lang="en-US" altLang="zh-TW" dirty="0" smtClean="0"/>
              <a:t>csv</a:t>
            </a:r>
            <a:r>
              <a:rPr lang="zh-TW" altLang="en-US" dirty="0" smtClean="0"/>
              <a:t>寫入物件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 err="1" smtClean="0"/>
              <a:t>dicWriter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csv.DictWriter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csvfile</a:t>
            </a:r>
            <a:r>
              <a:rPr lang="en-US" altLang="zh-TW" dirty="0" smtClean="0"/>
              <a:t>, fieldnames=fields)</a:t>
            </a:r>
          </a:p>
          <a:p>
            <a:pPr lvl="1"/>
            <a:r>
              <a:rPr lang="zh-TW" altLang="en-US" dirty="0"/>
              <a:t>在完成 </a:t>
            </a:r>
            <a:r>
              <a:rPr lang="en-US" altLang="zh-TW" dirty="0" err="1"/>
              <a:t>dictWiter</a:t>
            </a:r>
            <a:r>
              <a:rPr lang="zh-TW" altLang="en-US" dirty="0"/>
              <a:t>之前，必須先設定</a:t>
            </a:r>
            <a:r>
              <a:rPr lang="en-US" altLang="zh-TW" dirty="0"/>
              <a:t>fields</a:t>
            </a:r>
            <a:r>
              <a:rPr lang="zh-TW" altLang="en-US" dirty="0"/>
              <a:t>串列，這個串列包含未來字典中的鍵</a:t>
            </a:r>
            <a:r>
              <a:rPr lang="en-US" altLang="zh-TW" dirty="0"/>
              <a:t>(key)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1405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寫入 </a:t>
            </a:r>
            <a:r>
              <a:rPr lang="en-US" altLang="zh-TW" sz="4400" dirty="0"/>
              <a:t>CSV</a:t>
            </a:r>
            <a:r>
              <a:rPr lang="zh-TW" altLang="en-US" sz="4400" dirty="0"/>
              <a:t> </a:t>
            </a:r>
            <a:r>
              <a:rPr lang="en-US" altLang="zh-TW" sz="4400" dirty="0"/>
              <a:t>-</a:t>
            </a:r>
            <a:r>
              <a:rPr lang="zh-TW" altLang="en-US" sz="4400" dirty="0"/>
              <a:t>字典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1" y="1600200"/>
            <a:ext cx="10210221" cy="4572000"/>
          </a:xfrm>
        </p:spPr>
        <p:txBody>
          <a:bodyPr/>
          <a:lstStyle/>
          <a:p>
            <a:r>
              <a:rPr lang="zh-TW" altLang="en-US" dirty="0"/>
              <a:t>寫入欄位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字典的</a:t>
            </a:r>
            <a:r>
              <a:rPr lang="en-US" altLang="zh-TW" dirty="0" smtClean="0"/>
              <a:t>key)</a:t>
            </a:r>
          </a:p>
          <a:p>
            <a:pPr lvl="1"/>
            <a:r>
              <a:rPr lang="en-US" altLang="zh-TW" dirty="0" err="1"/>
              <a:t>dictWiter.writeheader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寫入</a:t>
            </a:r>
            <a:r>
              <a:rPr lang="zh-TW" altLang="en-US" dirty="0" smtClean="0"/>
              <a:t>字典資料</a:t>
            </a:r>
            <a:endParaRPr lang="en-US" altLang="zh-TW" dirty="0" smtClean="0"/>
          </a:p>
          <a:p>
            <a:pPr lvl="1"/>
            <a:r>
              <a:rPr lang="en-US" altLang="zh-TW" dirty="0" err="1"/>
              <a:t>dictWiter.writerow</a:t>
            </a:r>
            <a:r>
              <a:rPr lang="en-US" altLang="zh-TW" dirty="0" smtClean="0"/>
              <a:t>({‘first_name’:’Lisa’,’</a:t>
            </a:r>
            <a:r>
              <a:rPr lang="en-US" altLang="zh-TW" dirty="0" err="1" smtClean="0"/>
              <a:t>last_name</a:t>
            </a:r>
            <a:r>
              <a:rPr lang="en-US" altLang="zh-TW" dirty="0" smtClean="0"/>
              <a:t>’ : ‘Liao‘, ‘city’ : ‘Seattle’)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6869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r>
              <a:rPr lang="en-US" altLang="zh-TW" sz="4400" dirty="0" smtClean="0"/>
              <a:t>3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參考</a:t>
            </a:r>
            <a:r>
              <a:rPr lang="en-US" altLang="zh-TW" dirty="0" smtClean="0"/>
              <a:t>csvReport.csv</a:t>
            </a:r>
            <a:r>
              <a:rPr lang="zh-TW" altLang="en-US" dirty="0" smtClean="0"/>
              <a:t>，該檔案為一間茶葉公司的業務成績，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Name:</a:t>
            </a:r>
            <a:r>
              <a:rPr lang="zh-TW" altLang="en-US" dirty="0" smtClean="0"/>
              <a:t> 業務員名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Year:</a:t>
            </a:r>
            <a:r>
              <a:rPr lang="zh-TW" altLang="en-US" dirty="0" smtClean="0"/>
              <a:t> 年分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Product:</a:t>
            </a:r>
            <a:r>
              <a:rPr lang="zh-TW" altLang="en-US" dirty="0" smtClean="0"/>
              <a:t> 銷售產品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Price:</a:t>
            </a:r>
            <a:r>
              <a:rPr lang="zh-TW" altLang="en-US" dirty="0" smtClean="0"/>
              <a:t> 產品單價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Quantity:</a:t>
            </a:r>
            <a:r>
              <a:rPr lang="zh-TW" altLang="en-US" dirty="0" smtClean="0"/>
              <a:t> 銷售數量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Revenue:</a:t>
            </a:r>
            <a:r>
              <a:rPr lang="zh-TW" altLang="en-US" dirty="0" smtClean="0"/>
              <a:t> 銷售總額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Location:</a:t>
            </a:r>
            <a:r>
              <a:rPr lang="zh-TW" altLang="en-US" dirty="0" smtClean="0"/>
              <a:t> 地區</a:t>
            </a:r>
            <a:endParaRPr lang="en-US" altLang="zh-TW" dirty="0"/>
          </a:p>
          <a:p>
            <a:r>
              <a:rPr lang="zh-TW" altLang="en-US" dirty="0" smtClean="0"/>
              <a:t>請統計以下的資料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Steve</a:t>
            </a:r>
            <a:r>
              <a:rPr lang="zh-TW" altLang="en-US" dirty="0" smtClean="0"/>
              <a:t>在</a:t>
            </a:r>
            <a:r>
              <a:rPr lang="en-US" altLang="zh-TW" dirty="0" smtClean="0"/>
              <a:t>2015-2017</a:t>
            </a:r>
            <a:r>
              <a:rPr lang="zh-TW" altLang="en-US" dirty="0" smtClean="0"/>
              <a:t>年總共銷售的業績為多少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Steve</a:t>
            </a:r>
            <a:r>
              <a:rPr lang="zh-TW" altLang="en-US" dirty="0" smtClean="0"/>
              <a:t>在</a:t>
            </a:r>
            <a:r>
              <a:rPr lang="en-US" altLang="zh-TW" dirty="0" smtClean="0"/>
              <a:t>2017</a:t>
            </a:r>
            <a:r>
              <a:rPr lang="zh-TW" altLang="en-US" dirty="0" smtClean="0"/>
              <a:t>年銷售業績數字尚未填入，請計算完之後填入該檔案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750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Python </a:t>
            </a:r>
            <a:r>
              <a:rPr lang="zh-TW" altLang="en-US" sz="4400" dirty="0" smtClean="0"/>
              <a:t>字典</a:t>
            </a:r>
            <a:r>
              <a:rPr lang="en-US" altLang="zh-TW" sz="4400" dirty="0" smtClean="0"/>
              <a:t>(Dictionary)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字典是一個</a:t>
            </a:r>
            <a:r>
              <a:rPr lang="zh-TW" altLang="en-US" dirty="0"/>
              <a:t>容器</a:t>
            </a:r>
            <a:r>
              <a:rPr lang="en-US" altLang="zh-TW" dirty="0"/>
              <a:t>(</a:t>
            </a:r>
            <a:r>
              <a:rPr lang="zh-TW" altLang="en-US" dirty="0"/>
              <a:t>集合</a:t>
            </a:r>
            <a:r>
              <a:rPr lang="en-US" altLang="zh-TW" dirty="0"/>
              <a:t>)</a:t>
            </a:r>
            <a:r>
              <a:rPr lang="zh-TW" altLang="en-US" dirty="0"/>
              <a:t>可以用來存放不同資料型態的資料，它的每一個元素是以鍵</a:t>
            </a:r>
            <a:r>
              <a:rPr lang="en-US" altLang="zh-TW" dirty="0"/>
              <a:t>(Key)</a:t>
            </a:r>
            <a:r>
              <a:rPr lang="zh-TW" altLang="en-US" dirty="0"/>
              <a:t>及值</a:t>
            </a:r>
            <a:r>
              <a:rPr lang="en-US" altLang="zh-TW" dirty="0"/>
              <a:t>(Value)</a:t>
            </a:r>
            <a:r>
              <a:rPr lang="zh-TW" altLang="en-US" dirty="0" smtClean="0"/>
              <a:t>構成。</a:t>
            </a:r>
            <a:endParaRPr lang="en-US" altLang="zh-TW" dirty="0" smtClean="0"/>
          </a:p>
          <a:p>
            <a:r>
              <a:rPr lang="en-US" altLang="zh-TW" dirty="0"/>
              <a:t>Dictionary(</a:t>
            </a:r>
            <a:r>
              <a:rPr lang="zh-TW" altLang="en-US" dirty="0" smtClean="0"/>
              <a:t>字典</a:t>
            </a:r>
            <a:r>
              <a:rPr lang="en-US" altLang="zh-TW" dirty="0"/>
              <a:t>)</a:t>
            </a:r>
            <a:r>
              <a:rPr lang="zh-TW" altLang="en-US" dirty="0"/>
              <a:t>有幾個</a:t>
            </a:r>
            <a:r>
              <a:rPr lang="zh-TW" altLang="en-US" dirty="0" smtClean="0"/>
              <a:t>特性</a:t>
            </a:r>
            <a:endParaRPr lang="en-US" altLang="zh-TW" dirty="0" smtClean="0"/>
          </a:p>
          <a:p>
            <a:pPr lvl="1"/>
            <a:r>
              <a:rPr lang="en-US" altLang="zh-TW" dirty="0" err="1"/>
              <a:t>Iterable</a:t>
            </a:r>
            <a:r>
              <a:rPr lang="en-US" altLang="zh-TW" dirty="0"/>
              <a:t>(</a:t>
            </a:r>
            <a:r>
              <a:rPr lang="zh-TW" altLang="en-US" dirty="0"/>
              <a:t>可疊代的</a:t>
            </a:r>
            <a:r>
              <a:rPr lang="en-US" altLang="zh-TW" dirty="0"/>
              <a:t>)</a:t>
            </a:r>
            <a:r>
              <a:rPr lang="zh-TW" altLang="en-US" dirty="0" smtClean="0"/>
              <a:t>：可以</a:t>
            </a:r>
            <a:r>
              <a:rPr lang="zh-TW" altLang="en-US" dirty="0"/>
              <a:t>透過</a:t>
            </a:r>
            <a:r>
              <a:rPr lang="en-US" altLang="zh-TW" dirty="0"/>
              <a:t>Python</a:t>
            </a:r>
            <a:r>
              <a:rPr lang="zh-TW" altLang="en-US" dirty="0"/>
              <a:t>迴圈來進行元素的讀取。</a:t>
            </a:r>
          </a:p>
          <a:p>
            <a:pPr lvl="1"/>
            <a:r>
              <a:rPr lang="en-US" altLang="zh-TW" dirty="0"/>
              <a:t>Modifiable(</a:t>
            </a:r>
            <a:r>
              <a:rPr lang="zh-TW" altLang="en-US" dirty="0"/>
              <a:t>可修改的</a:t>
            </a:r>
            <a:r>
              <a:rPr lang="en-US" altLang="zh-TW" dirty="0"/>
              <a:t>)</a:t>
            </a:r>
            <a:r>
              <a:rPr lang="zh-TW" altLang="en-US" dirty="0"/>
              <a:t>：和串列</a:t>
            </a:r>
            <a:r>
              <a:rPr lang="en-US" altLang="zh-TW" dirty="0"/>
              <a:t>(List)</a:t>
            </a:r>
            <a:r>
              <a:rPr lang="zh-TW" altLang="en-US" dirty="0"/>
              <a:t>一樣可以透過</a:t>
            </a:r>
            <a:r>
              <a:rPr lang="en-US" altLang="zh-TW" dirty="0"/>
              <a:t>Python</a:t>
            </a:r>
            <a:r>
              <a:rPr lang="zh-TW" altLang="en-US" dirty="0"/>
              <a:t>提供的方法</a:t>
            </a:r>
            <a:r>
              <a:rPr lang="en-US" altLang="zh-TW" dirty="0"/>
              <a:t>(Method)</a:t>
            </a:r>
            <a:r>
              <a:rPr lang="zh-TW" altLang="en-US" dirty="0"/>
              <a:t>來對</a:t>
            </a:r>
            <a:r>
              <a:rPr lang="en-US" altLang="zh-TW" dirty="0"/>
              <a:t>Dictionary(</a:t>
            </a:r>
            <a:r>
              <a:rPr lang="zh-TW" altLang="en-US" dirty="0"/>
              <a:t>字典</a:t>
            </a:r>
            <a:r>
              <a:rPr lang="en-US" altLang="zh-TW" dirty="0"/>
              <a:t>)</a:t>
            </a:r>
            <a:r>
              <a:rPr lang="zh-TW" altLang="en-US" dirty="0"/>
              <a:t>的值進行修改。</a:t>
            </a:r>
          </a:p>
          <a:p>
            <a:pPr lvl="1"/>
            <a:r>
              <a:rPr lang="en-US" altLang="zh-TW" dirty="0"/>
              <a:t>Key-Value pairs(</a:t>
            </a:r>
            <a:r>
              <a:rPr lang="zh-TW" altLang="en-US" dirty="0"/>
              <a:t>鍵與值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r>
              <a:rPr lang="en-US" altLang="zh-TW" dirty="0"/>
              <a:t>Dictionary(</a:t>
            </a:r>
            <a:r>
              <a:rPr lang="zh-TW" altLang="en-US" dirty="0"/>
              <a:t>字典</a:t>
            </a:r>
            <a:r>
              <a:rPr lang="en-US" altLang="zh-TW" dirty="0"/>
              <a:t>)</a:t>
            </a:r>
            <a:r>
              <a:rPr lang="zh-TW" altLang="en-US" dirty="0"/>
              <a:t>的每一個元素由鍵</a:t>
            </a:r>
            <a:r>
              <a:rPr lang="en-US" altLang="zh-TW" dirty="0"/>
              <a:t>(Key)</a:t>
            </a:r>
            <a:r>
              <a:rPr lang="zh-TW" altLang="en-US" dirty="0"/>
              <a:t>及值</a:t>
            </a:r>
            <a:r>
              <a:rPr lang="en-US" altLang="zh-TW" dirty="0"/>
              <a:t>(Value)</a:t>
            </a:r>
            <a:r>
              <a:rPr lang="zh-TW" altLang="en-US" dirty="0"/>
              <a:t>構成。鍵</a:t>
            </a:r>
            <a:r>
              <a:rPr lang="en-US" altLang="zh-TW" dirty="0"/>
              <a:t>(Key)</a:t>
            </a:r>
            <a:r>
              <a:rPr lang="zh-TW" altLang="en-US" dirty="0"/>
              <a:t>的資料型態通常我們使用</a:t>
            </a:r>
            <a:r>
              <a:rPr lang="en-US" altLang="zh-TW" dirty="0"/>
              <a:t>String(</a:t>
            </a:r>
            <a:r>
              <a:rPr lang="zh-TW" altLang="en-US" dirty="0"/>
              <a:t>字串</a:t>
            </a:r>
            <a:r>
              <a:rPr lang="en-US" altLang="zh-TW" dirty="0"/>
              <a:t>)</a:t>
            </a:r>
            <a:r>
              <a:rPr lang="zh-TW" altLang="en-US" dirty="0"/>
              <a:t>或</a:t>
            </a:r>
            <a:r>
              <a:rPr lang="en-US" altLang="zh-TW" dirty="0"/>
              <a:t>Integer(</a:t>
            </a:r>
            <a:r>
              <a:rPr lang="zh-TW" altLang="en-US" dirty="0"/>
              <a:t>整數</a:t>
            </a:r>
            <a:r>
              <a:rPr lang="en-US" altLang="zh-TW" dirty="0"/>
              <a:t>)</a:t>
            </a:r>
            <a:r>
              <a:rPr lang="zh-TW" altLang="en-US" dirty="0"/>
              <a:t>，而值</a:t>
            </a:r>
            <a:r>
              <a:rPr lang="en-US" altLang="zh-TW" dirty="0"/>
              <a:t>(Value)</a:t>
            </a:r>
            <a:r>
              <a:rPr lang="zh-TW" altLang="en-US" dirty="0"/>
              <a:t>可以是任何資料型態。</a:t>
            </a:r>
          </a:p>
        </p:txBody>
      </p:sp>
    </p:spTree>
    <p:extLst>
      <p:ext uri="{BB962C8B-B14F-4D97-AF65-F5344CB8AC3E}">
        <p14:creationId xmlns:p14="http://schemas.microsoft.com/office/powerpoint/2010/main" val="69147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r>
              <a:rPr lang="en-US" altLang="zh-TW" sz="4400" dirty="0" smtClean="0"/>
              <a:t>4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r>
              <a:rPr lang="en-US" altLang="zh-TW" dirty="0" smtClean="0"/>
              <a:t>stock1101.csv</a:t>
            </a:r>
            <a:r>
              <a:rPr lang="zh-TW" altLang="en-US" dirty="0" smtClean="0"/>
              <a:t>，該檔案為台灣水泥公司</a:t>
            </a:r>
            <a:r>
              <a:rPr lang="en-US" altLang="zh-TW" dirty="0" smtClean="0"/>
              <a:t>(</a:t>
            </a:r>
            <a:r>
              <a:rPr lang="zh-TW" altLang="en-US" dirty="0" smtClean="0"/>
              <a:t>台泥</a:t>
            </a:r>
            <a:r>
              <a:rPr lang="en-US" altLang="zh-TW" dirty="0" smtClean="0"/>
              <a:t>)</a:t>
            </a:r>
            <a:r>
              <a:rPr lang="zh-TW" altLang="en-US" dirty="0"/>
              <a:t>股票的成交</a:t>
            </a:r>
            <a:r>
              <a:rPr lang="zh-TW" altLang="en-US" dirty="0" smtClean="0"/>
              <a:t>資訊，請讀取該資料並統計以下資訊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每年最高價與最低價差額</a:t>
            </a:r>
            <a:endParaRPr lang="en-US" altLang="zh-TW" dirty="0" smtClean="0"/>
          </a:p>
          <a:p>
            <a:pPr lvl="1"/>
            <a:r>
              <a:rPr lang="zh-TW" altLang="en-US" dirty="0"/>
              <a:t>平均</a:t>
            </a:r>
            <a:r>
              <a:rPr lang="zh-TW" altLang="en-US" dirty="0" smtClean="0"/>
              <a:t>每股成交價格</a:t>
            </a:r>
            <a:r>
              <a:rPr lang="en-US" altLang="zh-TW" dirty="0" smtClean="0"/>
              <a:t>(</a:t>
            </a:r>
            <a:r>
              <a:rPr lang="zh-TW" altLang="en-US" dirty="0" smtClean="0"/>
              <a:t>成交金額</a:t>
            </a:r>
            <a:r>
              <a:rPr lang="en-US" altLang="zh-TW" dirty="0" smtClean="0"/>
              <a:t>/</a:t>
            </a:r>
            <a:r>
              <a:rPr lang="zh-TW" altLang="en-US" dirty="0" smtClean="0"/>
              <a:t>成交股數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(</a:t>
            </a:r>
            <a:r>
              <a:rPr lang="zh-TW" altLang="en-US" dirty="0" smtClean="0"/>
              <a:t>平均</a:t>
            </a:r>
            <a:r>
              <a:rPr lang="zh-TW" altLang="en-US" dirty="0"/>
              <a:t>每股成交</a:t>
            </a:r>
            <a:r>
              <a:rPr lang="zh-TW" altLang="en-US" dirty="0" smtClean="0"/>
              <a:t>價格</a:t>
            </a:r>
            <a:r>
              <a:rPr lang="en-US" altLang="zh-TW" dirty="0" smtClean="0"/>
              <a:t>&lt;</a:t>
            </a:r>
            <a:r>
              <a:rPr lang="zh-TW" altLang="en-US" dirty="0" smtClean="0"/>
              <a:t>收盤平均價格 </a:t>
            </a:r>
            <a:r>
              <a:rPr lang="en-US" altLang="zh-TW" dirty="0" smtClean="0"/>
              <a:t>)</a:t>
            </a:r>
            <a:r>
              <a:rPr lang="zh-TW" altLang="en-US" dirty="0" smtClean="0"/>
              <a:t> 的年份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6616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字典</a:t>
            </a:r>
            <a:r>
              <a:rPr lang="en-US" altLang="zh-TW" sz="4400" dirty="0"/>
              <a:t>(Dictionary)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創建字典的方法</a:t>
            </a:r>
            <a:endParaRPr lang="en-US" altLang="zh-TW" sz="3200" dirty="0" smtClean="0"/>
          </a:p>
          <a:p>
            <a:pPr lvl="1"/>
            <a:r>
              <a:rPr lang="zh-TW" altLang="en-US" sz="2800" dirty="0"/>
              <a:t>於 </a:t>
            </a:r>
            <a:r>
              <a:rPr lang="en-US" altLang="zh-TW" sz="2800" dirty="0"/>
              <a:t>{} </a:t>
            </a:r>
            <a:r>
              <a:rPr lang="zh-TW" altLang="en-US" sz="2800" dirty="0"/>
              <a:t>符號中輸入每個元素的鍵</a:t>
            </a:r>
            <a:r>
              <a:rPr lang="en-US" altLang="zh-TW" sz="2800" dirty="0"/>
              <a:t>(Key)</a:t>
            </a:r>
            <a:r>
              <a:rPr lang="zh-TW" altLang="en-US" sz="2800" dirty="0"/>
              <a:t>與值</a:t>
            </a:r>
            <a:r>
              <a:rPr lang="en-US" altLang="zh-TW" sz="2800" dirty="0"/>
              <a:t>(Value</a:t>
            </a:r>
            <a:r>
              <a:rPr lang="en-US" altLang="zh-TW" sz="2800" dirty="0" smtClean="0"/>
              <a:t>)</a:t>
            </a:r>
            <a:r>
              <a:rPr lang="zh-TW" altLang="en-US" sz="2800" dirty="0"/>
              <a:t> </a:t>
            </a:r>
            <a:endParaRPr lang="en-US" altLang="zh-TW" sz="2800" dirty="0" smtClean="0"/>
          </a:p>
          <a:p>
            <a:pPr lvl="2"/>
            <a:r>
              <a:rPr lang="en-US" altLang="zh-TW" sz="2400" dirty="0"/>
              <a:t>fruits = {'</a:t>
            </a:r>
            <a:r>
              <a:rPr lang="zh-TW" altLang="en-US" sz="2400" dirty="0"/>
              <a:t>西瓜</a:t>
            </a:r>
            <a:r>
              <a:rPr lang="en-US" altLang="zh-TW" sz="2400" dirty="0"/>
              <a:t>':15, '</a:t>
            </a:r>
            <a:r>
              <a:rPr lang="zh-TW" altLang="en-US" sz="2400" dirty="0"/>
              <a:t>香蕉</a:t>
            </a:r>
            <a:r>
              <a:rPr lang="en-US" altLang="zh-TW" sz="2400" dirty="0"/>
              <a:t>':20, '</a:t>
            </a:r>
            <a:r>
              <a:rPr lang="zh-TW" altLang="en-US" sz="2400" dirty="0"/>
              <a:t>水蜜桃</a:t>
            </a:r>
            <a:r>
              <a:rPr lang="en-US" altLang="zh-TW" sz="2400" dirty="0"/>
              <a:t>':25</a:t>
            </a:r>
            <a:r>
              <a:rPr lang="en-US" altLang="zh-TW" sz="2400" dirty="0" smtClean="0"/>
              <a:t>}</a:t>
            </a:r>
          </a:p>
          <a:p>
            <a:pPr lvl="1"/>
            <a:r>
              <a:rPr lang="zh-TW" altLang="en-US" sz="2800" dirty="0"/>
              <a:t>使用</a:t>
            </a:r>
            <a:r>
              <a:rPr lang="en-US" altLang="zh-TW" sz="2800" dirty="0" err="1"/>
              <a:t>dict</a:t>
            </a:r>
            <a:r>
              <a:rPr lang="en-US" altLang="zh-TW" sz="2800" dirty="0"/>
              <a:t>()</a:t>
            </a:r>
            <a:r>
              <a:rPr lang="zh-TW" altLang="en-US" sz="2800" dirty="0"/>
              <a:t>方法，傳入鍵</a:t>
            </a:r>
            <a:r>
              <a:rPr lang="en-US" altLang="zh-TW" sz="2800" dirty="0"/>
              <a:t>(Key)</a:t>
            </a:r>
            <a:r>
              <a:rPr lang="zh-TW" altLang="en-US" sz="2800" dirty="0"/>
              <a:t>的名稱，並且指派值</a:t>
            </a:r>
            <a:r>
              <a:rPr lang="en-US" altLang="zh-TW" sz="2800" dirty="0"/>
              <a:t>(Value)</a:t>
            </a:r>
            <a:r>
              <a:rPr lang="zh-TW" altLang="en-US" sz="2800" dirty="0"/>
              <a:t>給</a:t>
            </a:r>
            <a:r>
              <a:rPr lang="zh-TW" altLang="en-US" sz="2800" dirty="0" smtClean="0"/>
              <a:t>它</a:t>
            </a:r>
            <a:endParaRPr lang="en-US" altLang="zh-TW" sz="2800" dirty="0" smtClean="0"/>
          </a:p>
          <a:p>
            <a:pPr lvl="2"/>
            <a:r>
              <a:rPr lang="en-US" altLang="zh-TW" sz="2400" dirty="0"/>
              <a:t>fruits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</a:t>
            </a:r>
            <a:r>
              <a:rPr lang="en-US" altLang="zh-TW" sz="2400" dirty="0" err="1"/>
              <a:t>dict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西瓜</a:t>
            </a:r>
            <a:r>
              <a:rPr lang="en-US" altLang="zh-TW" sz="2400" dirty="0" smtClean="0"/>
              <a:t>=15, </a:t>
            </a:r>
            <a:r>
              <a:rPr lang="zh-TW" altLang="en-US" sz="2400" dirty="0" smtClean="0"/>
              <a:t>香蕉</a:t>
            </a:r>
            <a:r>
              <a:rPr lang="en-US" altLang="zh-TW" sz="2400" dirty="0" smtClean="0"/>
              <a:t>=20)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11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字典</a:t>
            </a:r>
            <a:r>
              <a:rPr lang="en-US" altLang="zh-TW" sz="4400" dirty="0"/>
              <a:t>(Dictionary)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存取字典內元素的方法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使用</a:t>
            </a:r>
            <a:r>
              <a:rPr lang="en-US" altLang="zh-TW" sz="2800" dirty="0" smtClean="0"/>
              <a:t>[]</a:t>
            </a:r>
            <a:r>
              <a:rPr lang="zh-TW" altLang="en-US" sz="2800" dirty="0" smtClean="0"/>
              <a:t>，傳入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的名稱</a:t>
            </a:r>
            <a:endParaRPr lang="en-US" altLang="zh-TW" sz="2800" dirty="0" smtClean="0"/>
          </a:p>
          <a:p>
            <a:pPr lvl="2"/>
            <a:r>
              <a:rPr lang="en-US" altLang="zh-TW" sz="2400" dirty="0" smtClean="0"/>
              <a:t>print(</a:t>
            </a:r>
            <a:r>
              <a:rPr lang="en-US" altLang="zh-TW" sz="2400" dirty="0" err="1"/>
              <a:t>dict_name</a:t>
            </a:r>
            <a:r>
              <a:rPr lang="en-US" altLang="zh-TW" sz="2400" dirty="0" smtClean="0"/>
              <a:t>[key])</a:t>
            </a:r>
          </a:p>
          <a:p>
            <a:pPr lvl="1"/>
            <a:r>
              <a:rPr lang="zh-TW" altLang="en-US" sz="2800" dirty="0"/>
              <a:t>使用</a:t>
            </a:r>
            <a:r>
              <a:rPr lang="en-US" altLang="zh-TW" sz="2800" dirty="0"/>
              <a:t>get()</a:t>
            </a:r>
            <a:r>
              <a:rPr lang="zh-TW" altLang="en-US" sz="2800" dirty="0"/>
              <a:t>方法，傳入要</a:t>
            </a:r>
            <a:r>
              <a:rPr lang="zh-TW" altLang="en-US" sz="2800" dirty="0" smtClean="0"/>
              <a:t>尋找的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名稱</a:t>
            </a:r>
            <a:r>
              <a:rPr lang="zh-TW" altLang="en-US" sz="2800" dirty="0"/>
              <a:t>，它會回傳</a:t>
            </a:r>
            <a:r>
              <a:rPr lang="zh-TW" altLang="en-US" sz="2800" dirty="0" smtClean="0"/>
              <a:t>其</a:t>
            </a:r>
            <a:r>
              <a:rPr lang="en-US" altLang="zh-TW" sz="2800" dirty="0" smtClean="0"/>
              <a:t>Value</a:t>
            </a:r>
          </a:p>
          <a:p>
            <a:pPr lvl="2"/>
            <a:r>
              <a:rPr lang="en-US" altLang="zh-TW" sz="2400" dirty="0" smtClean="0"/>
              <a:t>print(</a:t>
            </a:r>
            <a:r>
              <a:rPr lang="en-US" altLang="zh-TW" sz="2400" dirty="0" err="1"/>
              <a:t>dict_name</a:t>
            </a:r>
            <a:r>
              <a:rPr lang="en-US" altLang="zh-TW" sz="2400" dirty="0" err="1" smtClean="0"/>
              <a:t>.get</a:t>
            </a:r>
            <a:r>
              <a:rPr lang="en-US" altLang="zh-TW" sz="2400" dirty="0" smtClean="0"/>
              <a:t>(key))</a:t>
            </a:r>
          </a:p>
          <a:p>
            <a:pPr lvl="1"/>
            <a:r>
              <a:rPr lang="zh-TW" altLang="en-US" sz="2800" dirty="0"/>
              <a:t>透過</a:t>
            </a:r>
            <a:r>
              <a:rPr lang="en-US" altLang="zh-TW" sz="2800" dirty="0"/>
              <a:t>Python</a:t>
            </a:r>
            <a:r>
              <a:rPr lang="zh-TW" altLang="en-US" sz="2800" dirty="0"/>
              <a:t>迴圈來存取</a:t>
            </a:r>
            <a:r>
              <a:rPr lang="zh-TW" altLang="en-US" sz="2800" dirty="0" smtClean="0"/>
              <a:t>字典中的</a:t>
            </a:r>
            <a:r>
              <a:rPr lang="zh-TW" altLang="en-US" sz="2800" dirty="0"/>
              <a:t>每一個</a:t>
            </a:r>
            <a:r>
              <a:rPr lang="zh-TW" altLang="en-US" sz="2800" dirty="0" smtClean="0"/>
              <a:t>元素</a:t>
            </a:r>
            <a:endParaRPr lang="en-US" altLang="zh-TW" sz="2800" dirty="0" smtClean="0"/>
          </a:p>
          <a:p>
            <a:pPr lvl="2"/>
            <a:r>
              <a:rPr lang="en-US" altLang="zh-TW" sz="2400" dirty="0"/>
              <a:t>f</a:t>
            </a:r>
            <a:r>
              <a:rPr lang="en-US" altLang="zh-TW" sz="2400" dirty="0" smtClean="0"/>
              <a:t>or key in </a:t>
            </a:r>
            <a:r>
              <a:rPr lang="en-US" altLang="zh-TW" sz="2400" dirty="0" err="1"/>
              <a:t>dict_name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: print(key) </a:t>
            </a:r>
            <a:r>
              <a:rPr lang="en-US" altLang="zh-TW" sz="2400" dirty="0" smtClean="0">
                <a:sym typeface="Wingdings" panose="05000000000000000000" pitchFamily="2" charset="2"/>
              </a:rPr>
              <a:t></a:t>
            </a:r>
            <a:r>
              <a:rPr lang="zh-TW" altLang="en-US" sz="2400" dirty="0" smtClean="0">
                <a:sym typeface="Wingdings" panose="05000000000000000000" pitchFamily="2" charset="2"/>
              </a:rPr>
              <a:t> 只能存取</a:t>
            </a:r>
            <a:r>
              <a:rPr lang="en-US" altLang="zh-TW" sz="2400" dirty="0" smtClean="0">
                <a:sym typeface="Wingdings" panose="05000000000000000000" pitchFamily="2" charset="2"/>
              </a:rPr>
              <a:t>key</a:t>
            </a:r>
            <a:endParaRPr lang="en-US" altLang="zh-TW" sz="2400" dirty="0" smtClean="0"/>
          </a:p>
          <a:p>
            <a:pPr lvl="2"/>
            <a:r>
              <a:rPr lang="en-US" altLang="zh-TW" sz="2400" dirty="0"/>
              <a:t>f</a:t>
            </a:r>
            <a:r>
              <a:rPr lang="en-US" altLang="zh-TW" sz="2400" dirty="0" smtClean="0"/>
              <a:t>or tuple in </a:t>
            </a:r>
            <a:r>
              <a:rPr lang="en-US" altLang="zh-TW" sz="2400" dirty="0" err="1"/>
              <a:t>dict_name</a:t>
            </a:r>
            <a:r>
              <a:rPr lang="en-US" altLang="zh-TW" sz="2400" dirty="0" err="1" smtClean="0"/>
              <a:t>.items</a:t>
            </a:r>
            <a:r>
              <a:rPr lang="en-US" altLang="zh-TW" sz="2400" dirty="0" smtClean="0"/>
              <a:t>(): print(tuple) </a:t>
            </a:r>
            <a:r>
              <a:rPr lang="en-US" altLang="zh-TW" sz="2400" dirty="0" smtClean="0">
                <a:sym typeface="Wingdings" panose="05000000000000000000" pitchFamily="2" charset="2"/>
              </a:rPr>
              <a:t></a:t>
            </a:r>
            <a:r>
              <a:rPr lang="zh-TW" altLang="en-US" sz="2400" dirty="0" smtClean="0">
                <a:sym typeface="Wingdings" panose="05000000000000000000" pitchFamily="2" charset="2"/>
              </a:rPr>
              <a:t> 返回</a:t>
            </a:r>
            <a:r>
              <a:rPr lang="en-US" altLang="zh-TW" sz="2400" dirty="0" smtClean="0">
                <a:sym typeface="Wingdings" panose="05000000000000000000" pitchFamily="2" charset="2"/>
              </a:rPr>
              <a:t>(key, value)</a:t>
            </a:r>
            <a:endParaRPr lang="en-US" altLang="zh-TW" sz="2400" dirty="0" smtClean="0"/>
          </a:p>
          <a:p>
            <a:pPr lvl="2"/>
            <a:endParaRPr lang="en-US" altLang="zh-TW" sz="2400" dirty="0" smtClean="0"/>
          </a:p>
          <a:p>
            <a:pPr lvl="3"/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5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 smtClean="0"/>
              <a:t>字典操作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新增或更新資料</a:t>
            </a:r>
            <a:endParaRPr lang="en-US" altLang="zh-TW" dirty="0" smtClean="0"/>
          </a:p>
          <a:p>
            <a:pPr lvl="1"/>
            <a:r>
              <a:rPr lang="en-US" altLang="zh-TW" dirty="0" err="1"/>
              <a:t>d</a:t>
            </a:r>
            <a:r>
              <a:rPr lang="en-US" altLang="zh-TW" dirty="0" err="1" smtClean="0"/>
              <a:t>ict_name</a:t>
            </a:r>
            <a:r>
              <a:rPr lang="en-US" altLang="zh-TW" dirty="0" smtClean="0"/>
              <a:t>[key</a:t>
            </a:r>
            <a:r>
              <a:rPr lang="en-US" altLang="zh-TW" dirty="0"/>
              <a:t>] = </a:t>
            </a:r>
            <a:r>
              <a:rPr lang="en-US" altLang="zh-TW" dirty="0" smtClean="0"/>
              <a:t>value</a:t>
            </a:r>
          </a:p>
          <a:p>
            <a:r>
              <a:rPr lang="zh-TW" altLang="en-US" dirty="0" smtClean="0"/>
              <a:t>一次新增或更新多筆資料</a:t>
            </a:r>
            <a:endParaRPr lang="en-US" altLang="zh-TW" dirty="0" smtClean="0"/>
          </a:p>
          <a:p>
            <a:pPr lvl="1"/>
            <a:r>
              <a:rPr lang="en-US" altLang="zh-TW" dirty="0" err="1"/>
              <a:t>original_dict.update</a:t>
            </a:r>
            <a:r>
              <a:rPr lang="en-US" altLang="zh-TW" dirty="0"/>
              <a:t>(</a:t>
            </a:r>
            <a:r>
              <a:rPr lang="en-US" altLang="zh-TW" dirty="0" err="1"/>
              <a:t>new_dict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字典複製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new_dict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dict_name.copy</a:t>
            </a:r>
            <a:r>
              <a:rPr lang="en-US" altLang="zh-TW" dirty="0" smtClean="0"/>
              <a:t>()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436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字典操作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刪除特定資料</a:t>
            </a:r>
            <a:endParaRPr lang="en-US" altLang="zh-TW" dirty="0"/>
          </a:p>
          <a:p>
            <a:pPr lvl="1"/>
            <a:r>
              <a:rPr lang="en-US" altLang="zh-TW" dirty="0"/>
              <a:t>del </a:t>
            </a:r>
            <a:r>
              <a:rPr lang="en-US" altLang="zh-TW" dirty="0" err="1"/>
              <a:t>dict_name</a:t>
            </a:r>
            <a:r>
              <a:rPr lang="en-US" altLang="zh-TW" dirty="0"/>
              <a:t>['key']</a:t>
            </a:r>
          </a:p>
          <a:p>
            <a:r>
              <a:rPr lang="zh-TW" altLang="en-US" dirty="0"/>
              <a:t>刪除字典內所有元素</a:t>
            </a:r>
            <a:endParaRPr lang="en-US" altLang="zh-TW" dirty="0"/>
          </a:p>
          <a:p>
            <a:pPr lvl="1"/>
            <a:r>
              <a:rPr lang="en-US" altLang="zh-TW" dirty="0" err="1"/>
              <a:t>dict_name.clear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刪除特定資料並回傳刪除的資料值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value = </a:t>
            </a:r>
            <a:r>
              <a:rPr lang="en-US" altLang="zh-TW" dirty="0" err="1" smtClean="0"/>
              <a:t>dict_name.pop</a:t>
            </a:r>
            <a:r>
              <a:rPr lang="en-US" altLang="zh-TW" dirty="0" smtClean="0"/>
              <a:t>(key)</a:t>
            </a:r>
          </a:p>
          <a:p>
            <a:r>
              <a:rPr lang="zh-TW" altLang="en-US" dirty="0" smtClean="0"/>
              <a:t>後進</a:t>
            </a:r>
            <a:r>
              <a:rPr lang="zh-TW" altLang="en-US" dirty="0"/>
              <a:t>先</a:t>
            </a:r>
            <a:r>
              <a:rPr lang="zh-TW" altLang="en-US" dirty="0" smtClean="0"/>
              <a:t>出方式刪除資料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刪除最後加入的資料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tuple= </a:t>
            </a:r>
            <a:r>
              <a:rPr lang="en-US" altLang="zh-TW" dirty="0" err="1" smtClean="0"/>
              <a:t>dict_name.popitem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684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字典</a:t>
            </a:r>
            <a:r>
              <a:rPr lang="en-US" altLang="zh-TW" sz="4400" dirty="0"/>
              <a:t>(Dictionary)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查詢所有</a:t>
            </a:r>
            <a:r>
              <a:rPr lang="en-US" altLang="zh-TW" dirty="0" smtClean="0"/>
              <a:t>key</a:t>
            </a:r>
          </a:p>
          <a:p>
            <a:pPr lvl="1"/>
            <a:r>
              <a:rPr lang="en-US" altLang="zh-TW" dirty="0" err="1"/>
              <a:t>dict_name.keys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查詢</a:t>
            </a:r>
            <a:r>
              <a:rPr lang="zh-TW" altLang="en-US" dirty="0" smtClean="0"/>
              <a:t>所有</a:t>
            </a:r>
            <a:r>
              <a:rPr lang="en-US" altLang="zh-TW" dirty="0" smtClean="0"/>
              <a:t>value</a:t>
            </a:r>
          </a:p>
          <a:p>
            <a:pPr lvl="1"/>
            <a:r>
              <a:rPr lang="en-US" altLang="zh-TW" dirty="0" err="1"/>
              <a:t>dict_name.values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查詢所有</a:t>
            </a:r>
            <a:r>
              <a:rPr lang="en-US" altLang="zh-TW" dirty="0" smtClean="0"/>
              <a:t>(key, value)</a:t>
            </a:r>
          </a:p>
          <a:p>
            <a:pPr lvl="1"/>
            <a:r>
              <a:rPr lang="en-US" altLang="zh-TW" dirty="0" err="1"/>
              <a:t>dict_name.items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409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排序</a:t>
            </a:r>
            <a:r>
              <a:rPr lang="zh-TW" altLang="en-US" sz="4400" dirty="0" smtClean="0"/>
              <a:t>字典</a:t>
            </a:r>
            <a:r>
              <a:rPr lang="en-US" altLang="zh-TW" sz="4400" dirty="0" err="1"/>
              <a:t>OrderedDict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/>
              <a:t>OrderedDict</a:t>
            </a:r>
            <a:r>
              <a:rPr lang="zh-TW" altLang="en-US" sz="3200" dirty="0"/>
              <a:t>是</a:t>
            </a:r>
            <a:r>
              <a:rPr lang="en-US" altLang="zh-TW" sz="3200" dirty="0" err="1"/>
              <a:t>dict</a:t>
            </a:r>
            <a:r>
              <a:rPr lang="zh-TW" altLang="en-US" sz="3200" dirty="0"/>
              <a:t>的一個子</a:t>
            </a:r>
            <a:r>
              <a:rPr lang="zh-TW" altLang="en-US" sz="3200" dirty="0" smtClean="0"/>
              <a:t>類別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會對</a:t>
            </a:r>
            <a:r>
              <a:rPr lang="en-US" altLang="zh-TW" sz="2800" dirty="0"/>
              <a:t>key</a:t>
            </a:r>
            <a:r>
              <a:rPr lang="zh-TW" altLang="en-US" sz="2800" dirty="0"/>
              <a:t>做排序</a:t>
            </a:r>
            <a:r>
              <a:rPr lang="zh-TW" altLang="en-US" sz="2800" dirty="0" smtClean="0"/>
              <a:t>，而排序</a:t>
            </a:r>
            <a:r>
              <a:rPr lang="zh-TW" altLang="en-US" sz="2800" dirty="0"/>
              <a:t>的依據在於這個</a:t>
            </a:r>
            <a:r>
              <a:rPr lang="en-US" altLang="zh-TW" sz="2800" dirty="0"/>
              <a:t>key</a:t>
            </a:r>
            <a:r>
              <a:rPr lang="zh-TW" altLang="en-US" sz="2800" dirty="0"/>
              <a:t>被插入的先後</a:t>
            </a:r>
            <a:r>
              <a:rPr lang="zh-TW" altLang="en-US" sz="2800" dirty="0" smtClean="0"/>
              <a:t>順序</a:t>
            </a:r>
            <a:endParaRPr lang="en-US" altLang="zh-TW" sz="2800" dirty="0" smtClean="0"/>
          </a:p>
          <a:p>
            <a:pPr lvl="1"/>
            <a:r>
              <a:rPr lang="zh-TW" altLang="en-US" sz="2800" dirty="0"/>
              <a:t>更新了某個</a:t>
            </a:r>
            <a:r>
              <a:rPr lang="en-US" altLang="zh-TW" sz="2800" dirty="0"/>
              <a:t>key</a:t>
            </a:r>
            <a:r>
              <a:rPr lang="zh-TW" altLang="en-US" sz="2800" dirty="0"/>
              <a:t>的</a:t>
            </a:r>
            <a:r>
              <a:rPr lang="en-US" altLang="zh-TW" sz="2800" dirty="0"/>
              <a:t>value</a:t>
            </a:r>
            <a:r>
              <a:rPr lang="zh-TW" altLang="en-US" sz="2800" dirty="0"/>
              <a:t>值並不會影響他在</a:t>
            </a:r>
            <a:r>
              <a:rPr lang="en-US" altLang="zh-TW" sz="2800" dirty="0" err="1"/>
              <a:t>OrderedDict</a:t>
            </a:r>
            <a:r>
              <a:rPr lang="zh-TW" altLang="en-US" sz="2800" dirty="0"/>
              <a:t>的排序</a:t>
            </a:r>
            <a:r>
              <a:rPr lang="zh-TW" altLang="en-US" sz="2800" dirty="0" smtClean="0"/>
              <a:t>位置</a:t>
            </a:r>
            <a:endParaRPr lang="en-US" altLang="zh-TW" sz="2800" dirty="0"/>
          </a:p>
          <a:p>
            <a:pPr lvl="1"/>
            <a:r>
              <a:rPr lang="zh-TW" altLang="en-US" sz="2800" dirty="0"/>
              <a:t>可以與</a:t>
            </a:r>
            <a:r>
              <a:rPr lang="en-US" altLang="zh-TW" sz="2800" dirty="0"/>
              <a:t>sorted()</a:t>
            </a:r>
            <a:r>
              <a:rPr lang="zh-TW" altLang="en-US" sz="2800" dirty="0"/>
              <a:t>結合</a:t>
            </a:r>
            <a:r>
              <a:rPr lang="zh-TW" altLang="en-US" sz="2800" dirty="0" smtClean="0"/>
              <a:t>使用</a:t>
            </a:r>
            <a:r>
              <a:rPr lang="zh-TW" altLang="en-US" sz="2800" dirty="0"/>
              <a:t>，</a:t>
            </a:r>
            <a:r>
              <a:rPr lang="zh-TW" altLang="en-US" sz="2800" dirty="0" smtClean="0"/>
              <a:t>讓</a:t>
            </a:r>
            <a:r>
              <a:rPr lang="zh-TW" altLang="en-US" sz="2800" dirty="0"/>
              <a:t>這個</a:t>
            </a:r>
            <a:r>
              <a:rPr lang="en-US" altLang="zh-TW" sz="2800" dirty="0" err="1"/>
              <a:t>OrderedDict</a:t>
            </a:r>
            <a:r>
              <a:rPr lang="zh-TW" altLang="en-US" sz="2800" dirty="0"/>
              <a:t>可以照我們所希望的依據來排序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59059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1874</TotalTime>
  <Words>1585</Words>
  <Application>Microsoft Office PowerPoint</Application>
  <PresentationFormat>寬螢幕</PresentationFormat>
  <Paragraphs>213</Paragraphs>
  <Slides>30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Euphemia</vt:lpstr>
      <vt:lpstr>Microsoft JhengHei UI</vt:lpstr>
      <vt:lpstr>Arial</vt:lpstr>
      <vt:lpstr>Wingdings</vt:lpstr>
      <vt:lpstr>數學 16x9</vt:lpstr>
      <vt:lpstr>網路程式設計 Python資料程式設計</vt:lpstr>
      <vt:lpstr>資料交換格式</vt:lpstr>
      <vt:lpstr>Python 字典(Dictionary)</vt:lpstr>
      <vt:lpstr>Python 字典(Dictionary)</vt:lpstr>
      <vt:lpstr>Python 字典(Dictionary)</vt:lpstr>
      <vt:lpstr>Python 字典操作</vt:lpstr>
      <vt:lpstr>Python 字典操作</vt:lpstr>
      <vt:lpstr>Python 字典(Dictionary)</vt:lpstr>
      <vt:lpstr>排序字典OrderedDict</vt:lpstr>
      <vt:lpstr>排序字典OrderedDict</vt:lpstr>
      <vt:lpstr>Python Sorted函數 </vt:lpstr>
      <vt:lpstr>OrderedDict結合sorted函數</vt:lpstr>
      <vt:lpstr>JSON資料格式</vt:lpstr>
      <vt:lpstr>JSON資料格式</vt:lpstr>
      <vt:lpstr>JSON資料樣式</vt:lpstr>
      <vt:lpstr>JSON字串轉Python dict</vt:lpstr>
      <vt:lpstr>Python dict轉JSON字串</vt:lpstr>
      <vt:lpstr>將Python資料直接輸出成json檔</vt:lpstr>
      <vt:lpstr>練習1</vt:lpstr>
      <vt:lpstr>練習2</vt:lpstr>
      <vt:lpstr>CSV檔案</vt:lpstr>
      <vt:lpstr>Python 讀取 CSV</vt:lpstr>
      <vt:lpstr>Python 讀取 CSV</vt:lpstr>
      <vt:lpstr>Python 讀取 CSV - 字典</vt:lpstr>
      <vt:lpstr>Python 寫入 CSV</vt:lpstr>
      <vt:lpstr>Python 寫入 CSV</vt:lpstr>
      <vt:lpstr>Python 寫入 CSV -字典</vt:lpstr>
      <vt:lpstr>Python 寫入 CSV -字典</vt:lpstr>
      <vt:lpstr>練習3</vt:lpstr>
      <vt:lpstr>練習4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網路程式設計 Python資料程式設計</dc:title>
  <dc:creator>Windows 使用者</dc:creator>
  <cp:lastModifiedBy>Windows 使用者</cp:lastModifiedBy>
  <cp:revision>145</cp:revision>
  <dcterms:created xsi:type="dcterms:W3CDTF">2023-03-12T04:37:06Z</dcterms:created>
  <dcterms:modified xsi:type="dcterms:W3CDTF">2023-03-13T11:51:48Z</dcterms:modified>
</cp:coreProperties>
</file>