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4" r:id="rId4"/>
    <p:sldId id="275" r:id="rId5"/>
    <p:sldId id="257" r:id="rId6"/>
    <p:sldId id="258" r:id="rId7"/>
    <p:sldId id="261" r:id="rId8"/>
    <p:sldId id="262" r:id="rId9"/>
    <p:sldId id="263" r:id="rId10"/>
    <p:sldId id="264" r:id="rId11"/>
    <p:sldId id="259" r:id="rId12"/>
    <p:sldId id="265" r:id="rId13"/>
    <p:sldId id="266" r:id="rId14"/>
    <p:sldId id="269" r:id="rId15"/>
    <p:sldId id="270" r:id="rId16"/>
    <p:sldId id="267" r:id="rId17"/>
    <p:sldId id="268" r:id="rId18"/>
    <p:sldId id="271" r:id="rId19"/>
    <p:sldId id="272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6E2C49B-2C63-4B4E-942A-6E63E964B4C2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E98D4C5-D6DF-4023-9521-3AF1596DAEA4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1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6E2C49B-2C63-4B4E-942A-6E63E964B4C2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E98D4C5-D6DF-4023-9521-3AF1596DA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04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6E2C49B-2C63-4B4E-942A-6E63E964B4C2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E98D4C5-D6DF-4023-9521-3AF1596DA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74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6E2C49B-2C63-4B4E-942A-6E63E964B4C2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E98D4C5-D6DF-4023-9521-3AF1596DAEA4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3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6E2C49B-2C63-4B4E-942A-6E63E964B4C2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E98D4C5-D6DF-4023-9521-3AF1596DAEA4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3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6E2C49B-2C63-4B4E-942A-6E63E964B4C2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E98D4C5-D6DF-4023-9521-3AF1596DAEA4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5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6E2C49B-2C63-4B4E-942A-6E63E964B4C2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E98D4C5-D6DF-4023-9521-3AF1596DA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4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6E2C49B-2C63-4B4E-942A-6E63E964B4C2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E98D4C5-D6DF-4023-9521-3AF1596DA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21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6E2C49B-2C63-4B4E-942A-6E63E964B4C2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E98D4C5-D6DF-4023-9521-3AF1596DA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3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6E2C49B-2C63-4B4E-942A-6E63E964B4C2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E98D4C5-D6DF-4023-9521-3AF1596DA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45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6E2C49B-2C63-4B4E-942A-6E63E964B4C2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E98D4C5-D6DF-4023-9521-3AF1596DAEA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34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6E2C49B-2C63-4B4E-942A-6E63E964B4C2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E98D4C5-D6DF-4023-9521-3AF1596DA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8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網路程式設計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sz="4400" dirty="0"/>
              <a:t>網路爬蟲 靜</a:t>
            </a:r>
            <a:r>
              <a:rPr lang="zh-TW" altLang="en-US" sz="4400" dirty="0" smtClean="0"/>
              <a:t>態</a:t>
            </a:r>
            <a:r>
              <a:rPr lang="zh-TW" altLang="en-US" sz="4400" dirty="0"/>
              <a:t>網頁解析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Instructor: </a:t>
            </a:r>
            <a:r>
              <a:rPr lang="zh-TW" altLang="en-US" dirty="0"/>
              <a:t>馬豪尚</a:t>
            </a:r>
          </a:p>
        </p:txBody>
      </p:sp>
    </p:spTree>
    <p:extLst>
      <p:ext uri="{BB962C8B-B14F-4D97-AF65-F5344CB8AC3E}">
        <p14:creationId xmlns:p14="http://schemas.microsoft.com/office/powerpoint/2010/main" val="381811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Selenium</a:t>
            </a:r>
            <a:r>
              <a:rPr lang="zh-TW" altLang="en-US" sz="4400" dirty="0" smtClean="0"/>
              <a:t>取得網頁資料</a:t>
            </a:r>
            <a:r>
              <a:rPr lang="en-US" altLang="zh-TW" sz="4400" dirty="0" smtClean="0"/>
              <a:t>-cookie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定義</a:t>
            </a:r>
            <a:r>
              <a:rPr lang="zh-TW" altLang="en-US" dirty="0"/>
              <a:t>網頁需要的</a:t>
            </a:r>
            <a:r>
              <a:rPr lang="en-US" altLang="zh-TW" dirty="0"/>
              <a:t>cookie </a:t>
            </a:r>
          </a:p>
          <a:p>
            <a:pPr lvl="1"/>
            <a:r>
              <a:rPr lang="en-US" altLang="zh-TW" dirty="0" smtClean="0"/>
              <a:t>Cookie={key: value}</a:t>
            </a:r>
          </a:p>
          <a:p>
            <a:r>
              <a:rPr lang="zh-TW" altLang="en-US" dirty="0" smtClean="0"/>
              <a:t>加入</a:t>
            </a:r>
            <a:r>
              <a:rPr lang="en-US" altLang="zh-TW" dirty="0"/>
              <a:t>cookies</a:t>
            </a:r>
            <a:r>
              <a:rPr lang="zh-TW" altLang="en-US" dirty="0" smtClean="0"/>
              <a:t>到</a:t>
            </a:r>
            <a:r>
              <a:rPr lang="en-US" altLang="zh-TW" dirty="0" smtClean="0"/>
              <a:t>driver</a:t>
            </a:r>
            <a:endParaRPr lang="en-US" altLang="zh-TW" dirty="0"/>
          </a:p>
          <a:p>
            <a:pPr lvl="1"/>
            <a:r>
              <a:rPr lang="en-US" altLang="zh-TW" dirty="0" err="1" smtClean="0"/>
              <a:t>driver.add_cookie</a:t>
            </a:r>
            <a:r>
              <a:rPr lang="en-US" altLang="zh-TW" dirty="0" smtClean="0"/>
              <a:t>(</a:t>
            </a:r>
            <a:r>
              <a:rPr lang="en-US" altLang="zh-TW" dirty="0"/>
              <a:t>Cookie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759" y="2438883"/>
            <a:ext cx="5239481" cy="356284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333759" y="1978270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檢查</a:t>
            </a:r>
            <a:r>
              <a:rPr lang="en-US" altLang="zh-TW" dirty="0" smtClean="0"/>
              <a:t>-&gt;Application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539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Selenium</a:t>
            </a:r>
            <a:r>
              <a:rPr lang="zh-TW" altLang="en-US" sz="4400" dirty="0" smtClean="0"/>
              <a:t>資料尋找方法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C00000"/>
                </a:solidFill>
              </a:rPr>
              <a:t>find_element</a:t>
            </a:r>
            <a:r>
              <a:rPr lang="en-US" altLang="zh-TW" dirty="0">
                <a:solidFill>
                  <a:srgbClr val="C00000"/>
                </a:solidFill>
              </a:rPr>
              <a:t>(): </a:t>
            </a:r>
            <a:r>
              <a:rPr lang="zh-TW" altLang="en-US" dirty="0"/>
              <a:t>用來取得網頁中的第一個定位到的</a:t>
            </a:r>
            <a:r>
              <a:rPr lang="en-US" altLang="zh-TW" dirty="0"/>
              <a:t>HTML</a:t>
            </a:r>
            <a:r>
              <a:rPr lang="zh-TW" altLang="en-US" dirty="0" smtClean="0"/>
              <a:t>元素</a:t>
            </a:r>
            <a:endParaRPr lang="en-US" altLang="zh-TW" dirty="0" smtClean="0"/>
          </a:p>
          <a:p>
            <a:pPr lvl="1"/>
            <a:r>
              <a:rPr lang="en-US" altLang="zh-TW" dirty="0" err="1"/>
              <a:t>driver.find_element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>
                <a:solidFill>
                  <a:srgbClr val="C00000"/>
                </a:solidFill>
              </a:rPr>
              <a:t>find_elements</a:t>
            </a:r>
            <a:r>
              <a:rPr lang="en-US" altLang="zh-TW" dirty="0">
                <a:solidFill>
                  <a:srgbClr val="C00000"/>
                </a:solidFill>
              </a:rPr>
              <a:t>(): </a:t>
            </a:r>
            <a:r>
              <a:rPr lang="en-US" altLang="zh-TW" dirty="0"/>
              <a:t>(</a:t>
            </a:r>
            <a:r>
              <a:rPr lang="zh-TW" altLang="en-US" dirty="0"/>
              <a:t>名稱中多了一個</a:t>
            </a:r>
            <a:r>
              <a:rPr lang="en-US" altLang="zh-TW" dirty="0"/>
              <a:t>s)</a:t>
            </a:r>
            <a:r>
              <a:rPr lang="zh-TW" altLang="en-US" dirty="0"/>
              <a:t>，用來取得所有網頁中定位</a:t>
            </a:r>
            <a:r>
              <a:rPr lang="zh-TW" altLang="en-US" dirty="0" smtClean="0"/>
              <a:t>到的</a:t>
            </a:r>
            <a:r>
              <a:rPr lang="zh-TW" altLang="en-US" dirty="0"/>
              <a:t>元素，會以串列方式回傳找到的</a:t>
            </a:r>
            <a:r>
              <a:rPr lang="zh-TW" altLang="en-US" dirty="0" smtClean="0"/>
              <a:t>元素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driver.find_elements</a:t>
            </a:r>
            <a:r>
              <a:rPr lang="en-US" altLang="zh-TW" dirty="0" smtClean="0"/>
              <a:t>()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err="1" smtClean="0"/>
              <a:t>find_element</a:t>
            </a:r>
            <a:r>
              <a:rPr lang="zh-TW" altLang="en-US" dirty="0" smtClean="0"/>
              <a:t>和</a:t>
            </a:r>
            <a:r>
              <a:rPr lang="en-US" altLang="zh-TW" dirty="0" err="1" smtClean="0"/>
              <a:t>find_elements</a:t>
            </a:r>
            <a:r>
              <a:rPr lang="zh-TW" altLang="en-US" dirty="0" smtClean="0"/>
              <a:t>皆</a:t>
            </a:r>
            <a:r>
              <a:rPr lang="zh-TW" altLang="en-US" dirty="0"/>
              <a:t>可搭配</a:t>
            </a:r>
            <a:r>
              <a:rPr lang="en-US" altLang="zh-TW" dirty="0"/>
              <a:t>by</a:t>
            </a:r>
            <a:r>
              <a:rPr lang="zh-TW" altLang="en-US" dirty="0"/>
              <a:t>模組</a:t>
            </a:r>
            <a:r>
              <a:rPr lang="zh-TW" altLang="en-US" dirty="0" smtClean="0"/>
              <a:t>來尋找資料</a:t>
            </a:r>
            <a:r>
              <a:rPr lang="zh-TW" altLang="en-US" dirty="0"/>
              <a:t>位置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612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Selenium</a:t>
            </a:r>
            <a:r>
              <a:rPr lang="zh-TW" altLang="en-US" sz="4400" dirty="0" smtClean="0"/>
              <a:t>資料尋找方法</a:t>
            </a:r>
            <a:r>
              <a:rPr lang="en-US" altLang="zh-TW" sz="4400" dirty="0" smtClean="0"/>
              <a:t>-by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載入</a:t>
            </a:r>
            <a:r>
              <a:rPr lang="en-US" altLang="zh-TW" dirty="0" smtClean="0"/>
              <a:t>selenium by</a:t>
            </a:r>
            <a:r>
              <a:rPr lang="zh-TW" altLang="en-US" dirty="0" smtClean="0"/>
              <a:t>模組</a:t>
            </a:r>
            <a:endParaRPr lang="en-US" altLang="zh-TW" dirty="0" smtClean="0"/>
          </a:p>
          <a:p>
            <a:pPr lvl="1"/>
            <a:r>
              <a:rPr lang="en-US" altLang="zh-TW" dirty="0"/>
              <a:t>from selenium.webdriver.common.by import By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012505"/>
              </p:ext>
            </p:extLst>
          </p:nvPr>
        </p:nvGraphicFramePr>
        <p:xfrm>
          <a:off x="1664191" y="2552700"/>
          <a:ext cx="9785350" cy="4084320"/>
        </p:xfrm>
        <a:graphic>
          <a:graphicData uri="http://schemas.openxmlformats.org/drawingml/2006/table">
            <a:tbl>
              <a:tblPr/>
              <a:tblGrid>
                <a:gridCol w="4892675">
                  <a:extLst>
                    <a:ext uri="{9D8B030D-6E8A-4147-A177-3AD203B41FA5}">
                      <a16:colId xmlns:a16="http://schemas.microsoft.com/office/drawing/2014/main" val="10284421"/>
                    </a:ext>
                  </a:extLst>
                </a:gridCol>
                <a:gridCol w="4892675">
                  <a:extLst>
                    <a:ext uri="{9D8B030D-6E8A-4147-A177-3AD203B41FA5}">
                      <a16:colId xmlns:a16="http://schemas.microsoft.com/office/drawing/2014/main" val="33563570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By.ID, id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透過 </a:t>
                      </a:r>
                      <a:r>
                        <a:rPr lang="en-US" altLang="zh-TW"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，尋找第一個相符的網頁元素。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486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By.CLASS_NAME, class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透過 </a:t>
                      </a:r>
                      <a:r>
                        <a:rPr lang="en-US" altLang="zh-TW">
                          <a:effectLst/>
                          <a:latin typeface="+mn-ea"/>
                          <a:ea typeface="+mn-ea"/>
                        </a:rPr>
                        <a:t>class</a:t>
                      </a:r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，尋找第一個相符的網頁元素。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583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By.CSS_SELECTOR, css selector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透過 </a:t>
                      </a:r>
                      <a:r>
                        <a:rPr lang="en-US" altLang="zh-TW">
                          <a:effectLst/>
                          <a:latin typeface="+mn-ea"/>
                          <a:ea typeface="+mn-ea"/>
                        </a:rPr>
                        <a:t>css </a:t>
                      </a:r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選擇器，尋找第一個相符的網頁元素。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822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By.NAME, name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透過 </a:t>
                      </a:r>
                      <a:r>
                        <a:rPr lang="en-US" altLang="zh-TW">
                          <a:effectLst/>
                          <a:latin typeface="+mn-ea"/>
                          <a:ea typeface="+mn-ea"/>
                        </a:rPr>
                        <a:t>name </a:t>
                      </a:r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屬性，尋找第一個相符的網頁元素。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794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By.TAG_NAME, tag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透過 </a:t>
                      </a:r>
                      <a:r>
                        <a:rPr lang="en-US" altLang="zh-TW">
                          <a:effectLst/>
                          <a:latin typeface="+mn-ea"/>
                          <a:ea typeface="+mn-ea"/>
                        </a:rPr>
                        <a:t>HTML tag</a:t>
                      </a:r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，尋找第一個相符的網頁元素。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394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By.LINK_TEXT, text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透過超連結的文字，尋找第一個相符的網頁元素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499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  <a:latin typeface="+mn-ea"/>
                          <a:ea typeface="+mn-ea"/>
                        </a:rPr>
                        <a:t>By.PARTIAL_LINK_TEXT</a:t>
                      </a:r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, text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透過超連結的部分文字，尋找第一個相符的網頁元素。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081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By.XPATH, xpath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透過 </a:t>
                      </a:r>
                      <a:r>
                        <a:rPr lang="en-US" altLang="zh-TW" dirty="0" err="1">
                          <a:effectLst/>
                          <a:latin typeface="+mn-ea"/>
                          <a:ea typeface="+mn-ea"/>
                        </a:rPr>
                        <a:t>xpath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的方式，尋找第一個相符的網頁元素。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584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30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Selenium</a:t>
            </a:r>
            <a:r>
              <a:rPr lang="zh-TW" altLang="en-US" sz="4400" dirty="0"/>
              <a:t>資料定位方法</a:t>
            </a:r>
            <a:r>
              <a:rPr lang="en-US" altLang="zh-TW" sz="4400" dirty="0"/>
              <a:t>-by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透過</a:t>
            </a:r>
            <a:r>
              <a:rPr lang="en-US" altLang="zh-TW" dirty="0" smtClean="0"/>
              <a:t>id</a:t>
            </a:r>
          </a:p>
          <a:p>
            <a:pPr lvl="1"/>
            <a:r>
              <a:rPr lang="en-US" altLang="zh-TW" dirty="0" err="1" smtClean="0"/>
              <a:t>driver.find_element</a:t>
            </a:r>
            <a:r>
              <a:rPr lang="en-US" altLang="zh-TW" dirty="0" smtClean="0"/>
              <a:t>(By.ID, '</a:t>
            </a:r>
            <a:r>
              <a:rPr lang="en-US" altLang="zh-TW" dirty="0" err="1" smtClean="0"/>
              <a:t>id_name</a:t>
            </a:r>
            <a:r>
              <a:rPr lang="en-US" altLang="zh-TW" dirty="0"/>
              <a:t>'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透過</a:t>
            </a:r>
            <a:r>
              <a:rPr lang="en-US" altLang="zh-TW" dirty="0" smtClean="0"/>
              <a:t>class</a:t>
            </a:r>
          </a:p>
          <a:p>
            <a:pPr lvl="1"/>
            <a:r>
              <a:rPr lang="en-US" altLang="zh-TW" dirty="0" err="1"/>
              <a:t>driver.find_element</a:t>
            </a:r>
            <a:r>
              <a:rPr lang="en-US" altLang="zh-TW" dirty="0"/>
              <a:t>(</a:t>
            </a:r>
            <a:r>
              <a:rPr lang="en-US" altLang="zh-TW" dirty="0" err="1"/>
              <a:t>By.CLASS_NAME</a:t>
            </a:r>
            <a:r>
              <a:rPr lang="en-US" altLang="zh-TW" dirty="0"/>
              <a:t>, '</a:t>
            </a:r>
            <a:r>
              <a:rPr lang="en-US" altLang="zh-TW" dirty="0" err="1" smtClean="0"/>
              <a:t>class_name</a:t>
            </a:r>
            <a:r>
              <a:rPr lang="en-US" altLang="zh-TW" dirty="0" smtClean="0"/>
              <a:t>')</a:t>
            </a:r>
          </a:p>
          <a:p>
            <a:r>
              <a:rPr lang="zh-TW" altLang="en-US" dirty="0" smtClean="0"/>
              <a:t>透過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 selector</a:t>
            </a:r>
          </a:p>
          <a:p>
            <a:pPr lvl="1"/>
            <a:r>
              <a:rPr lang="en-US" altLang="zh-TW" dirty="0" err="1"/>
              <a:t>driver.find_element</a:t>
            </a:r>
            <a:r>
              <a:rPr lang="en-US" altLang="zh-TW" dirty="0"/>
              <a:t>(</a:t>
            </a:r>
            <a:r>
              <a:rPr lang="en-US" altLang="zh-TW" dirty="0" err="1"/>
              <a:t>By.CSS_SELECTOR</a:t>
            </a:r>
            <a:r>
              <a:rPr lang="en-US" altLang="zh-TW" dirty="0"/>
              <a:t>, '</a:t>
            </a:r>
            <a:r>
              <a:rPr lang="en-US" altLang="zh-TW" dirty="0" err="1" smtClean="0"/>
              <a:t>css_selector</a:t>
            </a:r>
            <a:r>
              <a:rPr lang="en-US" altLang="zh-TW" dirty="0" smtClean="0"/>
              <a:t>')</a:t>
            </a:r>
          </a:p>
          <a:p>
            <a:r>
              <a:rPr lang="zh-TW" altLang="en-US" dirty="0" smtClean="0"/>
              <a:t>透過</a:t>
            </a:r>
            <a:r>
              <a:rPr lang="en-US" altLang="zh-TW" dirty="0" err="1" smtClean="0"/>
              <a:t>xpath</a:t>
            </a:r>
            <a:endParaRPr lang="en-US" altLang="zh-TW" dirty="0" smtClean="0"/>
          </a:p>
          <a:p>
            <a:pPr lvl="1"/>
            <a:r>
              <a:rPr lang="zh-TW" altLang="en-US" dirty="0"/>
              <a:t>取得 </a:t>
            </a:r>
            <a:r>
              <a:rPr lang="en-US" altLang="zh-TW" dirty="0"/>
              <a:t>html &gt; body &gt; select </a:t>
            </a:r>
            <a:r>
              <a:rPr lang="zh-TW" altLang="en-US" dirty="0"/>
              <a:t>這個網頁元素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driver.find_element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By.XPATH</a:t>
            </a:r>
            <a:r>
              <a:rPr lang="en-US" altLang="zh-TW" dirty="0"/>
              <a:t>, '/html/body/select')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968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Selenium</a:t>
            </a:r>
            <a:r>
              <a:rPr lang="zh-TW" altLang="en-US" sz="4400" dirty="0" smtClean="0"/>
              <a:t>取得</a:t>
            </a:r>
            <a:r>
              <a:rPr lang="zh-TW" altLang="en-US" sz="4400" dirty="0"/>
              <a:t>網頁元素的內容</a:t>
            </a: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524935"/>
              </p:ext>
            </p:extLst>
          </p:nvPr>
        </p:nvGraphicFramePr>
        <p:xfrm>
          <a:off x="2412513" y="1591261"/>
          <a:ext cx="7461250" cy="4484370"/>
        </p:xfrm>
        <a:graphic>
          <a:graphicData uri="http://schemas.openxmlformats.org/drawingml/2006/table">
            <a:tbl>
              <a:tblPr/>
              <a:tblGrid>
                <a:gridCol w="1861867">
                  <a:extLst>
                    <a:ext uri="{9D8B030D-6E8A-4147-A177-3AD203B41FA5}">
                      <a16:colId xmlns:a16="http://schemas.microsoft.com/office/drawing/2014/main" val="2236730580"/>
                    </a:ext>
                  </a:extLst>
                </a:gridCol>
                <a:gridCol w="5599383">
                  <a:extLst>
                    <a:ext uri="{9D8B030D-6E8A-4147-A177-3AD203B41FA5}">
                      <a16:colId xmlns:a16="http://schemas.microsoft.com/office/drawing/2014/main" val="804165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effectLst/>
                          <a:latin typeface="+mn-ea"/>
                          <a:ea typeface="+mn-ea"/>
                        </a:rPr>
                        <a:t>內容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>
                          <a:effectLst/>
                          <a:latin typeface="+mn-ea"/>
                          <a:ea typeface="+mn-ea"/>
                        </a:rPr>
                        <a:t>說明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43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text</a:t>
                      </a:r>
                      <a:endParaRPr lang="en-US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effectLst/>
                          <a:latin typeface="+mn-ea"/>
                          <a:ea typeface="+mn-ea"/>
                        </a:rPr>
                        <a:t>元素的內容文字。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47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get_attribute</a:t>
                      </a:r>
                      <a:endParaRPr lang="en-US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>
                          <a:effectLst/>
                          <a:latin typeface="+mn-ea"/>
                          <a:ea typeface="+mn-ea"/>
                        </a:rPr>
                        <a:t>元素的某個 </a:t>
                      </a:r>
                      <a:r>
                        <a:rPr lang="en-US" altLang="zh-TW" b="0">
                          <a:effectLst/>
                          <a:latin typeface="+mn-ea"/>
                          <a:ea typeface="+mn-ea"/>
                        </a:rPr>
                        <a:t>HTML </a:t>
                      </a:r>
                      <a:r>
                        <a:rPr lang="zh-TW" altLang="en-US" b="0">
                          <a:effectLst/>
                          <a:latin typeface="+mn-ea"/>
                          <a:ea typeface="+mn-ea"/>
                        </a:rPr>
                        <a:t>屬性值。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883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en-US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>
                          <a:effectLst/>
                          <a:latin typeface="+mn-ea"/>
                          <a:ea typeface="+mn-ea"/>
                        </a:rPr>
                        <a:t>元素的 </a:t>
                      </a:r>
                      <a:r>
                        <a:rPr lang="en-US" b="0">
                          <a:effectLst/>
                          <a:latin typeface="+mn-ea"/>
                          <a:ea typeface="+mn-ea"/>
                        </a:rPr>
                        <a:t>id。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903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tag_name</a:t>
                      </a:r>
                      <a:endParaRPr 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>
                          <a:effectLst/>
                          <a:latin typeface="+mn-ea"/>
                          <a:ea typeface="+mn-ea"/>
                        </a:rPr>
                        <a:t>元素的 </a:t>
                      </a:r>
                      <a:r>
                        <a:rPr lang="en-US" b="0">
                          <a:effectLst/>
                          <a:latin typeface="+mn-ea"/>
                          <a:ea typeface="+mn-ea"/>
                        </a:rPr>
                        <a:t>tag </a:t>
                      </a:r>
                      <a:r>
                        <a:rPr lang="zh-TW" altLang="en-US" b="0">
                          <a:effectLst/>
                          <a:latin typeface="+mn-ea"/>
                          <a:ea typeface="+mn-ea"/>
                        </a:rPr>
                        <a:t>名稱。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96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size</a:t>
                      </a:r>
                      <a:endParaRPr 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>
                          <a:effectLst/>
                          <a:latin typeface="+mn-ea"/>
                          <a:ea typeface="+mn-ea"/>
                        </a:rPr>
                        <a:t>元素的長寬尺寸。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992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screenshot</a:t>
                      </a:r>
                      <a:endParaRPr 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effectLst/>
                          <a:latin typeface="+mn-ea"/>
                          <a:ea typeface="+mn-ea"/>
                        </a:rPr>
                        <a:t>將某個元素截圖並儲存為 </a:t>
                      </a:r>
                      <a:r>
                        <a:rPr lang="en-US" altLang="zh-TW" b="0" dirty="0" err="1">
                          <a:effectLst/>
                          <a:latin typeface="+mn-ea"/>
                          <a:ea typeface="+mn-ea"/>
                        </a:rPr>
                        <a:t>png</a:t>
                      </a:r>
                      <a:r>
                        <a:rPr lang="zh-TW" altLang="en-US" b="0" dirty="0">
                          <a:effectLst/>
                          <a:latin typeface="+mn-ea"/>
                          <a:ea typeface="+mn-ea"/>
                        </a:rPr>
                        <a:t>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113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is_displayed()</a:t>
                      </a:r>
                      <a:endParaRPr 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>
                          <a:effectLst/>
                          <a:latin typeface="+mn-ea"/>
                          <a:ea typeface="+mn-ea"/>
                        </a:rPr>
                        <a:t>元素是否顯示在網頁上。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644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is_enabled()</a:t>
                      </a:r>
                      <a:endParaRPr 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>
                          <a:effectLst/>
                          <a:latin typeface="+mn-ea"/>
                          <a:ea typeface="+mn-ea"/>
                        </a:rPr>
                        <a:t>元素是否可用。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429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is_selected()</a:t>
                      </a:r>
                      <a:endParaRPr 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>
                          <a:effectLst/>
                          <a:latin typeface="+mn-ea"/>
                          <a:ea typeface="+mn-ea"/>
                        </a:rPr>
                        <a:t>元素是否被選取。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51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parent</a:t>
                      </a:r>
                      <a:endParaRPr 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effectLst/>
                          <a:latin typeface="+mn-ea"/>
                          <a:ea typeface="+mn-ea"/>
                        </a:rPr>
                        <a:t>元素的父元素。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15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20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Selenium</a:t>
            </a:r>
            <a:r>
              <a:rPr lang="zh-TW" altLang="en-US" sz="4400" dirty="0" smtClean="0"/>
              <a:t>取得</a:t>
            </a:r>
            <a:r>
              <a:rPr lang="zh-TW" altLang="en-US" sz="4400" dirty="0"/>
              <a:t>網頁元素的內容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6888" lvl="1"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TW" dirty="0"/>
              <a:t>a = </a:t>
            </a:r>
            <a:r>
              <a:rPr lang="en-US" altLang="zh-TW" dirty="0" err="1"/>
              <a:t>driver.find_element</a:t>
            </a:r>
            <a:r>
              <a:rPr lang="en-US" altLang="zh-TW" dirty="0"/>
              <a:t>(By.ID, </a:t>
            </a:r>
            <a:r>
              <a:rPr lang="en-US" altLang="zh-TW" dirty="0" smtClean="0"/>
              <a:t>'a')</a:t>
            </a:r>
          </a:p>
          <a:p>
            <a:r>
              <a:rPr lang="zh-TW" altLang="en-US" dirty="0" smtClean="0"/>
              <a:t>取得元素的</a:t>
            </a:r>
            <a:r>
              <a:rPr lang="zh-TW" altLang="en-US" dirty="0"/>
              <a:t>內容</a:t>
            </a:r>
            <a:r>
              <a:rPr lang="zh-TW" altLang="en-US" dirty="0" smtClean="0"/>
              <a:t>文字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a.text</a:t>
            </a:r>
            <a:endParaRPr lang="en-US" altLang="zh-TW" dirty="0" smtClean="0"/>
          </a:p>
          <a:p>
            <a:r>
              <a:rPr lang="zh-TW" altLang="en-US" dirty="0" smtClean="0"/>
              <a:t>取得元素的</a:t>
            </a:r>
            <a:r>
              <a:rPr lang="en-US" altLang="zh-TW" dirty="0" smtClean="0"/>
              <a:t>id (</a:t>
            </a:r>
            <a:r>
              <a:rPr lang="zh-TW" altLang="en-US" dirty="0" smtClean="0"/>
              <a:t>不是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裡面的</a:t>
            </a:r>
            <a:r>
              <a:rPr lang="en-US" altLang="zh-TW" dirty="0" smtClean="0"/>
              <a:t>id)</a:t>
            </a:r>
          </a:p>
          <a:p>
            <a:pPr lvl="1"/>
            <a:r>
              <a:rPr lang="en-US" altLang="zh-TW" dirty="0" smtClean="0"/>
              <a:t>a.id</a:t>
            </a:r>
          </a:p>
          <a:p>
            <a:r>
              <a:rPr lang="zh-TW" altLang="en-US" dirty="0" smtClean="0"/>
              <a:t>取得元素的標籤名稱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a.tag_name</a:t>
            </a:r>
            <a:endParaRPr lang="en-US" altLang="zh-TW" dirty="0" smtClean="0"/>
          </a:p>
          <a:p>
            <a:r>
              <a:rPr lang="zh-TW" altLang="en-US" dirty="0" smtClean="0"/>
              <a:t>取得元素中的某個屬性值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a.get_attribute</a:t>
            </a:r>
            <a:r>
              <a:rPr lang="en-US" altLang="zh-TW" dirty="0" smtClean="0"/>
              <a:t>(</a:t>
            </a:r>
            <a:r>
              <a:rPr lang="en-US" altLang="zh-TW" dirty="0"/>
              <a:t>'</a:t>
            </a:r>
            <a:r>
              <a:rPr lang="zh-TW" altLang="en-US" dirty="0" smtClean="0"/>
              <a:t>屬性名</a:t>
            </a:r>
            <a:r>
              <a:rPr lang="en-US" altLang="zh-TW" dirty="0" smtClean="0"/>
              <a:t>')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192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3852" y="177802"/>
            <a:ext cx="9785349" cy="762976"/>
          </a:xfrm>
        </p:spPr>
        <p:txBody>
          <a:bodyPr>
            <a:normAutofit/>
          </a:bodyPr>
          <a:lstStyle/>
          <a:p>
            <a:r>
              <a:rPr lang="en-US" altLang="zh-TW" sz="4400" dirty="0" smtClean="0"/>
              <a:t>Selenium</a:t>
            </a:r>
            <a:r>
              <a:rPr lang="zh-TW" altLang="en-US" sz="4400" dirty="0"/>
              <a:t>操作網頁元素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019158"/>
              </p:ext>
            </p:extLst>
          </p:nvPr>
        </p:nvGraphicFramePr>
        <p:xfrm>
          <a:off x="2370741" y="940778"/>
          <a:ext cx="6922727" cy="5744810"/>
        </p:xfrm>
        <a:graphic>
          <a:graphicData uri="http://schemas.openxmlformats.org/drawingml/2006/table">
            <a:tbl>
              <a:tblPr/>
              <a:tblGrid>
                <a:gridCol w="2636056">
                  <a:extLst>
                    <a:ext uri="{9D8B030D-6E8A-4147-A177-3AD203B41FA5}">
                      <a16:colId xmlns:a16="http://schemas.microsoft.com/office/drawing/2014/main" val="3772976688"/>
                    </a:ext>
                  </a:extLst>
                </a:gridCol>
                <a:gridCol w="4286671">
                  <a:extLst>
                    <a:ext uri="{9D8B030D-6E8A-4147-A177-3AD203B41FA5}">
                      <a16:colId xmlns:a16="http://schemas.microsoft.com/office/drawing/2014/main" val="2699748545"/>
                    </a:ext>
                  </a:extLst>
                </a:gridCol>
              </a:tblGrid>
              <a:tr h="246414"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effectLst/>
                          <a:latin typeface="+mn-ea"/>
                          <a:ea typeface="+mn-ea"/>
                        </a:rPr>
                        <a:t>說明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93204"/>
                  </a:ext>
                </a:extLst>
              </a:tr>
              <a:tr h="246414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click()</a:t>
                      </a:r>
                      <a:endParaRPr lang="en-US" sz="14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按下滑鼠左鍵。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516643"/>
                  </a:ext>
                </a:extLst>
              </a:tr>
              <a:tr h="246414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click_and_hold()</a:t>
                      </a:r>
                      <a:endParaRPr lang="en-US" sz="14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滑鼠左鍵按著不放。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182726"/>
                  </a:ext>
                </a:extLst>
              </a:tr>
              <a:tr h="246414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double_click()</a:t>
                      </a:r>
                      <a:endParaRPr lang="en-US" sz="14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連續按兩下滑鼠左鍵。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16638"/>
                  </a:ext>
                </a:extLst>
              </a:tr>
              <a:tr h="412226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context_click()</a:t>
                      </a:r>
                      <a:endParaRPr lang="en-US" sz="14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按下滑鼠右鍵 </a:t>
                      </a:r>
                      <a:r>
                        <a:rPr lang="en-US" altLang="zh-TW" sz="1400" b="0">
                          <a:effectLst/>
                          <a:latin typeface="+mn-ea"/>
                          <a:ea typeface="+mn-ea"/>
                        </a:rPr>
                        <a:t>( </a:t>
                      </a:r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需搭配指定元素定位 </a:t>
                      </a:r>
                      <a:r>
                        <a:rPr lang="en-US" altLang="zh-TW" sz="1400" b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。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619292"/>
                  </a:ext>
                </a:extLst>
              </a:tr>
              <a:tr h="412226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drag_and_drop()</a:t>
                      </a:r>
                      <a:endParaRPr lang="en-US" sz="14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effectLst/>
                          <a:latin typeface="+mn-ea"/>
                          <a:ea typeface="+mn-ea"/>
                        </a:rPr>
                        <a:t>點擊 </a:t>
                      </a:r>
                      <a:r>
                        <a:rPr lang="en-US" sz="1400" b="0" dirty="0">
                          <a:effectLst/>
                          <a:latin typeface="+mn-ea"/>
                          <a:ea typeface="+mn-ea"/>
                        </a:rPr>
                        <a:t>source </a:t>
                      </a:r>
                      <a:r>
                        <a:rPr lang="zh-TW" altLang="en-US" sz="1400" b="0" dirty="0">
                          <a:effectLst/>
                          <a:latin typeface="+mn-ea"/>
                          <a:ea typeface="+mn-ea"/>
                        </a:rPr>
                        <a:t>元素後，移動到 </a:t>
                      </a:r>
                      <a:r>
                        <a:rPr lang="en-US" sz="1400" b="0" dirty="0">
                          <a:effectLst/>
                          <a:latin typeface="+mn-ea"/>
                          <a:ea typeface="+mn-ea"/>
                        </a:rPr>
                        <a:t>target </a:t>
                      </a:r>
                      <a:r>
                        <a:rPr lang="zh-TW" altLang="en-US" sz="1400" b="0" dirty="0">
                          <a:effectLst/>
                          <a:latin typeface="+mn-ea"/>
                          <a:ea typeface="+mn-ea"/>
                        </a:rPr>
                        <a:t>元素放開。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494193"/>
                  </a:ext>
                </a:extLst>
              </a:tr>
              <a:tr h="412226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drag_and_drop_by_offset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4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effectLst/>
                          <a:latin typeface="+mn-ea"/>
                          <a:ea typeface="+mn-ea"/>
                        </a:rPr>
                        <a:t>點擊 </a:t>
                      </a:r>
                      <a:r>
                        <a:rPr lang="en-US" altLang="zh-TW" sz="1400" b="0" dirty="0">
                          <a:effectLst/>
                          <a:latin typeface="+mn-ea"/>
                          <a:ea typeface="+mn-ea"/>
                        </a:rPr>
                        <a:t>source </a:t>
                      </a:r>
                      <a:r>
                        <a:rPr lang="zh-TW" altLang="en-US" sz="1400" b="0" dirty="0">
                          <a:effectLst/>
                          <a:latin typeface="+mn-ea"/>
                          <a:ea typeface="+mn-ea"/>
                        </a:rPr>
                        <a:t>元素後，移動到指定的座標位置放開。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144957"/>
                  </a:ext>
                </a:extLst>
              </a:tr>
              <a:tr h="246414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move_by_offset()</a:t>
                      </a:r>
                      <a:endParaRPr lang="en-US" sz="14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移動滑鼠座標到指定位置。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675356"/>
                  </a:ext>
                </a:extLst>
              </a:tr>
              <a:tr h="246414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move_to_element()</a:t>
                      </a:r>
                      <a:endParaRPr lang="en-US" sz="14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移動滑鼠到某個元素上。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320311"/>
                  </a:ext>
                </a:extLst>
              </a:tr>
              <a:tr h="412226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move_to_element_with_offset()</a:t>
                      </a:r>
                      <a:endParaRPr lang="en-US" sz="14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移動滑鼠到某個元素的相對座標位置。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800430"/>
                  </a:ext>
                </a:extLst>
              </a:tr>
              <a:tr h="246414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release()</a:t>
                      </a:r>
                      <a:endParaRPr lang="en-US" sz="14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放開滑鼠。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129395"/>
                  </a:ext>
                </a:extLst>
              </a:tr>
              <a:tr h="246414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send_keys()</a:t>
                      </a:r>
                      <a:endParaRPr lang="en-US" sz="14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送出某個鍵盤按鍵值。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753096"/>
                  </a:ext>
                </a:extLst>
              </a:tr>
              <a:tr h="246414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send_keys_to_element()</a:t>
                      </a:r>
                      <a:endParaRPr lang="en-US" sz="14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向某個元素發送鍵盤按鍵值。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398632"/>
                  </a:ext>
                </a:extLst>
              </a:tr>
              <a:tr h="246414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key_down()</a:t>
                      </a:r>
                      <a:endParaRPr lang="en-US" sz="14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按著鍵盤某個鍵。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177571"/>
                  </a:ext>
                </a:extLst>
              </a:tr>
              <a:tr h="246414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key_up()</a:t>
                      </a:r>
                      <a:endParaRPr lang="en-US" sz="14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放開鍵盤某個鍵。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744890"/>
                  </a:ext>
                </a:extLst>
              </a:tr>
              <a:tr h="412226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reset_actions()</a:t>
                      </a:r>
                      <a:endParaRPr lang="en-US" sz="14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清除儲存的動作 </a:t>
                      </a:r>
                      <a:r>
                        <a:rPr lang="en-US" altLang="zh-TW" sz="1400" b="0">
                          <a:effectLst/>
                          <a:latin typeface="+mn-ea"/>
                          <a:ea typeface="+mn-ea"/>
                        </a:rPr>
                        <a:t>( </a:t>
                      </a:r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實測沒有作用，查訊後是 </a:t>
                      </a:r>
                      <a:r>
                        <a:rPr lang="en-US" altLang="zh-TW" sz="1400" b="0">
                          <a:effectLst/>
                          <a:latin typeface="+mn-ea"/>
                          <a:ea typeface="+mn-ea"/>
                        </a:rPr>
                        <a:t>Bug )</a:t>
                      </a:r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。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94359"/>
                  </a:ext>
                </a:extLst>
              </a:tr>
              <a:tr h="246414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pause()</a:t>
                      </a:r>
                      <a:endParaRPr lang="en-US" sz="14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暫停動作。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717316"/>
                  </a:ext>
                </a:extLst>
              </a:tr>
              <a:tr h="246414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perform()</a:t>
                      </a:r>
                      <a:endParaRPr lang="en-US" sz="14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effectLst/>
                          <a:latin typeface="+mn-ea"/>
                          <a:ea typeface="+mn-ea"/>
                        </a:rPr>
                        <a:t>執行儲存的動作。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364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71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Selenium</a:t>
            </a:r>
            <a:r>
              <a:rPr lang="zh-TW" altLang="en-US" sz="4400" dirty="0"/>
              <a:t>操作網頁元素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針對指定元素呼叫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en-US" altLang="zh-TW" dirty="0"/>
              <a:t>b</a:t>
            </a:r>
            <a:r>
              <a:rPr lang="en-US" altLang="zh-TW" dirty="0" smtClean="0"/>
              <a:t>utton = </a:t>
            </a:r>
            <a:r>
              <a:rPr lang="en-US" altLang="zh-TW" dirty="0" err="1" smtClean="0"/>
              <a:t>driver.find_element</a:t>
            </a:r>
            <a:r>
              <a:rPr lang="en-US" altLang="zh-TW" dirty="0" smtClean="0"/>
              <a:t>(By.ID</a:t>
            </a:r>
            <a:r>
              <a:rPr lang="en-US" altLang="zh-TW" dirty="0"/>
              <a:t>, '</a:t>
            </a:r>
            <a:r>
              <a:rPr lang="en-US" altLang="zh-TW" dirty="0" err="1"/>
              <a:t>id_name</a:t>
            </a:r>
            <a:r>
              <a:rPr lang="en-US" altLang="zh-TW" dirty="0" smtClean="0"/>
              <a:t>')</a:t>
            </a:r>
          </a:p>
          <a:p>
            <a:pPr lvl="1"/>
            <a:r>
              <a:rPr lang="en-US" altLang="zh-TW" dirty="0" err="1" smtClean="0"/>
              <a:t>button.click</a:t>
            </a:r>
            <a:r>
              <a:rPr lang="en-US" altLang="zh-TW" dirty="0" smtClean="0"/>
              <a:t>()</a:t>
            </a:r>
          </a:p>
          <a:p>
            <a:r>
              <a:rPr lang="zh-TW" altLang="fr-FR" dirty="0"/>
              <a:t>使用「</a:t>
            </a:r>
            <a:r>
              <a:rPr lang="fr-FR" altLang="zh-TW" dirty="0"/>
              <a:t>ActionChains</a:t>
            </a:r>
            <a:r>
              <a:rPr lang="zh-TW" altLang="fr-FR" dirty="0"/>
              <a:t>」的</a:t>
            </a:r>
            <a:r>
              <a:rPr lang="zh-TW" altLang="fr-FR" dirty="0" smtClean="0"/>
              <a:t>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宣告</a:t>
            </a:r>
            <a:r>
              <a:rPr lang="en-US" altLang="zh-TW" dirty="0" err="1" smtClean="0"/>
              <a:t>ActionChains</a:t>
            </a:r>
            <a:r>
              <a:rPr lang="en-US" altLang="zh-TW" dirty="0"/>
              <a:t> </a:t>
            </a:r>
            <a:r>
              <a:rPr lang="en-US" altLang="zh-TW" dirty="0" smtClean="0"/>
              <a:t>object</a:t>
            </a:r>
          </a:p>
          <a:p>
            <a:pPr lvl="2"/>
            <a:r>
              <a:rPr lang="en-US" altLang="zh-TW" dirty="0"/>
              <a:t>actions = </a:t>
            </a:r>
            <a:r>
              <a:rPr lang="en-US" altLang="zh-TW" dirty="0" err="1"/>
              <a:t>ActionChains</a:t>
            </a:r>
            <a:r>
              <a:rPr lang="en-US" altLang="zh-TW" dirty="0"/>
              <a:t>(driver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將想要的操作串起來</a:t>
            </a:r>
            <a:endParaRPr lang="en-US" altLang="zh-TW" dirty="0"/>
          </a:p>
          <a:p>
            <a:pPr lvl="2"/>
            <a:r>
              <a:rPr lang="en-US" altLang="zh-TW" dirty="0" err="1" smtClean="0"/>
              <a:t>actions.double_click</a:t>
            </a:r>
            <a:r>
              <a:rPr lang="en-US" altLang="zh-TW" dirty="0" smtClean="0"/>
              <a:t>(add</a:t>
            </a:r>
            <a:r>
              <a:rPr lang="en-US" altLang="zh-TW" dirty="0"/>
              <a:t>).pause(1).click(add).pause(1).click(add)</a:t>
            </a:r>
          </a:p>
          <a:p>
            <a:pPr lvl="1"/>
            <a:r>
              <a:rPr lang="zh-TW" altLang="en-US" dirty="0" smtClean="0"/>
              <a:t>執行</a:t>
            </a:r>
            <a:r>
              <a:rPr lang="en-US" altLang="zh-TW" dirty="0" err="1" smtClean="0"/>
              <a:t>ActionChains</a:t>
            </a:r>
            <a:endParaRPr lang="en-US" altLang="zh-TW" dirty="0" smtClean="0"/>
          </a:p>
          <a:p>
            <a:pPr lvl="2"/>
            <a:r>
              <a:rPr lang="en-US" altLang="zh-TW" dirty="0" err="1"/>
              <a:t>actions.perform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917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爬取網站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分析該網站的</a:t>
            </a:r>
            <a:r>
              <a:rPr lang="en-US" altLang="zh-TW" dirty="0" smtClean="0"/>
              <a:t>HTML</a:t>
            </a:r>
          </a:p>
          <a:p>
            <a:r>
              <a:rPr lang="zh-TW" altLang="en-US" dirty="0" smtClean="0"/>
              <a:t>選擇取得資源的方式</a:t>
            </a:r>
            <a:endParaRPr lang="en-US" altLang="zh-TW" dirty="0"/>
          </a:p>
          <a:p>
            <a:pPr lvl="1"/>
            <a:r>
              <a:rPr lang="en-US" altLang="zh-TW" dirty="0" smtClean="0"/>
              <a:t>Request</a:t>
            </a:r>
          </a:p>
          <a:p>
            <a:pPr lvl="1"/>
            <a:r>
              <a:rPr lang="en-US" altLang="zh-TW" dirty="0" smtClean="0"/>
              <a:t>Selenium</a:t>
            </a:r>
          </a:p>
          <a:p>
            <a:r>
              <a:rPr lang="zh-TW" altLang="en-US" dirty="0" smtClean="0"/>
              <a:t>撰寫爬蟲和網頁分析語法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Beautifulsoap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/>
              <a:t>Selenium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3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練習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en-US" altLang="zh-TW" dirty="0" smtClean="0"/>
              <a:t>PTT</a:t>
            </a:r>
            <a:r>
              <a:rPr lang="zh-TW" altLang="en-US" dirty="0" smtClean="0"/>
              <a:t>網站</a:t>
            </a:r>
            <a:endParaRPr lang="en-US" altLang="zh-TW" dirty="0" smtClean="0"/>
          </a:p>
          <a:p>
            <a:pPr lvl="1"/>
            <a:r>
              <a:rPr lang="en-US" altLang="zh-TW" dirty="0"/>
              <a:t>https://www.ptt.cc/bbs/index.html</a:t>
            </a:r>
          </a:p>
          <a:p>
            <a:r>
              <a:rPr lang="zh-TW" altLang="en-US" smtClean="0"/>
              <a:t>爬取熱門</a:t>
            </a:r>
            <a:r>
              <a:rPr lang="zh-TW" altLang="en-US" dirty="0"/>
              <a:t>看板中前三名的</a:t>
            </a:r>
            <a:r>
              <a:rPr lang="zh-TW" altLang="en-US" dirty="0" smtClean="0"/>
              <a:t>看板，每</a:t>
            </a:r>
            <a:r>
              <a:rPr lang="zh-TW" altLang="en-US" dirty="0"/>
              <a:t>個</a:t>
            </a:r>
            <a:r>
              <a:rPr lang="zh-TW" altLang="en-US" dirty="0" smtClean="0"/>
              <a:t>板爬取</a:t>
            </a:r>
            <a:r>
              <a:rPr lang="en-US" altLang="zh-TW" dirty="0" smtClean="0"/>
              <a:t>5</a:t>
            </a:r>
            <a:r>
              <a:rPr lang="zh-TW" altLang="en-US" dirty="0" smtClean="0"/>
              <a:t>頁的文章</a:t>
            </a:r>
            <a:endParaRPr lang="en-US" altLang="zh-TW" dirty="0" smtClean="0"/>
          </a:p>
          <a:p>
            <a:r>
              <a:rPr lang="zh-TW" altLang="en-US" dirty="0" smtClean="0"/>
              <a:t>將各個看板爬到的文章標題和連結存到</a:t>
            </a:r>
            <a:r>
              <a:rPr lang="en-US" altLang="zh-TW" dirty="0" smtClean="0"/>
              <a:t>CSV</a:t>
            </a:r>
            <a:r>
              <a:rPr lang="zh-TW" altLang="en-US" dirty="0" smtClean="0"/>
              <a:t>檔內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3720"/>
              </p:ext>
            </p:extLst>
          </p:nvPr>
        </p:nvGraphicFramePr>
        <p:xfrm>
          <a:off x="2541954" y="3980571"/>
          <a:ext cx="479082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943">
                  <a:extLst>
                    <a:ext uri="{9D8B030D-6E8A-4147-A177-3AD203B41FA5}">
                      <a16:colId xmlns:a16="http://schemas.microsoft.com/office/drawing/2014/main" val="1271513904"/>
                    </a:ext>
                  </a:extLst>
                </a:gridCol>
                <a:gridCol w="1596943">
                  <a:extLst>
                    <a:ext uri="{9D8B030D-6E8A-4147-A177-3AD203B41FA5}">
                      <a16:colId xmlns:a16="http://schemas.microsoft.com/office/drawing/2014/main" val="2125030669"/>
                    </a:ext>
                  </a:extLst>
                </a:gridCol>
                <a:gridCol w="1596943">
                  <a:extLst>
                    <a:ext uri="{9D8B030D-6E8A-4147-A177-3AD203B41FA5}">
                      <a16:colId xmlns:a16="http://schemas.microsoft.com/office/drawing/2014/main" val="3564246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看板名稱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文章標題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連結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393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Gossiping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xxxxx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yyyyyy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726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NBA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XXXXX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YYYYY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500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43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常見的防爬機制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檢查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標頭資訊的</a:t>
            </a:r>
            <a:r>
              <a:rPr lang="en-US" altLang="zh-TW" dirty="0" smtClean="0"/>
              <a:t>user-agent</a:t>
            </a:r>
          </a:p>
          <a:p>
            <a:pPr lvl="1"/>
            <a:r>
              <a:rPr lang="zh-TW" altLang="en-US" dirty="0" smtClean="0"/>
              <a:t>偽裝成各個瀏覽器送出請求</a:t>
            </a:r>
            <a:endParaRPr lang="en-US" altLang="zh-TW" dirty="0" smtClean="0"/>
          </a:p>
          <a:p>
            <a:r>
              <a:rPr lang="zh-TW" altLang="en-US" dirty="0"/>
              <a:t>檢查是否短時間同一</a:t>
            </a:r>
            <a:r>
              <a:rPr lang="zh-TW" altLang="en-US" dirty="0" smtClean="0"/>
              <a:t>個</a:t>
            </a:r>
            <a:r>
              <a:rPr lang="en-US" altLang="zh-TW" dirty="0" err="1" smtClean="0"/>
              <a:t>ip</a:t>
            </a:r>
            <a:r>
              <a:rPr lang="zh-TW" altLang="en-US" dirty="0" smtClean="0"/>
              <a:t>位置送出大量請求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搭配使用</a:t>
            </a:r>
            <a:r>
              <a:rPr lang="en-US" altLang="zh-TW" dirty="0" err="1" smtClean="0"/>
              <a:t>time.sleep</a:t>
            </a:r>
            <a:r>
              <a:rPr lang="en-US" altLang="zh-TW" dirty="0" smtClean="0"/>
              <a:t>()</a:t>
            </a:r>
            <a:r>
              <a:rPr lang="zh-TW" altLang="en-US" dirty="0" smtClean="0"/>
              <a:t>延遲送出請求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122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Python fake-</a:t>
            </a:r>
            <a:r>
              <a:rPr lang="en-US" altLang="zh-TW" sz="4400" dirty="0" err="1" smtClean="0"/>
              <a:t>useragent</a:t>
            </a:r>
            <a:r>
              <a:rPr lang="zh-TW" altLang="en-US" sz="4400" dirty="0" smtClean="0"/>
              <a:t>套件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模組安裝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pip install </a:t>
            </a:r>
            <a:r>
              <a:rPr lang="en-US" altLang="zh-TW" dirty="0" err="1" smtClean="0"/>
              <a:t>fake_useragent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From </a:t>
            </a:r>
            <a:r>
              <a:rPr lang="en-US" altLang="zh-TW" dirty="0" err="1" smtClean="0"/>
              <a:t>fake_useragent</a:t>
            </a:r>
            <a:r>
              <a:rPr lang="en-US" altLang="zh-TW" dirty="0" smtClean="0"/>
              <a:t> import </a:t>
            </a:r>
            <a:r>
              <a:rPr lang="en-US" altLang="zh-TW" dirty="0" err="1" smtClean="0"/>
              <a:t>UserAgent</a:t>
            </a:r>
            <a:endParaRPr lang="en-US" altLang="zh-TW" dirty="0" smtClean="0"/>
          </a:p>
          <a:p>
            <a:r>
              <a:rPr lang="zh-TW" altLang="en-US" dirty="0" smtClean="0"/>
              <a:t>宣告物件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ua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UserAgent</a:t>
            </a:r>
            <a:r>
              <a:rPr lang="en-US" altLang="zh-TW" dirty="0" smtClean="0"/>
              <a:t>()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728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fake-</a:t>
            </a:r>
            <a:r>
              <a:rPr lang="en-US" altLang="zh-TW" sz="4400" dirty="0" err="1"/>
              <a:t>useragent</a:t>
            </a:r>
            <a:r>
              <a:rPr lang="zh-TW" altLang="en-US" sz="4400" dirty="0"/>
              <a:t>套件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產生各瀏覽器的假</a:t>
            </a:r>
            <a:r>
              <a:rPr lang="en-US" altLang="zh-TW" dirty="0" err="1"/>
              <a:t>useragent</a:t>
            </a:r>
            <a:endParaRPr lang="en-US" altLang="zh-TW" dirty="0"/>
          </a:p>
          <a:p>
            <a:pPr lvl="1"/>
            <a:r>
              <a:rPr lang="en-US" altLang="zh-TW" dirty="0"/>
              <a:t>ua.ie</a:t>
            </a:r>
          </a:p>
          <a:p>
            <a:pPr lvl="1"/>
            <a:r>
              <a:rPr lang="en-US" altLang="zh-TW" dirty="0" err="1"/>
              <a:t>ua.google</a:t>
            </a:r>
            <a:endParaRPr lang="en-US" altLang="zh-TW" dirty="0"/>
          </a:p>
          <a:p>
            <a:pPr lvl="1"/>
            <a:r>
              <a:rPr lang="en-US" altLang="zh-TW" dirty="0" err="1"/>
              <a:t>ua.firefox</a:t>
            </a:r>
            <a:endParaRPr lang="en-US" altLang="zh-TW" dirty="0"/>
          </a:p>
          <a:p>
            <a:pPr lvl="1"/>
            <a:r>
              <a:rPr lang="en-US" altLang="zh-TW" dirty="0" err="1"/>
              <a:t>ua.safari</a:t>
            </a:r>
            <a:endParaRPr lang="en-US" altLang="zh-TW" dirty="0"/>
          </a:p>
          <a:p>
            <a:r>
              <a:rPr lang="zh-TW" altLang="en-US" dirty="0" smtClean="0"/>
              <a:t>將</a:t>
            </a:r>
            <a:r>
              <a:rPr lang="en-US" altLang="zh-TW" dirty="0" err="1" smtClean="0"/>
              <a:t>useragent</a:t>
            </a:r>
            <a:r>
              <a:rPr lang="zh-TW" altLang="en-US" dirty="0" smtClean="0"/>
              <a:t>加入</a:t>
            </a:r>
            <a:r>
              <a:rPr lang="en-US" altLang="zh-TW" dirty="0" smtClean="0"/>
              <a:t>header</a:t>
            </a:r>
            <a:r>
              <a:rPr lang="zh-TW" altLang="en-US" dirty="0" smtClean="0"/>
              <a:t>一併送出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headers={‘user-agent’: </a:t>
            </a:r>
            <a:r>
              <a:rPr lang="en-US" altLang="zh-TW" dirty="0" err="1" smtClean="0"/>
              <a:t>ua.google</a:t>
            </a:r>
            <a:r>
              <a:rPr lang="en-US" altLang="zh-TW" dirty="0" smtClean="0"/>
              <a:t>}</a:t>
            </a:r>
          </a:p>
          <a:p>
            <a:pPr lvl="1"/>
            <a:r>
              <a:rPr lang="en-US" altLang="zh-TW" dirty="0" err="1" smtClean="0"/>
              <a:t>request.get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, headers=headers)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091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Selenium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Selenium</a:t>
            </a:r>
            <a:r>
              <a:rPr lang="zh-TW" altLang="en-US" dirty="0" smtClean="0"/>
              <a:t>是一個</a:t>
            </a:r>
            <a:r>
              <a:rPr lang="en-US" altLang="zh-TW" dirty="0" smtClean="0"/>
              <a:t>web</a:t>
            </a:r>
            <a:r>
              <a:rPr lang="zh-TW" altLang="en-US" dirty="0"/>
              <a:t>應用程式的軟體測試</a:t>
            </a:r>
            <a:r>
              <a:rPr lang="zh-TW" altLang="en-US" dirty="0" smtClean="0"/>
              <a:t>框架</a:t>
            </a:r>
            <a:endParaRPr lang="en-US" altLang="zh-TW" dirty="0"/>
          </a:p>
          <a:p>
            <a:r>
              <a:rPr lang="en-US" altLang="zh-TW" dirty="0" smtClean="0"/>
              <a:t>Selenium</a:t>
            </a:r>
            <a:r>
              <a:rPr lang="zh-TW" altLang="en-US" dirty="0" smtClean="0"/>
              <a:t>可以</a:t>
            </a:r>
            <a:r>
              <a:rPr lang="zh-TW" altLang="en-US" dirty="0"/>
              <a:t>模擬出使用者在瀏覽器的所有操作</a:t>
            </a:r>
            <a:r>
              <a:rPr lang="zh-TW" altLang="en-US" dirty="0" smtClean="0"/>
              <a:t>行為</a:t>
            </a:r>
            <a:endParaRPr lang="en-US" altLang="zh-TW" dirty="0" smtClean="0"/>
          </a:p>
          <a:p>
            <a:r>
              <a:rPr lang="zh-TW" altLang="en-US" dirty="0" smtClean="0"/>
              <a:t>常</a:t>
            </a:r>
            <a:r>
              <a:rPr lang="zh-TW" altLang="en-US" dirty="0"/>
              <a:t>作為「自動化測試」使用的</a:t>
            </a:r>
            <a:r>
              <a:rPr lang="zh-TW" altLang="en-US" dirty="0" smtClean="0"/>
              <a:t>工具，在</a:t>
            </a:r>
            <a:r>
              <a:rPr lang="zh-TW" altLang="en-US" dirty="0"/>
              <a:t>網站開發完成後，透過自動化的腳本測試所有功能是否正常</a:t>
            </a:r>
            <a:endParaRPr lang="en-US" altLang="zh-TW" dirty="0" smtClean="0"/>
          </a:p>
          <a:p>
            <a:r>
              <a:rPr lang="en-US" altLang="zh-TW" dirty="0" smtClean="0"/>
              <a:t>Selenium</a:t>
            </a:r>
            <a:r>
              <a:rPr lang="zh-TW" altLang="en-US" dirty="0" smtClean="0"/>
              <a:t>還可以擷取動態網頁的內容和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表單自動化</a:t>
            </a:r>
            <a:endParaRPr lang="en-US" altLang="zh-TW" dirty="0" smtClean="0"/>
          </a:p>
          <a:p>
            <a:pPr lvl="1"/>
            <a:r>
              <a:rPr lang="zh-TW" altLang="en-US" dirty="0"/>
              <a:t>能夠輕鬆與</a:t>
            </a:r>
            <a:r>
              <a:rPr lang="en-US" altLang="zh-TW" dirty="0"/>
              <a:t>JavaScript</a:t>
            </a:r>
            <a:r>
              <a:rPr lang="zh-TW" altLang="en-US" dirty="0"/>
              <a:t>的事件合作</a:t>
            </a:r>
          </a:p>
          <a:p>
            <a:pPr lvl="1"/>
            <a:r>
              <a:rPr lang="zh-TW" altLang="en-US" dirty="0"/>
              <a:t>可以處理網頁的</a:t>
            </a:r>
            <a:r>
              <a:rPr lang="en-US" altLang="zh-TW" dirty="0"/>
              <a:t>AJAX</a:t>
            </a:r>
            <a:r>
              <a:rPr lang="zh-TW" altLang="en-US" dirty="0"/>
              <a:t>請求</a:t>
            </a:r>
          </a:p>
          <a:p>
            <a:pPr lvl="1"/>
            <a:r>
              <a:rPr lang="zh-TW" altLang="en-US" dirty="0"/>
              <a:t>自動化操作網頁上的元素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044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Selenium</a:t>
            </a:r>
            <a:r>
              <a:rPr lang="zh-TW" altLang="en-US" sz="4400" dirty="0" smtClean="0"/>
              <a:t>下載和安裝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Python Selenium</a:t>
            </a:r>
            <a:r>
              <a:rPr lang="zh-TW" altLang="en-US" dirty="0" smtClean="0"/>
              <a:t>套件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pip install selenium</a:t>
            </a:r>
          </a:p>
          <a:p>
            <a:pPr lvl="1"/>
            <a:r>
              <a:rPr lang="en-US" altLang="zh-TW" dirty="0" smtClean="0"/>
              <a:t>from selenium import </a:t>
            </a:r>
            <a:r>
              <a:rPr lang="en-US" altLang="zh-TW" dirty="0" err="1" smtClean="0"/>
              <a:t>webdriver</a:t>
            </a:r>
            <a:endParaRPr lang="en-US" altLang="zh-TW" dirty="0" smtClean="0"/>
          </a:p>
          <a:p>
            <a:r>
              <a:rPr lang="zh-TW" altLang="en-US" dirty="0" smtClean="0"/>
              <a:t>瀏覽器驅動程式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Chrome:</a:t>
            </a:r>
          </a:p>
          <a:p>
            <a:pPr lvl="2"/>
            <a:r>
              <a:rPr lang="en-US" altLang="zh-TW" dirty="0" smtClean="0"/>
              <a:t>https</a:t>
            </a:r>
            <a:r>
              <a:rPr lang="en-US" altLang="zh-TW" dirty="0"/>
              <a:t>://</a:t>
            </a:r>
            <a:r>
              <a:rPr lang="en-US" altLang="zh-TW" dirty="0" smtClean="0"/>
              <a:t>sites.google.com/chromium.org/driver/downloads</a:t>
            </a:r>
          </a:p>
          <a:p>
            <a:pPr lvl="1"/>
            <a:r>
              <a:rPr lang="en-US" altLang="zh-TW" dirty="0" smtClean="0"/>
              <a:t>Edge: </a:t>
            </a:r>
          </a:p>
          <a:p>
            <a:pPr lvl="2"/>
            <a:r>
              <a:rPr lang="en-US" altLang="zh-TW" dirty="0" smtClean="0"/>
              <a:t>https</a:t>
            </a:r>
            <a:r>
              <a:rPr lang="en-US" altLang="zh-TW" dirty="0"/>
              <a:t>://developer.microsoft.com/en-us/microsoft-edge/tools/webdriver/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000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Chrome</a:t>
            </a:r>
            <a:r>
              <a:rPr lang="zh-TW" altLang="en-US" sz="4400" dirty="0" smtClean="0"/>
              <a:t>瀏覽器</a:t>
            </a:r>
            <a:r>
              <a:rPr lang="en-US" altLang="zh-TW" sz="4400" dirty="0" err="1" smtClean="0"/>
              <a:t>webdriver</a:t>
            </a:r>
            <a:r>
              <a:rPr lang="zh-TW" altLang="en-US" sz="4400" dirty="0" smtClean="0"/>
              <a:t>物件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宣告</a:t>
            </a:r>
            <a:r>
              <a:rPr lang="en-US" altLang="zh-TW" sz="3200" dirty="0" err="1"/>
              <a:t>webdriver</a:t>
            </a:r>
            <a:r>
              <a:rPr lang="zh-TW" altLang="en-US" sz="3200" dirty="0" smtClean="0"/>
              <a:t>物件</a:t>
            </a:r>
            <a:endParaRPr lang="en-US" altLang="zh-TW" sz="3200" dirty="0" smtClean="0"/>
          </a:p>
          <a:p>
            <a:pPr lvl="1"/>
            <a:r>
              <a:rPr lang="en-US" altLang="zh-TW" sz="2800" dirty="0" err="1" smtClean="0"/>
              <a:t>webdriver.Chrome</a:t>
            </a:r>
            <a:r>
              <a:rPr lang="en-US" altLang="zh-TW" sz="2800" dirty="0" smtClean="0"/>
              <a:t>("</a:t>
            </a:r>
            <a:r>
              <a:rPr lang="en-US" altLang="zh-TW" sz="2800" dirty="0" err="1" smtClean="0"/>
              <a:t>chromedriver</a:t>
            </a:r>
            <a:r>
              <a:rPr lang="en-US" altLang="zh-TW" sz="2800" dirty="0" smtClean="0"/>
              <a:t>“, options=</a:t>
            </a:r>
            <a:r>
              <a:rPr lang="en-US" altLang="zh-TW" sz="2800" dirty="0" err="1" smtClean="0"/>
              <a:t>optionsobj</a:t>
            </a:r>
            <a:r>
              <a:rPr lang="en-US" altLang="zh-TW" sz="2800" dirty="0" smtClean="0"/>
              <a:t>)</a:t>
            </a:r>
          </a:p>
          <a:p>
            <a:r>
              <a:rPr lang="zh-TW" altLang="en-US" sz="3200" dirty="0" smtClean="0"/>
              <a:t>宣告</a:t>
            </a:r>
            <a:r>
              <a:rPr lang="en-US" altLang="zh-TW" sz="3200" dirty="0" err="1" smtClean="0"/>
              <a:t>webdriver</a:t>
            </a:r>
            <a:r>
              <a:rPr lang="zh-TW" altLang="en-US" sz="3200" dirty="0" smtClean="0"/>
              <a:t>的選項參數</a:t>
            </a:r>
            <a:endParaRPr lang="en-US" altLang="zh-TW" sz="3200" dirty="0" smtClean="0"/>
          </a:p>
          <a:p>
            <a:pPr lvl="1"/>
            <a:r>
              <a:rPr lang="en-US" altLang="zh-TW" sz="2800" dirty="0" err="1" smtClean="0"/>
              <a:t>optionsobj</a:t>
            </a:r>
            <a:r>
              <a:rPr lang="en-US" altLang="zh-TW" sz="2800" dirty="0" smtClean="0"/>
              <a:t> =</a:t>
            </a:r>
            <a:r>
              <a:rPr lang="zh-TW" altLang="en-US" sz="2800" dirty="0" smtClean="0"/>
              <a:t> </a:t>
            </a:r>
            <a:r>
              <a:rPr lang="en-US" altLang="zh-TW" sz="2800" dirty="0" err="1" smtClean="0"/>
              <a:t>webdriver.ChromeOptions</a:t>
            </a:r>
            <a:r>
              <a:rPr lang="en-US" altLang="zh-TW" sz="2800" dirty="0"/>
              <a:t>()</a:t>
            </a:r>
            <a:endParaRPr lang="en-US" altLang="zh-TW" sz="2800" dirty="0" smtClean="0"/>
          </a:p>
          <a:p>
            <a:pPr lvl="1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5218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加入選項參數到</a:t>
            </a:r>
            <a:r>
              <a:rPr lang="en-US" altLang="zh-TW" sz="4400" dirty="0" err="1" smtClean="0"/>
              <a:t>webdriver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不</a:t>
            </a:r>
            <a:r>
              <a:rPr lang="zh-TW" altLang="en-US" dirty="0"/>
              <a:t>讓瀏覽器執行在前景，而是在背景執行</a:t>
            </a:r>
            <a:endParaRPr lang="en-US" altLang="zh-TW" dirty="0"/>
          </a:p>
          <a:p>
            <a:pPr lvl="1"/>
            <a:r>
              <a:rPr lang="en-US" altLang="zh-TW" dirty="0" err="1"/>
              <a:t>options.add_argument</a:t>
            </a:r>
            <a:r>
              <a:rPr lang="en-US" altLang="zh-TW" dirty="0"/>
              <a:t>('--headless')</a:t>
            </a:r>
          </a:p>
          <a:p>
            <a:r>
              <a:rPr lang="zh-TW" altLang="en-US" dirty="0"/>
              <a:t>以最高權限來執行</a:t>
            </a:r>
            <a:endParaRPr lang="en-US" altLang="zh-TW" dirty="0"/>
          </a:p>
          <a:p>
            <a:pPr lvl="1"/>
            <a:r>
              <a:rPr lang="en-US" altLang="zh-TW" dirty="0" err="1"/>
              <a:t>options.add_argument</a:t>
            </a:r>
            <a:r>
              <a:rPr lang="en-US" altLang="zh-TW" dirty="0"/>
              <a:t>('--no-sandbox</a:t>
            </a:r>
            <a:r>
              <a:rPr lang="en-US" altLang="zh-TW" dirty="0" smtClean="0"/>
              <a:t>')</a:t>
            </a:r>
          </a:p>
          <a:p>
            <a:r>
              <a:rPr lang="zh-TW" altLang="en-US" dirty="0" smtClean="0"/>
              <a:t>使用 </a:t>
            </a:r>
            <a:r>
              <a:rPr lang="en-US" altLang="zh-TW" dirty="0"/>
              <a:t>/</a:t>
            </a:r>
            <a:r>
              <a:rPr lang="en-US" altLang="zh-TW" dirty="0" err="1"/>
              <a:t>tmp</a:t>
            </a:r>
            <a:r>
              <a:rPr lang="en-US" altLang="zh-TW" dirty="0"/>
              <a:t> </a:t>
            </a:r>
            <a:r>
              <a:rPr lang="zh-TW" altLang="en-US" dirty="0"/>
              <a:t>而非 </a:t>
            </a:r>
            <a:r>
              <a:rPr lang="en-US" altLang="zh-TW" dirty="0"/>
              <a:t>/dev/</a:t>
            </a:r>
            <a:r>
              <a:rPr lang="en-US" altLang="zh-TW" dirty="0" err="1"/>
              <a:t>shm</a:t>
            </a:r>
            <a:r>
              <a:rPr lang="en-US" altLang="zh-TW" dirty="0"/>
              <a:t> </a:t>
            </a:r>
            <a:r>
              <a:rPr lang="zh-TW" altLang="en-US" dirty="0"/>
              <a:t>作為暫存</a:t>
            </a:r>
            <a:r>
              <a:rPr lang="zh-TW" altLang="en-US" dirty="0" smtClean="0"/>
              <a:t>區</a:t>
            </a:r>
            <a:r>
              <a:rPr lang="en-US" altLang="zh-TW" dirty="0" smtClean="0"/>
              <a:t>，</a:t>
            </a:r>
            <a:r>
              <a:rPr lang="zh-TW" altLang="en-US" dirty="0" smtClean="0"/>
              <a:t>避免</a:t>
            </a:r>
            <a:r>
              <a:rPr lang="en-US" altLang="zh-TW" dirty="0" smtClean="0"/>
              <a:t>chrome</a:t>
            </a:r>
            <a:r>
              <a:rPr lang="zh-TW" altLang="en-US" dirty="0" smtClean="0"/>
              <a:t>崩潰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options.add_argument</a:t>
            </a:r>
            <a:r>
              <a:rPr lang="en-US" altLang="zh-TW" dirty="0" smtClean="0"/>
              <a:t>('</a:t>
            </a:r>
            <a:r>
              <a:rPr lang="en-US" altLang="zh-TW" dirty="0"/>
              <a:t>--disable-dev-</a:t>
            </a:r>
            <a:r>
              <a:rPr lang="en-US" altLang="zh-TW" dirty="0" err="1"/>
              <a:t>shm</a:t>
            </a:r>
            <a:r>
              <a:rPr lang="en-US" altLang="zh-TW" dirty="0"/>
              <a:t>-usage</a:t>
            </a:r>
            <a:r>
              <a:rPr lang="en-US" altLang="zh-TW" dirty="0" smtClean="0"/>
              <a:t>')</a:t>
            </a:r>
            <a:endParaRPr lang="en-US" altLang="zh-TW" dirty="0"/>
          </a:p>
          <a:p>
            <a:r>
              <a:rPr lang="zh-TW" altLang="en-US" dirty="0" smtClean="0"/>
              <a:t>設定連線用的跳板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options.add_argument</a:t>
            </a:r>
            <a:r>
              <a:rPr lang="en-US" altLang="zh-TW" dirty="0"/>
              <a:t>('--proxy-server</a:t>
            </a:r>
            <a:r>
              <a:rPr lang="en-US" altLang="zh-TW" dirty="0" smtClean="0"/>
              <a:t>')</a:t>
            </a:r>
          </a:p>
          <a:p>
            <a:r>
              <a:rPr lang="zh-TW" altLang="en-US" dirty="0" smtClean="0"/>
              <a:t>不使用</a:t>
            </a:r>
            <a:r>
              <a:rPr lang="en-US" altLang="zh-TW" dirty="0" err="1" smtClean="0"/>
              <a:t>gpu</a:t>
            </a:r>
            <a:r>
              <a:rPr lang="zh-TW" altLang="en-US" dirty="0" smtClean="0"/>
              <a:t>，避免不必要的</a:t>
            </a:r>
            <a:r>
              <a:rPr lang="en-US" altLang="zh-TW" dirty="0" smtClean="0"/>
              <a:t>bug</a:t>
            </a:r>
          </a:p>
          <a:p>
            <a:pPr lvl="1"/>
            <a:r>
              <a:rPr lang="en-US" altLang="zh-TW" dirty="0" err="1"/>
              <a:t>options.add_argument</a:t>
            </a:r>
            <a:r>
              <a:rPr lang="en-US" altLang="zh-TW" dirty="0"/>
              <a:t>('--disable-</a:t>
            </a:r>
            <a:r>
              <a:rPr lang="en-US" altLang="zh-TW" dirty="0" err="1"/>
              <a:t>gpu</a:t>
            </a:r>
            <a:r>
              <a:rPr lang="en-US" altLang="zh-TW" dirty="0"/>
              <a:t>')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656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Selenium</a:t>
            </a:r>
            <a:r>
              <a:rPr lang="zh-TW" altLang="en-US" sz="4400" dirty="0" smtClean="0"/>
              <a:t>取得網頁資料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/>
              <a:t>webdriver</a:t>
            </a:r>
            <a:r>
              <a:rPr lang="zh-TW" altLang="en-US" dirty="0" smtClean="0"/>
              <a:t>物件中的</a:t>
            </a:r>
            <a:r>
              <a:rPr lang="en-US" altLang="zh-TW" dirty="0" smtClean="0"/>
              <a:t>get</a:t>
            </a:r>
            <a:r>
              <a:rPr lang="zh-TW" altLang="en-US" dirty="0" smtClean="0"/>
              <a:t>函數來取得網頁資料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driver.get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”)</a:t>
            </a:r>
          </a:p>
          <a:p>
            <a:r>
              <a:rPr lang="en-US" altLang="zh-TW" dirty="0" smtClean="0"/>
              <a:t>get</a:t>
            </a:r>
            <a:r>
              <a:rPr lang="zh-TW" altLang="en-US" dirty="0" smtClean="0"/>
              <a:t>取得網頁資料之後</a:t>
            </a:r>
            <a:endParaRPr lang="en-US" altLang="zh-TW" dirty="0"/>
          </a:p>
          <a:p>
            <a:pPr lvl="1"/>
            <a:r>
              <a:rPr lang="zh-TW" altLang="en-US" dirty="0" smtClean="0"/>
              <a:t>使用</a:t>
            </a:r>
            <a:r>
              <a:rPr lang="en-US" altLang="zh-TW" dirty="0" err="1" smtClean="0"/>
              <a:t>webdriver</a:t>
            </a:r>
            <a:r>
              <a:rPr lang="zh-TW" altLang="en-US" dirty="0"/>
              <a:t>物件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title</a:t>
            </a:r>
            <a:r>
              <a:rPr lang="zh-TW" altLang="en-US" dirty="0" smtClean="0"/>
              <a:t>屬性取得網頁的標題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driver.title</a:t>
            </a:r>
            <a:endParaRPr lang="en-US" altLang="zh-TW" dirty="0" smtClean="0"/>
          </a:p>
          <a:p>
            <a:pPr lvl="1"/>
            <a:r>
              <a:rPr lang="zh-TW" altLang="en-US" dirty="0"/>
              <a:t>使用</a:t>
            </a:r>
            <a:r>
              <a:rPr lang="en-US" altLang="zh-TW" dirty="0" err="1"/>
              <a:t>webdriver</a:t>
            </a:r>
            <a:r>
              <a:rPr lang="zh-TW" altLang="en-US" dirty="0"/>
              <a:t>物件</a:t>
            </a:r>
            <a:r>
              <a:rPr lang="zh-TW" altLang="en-US" dirty="0" smtClean="0"/>
              <a:t>中的</a:t>
            </a:r>
            <a:r>
              <a:rPr lang="en-US" altLang="zh-TW" dirty="0" err="1" smtClean="0"/>
              <a:t>page_source</a:t>
            </a:r>
            <a:r>
              <a:rPr lang="zh-TW" altLang="en-US" dirty="0" smtClean="0"/>
              <a:t>屬性</a:t>
            </a:r>
            <a:r>
              <a:rPr lang="zh-TW" altLang="en-US" dirty="0"/>
              <a:t>取得網頁</a:t>
            </a:r>
            <a:r>
              <a:rPr lang="zh-TW" altLang="en-US" dirty="0" smtClean="0"/>
              <a:t>的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原始碼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driver.page_source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605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NUTC Course ppt template</Template>
  <TotalTime>1461</TotalTime>
  <Words>1032</Words>
  <Application>Microsoft Office PowerPoint</Application>
  <PresentationFormat>寬螢幕</PresentationFormat>
  <Paragraphs>210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3" baseType="lpstr">
      <vt:lpstr>Euphemia</vt:lpstr>
      <vt:lpstr>Microsoft JhengHei UI</vt:lpstr>
      <vt:lpstr>Arial</vt:lpstr>
      <vt:lpstr>數學 16x9</vt:lpstr>
      <vt:lpstr>網路程式設計 網路爬蟲 靜態網頁解析</vt:lpstr>
      <vt:lpstr>常見的防爬機制</vt:lpstr>
      <vt:lpstr>Python fake-useragent套件</vt:lpstr>
      <vt:lpstr>Python fake-useragent套件</vt:lpstr>
      <vt:lpstr>Selenium</vt:lpstr>
      <vt:lpstr>Selenium下載和安裝</vt:lpstr>
      <vt:lpstr>Chrome瀏覽器webdriver物件</vt:lpstr>
      <vt:lpstr>加入選項參數到webdriver</vt:lpstr>
      <vt:lpstr>Selenium取得網頁資料</vt:lpstr>
      <vt:lpstr>Selenium取得網頁資料-cookie</vt:lpstr>
      <vt:lpstr>Selenium資料尋找方法</vt:lpstr>
      <vt:lpstr>Selenium資料尋找方法-by</vt:lpstr>
      <vt:lpstr>Selenium資料定位方法-by</vt:lpstr>
      <vt:lpstr>Selenium取得網頁元素的內容</vt:lpstr>
      <vt:lpstr>Selenium取得網頁元素的內容</vt:lpstr>
      <vt:lpstr>Selenium操作網頁元素</vt:lpstr>
      <vt:lpstr>Selenium操作網頁元素</vt:lpstr>
      <vt:lpstr>爬取網站</vt:lpstr>
      <vt:lpstr>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網路程式設計 網路爬蟲 靜態網頁解析</dc:title>
  <dc:creator>Windows 使用者</dc:creator>
  <cp:lastModifiedBy>Windows 使用者</cp:lastModifiedBy>
  <cp:revision>95</cp:revision>
  <dcterms:created xsi:type="dcterms:W3CDTF">2023-04-08T05:48:37Z</dcterms:created>
  <dcterms:modified xsi:type="dcterms:W3CDTF">2023-04-10T16:18:58Z</dcterms:modified>
</cp:coreProperties>
</file>